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6be02a0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6be02a0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25c28ee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25c28ee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25c28eef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25c28eef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6be02a0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6be02a0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9461ed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9461ed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25c28ee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25c28ee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5e2e0ac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5e2e0ac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5e2e0ac2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5e2e0ac2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5e2e0ac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5e2e0ac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5e2e0ac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5e2e0ac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5e2e0ac2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5e2e0ac2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5e2e0ac2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5e2e0ac2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6cc6921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6cc6921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Dynamic Programming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Module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1203729" y="1380850"/>
            <a:ext cx="6461724" cy="272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11700" y="612425"/>
            <a:ext cx="8520600" cy="4472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Policy iteration and value iteration are two dynamic programming algorithms used to find the optimal policy in a Markov Decision Process (MDP). Here are some comparisons of their strengths and weaknesses:</a:t>
            </a:r>
            <a:endParaRPr/>
          </a:p>
          <a:p>
            <a:pPr indent="0" lvl="0" marL="0" rtl="0" algn="l">
              <a:spcBef>
                <a:spcPts val="1200"/>
              </a:spcBef>
              <a:spcAft>
                <a:spcPts val="0"/>
              </a:spcAft>
              <a:buNone/>
            </a:pPr>
            <a:r>
              <a:rPr lang="en" u="sng"/>
              <a:t>Strengths of Policy Iteration:</a:t>
            </a:r>
            <a:endParaRPr u="sng"/>
          </a:p>
          <a:p>
            <a:pPr indent="0" lvl="0" marL="0" rtl="0" algn="l">
              <a:spcBef>
                <a:spcPts val="1200"/>
              </a:spcBef>
              <a:spcAft>
                <a:spcPts val="0"/>
              </a:spcAft>
              <a:buNone/>
            </a:pPr>
            <a:r>
              <a:rPr lang="en"/>
              <a:t>Converges to the optimal policy faster than value iteration in some cases.</a:t>
            </a:r>
            <a:endParaRPr/>
          </a:p>
          <a:p>
            <a:pPr indent="0" lvl="0" marL="0" rtl="0" algn="l">
              <a:spcBef>
                <a:spcPts val="1200"/>
              </a:spcBef>
              <a:spcAft>
                <a:spcPts val="0"/>
              </a:spcAft>
              <a:buNone/>
            </a:pPr>
            <a:r>
              <a:rPr lang="en"/>
              <a:t>Can handle a larger class of MDPs than value iteration, including those with stochastic policies.</a:t>
            </a:r>
            <a:endParaRPr/>
          </a:p>
          <a:p>
            <a:pPr indent="0" lvl="0" marL="0" rtl="0" algn="l">
              <a:spcBef>
                <a:spcPts val="1200"/>
              </a:spcBef>
              <a:spcAft>
                <a:spcPts val="0"/>
              </a:spcAft>
              <a:buNone/>
            </a:pPr>
            <a:r>
              <a:rPr lang="en"/>
              <a:t>More stable and less sensitive to the choice of the discount factor.</a:t>
            </a:r>
            <a:endParaRPr/>
          </a:p>
          <a:p>
            <a:pPr indent="0" lvl="0" marL="0" rtl="0" algn="l">
              <a:spcBef>
                <a:spcPts val="1200"/>
              </a:spcBef>
              <a:spcAft>
                <a:spcPts val="0"/>
              </a:spcAft>
              <a:buNone/>
            </a:pPr>
            <a:r>
              <a:rPr lang="en" u="sng"/>
              <a:t>Weaknesses of Policy Iteration:</a:t>
            </a:r>
            <a:endParaRPr u="sng"/>
          </a:p>
          <a:p>
            <a:pPr indent="0" lvl="0" marL="0" rtl="0" algn="l">
              <a:spcBef>
                <a:spcPts val="1200"/>
              </a:spcBef>
              <a:spcAft>
                <a:spcPts val="0"/>
              </a:spcAft>
              <a:buNone/>
            </a:pPr>
            <a:r>
              <a:rPr lang="en"/>
              <a:t>Can be computationally expensive, especially for large state spaces, because it involves iterative policy evaluation and policy improvement steps.</a:t>
            </a:r>
            <a:endParaRPr/>
          </a:p>
          <a:p>
            <a:pPr indent="0" lvl="0" marL="0" rtl="0" algn="l">
              <a:spcBef>
                <a:spcPts val="1200"/>
              </a:spcBef>
              <a:spcAft>
                <a:spcPts val="0"/>
              </a:spcAft>
              <a:buNone/>
            </a:pPr>
            <a:r>
              <a:rPr lang="en"/>
              <a:t>Can get stuck in local optima, depending on the starting policy.</a:t>
            </a:r>
            <a:endParaRPr/>
          </a:p>
          <a:p>
            <a:pPr indent="0" lvl="0" marL="0" rtl="0" algn="l">
              <a:spcBef>
                <a:spcPts val="1200"/>
              </a:spcBef>
              <a:spcAft>
                <a:spcPts val="0"/>
              </a:spcAft>
              <a:buNone/>
            </a:pPr>
            <a:r>
              <a:rPr lang="en"/>
              <a:t>May not converge if the MDP has infinite horizon.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333450"/>
            <a:ext cx="8520600" cy="4235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u="sng"/>
              <a:t>Strengths of Value Iteration:</a:t>
            </a:r>
            <a:endParaRPr u="sng"/>
          </a:p>
          <a:p>
            <a:pPr indent="0" lvl="0" marL="0" rtl="0" algn="l">
              <a:spcBef>
                <a:spcPts val="1200"/>
              </a:spcBef>
              <a:spcAft>
                <a:spcPts val="0"/>
              </a:spcAft>
              <a:buNone/>
            </a:pPr>
            <a:r>
              <a:rPr lang="en"/>
              <a:t>Simpler and easier to implement than policy iteration.</a:t>
            </a:r>
            <a:endParaRPr/>
          </a:p>
          <a:p>
            <a:pPr indent="0" lvl="0" marL="0" rtl="0" algn="l">
              <a:spcBef>
                <a:spcPts val="1200"/>
              </a:spcBef>
              <a:spcAft>
                <a:spcPts val="0"/>
              </a:spcAft>
              <a:buNone/>
            </a:pPr>
            <a:r>
              <a:rPr lang="en"/>
              <a:t>Converges to the optimal value function faster than policy iteration in some cases.</a:t>
            </a:r>
            <a:endParaRPr/>
          </a:p>
          <a:p>
            <a:pPr indent="0" lvl="0" marL="0" rtl="0" algn="l">
              <a:spcBef>
                <a:spcPts val="1200"/>
              </a:spcBef>
              <a:spcAft>
                <a:spcPts val="0"/>
              </a:spcAft>
              <a:buNone/>
            </a:pPr>
            <a:r>
              <a:rPr lang="en"/>
              <a:t>Can handle MDPs with infinite horizon.</a:t>
            </a:r>
            <a:endParaRPr/>
          </a:p>
          <a:p>
            <a:pPr indent="0" lvl="0" marL="0" rtl="0" algn="l">
              <a:spcBef>
                <a:spcPts val="1200"/>
              </a:spcBef>
              <a:spcAft>
                <a:spcPts val="0"/>
              </a:spcAft>
              <a:buNone/>
            </a:pPr>
            <a:r>
              <a:rPr lang="en" u="sng"/>
              <a:t>Weaknesses of Value Iteration:</a:t>
            </a:r>
            <a:endParaRPr u="sng"/>
          </a:p>
          <a:p>
            <a:pPr indent="0" lvl="0" marL="0" rtl="0" algn="l">
              <a:spcBef>
                <a:spcPts val="1200"/>
              </a:spcBef>
              <a:spcAft>
                <a:spcPts val="0"/>
              </a:spcAft>
              <a:buNone/>
            </a:pPr>
            <a:r>
              <a:rPr lang="en"/>
              <a:t>May require a large number of iterations to converge to the optimal value function in some cases.</a:t>
            </a:r>
            <a:endParaRPr/>
          </a:p>
          <a:p>
            <a:pPr indent="0" lvl="0" marL="0" rtl="0" algn="l">
              <a:spcBef>
                <a:spcPts val="1200"/>
              </a:spcBef>
              <a:spcAft>
                <a:spcPts val="0"/>
              </a:spcAft>
              <a:buNone/>
            </a:pPr>
            <a:r>
              <a:rPr lang="en"/>
              <a:t>Can be sensitive to the choice of the discount factor, especially for MDPs with long horizons.</a:t>
            </a:r>
            <a:endParaRPr/>
          </a:p>
          <a:p>
            <a:pPr indent="0" lvl="0" marL="0" rtl="0" algn="l">
              <a:spcBef>
                <a:spcPts val="1200"/>
              </a:spcBef>
              <a:spcAft>
                <a:spcPts val="0"/>
              </a:spcAft>
              <a:buNone/>
            </a:pPr>
            <a:r>
              <a:rPr lang="en"/>
              <a:t>Cannot handle stochastic policies directly.</a:t>
            </a:r>
            <a:endParaRPr/>
          </a:p>
          <a:p>
            <a:pPr indent="0" lvl="0" marL="0" rtl="0" algn="l">
              <a:spcBef>
                <a:spcPts val="1200"/>
              </a:spcBef>
              <a:spcAft>
                <a:spcPts val="0"/>
              </a:spcAft>
              <a:buNone/>
            </a:pPr>
            <a:r>
              <a:rPr lang="en"/>
              <a:t>Overall, policy iteration is more powerful and flexible than value iteration, but may be slower and more computationally expensive. Value iteration is simpler and faster in some cases, but has more limited applicability. The choice of algorithm depends on the specific problem and trade-offs between computational complexity and speed of convergence.</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Generalised Policy Iteration (GPI)</a:t>
            </a:r>
            <a:endParaRPr/>
          </a:p>
          <a:p>
            <a:pPr indent="0" lvl="0" marL="0" rtl="0" algn="l">
              <a:spcBef>
                <a:spcPts val="0"/>
              </a:spcBef>
              <a:spcAft>
                <a:spcPts val="0"/>
              </a:spcAft>
              <a:buNone/>
            </a:pPr>
            <a:r>
              <a:t/>
            </a:r>
            <a:endParaRPr/>
          </a:p>
        </p:txBody>
      </p:sp>
      <p:sp>
        <p:nvSpPr>
          <p:cNvPr id="138" name="Google Shape;13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Policy Iteration and Value Iteration are two sides of a coin.</a:t>
            </a:r>
            <a:endParaRPr/>
          </a:p>
          <a:p>
            <a:pPr indent="0" lvl="0" marL="0" rtl="0" algn="just">
              <a:spcBef>
                <a:spcPts val="1200"/>
              </a:spcBef>
              <a:spcAft>
                <a:spcPts val="0"/>
              </a:spcAft>
              <a:buNone/>
            </a:pPr>
            <a:r>
              <a:rPr lang="en"/>
              <a:t>In policy iteration, you complete the entire policy evaluation to get the estimates of value functions for a given a policy and then use those estimates to improve the policy. And then repeat these two steps, until you arrive at optimal state value function.</a:t>
            </a:r>
            <a:endParaRPr/>
          </a:p>
          <a:p>
            <a:pPr indent="0" lvl="0" marL="0" rtl="0" algn="just">
              <a:spcBef>
                <a:spcPts val="1200"/>
              </a:spcBef>
              <a:spcAft>
                <a:spcPts val="1200"/>
              </a:spcAft>
              <a:buNone/>
            </a:pPr>
            <a:r>
              <a:rPr lang="en"/>
              <a:t>In value iteration, for every state update, you’re doing a policy improvement, i.e., updating the state value by picking the most greedy action using current estimates of state-values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802025"/>
            <a:ext cx="8520600" cy="3767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Generalized Policy Iteration, on the other hand, is a more general framework that allows different types of reinforcement learning methods to be combined in a flexible way. The basic idea is to alternate between two types of steps: policy evaluation and policy improvement. During policy evaluation, the value function is estimated using some method, such as Monte Carlo, Temporal Difference or Bellman Equation. During policy improvement, the policy is updated to be greedy with respect to the estimated value function. GPI can involve any combination of policy evaluation and improvement methods, and it can be adapted to many different types of reinforcement learning problems.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should you apply dynamic programming to solve Markov Decision Process?</a:t>
            </a:r>
            <a:endParaRPr/>
          </a:p>
          <a:p>
            <a:pPr indent="0" lvl="0" marL="0" rtl="0" algn="l">
              <a:spcBef>
                <a:spcPts val="1200"/>
              </a:spcBef>
              <a:spcAft>
                <a:spcPts val="0"/>
              </a:spcAft>
              <a:buNone/>
            </a:pPr>
            <a:r>
              <a:rPr lang="en"/>
              <a:t>Bellman equations are recursive in nature. You can break down Bellman equation to two parts – (i) optimal behaviour at next step (ii) optimal behaviour after one step</a:t>
            </a:r>
            <a:endParaRPr/>
          </a:p>
          <a:p>
            <a:pPr indent="0" lvl="0" marL="0" rtl="0" algn="l">
              <a:spcBef>
                <a:spcPts val="1200"/>
              </a:spcBef>
              <a:spcAft>
                <a:spcPts val="1200"/>
              </a:spcAft>
              <a:buNone/>
            </a:pPr>
            <a:r>
              <a:rPr lang="en"/>
              <a:t>You can cache the state value and action value functions for further decisions or calculations.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159100"/>
            <a:ext cx="8520600" cy="4410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a:t>Dynamic Programming (DP)</a:t>
            </a:r>
            <a:r>
              <a:rPr lang="en"/>
              <a:t> is a method of solving complex problems by breaking them into sub-problems. It solves the sub-problems and stores the solution of sub-problems, so when next time same subproblem arises, one can simply look up the previously computed solution.</a:t>
            </a:r>
            <a:endParaRPr/>
          </a:p>
          <a:p>
            <a:pPr indent="0" lvl="0" marL="0" rtl="0" algn="just">
              <a:spcBef>
                <a:spcPts val="1200"/>
              </a:spcBef>
              <a:spcAft>
                <a:spcPts val="0"/>
              </a:spcAft>
              <a:buNone/>
            </a:pPr>
            <a:r>
              <a:rPr lang="en"/>
              <a:t>Used to solve the </a:t>
            </a:r>
            <a:r>
              <a:rPr b="1" lang="en"/>
              <a:t>Bellman equation</a:t>
            </a:r>
            <a:r>
              <a:rPr lang="en"/>
              <a:t>, which is a </a:t>
            </a:r>
            <a:r>
              <a:rPr b="1" lang="en"/>
              <a:t>recursive equation</a:t>
            </a:r>
            <a:r>
              <a:rPr lang="en"/>
              <a:t> that expresses the expected value of a state or action as a function of the expected value of the next state or action.</a:t>
            </a:r>
            <a:endParaRPr/>
          </a:p>
          <a:p>
            <a:pPr indent="0" lvl="0" marL="0" rtl="0" algn="just">
              <a:spcBef>
                <a:spcPts val="1200"/>
              </a:spcBef>
              <a:spcAft>
                <a:spcPts val="0"/>
              </a:spcAft>
              <a:buNone/>
            </a:pPr>
            <a:r>
              <a:t/>
            </a:r>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The basic assumption is that: model of the environment p(s′,r|s,a) is available.</a:t>
            </a:r>
            <a:endParaRPr b="1"/>
          </a:p>
        </p:txBody>
      </p:sp>
      <p:pic>
        <p:nvPicPr>
          <p:cNvPr id="78" name="Google Shape;78;p15"/>
          <p:cNvPicPr preferRelativeResize="0"/>
          <p:nvPr/>
        </p:nvPicPr>
        <p:blipFill>
          <a:blip r:embed="rId3">
            <a:alphaModFix/>
          </a:blip>
          <a:stretch>
            <a:fillRect/>
          </a:stretch>
        </p:blipFill>
        <p:spPr>
          <a:xfrm>
            <a:off x="311700" y="2571750"/>
            <a:ext cx="4819650" cy="120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11700" y="300775"/>
            <a:ext cx="8520600" cy="4268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Policy iteration</a:t>
            </a:r>
            <a:r>
              <a:rPr lang="en"/>
              <a:t> is dynamic programming algorithm used in reinforcement learning that involves </a:t>
            </a:r>
            <a:r>
              <a:rPr b="1" lang="en"/>
              <a:t>iteratively improving a policy </a:t>
            </a:r>
            <a:r>
              <a:rPr lang="en"/>
              <a:t>until it converges to the optimal policy. It involves two steps: </a:t>
            </a:r>
            <a:r>
              <a:rPr b="1" lang="en"/>
              <a:t>policy evaluation and policy improvement.</a:t>
            </a:r>
            <a:endParaRPr b="1"/>
          </a:p>
          <a:p>
            <a:pPr indent="0" lvl="0" marL="0" rtl="0" algn="just">
              <a:spcBef>
                <a:spcPts val="1200"/>
              </a:spcBef>
              <a:spcAft>
                <a:spcPts val="0"/>
              </a:spcAft>
              <a:buNone/>
            </a:pPr>
            <a:r>
              <a:t/>
            </a:r>
            <a:endParaRPr b="1"/>
          </a:p>
          <a:p>
            <a:pPr indent="0" lvl="0" marL="0" rtl="0" algn="just">
              <a:spcBef>
                <a:spcPts val="1200"/>
              </a:spcBef>
              <a:spcAft>
                <a:spcPts val="0"/>
              </a:spcAft>
              <a:buNone/>
            </a:pPr>
            <a:r>
              <a:rPr b="1" lang="en"/>
              <a:t>Value iteration</a:t>
            </a:r>
            <a:r>
              <a:rPr lang="en"/>
              <a:t> is an example of dynamic programming algorithm used to solve </a:t>
            </a:r>
            <a:r>
              <a:rPr b="1" lang="en"/>
              <a:t>Markov Decision Process (MDP) </a:t>
            </a:r>
            <a:r>
              <a:rPr lang="en"/>
              <a:t>problems by iteratively updating the value function of each state until convergence. It involves updating the value function using the Bellman equation until it converges to the optimal value function.</a:t>
            </a:r>
            <a:endParaRPr/>
          </a:p>
          <a:p>
            <a:pPr indent="0" lvl="0" marL="0" rtl="0" algn="just">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24632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89" name="Google Shape;89;p17"/>
          <p:cNvSpPr txBox="1"/>
          <p:nvPr>
            <p:ph idx="1" type="body"/>
          </p:nvPr>
        </p:nvSpPr>
        <p:spPr>
          <a:xfrm>
            <a:off x="311700" y="856525"/>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Policy iteration has three main steps:</a:t>
            </a:r>
            <a:endParaRPr/>
          </a:p>
          <a:p>
            <a:pPr indent="-342900" lvl="0" marL="457200" rtl="0" algn="l">
              <a:spcBef>
                <a:spcPts val="1200"/>
              </a:spcBef>
              <a:spcAft>
                <a:spcPts val="0"/>
              </a:spcAft>
              <a:buSzPts val="1800"/>
              <a:buAutoNum type="arabicPeriod"/>
            </a:pPr>
            <a:r>
              <a:rPr b="1" lang="en"/>
              <a:t>Initialize a policy randomly</a:t>
            </a:r>
            <a:endParaRPr b="1"/>
          </a:p>
          <a:p>
            <a:pPr indent="-342900" lvl="0" marL="457200" rtl="0" algn="l">
              <a:spcBef>
                <a:spcPts val="0"/>
              </a:spcBef>
              <a:spcAft>
                <a:spcPts val="0"/>
              </a:spcAft>
              <a:buSzPts val="1800"/>
              <a:buAutoNum type="arabicPeriod"/>
            </a:pPr>
            <a:r>
              <a:rPr b="1" lang="en"/>
              <a:t>Policy Evaluation:</a:t>
            </a:r>
            <a:endParaRPr b="1"/>
          </a:p>
          <a:p>
            <a:pPr indent="-342900" lvl="0" marL="457200" rtl="0" algn="l">
              <a:spcBef>
                <a:spcPts val="0"/>
              </a:spcBef>
              <a:spcAft>
                <a:spcPts val="0"/>
              </a:spcAft>
              <a:buSzPts val="1800"/>
              <a:buChar char="●"/>
            </a:pPr>
            <a:r>
              <a:rPr lang="en"/>
              <a:t>Measure how good that policy is by calculating the state-values vπ(s) </a:t>
            </a:r>
            <a:r>
              <a:rPr lang="en"/>
              <a:t>c</a:t>
            </a:r>
            <a:r>
              <a:rPr lang="en"/>
              <a:t>orresponding to all the states until the state-values are converged.</a:t>
            </a:r>
            <a:endParaRPr/>
          </a:p>
          <a:p>
            <a:pPr indent="-342900" lvl="0" marL="457200" rtl="0" algn="l">
              <a:spcBef>
                <a:spcPts val="0"/>
              </a:spcBef>
              <a:spcAft>
                <a:spcPts val="0"/>
              </a:spcAft>
              <a:buSzPts val="1800"/>
              <a:buChar char="●"/>
            </a:pPr>
            <a:r>
              <a:rPr lang="en"/>
              <a:t>Also known as the </a:t>
            </a:r>
            <a:r>
              <a:rPr b="1" lang="en"/>
              <a:t>prediction problem.</a:t>
            </a:r>
            <a:endParaRPr b="1"/>
          </a:p>
          <a:p>
            <a:pPr indent="-342900" lvl="0" marL="457200" rtl="0" algn="l">
              <a:spcBef>
                <a:spcPts val="0"/>
              </a:spcBef>
              <a:spcAft>
                <a:spcPts val="0"/>
              </a:spcAft>
              <a:buSzPts val="1800"/>
              <a:buAutoNum type="arabicPeriod"/>
            </a:pPr>
            <a:r>
              <a:rPr b="1" lang="en"/>
              <a:t>Policy Improvement:</a:t>
            </a:r>
            <a:endParaRPr b="1"/>
          </a:p>
          <a:p>
            <a:pPr indent="-342900" lvl="0" marL="457200" rtl="0" algn="l">
              <a:spcBef>
                <a:spcPts val="0"/>
              </a:spcBef>
              <a:spcAft>
                <a:spcPts val="0"/>
              </a:spcAft>
              <a:buSzPts val="1800"/>
              <a:buChar char="●"/>
            </a:pPr>
            <a:r>
              <a:rPr lang="en"/>
              <a:t>Make changes in the policy you evaluated in the policy evaluation step.</a:t>
            </a:r>
            <a:endParaRPr/>
          </a:p>
          <a:p>
            <a:pPr indent="-342900" lvl="0" marL="457200" rtl="0" algn="l">
              <a:spcBef>
                <a:spcPts val="0"/>
              </a:spcBef>
              <a:spcAft>
                <a:spcPts val="0"/>
              </a:spcAft>
              <a:buSzPts val="1800"/>
              <a:buChar char="●"/>
            </a:pPr>
            <a:r>
              <a:rPr lang="en"/>
              <a:t>Also known as the </a:t>
            </a:r>
            <a:r>
              <a:rPr b="1" lang="en"/>
              <a:t>control problem</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solidFill>
                  <a:srgbClr val="000000"/>
                </a:solidFill>
              </a:rPr>
              <a:t>Question?</a:t>
            </a:r>
            <a:endParaRPr i="1">
              <a:solidFill>
                <a:srgbClr val="000000"/>
              </a:solidFill>
            </a:endParaRPr>
          </a:p>
        </p:txBody>
      </p:sp>
      <p:sp>
        <p:nvSpPr>
          <p:cNvPr id="95" name="Google Shape;95;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a:t>One of the aspects of dynamic programming is to store the solution for sub-problem and re-use it later. Which of following statements are correct?</a:t>
            </a:r>
            <a:endParaRPr b="1"/>
          </a:p>
          <a:p>
            <a:pPr indent="-342900" lvl="0" marL="457200" rtl="0" algn="just">
              <a:spcBef>
                <a:spcPts val="1200"/>
              </a:spcBef>
              <a:spcAft>
                <a:spcPts val="0"/>
              </a:spcAft>
              <a:buSzPts val="1800"/>
              <a:buAutoNum type="arabicPeriod"/>
            </a:pPr>
            <a:r>
              <a:rPr lang="en"/>
              <a:t>Prediction problem is one of the subproblems in Policy Iteration, where the state-values evaluated are stored to be used later for Policy Improvement</a:t>
            </a:r>
            <a:endParaRPr/>
          </a:p>
          <a:p>
            <a:pPr indent="-342900" lvl="0" marL="457200" rtl="0" algn="just">
              <a:spcBef>
                <a:spcPts val="0"/>
              </a:spcBef>
              <a:spcAft>
                <a:spcPts val="0"/>
              </a:spcAft>
              <a:buSzPts val="1800"/>
              <a:buAutoNum type="arabicPeriod"/>
            </a:pPr>
            <a:r>
              <a:rPr lang="en"/>
              <a:t>Control Problem is another subproblem in Policy Iteration where it solves the equation recursively to arrive at optimal policy</a:t>
            </a:r>
            <a:endParaRPr/>
          </a:p>
          <a:p>
            <a:pPr indent="-342900" lvl="0" marL="457200" rtl="0" algn="just">
              <a:spcBef>
                <a:spcPts val="0"/>
              </a:spcBef>
              <a:spcAft>
                <a:spcPts val="0"/>
              </a:spcAft>
              <a:buSzPts val="1800"/>
              <a:buAutoNum type="arabicPeriod"/>
            </a:pPr>
            <a:r>
              <a:rPr lang="en"/>
              <a:t>Control Problem is one of the subproblems in Policy Iteration, where the state-values evaluated are stored to be used later for Policy Improvement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01" name="Google Shape;101;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a:t>
            </a:r>
            <a:r>
              <a:rPr lang="en"/>
              <a:t> have assumed that you know the model of the environment -</a:t>
            </a:r>
            <a:r>
              <a:rPr b="1" lang="en"/>
              <a:t> p(s′,r|s,a) </a:t>
            </a:r>
            <a:r>
              <a:rPr lang="en"/>
              <a:t>So the value functions change to include this term.</a:t>
            </a:r>
            <a:endParaRPr/>
          </a:p>
          <a:p>
            <a:pPr indent="0" lvl="0" marL="0" rtl="0" algn="just">
              <a:spcBef>
                <a:spcPts val="1200"/>
              </a:spcBef>
              <a:spcAft>
                <a:spcPts val="0"/>
              </a:spcAft>
              <a:buNone/>
            </a:pPr>
            <a:r>
              <a:rPr lang="en"/>
              <a:t>There are two basic steps in policy iteration:</a:t>
            </a:r>
            <a:endParaRPr/>
          </a:p>
          <a:p>
            <a:pPr indent="-342900" lvl="0" marL="457200" rtl="0" algn="just">
              <a:lnSpc>
                <a:spcPct val="100000"/>
              </a:lnSpc>
              <a:spcBef>
                <a:spcPts val="1200"/>
              </a:spcBef>
              <a:spcAft>
                <a:spcPts val="0"/>
              </a:spcAft>
              <a:buSzPts val="1800"/>
              <a:buAutoNum type="arabicPeriod"/>
            </a:pPr>
            <a:r>
              <a:rPr b="1" lang="en"/>
              <a:t>Policy Evaluation (Prediction)</a:t>
            </a:r>
            <a:r>
              <a:rPr lang="en"/>
              <a:t> – Evaluate the policy π by calculating the state value functions </a:t>
            </a:r>
            <a:r>
              <a:rPr b="1" lang="en"/>
              <a:t>vπ(s)</a:t>
            </a:r>
            <a:r>
              <a:rPr lang="en"/>
              <a:t>. Calculate the state-values until </a:t>
            </a:r>
            <a:r>
              <a:rPr lang="en"/>
              <a:t>c</a:t>
            </a:r>
            <a:r>
              <a:rPr lang="en"/>
              <a:t>onvergence.</a:t>
            </a:r>
            <a:endParaRPr/>
          </a:p>
          <a:p>
            <a:pPr indent="0" lvl="0" marL="457200" rtl="0" algn="just">
              <a:lnSpc>
                <a:spcPct val="100000"/>
              </a:lnSpc>
              <a:spcBef>
                <a:spcPts val="1200"/>
              </a:spcBef>
              <a:spcAft>
                <a:spcPts val="0"/>
              </a:spcAft>
              <a:buNone/>
            </a:pPr>
            <a:r>
              <a:t/>
            </a:r>
            <a:endParaRPr/>
          </a:p>
          <a:p>
            <a:pPr indent="-342900" lvl="0" marL="457200" rtl="0" algn="just">
              <a:spcBef>
                <a:spcPts val="1200"/>
              </a:spcBef>
              <a:spcAft>
                <a:spcPts val="0"/>
              </a:spcAft>
              <a:buSzPts val="1800"/>
              <a:buAutoNum type="arabicPeriod"/>
            </a:pPr>
            <a:r>
              <a:rPr b="1" lang="en"/>
              <a:t>Policy Improvement (Control) </a:t>
            </a:r>
            <a:r>
              <a:rPr lang="en"/>
              <a:t>– Improve the policy by choosing the action with maximum state-action value </a:t>
            </a:r>
            <a:r>
              <a:rPr b="1" lang="en"/>
              <a:t>qπ(s,a)</a:t>
            </a:r>
            <a:r>
              <a:rPr lang="en"/>
              <a:t> in each state.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85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Improvement</a:t>
            </a:r>
            <a:endParaRPr/>
          </a:p>
        </p:txBody>
      </p:sp>
      <p:sp>
        <p:nvSpPr>
          <p:cNvPr id="107" name="Google Shape;107;p20"/>
          <p:cNvSpPr txBox="1"/>
          <p:nvPr>
            <p:ph idx="1" type="body"/>
          </p:nvPr>
        </p:nvSpPr>
        <p:spPr>
          <a:xfrm>
            <a:off x="311700" y="792825"/>
            <a:ext cx="8520600" cy="4058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Once the value function </a:t>
            </a:r>
            <a:r>
              <a:rPr lang="en"/>
              <a:t>v</a:t>
            </a:r>
            <a:r>
              <a:rPr lang="en"/>
              <a:t>π(</a:t>
            </a:r>
            <a:r>
              <a:rPr lang="en"/>
              <a:t>s</a:t>
            </a:r>
            <a:r>
              <a:rPr lang="en"/>
              <a:t>) is evaluated, the agent improves the policy. The improvement is made greedily with respect to the current value functions. In state s, that action is chosen which has the maximum state-action value, i.e. maximum qπ(s, a) value: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there is no improvement in the policy, then the agent is already at the optimal policy. Else, we need to evaluate the improved policy until the state-values converge and then perform the policy improvement step on top of it. These steps are repeated until there is no further improvement in the policy.</a:t>
            </a:r>
            <a:endParaRPr/>
          </a:p>
          <a:p>
            <a:pPr indent="0" lvl="0" marL="0" rtl="0" algn="l">
              <a:spcBef>
                <a:spcPts val="120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311700" y="1999598"/>
            <a:ext cx="8258175" cy="97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96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14" name="Google Shape;114;p21"/>
          <p:cNvSpPr txBox="1"/>
          <p:nvPr>
            <p:ph idx="1" type="body"/>
          </p:nvPr>
        </p:nvSpPr>
        <p:spPr>
          <a:xfrm>
            <a:off x="241800" y="693538"/>
            <a:ext cx="8520600" cy="40758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a:t>Value Iteration is a dynamic programming algorithm used to solve for the optimal value function and optimal policy of a Markov Decision Process (MDP). It is an iterative algorithm that starts with an arbitrary value function estimate and updates it in a way that converges to the optimal value function and policy. These state-values are corresponding to the action that yields the maximum state-action value. The state-value function is a greedy choice among all the current actions: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Policy improvement is an implicit step in state-value function update. The update step combines the policy improvement and (truncated) policy evaluation steps.</a:t>
            </a:r>
            <a:endParaRPr/>
          </a:p>
          <a:p>
            <a:pPr indent="0" lvl="0" marL="0" rtl="0" algn="just">
              <a:spcBef>
                <a:spcPts val="1200"/>
              </a:spcBef>
              <a:spcAft>
                <a:spcPts val="0"/>
              </a:spcAft>
              <a:buNone/>
            </a:pPr>
            <a:r>
              <a:rPr lang="en"/>
              <a:t>Once the optimal value function is found, the optimal policy can be easily derived by taking the action that maximizes the state-action value for each state:</a:t>
            </a:r>
            <a:endParaRPr/>
          </a:p>
          <a:p>
            <a:pPr indent="0" lvl="0" marL="0" rtl="0" algn="just">
              <a:spcBef>
                <a:spcPts val="120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311688" y="2205025"/>
            <a:ext cx="5495925" cy="733425"/>
          </a:xfrm>
          <a:prstGeom prst="rect">
            <a:avLst/>
          </a:prstGeom>
          <a:noFill/>
          <a:ln>
            <a:noFill/>
          </a:ln>
        </p:spPr>
      </p:pic>
      <p:pic>
        <p:nvPicPr>
          <p:cNvPr id="116" name="Google Shape;116;p21"/>
          <p:cNvPicPr preferRelativeResize="0"/>
          <p:nvPr/>
        </p:nvPicPr>
        <p:blipFill>
          <a:blip r:embed="rId4">
            <a:alphaModFix/>
          </a:blip>
          <a:stretch>
            <a:fillRect/>
          </a:stretch>
        </p:blipFill>
        <p:spPr>
          <a:xfrm>
            <a:off x="152400" y="4921738"/>
            <a:ext cx="656132" cy="69363"/>
          </a:xfrm>
          <a:prstGeom prst="rect">
            <a:avLst/>
          </a:prstGeom>
          <a:noFill/>
          <a:ln>
            <a:noFill/>
          </a:ln>
        </p:spPr>
      </p:pic>
      <p:pic>
        <p:nvPicPr>
          <p:cNvPr id="117" name="Google Shape;117;p21"/>
          <p:cNvPicPr preferRelativeResize="0"/>
          <p:nvPr/>
        </p:nvPicPr>
        <p:blipFill>
          <a:blip r:embed="rId4">
            <a:alphaModFix/>
          </a:blip>
          <a:stretch>
            <a:fillRect/>
          </a:stretch>
        </p:blipFill>
        <p:spPr>
          <a:xfrm>
            <a:off x="409475" y="4212625"/>
            <a:ext cx="5612925" cy="60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