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Roboto"/>
      <p:regular r:id="rId27"/>
      <p:bold r:id="rId28"/>
      <p:italic r:id="rId29"/>
      <p:boldItalic r:id="rId30"/>
    </p:embeddedFont>
    <p:embeddedFont>
      <p:font typeface="PT Sans Narrow"/>
      <p:regular r:id="rId31"/>
      <p:bold r:id="rId32"/>
    </p:embeddedFont>
    <p:embeddedFont>
      <p:font typeface="Open Sans"/>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TSansNarrow-regular.fntdata"/><Relationship Id="rId30" Type="http://schemas.openxmlformats.org/officeDocument/2006/relationships/font" Target="fonts/Roboto-boldItalic.fntdata"/><Relationship Id="rId11" Type="http://schemas.openxmlformats.org/officeDocument/2006/relationships/slide" Target="slides/slide6.xml"/><Relationship Id="rId33" Type="http://schemas.openxmlformats.org/officeDocument/2006/relationships/font" Target="fonts/OpenSans-regular.fntdata"/><Relationship Id="rId10" Type="http://schemas.openxmlformats.org/officeDocument/2006/relationships/slide" Target="slides/slide5.xml"/><Relationship Id="rId32" Type="http://schemas.openxmlformats.org/officeDocument/2006/relationships/font" Target="fonts/PTSansNarrow-bold.fntdata"/><Relationship Id="rId13" Type="http://schemas.openxmlformats.org/officeDocument/2006/relationships/slide" Target="slides/slide8.xml"/><Relationship Id="rId35" Type="http://schemas.openxmlformats.org/officeDocument/2006/relationships/font" Target="fonts/OpenSans-italic.fntdata"/><Relationship Id="rId12" Type="http://schemas.openxmlformats.org/officeDocument/2006/relationships/slide" Target="slides/slide7.xml"/><Relationship Id="rId34" Type="http://schemas.openxmlformats.org/officeDocument/2006/relationships/font" Target="fonts/OpenSans-bold.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OpenSans-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00632b118c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00632b118c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00632b118c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00632b118c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00632b118c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00632b118c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20d2ffb03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20d2ffb03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20d2ffb03d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20d2ffb03d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0e9d55d71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0e9d55d71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20d2ffb03d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20d2ffb03d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0968b41f5a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0968b41f5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0968b41f5a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0968b41f5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0968b41f5a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0968b41f5a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00632b118c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00632b118c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0e9d55d71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0e9d55d71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0e9d55d716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0e9d55d716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00632b118c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00632b118c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00632b118c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00632b118c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00632b118c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00632b118c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00632b118c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00632b118c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00632b118c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00632b118c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00632b118c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00632b118c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00632b118c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00632b118c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Model Free methods</a:t>
            </a:r>
            <a:endParaRPr/>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Module 4</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2"/>
          <p:cNvSpPr txBox="1"/>
          <p:nvPr>
            <p:ph idx="1" type="body"/>
          </p:nvPr>
        </p:nvSpPr>
        <p:spPr>
          <a:xfrm>
            <a:off x="311700" y="268075"/>
            <a:ext cx="8520600" cy="430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000000"/>
                </a:solidFill>
              </a:rPr>
              <a:t>Episode 1: (S1, A1, 5), (S5, A3, 5), (S7, A10, 10), (S4, A5, 3), (S10, A5, 6)</a:t>
            </a:r>
            <a:endParaRPr>
              <a:solidFill>
                <a:srgbClr val="000000"/>
              </a:solidFill>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solidFill>
                <a:srgbClr val="000000"/>
              </a:solidFill>
            </a:endParaRPr>
          </a:p>
          <a:p>
            <a:pPr indent="0" lvl="0" marL="0" rtl="0" algn="l">
              <a:spcBef>
                <a:spcPts val="1200"/>
              </a:spcBef>
              <a:spcAft>
                <a:spcPts val="0"/>
              </a:spcAft>
              <a:buNone/>
            </a:pPr>
            <a:r>
              <a:rPr lang="en">
                <a:solidFill>
                  <a:srgbClr val="000000"/>
                </a:solidFill>
              </a:rPr>
              <a:t>Episode 2: (S3, A2, 7), (S1, A1, 5), (S7, A9, 6),(S4, A5, 4), (S6, A10,3)</a:t>
            </a:r>
            <a:endParaRPr>
              <a:solidFill>
                <a:srgbClr val="000000"/>
              </a:solidFill>
            </a:endParaRPr>
          </a:p>
          <a:p>
            <a:pPr indent="0" lvl="0" marL="0" rtl="0" algn="l">
              <a:spcBef>
                <a:spcPts val="1200"/>
              </a:spcBef>
              <a:spcAft>
                <a:spcPts val="1200"/>
              </a:spcAft>
              <a:buNone/>
            </a:pPr>
            <a:r>
              <a:rPr lang="en">
                <a:solidFill>
                  <a:srgbClr val="000000"/>
                </a:solidFill>
              </a:rPr>
              <a:t>Episode 3: (S2, A3, 6), (S1, A1, 5), (S2, A3, 3),(S1, A1, 2), (S7, A9, 4)</a:t>
            </a:r>
            <a:endParaRPr>
              <a:solidFill>
                <a:srgbClr val="000000"/>
              </a:solidFill>
            </a:endParaRPr>
          </a:p>
        </p:txBody>
      </p:sp>
      <p:pic>
        <p:nvPicPr>
          <p:cNvPr id="116" name="Google Shape;116;p22"/>
          <p:cNvPicPr preferRelativeResize="0"/>
          <p:nvPr/>
        </p:nvPicPr>
        <p:blipFill>
          <a:blip r:embed="rId3">
            <a:alphaModFix/>
          </a:blip>
          <a:stretch>
            <a:fillRect/>
          </a:stretch>
        </p:blipFill>
        <p:spPr>
          <a:xfrm>
            <a:off x="375900" y="756188"/>
            <a:ext cx="6496050" cy="16478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3"/>
          <p:cNvSpPr txBox="1"/>
          <p:nvPr>
            <p:ph idx="1" type="body"/>
          </p:nvPr>
        </p:nvSpPr>
        <p:spPr>
          <a:xfrm>
            <a:off x="311700" y="432150"/>
            <a:ext cx="8520600" cy="4510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000000"/>
                </a:solidFill>
              </a:rPr>
              <a:t>In the third episode, (S1, A1) is visited twice. Typically, there are two ways to calculate total rewards.</a:t>
            </a:r>
            <a:endParaRPr>
              <a:solidFill>
                <a:srgbClr val="000000"/>
              </a:solidFill>
            </a:endParaRPr>
          </a:p>
          <a:p>
            <a:pPr indent="0" lvl="0" marL="0" rtl="0" algn="l">
              <a:spcBef>
                <a:spcPts val="1200"/>
              </a:spcBef>
              <a:spcAft>
                <a:spcPts val="0"/>
              </a:spcAft>
              <a:buNone/>
            </a:pPr>
            <a:r>
              <a:rPr b="1" lang="en">
                <a:solidFill>
                  <a:srgbClr val="000000"/>
                </a:solidFill>
              </a:rPr>
              <a:t>First visit: </a:t>
            </a:r>
            <a:r>
              <a:rPr lang="en">
                <a:solidFill>
                  <a:srgbClr val="000000"/>
                </a:solidFill>
              </a:rPr>
              <a:t>You can compute the total rewards when (S1, A1) is visited the first time. So, the total rewards earned in episode 3 for (s1, A1) pair is 5+3+2+4=14</a:t>
            </a:r>
            <a:endParaRPr>
              <a:solidFill>
                <a:srgbClr val="000000"/>
              </a:solidFill>
            </a:endParaRPr>
          </a:p>
          <a:p>
            <a:pPr indent="0" lvl="0" marL="0" rtl="0" algn="l">
              <a:spcBef>
                <a:spcPts val="1200"/>
              </a:spcBef>
              <a:spcAft>
                <a:spcPts val="1200"/>
              </a:spcAft>
              <a:buNone/>
            </a:pPr>
            <a:r>
              <a:rPr b="1" lang="en">
                <a:solidFill>
                  <a:srgbClr val="000000"/>
                </a:solidFill>
              </a:rPr>
              <a:t>Every visit:</a:t>
            </a:r>
            <a:r>
              <a:rPr lang="en">
                <a:solidFill>
                  <a:srgbClr val="000000"/>
                </a:solidFill>
              </a:rPr>
              <a:t> You can compute the total rewards whenever (S1, A1) is visited. So, the total rewards earned in episode 3 for (s1, A1) pair = (5+3+2+4) + (2+4)=20</a:t>
            </a:r>
            <a:endParaRPr>
              <a:solidFill>
                <a:srgbClr val="000000"/>
              </a:solidFill>
            </a:endParaRPr>
          </a:p>
        </p:txBody>
      </p:sp>
      <p:pic>
        <p:nvPicPr>
          <p:cNvPr id="122" name="Google Shape;122;p23"/>
          <p:cNvPicPr preferRelativeResize="0"/>
          <p:nvPr/>
        </p:nvPicPr>
        <p:blipFill>
          <a:blip r:embed="rId3">
            <a:alphaModFix/>
          </a:blip>
          <a:stretch>
            <a:fillRect/>
          </a:stretch>
        </p:blipFill>
        <p:spPr>
          <a:xfrm>
            <a:off x="185250" y="3221225"/>
            <a:ext cx="8647051" cy="18058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rgbClr val="000000"/>
                </a:solidFill>
              </a:rPr>
              <a:t>Similarly, we can calculate the qπ(s,a) for other state-action pairs, over a large number of episodes. For that, all state-action pairs have to be visited enough number of times to get a true estimate.</a:t>
            </a:r>
            <a:endParaRPr>
              <a:solidFill>
                <a:srgbClr val="0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Monte Carlo Control</a:t>
            </a:r>
            <a:endParaRPr/>
          </a:p>
        </p:txBody>
      </p:sp>
      <p:sp>
        <p:nvSpPr>
          <p:cNvPr id="133" name="Google Shape;133;p25"/>
          <p:cNvSpPr txBox="1"/>
          <p:nvPr>
            <p:ph idx="1" type="body"/>
          </p:nvPr>
        </p:nvSpPr>
        <p:spPr>
          <a:xfrm>
            <a:off x="311700" y="1266325"/>
            <a:ext cx="8520600" cy="36441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t/>
            </a:r>
            <a:endParaRPr sz="1400"/>
          </a:p>
          <a:p>
            <a:pPr indent="0" lvl="0" marL="0" rtl="0" algn="just">
              <a:spcBef>
                <a:spcPts val="1200"/>
              </a:spcBef>
              <a:spcAft>
                <a:spcPts val="0"/>
              </a:spcAft>
              <a:buNone/>
            </a:pPr>
            <a:r>
              <a:rPr lang="en"/>
              <a:t>Control problem is to improve the existing policy in order to find an optimal policy.</a:t>
            </a:r>
            <a:endParaRPr/>
          </a:p>
          <a:p>
            <a:pPr indent="0" lvl="0" marL="0" rtl="0" algn="just">
              <a:spcBef>
                <a:spcPts val="1200"/>
              </a:spcBef>
              <a:spcAft>
                <a:spcPts val="1200"/>
              </a:spcAft>
              <a:buNone/>
            </a:pPr>
            <a:r>
              <a:rPr lang="en"/>
              <a:t>Policy improvement is done by constructing an improved policy π′ as the </a:t>
            </a:r>
            <a:r>
              <a:rPr b="1" lang="en"/>
              <a:t>ϵ-greedy maximisation </a:t>
            </a:r>
            <a:r>
              <a:rPr lang="en"/>
              <a:t>with respect to qπ(s,a).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Epsilon-greedy</a:t>
            </a:r>
            <a:endParaRPr/>
          </a:p>
        </p:txBody>
      </p:sp>
      <p:sp>
        <p:nvSpPr>
          <p:cNvPr id="139" name="Google Shape;139;p2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a:t>Epsilon-greedy is a popular algorithm used in reinforcement learning for balancing the exploration and exploitation trade-off. The algorithm follows a simple strategy of choosing the </a:t>
            </a:r>
            <a:r>
              <a:rPr b="1" lang="en"/>
              <a:t>best action with probability (1-epsilon) and choosing a random action with probability epsilon</a:t>
            </a:r>
            <a:r>
              <a:rPr lang="en"/>
              <a:t>.So, ϵ is a hyperparameter that controls the tradeoff between exploration and exploitation.</a:t>
            </a:r>
            <a:endParaRPr/>
          </a:p>
          <a:p>
            <a:pPr indent="0" lvl="0" marL="0" rtl="0" algn="just">
              <a:spcBef>
                <a:spcPts val="1200"/>
              </a:spcBef>
              <a:spcAft>
                <a:spcPts val="0"/>
              </a:spcAft>
              <a:buNone/>
            </a:pPr>
            <a:r>
              <a:rPr lang="en"/>
              <a:t>If ϵ is too small, then actions are biased to be more greedy</a:t>
            </a:r>
            <a:endParaRPr/>
          </a:p>
          <a:p>
            <a:pPr indent="0" lvl="0" marL="0" rtl="0" algn="just">
              <a:spcBef>
                <a:spcPts val="1200"/>
              </a:spcBef>
              <a:spcAft>
                <a:spcPts val="1200"/>
              </a:spcAft>
              <a:buNone/>
            </a:pPr>
            <a:r>
              <a:rPr lang="en"/>
              <a:t>If ϵ is too large, then actions explore more.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7"/>
          <p:cNvSpPr txBox="1"/>
          <p:nvPr>
            <p:ph idx="1" type="body"/>
          </p:nvPr>
        </p:nvSpPr>
        <p:spPr>
          <a:xfrm>
            <a:off x="311700" y="605875"/>
            <a:ext cx="8520600" cy="3963300"/>
          </a:xfrm>
          <a:prstGeom prst="rect">
            <a:avLst/>
          </a:prstGeom>
        </p:spPr>
        <p:txBody>
          <a:bodyPr anchorCtr="0" anchor="t" bIns="91425" lIns="91425" spcFirstLastPara="1" rIns="91425" wrap="square" tIns="91425">
            <a:normAutofit lnSpcReduction="20000"/>
          </a:bodyPr>
          <a:lstStyle/>
          <a:p>
            <a:pPr indent="0" lvl="0" marL="0" rtl="0" algn="just">
              <a:spcBef>
                <a:spcPts val="0"/>
              </a:spcBef>
              <a:spcAft>
                <a:spcPts val="0"/>
              </a:spcAft>
              <a:buNone/>
            </a:pPr>
            <a:r>
              <a:rPr lang="en" sz="1500">
                <a:solidFill>
                  <a:srgbClr val="374151"/>
                </a:solidFill>
                <a:highlight>
                  <a:srgbClr val="F7F7F8"/>
                </a:highlight>
                <a:latin typeface="Roboto"/>
                <a:ea typeface="Roboto"/>
                <a:cs typeface="Roboto"/>
                <a:sym typeface="Roboto"/>
              </a:rPr>
              <a:t>Epsilon-greedy maximization is a commonly used strategy in policy improvement for reinforcement learning. It is a way to balance exploration and exploitation when selecting actions for an agent to take in a given state.</a:t>
            </a:r>
            <a:endParaRPr sz="1500">
              <a:solidFill>
                <a:srgbClr val="374151"/>
              </a:solidFill>
              <a:highlight>
                <a:srgbClr val="F7F7F8"/>
              </a:highlight>
              <a:latin typeface="Roboto"/>
              <a:ea typeface="Roboto"/>
              <a:cs typeface="Roboto"/>
              <a:sym typeface="Roboto"/>
            </a:endParaRPr>
          </a:p>
          <a:p>
            <a:pPr indent="0" lvl="0" marL="0" rtl="0" algn="just">
              <a:spcBef>
                <a:spcPts val="1500"/>
              </a:spcBef>
              <a:spcAft>
                <a:spcPts val="0"/>
              </a:spcAft>
              <a:buNone/>
            </a:pPr>
            <a:r>
              <a:rPr lang="en" sz="1500">
                <a:solidFill>
                  <a:srgbClr val="374151"/>
                </a:solidFill>
                <a:highlight>
                  <a:srgbClr val="F7F7F8"/>
                </a:highlight>
                <a:latin typeface="Roboto"/>
                <a:ea typeface="Roboto"/>
                <a:cs typeface="Roboto"/>
                <a:sym typeface="Roboto"/>
              </a:rPr>
              <a:t>In epsilon-greedy maximization, the agent selects the action that maximizes the expected cumulative reward with a probability of 1-epsilon, and with probability epsilon, the agent selects a random action from the action space. The value of epsilon is typically set to a small value (e.g., 0.1) to ensure that the agent continues to explore new actions while still favoring actions that are known to produce high rewards.</a:t>
            </a:r>
            <a:endParaRPr sz="1500">
              <a:solidFill>
                <a:srgbClr val="374151"/>
              </a:solidFill>
              <a:highlight>
                <a:srgbClr val="F7F7F8"/>
              </a:highlight>
              <a:latin typeface="Roboto"/>
              <a:ea typeface="Roboto"/>
              <a:cs typeface="Roboto"/>
              <a:sym typeface="Roboto"/>
            </a:endParaRPr>
          </a:p>
          <a:p>
            <a:pPr indent="0" lvl="0" marL="0" rtl="0" algn="just">
              <a:spcBef>
                <a:spcPts val="1500"/>
              </a:spcBef>
              <a:spcAft>
                <a:spcPts val="0"/>
              </a:spcAft>
              <a:buNone/>
            </a:pPr>
            <a:r>
              <a:rPr lang="en" sz="1500">
                <a:solidFill>
                  <a:srgbClr val="374151"/>
                </a:solidFill>
                <a:highlight>
                  <a:srgbClr val="F7F7F8"/>
                </a:highlight>
                <a:latin typeface="Roboto"/>
                <a:ea typeface="Roboto"/>
                <a:cs typeface="Roboto"/>
                <a:sym typeface="Roboto"/>
              </a:rPr>
              <a:t>The purpose of using epsilon-greedy maximization is to ensure that the agent does not get stuck in a suboptimal policy due to early convergence or insufficient exploration. By allowing the agent to explore new actions with a small probability, epsilon-greedy maximization encourages the agent to try different actions and learn about the environment, while still exploiting the actions that have already been learned to be optimal.</a:t>
            </a:r>
            <a:endParaRPr sz="1500">
              <a:solidFill>
                <a:srgbClr val="374151"/>
              </a:solidFill>
              <a:highlight>
                <a:srgbClr val="F7F7F8"/>
              </a:highlight>
              <a:latin typeface="Roboto"/>
              <a:ea typeface="Roboto"/>
              <a:cs typeface="Roboto"/>
              <a:sym typeface="Roboto"/>
            </a:endParaRPr>
          </a:p>
          <a:p>
            <a:pPr indent="0" lvl="0" marL="0" rtl="0" algn="l">
              <a:spcBef>
                <a:spcPts val="150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8"/>
          <p:cNvSpPr txBox="1"/>
          <p:nvPr>
            <p:ph idx="1" type="body"/>
          </p:nvPr>
        </p:nvSpPr>
        <p:spPr>
          <a:xfrm>
            <a:off x="311700" y="453325"/>
            <a:ext cx="8520600" cy="4115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epsilon-greedy, where epsilon refers to the probability of choosing to explore, exploits most of the time with a small chance of exploring.</a:t>
            </a:r>
            <a:endParaRPr/>
          </a:p>
        </p:txBody>
      </p:sp>
      <p:pic>
        <p:nvPicPr>
          <p:cNvPr id="150" name="Google Shape;150;p28"/>
          <p:cNvPicPr preferRelativeResize="0"/>
          <p:nvPr/>
        </p:nvPicPr>
        <p:blipFill>
          <a:blip r:embed="rId3">
            <a:alphaModFix/>
          </a:blip>
          <a:stretch>
            <a:fillRect/>
          </a:stretch>
        </p:blipFill>
        <p:spPr>
          <a:xfrm>
            <a:off x="551600" y="1600925"/>
            <a:ext cx="7734250" cy="19416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pic>
        <p:nvPicPr>
          <p:cNvPr id="155" name="Google Shape;155;p29"/>
          <p:cNvPicPr preferRelativeResize="0"/>
          <p:nvPr/>
        </p:nvPicPr>
        <p:blipFill>
          <a:blip r:embed="rId3">
            <a:alphaModFix/>
          </a:blip>
          <a:stretch>
            <a:fillRect/>
          </a:stretch>
        </p:blipFill>
        <p:spPr>
          <a:xfrm>
            <a:off x="468600" y="661450"/>
            <a:ext cx="8077051" cy="18591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pic>
        <p:nvPicPr>
          <p:cNvPr id="160" name="Google Shape;160;p30"/>
          <p:cNvPicPr preferRelativeResize="0"/>
          <p:nvPr/>
        </p:nvPicPr>
        <p:blipFill>
          <a:blip r:embed="rId3">
            <a:alphaModFix/>
          </a:blip>
          <a:stretch>
            <a:fillRect/>
          </a:stretch>
        </p:blipFill>
        <p:spPr>
          <a:xfrm>
            <a:off x="627200" y="431525"/>
            <a:ext cx="7715251" cy="44787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1"/>
          <p:cNvSpPr txBox="1"/>
          <p:nvPr>
            <p:ph idx="1" type="body"/>
          </p:nvPr>
        </p:nvSpPr>
        <p:spPr>
          <a:xfrm>
            <a:off x="518725" y="388650"/>
            <a:ext cx="8520600" cy="436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solidFill>
                  <a:srgbClr val="091E42"/>
                </a:solidFill>
                <a:highlight>
                  <a:srgbClr val="FFFFFF"/>
                </a:highlight>
                <a:latin typeface="Arial"/>
                <a:ea typeface="Arial"/>
                <a:cs typeface="Arial"/>
                <a:sym typeface="Arial"/>
              </a:rPr>
              <a:t>What is the value of q(s=(0,0), a=RIGHT) after Episode 1?</a:t>
            </a:r>
            <a:endParaRPr sz="2200"/>
          </a:p>
        </p:txBody>
      </p:sp>
      <p:pic>
        <p:nvPicPr>
          <p:cNvPr id="166" name="Google Shape;166;p31"/>
          <p:cNvPicPr preferRelativeResize="0"/>
          <p:nvPr/>
        </p:nvPicPr>
        <p:blipFill>
          <a:blip r:embed="rId3">
            <a:alphaModFix/>
          </a:blip>
          <a:stretch>
            <a:fillRect/>
          </a:stretch>
        </p:blipFill>
        <p:spPr>
          <a:xfrm>
            <a:off x="677850" y="1013000"/>
            <a:ext cx="3121150" cy="29718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idx="1" type="body"/>
          </p:nvPr>
        </p:nvSpPr>
        <p:spPr>
          <a:xfrm>
            <a:off x="311700" y="156550"/>
            <a:ext cx="8520600" cy="4412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a:t>We have learnt to</a:t>
            </a:r>
            <a:r>
              <a:rPr lang="en"/>
              <a:t> solve reinforcement learning problems using Dynamic Programming (DP) through:</a:t>
            </a:r>
            <a:endParaRPr/>
          </a:p>
          <a:p>
            <a:pPr indent="-342900" lvl="0" marL="457200" rtl="0" algn="just">
              <a:spcBef>
                <a:spcPts val="1200"/>
              </a:spcBef>
              <a:spcAft>
                <a:spcPts val="0"/>
              </a:spcAft>
              <a:buSzPts val="1800"/>
              <a:buChar char="●"/>
            </a:pPr>
            <a:r>
              <a:rPr lang="en"/>
              <a:t>Policy Iteration </a:t>
            </a:r>
            <a:endParaRPr/>
          </a:p>
          <a:p>
            <a:pPr indent="-342900" lvl="0" marL="457200" rtl="0" algn="just">
              <a:spcBef>
                <a:spcPts val="0"/>
              </a:spcBef>
              <a:spcAft>
                <a:spcPts val="0"/>
              </a:spcAft>
              <a:buSzPts val="1800"/>
              <a:buChar char="●"/>
            </a:pPr>
            <a:r>
              <a:rPr lang="en"/>
              <a:t>Value Iteration</a:t>
            </a:r>
            <a:endParaRPr/>
          </a:p>
          <a:p>
            <a:pPr indent="0" lvl="0" marL="0" rtl="0" algn="just">
              <a:spcBef>
                <a:spcPts val="1200"/>
              </a:spcBef>
              <a:spcAft>
                <a:spcPts val="0"/>
              </a:spcAft>
              <a:buNone/>
            </a:pPr>
            <a:r>
              <a:rPr lang="en"/>
              <a:t>These methods require complete knowledge of the environment, i.e. we are required to know the model of the environment, i.e, p(s′,r|s,a). </a:t>
            </a:r>
            <a:endParaRPr/>
          </a:p>
          <a:p>
            <a:pPr indent="0" lvl="0" marL="0" rtl="0" algn="just">
              <a:spcBef>
                <a:spcPts val="1200"/>
              </a:spcBef>
              <a:spcAft>
                <a:spcPts val="1200"/>
              </a:spcAft>
              <a:buNone/>
            </a:pPr>
            <a:r>
              <a:rPr lang="en"/>
              <a:t>However, in most real-world scenarios, the model is not available. We have to implicitly infer the model from the observations. Methods designed to solve these scenarios are called </a:t>
            </a:r>
            <a:r>
              <a:rPr b="1" lang="en"/>
              <a:t>model-free methods</a:t>
            </a:r>
            <a:r>
              <a:rPr lang="en"/>
              <a:t>. Examples of such model-free environments are self-driving space, games such as Go, etc.</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2"/>
          <p:cNvSpPr txBox="1"/>
          <p:nvPr>
            <p:ph type="title"/>
          </p:nvPr>
        </p:nvSpPr>
        <p:spPr>
          <a:xfrm>
            <a:off x="257225" y="963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Off Policy</a:t>
            </a:r>
            <a:endParaRPr/>
          </a:p>
        </p:txBody>
      </p:sp>
      <p:sp>
        <p:nvSpPr>
          <p:cNvPr id="172" name="Google Shape;172;p32"/>
          <p:cNvSpPr txBox="1"/>
          <p:nvPr>
            <p:ph idx="1" type="body"/>
          </p:nvPr>
        </p:nvSpPr>
        <p:spPr>
          <a:xfrm>
            <a:off x="311700" y="803725"/>
            <a:ext cx="8520600" cy="37653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0"/>
              </a:spcAft>
              <a:buNone/>
            </a:pPr>
            <a:r>
              <a:rPr lang="en"/>
              <a:t>C</a:t>
            </a:r>
            <a:r>
              <a:rPr lang="en"/>
              <a:t>ontrol problem seeks the best action values for the agent to behave optimally.</a:t>
            </a:r>
            <a:endParaRPr/>
          </a:p>
          <a:p>
            <a:pPr indent="0" lvl="0" marL="0" rtl="0" algn="l">
              <a:spcBef>
                <a:spcPts val="1200"/>
              </a:spcBef>
              <a:spcAft>
                <a:spcPts val="0"/>
              </a:spcAft>
              <a:buNone/>
            </a:pPr>
            <a:r>
              <a:rPr lang="en"/>
              <a:t>However, the agent has to behave non-optimally in order to explore other actions (i.e. the actions that are not given by the policy), to find better action than already existing one.</a:t>
            </a:r>
            <a:endParaRPr/>
          </a:p>
          <a:p>
            <a:pPr indent="0" lvl="0" marL="0" rtl="0" algn="l">
              <a:spcBef>
                <a:spcPts val="1200"/>
              </a:spcBef>
              <a:spcAft>
                <a:spcPts val="0"/>
              </a:spcAft>
              <a:buNone/>
            </a:pPr>
            <a:r>
              <a:rPr b="1" lang="en"/>
              <a:t>A way to handle the dilemma of exploring and exploitation is by using two policies:</a:t>
            </a:r>
            <a:endParaRPr b="1"/>
          </a:p>
          <a:p>
            <a:pPr indent="0" lvl="0" marL="0" rtl="0" algn="l">
              <a:spcBef>
                <a:spcPts val="1200"/>
              </a:spcBef>
              <a:spcAft>
                <a:spcPts val="0"/>
              </a:spcAft>
              <a:buNone/>
            </a:pPr>
            <a:r>
              <a:rPr b="1" lang="en"/>
              <a:t>Target Policy:</a:t>
            </a:r>
            <a:r>
              <a:rPr lang="en"/>
              <a:t> the policy that is learnt by the agent and that becomes the optimal policy</a:t>
            </a:r>
            <a:endParaRPr/>
          </a:p>
          <a:p>
            <a:pPr indent="0" lvl="0" marL="0" rtl="0" algn="l">
              <a:spcBef>
                <a:spcPts val="1200"/>
              </a:spcBef>
              <a:spcAft>
                <a:spcPts val="0"/>
              </a:spcAft>
              <a:buNone/>
            </a:pPr>
            <a:r>
              <a:rPr b="1" lang="en"/>
              <a:t>Behaviour Policy:</a:t>
            </a:r>
            <a:r>
              <a:rPr lang="en"/>
              <a:t>  the policy that is used to generate the episodes and is more exploratory in nature</a:t>
            </a:r>
            <a:endParaRPr/>
          </a:p>
          <a:p>
            <a:pPr indent="0" lvl="0" marL="0" rtl="0" algn="l">
              <a:lnSpc>
                <a:spcPct val="200000"/>
              </a:lnSpc>
              <a:spcBef>
                <a:spcPts val="1200"/>
              </a:spcBef>
              <a:spcAft>
                <a:spcPts val="0"/>
              </a:spcAft>
              <a:buNone/>
            </a:pPr>
            <a:r>
              <a:rPr lang="en"/>
              <a:t>This is called </a:t>
            </a:r>
            <a:r>
              <a:rPr b="1" lang="en"/>
              <a:t>off-policy </a:t>
            </a:r>
            <a:r>
              <a:rPr lang="en"/>
              <a:t>because the agent is learning from data 'off' the behavior policy.</a:t>
            </a:r>
            <a:endParaRPr sz="1350">
              <a:solidFill>
                <a:srgbClr val="091E42"/>
              </a:solidFill>
              <a:highlight>
                <a:srgbClr val="F4F5F7"/>
              </a:highlight>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3"/>
          <p:cNvSpPr txBox="1"/>
          <p:nvPr>
            <p:ph idx="1" type="body"/>
          </p:nvPr>
        </p:nvSpPr>
        <p:spPr>
          <a:xfrm>
            <a:off x="311700" y="802025"/>
            <a:ext cx="8520600" cy="37671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a:t>Off-policy learning is a type of reinforcement learning in which the agent learns from data that was generated by a different policy than the one being currently evaluated. In other words, the agent learns from experience that it did not directly obtain by interacting with the environment using its current policy.</a:t>
            </a:r>
            <a:endParaRPr/>
          </a:p>
          <a:p>
            <a:pPr indent="0" lvl="0" marL="0" rtl="0" algn="just">
              <a:spcBef>
                <a:spcPts val="1200"/>
              </a:spcBef>
              <a:spcAft>
                <a:spcPts val="1200"/>
              </a:spcAft>
              <a:buNone/>
            </a:pPr>
            <a:r>
              <a:rPr b="1" lang="en"/>
              <a:t>Importance sampling</a:t>
            </a:r>
            <a:r>
              <a:rPr lang="en"/>
              <a:t> is a technique that is used to ensure that the state-actions pairs produced by the target policy are also explored by behaviour policy.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5"/>
          <p:cNvSpPr txBox="1"/>
          <p:nvPr>
            <p:ph type="title"/>
          </p:nvPr>
        </p:nvSpPr>
        <p:spPr>
          <a:xfrm>
            <a:off x="361400" y="14685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Monte-Carlo method</a:t>
            </a:r>
            <a:endParaRPr/>
          </a:p>
        </p:txBody>
      </p:sp>
      <p:sp>
        <p:nvSpPr>
          <p:cNvPr id="78" name="Google Shape;78;p15"/>
          <p:cNvSpPr txBox="1"/>
          <p:nvPr>
            <p:ph idx="1" type="body"/>
          </p:nvPr>
        </p:nvSpPr>
        <p:spPr>
          <a:xfrm>
            <a:off x="311700" y="854250"/>
            <a:ext cx="8520600" cy="41478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sz="1600"/>
              <a:t>-maximize reward given the environment is stochastic.</a:t>
            </a:r>
            <a:endParaRPr sz="1600"/>
          </a:p>
          <a:p>
            <a:pPr indent="0" lvl="0" marL="0" rtl="0" algn="just">
              <a:spcBef>
                <a:spcPts val="1200"/>
              </a:spcBef>
              <a:spcAft>
                <a:spcPts val="0"/>
              </a:spcAft>
              <a:buNone/>
            </a:pPr>
            <a:r>
              <a:rPr lang="en" sz="1600"/>
              <a:t>-Expected rewards</a:t>
            </a:r>
            <a:endParaRPr sz="1600"/>
          </a:p>
          <a:p>
            <a:pPr indent="0" lvl="0" marL="0" rtl="0" algn="just">
              <a:spcBef>
                <a:spcPts val="1200"/>
              </a:spcBef>
              <a:spcAft>
                <a:spcPts val="0"/>
              </a:spcAft>
              <a:buNone/>
            </a:pPr>
            <a:r>
              <a:rPr lang="en" sz="1600"/>
              <a:t>Monte-Carlo method is based on the concept of the </a:t>
            </a:r>
            <a:r>
              <a:rPr b="1" lang="en" sz="1600"/>
              <a:t>law of large numbers</a:t>
            </a:r>
            <a:r>
              <a:rPr lang="en" sz="1600"/>
              <a:t>.</a:t>
            </a:r>
            <a:endParaRPr sz="1600"/>
          </a:p>
          <a:p>
            <a:pPr indent="0" lvl="0" marL="0" rtl="0" algn="just">
              <a:spcBef>
                <a:spcPts val="1200"/>
              </a:spcBef>
              <a:spcAft>
                <a:spcPts val="0"/>
              </a:spcAft>
              <a:buNone/>
            </a:pPr>
            <a:r>
              <a:rPr lang="en" sz="1600"/>
              <a:t>The law of large numbers says that if you take a very large sample, it will give similar results as to what you would get if you would have known the actual distribution of the samples.</a:t>
            </a:r>
            <a:endParaRPr sz="1600"/>
          </a:p>
          <a:p>
            <a:pPr indent="0" lvl="0" marL="0" rtl="0" algn="just">
              <a:spcBef>
                <a:spcPts val="1200"/>
              </a:spcBef>
              <a:spcAft>
                <a:spcPts val="1200"/>
              </a:spcAft>
              <a:buNone/>
            </a:pPr>
            <a:r>
              <a:rPr lang="en" sz="1600"/>
              <a:t>The expected value of a random variable is the weighted average over the probabilistic distribution values. It can also be thought of as the average (or mean) of a (~infinitely) large enough sample drawn from the same distribution.</a:t>
            </a:r>
            <a:endParaRPr sz="1600"/>
          </a:p>
        </p:txBody>
      </p:sp>
      <p:pic>
        <p:nvPicPr>
          <p:cNvPr id="79" name="Google Shape;79;p15"/>
          <p:cNvPicPr preferRelativeResize="0"/>
          <p:nvPr/>
        </p:nvPicPr>
        <p:blipFill>
          <a:blip r:embed="rId3">
            <a:alphaModFix/>
          </a:blip>
          <a:stretch>
            <a:fillRect/>
          </a:stretch>
        </p:blipFill>
        <p:spPr>
          <a:xfrm>
            <a:off x="361400" y="4194400"/>
            <a:ext cx="6055350" cy="5786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pic>
        <p:nvPicPr>
          <p:cNvPr id="84" name="Google Shape;84;p16"/>
          <p:cNvPicPr preferRelativeResize="0"/>
          <p:nvPr/>
        </p:nvPicPr>
        <p:blipFill>
          <a:blip r:embed="rId3">
            <a:alphaModFix/>
          </a:blip>
          <a:stretch>
            <a:fillRect/>
          </a:stretch>
        </p:blipFill>
        <p:spPr>
          <a:xfrm>
            <a:off x="579725" y="63875"/>
            <a:ext cx="8379024" cy="46888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idx="1" type="body"/>
          </p:nvPr>
        </p:nvSpPr>
        <p:spPr>
          <a:xfrm>
            <a:off x="311700" y="50125"/>
            <a:ext cx="8520600" cy="45189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a:t>Say, you run the episodes an infinite number of times and calculate the rewards [r+γvπ(s′)] earned every time a (state, action) pair is visited. Then take the average of these values. The average value will give you an </a:t>
            </a:r>
            <a:r>
              <a:rPr b="1" lang="en"/>
              <a:t>estimate of the actual expected state-action value for that (state, action) pair. </a:t>
            </a:r>
            <a:endParaRPr b="1"/>
          </a:p>
          <a:p>
            <a:pPr indent="0" lvl="0" marL="0" rtl="0" algn="just">
              <a:spcBef>
                <a:spcPts val="1200"/>
              </a:spcBef>
              <a:spcAft>
                <a:spcPts val="0"/>
              </a:spcAft>
              <a:buNone/>
            </a:pPr>
            <a:r>
              <a:rPr lang="en"/>
              <a:t>The </a:t>
            </a:r>
            <a:r>
              <a:rPr b="1" lang="en"/>
              <a:t>Monte-Carlo methods</a:t>
            </a:r>
            <a:r>
              <a:rPr lang="en"/>
              <a:t> require only </a:t>
            </a:r>
            <a:r>
              <a:rPr b="1" lang="en"/>
              <a:t>knowledge base</a:t>
            </a:r>
            <a:r>
              <a:rPr lang="en"/>
              <a:t> (history/past experiences)—sample sequences of (states, actions and rewards) from the interaction with the environment, and no actual model of the environment.</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idx="1" type="body"/>
          </p:nvPr>
        </p:nvSpPr>
        <p:spPr>
          <a:xfrm>
            <a:off x="311700" y="289875"/>
            <a:ext cx="8520600" cy="4279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t>Prediction and control are two integral steps to solve any Reinforcement learning problem.</a:t>
            </a:r>
            <a:endParaRPr sz="2000"/>
          </a:p>
          <a:p>
            <a:pPr indent="0" lvl="0" marL="0" rtl="0" algn="l">
              <a:spcBef>
                <a:spcPts val="1200"/>
              </a:spcBef>
              <a:spcAft>
                <a:spcPts val="0"/>
              </a:spcAft>
              <a:buNone/>
            </a:pPr>
            <a:r>
              <a:rPr b="1" lang="en" sz="2000"/>
              <a:t>Prediction</a:t>
            </a:r>
            <a:r>
              <a:rPr lang="en" sz="2000"/>
              <a:t> - evaluating the value function/policy</a:t>
            </a:r>
            <a:endParaRPr sz="2000"/>
          </a:p>
          <a:p>
            <a:pPr indent="0" lvl="0" marL="0" rtl="0" algn="l">
              <a:spcBef>
                <a:spcPts val="1200"/>
              </a:spcBef>
              <a:spcAft>
                <a:spcPts val="0"/>
              </a:spcAft>
              <a:buNone/>
            </a:pPr>
            <a:r>
              <a:rPr b="1" lang="en" sz="2000"/>
              <a:t>Control </a:t>
            </a:r>
            <a:r>
              <a:rPr lang="en" sz="2000"/>
              <a:t>- improving the policy basis the state-value function estimates</a:t>
            </a:r>
            <a:endParaRPr sz="2000"/>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355300" y="9630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Monte Carlo Prediction:</a:t>
            </a:r>
            <a:endParaRPr/>
          </a:p>
        </p:txBody>
      </p:sp>
      <p:pic>
        <p:nvPicPr>
          <p:cNvPr id="100" name="Google Shape;100;p19"/>
          <p:cNvPicPr preferRelativeResize="0"/>
          <p:nvPr/>
        </p:nvPicPr>
        <p:blipFill>
          <a:blip r:embed="rId3">
            <a:alphaModFix/>
          </a:blip>
          <a:stretch>
            <a:fillRect/>
          </a:stretch>
        </p:blipFill>
        <p:spPr>
          <a:xfrm>
            <a:off x="311700" y="961863"/>
            <a:ext cx="8106574" cy="39116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idx="1" type="body"/>
          </p:nvPr>
        </p:nvSpPr>
        <p:spPr>
          <a:xfrm>
            <a:off x="311700" y="496925"/>
            <a:ext cx="8520600" cy="4072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Why is 'exploring starts' required?</a:t>
            </a:r>
            <a:endParaRPr b="1"/>
          </a:p>
          <a:p>
            <a:pPr indent="0" lvl="0" marL="0" rtl="0" algn="just">
              <a:spcBef>
                <a:spcPts val="1200"/>
              </a:spcBef>
              <a:spcAft>
                <a:spcPts val="1200"/>
              </a:spcAft>
              <a:buNone/>
            </a:pPr>
            <a:r>
              <a:rPr lang="en"/>
              <a:t>To get an estimate of the state (s, a), we run multiple episodes starting from the same state-action pair (s, a), so we’ll need to start multiple episodes from (s, a), but what we need to ensure is that once the agent reaches s', it takes all possible actions from s' in various episodes (and not just take the ones that are more probable according to the current policy). Because if that happens, then all the ri (the total rewards in various episodes) will basically be the same.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idx="1" type="body"/>
          </p:nvPr>
        </p:nvSpPr>
        <p:spPr>
          <a:xfrm>
            <a:off x="311700" y="93725"/>
            <a:ext cx="8520600" cy="4475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a:solidFill>
                  <a:srgbClr val="000000"/>
                </a:solidFill>
              </a:rPr>
              <a:t>Let's assume that there are a total of 10 states (S1, S2, ..., S10) in the environment and 10 actions (A1, A2,.., A10) that can be taken from each of these states. The Monte-Carlo prediction problem is to find an unbiased estimate of qπ(s,a) for each state-action pair for a deterministic policy π</a:t>
            </a:r>
            <a:r>
              <a:rPr lang="en">
                <a:solidFill>
                  <a:srgbClr val="000000"/>
                </a:solidFill>
              </a:rPr>
              <a:t>.Assume γ=1 and initialised q(s,a)=0.</a:t>
            </a:r>
            <a:endParaRPr>
              <a:solidFill>
                <a:srgbClr val="000000"/>
              </a:solidFill>
            </a:endParaRPr>
          </a:p>
          <a:p>
            <a:pPr indent="0" lvl="0" marL="0" rtl="0" algn="just">
              <a:spcBef>
                <a:spcPts val="1200"/>
              </a:spcBef>
              <a:spcAft>
                <a:spcPts val="0"/>
              </a:spcAft>
              <a:buNone/>
            </a:pPr>
            <a:r>
              <a:rPr lang="en">
                <a:solidFill>
                  <a:srgbClr val="000000"/>
                </a:solidFill>
              </a:rPr>
              <a:t>An episode can be started with any of the 10 states that you have."exploring starts" allows you to perform any random action in this initial state. However, from the next state onwards, it follows π. So, the subsequent states will have a fixed action corresponding to each state. The new_state s' and the immediate reward r can be different even when you perform the same action a in state s, because the environment is stochastic.</a:t>
            </a:r>
            <a:endParaRPr>
              <a:solidFill>
                <a:srgbClr val="000000"/>
              </a:solidFill>
            </a:endParaRPr>
          </a:p>
          <a:p>
            <a:pPr indent="0" lvl="0" marL="0" rtl="0" algn="just">
              <a:spcBef>
                <a:spcPts val="1200"/>
              </a:spcBef>
              <a:spcAft>
                <a:spcPts val="1200"/>
              </a:spcAft>
              <a:buNone/>
            </a:pPr>
            <a:r>
              <a:rPr lang="en">
                <a:solidFill>
                  <a:srgbClr val="000000"/>
                </a:solidFill>
              </a:rPr>
              <a:t>Episodes are tracked as (state, action, immediate reward) series.</a:t>
            </a:r>
            <a:endParaRPr>
              <a:solidFill>
                <a:srgbClr val="00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