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6594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Experience Replay?</a:t>
            </a:r>
            <a:endParaRPr lang="en-IN" dirty="0"/>
          </a:p>
        </p:txBody>
      </p:sp>
      <p:sp>
        <p:nvSpPr>
          <p:cNvPr id="3" name="Content Placeholder 2"/>
          <p:cNvSpPr>
            <a:spLocks noGrp="1"/>
          </p:cNvSpPr>
          <p:nvPr>
            <p:ph idx="1"/>
          </p:nvPr>
        </p:nvSpPr>
        <p:spPr>
          <a:xfrm>
            <a:off x="1451579" y="2015732"/>
            <a:ext cx="7306527" cy="3450613"/>
          </a:xfrm>
        </p:spPr>
        <p:txBody>
          <a:bodyPr>
            <a:normAutofit fontScale="70000" lnSpcReduction="20000"/>
          </a:bodyPr>
          <a:lstStyle/>
          <a:p>
            <a:pPr algn="just"/>
            <a:r>
              <a:rPr lang="en-US"/>
              <a:t>Would that occur if we passed a batch of data from sequential actions? </a:t>
            </a:r>
            <a:r>
              <a:rPr lang="en-US" dirty="0"/>
              <a:t>Let’s take a scenario of a robot learning to navigate a factory floor. Let’s say that at a certain point in time, it is trying to find its way around a particular corner of the factory. All of the actions that it would take over the next few moves would be confined to that section of the factory.</a:t>
            </a:r>
          </a:p>
          <a:p>
            <a:pPr algn="just"/>
            <a:r>
              <a:rPr lang="en-US" dirty="0"/>
              <a:t>If the network tried to learn from that batch of actions, it would update its weights to deal specifically with that location in the factory. But it would not learn anything about other parts of the factory. If sometime later, the robot moves to another location, all of its actions and hence the network’s learnings for a while would be narrowly focused on that new location. It might then undo what it had learned from the original location.</a:t>
            </a:r>
          </a:p>
          <a:p>
            <a:pPr algn="just"/>
            <a:r>
              <a:rPr lang="en-US" dirty="0"/>
              <a:t>Hopefully, you’re starting to see the problem here. Sequential actions are highly correlated with one another and are not randomly shuffled, as the network would prefer. This results in a problem called Catastrophic Forgetting where the network unlearns things that it had learned a short while earlier.</a:t>
            </a:r>
          </a:p>
          <a:p>
            <a:endParaRPr lang="en-IN" dirty="0"/>
          </a:p>
        </p:txBody>
      </p:sp>
    </p:spTree>
    <p:extLst>
      <p:ext uri="{BB962C8B-B14F-4D97-AF65-F5344CB8AC3E}">
        <p14:creationId xmlns:p14="http://schemas.microsoft.com/office/powerpoint/2010/main" val="230201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451580" y="2015732"/>
            <a:ext cx="8447430" cy="3450613"/>
          </a:xfrm>
        </p:spPr>
        <p:txBody>
          <a:bodyPr/>
          <a:lstStyle/>
          <a:p>
            <a:r>
              <a:rPr lang="en-US" dirty="0"/>
              <a:t>This is why the Experience Replay memory was introduced. All of the actions and observations that the agent has taken from the beginning (limited by the capacity of the memory, of course) are stored. Then a batch of samples is randomly selected from this memory. This ensures that the batch is ‘shuffled’ and contains enough diversity from older and newer samples (</a:t>
            </a:r>
            <a:r>
              <a:rPr lang="en-US" dirty="0" err="1"/>
              <a:t>eg</a:t>
            </a:r>
            <a:r>
              <a:rPr lang="en-US" dirty="0"/>
              <a:t>. from several regions of the factory floor and under different conditions) to allow the network to learn weights that generalize to all the scenarios that it will be required to handle.</a:t>
            </a:r>
            <a:endParaRPr lang="en-IN" dirty="0"/>
          </a:p>
        </p:txBody>
      </p:sp>
    </p:spTree>
    <p:extLst>
      <p:ext uri="{BB962C8B-B14F-4D97-AF65-F5344CB8AC3E}">
        <p14:creationId xmlns:p14="http://schemas.microsoft.com/office/powerpoint/2010/main" val="31882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a second neural network (Target Network)?</a:t>
            </a:r>
            <a:endParaRPr lang="en-IN" dirty="0"/>
          </a:p>
        </p:txBody>
      </p:sp>
      <p:sp>
        <p:nvSpPr>
          <p:cNvPr id="3" name="Content Placeholder 2"/>
          <p:cNvSpPr>
            <a:spLocks noGrp="1"/>
          </p:cNvSpPr>
          <p:nvPr>
            <p:ph idx="1"/>
          </p:nvPr>
        </p:nvSpPr>
        <p:spPr/>
        <p:txBody>
          <a:bodyPr>
            <a:normAutofit fontScale="85000" lnSpcReduction="20000"/>
          </a:bodyPr>
          <a:lstStyle/>
          <a:p>
            <a:r>
              <a:rPr lang="en-US" sz="1800" dirty="0"/>
              <a:t>The second puzzling thing is why we need a second neural network? And that network is not getting trained, so that makes it all the more puzzling.</a:t>
            </a:r>
          </a:p>
          <a:p>
            <a:r>
              <a:rPr lang="en-US" sz="1800" dirty="0"/>
              <a:t>Firstly, it is possible to build a DQN with a single Q Network and no Target Network. In that case, we do two passes through the Q Network, first to output the Predicted Q value, and then to output the Target Q value.</a:t>
            </a:r>
          </a:p>
          <a:p>
            <a:r>
              <a:rPr lang="en-US" sz="1800" dirty="0"/>
              <a:t>But that could create a potential problem. The Q Network’s weights get updated at each time step, which improves the prediction of the Predicted Q value. However, since the network and its weights are the same, it also changes the direction of our predicted Target Q values. They do not remain steady but can fluctuate after each update. This is like chasing a moving target 😄.</a:t>
            </a:r>
          </a:p>
          <a:p>
            <a:r>
              <a:rPr lang="en-US" sz="1800" dirty="0"/>
              <a:t>By employing a second network that doesn’t get trained, we ensure that the Target Q values remain stable, at least for a short period. But those Target Q values are also predictions after all and we do want them to improve, so a compromise is made. After a pre-configured number of time-steps, the learned weights from the Q Network are copied over to the Target Network.</a:t>
            </a:r>
          </a:p>
          <a:p>
            <a:endParaRPr lang="en-IN" sz="1800" dirty="0"/>
          </a:p>
        </p:txBody>
      </p:sp>
    </p:spTree>
    <p:extLst>
      <p:ext uri="{BB962C8B-B14F-4D97-AF65-F5344CB8AC3E}">
        <p14:creationId xmlns:p14="http://schemas.microsoft.com/office/powerpoint/2010/main" val="40936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DQN Operation </a:t>
            </a:r>
            <a:r>
              <a:rPr lang="en-IN"/>
              <a:t>in </a:t>
            </a:r>
            <a:r>
              <a:rPr lang="en-IN" smtClean="0"/>
              <a:t>depth…………..</a:t>
            </a:r>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9557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phase</a:t>
            </a:r>
            <a:endParaRPr lang="en-IN" dirty="0"/>
          </a:p>
        </p:txBody>
      </p:sp>
      <p:pic>
        <p:nvPicPr>
          <p:cNvPr id="4" name="Content Placeholder 3"/>
          <p:cNvPicPr>
            <a:picLocks noGrp="1" noChangeAspect="1"/>
          </p:cNvPicPr>
          <p:nvPr>
            <p:ph idx="1"/>
          </p:nvPr>
        </p:nvPicPr>
        <p:blipFill>
          <a:blip r:embed="rId2"/>
          <a:stretch>
            <a:fillRect/>
          </a:stretch>
        </p:blipFill>
        <p:spPr>
          <a:xfrm>
            <a:off x="1451578" y="1442906"/>
            <a:ext cx="7885369" cy="4379054"/>
          </a:xfrm>
          <a:prstGeom prst="rect">
            <a:avLst/>
          </a:prstGeom>
        </p:spPr>
      </p:pic>
    </p:spTree>
    <p:extLst>
      <p:ext uri="{BB962C8B-B14F-4D97-AF65-F5344CB8AC3E}">
        <p14:creationId xmlns:p14="http://schemas.microsoft.com/office/powerpoint/2010/main" val="60181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79664"/>
          </a:xfrm>
        </p:spPr>
        <p:txBody>
          <a:bodyPr/>
          <a:lstStyle/>
          <a:p>
            <a:r>
              <a:rPr lang="en-US" dirty="0" smtClean="0"/>
              <a:t>Epsilon –Greedy Action</a:t>
            </a:r>
            <a:endParaRPr lang="en-IN" dirty="0"/>
          </a:p>
        </p:txBody>
      </p:sp>
      <p:pic>
        <p:nvPicPr>
          <p:cNvPr id="4" name="Content Placeholder 3"/>
          <p:cNvPicPr>
            <a:picLocks noGrp="1" noChangeAspect="1"/>
          </p:cNvPicPr>
          <p:nvPr>
            <p:ph idx="1"/>
          </p:nvPr>
        </p:nvPicPr>
        <p:blipFill>
          <a:blip r:embed="rId2"/>
          <a:stretch>
            <a:fillRect/>
          </a:stretch>
        </p:blipFill>
        <p:spPr>
          <a:xfrm>
            <a:off x="1166070" y="1384183"/>
            <a:ext cx="10091956" cy="4328719"/>
          </a:xfrm>
          <a:prstGeom prst="rect">
            <a:avLst/>
          </a:prstGeom>
        </p:spPr>
      </p:pic>
    </p:spTree>
    <p:extLst>
      <p:ext uri="{BB962C8B-B14F-4D97-AF65-F5344CB8AC3E}">
        <p14:creationId xmlns:p14="http://schemas.microsoft.com/office/powerpoint/2010/main" val="352428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 Replay</a:t>
            </a:r>
            <a:endParaRPr lang="en-IN" dirty="0"/>
          </a:p>
        </p:txBody>
      </p:sp>
      <p:pic>
        <p:nvPicPr>
          <p:cNvPr id="4" name="Content Placeholder 3"/>
          <p:cNvPicPr>
            <a:picLocks noGrp="1" noChangeAspect="1"/>
          </p:cNvPicPr>
          <p:nvPr>
            <p:ph idx="1"/>
          </p:nvPr>
        </p:nvPicPr>
        <p:blipFill>
          <a:blip r:embed="rId2"/>
          <a:stretch>
            <a:fillRect/>
          </a:stretch>
        </p:blipFill>
        <p:spPr>
          <a:xfrm>
            <a:off x="1643233" y="1333850"/>
            <a:ext cx="8901727" cy="3942826"/>
          </a:xfrm>
          <a:prstGeom prst="rect">
            <a:avLst/>
          </a:prstGeom>
        </p:spPr>
      </p:pic>
    </p:spTree>
    <p:extLst>
      <p:ext uri="{BB962C8B-B14F-4D97-AF65-F5344CB8AC3E}">
        <p14:creationId xmlns:p14="http://schemas.microsoft.com/office/powerpoint/2010/main" val="88155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phase of the flow</a:t>
            </a:r>
            <a:endParaRPr lang="en-IN" dirty="0"/>
          </a:p>
        </p:txBody>
      </p:sp>
      <p:pic>
        <p:nvPicPr>
          <p:cNvPr id="4" name="Content Placeholder 3"/>
          <p:cNvPicPr>
            <a:picLocks noGrp="1" noChangeAspect="1"/>
          </p:cNvPicPr>
          <p:nvPr>
            <p:ph idx="1"/>
          </p:nvPr>
        </p:nvPicPr>
        <p:blipFill>
          <a:blip r:embed="rId2"/>
          <a:stretch>
            <a:fillRect/>
          </a:stretch>
        </p:blipFill>
        <p:spPr>
          <a:xfrm>
            <a:off x="1526797" y="1182848"/>
            <a:ext cx="7550092" cy="4546833"/>
          </a:xfrm>
          <a:prstGeom prst="rect">
            <a:avLst/>
          </a:prstGeom>
        </p:spPr>
      </p:pic>
    </p:spTree>
    <p:extLst>
      <p:ext uri="{BB962C8B-B14F-4D97-AF65-F5344CB8AC3E}">
        <p14:creationId xmlns:p14="http://schemas.microsoft.com/office/powerpoint/2010/main" val="3641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 Network predicts Q-value</a:t>
            </a:r>
          </a:p>
        </p:txBody>
      </p:sp>
      <p:sp>
        <p:nvSpPr>
          <p:cNvPr id="3" name="Content Placeholder 2"/>
          <p:cNvSpPr>
            <a:spLocks noGrp="1"/>
          </p:cNvSpPr>
          <p:nvPr>
            <p:ph idx="1"/>
          </p:nvPr>
        </p:nvSpPr>
        <p:spPr/>
        <p:txBody>
          <a:bodyPr/>
          <a:lstStyle/>
          <a:p>
            <a:r>
              <a:rPr lang="en-US" dirty="0"/>
              <a:t>All prior Experience Replay observations are saved as training data. We now take a random batch of samples from this training data, so that it contains a mix of older and more recent samples.</a:t>
            </a:r>
          </a:p>
          <a:p>
            <a:r>
              <a:rPr lang="en-US" dirty="0"/>
              <a:t>This batch of training data is then inputted to both networks. The Q network takes the current state and action from each data sample and predicts the Q value for that particular action. This is the ‘Predicted Q Value’.</a:t>
            </a:r>
          </a:p>
          <a:p>
            <a:endParaRPr lang="en-IN" dirty="0"/>
          </a:p>
        </p:txBody>
      </p:sp>
    </p:spTree>
    <p:extLst>
      <p:ext uri="{BB962C8B-B14F-4D97-AF65-F5344CB8AC3E}">
        <p14:creationId xmlns:p14="http://schemas.microsoft.com/office/powerpoint/2010/main" val="89121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Q value</a:t>
            </a:r>
            <a:endParaRPr lang="en-IN" dirty="0"/>
          </a:p>
        </p:txBody>
      </p:sp>
      <p:pic>
        <p:nvPicPr>
          <p:cNvPr id="4" name="Content Placeholder 3"/>
          <p:cNvPicPr>
            <a:picLocks noGrp="1" noChangeAspect="1"/>
          </p:cNvPicPr>
          <p:nvPr>
            <p:ph idx="1"/>
          </p:nvPr>
        </p:nvPicPr>
        <p:blipFill>
          <a:blip r:embed="rId2"/>
          <a:stretch>
            <a:fillRect/>
          </a:stretch>
        </p:blipFill>
        <p:spPr>
          <a:xfrm>
            <a:off x="1661020" y="1333850"/>
            <a:ext cx="7139031" cy="4555221"/>
          </a:xfrm>
          <a:prstGeom prst="rect">
            <a:avLst/>
          </a:prstGeom>
        </p:spPr>
      </p:pic>
    </p:spTree>
    <p:extLst>
      <p:ext uri="{BB962C8B-B14F-4D97-AF65-F5344CB8AC3E}">
        <p14:creationId xmlns:p14="http://schemas.microsoft.com/office/powerpoint/2010/main" val="106228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Network predicts Target Q-value</a:t>
            </a:r>
            <a:endParaRPr lang="en-IN" dirty="0"/>
          </a:p>
        </p:txBody>
      </p:sp>
      <p:sp>
        <p:nvSpPr>
          <p:cNvPr id="3" name="Content Placeholder 2"/>
          <p:cNvSpPr>
            <a:spLocks noGrp="1"/>
          </p:cNvSpPr>
          <p:nvPr>
            <p:ph idx="1"/>
          </p:nvPr>
        </p:nvSpPr>
        <p:spPr>
          <a:xfrm>
            <a:off x="1619075" y="2049288"/>
            <a:ext cx="9603275" cy="3450613"/>
          </a:xfrm>
        </p:spPr>
        <p:txBody>
          <a:bodyPr/>
          <a:lstStyle/>
          <a:p>
            <a:r>
              <a:rPr lang="en-US" dirty="0"/>
              <a:t>The Target network takes the next state from each data sample and predicts the best Q value out of all actions that can be taken from that state. This is the ‘Target Q Value’.</a:t>
            </a:r>
            <a:endParaRPr lang="en-IN" dirty="0"/>
          </a:p>
        </p:txBody>
      </p:sp>
      <p:pic>
        <p:nvPicPr>
          <p:cNvPr id="4" name="Picture 3"/>
          <p:cNvPicPr>
            <a:picLocks noChangeAspect="1"/>
          </p:cNvPicPr>
          <p:nvPr/>
        </p:nvPicPr>
        <p:blipFill>
          <a:blip r:embed="rId2"/>
          <a:stretch>
            <a:fillRect/>
          </a:stretch>
        </p:blipFill>
        <p:spPr>
          <a:xfrm>
            <a:off x="1619075" y="2994869"/>
            <a:ext cx="8481270" cy="3045204"/>
          </a:xfrm>
          <a:prstGeom prst="rect">
            <a:avLst/>
          </a:prstGeom>
        </p:spPr>
      </p:pic>
    </p:spTree>
    <p:extLst>
      <p:ext uri="{BB962C8B-B14F-4D97-AF65-F5344CB8AC3E}">
        <p14:creationId xmlns:p14="http://schemas.microsoft.com/office/powerpoint/2010/main" val="179453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Loss and Train Q Network</a:t>
            </a:r>
            <a:endParaRPr lang="en-IN" dirty="0"/>
          </a:p>
        </p:txBody>
      </p:sp>
      <p:sp>
        <p:nvSpPr>
          <p:cNvPr id="3" name="Content Placeholder 2"/>
          <p:cNvSpPr>
            <a:spLocks noGrp="1"/>
          </p:cNvSpPr>
          <p:nvPr>
            <p:ph idx="1"/>
          </p:nvPr>
        </p:nvSpPr>
        <p:spPr/>
        <p:txBody>
          <a:bodyPr/>
          <a:lstStyle/>
          <a:p>
            <a:r>
              <a:rPr lang="en-US" dirty="0"/>
              <a:t>The Predicted Q Value, Target Q Value, and the observed reward from the data sample is used to compute the Loss to train the Q Network. The Target Network is not trained</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1828800" y="2793533"/>
            <a:ext cx="8716161" cy="3103927"/>
          </a:xfrm>
          <a:prstGeom prst="rect">
            <a:avLst/>
          </a:prstGeom>
        </p:spPr>
      </p:pic>
    </p:spTree>
    <p:extLst>
      <p:ext uri="{BB962C8B-B14F-4D97-AF65-F5344CB8AC3E}">
        <p14:creationId xmlns:p14="http://schemas.microsoft.com/office/powerpoint/2010/main" val="6339357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TotalTime>
  <Words>754</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Contd.,</vt:lpstr>
      <vt:lpstr>First phase</vt:lpstr>
      <vt:lpstr>Epsilon –Greedy Action</vt:lpstr>
      <vt:lpstr>Experience Replay</vt:lpstr>
      <vt:lpstr>Next phase of the flow</vt:lpstr>
      <vt:lpstr>Q Network predicts Q-value</vt:lpstr>
      <vt:lpstr>Predicted Q value</vt:lpstr>
      <vt:lpstr>Target Network predicts Target Q-value</vt:lpstr>
      <vt:lpstr>Compute Loss and Train Q Network</vt:lpstr>
      <vt:lpstr>Why do we need Experience Replay?</vt:lpstr>
      <vt:lpstr>PowerPoint Presentation</vt:lpstr>
      <vt:lpstr>Why do we need a second neural network (Target Network)?</vt:lpstr>
      <vt:lpstr>DQN Operation in depth…………..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ICT</dc:creator>
  <cp:lastModifiedBy>ICT</cp:lastModifiedBy>
  <cp:revision>25</cp:revision>
  <dcterms:created xsi:type="dcterms:W3CDTF">2023-04-11T10:21:15Z</dcterms:created>
  <dcterms:modified xsi:type="dcterms:W3CDTF">2023-04-11T11:11:07Z</dcterms:modified>
</cp:coreProperties>
</file>