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70" r:id="rId3"/>
    <p:sldId id="271"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EAA3BE-94A6-4113-8C6A-D44F225CE47D}" type="datetimeFigureOut">
              <a:rPr lang="en-US" smtClean="0"/>
              <a:t>10/04/2023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89E4EB-5C77-498B-BC97-BC79EA61D839}" type="slidenum">
              <a:rPr lang="en-US" smtClean="0"/>
              <a:t>‹#›</a:t>
            </a:fld>
            <a:endParaRPr lang="en-US"/>
          </a:p>
        </p:txBody>
      </p:sp>
    </p:spTree>
    <p:extLst>
      <p:ext uri="{BB962C8B-B14F-4D97-AF65-F5344CB8AC3E}">
        <p14:creationId xmlns:p14="http://schemas.microsoft.com/office/powerpoint/2010/main" val="2206484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89E4EB-5C77-498B-BC97-BC79EA61D839}" type="slidenum">
              <a:rPr lang="en-US" smtClean="0"/>
              <a:t>5</a:t>
            </a:fld>
            <a:endParaRPr lang="en-US"/>
          </a:p>
        </p:txBody>
      </p:sp>
    </p:spTree>
    <p:extLst>
      <p:ext uri="{BB962C8B-B14F-4D97-AF65-F5344CB8AC3E}">
        <p14:creationId xmlns:p14="http://schemas.microsoft.com/office/powerpoint/2010/main" val="3659733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2797BB8-8E29-402D-BDAB-2C2D35E1351B}" type="datetimeFigureOut">
              <a:rPr lang="en-US" smtClean="0"/>
              <a:t>10/04/2023</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1572DF0-6F9A-401F-80AF-F2079254A0D6}"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2797BB8-8E29-402D-BDAB-2C2D35E1351B}" type="datetimeFigureOut">
              <a:rPr lang="en-US" smtClean="0"/>
              <a:t>10/04/2023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72DF0-6F9A-401F-80AF-F2079254A0D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E1572DF0-6F9A-401F-80AF-F2079254A0D6}"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2797BB8-8E29-402D-BDAB-2C2D35E1351B}" type="datetimeFigureOut">
              <a:rPr lang="en-US" smtClean="0"/>
              <a:t>10/04/2023</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2797BB8-8E29-402D-BDAB-2C2D35E1351B}" type="datetimeFigureOut">
              <a:rPr lang="en-US" smtClean="0"/>
              <a:t>10/04/2023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E1572DF0-6F9A-401F-80AF-F2079254A0D6}"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52797BB8-8E29-402D-BDAB-2C2D35E1351B}" type="datetimeFigureOut">
              <a:rPr lang="en-US" smtClean="0"/>
              <a:t>10/04/2023</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1572DF0-6F9A-401F-80AF-F2079254A0D6}"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52797BB8-8E29-402D-BDAB-2C2D35E1351B}" type="datetimeFigureOut">
              <a:rPr lang="en-US" smtClean="0"/>
              <a:t>10/04/2023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572DF0-6F9A-401F-80AF-F2079254A0D6}"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2797BB8-8E29-402D-BDAB-2C2D35E1351B}" type="datetimeFigureOut">
              <a:rPr lang="en-US" smtClean="0"/>
              <a:t>10/04/2023</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E1572DF0-6F9A-401F-80AF-F2079254A0D6}"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2797BB8-8E29-402D-BDAB-2C2D35E1351B}" type="datetimeFigureOut">
              <a:rPr lang="en-US" smtClean="0"/>
              <a:t>10/04/2023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E1572DF0-6F9A-401F-80AF-F2079254A0D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52797BB8-8E29-402D-BDAB-2C2D35E1351B}" type="datetimeFigureOut">
              <a:rPr lang="en-US" smtClean="0"/>
              <a:t>10/04/2023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E1572DF0-6F9A-401F-80AF-F2079254A0D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E1572DF0-6F9A-401F-80AF-F2079254A0D6}"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52797BB8-8E29-402D-BDAB-2C2D35E1351B}" type="datetimeFigureOut">
              <a:rPr lang="en-US" smtClean="0"/>
              <a:t>10/04/2023</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E1572DF0-6F9A-401F-80AF-F2079254A0D6}"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52797BB8-8E29-402D-BDAB-2C2D35E1351B}" type="datetimeFigureOut">
              <a:rPr lang="en-US" smtClean="0"/>
              <a:t>10/04/2023</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52797BB8-8E29-402D-BDAB-2C2D35E1351B}" type="datetimeFigureOut">
              <a:rPr lang="en-US" smtClean="0"/>
              <a:t>10/04/2023</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E1572DF0-6F9A-401F-80AF-F2079254A0D6}"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2400" dirty="0" smtClean="0"/>
              <a:t>Hybrid systems</a:t>
            </a:r>
            <a:endParaRPr lang="en-US" sz="2400" dirty="0"/>
          </a:p>
        </p:txBody>
      </p:sp>
      <p:sp>
        <p:nvSpPr>
          <p:cNvPr id="2" name="Title 1"/>
          <p:cNvSpPr>
            <a:spLocks noGrp="1"/>
          </p:cNvSpPr>
          <p:nvPr>
            <p:ph type="ctrTitle"/>
          </p:nvPr>
        </p:nvSpPr>
        <p:spPr/>
        <p:txBody>
          <a:bodyPr/>
          <a:lstStyle/>
          <a:p>
            <a:r>
              <a:rPr lang="en-US" dirty="0" smtClean="0"/>
              <a:t>Soft computing</a:t>
            </a:r>
            <a:endParaRPr lang="en-US" dirty="0"/>
          </a:p>
        </p:txBody>
      </p:sp>
    </p:spTree>
    <p:extLst>
      <p:ext uri="{BB962C8B-B14F-4D97-AF65-F5344CB8AC3E}">
        <p14:creationId xmlns:p14="http://schemas.microsoft.com/office/powerpoint/2010/main" val="2071588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564848" y="1527175"/>
            <a:ext cx="7977792"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1238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Adaptive Network-based Fuzzy Inference System</a:t>
            </a:r>
          </a:p>
          <a:p>
            <a:r>
              <a:rPr lang="en-US" dirty="0" err="1"/>
              <a:t>Neuro</a:t>
            </a:r>
            <a:r>
              <a:rPr lang="en-US" dirty="0"/>
              <a:t>-fuzzy system that can identify parameters by using supervised learning methods</a:t>
            </a:r>
          </a:p>
          <a:p>
            <a:r>
              <a:rPr lang="en-US" dirty="0" err="1"/>
              <a:t>Sugeno</a:t>
            </a:r>
            <a:r>
              <a:rPr lang="en-US" dirty="0"/>
              <a:t>-type fuzzy system with learning capabilities</a:t>
            </a:r>
          </a:p>
          <a:p>
            <a:r>
              <a:rPr lang="en-US" dirty="0"/>
              <a:t>First order </a:t>
            </a:r>
            <a:r>
              <a:rPr lang="en-US" dirty="0" smtClean="0"/>
              <a:t>model</a:t>
            </a:r>
          </a:p>
          <a:p>
            <a:endParaRPr lang="en-US" dirty="0"/>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962400"/>
            <a:ext cx="70866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1931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Nodes have the same function for a given layer but are different from one layer to the next</a:t>
            </a:r>
          </a:p>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14600"/>
            <a:ext cx="64008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6229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1905000"/>
            <a:ext cx="7924800" cy="3657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1820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r>
              <a:rPr lang="en-US" dirty="0"/>
              <a:t>Learning algorithm is a hybrid supervised method based on gradient descent and Least-squares</a:t>
            </a:r>
          </a:p>
          <a:p>
            <a:r>
              <a:rPr lang="en-US" dirty="0"/>
              <a:t>Forward phase: signals travel up to layer 4 and the relevant parameters are fitted by least squares</a:t>
            </a:r>
          </a:p>
          <a:p>
            <a:r>
              <a:rPr lang="en-US" dirty="0"/>
              <a:t>Backward phase: the error signals travel backward and the premise parameters are updated as in </a:t>
            </a:r>
            <a:r>
              <a:rPr lang="en-US" dirty="0" err="1"/>
              <a:t>backpropagation</a:t>
            </a:r>
            <a:endParaRPr lang="en-US" dirty="0"/>
          </a:p>
          <a:p>
            <a:r>
              <a:rPr lang="en-US" dirty="0"/>
              <a:t>Fuzzy toolbox </a:t>
            </a:r>
            <a:r>
              <a:rPr lang="en-US" dirty="0" err="1"/>
              <a:t>Matlab</a:t>
            </a:r>
            <a:endParaRPr lang="en-US" dirty="0"/>
          </a:p>
          <a:p>
            <a:r>
              <a:rPr lang="en-US" dirty="0"/>
              <a:t>Mackey-Glass prediction / excellent non-linear fitting and generalization / less parameters and training time is comparable with ANN methods</a:t>
            </a:r>
          </a:p>
          <a:p>
            <a:endParaRPr lang="en-US" dirty="0"/>
          </a:p>
        </p:txBody>
      </p:sp>
    </p:spTree>
    <p:extLst>
      <p:ext uri="{BB962C8B-B14F-4D97-AF65-F5344CB8AC3E}">
        <p14:creationId xmlns:p14="http://schemas.microsoft.com/office/powerpoint/2010/main" val="1279697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Since a wide class of fuzzy controllers can be transformed into equivalent adaptive networks, ANFIS can be used for building intelligent controllers that is, controllers that can reason with simple fuzzy inference and that are able to learn from experience in the ANN style</a:t>
            </a:r>
          </a:p>
          <a:p>
            <a:endParaRPr lang="en-US" dirty="0"/>
          </a:p>
        </p:txBody>
      </p:sp>
    </p:spTree>
    <p:extLst>
      <p:ext uri="{BB962C8B-B14F-4D97-AF65-F5344CB8AC3E}">
        <p14:creationId xmlns:p14="http://schemas.microsoft.com/office/powerpoint/2010/main" val="2432493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extLst>
      <p:ext uri="{BB962C8B-B14F-4D97-AF65-F5344CB8AC3E}">
        <p14:creationId xmlns:p14="http://schemas.microsoft.com/office/powerpoint/2010/main" val="3617415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solidFill>
                  <a:srgbClr val="000000"/>
                </a:solidFill>
              </a:rPr>
              <a:t/>
            </a:r>
            <a:br>
              <a:rPr lang="en-US" sz="3600" dirty="0" smtClean="0">
                <a:solidFill>
                  <a:srgbClr val="000000"/>
                </a:solidFill>
              </a:rPr>
            </a:br>
            <a:r>
              <a:rPr lang="en-US" sz="3600" dirty="0">
                <a:solidFill>
                  <a:srgbClr val="000000"/>
                </a:solidFill>
              </a:rPr>
              <a:t/>
            </a:r>
            <a:br>
              <a:rPr lang="en-US" sz="3600" dirty="0">
                <a:solidFill>
                  <a:srgbClr val="000000"/>
                </a:solidFill>
              </a:rPr>
            </a:br>
            <a:r>
              <a:rPr lang="en-US" sz="3600" dirty="0" smtClean="0">
                <a:solidFill>
                  <a:srgbClr val="000000"/>
                </a:solidFill>
              </a:rPr>
              <a:t/>
            </a:r>
            <a:br>
              <a:rPr lang="en-US" sz="3600" dirty="0" smtClean="0">
                <a:solidFill>
                  <a:srgbClr val="000000"/>
                </a:solidFill>
              </a:rPr>
            </a:br>
            <a:r>
              <a:rPr lang="en-US" sz="3600" dirty="0">
                <a:solidFill>
                  <a:srgbClr val="000000"/>
                </a:solidFill>
              </a:rPr>
              <a:t/>
            </a:r>
            <a:br>
              <a:rPr lang="en-US" sz="3600" dirty="0">
                <a:solidFill>
                  <a:srgbClr val="000000"/>
                </a:solidFill>
              </a:rPr>
            </a:br>
            <a:r>
              <a:rPr lang="en-US" sz="3600" dirty="0" smtClean="0">
                <a:solidFill>
                  <a:srgbClr val="000000"/>
                </a:solidFill>
              </a:rPr>
              <a:t/>
            </a:r>
            <a:br>
              <a:rPr lang="en-US" sz="3600" dirty="0" smtClean="0">
                <a:solidFill>
                  <a:srgbClr val="000000"/>
                </a:solidFill>
              </a:rPr>
            </a:br>
            <a:r>
              <a:rPr lang="en-US" sz="3600" dirty="0">
                <a:solidFill>
                  <a:srgbClr val="000000"/>
                </a:solidFill>
              </a:rPr>
              <a:t/>
            </a:r>
            <a:br>
              <a:rPr lang="en-US" sz="3600" dirty="0">
                <a:solidFill>
                  <a:srgbClr val="000000"/>
                </a:solidFill>
              </a:rPr>
            </a:br>
            <a:r>
              <a:rPr lang="en-US" sz="3600" dirty="0" smtClean="0">
                <a:solidFill>
                  <a:srgbClr val="000000"/>
                </a:solidFill>
              </a:rPr>
              <a:t/>
            </a:r>
            <a:br>
              <a:rPr lang="en-US" sz="3600" dirty="0" smtClean="0">
                <a:solidFill>
                  <a:srgbClr val="000000"/>
                </a:solidFill>
              </a:rPr>
            </a:br>
            <a:r>
              <a:rPr lang="en-US" sz="3600" dirty="0" smtClean="0">
                <a:solidFill>
                  <a:srgbClr val="000000"/>
                </a:solidFill>
              </a:rPr>
              <a:t>Hybrid </a:t>
            </a:r>
            <a:r>
              <a:rPr lang="en-US" sz="3600" dirty="0">
                <a:solidFill>
                  <a:srgbClr val="000000"/>
                </a:solidFill>
              </a:rPr>
              <a:t>Systems</a:t>
            </a:r>
            <a:br>
              <a:rPr lang="en-US" sz="3600" dirty="0">
                <a:solidFill>
                  <a:srgbClr val="000000"/>
                </a:solidFill>
              </a:rPr>
            </a:br>
            <a:endParaRPr lang="en-US" dirty="0"/>
          </a:p>
        </p:txBody>
      </p:sp>
      <p:sp>
        <p:nvSpPr>
          <p:cNvPr id="3" name="Content Placeholder 2"/>
          <p:cNvSpPr>
            <a:spLocks noGrp="1"/>
          </p:cNvSpPr>
          <p:nvPr>
            <p:ph sz="quarter" idx="1"/>
          </p:nvPr>
        </p:nvSpPr>
        <p:spPr/>
        <p:txBody>
          <a:bodyPr>
            <a:normAutofit lnSpcReduction="10000"/>
          </a:bodyPr>
          <a:lstStyle/>
          <a:p>
            <a:r>
              <a:rPr lang="en-US" dirty="0"/>
              <a:t>Integrated architectures for machine learning have been shown to provide performance improvements over single representation architectures. </a:t>
            </a:r>
          </a:p>
          <a:p>
            <a:r>
              <a:rPr lang="en-US" dirty="0"/>
              <a:t>Integration, or hybridization, is achieved using a spectrum of module or component architectures ranging from those sharing independently functioning components to architectures in which different components are combined in inherently inseparable ways. </a:t>
            </a:r>
          </a:p>
          <a:p>
            <a:r>
              <a:rPr lang="en-US" dirty="0"/>
              <a:t>In this presentation we briefly survey prototypical integrated architectures </a:t>
            </a:r>
          </a:p>
          <a:p>
            <a:endParaRPr lang="en-US" dirty="0"/>
          </a:p>
        </p:txBody>
      </p:sp>
    </p:spTree>
    <p:extLst>
      <p:ext uri="{BB962C8B-B14F-4D97-AF65-F5344CB8AC3E}">
        <p14:creationId xmlns:p14="http://schemas.microsoft.com/office/powerpoint/2010/main" val="422512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marL="341313" lvl="0" indent="-341313" defTabSz="457200" fontAlgn="base">
              <a:spcBef>
                <a:spcPts val="750"/>
              </a:spcBef>
              <a:spcAft>
                <a:spcPct val="0"/>
              </a:spcAft>
              <a:buClr>
                <a:srgbClr val="000000"/>
              </a:buClr>
              <a:buSzPct val="75000"/>
              <a:buFont typeface="Monotype Sorts" pitchFamily="-100"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3000" dirty="0">
                <a:solidFill>
                  <a:srgbClr val="000000"/>
                </a:solidFill>
                <a:effectLst>
                  <a:outerShdw blurRad="38100" dist="38100" dir="2700000" algn="tl">
                    <a:srgbClr val="C0C0C0"/>
                  </a:outerShdw>
                </a:effectLst>
                <a:latin typeface="Times New Roman" pitchFamily="18" charset="0"/>
                <a:ea typeface="Arial Unicode MS"/>
                <a:cs typeface="Arial Unicode MS" pitchFamily="-100" charset="0"/>
              </a:rPr>
              <a:t>The combination of knowledge based systems, neural networks and evolutionary computation forms the core of an emerging approach to building hybrid intelligent systems capable of reasoning and learning in an uncertain and imprecise environment.</a:t>
            </a:r>
          </a:p>
          <a:p>
            <a:endParaRPr lang="en-US" dirty="0"/>
          </a:p>
        </p:txBody>
      </p:sp>
    </p:spTree>
    <p:extLst>
      <p:ext uri="{BB962C8B-B14F-4D97-AF65-F5344CB8AC3E}">
        <p14:creationId xmlns:p14="http://schemas.microsoft.com/office/powerpoint/2010/main" val="280564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ANFIS</a:t>
            </a:r>
            <a:endParaRPr lang="en-US"/>
          </a:p>
        </p:txBody>
      </p:sp>
      <p:sp>
        <p:nvSpPr>
          <p:cNvPr id="3" name="Content Placeholder 2"/>
          <p:cNvSpPr>
            <a:spLocks noGrp="1"/>
          </p:cNvSpPr>
          <p:nvPr>
            <p:ph sz="quarter" idx="1"/>
          </p:nvPr>
        </p:nvSpPr>
        <p:spPr/>
        <p:txBody>
          <a:bodyPr/>
          <a:lstStyle/>
          <a:p>
            <a:pPr>
              <a:lnSpc>
                <a:spcPct val="80000"/>
              </a:lnSpc>
            </a:pPr>
            <a:r>
              <a:rPr lang="en-US" altLang="en-US" sz="2800" dirty="0"/>
              <a:t>Conventional mathematical tools are quantitative in nature</a:t>
            </a:r>
          </a:p>
          <a:p>
            <a:pPr>
              <a:lnSpc>
                <a:spcPct val="80000"/>
              </a:lnSpc>
            </a:pPr>
            <a:r>
              <a:rPr lang="en-US" altLang="en-US" sz="2800" dirty="0"/>
              <a:t>They are not well suited for uncertain problems</a:t>
            </a:r>
          </a:p>
          <a:p>
            <a:pPr>
              <a:lnSpc>
                <a:spcPct val="80000"/>
              </a:lnSpc>
            </a:pPr>
            <a:r>
              <a:rPr lang="en-US" altLang="en-US" sz="2800" dirty="0"/>
              <a:t>FIS on the other hand can model qualitative aspects without employing precise quantitative analyses.</a:t>
            </a:r>
          </a:p>
          <a:p>
            <a:pPr>
              <a:lnSpc>
                <a:spcPct val="80000"/>
              </a:lnSpc>
            </a:pPr>
            <a:r>
              <a:rPr lang="en-US" altLang="en-US" sz="2800" dirty="0"/>
              <a:t>Though FIS has more practical applications it lack behind</a:t>
            </a:r>
          </a:p>
          <a:p>
            <a:pPr lvl="1">
              <a:lnSpc>
                <a:spcPct val="80000"/>
              </a:lnSpc>
            </a:pPr>
            <a:r>
              <a:rPr lang="en-US" altLang="en-US" sz="2400" dirty="0">
                <a:solidFill>
                  <a:schemeClr val="tx1"/>
                </a:solidFill>
              </a:rPr>
              <a:t>Standard methods for transformation into rule base</a:t>
            </a:r>
          </a:p>
          <a:p>
            <a:pPr lvl="1">
              <a:lnSpc>
                <a:spcPct val="80000"/>
              </a:lnSpc>
            </a:pPr>
            <a:r>
              <a:rPr lang="en-US" altLang="en-US" sz="2400" dirty="0">
                <a:solidFill>
                  <a:schemeClr val="tx1"/>
                </a:solidFill>
              </a:rPr>
              <a:t>Effective methods for tuning MFs for better performance index</a:t>
            </a:r>
          </a:p>
          <a:p>
            <a:endParaRPr lang="en-US" dirty="0"/>
          </a:p>
        </p:txBody>
      </p:sp>
    </p:spTree>
    <p:extLst>
      <p:ext uri="{BB962C8B-B14F-4D97-AF65-F5344CB8AC3E}">
        <p14:creationId xmlns:p14="http://schemas.microsoft.com/office/powerpoint/2010/main" val="1553171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altLang="en-US" dirty="0"/>
              <a:t>ANFIS serve as a basis for constructing a set of fuzzy if-then rules with appropriate membership functions to generate the stipulated input-output pairs</a:t>
            </a:r>
          </a:p>
          <a:p>
            <a:endParaRPr lang="en-US" dirty="0"/>
          </a:p>
        </p:txBody>
      </p:sp>
    </p:spTree>
    <p:extLst>
      <p:ext uri="{BB962C8B-B14F-4D97-AF65-F5344CB8AC3E}">
        <p14:creationId xmlns:p14="http://schemas.microsoft.com/office/powerpoint/2010/main" val="642366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sz="4000" dirty="0" smtClean="0">
                <a:solidFill>
                  <a:srgbClr val="000000"/>
                </a:solidFill>
                <a:latin typeface="Arial"/>
              </a:rPr>
              <a:t/>
            </a:r>
            <a:br>
              <a:rPr lang="en-US" altLang="en-US" sz="4000" dirty="0" smtClean="0">
                <a:solidFill>
                  <a:srgbClr val="000000"/>
                </a:solidFill>
                <a:latin typeface="Arial"/>
              </a:rPr>
            </a:br>
            <a:r>
              <a:rPr lang="en-US" altLang="en-US" sz="4000" dirty="0">
                <a:solidFill>
                  <a:srgbClr val="000000"/>
                </a:solidFill>
                <a:latin typeface="Arial"/>
              </a:rPr>
              <a:t/>
            </a:r>
            <a:br>
              <a:rPr lang="en-US" altLang="en-US" sz="4000" dirty="0">
                <a:solidFill>
                  <a:srgbClr val="000000"/>
                </a:solidFill>
                <a:latin typeface="Arial"/>
              </a:rPr>
            </a:br>
            <a:r>
              <a:rPr lang="en-US" altLang="en-US" sz="3100" dirty="0" smtClean="0">
                <a:solidFill>
                  <a:srgbClr val="000000"/>
                </a:solidFill>
                <a:latin typeface="Arial"/>
              </a:rPr>
              <a:t>Fuzzy </a:t>
            </a:r>
            <a:r>
              <a:rPr lang="en-US" altLang="en-US" sz="3100" dirty="0">
                <a:solidFill>
                  <a:srgbClr val="000000"/>
                </a:solidFill>
                <a:latin typeface="Arial"/>
              </a:rPr>
              <a:t>if-then rules and Fuzzy Inference systems</a:t>
            </a:r>
            <a:endParaRPr lang="en-US" sz="3100" dirty="0"/>
          </a:p>
        </p:txBody>
      </p:sp>
      <p:sp>
        <p:nvSpPr>
          <p:cNvPr id="3" name="Content Placeholder 2"/>
          <p:cNvSpPr>
            <a:spLocks noGrp="1"/>
          </p:cNvSpPr>
          <p:nvPr>
            <p:ph sz="quarter" idx="1"/>
          </p:nvPr>
        </p:nvSpPr>
        <p:spPr/>
        <p:txBody>
          <a:bodyPr/>
          <a:lstStyle/>
          <a:p>
            <a:r>
              <a:rPr lang="en-US" altLang="en-US" dirty="0"/>
              <a:t>Fuzzy if-then rules are of the form </a:t>
            </a:r>
            <a:r>
              <a:rPr lang="en-US" altLang="en-US" i="1" dirty="0"/>
              <a:t>IF A THEN B </a:t>
            </a:r>
            <a:r>
              <a:rPr lang="en-US" altLang="en-US" dirty="0"/>
              <a:t>where </a:t>
            </a:r>
            <a:r>
              <a:rPr lang="en-US" altLang="en-US" i="1" dirty="0"/>
              <a:t>A and </a:t>
            </a:r>
            <a:r>
              <a:rPr lang="en-US" altLang="en-US" dirty="0"/>
              <a:t>B are labels of fuzzy sets. </a:t>
            </a:r>
          </a:p>
          <a:p>
            <a:r>
              <a:rPr lang="en-US" altLang="en-US" dirty="0"/>
              <a:t>Example </a:t>
            </a:r>
          </a:p>
          <a:p>
            <a:pPr marL="742950" lvl="1" indent="-285750" fontAlgn="base">
              <a:spcAft>
                <a:spcPct val="0"/>
              </a:spcAft>
              <a:buClrTx/>
              <a:buSzTx/>
              <a:buFontTx/>
              <a:buChar char="–"/>
            </a:pPr>
            <a:r>
              <a:rPr lang="en-US" altLang="en-US" sz="2800" dirty="0">
                <a:solidFill>
                  <a:srgbClr val="000000"/>
                </a:solidFill>
                <a:latin typeface="Arial"/>
              </a:rPr>
              <a:t>“</a:t>
            </a:r>
            <a:r>
              <a:rPr lang="en-US" altLang="en-US" sz="2800" i="1" dirty="0">
                <a:solidFill>
                  <a:srgbClr val="000000"/>
                </a:solidFill>
                <a:latin typeface="Arial"/>
              </a:rPr>
              <a:t>if pressure is high then volume is small”</a:t>
            </a:r>
            <a:endParaRPr lang="en-US" altLang="en-US" sz="2800" dirty="0">
              <a:solidFill>
                <a:srgbClr val="000000"/>
              </a:solidFill>
              <a:latin typeface="Arial"/>
            </a:endParaRPr>
          </a:p>
          <a:p>
            <a:endParaRPr lang="en-US" dirty="0" smtClean="0"/>
          </a:p>
          <a:p>
            <a:endParaRPr lang="en-US" dirty="0" smtClean="0"/>
          </a:p>
          <a:p>
            <a:r>
              <a:rPr lang="en-US" dirty="0" smtClean="0"/>
              <a:t>              </a:t>
            </a:r>
          </a:p>
          <a:p>
            <a:r>
              <a:rPr lang="en-US" dirty="0" smtClean="0"/>
              <a:t>            </a:t>
            </a:r>
            <a:endParaRPr lang="en-US" dirty="0"/>
          </a:p>
        </p:txBody>
      </p:sp>
      <p:sp>
        <p:nvSpPr>
          <p:cNvPr id="4" name="Line 4"/>
          <p:cNvSpPr>
            <a:spLocks noChangeShapeType="1"/>
          </p:cNvSpPr>
          <p:nvPr/>
        </p:nvSpPr>
        <p:spPr bwMode="auto">
          <a:xfrm flipH="1">
            <a:off x="2019300" y="3276600"/>
            <a:ext cx="228600" cy="8382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5" name="Line 8"/>
          <p:cNvSpPr>
            <a:spLocks noChangeShapeType="1"/>
          </p:cNvSpPr>
          <p:nvPr/>
        </p:nvSpPr>
        <p:spPr bwMode="auto">
          <a:xfrm flipH="1">
            <a:off x="6781800" y="3297382"/>
            <a:ext cx="152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Line 5"/>
          <p:cNvSpPr>
            <a:spLocks noChangeShapeType="1"/>
          </p:cNvSpPr>
          <p:nvPr/>
        </p:nvSpPr>
        <p:spPr bwMode="auto">
          <a:xfrm flipH="1">
            <a:off x="2261755" y="3352800"/>
            <a:ext cx="35052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Line 7"/>
          <p:cNvSpPr>
            <a:spLocks noChangeShapeType="1"/>
          </p:cNvSpPr>
          <p:nvPr/>
        </p:nvSpPr>
        <p:spPr bwMode="auto">
          <a:xfrm>
            <a:off x="3810000" y="3352800"/>
            <a:ext cx="2971800" cy="6858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411" y="4655078"/>
            <a:ext cx="1555389" cy="602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6955" y="4655079"/>
            <a:ext cx="2017713" cy="374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6296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sz="4400" dirty="0" err="1">
                <a:solidFill>
                  <a:srgbClr val="000000"/>
                </a:solidFill>
                <a:latin typeface="Arial"/>
              </a:rPr>
              <a:t>Sugeno</a:t>
            </a:r>
            <a:r>
              <a:rPr lang="en-US" altLang="en-US" sz="4400" dirty="0">
                <a:solidFill>
                  <a:srgbClr val="000000"/>
                </a:solidFill>
                <a:latin typeface="Arial"/>
              </a:rPr>
              <a:t> model</a:t>
            </a:r>
            <a:endParaRPr lang="en-US" dirty="0"/>
          </a:p>
        </p:txBody>
      </p:sp>
      <p:sp>
        <p:nvSpPr>
          <p:cNvPr id="3" name="Content Placeholder 2"/>
          <p:cNvSpPr>
            <a:spLocks noGrp="1"/>
          </p:cNvSpPr>
          <p:nvPr>
            <p:ph sz="quarter" idx="1"/>
          </p:nvPr>
        </p:nvSpPr>
        <p:spPr/>
        <p:txBody>
          <a:bodyPr/>
          <a:lstStyle/>
          <a:p>
            <a:pPr>
              <a:buNone/>
            </a:pPr>
            <a:r>
              <a:rPr lang="en-US" altLang="en-US" sz="2400" dirty="0"/>
              <a:t>Assume that the fuzzy inference system has two</a:t>
            </a:r>
          </a:p>
          <a:p>
            <a:pPr>
              <a:buNone/>
            </a:pPr>
            <a:r>
              <a:rPr lang="en-US" altLang="en-US" sz="2400" dirty="0"/>
              <a:t>inputs x and y and one output z.</a:t>
            </a:r>
          </a:p>
          <a:p>
            <a:pPr>
              <a:buNone/>
            </a:pPr>
            <a:r>
              <a:rPr lang="en-US" altLang="en-US" sz="2400" dirty="0"/>
              <a:t>A first-order </a:t>
            </a:r>
            <a:r>
              <a:rPr lang="en-US" altLang="en-US" sz="2400" dirty="0" err="1"/>
              <a:t>Sugeno</a:t>
            </a:r>
            <a:r>
              <a:rPr lang="en-US" altLang="en-US" sz="2400" dirty="0"/>
              <a:t> fuzzy model has rules as the</a:t>
            </a:r>
          </a:p>
          <a:p>
            <a:pPr>
              <a:buNone/>
            </a:pPr>
            <a:r>
              <a:rPr lang="en-US" altLang="en-US" sz="2400" dirty="0"/>
              <a:t>following:</a:t>
            </a:r>
          </a:p>
          <a:p>
            <a:pPr>
              <a:buNone/>
            </a:pPr>
            <a:r>
              <a:rPr lang="en-US" altLang="en-US" sz="2400" dirty="0"/>
              <a:t> Rule1:</a:t>
            </a:r>
          </a:p>
          <a:p>
            <a:pPr>
              <a:buNone/>
            </a:pPr>
            <a:r>
              <a:rPr lang="en-US" altLang="en-US" sz="2400" dirty="0"/>
              <a:t>	If x is A1 and y is B1, then f1 = p1x + q1y + r1</a:t>
            </a:r>
          </a:p>
          <a:p>
            <a:pPr>
              <a:buNone/>
            </a:pPr>
            <a:r>
              <a:rPr lang="en-US" altLang="en-US" sz="2400" dirty="0"/>
              <a:t> Rule2:</a:t>
            </a:r>
          </a:p>
          <a:p>
            <a:pPr>
              <a:buNone/>
            </a:pPr>
            <a:r>
              <a:rPr lang="en-US" altLang="en-US" sz="2400" dirty="0"/>
              <a:t>	If x is A2 and y is B2, then f2 = p2x + q2y + r2</a:t>
            </a:r>
          </a:p>
          <a:p>
            <a:endParaRPr lang="en-US" dirty="0"/>
          </a:p>
        </p:txBody>
      </p:sp>
    </p:spTree>
    <p:extLst>
      <p:ext uri="{BB962C8B-B14F-4D97-AF65-F5344CB8AC3E}">
        <p14:creationId xmlns:p14="http://schemas.microsoft.com/office/powerpoint/2010/main" val="2700880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sz="4400" dirty="0">
                <a:solidFill>
                  <a:srgbClr val="000000"/>
                </a:solidFill>
                <a:latin typeface="Arial"/>
              </a:rPr>
              <a:t>Fuzzy Inference system</a:t>
            </a:r>
            <a:endParaRPr lang="en-US" dirty="0"/>
          </a:p>
        </p:txBody>
      </p:sp>
      <p:pic>
        <p:nvPicPr>
          <p:cNvPr id="307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01625" y="990600"/>
            <a:ext cx="8504238"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6442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sz="4400" dirty="0">
                <a:solidFill>
                  <a:srgbClr val="000000"/>
                </a:solidFill>
                <a:latin typeface="Arial"/>
              </a:rPr>
              <a:t>Blocks of FIS</a:t>
            </a:r>
            <a:endParaRPr lang="en-US" dirty="0"/>
          </a:p>
        </p:txBody>
      </p:sp>
      <p:pic>
        <p:nvPicPr>
          <p:cNvPr id="409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779993" y="1600201"/>
            <a:ext cx="7547502"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895600"/>
            <a:ext cx="7369175"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123489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103</TotalTime>
  <Words>413</Words>
  <Application>Microsoft Office PowerPoint</Application>
  <PresentationFormat>On-screen Show (4:3)</PresentationFormat>
  <Paragraphs>46</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Civic</vt:lpstr>
      <vt:lpstr>Soft computing</vt:lpstr>
      <vt:lpstr>       Hybrid Systems </vt:lpstr>
      <vt:lpstr>PowerPoint Presentation</vt:lpstr>
      <vt:lpstr>ANFIS</vt:lpstr>
      <vt:lpstr>PowerPoint Presentation</vt:lpstr>
      <vt:lpstr>  Fuzzy if-then rules and Fuzzy Inference systems</vt:lpstr>
      <vt:lpstr>Sugeno model</vt:lpstr>
      <vt:lpstr>Fuzzy Inference system</vt:lpstr>
      <vt:lpstr>Blocks of FIS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 computing</dc:title>
  <dc:creator>cw</dc:creator>
  <cp:lastModifiedBy>cw</cp:lastModifiedBy>
  <cp:revision>29</cp:revision>
  <dcterms:created xsi:type="dcterms:W3CDTF">2023-04-07T16:54:32Z</dcterms:created>
  <dcterms:modified xsi:type="dcterms:W3CDTF">2023-04-10T02:27:41Z</dcterms:modified>
</cp:coreProperties>
</file>