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 id="2147483850" r:id="rId2"/>
  </p:sldMasterIdLst>
  <p:sldIdLst>
    <p:sldId id="264" r:id="rId3"/>
    <p:sldId id="256" r:id="rId4"/>
    <p:sldId id="265" r:id="rId5"/>
    <p:sldId id="263" r:id="rId6"/>
    <p:sldId id="267" r:id="rId7"/>
    <p:sldId id="268" r:id="rId8"/>
    <p:sldId id="260" r:id="rId9"/>
    <p:sldId id="271" r:id="rId10"/>
    <p:sldId id="259" r:id="rId11"/>
    <p:sldId id="272" r:id="rId12"/>
    <p:sldId id="273" r:id="rId13"/>
    <p:sldId id="274" r:id="rId14"/>
    <p:sldId id="269" r:id="rId15"/>
    <p:sldId id="275" r:id="rId16"/>
    <p:sldId id="270"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6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7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24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11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97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4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78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268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7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01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48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45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03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131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29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211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5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98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64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819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2/8/2023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6571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2/8/2023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8471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84A21-F8EB-6EE6-26AE-2F8D7B1CE494}"/>
              </a:ext>
            </a:extLst>
          </p:cNvPr>
          <p:cNvSpPr>
            <a:spLocks noGrp="1"/>
          </p:cNvSpPr>
          <p:nvPr>
            <p:ph type="ctrTitle"/>
          </p:nvPr>
        </p:nvSpPr>
        <p:spPr>
          <a:xfrm>
            <a:off x="654424" y="788894"/>
            <a:ext cx="7760791" cy="3881352"/>
          </a:xfrm>
        </p:spPr>
        <p:txBody>
          <a:bodyPr>
            <a:normAutofit/>
          </a:bodyPr>
          <a:lstStyle/>
          <a:p>
            <a:pPr algn="ctr"/>
            <a:r>
              <a:rPr lang="en-GB" sz="2400" dirty="0"/>
              <a:t> </a:t>
            </a:r>
            <a:r>
              <a:rPr lang="en-GB" sz="2400" spc="0" dirty="0"/>
              <a:t>KLE’S JAGADGURU TONTADARYA COLLEGE , GADAG</a:t>
            </a:r>
            <a:br>
              <a:rPr lang="en-GB" sz="2400" spc="0" dirty="0"/>
            </a:br>
            <a:r>
              <a:rPr lang="en-GB" sz="2400" spc="0" dirty="0"/>
              <a:t>                                                                  </a:t>
            </a:r>
            <a:br>
              <a:rPr lang="en-GB" sz="2400" spc="0" dirty="0"/>
            </a:br>
            <a:br>
              <a:rPr lang="en-GB" sz="2400" spc="0" dirty="0"/>
            </a:br>
            <a:r>
              <a:rPr lang="en-GB" sz="2400" spc="0" dirty="0"/>
              <a:t>                                                               </a:t>
            </a:r>
            <a:br>
              <a:rPr lang="en-GB" sz="2400" spc="0" dirty="0"/>
            </a:br>
            <a:br>
              <a:rPr lang="en-GB" sz="2400" spc="0" dirty="0"/>
            </a:br>
            <a:br>
              <a:rPr lang="en-GB" sz="2400" spc="0" dirty="0"/>
            </a:br>
            <a:r>
              <a:rPr lang="en-GB" sz="2400" spc="0" dirty="0"/>
              <a:t>           DEPARTMENT OF BACHELORS OF COMPUTER APPLICATIONS</a:t>
            </a:r>
            <a:br>
              <a:rPr lang="en-GB" sz="2400" spc="0" dirty="0"/>
            </a:br>
            <a:r>
              <a:rPr lang="en-GB" sz="2400" spc="0" dirty="0"/>
              <a:t>                                            </a:t>
            </a:r>
            <a:br>
              <a:rPr lang="en-GB" sz="2400" spc="0" dirty="0"/>
            </a:br>
            <a:r>
              <a:rPr lang="en-GB" sz="2400" spc="0" dirty="0"/>
              <a:t>MINI PROJECT</a:t>
            </a:r>
            <a:r>
              <a:rPr lang="en-GB" sz="2400" dirty="0"/>
              <a:t>                                                                                                                            </a:t>
            </a:r>
            <a:br>
              <a:rPr lang="en-GB" sz="2400" dirty="0"/>
            </a:br>
            <a:r>
              <a:rPr lang="en-GB" sz="2400" dirty="0"/>
              <a:t> </a:t>
            </a:r>
            <a:endParaRPr lang="en-IN" sz="2400" dirty="0"/>
          </a:p>
        </p:txBody>
      </p:sp>
      <p:sp>
        <p:nvSpPr>
          <p:cNvPr id="7" name="Subtitle 6">
            <a:extLst>
              <a:ext uri="{FF2B5EF4-FFF2-40B4-BE49-F238E27FC236}">
                <a16:creationId xmlns:a16="http://schemas.microsoft.com/office/drawing/2014/main" id="{1AB6AE82-A2CB-ADD9-67BC-9982C010136F}"/>
              </a:ext>
            </a:extLst>
          </p:cNvPr>
          <p:cNvSpPr>
            <a:spLocks noGrp="1"/>
          </p:cNvSpPr>
          <p:nvPr>
            <p:ph type="subTitle" idx="1"/>
          </p:nvPr>
        </p:nvSpPr>
        <p:spPr>
          <a:xfrm>
            <a:off x="1100015" y="4670246"/>
            <a:ext cx="7315200" cy="1219566"/>
          </a:xfrm>
        </p:spPr>
        <p:txBody>
          <a:bodyPr/>
          <a:lstStyle/>
          <a:p>
            <a:pPr algn="r"/>
            <a:r>
              <a:rPr lang="en-GB" dirty="0"/>
              <a:t>Under the Guidance of </a:t>
            </a:r>
          </a:p>
          <a:p>
            <a:pPr algn="r"/>
            <a:r>
              <a:rPr lang="en-GB" dirty="0"/>
              <a:t>Prof. Chandrashekhar K</a:t>
            </a:r>
          </a:p>
          <a:p>
            <a:pPr algn="ctr"/>
            <a:endParaRPr lang="en-IN" dirty="0"/>
          </a:p>
        </p:txBody>
      </p:sp>
      <p:pic>
        <p:nvPicPr>
          <p:cNvPr id="18" name="Picture 17">
            <a:extLst>
              <a:ext uri="{FF2B5EF4-FFF2-40B4-BE49-F238E27FC236}">
                <a16:creationId xmlns:a16="http://schemas.microsoft.com/office/drawing/2014/main" id="{0C9157A8-4ABB-5830-7800-729E8614CA85}"/>
              </a:ext>
            </a:extLst>
          </p:cNvPr>
          <p:cNvPicPr>
            <a:picLocks noChangeAspect="1"/>
          </p:cNvPicPr>
          <p:nvPr/>
        </p:nvPicPr>
        <p:blipFill>
          <a:blip r:embed="rId2"/>
          <a:stretch>
            <a:fillRect/>
          </a:stretch>
        </p:blipFill>
        <p:spPr>
          <a:xfrm>
            <a:off x="3766796" y="1307726"/>
            <a:ext cx="1506433" cy="1605803"/>
          </a:xfrm>
          <a:prstGeom prst="rect">
            <a:avLst/>
          </a:prstGeom>
        </p:spPr>
      </p:pic>
    </p:spTree>
    <p:extLst>
      <p:ext uri="{BB962C8B-B14F-4D97-AF65-F5344CB8AC3E}">
        <p14:creationId xmlns:p14="http://schemas.microsoft.com/office/powerpoint/2010/main" val="378167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33A7-79AC-19BF-E1AB-A5DA7B45186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EE424CD-92CD-B90F-CF66-891D3E46D3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8140" y="24660"/>
            <a:ext cx="5180906" cy="6833340"/>
          </a:xfrm>
          <a:prstGeom prst="rect">
            <a:avLst/>
          </a:prstGeom>
          <a:noFill/>
          <a:ln>
            <a:noFill/>
          </a:ln>
        </p:spPr>
      </p:pic>
    </p:spTree>
    <p:extLst>
      <p:ext uri="{BB962C8B-B14F-4D97-AF65-F5344CB8AC3E}">
        <p14:creationId xmlns:p14="http://schemas.microsoft.com/office/powerpoint/2010/main" val="327917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8EAF-5ECA-471F-7C11-27A9F3C0DA7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AF3EC7E-8DAF-48A3-6584-BBB827F880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7684" y="0"/>
            <a:ext cx="4650240" cy="6858000"/>
          </a:xfrm>
          <a:prstGeom prst="rect">
            <a:avLst/>
          </a:prstGeom>
          <a:noFill/>
          <a:ln>
            <a:noFill/>
          </a:ln>
        </p:spPr>
      </p:pic>
    </p:spTree>
    <p:extLst>
      <p:ext uri="{BB962C8B-B14F-4D97-AF65-F5344CB8AC3E}">
        <p14:creationId xmlns:p14="http://schemas.microsoft.com/office/powerpoint/2010/main" val="1713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5EA5-29CE-09F7-4423-B2D4A2C6A1E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ADED73D-67CA-3AB2-09D7-0FCED06B30E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02718" y="0"/>
            <a:ext cx="4643118" cy="6858000"/>
          </a:xfrm>
          <a:prstGeom prst="rect">
            <a:avLst/>
          </a:prstGeom>
          <a:noFill/>
          <a:ln>
            <a:noFill/>
          </a:ln>
        </p:spPr>
      </p:pic>
    </p:spTree>
    <p:extLst>
      <p:ext uri="{BB962C8B-B14F-4D97-AF65-F5344CB8AC3E}">
        <p14:creationId xmlns:p14="http://schemas.microsoft.com/office/powerpoint/2010/main" val="231469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902A-6B9D-D9DA-0722-43E723D2D062}"/>
              </a:ext>
            </a:extLst>
          </p:cNvPr>
          <p:cNvSpPr>
            <a:spLocks noGrp="1"/>
          </p:cNvSpPr>
          <p:nvPr>
            <p:ph type="title"/>
          </p:nvPr>
        </p:nvSpPr>
        <p:spPr/>
        <p:txBody>
          <a:bodyPr/>
          <a:lstStyle/>
          <a:p>
            <a:r>
              <a:rPr lang="en-GB" dirty="0"/>
              <a:t>Advantages</a:t>
            </a:r>
            <a:endParaRPr lang="en-IN" dirty="0"/>
          </a:p>
        </p:txBody>
      </p:sp>
      <p:sp>
        <p:nvSpPr>
          <p:cNvPr id="3" name="Content Placeholder 2">
            <a:extLst>
              <a:ext uri="{FF2B5EF4-FFF2-40B4-BE49-F238E27FC236}">
                <a16:creationId xmlns:a16="http://schemas.microsoft.com/office/drawing/2014/main" id="{CC7FDEB7-6B7D-4185-1163-E9AFB4ED257D}"/>
              </a:ext>
            </a:extLst>
          </p:cNvPr>
          <p:cNvSpPr>
            <a:spLocks noGrp="1"/>
          </p:cNvSpPr>
          <p:nvPr>
            <p:ph idx="1"/>
          </p:nvPr>
        </p:nvSpPr>
        <p:spPr/>
        <p:txBody>
          <a:bodyPr>
            <a:normAutofit/>
          </a:bodyPr>
          <a:lstStyle/>
          <a:p>
            <a:r>
              <a:rPr lang="en-GB" dirty="0"/>
              <a:t>1. </a:t>
            </a:r>
            <a:r>
              <a:rPr lang="en-IN" dirty="0"/>
              <a:t>Easy to handle.</a:t>
            </a:r>
            <a:endParaRPr lang="en-GB" dirty="0"/>
          </a:p>
          <a:p>
            <a:r>
              <a:rPr lang="en-GB" dirty="0"/>
              <a:t>2. </a:t>
            </a:r>
            <a:r>
              <a:rPr lang="en-US" dirty="0"/>
              <a:t>It provides information about Test Performances, detailed analysis of each subject, anytime.</a:t>
            </a:r>
          </a:p>
          <a:p>
            <a:r>
              <a:rPr lang="en-GB" dirty="0"/>
              <a:t>3. </a:t>
            </a:r>
            <a:r>
              <a:rPr lang="en-US" dirty="0"/>
              <a:t>Graphical user interface is user friendly.</a:t>
            </a:r>
            <a:endParaRPr lang="en-IN" dirty="0"/>
          </a:p>
        </p:txBody>
      </p:sp>
    </p:spTree>
    <p:extLst>
      <p:ext uri="{BB962C8B-B14F-4D97-AF65-F5344CB8AC3E}">
        <p14:creationId xmlns:p14="http://schemas.microsoft.com/office/powerpoint/2010/main" val="34376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06F0-7890-3F78-D547-E53CEFC6A9FA}"/>
              </a:ext>
            </a:extLst>
          </p:cNvPr>
          <p:cNvSpPr>
            <a:spLocks noGrp="1"/>
          </p:cNvSpPr>
          <p:nvPr>
            <p:ph type="title"/>
          </p:nvPr>
        </p:nvSpPr>
        <p:spPr/>
        <p:txBody>
          <a:bodyPr/>
          <a:lstStyle/>
          <a:p>
            <a:r>
              <a:rPr lang="en-GB" dirty="0"/>
              <a:t>c0nclusion</a:t>
            </a:r>
            <a:endParaRPr lang="en-IN" dirty="0"/>
          </a:p>
        </p:txBody>
      </p:sp>
      <p:sp>
        <p:nvSpPr>
          <p:cNvPr id="3" name="Content Placeholder 2">
            <a:extLst>
              <a:ext uri="{FF2B5EF4-FFF2-40B4-BE49-F238E27FC236}">
                <a16:creationId xmlns:a16="http://schemas.microsoft.com/office/drawing/2014/main" id="{265A81A5-3DD0-8073-8B43-40FEE3D72A44}"/>
              </a:ext>
            </a:extLst>
          </p:cNvPr>
          <p:cNvSpPr>
            <a:spLocks noGrp="1"/>
          </p:cNvSpPr>
          <p:nvPr>
            <p:ph idx="1"/>
          </p:nvPr>
        </p:nvSpPr>
        <p:spPr/>
        <p:txBody>
          <a:bodyPr/>
          <a:lstStyle/>
          <a:p>
            <a:r>
              <a:rPr lang="en-GB" dirty="0"/>
              <a:t>In conclusion, the project concentrates on the development of a system for student performance analysis. A data mining technique, classification algorithm is applied in this project to ensure the prediction of the student’s performance in course “System Analysis and Design” is possible. The main contribution of the SPAS is that it assists the lecturers in conducting student performance analysis. The system assists lecturers in identifying the student’s that are predicted to fail in the course “System Analysis and Design”.</a:t>
            </a:r>
            <a:endParaRPr lang="en-IN" dirty="0"/>
          </a:p>
        </p:txBody>
      </p:sp>
    </p:spTree>
    <p:extLst>
      <p:ext uri="{BB962C8B-B14F-4D97-AF65-F5344CB8AC3E}">
        <p14:creationId xmlns:p14="http://schemas.microsoft.com/office/powerpoint/2010/main" val="90856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6B72-3F83-A0BD-9723-0B8A02A8C144}"/>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823F2E3F-B7BE-60F2-D166-EA2E1AE57377}"/>
              </a:ext>
            </a:extLst>
          </p:cNvPr>
          <p:cNvSpPr>
            <a:spLocks noGrp="1"/>
          </p:cNvSpPr>
          <p:nvPr>
            <p:ph idx="1"/>
          </p:nvPr>
        </p:nvSpPr>
        <p:spPr/>
        <p:txBody>
          <a:bodyPr/>
          <a:lstStyle/>
          <a:p>
            <a:pPr marL="457200" indent="-457200">
              <a:buAutoNum type="arabicPeriod"/>
            </a:pPr>
            <a:r>
              <a:rPr lang="nb-NO" dirty="0"/>
              <a:t>https://docs.python.org/3/ </a:t>
            </a:r>
          </a:p>
          <a:p>
            <a:pPr marL="457200" indent="-457200">
              <a:buAutoNum type="arabicPeriod"/>
            </a:pPr>
            <a:r>
              <a:rPr lang="nb-NO" dirty="0"/>
              <a:t>https://pandas.pydata.org/docs/ </a:t>
            </a:r>
          </a:p>
          <a:p>
            <a:pPr marL="457200" indent="-457200">
              <a:buAutoNum type="arabicPeriod"/>
            </a:pPr>
            <a:r>
              <a:rPr lang="nb-NO" dirty="0"/>
              <a:t>https://numpy.org/doc/ </a:t>
            </a:r>
          </a:p>
          <a:p>
            <a:pPr marL="457200" indent="-457200">
              <a:buAutoNum type="arabicPeriod"/>
            </a:pPr>
            <a:r>
              <a:rPr lang="nb-NO" dirty="0"/>
              <a:t>https://scikit-learn.org/stable/ </a:t>
            </a:r>
          </a:p>
          <a:p>
            <a:pPr marL="457200" indent="-457200">
              <a:buAutoNum type="arabicPeriod"/>
            </a:pPr>
            <a:r>
              <a:rPr lang="nb-NO" dirty="0"/>
              <a:t>https://docs.streamlit.io/ </a:t>
            </a:r>
          </a:p>
          <a:p>
            <a:pPr marL="457200" indent="-457200">
              <a:buAutoNum type="arabicPeriod"/>
            </a:pPr>
            <a:r>
              <a:rPr lang="nb-NO" dirty="0"/>
              <a:t>https://seaborn.pydata.org/ </a:t>
            </a:r>
          </a:p>
          <a:p>
            <a:pPr marL="457200" indent="-457200">
              <a:buAutoNum type="arabicPeriod"/>
            </a:pPr>
            <a:r>
              <a:rPr lang="nb-NO" dirty="0"/>
              <a:t>https://matplotlib.org/stable/index.html </a:t>
            </a:r>
          </a:p>
          <a:p>
            <a:pPr marL="457200" indent="-457200">
              <a:buAutoNum type="arabicPeriod"/>
            </a:pPr>
            <a:r>
              <a:rPr lang="nb-NO" dirty="0"/>
              <a:t>Stack Overflow</a:t>
            </a:r>
            <a:endParaRPr lang="en-IN" dirty="0"/>
          </a:p>
        </p:txBody>
      </p:sp>
    </p:spTree>
    <p:extLst>
      <p:ext uri="{BB962C8B-B14F-4D97-AF65-F5344CB8AC3E}">
        <p14:creationId xmlns:p14="http://schemas.microsoft.com/office/powerpoint/2010/main" val="284346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C61-E4F0-B289-07BC-271EA1C49BDD}"/>
              </a:ext>
            </a:extLst>
          </p:cNvPr>
          <p:cNvSpPr>
            <a:spLocks noGrp="1"/>
          </p:cNvSpPr>
          <p:nvPr>
            <p:ph type="ctrTitle"/>
          </p:nvPr>
        </p:nvSpPr>
        <p:spPr/>
        <p:txBody>
          <a:bodyPr/>
          <a:lstStyle/>
          <a:p>
            <a:pPr algn="ctr"/>
            <a:r>
              <a:rPr lang="en-GB" dirty="0"/>
              <a:t>Thank you</a:t>
            </a:r>
            <a:endParaRPr lang="en-IN" dirty="0"/>
          </a:p>
        </p:txBody>
      </p:sp>
      <p:sp>
        <p:nvSpPr>
          <p:cNvPr id="3" name="Subtitle 2">
            <a:extLst>
              <a:ext uri="{FF2B5EF4-FFF2-40B4-BE49-F238E27FC236}">
                <a16:creationId xmlns:a16="http://schemas.microsoft.com/office/drawing/2014/main" id="{72FB2A1B-0321-D412-EC2C-38F674030053}"/>
              </a:ext>
            </a:extLst>
          </p:cNvPr>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64952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C61-E4F0-B289-07BC-271EA1C49BDD}"/>
              </a:ext>
            </a:extLst>
          </p:cNvPr>
          <p:cNvSpPr>
            <a:spLocks noGrp="1"/>
          </p:cNvSpPr>
          <p:nvPr>
            <p:ph type="ctrTitle"/>
          </p:nvPr>
        </p:nvSpPr>
        <p:spPr/>
        <p:txBody>
          <a:bodyPr>
            <a:normAutofit/>
          </a:bodyPr>
          <a:lstStyle/>
          <a:p>
            <a:pPr algn="ctr"/>
            <a:r>
              <a:rPr lang="en-GB" sz="5300" dirty="0">
                <a:effectLst>
                  <a:outerShdw blurRad="38100" dist="38100" dir="2700000" algn="tl">
                    <a:srgbClr val="000000">
                      <a:alpha val="43137"/>
                    </a:srgbClr>
                  </a:outerShdw>
                </a:effectLst>
              </a:rPr>
              <a:t>STUDENT PERFORMANCE ANALYSIS SYSTEM</a:t>
            </a:r>
            <a:br>
              <a:rPr lang="en-GB" dirty="0"/>
            </a:br>
            <a:endParaRPr lang="en-IN" dirty="0"/>
          </a:p>
        </p:txBody>
      </p:sp>
      <p:sp>
        <p:nvSpPr>
          <p:cNvPr id="3" name="Subtitle 2">
            <a:extLst>
              <a:ext uri="{FF2B5EF4-FFF2-40B4-BE49-F238E27FC236}">
                <a16:creationId xmlns:a16="http://schemas.microsoft.com/office/drawing/2014/main" id="{72FB2A1B-0321-D412-EC2C-38F674030053}"/>
              </a:ext>
            </a:extLst>
          </p:cNvPr>
          <p:cNvSpPr>
            <a:spLocks noGrp="1"/>
          </p:cNvSpPr>
          <p:nvPr>
            <p:ph type="subTitle" idx="1"/>
          </p:nvPr>
        </p:nvSpPr>
        <p:spPr>
          <a:xfrm>
            <a:off x="1100015" y="4670246"/>
            <a:ext cx="7315200" cy="1398860"/>
          </a:xfrm>
        </p:spPr>
        <p:txBody>
          <a:bodyPr>
            <a:normAutofit/>
          </a:bodyPr>
          <a:lstStyle/>
          <a:p>
            <a:pPr algn="ctr"/>
            <a:r>
              <a:rPr lang="en-GB" dirty="0"/>
              <a:t>		Team:</a:t>
            </a:r>
          </a:p>
          <a:p>
            <a:pPr algn="ctr"/>
            <a:r>
              <a:rPr lang="en-GB" dirty="0"/>
              <a:t>					Shivakumar M Patil</a:t>
            </a:r>
          </a:p>
          <a:p>
            <a:pPr algn="ctr"/>
            <a:r>
              <a:rPr lang="en-GB" dirty="0"/>
              <a:t>				         Kiran R Ambore</a:t>
            </a:r>
            <a:endParaRPr lang="en-IN" dirty="0"/>
          </a:p>
        </p:txBody>
      </p:sp>
    </p:spTree>
    <p:extLst>
      <p:ext uri="{BB962C8B-B14F-4D97-AF65-F5344CB8AC3E}">
        <p14:creationId xmlns:p14="http://schemas.microsoft.com/office/powerpoint/2010/main" val="360756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33A1-EDAE-D0B5-CE70-88A103D27557}"/>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3090BB28-BA80-5D92-7F04-058AFB36FDE0}"/>
              </a:ext>
            </a:extLst>
          </p:cNvPr>
          <p:cNvSpPr>
            <a:spLocks noGrp="1"/>
          </p:cNvSpPr>
          <p:nvPr>
            <p:ph idx="1"/>
          </p:nvPr>
        </p:nvSpPr>
        <p:spPr/>
        <p:txBody>
          <a:bodyPr>
            <a:normAutofit fontScale="92500" lnSpcReduction="20000"/>
          </a:bodyPr>
          <a:lstStyle/>
          <a:p>
            <a:r>
              <a:rPr lang="en-GB" dirty="0"/>
              <a:t>1. Abstract</a:t>
            </a:r>
          </a:p>
          <a:p>
            <a:r>
              <a:rPr lang="en-GB" dirty="0"/>
              <a:t>2. Introduction</a:t>
            </a:r>
          </a:p>
          <a:p>
            <a:r>
              <a:rPr lang="en-GB" dirty="0"/>
              <a:t>3. Objectives</a:t>
            </a:r>
          </a:p>
          <a:p>
            <a:r>
              <a:rPr lang="en-GB" dirty="0"/>
              <a:t>4. Aim Of The Project</a:t>
            </a:r>
          </a:p>
          <a:p>
            <a:r>
              <a:rPr lang="en-GB" dirty="0"/>
              <a:t>5. Architecture Diagram</a:t>
            </a:r>
          </a:p>
          <a:p>
            <a:r>
              <a:rPr lang="en-GB" dirty="0"/>
              <a:t>6. Requirements</a:t>
            </a:r>
          </a:p>
          <a:p>
            <a:r>
              <a:rPr lang="en-GB" dirty="0"/>
              <a:t>7. Screenshots</a:t>
            </a:r>
          </a:p>
          <a:p>
            <a:r>
              <a:rPr lang="en-GB" dirty="0"/>
              <a:t>8. Advantages</a:t>
            </a:r>
          </a:p>
          <a:p>
            <a:r>
              <a:rPr lang="en-GB" dirty="0"/>
              <a:t>9. Conclusion</a:t>
            </a:r>
          </a:p>
          <a:p>
            <a:r>
              <a:rPr lang="en-GB" dirty="0"/>
              <a:t>10. References</a:t>
            </a:r>
          </a:p>
          <a:p>
            <a:endParaRPr lang="en-IN" dirty="0"/>
          </a:p>
        </p:txBody>
      </p:sp>
    </p:spTree>
    <p:extLst>
      <p:ext uri="{BB962C8B-B14F-4D97-AF65-F5344CB8AC3E}">
        <p14:creationId xmlns:p14="http://schemas.microsoft.com/office/powerpoint/2010/main" val="28884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7F1A-37F5-3C7E-C822-FB72D5C06A42}"/>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67A88EFB-FC9D-4CE7-D3DA-11F5A9680A17}"/>
              </a:ext>
            </a:extLst>
          </p:cNvPr>
          <p:cNvSpPr>
            <a:spLocks noGrp="1"/>
          </p:cNvSpPr>
          <p:nvPr>
            <p:ph idx="1"/>
          </p:nvPr>
        </p:nvSpPr>
        <p:spPr>
          <a:xfrm>
            <a:off x="1024128" y="2286000"/>
            <a:ext cx="9720073" cy="4267200"/>
          </a:xfrm>
        </p:spPr>
        <p:txBody>
          <a:bodyPr>
            <a:normAutofit/>
          </a:bodyPr>
          <a:lstStyle/>
          <a:p>
            <a:pPr>
              <a:buFont typeface="Arial" panose="020B0604020202020204" pitchFamily="34" charset="0"/>
              <a:buChar char="•"/>
            </a:pPr>
            <a:r>
              <a:rPr lang="en-GB" dirty="0"/>
              <a:t> </a:t>
            </a:r>
            <a:r>
              <a:rPr lang="en-US" dirty="0"/>
              <a:t>As the name specifies “STUDENT PERFORMANCE ANALYSIS SYSTEM” is the software developed for analyzing the student performances in the academic. </a:t>
            </a:r>
            <a:endParaRPr lang="en-GB" dirty="0"/>
          </a:p>
          <a:p>
            <a:pPr>
              <a:buFont typeface="Arial" panose="020B0604020202020204" pitchFamily="34" charset="0"/>
              <a:buChar char="•"/>
            </a:pPr>
            <a:r>
              <a:rPr lang="en-US" dirty="0"/>
              <a:t> Machine learning regression algorithm is used to predict marks for upcoming test. </a:t>
            </a:r>
          </a:p>
          <a:p>
            <a:pPr>
              <a:buFont typeface="Arial" panose="020B0604020202020204" pitchFamily="34" charset="0"/>
              <a:buChar char="•"/>
            </a:pPr>
            <a:r>
              <a:rPr lang="en-US" dirty="0"/>
              <a:t> The student performance analysis system provides an easy way for the teachers and students in searching the details of the academic attendance report and marks / percentage details the with graph. </a:t>
            </a:r>
            <a:endParaRPr lang="en-GB" dirty="0"/>
          </a:p>
        </p:txBody>
      </p:sp>
    </p:spTree>
    <p:extLst>
      <p:ext uri="{BB962C8B-B14F-4D97-AF65-F5344CB8AC3E}">
        <p14:creationId xmlns:p14="http://schemas.microsoft.com/office/powerpoint/2010/main" val="369771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7F1A-37F5-3C7E-C822-FB72D5C06A42}"/>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67A88EFB-FC9D-4CE7-D3DA-11F5A9680A17}"/>
              </a:ext>
            </a:extLst>
          </p:cNvPr>
          <p:cNvSpPr>
            <a:spLocks noGrp="1"/>
          </p:cNvSpPr>
          <p:nvPr>
            <p:ph idx="1"/>
          </p:nvPr>
        </p:nvSpPr>
        <p:spPr/>
        <p:txBody>
          <a:bodyPr>
            <a:normAutofit/>
          </a:bodyPr>
          <a:lstStyle/>
          <a:p>
            <a:pPr>
              <a:buFont typeface="Arial" panose="020B0604020202020204" pitchFamily="34" charset="0"/>
              <a:buChar char="•"/>
            </a:pPr>
            <a:r>
              <a:rPr lang="en-GB" dirty="0"/>
              <a:t> </a:t>
            </a:r>
            <a:r>
              <a:rPr lang="en-US" dirty="0"/>
              <a:t>This system aims to develop models which can predict the student’s performance and grades while keeping in mind other equally essential personality factors like interests, attributes which affects their lifestyle. </a:t>
            </a:r>
            <a:endParaRPr lang="en-GB" dirty="0"/>
          </a:p>
          <a:p>
            <a:pPr>
              <a:buFont typeface="Arial" panose="020B0604020202020204" pitchFamily="34" charset="0"/>
              <a:buChar char="•"/>
            </a:pPr>
            <a:r>
              <a:rPr lang="en-GB" dirty="0"/>
              <a:t> </a:t>
            </a:r>
            <a:r>
              <a:rPr lang="en-US" dirty="0"/>
              <a:t>It uses various machine learning and deep learning techniques to predict the performance of the students. </a:t>
            </a:r>
          </a:p>
          <a:p>
            <a:pPr>
              <a:buFont typeface="Arial" panose="020B0604020202020204" pitchFamily="34" charset="0"/>
              <a:buChar char="•"/>
            </a:pPr>
            <a:r>
              <a:rPr lang="en-IN" dirty="0"/>
              <a:t> </a:t>
            </a:r>
            <a:r>
              <a:rPr lang="en-US" dirty="0"/>
              <a:t>It helps us to identify the success factors and success blockers.</a:t>
            </a:r>
          </a:p>
          <a:p>
            <a:pPr>
              <a:buFont typeface="Arial" panose="020B0604020202020204" pitchFamily="34" charset="0"/>
              <a:buChar char="•"/>
            </a:pPr>
            <a:r>
              <a:rPr lang="en-US" dirty="0"/>
              <a:t> The project contains an algorithm which analyses attributes like: existing grades, absences, number of hours studied, etc.</a:t>
            </a:r>
            <a:endParaRPr lang="en-GB" dirty="0"/>
          </a:p>
        </p:txBody>
      </p:sp>
    </p:spTree>
    <p:extLst>
      <p:ext uri="{BB962C8B-B14F-4D97-AF65-F5344CB8AC3E}">
        <p14:creationId xmlns:p14="http://schemas.microsoft.com/office/powerpoint/2010/main" val="365375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A48E-B211-37E0-77AC-2A62A3CFA69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D29DD3BD-2C72-9218-F5BD-8867EF4560F2}"/>
              </a:ext>
            </a:extLst>
          </p:cNvPr>
          <p:cNvSpPr>
            <a:spLocks noGrp="1"/>
          </p:cNvSpPr>
          <p:nvPr>
            <p:ph idx="1"/>
          </p:nvPr>
        </p:nvSpPr>
        <p:spPr/>
        <p:txBody>
          <a:bodyPr/>
          <a:lstStyle/>
          <a:p>
            <a:pPr>
              <a:buFont typeface="Arial" panose="020B0604020202020204" pitchFamily="34" charset="0"/>
              <a:buChar char="•"/>
            </a:pPr>
            <a:r>
              <a:rPr lang="en-GB" dirty="0"/>
              <a:t>  </a:t>
            </a:r>
            <a:r>
              <a:rPr lang="en-US" dirty="0"/>
              <a:t>It helps in maintaining students’ records.</a:t>
            </a:r>
            <a:endParaRPr lang="en-GB" dirty="0"/>
          </a:p>
          <a:p>
            <a:pPr>
              <a:buFont typeface="Arial" panose="020B0604020202020204" pitchFamily="34" charset="0"/>
              <a:buChar char="•"/>
            </a:pPr>
            <a:r>
              <a:rPr lang="en-GB" dirty="0"/>
              <a:t> </a:t>
            </a:r>
            <a:r>
              <a:rPr lang="en-US" dirty="0"/>
              <a:t>Easy for student to view his academic records.</a:t>
            </a:r>
          </a:p>
          <a:p>
            <a:pPr>
              <a:buFont typeface="Arial" panose="020B0604020202020204" pitchFamily="34" charset="0"/>
              <a:buChar char="•"/>
            </a:pPr>
            <a:r>
              <a:rPr lang="en-US" dirty="0"/>
              <a:t> It provides information about Test Performances, detailed analysis of each subject, anytime.</a:t>
            </a:r>
          </a:p>
          <a:p>
            <a:pPr>
              <a:buFont typeface="Arial" panose="020B0604020202020204" pitchFamily="34" charset="0"/>
              <a:buChar char="•"/>
            </a:pPr>
            <a:r>
              <a:rPr lang="en-US" dirty="0"/>
              <a:t> </a:t>
            </a:r>
            <a:r>
              <a:rPr lang="en-IN" dirty="0"/>
              <a:t>Easy to handle.</a:t>
            </a:r>
          </a:p>
          <a:p>
            <a:pPr>
              <a:buFont typeface="Arial" panose="020B0604020202020204" pitchFamily="34" charset="0"/>
              <a:buChar char="•"/>
            </a:pPr>
            <a:r>
              <a:rPr lang="en-IN" dirty="0"/>
              <a:t> </a:t>
            </a:r>
            <a:r>
              <a:rPr lang="en-US" dirty="0"/>
              <a:t>Graphical user interface is user friendly.</a:t>
            </a:r>
            <a:endParaRPr lang="en-IN" dirty="0"/>
          </a:p>
        </p:txBody>
      </p:sp>
    </p:spTree>
    <p:extLst>
      <p:ext uri="{BB962C8B-B14F-4D97-AF65-F5344CB8AC3E}">
        <p14:creationId xmlns:p14="http://schemas.microsoft.com/office/powerpoint/2010/main" val="16632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1181-0370-D338-386D-45CD70DB647A}"/>
              </a:ext>
            </a:extLst>
          </p:cNvPr>
          <p:cNvSpPr>
            <a:spLocks noGrp="1"/>
          </p:cNvSpPr>
          <p:nvPr>
            <p:ph type="title"/>
          </p:nvPr>
        </p:nvSpPr>
        <p:spPr/>
        <p:txBody>
          <a:bodyPr/>
          <a:lstStyle/>
          <a:p>
            <a:r>
              <a:rPr lang="en-GB" dirty="0"/>
              <a:t>Aim of the project</a:t>
            </a:r>
            <a:endParaRPr lang="en-IN" dirty="0"/>
          </a:p>
        </p:txBody>
      </p:sp>
      <p:sp>
        <p:nvSpPr>
          <p:cNvPr id="3" name="Content Placeholder 2">
            <a:extLst>
              <a:ext uri="{FF2B5EF4-FFF2-40B4-BE49-F238E27FC236}">
                <a16:creationId xmlns:a16="http://schemas.microsoft.com/office/drawing/2014/main" id="{816A2026-DC52-D465-A300-7D094F42F0C5}"/>
              </a:ext>
            </a:extLst>
          </p:cNvPr>
          <p:cNvSpPr>
            <a:spLocks noGrp="1"/>
          </p:cNvSpPr>
          <p:nvPr>
            <p:ph idx="1"/>
          </p:nvPr>
        </p:nvSpPr>
        <p:spPr/>
        <p:txBody>
          <a:bodyPr/>
          <a:lstStyle/>
          <a:p>
            <a:r>
              <a:rPr lang="en-US" dirty="0"/>
              <a:t>The aim of the project is to providing the online interface for students, faculty etc. Student information analysis system aims to improve the efficiency of college information management, and the main function is to predict the upcoming exam’s results with high accuracy and understand where the student is lacking and also providing insights on various aspects of student’s academic performance.</a:t>
            </a:r>
            <a:endParaRPr lang="en-IN" dirty="0"/>
          </a:p>
        </p:txBody>
      </p:sp>
    </p:spTree>
    <p:extLst>
      <p:ext uri="{BB962C8B-B14F-4D97-AF65-F5344CB8AC3E}">
        <p14:creationId xmlns:p14="http://schemas.microsoft.com/office/powerpoint/2010/main" val="3723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F8D7-E3B8-AFA3-9E90-EE3314132E0A}"/>
              </a:ext>
            </a:extLst>
          </p:cNvPr>
          <p:cNvSpPr>
            <a:spLocks noGrp="1"/>
          </p:cNvSpPr>
          <p:nvPr>
            <p:ph type="title"/>
          </p:nvPr>
        </p:nvSpPr>
        <p:spPr/>
        <p:txBody>
          <a:bodyPr/>
          <a:lstStyle/>
          <a:p>
            <a:r>
              <a:rPr lang="en-IN" dirty="0"/>
              <a:t>Architecture Diagram</a:t>
            </a:r>
          </a:p>
        </p:txBody>
      </p:sp>
      <p:sp>
        <p:nvSpPr>
          <p:cNvPr id="6" name="Content Placeholder 5">
            <a:extLst>
              <a:ext uri="{FF2B5EF4-FFF2-40B4-BE49-F238E27FC236}">
                <a16:creationId xmlns:a16="http://schemas.microsoft.com/office/drawing/2014/main" id="{6D8EE411-56BE-D79F-89E8-734EB2B5E84F}"/>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218A475D-A765-2888-E38A-46A1DA70C2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3529" y="2671753"/>
            <a:ext cx="5643439" cy="2877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37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909-3725-BF56-AE04-FC1A5639537B}"/>
              </a:ext>
            </a:extLst>
          </p:cNvPr>
          <p:cNvSpPr>
            <a:spLocks noGrp="1"/>
          </p:cNvSpPr>
          <p:nvPr>
            <p:ph type="title"/>
          </p:nvPr>
        </p:nvSpPr>
        <p:spPr/>
        <p:txBody>
          <a:bodyPr/>
          <a:lstStyle/>
          <a:p>
            <a:r>
              <a:rPr lang="en-GB" dirty="0"/>
              <a:t>requirements</a:t>
            </a:r>
            <a:endParaRPr lang="en-IN" dirty="0"/>
          </a:p>
        </p:txBody>
      </p:sp>
      <p:sp>
        <p:nvSpPr>
          <p:cNvPr id="3" name="Content Placeholder 2">
            <a:extLst>
              <a:ext uri="{FF2B5EF4-FFF2-40B4-BE49-F238E27FC236}">
                <a16:creationId xmlns:a16="http://schemas.microsoft.com/office/drawing/2014/main" id="{F5A838FF-C281-1674-943A-7C182CD145AD}"/>
              </a:ext>
            </a:extLst>
          </p:cNvPr>
          <p:cNvSpPr>
            <a:spLocks noGrp="1"/>
          </p:cNvSpPr>
          <p:nvPr>
            <p:ph idx="1"/>
          </p:nvPr>
        </p:nvSpPr>
        <p:spPr>
          <a:xfrm>
            <a:off x="1024128" y="2015732"/>
            <a:ext cx="9603275" cy="4107977"/>
          </a:xfrm>
        </p:spPr>
        <p:txBody>
          <a:bodyPr>
            <a:normAutofit lnSpcReduction="10000"/>
          </a:bodyPr>
          <a:lstStyle/>
          <a:p>
            <a:pPr marL="0" indent="0">
              <a:buNone/>
            </a:pPr>
            <a:r>
              <a:rPr lang="en-GB" dirty="0"/>
              <a:t> </a:t>
            </a:r>
            <a:r>
              <a:rPr lang="en-GB" sz="2800" dirty="0"/>
              <a:t>HARDWARE REQUIREMENTS</a:t>
            </a:r>
            <a:endParaRPr lang="en-IN" sz="2800" dirty="0"/>
          </a:p>
          <a:p>
            <a:pPr marL="128016" lvl="1" indent="0">
              <a:buNone/>
            </a:pPr>
            <a:r>
              <a:rPr lang="en-IN" sz="2400" dirty="0"/>
              <a:t>   </a:t>
            </a:r>
            <a:r>
              <a:rPr lang="en-GB" sz="2400" dirty="0"/>
              <a:t>Hard-Disk :  PC with 30 GB </a:t>
            </a:r>
          </a:p>
          <a:p>
            <a:pPr marL="128016" lvl="1" indent="0">
              <a:buNone/>
            </a:pPr>
            <a:r>
              <a:rPr lang="en-GB" sz="2400" dirty="0"/>
              <a:t>   RAM :  4 GB </a:t>
            </a:r>
          </a:p>
          <a:p>
            <a:pPr marL="128016" lvl="1" indent="0">
              <a:buNone/>
            </a:pPr>
            <a:endParaRPr lang="en-GB" dirty="0"/>
          </a:p>
          <a:p>
            <a:pPr marL="128016" lvl="1" indent="0">
              <a:buNone/>
            </a:pPr>
            <a:endParaRPr lang="en-GB" dirty="0"/>
          </a:p>
          <a:p>
            <a:pPr marL="128016" lvl="1" indent="0">
              <a:buNone/>
            </a:pPr>
            <a:r>
              <a:rPr lang="en-GB" sz="2800" dirty="0"/>
              <a:t>SOFTWARE REQUIREMENTS</a:t>
            </a:r>
          </a:p>
          <a:p>
            <a:pPr marL="128016" lvl="1" indent="0">
              <a:buNone/>
            </a:pPr>
            <a:r>
              <a:rPr lang="en-GB" sz="2400" dirty="0"/>
              <a:t>    OS: Windows 7 or above, Linux, Mac</a:t>
            </a:r>
          </a:p>
          <a:p>
            <a:pPr marL="128016" lvl="1" indent="0">
              <a:buNone/>
            </a:pPr>
            <a:r>
              <a:rPr lang="en-GB" sz="2400" dirty="0"/>
              <a:t>    Datasets: excel or csv files</a:t>
            </a:r>
          </a:p>
          <a:p>
            <a:pPr marL="128016" lvl="1" indent="0">
              <a:buNone/>
            </a:pPr>
            <a:r>
              <a:rPr lang="en-GB" sz="2400" dirty="0"/>
              <a:t>    Required python modules</a:t>
            </a:r>
          </a:p>
          <a:p>
            <a:pPr marL="128016" lvl="1" indent="0">
              <a:buNone/>
            </a:pPr>
            <a:r>
              <a:rPr lang="en-GB" sz="2400" dirty="0"/>
              <a:t>    Web Browser</a:t>
            </a:r>
          </a:p>
          <a:p>
            <a:pPr marL="128016" lvl="1" indent="0">
              <a:buNone/>
            </a:pPr>
            <a:r>
              <a:rPr lang="en-GB" sz="2400" dirty="0"/>
              <a:t>    </a:t>
            </a:r>
            <a:r>
              <a:rPr lang="en-GB" sz="2400" dirty="0" err="1"/>
              <a:t>Streamlit</a:t>
            </a:r>
            <a:r>
              <a:rPr lang="en-GB" sz="2400" dirty="0"/>
              <a:t> (Local host)</a:t>
            </a:r>
          </a:p>
          <a:p>
            <a:pPr marL="128016" lvl="1" indent="0">
              <a:buNone/>
            </a:pPr>
            <a:endParaRPr lang="en-GB" dirty="0"/>
          </a:p>
          <a:p>
            <a:pPr marL="128016" lvl="1" indent="0">
              <a:buNone/>
            </a:pPr>
            <a:endParaRPr lang="en-GB" dirty="0"/>
          </a:p>
        </p:txBody>
      </p:sp>
    </p:spTree>
    <p:extLst>
      <p:ext uri="{BB962C8B-B14F-4D97-AF65-F5344CB8AC3E}">
        <p14:creationId xmlns:p14="http://schemas.microsoft.com/office/powerpoint/2010/main" val="14148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Integral</Template>
  <TotalTime>822</TotalTime>
  <Words>615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Corbel</vt:lpstr>
      <vt:lpstr>Tw Cen MT</vt:lpstr>
      <vt:lpstr>Tw Cen MT Condensed</vt:lpstr>
      <vt:lpstr>Wingdings 2</vt:lpstr>
      <vt:lpstr>Wingdings 3</vt:lpstr>
      <vt:lpstr>Integral</vt:lpstr>
      <vt:lpstr>Frame</vt:lpstr>
      <vt:lpstr> KLE’S JAGADGURU TONTADARYA COLLEGE , GADAG                                                                                                                                                  DEPARTMENT OF BACHELORS OF COMPUTER APPLICATIONS                                              MINI PROJECT                                                                                                                              </vt:lpstr>
      <vt:lpstr>STUDENT PERFORMANCE ANALYSIS SYSTEM </vt:lpstr>
      <vt:lpstr>CONTENTS</vt:lpstr>
      <vt:lpstr>Abstract</vt:lpstr>
      <vt:lpstr>introduction</vt:lpstr>
      <vt:lpstr>objectives</vt:lpstr>
      <vt:lpstr>Aim of the project</vt:lpstr>
      <vt:lpstr>Architecture Diagram</vt:lpstr>
      <vt:lpstr>requirements</vt:lpstr>
      <vt:lpstr>PowerPoint Presentation</vt:lpstr>
      <vt:lpstr>PowerPoint Presentation</vt:lpstr>
      <vt:lpstr>PowerPoint Presentation</vt:lpstr>
      <vt:lpstr>Advantages</vt:lpstr>
      <vt:lpstr>c0nclusion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ENLIGHTEN WITHIN</dc:title>
  <dc:creator>Shivu Patil</dc:creator>
  <cp:lastModifiedBy>Shivu Patil</cp:lastModifiedBy>
  <cp:revision>14</cp:revision>
  <dcterms:created xsi:type="dcterms:W3CDTF">2022-11-30T15:59:35Z</dcterms:created>
  <dcterms:modified xsi:type="dcterms:W3CDTF">2023-02-08T06:42:37Z</dcterms:modified>
</cp:coreProperties>
</file>