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09D595-24C6-48DC-9525-AB6B8515AF79}"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2F801F35-C604-4849-AD55-D82D96760CD0}">
      <dgm:prSet/>
      <dgm:spPr/>
      <dgm:t>
        <a:bodyPr/>
        <a:lstStyle/>
        <a:p>
          <a:r>
            <a:rPr lang="en-US" b="0" i="0"/>
            <a:t>A dashboard is a type of graphical user interface which often provides at-a-glance views of key performance indicators relevant to a particular objective or business process.</a:t>
          </a:r>
          <a:endParaRPr lang="en-US"/>
        </a:p>
      </dgm:t>
    </dgm:pt>
    <dgm:pt modelId="{945B08D3-E452-4F42-BD57-E405BFA3217B}" type="parTrans" cxnId="{84B807C2-D501-4DCE-83E6-705A2323083E}">
      <dgm:prSet/>
      <dgm:spPr/>
      <dgm:t>
        <a:bodyPr/>
        <a:lstStyle/>
        <a:p>
          <a:endParaRPr lang="en-US"/>
        </a:p>
      </dgm:t>
    </dgm:pt>
    <dgm:pt modelId="{56C33A68-1DB5-4CC7-9B2E-7A1AA86E01A8}" type="sibTrans" cxnId="{84B807C2-D501-4DCE-83E6-705A2323083E}">
      <dgm:prSet/>
      <dgm:spPr/>
      <dgm:t>
        <a:bodyPr/>
        <a:lstStyle/>
        <a:p>
          <a:endParaRPr lang="en-US"/>
        </a:p>
      </dgm:t>
    </dgm:pt>
    <dgm:pt modelId="{8D819567-75EE-44E0-8969-21A4A6EEE82B}">
      <dgm:prSet/>
      <dgm:spPr/>
      <dgm:t>
        <a:bodyPr/>
        <a:lstStyle/>
        <a:p>
          <a:r>
            <a:rPr lang="en-US" b="0" i="0"/>
            <a:t>BI dashboards provide greater visibility with information available whenever it is required to ensure businesses are better placed to respond to changing market conditions.</a:t>
          </a:r>
          <a:endParaRPr lang="en-US"/>
        </a:p>
      </dgm:t>
    </dgm:pt>
    <dgm:pt modelId="{2959CA1A-949D-4517-9601-5A10845C081D}" type="parTrans" cxnId="{6DBB9335-2FE4-494A-872C-803D158FE822}">
      <dgm:prSet/>
      <dgm:spPr/>
      <dgm:t>
        <a:bodyPr/>
        <a:lstStyle/>
        <a:p>
          <a:endParaRPr lang="en-US"/>
        </a:p>
      </dgm:t>
    </dgm:pt>
    <dgm:pt modelId="{0ACFB19F-A324-4CDE-97D9-8D34D9F0FDCD}" type="sibTrans" cxnId="{6DBB9335-2FE4-494A-872C-803D158FE822}">
      <dgm:prSet/>
      <dgm:spPr/>
      <dgm:t>
        <a:bodyPr/>
        <a:lstStyle/>
        <a:p>
          <a:endParaRPr lang="en-US"/>
        </a:p>
      </dgm:t>
    </dgm:pt>
    <dgm:pt modelId="{C53C8995-0D74-4F33-9B2B-464029F31D60}">
      <dgm:prSet/>
      <dgm:spPr/>
      <dgm:t>
        <a:bodyPr/>
        <a:lstStyle/>
        <a:p>
          <a:r>
            <a:rPr lang="en-US" b="0" i="0"/>
            <a:t>With BI dashboards, you are no longer wasting valuable time generating reports from multiple systems. Instead, data is drawn from a centralized source and displayed as an easy to interpret visual overview.</a:t>
          </a:r>
          <a:endParaRPr lang="en-US"/>
        </a:p>
      </dgm:t>
    </dgm:pt>
    <dgm:pt modelId="{1503E416-49EA-42E8-B355-929610D1F7E0}" type="parTrans" cxnId="{201E821E-9E47-4BB7-9831-23CBCE1872A7}">
      <dgm:prSet/>
      <dgm:spPr/>
      <dgm:t>
        <a:bodyPr/>
        <a:lstStyle/>
        <a:p>
          <a:endParaRPr lang="en-US"/>
        </a:p>
      </dgm:t>
    </dgm:pt>
    <dgm:pt modelId="{6F9AFDE8-31A5-4372-8333-1C127FB38DE1}" type="sibTrans" cxnId="{201E821E-9E47-4BB7-9831-23CBCE1872A7}">
      <dgm:prSet/>
      <dgm:spPr/>
      <dgm:t>
        <a:bodyPr/>
        <a:lstStyle/>
        <a:p>
          <a:endParaRPr lang="en-US"/>
        </a:p>
      </dgm:t>
    </dgm:pt>
    <dgm:pt modelId="{74A8EBD5-7ABC-4059-ADB0-5D0133C31AF8}">
      <dgm:prSet/>
      <dgm:spPr/>
      <dgm:t>
        <a:bodyPr/>
        <a:lstStyle/>
        <a:p>
          <a:r>
            <a:rPr lang="en-US" b="0" i="0"/>
            <a:t>With real-time, accurate insight on current customers purchasing behaviours, you have a better chance of achieving higher retention rates and increased revenue. Real-time insight allows sales teams to concentrate on the right customers at the right time, ensuring marketing efforts and activities are focused toward the right clients.</a:t>
          </a:r>
          <a:endParaRPr lang="en-US"/>
        </a:p>
      </dgm:t>
    </dgm:pt>
    <dgm:pt modelId="{2FEEA078-EC50-4EAB-9E38-61194C837495}" type="parTrans" cxnId="{10466D30-B682-4EB4-9F6E-2E3B6E56BFC1}">
      <dgm:prSet/>
      <dgm:spPr/>
      <dgm:t>
        <a:bodyPr/>
        <a:lstStyle/>
        <a:p>
          <a:endParaRPr lang="en-US"/>
        </a:p>
      </dgm:t>
    </dgm:pt>
    <dgm:pt modelId="{2682592E-4794-4420-8846-A06205DB6828}" type="sibTrans" cxnId="{10466D30-B682-4EB4-9F6E-2E3B6E56BFC1}">
      <dgm:prSet/>
      <dgm:spPr/>
      <dgm:t>
        <a:bodyPr/>
        <a:lstStyle/>
        <a:p>
          <a:endParaRPr lang="en-US"/>
        </a:p>
      </dgm:t>
    </dgm:pt>
    <dgm:pt modelId="{173684FC-B936-47D2-A028-1BF2A3BBA1D1}" type="pres">
      <dgm:prSet presAssocID="{5109D595-24C6-48DC-9525-AB6B8515AF79}" presName="root" presStyleCnt="0">
        <dgm:presLayoutVars>
          <dgm:dir/>
          <dgm:resizeHandles val="exact"/>
        </dgm:presLayoutVars>
      </dgm:prSet>
      <dgm:spPr/>
    </dgm:pt>
    <dgm:pt modelId="{26BAF3A2-529D-462D-A8C4-9EE1BC22F308}" type="pres">
      <dgm:prSet presAssocID="{5109D595-24C6-48DC-9525-AB6B8515AF79}" presName="container" presStyleCnt="0">
        <dgm:presLayoutVars>
          <dgm:dir/>
          <dgm:resizeHandles val="exact"/>
        </dgm:presLayoutVars>
      </dgm:prSet>
      <dgm:spPr/>
    </dgm:pt>
    <dgm:pt modelId="{885FF347-ADB4-4A10-AAA8-7CBCFCFF1841}" type="pres">
      <dgm:prSet presAssocID="{2F801F35-C604-4849-AD55-D82D96760CD0}" presName="compNode" presStyleCnt="0"/>
      <dgm:spPr/>
    </dgm:pt>
    <dgm:pt modelId="{ABEF3E2F-3C48-4ECA-8048-4D7215E462E6}" type="pres">
      <dgm:prSet presAssocID="{2F801F35-C604-4849-AD55-D82D96760CD0}" presName="iconBgRect" presStyleLbl="bgShp" presStyleIdx="0" presStyleCnt="4"/>
      <dgm:spPr/>
    </dgm:pt>
    <dgm:pt modelId="{D291BE5E-E59D-4400-98B2-8BC15D6E67BC}" type="pres">
      <dgm:prSet presAssocID="{2F801F35-C604-4849-AD55-D82D96760C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3BA7B26-DFB5-4221-B3D3-D9A6943E841A}" type="pres">
      <dgm:prSet presAssocID="{2F801F35-C604-4849-AD55-D82D96760CD0}" presName="spaceRect" presStyleCnt="0"/>
      <dgm:spPr/>
    </dgm:pt>
    <dgm:pt modelId="{0408AD3E-ACB7-4EB7-8B8F-93A42F466AF3}" type="pres">
      <dgm:prSet presAssocID="{2F801F35-C604-4849-AD55-D82D96760CD0}" presName="textRect" presStyleLbl="revTx" presStyleIdx="0" presStyleCnt="4">
        <dgm:presLayoutVars>
          <dgm:chMax val="1"/>
          <dgm:chPref val="1"/>
        </dgm:presLayoutVars>
      </dgm:prSet>
      <dgm:spPr/>
    </dgm:pt>
    <dgm:pt modelId="{3C002440-8DFC-4F4D-A471-7CA86EBAC724}" type="pres">
      <dgm:prSet presAssocID="{56C33A68-1DB5-4CC7-9B2E-7A1AA86E01A8}" presName="sibTrans" presStyleLbl="sibTrans2D1" presStyleIdx="0" presStyleCnt="0"/>
      <dgm:spPr/>
    </dgm:pt>
    <dgm:pt modelId="{EDB1EF66-280D-406C-A864-0E663DE68699}" type="pres">
      <dgm:prSet presAssocID="{8D819567-75EE-44E0-8969-21A4A6EEE82B}" presName="compNode" presStyleCnt="0"/>
      <dgm:spPr/>
    </dgm:pt>
    <dgm:pt modelId="{6A7FAF06-7A12-4FA7-BFC7-2109EBE85B83}" type="pres">
      <dgm:prSet presAssocID="{8D819567-75EE-44E0-8969-21A4A6EEE82B}" presName="iconBgRect" presStyleLbl="bgShp" presStyleIdx="1" presStyleCnt="4"/>
      <dgm:spPr/>
    </dgm:pt>
    <dgm:pt modelId="{84AD9FA2-40F2-4DE7-B3C4-2241BD3E3DE1}" type="pres">
      <dgm:prSet presAssocID="{8D819567-75EE-44E0-8969-21A4A6EEE8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1874B2F5-071B-4484-A528-E8BD0797C839}" type="pres">
      <dgm:prSet presAssocID="{8D819567-75EE-44E0-8969-21A4A6EEE82B}" presName="spaceRect" presStyleCnt="0"/>
      <dgm:spPr/>
    </dgm:pt>
    <dgm:pt modelId="{293C12AF-2C8A-43DF-A088-2A3ADCCFFB5D}" type="pres">
      <dgm:prSet presAssocID="{8D819567-75EE-44E0-8969-21A4A6EEE82B}" presName="textRect" presStyleLbl="revTx" presStyleIdx="1" presStyleCnt="4">
        <dgm:presLayoutVars>
          <dgm:chMax val="1"/>
          <dgm:chPref val="1"/>
        </dgm:presLayoutVars>
      </dgm:prSet>
      <dgm:spPr/>
    </dgm:pt>
    <dgm:pt modelId="{F07EAEBA-9607-4434-AE8E-E6C658B353F7}" type="pres">
      <dgm:prSet presAssocID="{0ACFB19F-A324-4CDE-97D9-8D34D9F0FDCD}" presName="sibTrans" presStyleLbl="sibTrans2D1" presStyleIdx="0" presStyleCnt="0"/>
      <dgm:spPr/>
    </dgm:pt>
    <dgm:pt modelId="{3D0A96F7-532E-417D-BD12-831D14018BAB}" type="pres">
      <dgm:prSet presAssocID="{C53C8995-0D74-4F33-9B2B-464029F31D60}" presName="compNode" presStyleCnt="0"/>
      <dgm:spPr/>
    </dgm:pt>
    <dgm:pt modelId="{CA26EF24-540B-44A4-9091-AA4568F8E0CF}" type="pres">
      <dgm:prSet presAssocID="{C53C8995-0D74-4F33-9B2B-464029F31D60}" presName="iconBgRect" presStyleLbl="bgShp" presStyleIdx="2" presStyleCnt="4"/>
      <dgm:spPr/>
    </dgm:pt>
    <dgm:pt modelId="{EF91DFC8-0C2B-4716-8E06-016DF9DB54E5}" type="pres">
      <dgm:prSet presAssocID="{C53C8995-0D74-4F33-9B2B-464029F31D6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91CDD62-4A3E-4A11-9841-DC5E245981E0}" type="pres">
      <dgm:prSet presAssocID="{C53C8995-0D74-4F33-9B2B-464029F31D60}" presName="spaceRect" presStyleCnt="0"/>
      <dgm:spPr/>
    </dgm:pt>
    <dgm:pt modelId="{20A7A42D-F935-4FC6-96A2-9583FF3569FD}" type="pres">
      <dgm:prSet presAssocID="{C53C8995-0D74-4F33-9B2B-464029F31D60}" presName="textRect" presStyleLbl="revTx" presStyleIdx="2" presStyleCnt="4">
        <dgm:presLayoutVars>
          <dgm:chMax val="1"/>
          <dgm:chPref val="1"/>
        </dgm:presLayoutVars>
      </dgm:prSet>
      <dgm:spPr/>
    </dgm:pt>
    <dgm:pt modelId="{A897596A-24C2-4BEB-B2A8-8688AA015928}" type="pres">
      <dgm:prSet presAssocID="{6F9AFDE8-31A5-4372-8333-1C127FB38DE1}" presName="sibTrans" presStyleLbl="sibTrans2D1" presStyleIdx="0" presStyleCnt="0"/>
      <dgm:spPr/>
    </dgm:pt>
    <dgm:pt modelId="{DFA6BD45-2D70-4ED5-A849-93A936866650}" type="pres">
      <dgm:prSet presAssocID="{74A8EBD5-7ABC-4059-ADB0-5D0133C31AF8}" presName="compNode" presStyleCnt="0"/>
      <dgm:spPr/>
    </dgm:pt>
    <dgm:pt modelId="{FE0D93B3-75FA-415D-98F2-22B3CDE67DB7}" type="pres">
      <dgm:prSet presAssocID="{74A8EBD5-7ABC-4059-ADB0-5D0133C31AF8}" presName="iconBgRect" presStyleLbl="bgShp" presStyleIdx="3" presStyleCnt="4"/>
      <dgm:spPr/>
    </dgm:pt>
    <dgm:pt modelId="{5AE9DE6E-D801-4751-B8C0-5811EB64F440}" type="pres">
      <dgm:prSet presAssocID="{74A8EBD5-7ABC-4059-ADB0-5D0133C31A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F3BF68DA-C823-4838-A3E2-1824FEE92E01}" type="pres">
      <dgm:prSet presAssocID="{74A8EBD5-7ABC-4059-ADB0-5D0133C31AF8}" presName="spaceRect" presStyleCnt="0"/>
      <dgm:spPr/>
    </dgm:pt>
    <dgm:pt modelId="{8C58E0C2-79EC-4BAC-A447-2504D3CD5198}" type="pres">
      <dgm:prSet presAssocID="{74A8EBD5-7ABC-4059-ADB0-5D0133C31AF8}" presName="textRect" presStyleLbl="revTx" presStyleIdx="3" presStyleCnt="4">
        <dgm:presLayoutVars>
          <dgm:chMax val="1"/>
          <dgm:chPref val="1"/>
        </dgm:presLayoutVars>
      </dgm:prSet>
      <dgm:spPr/>
    </dgm:pt>
  </dgm:ptLst>
  <dgm:cxnLst>
    <dgm:cxn modelId="{BC202D06-4E7A-419A-9126-EC81DED5E9A3}" type="presOf" srcId="{56C33A68-1DB5-4CC7-9B2E-7A1AA86E01A8}" destId="{3C002440-8DFC-4F4D-A471-7CA86EBAC724}" srcOrd="0" destOrd="0" presId="urn:microsoft.com/office/officeart/2018/2/layout/IconCircleList"/>
    <dgm:cxn modelId="{A964F313-A6E2-429E-AE53-43A605E3548A}" type="presOf" srcId="{8D819567-75EE-44E0-8969-21A4A6EEE82B}" destId="{293C12AF-2C8A-43DF-A088-2A3ADCCFFB5D}" srcOrd="0" destOrd="0" presId="urn:microsoft.com/office/officeart/2018/2/layout/IconCircleList"/>
    <dgm:cxn modelId="{201E821E-9E47-4BB7-9831-23CBCE1872A7}" srcId="{5109D595-24C6-48DC-9525-AB6B8515AF79}" destId="{C53C8995-0D74-4F33-9B2B-464029F31D60}" srcOrd="2" destOrd="0" parTransId="{1503E416-49EA-42E8-B355-929610D1F7E0}" sibTransId="{6F9AFDE8-31A5-4372-8333-1C127FB38DE1}"/>
    <dgm:cxn modelId="{10466D30-B682-4EB4-9F6E-2E3B6E56BFC1}" srcId="{5109D595-24C6-48DC-9525-AB6B8515AF79}" destId="{74A8EBD5-7ABC-4059-ADB0-5D0133C31AF8}" srcOrd="3" destOrd="0" parTransId="{2FEEA078-EC50-4EAB-9E38-61194C837495}" sibTransId="{2682592E-4794-4420-8846-A06205DB6828}"/>
    <dgm:cxn modelId="{A0EA0434-6B53-4A8A-B365-B0B7502597FF}" type="presOf" srcId="{2F801F35-C604-4849-AD55-D82D96760CD0}" destId="{0408AD3E-ACB7-4EB7-8B8F-93A42F466AF3}" srcOrd="0" destOrd="0" presId="urn:microsoft.com/office/officeart/2018/2/layout/IconCircleList"/>
    <dgm:cxn modelId="{6DBB9335-2FE4-494A-872C-803D158FE822}" srcId="{5109D595-24C6-48DC-9525-AB6B8515AF79}" destId="{8D819567-75EE-44E0-8969-21A4A6EEE82B}" srcOrd="1" destOrd="0" parTransId="{2959CA1A-949D-4517-9601-5A10845C081D}" sibTransId="{0ACFB19F-A324-4CDE-97D9-8D34D9F0FDCD}"/>
    <dgm:cxn modelId="{E093F15C-41CE-4E96-A2F1-92765E77C0D6}" type="presOf" srcId="{6F9AFDE8-31A5-4372-8333-1C127FB38DE1}" destId="{A897596A-24C2-4BEB-B2A8-8688AA015928}" srcOrd="0" destOrd="0" presId="urn:microsoft.com/office/officeart/2018/2/layout/IconCircleList"/>
    <dgm:cxn modelId="{A6EDBF70-690A-496E-823F-BBB372503E2C}" type="presOf" srcId="{5109D595-24C6-48DC-9525-AB6B8515AF79}" destId="{173684FC-B936-47D2-A028-1BF2A3BBA1D1}" srcOrd="0" destOrd="0" presId="urn:microsoft.com/office/officeart/2018/2/layout/IconCircleList"/>
    <dgm:cxn modelId="{84B807C2-D501-4DCE-83E6-705A2323083E}" srcId="{5109D595-24C6-48DC-9525-AB6B8515AF79}" destId="{2F801F35-C604-4849-AD55-D82D96760CD0}" srcOrd="0" destOrd="0" parTransId="{945B08D3-E452-4F42-BD57-E405BFA3217B}" sibTransId="{56C33A68-1DB5-4CC7-9B2E-7A1AA86E01A8}"/>
    <dgm:cxn modelId="{642EA3C2-43A0-4E31-910E-FDF2E9673385}" type="presOf" srcId="{C53C8995-0D74-4F33-9B2B-464029F31D60}" destId="{20A7A42D-F935-4FC6-96A2-9583FF3569FD}" srcOrd="0" destOrd="0" presId="urn:microsoft.com/office/officeart/2018/2/layout/IconCircleList"/>
    <dgm:cxn modelId="{5CBD28D9-135A-4B33-988A-343ACC4B726F}" type="presOf" srcId="{0ACFB19F-A324-4CDE-97D9-8D34D9F0FDCD}" destId="{F07EAEBA-9607-4434-AE8E-E6C658B353F7}" srcOrd="0" destOrd="0" presId="urn:microsoft.com/office/officeart/2018/2/layout/IconCircleList"/>
    <dgm:cxn modelId="{527347FB-C5AC-408A-A79D-7241F3F5D0EA}" type="presOf" srcId="{74A8EBD5-7ABC-4059-ADB0-5D0133C31AF8}" destId="{8C58E0C2-79EC-4BAC-A447-2504D3CD5198}" srcOrd="0" destOrd="0" presId="urn:microsoft.com/office/officeart/2018/2/layout/IconCircleList"/>
    <dgm:cxn modelId="{BF957124-5265-4BC0-92D4-8D9829C0509F}" type="presParOf" srcId="{173684FC-B936-47D2-A028-1BF2A3BBA1D1}" destId="{26BAF3A2-529D-462D-A8C4-9EE1BC22F308}" srcOrd="0" destOrd="0" presId="urn:microsoft.com/office/officeart/2018/2/layout/IconCircleList"/>
    <dgm:cxn modelId="{A2C83365-A298-458E-9731-48448F8981F6}" type="presParOf" srcId="{26BAF3A2-529D-462D-A8C4-9EE1BC22F308}" destId="{885FF347-ADB4-4A10-AAA8-7CBCFCFF1841}" srcOrd="0" destOrd="0" presId="urn:microsoft.com/office/officeart/2018/2/layout/IconCircleList"/>
    <dgm:cxn modelId="{8B671D5A-5BED-45DC-88DF-FE40917B7704}" type="presParOf" srcId="{885FF347-ADB4-4A10-AAA8-7CBCFCFF1841}" destId="{ABEF3E2F-3C48-4ECA-8048-4D7215E462E6}" srcOrd="0" destOrd="0" presId="urn:microsoft.com/office/officeart/2018/2/layout/IconCircleList"/>
    <dgm:cxn modelId="{424CA16B-CB95-4B9A-AAA3-C8FAE4B543E9}" type="presParOf" srcId="{885FF347-ADB4-4A10-AAA8-7CBCFCFF1841}" destId="{D291BE5E-E59D-4400-98B2-8BC15D6E67BC}" srcOrd="1" destOrd="0" presId="urn:microsoft.com/office/officeart/2018/2/layout/IconCircleList"/>
    <dgm:cxn modelId="{5EAB8282-49DF-4006-98F9-9D97B1D7DFBF}" type="presParOf" srcId="{885FF347-ADB4-4A10-AAA8-7CBCFCFF1841}" destId="{93BA7B26-DFB5-4221-B3D3-D9A6943E841A}" srcOrd="2" destOrd="0" presId="urn:microsoft.com/office/officeart/2018/2/layout/IconCircleList"/>
    <dgm:cxn modelId="{EDBEEF22-349C-45A1-B076-D30A583B8896}" type="presParOf" srcId="{885FF347-ADB4-4A10-AAA8-7CBCFCFF1841}" destId="{0408AD3E-ACB7-4EB7-8B8F-93A42F466AF3}" srcOrd="3" destOrd="0" presId="urn:microsoft.com/office/officeart/2018/2/layout/IconCircleList"/>
    <dgm:cxn modelId="{B0E12412-0008-406A-8230-4F74A0EFD66A}" type="presParOf" srcId="{26BAF3A2-529D-462D-A8C4-9EE1BC22F308}" destId="{3C002440-8DFC-4F4D-A471-7CA86EBAC724}" srcOrd="1" destOrd="0" presId="urn:microsoft.com/office/officeart/2018/2/layout/IconCircleList"/>
    <dgm:cxn modelId="{88E46A60-4D8E-4B60-A09C-44D0A6DF578E}" type="presParOf" srcId="{26BAF3A2-529D-462D-A8C4-9EE1BC22F308}" destId="{EDB1EF66-280D-406C-A864-0E663DE68699}" srcOrd="2" destOrd="0" presId="urn:microsoft.com/office/officeart/2018/2/layout/IconCircleList"/>
    <dgm:cxn modelId="{75C3FB18-6497-4AE4-926E-27D2CBF75C98}" type="presParOf" srcId="{EDB1EF66-280D-406C-A864-0E663DE68699}" destId="{6A7FAF06-7A12-4FA7-BFC7-2109EBE85B83}" srcOrd="0" destOrd="0" presId="urn:microsoft.com/office/officeart/2018/2/layout/IconCircleList"/>
    <dgm:cxn modelId="{8B7A9F23-C13D-410F-BE0D-CCD2F9BF193D}" type="presParOf" srcId="{EDB1EF66-280D-406C-A864-0E663DE68699}" destId="{84AD9FA2-40F2-4DE7-B3C4-2241BD3E3DE1}" srcOrd="1" destOrd="0" presId="urn:microsoft.com/office/officeart/2018/2/layout/IconCircleList"/>
    <dgm:cxn modelId="{62A1C7D4-A932-4131-9EA7-8A7DEB866AE8}" type="presParOf" srcId="{EDB1EF66-280D-406C-A864-0E663DE68699}" destId="{1874B2F5-071B-4484-A528-E8BD0797C839}" srcOrd="2" destOrd="0" presId="urn:microsoft.com/office/officeart/2018/2/layout/IconCircleList"/>
    <dgm:cxn modelId="{5CC8517F-5EAA-4443-8729-78E0EB8C1E28}" type="presParOf" srcId="{EDB1EF66-280D-406C-A864-0E663DE68699}" destId="{293C12AF-2C8A-43DF-A088-2A3ADCCFFB5D}" srcOrd="3" destOrd="0" presId="urn:microsoft.com/office/officeart/2018/2/layout/IconCircleList"/>
    <dgm:cxn modelId="{74EFB65D-3F8F-4924-A664-A778B007F49E}" type="presParOf" srcId="{26BAF3A2-529D-462D-A8C4-9EE1BC22F308}" destId="{F07EAEBA-9607-4434-AE8E-E6C658B353F7}" srcOrd="3" destOrd="0" presId="urn:microsoft.com/office/officeart/2018/2/layout/IconCircleList"/>
    <dgm:cxn modelId="{13D5CB8A-6384-4814-8E91-4D6AACBA9BEE}" type="presParOf" srcId="{26BAF3A2-529D-462D-A8C4-9EE1BC22F308}" destId="{3D0A96F7-532E-417D-BD12-831D14018BAB}" srcOrd="4" destOrd="0" presId="urn:microsoft.com/office/officeart/2018/2/layout/IconCircleList"/>
    <dgm:cxn modelId="{8F8C90B3-2E66-4F36-9921-5401277DC56C}" type="presParOf" srcId="{3D0A96F7-532E-417D-BD12-831D14018BAB}" destId="{CA26EF24-540B-44A4-9091-AA4568F8E0CF}" srcOrd="0" destOrd="0" presId="urn:microsoft.com/office/officeart/2018/2/layout/IconCircleList"/>
    <dgm:cxn modelId="{6C3871FB-3249-4C3A-A865-A651C04315C3}" type="presParOf" srcId="{3D0A96F7-532E-417D-BD12-831D14018BAB}" destId="{EF91DFC8-0C2B-4716-8E06-016DF9DB54E5}" srcOrd="1" destOrd="0" presId="urn:microsoft.com/office/officeart/2018/2/layout/IconCircleList"/>
    <dgm:cxn modelId="{979DB609-71F1-4B5D-A7DE-DECE747A12CC}" type="presParOf" srcId="{3D0A96F7-532E-417D-BD12-831D14018BAB}" destId="{091CDD62-4A3E-4A11-9841-DC5E245981E0}" srcOrd="2" destOrd="0" presId="urn:microsoft.com/office/officeart/2018/2/layout/IconCircleList"/>
    <dgm:cxn modelId="{BEE9476C-CD6E-4A10-859C-81418552F3DD}" type="presParOf" srcId="{3D0A96F7-532E-417D-BD12-831D14018BAB}" destId="{20A7A42D-F935-4FC6-96A2-9583FF3569FD}" srcOrd="3" destOrd="0" presId="urn:microsoft.com/office/officeart/2018/2/layout/IconCircleList"/>
    <dgm:cxn modelId="{344DBB4B-58E1-4549-B6E9-72275C3A4021}" type="presParOf" srcId="{26BAF3A2-529D-462D-A8C4-9EE1BC22F308}" destId="{A897596A-24C2-4BEB-B2A8-8688AA015928}" srcOrd="5" destOrd="0" presId="urn:microsoft.com/office/officeart/2018/2/layout/IconCircleList"/>
    <dgm:cxn modelId="{FA47F6A2-D068-4727-B65B-61E300E38EE6}" type="presParOf" srcId="{26BAF3A2-529D-462D-A8C4-9EE1BC22F308}" destId="{DFA6BD45-2D70-4ED5-A849-93A936866650}" srcOrd="6" destOrd="0" presId="urn:microsoft.com/office/officeart/2018/2/layout/IconCircleList"/>
    <dgm:cxn modelId="{2D032F88-3B8B-42E3-9EEA-E83BDDFC7CA3}" type="presParOf" srcId="{DFA6BD45-2D70-4ED5-A849-93A936866650}" destId="{FE0D93B3-75FA-415D-98F2-22B3CDE67DB7}" srcOrd="0" destOrd="0" presId="urn:microsoft.com/office/officeart/2018/2/layout/IconCircleList"/>
    <dgm:cxn modelId="{822D228A-BB59-4B01-A5BF-B6DC36724B67}" type="presParOf" srcId="{DFA6BD45-2D70-4ED5-A849-93A936866650}" destId="{5AE9DE6E-D801-4751-B8C0-5811EB64F440}" srcOrd="1" destOrd="0" presId="urn:microsoft.com/office/officeart/2018/2/layout/IconCircleList"/>
    <dgm:cxn modelId="{21172F4F-53B9-47D5-BBDB-542AD384BA1A}" type="presParOf" srcId="{DFA6BD45-2D70-4ED5-A849-93A936866650}" destId="{F3BF68DA-C823-4838-A3E2-1824FEE92E01}" srcOrd="2" destOrd="0" presId="urn:microsoft.com/office/officeart/2018/2/layout/IconCircleList"/>
    <dgm:cxn modelId="{C9959486-3A82-451F-B66B-8514FB24A5B2}" type="presParOf" srcId="{DFA6BD45-2D70-4ED5-A849-93A936866650}" destId="{8C58E0C2-79EC-4BAC-A447-2504D3CD519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E269C5-5D60-42F4-A8DA-63E0605F79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742C9E-1DF0-47DF-93B9-169B657CF4D3}">
      <dgm:prSet/>
      <dgm:spPr/>
      <dgm:t>
        <a:bodyPr/>
        <a:lstStyle/>
        <a:p>
          <a:r>
            <a:rPr lang="en-US" b="0" i="0"/>
            <a:t>If conducted internally, financial analysis can help managers make future business decisions or review historical trends for past successes.</a:t>
          </a:r>
          <a:endParaRPr lang="en-US"/>
        </a:p>
      </dgm:t>
    </dgm:pt>
    <dgm:pt modelId="{A365F4ED-B1B5-4BBD-9232-3CF4FE91A1E0}" type="parTrans" cxnId="{531EE754-E707-463D-865F-124FFC5B9542}">
      <dgm:prSet/>
      <dgm:spPr/>
      <dgm:t>
        <a:bodyPr/>
        <a:lstStyle/>
        <a:p>
          <a:endParaRPr lang="en-US"/>
        </a:p>
      </dgm:t>
    </dgm:pt>
    <dgm:pt modelId="{108A3D9C-7418-4345-8249-308A3874F019}" type="sibTrans" cxnId="{531EE754-E707-463D-865F-124FFC5B9542}">
      <dgm:prSet/>
      <dgm:spPr/>
      <dgm:t>
        <a:bodyPr/>
        <a:lstStyle/>
        <a:p>
          <a:endParaRPr lang="en-US"/>
        </a:p>
      </dgm:t>
    </dgm:pt>
    <dgm:pt modelId="{00F27D4A-0514-4580-B319-EA80F28F17FD}">
      <dgm:prSet/>
      <dgm:spPr/>
      <dgm:t>
        <a:bodyPr/>
        <a:lstStyle/>
        <a:p>
          <a:r>
            <a:rPr lang="en-US" b="0" i="0"/>
            <a:t>If conducted externally, financial analysis can help investors choose the best possible investment opportunities.</a:t>
          </a:r>
          <a:endParaRPr lang="en-US"/>
        </a:p>
      </dgm:t>
    </dgm:pt>
    <dgm:pt modelId="{514E6E93-11F5-45A0-A4AA-D0626F7378DA}" type="parTrans" cxnId="{97F7B03D-C0C6-4CA0-A6C4-4FDA2FAC42F8}">
      <dgm:prSet/>
      <dgm:spPr/>
      <dgm:t>
        <a:bodyPr/>
        <a:lstStyle/>
        <a:p>
          <a:endParaRPr lang="en-US"/>
        </a:p>
      </dgm:t>
    </dgm:pt>
    <dgm:pt modelId="{69AC38C7-BBC9-4A90-B359-90BCC08DDE26}" type="sibTrans" cxnId="{97F7B03D-C0C6-4CA0-A6C4-4FDA2FAC42F8}">
      <dgm:prSet/>
      <dgm:spPr/>
      <dgm:t>
        <a:bodyPr/>
        <a:lstStyle/>
        <a:p>
          <a:endParaRPr lang="en-US"/>
        </a:p>
      </dgm:t>
    </dgm:pt>
    <dgm:pt modelId="{C1503269-DC2D-4F80-8992-D7B0D579F196}">
      <dgm:prSet/>
      <dgm:spPr/>
      <dgm:t>
        <a:bodyPr/>
        <a:lstStyle/>
        <a:p>
          <a:r>
            <a:rPr lang="en-US" b="0" i="0"/>
            <a:t>There are two main types of financial analysis: fundamental analysis and technical analysis.</a:t>
          </a:r>
          <a:endParaRPr lang="en-US"/>
        </a:p>
      </dgm:t>
    </dgm:pt>
    <dgm:pt modelId="{4B3709A8-4A01-4FAD-8270-F1571DB8AE57}" type="parTrans" cxnId="{9854061F-5FEA-41A3-989B-B289C737EDE6}">
      <dgm:prSet/>
      <dgm:spPr/>
      <dgm:t>
        <a:bodyPr/>
        <a:lstStyle/>
        <a:p>
          <a:endParaRPr lang="en-US"/>
        </a:p>
      </dgm:t>
    </dgm:pt>
    <dgm:pt modelId="{FF1E4BCB-1888-4144-9629-2633534DCDC3}" type="sibTrans" cxnId="{9854061F-5FEA-41A3-989B-B289C737EDE6}">
      <dgm:prSet/>
      <dgm:spPr/>
      <dgm:t>
        <a:bodyPr/>
        <a:lstStyle/>
        <a:p>
          <a:endParaRPr lang="en-US"/>
        </a:p>
      </dgm:t>
    </dgm:pt>
    <dgm:pt modelId="{F0843836-8D53-442E-9371-06D842EDD9E0}">
      <dgm:prSet/>
      <dgm:spPr/>
      <dgm:t>
        <a:bodyPr/>
        <a:lstStyle/>
        <a:p>
          <a:r>
            <a:rPr lang="en-US" b="0" i="0"/>
            <a:t>Fundamental analysis uses ratios and financial statement data to determine the intrinsic value of a security.</a:t>
          </a:r>
          <a:endParaRPr lang="en-US"/>
        </a:p>
      </dgm:t>
    </dgm:pt>
    <dgm:pt modelId="{8EFA161A-16D8-4C81-B020-5F0F867874F6}" type="parTrans" cxnId="{DCAD6A22-E555-4D91-BBC3-334B93CEBAFD}">
      <dgm:prSet/>
      <dgm:spPr/>
      <dgm:t>
        <a:bodyPr/>
        <a:lstStyle/>
        <a:p>
          <a:endParaRPr lang="en-US"/>
        </a:p>
      </dgm:t>
    </dgm:pt>
    <dgm:pt modelId="{8C0B261C-B6A4-4051-8F4F-1008FF9EA071}" type="sibTrans" cxnId="{DCAD6A22-E555-4D91-BBC3-334B93CEBAFD}">
      <dgm:prSet/>
      <dgm:spPr/>
      <dgm:t>
        <a:bodyPr/>
        <a:lstStyle/>
        <a:p>
          <a:endParaRPr lang="en-US"/>
        </a:p>
      </dgm:t>
    </dgm:pt>
    <dgm:pt modelId="{15EBE5D7-A370-4171-AD21-288A2B502244}">
      <dgm:prSet/>
      <dgm:spPr/>
      <dgm:t>
        <a:bodyPr/>
        <a:lstStyle/>
        <a:p>
          <a:r>
            <a:rPr lang="en-US" b="0" i="0"/>
            <a:t>Technical analysis assumes a security's value is already determined by its price, and it focuses instead on trends in value over time.</a:t>
          </a:r>
          <a:endParaRPr lang="en-US"/>
        </a:p>
      </dgm:t>
    </dgm:pt>
    <dgm:pt modelId="{926D9DCB-B95C-492A-8363-2867A98E396E}" type="parTrans" cxnId="{801F0BB8-32DE-4349-B59F-8FAE883D6D3B}">
      <dgm:prSet/>
      <dgm:spPr/>
      <dgm:t>
        <a:bodyPr/>
        <a:lstStyle/>
        <a:p>
          <a:endParaRPr lang="en-US"/>
        </a:p>
      </dgm:t>
    </dgm:pt>
    <dgm:pt modelId="{A3C658DF-F736-400B-BA5A-5913A959E8FD}" type="sibTrans" cxnId="{801F0BB8-32DE-4349-B59F-8FAE883D6D3B}">
      <dgm:prSet/>
      <dgm:spPr/>
      <dgm:t>
        <a:bodyPr/>
        <a:lstStyle/>
        <a:p>
          <a:endParaRPr lang="en-US"/>
        </a:p>
      </dgm:t>
    </dgm:pt>
    <dgm:pt modelId="{57197156-1519-4B3A-911A-26AD139610E6}" type="pres">
      <dgm:prSet presAssocID="{14E269C5-5D60-42F4-A8DA-63E0605F79BD}" presName="root" presStyleCnt="0">
        <dgm:presLayoutVars>
          <dgm:dir/>
          <dgm:resizeHandles val="exact"/>
        </dgm:presLayoutVars>
      </dgm:prSet>
      <dgm:spPr/>
    </dgm:pt>
    <dgm:pt modelId="{B9DBC002-9AC4-463F-BF28-AF0A70AE3CF1}" type="pres">
      <dgm:prSet presAssocID="{50742C9E-1DF0-47DF-93B9-169B657CF4D3}" presName="compNode" presStyleCnt="0"/>
      <dgm:spPr/>
    </dgm:pt>
    <dgm:pt modelId="{867CFA9E-227B-410F-9423-5C40EA9B1A46}" type="pres">
      <dgm:prSet presAssocID="{50742C9E-1DF0-47DF-93B9-169B657CF4D3}" presName="bgRect" presStyleLbl="bgShp" presStyleIdx="0" presStyleCnt="5"/>
      <dgm:spPr/>
    </dgm:pt>
    <dgm:pt modelId="{3688D255-A484-495E-BEF9-3513182082E4}" type="pres">
      <dgm:prSet presAssocID="{50742C9E-1DF0-47DF-93B9-169B657CF4D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7FEE582-3EA9-4659-BB4E-940E4515348E}" type="pres">
      <dgm:prSet presAssocID="{50742C9E-1DF0-47DF-93B9-169B657CF4D3}" presName="spaceRect" presStyleCnt="0"/>
      <dgm:spPr/>
    </dgm:pt>
    <dgm:pt modelId="{35E82EA2-35A5-49D9-AB3B-AC9E9EF4C587}" type="pres">
      <dgm:prSet presAssocID="{50742C9E-1DF0-47DF-93B9-169B657CF4D3}" presName="parTx" presStyleLbl="revTx" presStyleIdx="0" presStyleCnt="5">
        <dgm:presLayoutVars>
          <dgm:chMax val="0"/>
          <dgm:chPref val="0"/>
        </dgm:presLayoutVars>
      </dgm:prSet>
      <dgm:spPr/>
    </dgm:pt>
    <dgm:pt modelId="{EBBDC6DF-6FDA-4105-81EC-907FAB285228}" type="pres">
      <dgm:prSet presAssocID="{108A3D9C-7418-4345-8249-308A3874F019}" presName="sibTrans" presStyleCnt="0"/>
      <dgm:spPr/>
    </dgm:pt>
    <dgm:pt modelId="{859F87FE-E3FB-4E48-8C00-1E9F0054AD48}" type="pres">
      <dgm:prSet presAssocID="{00F27D4A-0514-4580-B319-EA80F28F17FD}" presName="compNode" presStyleCnt="0"/>
      <dgm:spPr/>
    </dgm:pt>
    <dgm:pt modelId="{0EA6AD4D-2863-4A7B-A2F8-E61B2F8EE28B}" type="pres">
      <dgm:prSet presAssocID="{00F27D4A-0514-4580-B319-EA80F28F17FD}" presName="bgRect" presStyleLbl="bgShp" presStyleIdx="1" presStyleCnt="5"/>
      <dgm:spPr/>
    </dgm:pt>
    <dgm:pt modelId="{E4105ACD-90E4-4388-AF4A-0273BA9E465C}" type="pres">
      <dgm:prSet presAssocID="{00F27D4A-0514-4580-B319-EA80F28F17F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8DEB124-E0C8-4206-A343-EB16A9C48443}" type="pres">
      <dgm:prSet presAssocID="{00F27D4A-0514-4580-B319-EA80F28F17FD}" presName="spaceRect" presStyleCnt="0"/>
      <dgm:spPr/>
    </dgm:pt>
    <dgm:pt modelId="{99F300E0-8B5D-4084-85E8-A3E3587A9A8B}" type="pres">
      <dgm:prSet presAssocID="{00F27D4A-0514-4580-B319-EA80F28F17FD}" presName="parTx" presStyleLbl="revTx" presStyleIdx="1" presStyleCnt="5">
        <dgm:presLayoutVars>
          <dgm:chMax val="0"/>
          <dgm:chPref val="0"/>
        </dgm:presLayoutVars>
      </dgm:prSet>
      <dgm:spPr/>
    </dgm:pt>
    <dgm:pt modelId="{7BAE2ACA-A46E-4FC7-A85B-6CC249AE9BB8}" type="pres">
      <dgm:prSet presAssocID="{69AC38C7-BBC9-4A90-B359-90BCC08DDE26}" presName="sibTrans" presStyleCnt="0"/>
      <dgm:spPr/>
    </dgm:pt>
    <dgm:pt modelId="{35EC5CB0-DC9E-4DEA-B8B1-D90EA254F647}" type="pres">
      <dgm:prSet presAssocID="{C1503269-DC2D-4F80-8992-D7B0D579F196}" presName="compNode" presStyleCnt="0"/>
      <dgm:spPr/>
    </dgm:pt>
    <dgm:pt modelId="{A6488D1A-6144-4F31-8C3C-BA6A74604DC9}" type="pres">
      <dgm:prSet presAssocID="{C1503269-DC2D-4F80-8992-D7B0D579F196}" presName="bgRect" presStyleLbl="bgShp" presStyleIdx="2" presStyleCnt="5"/>
      <dgm:spPr/>
    </dgm:pt>
    <dgm:pt modelId="{676B5076-9404-4DC8-9DDF-7AC74CBDCCF3}" type="pres">
      <dgm:prSet presAssocID="{C1503269-DC2D-4F80-8992-D7B0D579F19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1AEA1F03-3509-42B6-99B2-1DF7C44A0595}" type="pres">
      <dgm:prSet presAssocID="{C1503269-DC2D-4F80-8992-D7B0D579F196}" presName="spaceRect" presStyleCnt="0"/>
      <dgm:spPr/>
    </dgm:pt>
    <dgm:pt modelId="{C6E96165-6C1E-49CB-B6B5-61F49F32880B}" type="pres">
      <dgm:prSet presAssocID="{C1503269-DC2D-4F80-8992-D7B0D579F196}" presName="parTx" presStyleLbl="revTx" presStyleIdx="2" presStyleCnt="5">
        <dgm:presLayoutVars>
          <dgm:chMax val="0"/>
          <dgm:chPref val="0"/>
        </dgm:presLayoutVars>
      </dgm:prSet>
      <dgm:spPr/>
    </dgm:pt>
    <dgm:pt modelId="{385D22D1-385C-4CCE-A21F-09AFCB4594FB}" type="pres">
      <dgm:prSet presAssocID="{FF1E4BCB-1888-4144-9629-2633534DCDC3}" presName="sibTrans" presStyleCnt="0"/>
      <dgm:spPr/>
    </dgm:pt>
    <dgm:pt modelId="{66A247FF-A791-4BF1-9013-7DCC4F8BF8F4}" type="pres">
      <dgm:prSet presAssocID="{F0843836-8D53-442E-9371-06D842EDD9E0}" presName="compNode" presStyleCnt="0"/>
      <dgm:spPr/>
    </dgm:pt>
    <dgm:pt modelId="{6F028CF1-0410-4DFC-BDDD-2F073E0263A7}" type="pres">
      <dgm:prSet presAssocID="{F0843836-8D53-442E-9371-06D842EDD9E0}" presName="bgRect" presStyleLbl="bgShp" presStyleIdx="3" presStyleCnt="5"/>
      <dgm:spPr/>
    </dgm:pt>
    <dgm:pt modelId="{B01ED8DC-CE22-4A11-9B87-4EFAA7606593}" type="pres">
      <dgm:prSet presAssocID="{F0843836-8D53-442E-9371-06D842EDD9E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AE00F2DA-C56D-4023-9A17-FC4D3DCB4A8A}" type="pres">
      <dgm:prSet presAssocID="{F0843836-8D53-442E-9371-06D842EDD9E0}" presName="spaceRect" presStyleCnt="0"/>
      <dgm:spPr/>
    </dgm:pt>
    <dgm:pt modelId="{5734634B-65D3-437B-9D49-EDCFC31095B9}" type="pres">
      <dgm:prSet presAssocID="{F0843836-8D53-442E-9371-06D842EDD9E0}" presName="parTx" presStyleLbl="revTx" presStyleIdx="3" presStyleCnt="5">
        <dgm:presLayoutVars>
          <dgm:chMax val="0"/>
          <dgm:chPref val="0"/>
        </dgm:presLayoutVars>
      </dgm:prSet>
      <dgm:spPr/>
    </dgm:pt>
    <dgm:pt modelId="{D02C5963-D3E9-483E-8B2C-2871BA22ACB2}" type="pres">
      <dgm:prSet presAssocID="{8C0B261C-B6A4-4051-8F4F-1008FF9EA071}" presName="sibTrans" presStyleCnt="0"/>
      <dgm:spPr/>
    </dgm:pt>
    <dgm:pt modelId="{76057DD1-48B3-4387-9F7D-D15AD47BCA11}" type="pres">
      <dgm:prSet presAssocID="{15EBE5D7-A370-4171-AD21-288A2B502244}" presName="compNode" presStyleCnt="0"/>
      <dgm:spPr/>
    </dgm:pt>
    <dgm:pt modelId="{40CD58F2-00DE-4114-8304-14E4417E52AC}" type="pres">
      <dgm:prSet presAssocID="{15EBE5D7-A370-4171-AD21-288A2B502244}" presName="bgRect" presStyleLbl="bgShp" presStyleIdx="4" presStyleCnt="5"/>
      <dgm:spPr/>
    </dgm:pt>
    <dgm:pt modelId="{8A0BCB7C-152F-4B21-8358-9944AD0AED75}" type="pres">
      <dgm:prSet presAssocID="{15EBE5D7-A370-4171-AD21-288A2B5022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47F8C706-C9B4-4BF1-9126-B46F7AFB211C}" type="pres">
      <dgm:prSet presAssocID="{15EBE5D7-A370-4171-AD21-288A2B502244}" presName="spaceRect" presStyleCnt="0"/>
      <dgm:spPr/>
    </dgm:pt>
    <dgm:pt modelId="{5CAC26BF-45B3-4B9E-9CD5-BF1DBF901379}" type="pres">
      <dgm:prSet presAssocID="{15EBE5D7-A370-4171-AD21-288A2B502244}" presName="parTx" presStyleLbl="revTx" presStyleIdx="4" presStyleCnt="5">
        <dgm:presLayoutVars>
          <dgm:chMax val="0"/>
          <dgm:chPref val="0"/>
        </dgm:presLayoutVars>
      </dgm:prSet>
      <dgm:spPr/>
    </dgm:pt>
  </dgm:ptLst>
  <dgm:cxnLst>
    <dgm:cxn modelId="{D9290118-57AE-4084-9A7A-1EF065F3FEE6}" type="presOf" srcId="{00F27D4A-0514-4580-B319-EA80F28F17FD}" destId="{99F300E0-8B5D-4084-85E8-A3E3587A9A8B}" srcOrd="0" destOrd="0" presId="urn:microsoft.com/office/officeart/2018/2/layout/IconVerticalSolidList"/>
    <dgm:cxn modelId="{9854061F-5FEA-41A3-989B-B289C737EDE6}" srcId="{14E269C5-5D60-42F4-A8DA-63E0605F79BD}" destId="{C1503269-DC2D-4F80-8992-D7B0D579F196}" srcOrd="2" destOrd="0" parTransId="{4B3709A8-4A01-4FAD-8270-F1571DB8AE57}" sibTransId="{FF1E4BCB-1888-4144-9629-2633534DCDC3}"/>
    <dgm:cxn modelId="{DCAD6A22-E555-4D91-BBC3-334B93CEBAFD}" srcId="{14E269C5-5D60-42F4-A8DA-63E0605F79BD}" destId="{F0843836-8D53-442E-9371-06D842EDD9E0}" srcOrd="3" destOrd="0" parTransId="{8EFA161A-16D8-4C81-B020-5F0F867874F6}" sibTransId="{8C0B261C-B6A4-4051-8F4F-1008FF9EA071}"/>
    <dgm:cxn modelId="{511C7F2D-F160-4F9F-9A67-C9F8DEAE7357}" type="presOf" srcId="{15EBE5D7-A370-4171-AD21-288A2B502244}" destId="{5CAC26BF-45B3-4B9E-9CD5-BF1DBF901379}" srcOrd="0" destOrd="0" presId="urn:microsoft.com/office/officeart/2018/2/layout/IconVerticalSolidList"/>
    <dgm:cxn modelId="{97F7B03D-C0C6-4CA0-A6C4-4FDA2FAC42F8}" srcId="{14E269C5-5D60-42F4-A8DA-63E0605F79BD}" destId="{00F27D4A-0514-4580-B319-EA80F28F17FD}" srcOrd="1" destOrd="0" parTransId="{514E6E93-11F5-45A0-A4AA-D0626F7378DA}" sibTransId="{69AC38C7-BBC9-4A90-B359-90BCC08DDE26}"/>
    <dgm:cxn modelId="{C2C74E5B-461A-4AED-B4AD-08F76AE0CCC6}" type="presOf" srcId="{14E269C5-5D60-42F4-A8DA-63E0605F79BD}" destId="{57197156-1519-4B3A-911A-26AD139610E6}" srcOrd="0" destOrd="0" presId="urn:microsoft.com/office/officeart/2018/2/layout/IconVerticalSolidList"/>
    <dgm:cxn modelId="{531EE754-E707-463D-865F-124FFC5B9542}" srcId="{14E269C5-5D60-42F4-A8DA-63E0605F79BD}" destId="{50742C9E-1DF0-47DF-93B9-169B657CF4D3}" srcOrd="0" destOrd="0" parTransId="{A365F4ED-B1B5-4BBD-9232-3CF4FE91A1E0}" sibTransId="{108A3D9C-7418-4345-8249-308A3874F019}"/>
    <dgm:cxn modelId="{615AF77F-24C5-4A8A-A161-2E8161612D88}" type="presOf" srcId="{C1503269-DC2D-4F80-8992-D7B0D579F196}" destId="{C6E96165-6C1E-49CB-B6B5-61F49F32880B}" srcOrd="0" destOrd="0" presId="urn:microsoft.com/office/officeart/2018/2/layout/IconVerticalSolidList"/>
    <dgm:cxn modelId="{801F0BB8-32DE-4349-B59F-8FAE883D6D3B}" srcId="{14E269C5-5D60-42F4-A8DA-63E0605F79BD}" destId="{15EBE5D7-A370-4171-AD21-288A2B502244}" srcOrd="4" destOrd="0" parTransId="{926D9DCB-B95C-492A-8363-2867A98E396E}" sibTransId="{A3C658DF-F736-400B-BA5A-5913A959E8FD}"/>
    <dgm:cxn modelId="{69245EC4-669F-49A8-B1E5-75CB2BF69875}" type="presOf" srcId="{F0843836-8D53-442E-9371-06D842EDD9E0}" destId="{5734634B-65D3-437B-9D49-EDCFC31095B9}" srcOrd="0" destOrd="0" presId="urn:microsoft.com/office/officeart/2018/2/layout/IconVerticalSolidList"/>
    <dgm:cxn modelId="{77D6B6DD-0EF2-4829-9F52-BA328025A6DF}" type="presOf" srcId="{50742C9E-1DF0-47DF-93B9-169B657CF4D3}" destId="{35E82EA2-35A5-49D9-AB3B-AC9E9EF4C587}" srcOrd="0" destOrd="0" presId="urn:microsoft.com/office/officeart/2018/2/layout/IconVerticalSolidList"/>
    <dgm:cxn modelId="{D0B3DD58-DA85-4976-A35B-1E3420C9F76A}" type="presParOf" srcId="{57197156-1519-4B3A-911A-26AD139610E6}" destId="{B9DBC002-9AC4-463F-BF28-AF0A70AE3CF1}" srcOrd="0" destOrd="0" presId="urn:microsoft.com/office/officeart/2018/2/layout/IconVerticalSolidList"/>
    <dgm:cxn modelId="{2EB96AB9-AD0A-485A-B0AB-E03D21E0205A}" type="presParOf" srcId="{B9DBC002-9AC4-463F-BF28-AF0A70AE3CF1}" destId="{867CFA9E-227B-410F-9423-5C40EA9B1A46}" srcOrd="0" destOrd="0" presId="urn:microsoft.com/office/officeart/2018/2/layout/IconVerticalSolidList"/>
    <dgm:cxn modelId="{C8373A75-F64E-4058-86CF-84382CA86D04}" type="presParOf" srcId="{B9DBC002-9AC4-463F-BF28-AF0A70AE3CF1}" destId="{3688D255-A484-495E-BEF9-3513182082E4}" srcOrd="1" destOrd="0" presId="urn:microsoft.com/office/officeart/2018/2/layout/IconVerticalSolidList"/>
    <dgm:cxn modelId="{3F72E6B4-6341-4562-8C09-D9C6C2D8CB11}" type="presParOf" srcId="{B9DBC002-9AC4-463F-BF28-AF0A70AE3CF1}" destId="{47FEE582-3EA9-4659-BB4E-940E4515348E}" srcOrd="2" destOrd="0" presId="urn:microsoft.com/office/officeart/2018/2/layout/IconVerticalSolidList"/>
    <dgm:cxn modelId="{6E045899-60E6-44D4-BADA-0AA9E2D3B96A}" type="presParOf" srcId="{B9DBC002-9AC4-463F-BF28-AF0A70AE3CF1}" destId="{35E82EA2-35A5-49D9-AB3B-AC9E9EF4C587}" srcOrd="3" destOrd="0" presId="urn:microsoft.com/office/officeart/2018/2/layout/IconVerticalSolidList"/>
    <dgm:cxn modelId="{CB1BF035-D6AC-4D30-A013-FEB5C571CAB9}" type="presParOf" srcId="{57197156-1519-4B3A-911A-26AD139610E6}" destId="{EBBDC6DF-6FDA-4105-81EC-907FAB285228}" srcOrd="1" destOrd="0" presId="urn:microsoft.com/office/officeart/2018/2/layout/IconVerticalSolidList"/>
    <dgm:cxn modelId="{3D439BD7-1861-4980-9774-1555F66CE89B}" type="presParOf" srcId="{57197156-1519-4B3A-911A-26AD139610E6}" destId="{859F87FE-E3FB-4E48-8C00-1E9F0054AD48}" srcOrd="2" destOrd="0" presId="urn:microsoft.com/office/officeart/2018/2/layout/IconVerticalSolidList"/>
    <dgm:cxn modelId="{B587D042-D5B5-427C-B035-8D11AB7A435A}" type="presParOf" srcId="{859F87FE-E3FB-4E48-8C00-1E9F0054AD48}" destId="{0EA6AD4D-2863-4A7B-A2F8-E61B2F8EE28B}" srcOrd="0" destOrd="0" presId="urn:microsoft.com/office/officeart/2018/2/layout/IconVerticalSolidList"/>
    <dgm:cxn modelId="{3C07A1C8-DF1C-4926-B031-2F9F69283127}" type="presParOf" srcId="{859F87FE-E3FB-4E48-8C00-1E9F0054AD48}" destId="{E4105ACD-90E4-4388-AF4A-0273BA9E465C}" srcOrd="1" destOrd="0" presId="urn:microsoft.com/office/officeart/2018/2/layout/IconVerticalSolidList"/>
    <dgm:cxn modelId="{F41CD1DD-C7D5-4C15-99A7-DBC592E5BDFF}" type="presParOf" srcId="{859F87FE-E3FB-4E48-8C00-1E9F0054AD48}" destId="{68DEB124-E0C8-4206-A343-EB16A9C48443}" srcOrd="2" destOrd="0" presId="urn:microsoft.com/office/officeart/2018/2/layout/IconVerticalSolidList"/>
    <dgm:cxn modelId="{6E9E1307-833A-4FFD-AD35-F8EA8B88782F}" type="presParOf" srcId="{859F87FE-E3FB-4E48-8C00-1E9F0054AD48}" destId="{99F300E0-8B5D-4084-85E8-A3E3587A9A8B}" srcOrd="3" destOrd="0" presId="urn:microsoft.com/office/officeart/2018/2/layout/IconVerticalSolidList"/>
    <dgm:cxn modelId="{E6E2E936-60E0-4F0C-9907-41CDBB91173F}" type="presParOf" srcId="{57197156-1519-4B3A-911A-26AD139610E6}" destId="{7BAE2ACA-A46E-4FC7-A85B-6CC249AE9BB8}" srcOrd="3" destOrd="0" presId="urn:microsoft.com/office/officeart/2018/2/layout/IconVerticalSolidList"/>
    <dgm:cxn modelId="{AB1A51B1-7692-46EE-B6D9-9390824D65FD}" type="presParOf" srcId="{57197156-1519-4B3A-911A-26AD139610E6}" destId="{35EC5CB0-DC9E-4DEA-B8B1-D90EA254F647}" srcOrd="4" destOrd="0" presId="urn:microsoft.com/office/officeart/2018/2/layout/IconVerticalSolidList"/>
    <dgm:cxn modelId="{C9495CB1-4191-42F9-9218-FA7E1541D4B7}" type="presParOf" srcId="{35EC5CB0-DC9E-4DEA-B8B1-D90EA254F647}" destId="{A6488D1A-6144-4F31-8C3C-BA6A74604DC9}" srcOrd="0" destOrd="0" presId="urn:microsoft.com/office/officeart/2018/2/layout/IconVerticalSolidList"/>
    <dgm:cxn modelId="{72237E46-9155-47ED-9F1D-E129DDE7640B}" type="presParOf" srcId="{35EC5CB0-DC9E-4DEA-B8B1-D90EA254F647}" destId="{676B5076-9404-4DC8-9DDF-7AC74CBDCCF3}" srcOrd="1" destOrd="0" presId="urn:microsoft.com/office/officeart/2018/2/layout/IconVerticalSolidList"/>
    <dgm:cxn modelId="{0FD4ABFF-3739-48CA-A1E2-F144A9AC45CE}" type="presParOf" srcId="{35EC5CB0-DC9E-4DEA-B8B1-D90EA254F647}" destId="{1AEA1F03-3509-42B6-99B2-1DF7C44A0595}" srcOrd="2" destOrd="0" presId="urn:microsoft.com/office/officeart/2018/2/layout/IconVerticalSolidList"/>
    <dgm:cxn modelId="{33D01871-B2E7-4F27-B390-7FC9A495CDA1}" type="presParOf" srcId="{35EC5CB0-DC9E-4DEA-B8B1-D90EA254F647}" destId="{C6E96165-6C1E-49CB-B6B5-61F49F32880B}" srcOrd="3" destOrd="0" presId="urn:microsoft.com/office/officeart/2018/2/layout/IconVerticalSolidList"/>
    <dgm:cxn modelId="{4F53A7A3-9E13-4A5A-AE9A-A653F9EE01F5}" type="presParOf" srcId="{57197156-1519-4B3A-911A-26AD139610E6}" destId="{385D22D1-385C-4CCE-A21F-09AFCB4594FB}" srcOrd="5" destOrd="0" presId="urn:microsoft.com/office/officeart/2018/2/layout/IconVerticalSolidList"/>
    <dgm:cxn modelId="{657E7D87-57C7-4316-B427-2B5C613BACA9}" type="presParOf" srcId="{57197156-1519-4B3A-911A-26AD139610E6}" destId="{66A247FF-A791-4BF1-9013-7DCC4F8BF8F4}" srcOrd="6" destOrd="0" presId="urn:microsoft.com/office/officeart/2018/2/layout/IconVerticalSolidList"/>
    <dgm:cxn modelId="{FCA704B2-66DF-4E29-A353-AA67E1E0BC2E}" type="presParOf" srcId="{66A247FF-A791-4BF1-9013-7DCC4F8BF8F4}" destId="{6F028CF1-0410-4DFC-BDDD-2F073E0263A7}" srcOrd="0" destOrd="0" presId="urn:microsoft.com/office/officeart/2018/2/layout/IconVerticalSolidList"/>
    <dgm:cxn modelId="{2E19D961-C585-421B-BA26-2C3AD3019032}" type="presParOf" srcId="{66A247FF-A791-4BF1-9013-7DCC4F8BF8F4}" destId="{B01ED8DC-CE22-4A11-9B87-4EFAA7606593}" srcOrd="1" destOrd="0" presId="urn:microsoft.com/office/officeart/2018/2/layout/IconVerticalSolidList"/>
    <dgm:cxn modelId="{AA36D3A9-A956-43E2-B928-97B6A37E8F72}" type="presParOf" srcId="{66A247FF-A791-4BF1-9013-7DCC4F8BF8F4}" destId="{AE00F2DA-C56D-4023-9A17-FC4D3DCB4A8A}" srcOrd="2" destOrd="0" presId="urn:microsoft.com/office/officeart/2018/2/layout/IconVerticalSolidList"/>
    <dgm:cxn modelId="{D7973114-9250-4276-9B20-969B832EAD68}" type="presParOf" srcId="{66A247FF-A791-4BF1-9013-7DCC4F8BF8F4}" destId="{5734634B-65D3-437B-9D49-EDCFC31095B9}" srcOrd="3" destOrd="0" presId="urn:microsoft.com/office/officeart/2018/2/layout/IconVerticalSolidList"/>
    <dgm:cxn modelId="{A6C3526D-C834-41D0-9300-0C54F34CC8B3}" type="presParOf" srcId="{57197156-1519-4B3A-911A-26AD139610E6}" destId="{D02C5963-D3E9-483E-8B2C-2871BA22ACB2}" srcOrd="7" destOrd="0" presId="urn:microsoft.com/office/officeart/2018/2/layout/IconVerticalSolidList"/>
    <dgm:cxn modelId="{211BFB4E-4CA6-4C6A-996C-2ECC49D33244}" type="presParOf" srcId="{57197156-1519-4B3A-911A-26AD139610E6}" destId="{76057DD1-48B3-4387-9F7D-D15AD47BCA11}" srcOrd="8" destOrd="0" presId="urn:microsoft.com/office/officeart/2018/2/layout/IconVerticalSolidList"/>
    <dgm:cxn modelId="{8CD1A3E6-3593-4CF1-B4D3-60B06B06E3E5}" type="presParOf" srcId="{76057DD1-48B3-4387-9F7D-D15AD47BCA11}" destId="{40CD58F2-00DE-4114-8304-14E4417E52AC}" srcOrd="0" destOrd="0" presId="urn:microsoft.com/office/officeart/2018/2/layout/IconVerticalSolidList"/>
    <dgm:cxn modelId="{AB9B53B7-3A8E-4667-B4DC-A1F0CED665A6}" type="presParOf" srcId="{76057DD1-48B3-4387-9F7D-D15AD47BCA11}" destId="{8A0BCB7C-152F-4B21-8358-9944AD0AED75}" srcOrd="1" destOrd="0" presId="urn:microsoft.com/office/officeart/2018/2/layout/IconVerticalSolidList"/>
    <dgm:cxn modelId="{650DA947-0B9D-4EE2-B574-7BB28E88E8EB}" type="presParOf" srcId="{76057DD1-48B3-4387-9F7D-D15AD47BCA11}" destId="{47F8C706-C9B4-4BF1-9126-B46F7AFB211C}" srcOrd="2" destOrd="0" presId="urn:microsoft.com/office/officeart/2018/2/layout/IconVerticalSolidList"/>
    <dgm:cxn modelId="{5276E53E-8671-4CD8-AB5C-5274F7049BE9}" type="presParOf" srcId="{76057DD1-48B3-4387-9F7D-D15AD47BCA11}" destId="{5CAC26BF-45B3-4B9E-9CD5-BF1DBF9013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F3E2F-3C48-4ECA-8048-4D7215E462E6}">
      <dsp:nvSpPr>
        <dsp:cNvPr id="0" name=""/>
        <dsp:cNvSpPr/>
      </dsp:nvSpPr>
      <dsp:spPr>
        <a:xfrm>
          <a:off x="248398" y="134387"/>
          <a:ext cx="1354528" cy="13545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1BE5E-E59D-4400-98B2-8BC15D6E67BC}">
      <dsp:nvSpPr>
        <dsp:cNvPr id="0" name=""/>
        <dsp:cNvSpPr/>
      </dsp:nvSpPr>
      <dsp:spPr>
        <a:xfrm>
          <a:off x="532849" y="418838"/>
          <a:ext cx="785626" cy="785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08AD3E-ACB7-4EB7-8B8F-93A42F466AF3}">
      <dsp:nvSpPr>
        <dsp:cNvPr id="0" name=""/>
        <dsp:cNvSpPr/>
      </dsp:nvSpPr>
      <dsp:spPr>
        <a:xfrm>
          <a:off x="1893183" y="134387"/>
          <a:ext cx="3192817" cy="1354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a:t>A dashboard is a type of graphical user interface which often provides at-a-glance views of key performance indicators relevant to a particular objective or business process.</a:t>
          </a:r>
          <a:endParaRPr lang="en-US" sz="1200" kern="1200"/>
        </a:p>
      </dsp:txBody>
      <dsp:txXfrm>
        <a:off x="1893183" y="134387"/>
        <a:ext cx="3192817" cy="1354528"/>
      </dsp:txXfrm>
    </dsp:sp>
    <dsp:sp modelId="{6A7FAF06-7A12-4FA7-BFC7-2109EBE85B83}">
      <dsp:nvSpPr>
        <dsp:cNvPr id="0" name=""/>
        <dsp:cNvSpPr/>
      </dsp:nvSpPr>
      <dsp:spPr>
        <a:xfrm>
          <a:off x="5642324" y="134387"/>
          <a:ext cx="1354528" cy="13545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AD9FA2-40F2-4DE7-B3C4-2241BD3E3DE1}">
      <dsp:nvSpPr>
        <dsp:cNvPr id="0" name=""/>
        <dsp:cNvSpPr/>
      </dsp:nvSpPr>
      <dsp:spPr>
        <a:xfrm>
          <a:off x="5926775" y="418838"/>
          <a:ext cx="785626" cy="785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3C12AF-2C8A-43DF-A088-2A3ADCCFFB5D}">
      <dsp:nvSpPr>
        <dsp:cNvPr id="0" name=""/>
        <dsp:cNvSpPr/>
      </dsp:nvSpPr>
      <dsp:spPr>
        <a:xfrm>
          <a:off x="7287109" y="134387"/>
          <a:ext cx="3192817" cy="1354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a:t>BI dashboards provide greater visibility with information available whenever it is required to ensure businesses are better placed to respond to changing market conditions.</a:t>
          </a:r>
          <a:endParaRPr lang="en-US" sz="1200" kern="1200"/>
        </a:p>
      </dsp:txBody>
      <dsp:txXfrm>
        <a:off x="7287109" y="134387"/>
        <a:ext cx="3192817" cy="1354528"/>
      </dsp:txXfrm>
    </dsp:sp>
    <dsp:sp modelId="{CA26EF24-540B-44A4-9091-AA4568F8E0CF}">
      <dsp:nvSpPr>
        <dsp:cNvPr id="0" name=""/>
        <dsp:cNvSpPr/>
      </dsp:nvSpPr>
      <dsp:spPr>
        <a:xfrm>
          <a:off x="248398" y="2098833"/>
          <a:ext cx="1354528" cy="13545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1DFC8-0C2B-4716-8E06-016DF9DB54E5}">
      <dsp:nvSpPr>
        <dsp:cNvPr id="0" name=""/>
        <dsp:cNvSpPr/>
      </dsp:nvSpPr>
      <dsp:spPr>
        <a:xfrm>
          <a:off x="532849" y="2383284"/>
          <a:ext cx="785626" cy="785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A7A42D-F935-4FC6-96A2-9583FF3569FD}">
      <dsp:nvSpPr>
        <dsp:cNvPr id="0" name=""/>
        <dsp:cNvSpPr/>
      </dsp:nvSpPr>
      <dsp:spPr>
        <a:xfrm>
          <a:off x="1893183" y="2098833"/>
          <a:ext cx="3192817" cy="1354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a:t>With BI dashboards, you are no longer wasting valuable time generating reports from multiple systems. Instead, data is drawn from a centralized source and displayed as an easy to interpret visual overview.</a:t>
          </a:r>
          <a:endParaRPr lang="en-US" sz="1200" kern="1200"/>
        </a:p>
      </dsp:txBody>
      <dsp:txXfrm>
        <a:off x="1893183" y="2098833"/>
        <a:ext cx="3192817" cy="1354528"/>
      </dsp:txXfrm>
    </dsp:sp>
    <dsp:sp modelId="{FE0D93B3-75FA-415D-98F2-22B3CDE67DB7}">
      <dsp:nvSpPr>
        <dsp:cNvPr id="0" name=""/>
        <dsp:cNvSpPr/>
      </dsp:nvSpPr>
      <dsp:spPr>
        <a:xfrm>
          <a:off x="5642324" y="2098833"/>
          <a:ext cx="1354528" cy="13545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E9DE6E-D801-4751-B8C0-5811EB64F440}">
      <dsp:nvSpPr>
        <dsp:cNvPr id="0" name=""/>
        <dsp:cNvSpPr/>
      </dsp:nvSpPr>
      <dsp:spPr>
        <a:xfrm>
          <a:off x="5926775" y="2383284"/>
          <a:ext cx="785626" cy="7856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58E0C2-79EC-4BAC-A447-2504D3CD5198}">
      <dsp:nvSpPr>
        <dsp:cNvPr id="0" name=""/>
        <dsp:cNvSpPr/>
      </dsp:nvSpPr>
      <dsp:spPr>
        <a:xfrm>
          <a:off x="7287109" y="2098833"/>
          <a:ext cx="3192817" cy="1354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a:t>With real-time, accurate insight on current customers purchasing behaviours, you have a better chance of achieving higher retention rates and increased revenue. Real-time insight allows sales teams to concentrate on the right customers at the right time, ensuring marketing efforts and activities are focused toward the right clients.</a:t>
          </a:r>
          <a:endParaRPr lang="en-US" sz="1200" kern="1200"/>
        </a:p>
      </dsp:txBody>
      <dsp:txXfrm>
        <a:off x="7287109" y="2098833"/>
        <a:ext cx="3192817" cy="1354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CFA9E-227B-410F-9423-5C40EA9B1A46}">
      <dsp:nvSpPr>
        <dsp:cNvPr id="0" name=""/>
        <dsp:cNvSpPr/>
      </dsp:nvSpPr>
      <dsp:spPr>
        <a:xfrm>
          <a:off x="0" y="4226"/>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88D255-A484-495E-BEF9-3513182082E4}">
      <dsp:nvSpPr>
        <dsp:cNvPr id="0" name=""/>
        <dsp:cNvSpPr/>
      </dsp:nvSpPr>
      <dsp:spPr>
        <a:xfrm>
          <a:off x="272294" y="206759"/>
          <a:ext cx="495081" cy="4950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E82EA2-35A5-49D9-AB3B-AC9E9EF4C587}">
      <dsp:nvSpPr>
        <dsp:cNvPr id="0" name=""/>
        <dsp:cNvSpPr/>
      </dsp:nvSpPr>
      <dsp:spPr>
        <a:xfrm>
          <a:off x="1039670" y="4226"/>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755650">
            <a:lnSpc>
              <a:spcPct val="90000"/>
            </a:lnSpc>
            <a:spcBef>
              <a:spcPct val="0"/>
            </a:spcBef>
            <a:spcAft>
              <a:spcPct val="35000"/>
            </a:spcAft>
            <a:buNone/>
          </a:pPr>
          <a:r>
            <a:rPr lang="en-US" sz="1700" b="0" i="0" kern="1200"/>
            <a:t>If conducted internally, financial analysis can help managers make future business decisions or review historical trends for past successes.</a:t>
          </a:r>
          <a:endParaRPr lang="en-US" sz="1700" kern="1200"/>
        </a:p>
      </dsp:txBody>
      <dsp:txXfrm>
        <a:off x="1039670" y="4226"/>
        <a:ext cx="5149018" cy="900147"/>
      </dsp:txXfrm>
    </dsp:sp>
    <dsp:sp modelId="{0EA6AD4D-2863-4A7B-A2F8-E61B2F8EE28B}">
      <dsp:nvSpPr>
        <dsp:cNvPr id="0" name=""/>
        <dsp:cNvSpPr/>
      </dsp:nvSpPr>
      <dsp:spPr>
        <a:xfrm>
          <a:off x="0" y="1129410"/>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105ACD-90E4-4388-AF4A-0273BA9E465C}">
      <dsp:nvSpPr>
        <dsp:cNvPr id="0" name=""/>
        <dsp:cNvSpPr/>
      </dsp:nvSpPr>
      <dsp:spPr>
        <a:xfrm>
          <a:off x="272294" y="1331943"/>
          <a:ext cx="495081" cy="4950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F300E0-8B5D-4084-85E8-A3E3587A9A8B}">
      <dsp:nvSpPr>
        <dsp:cNvPr id="0" name=""/>
        <dsp:cNvSpPr/>
      </dsp:nvSpPr>
      <dsp:spPr>
        <a:xfrm>
          <a:off x="1039670" y="1129410"/>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755650">
            <a:lnSpc>
              <a:spcPct val="90000"/>
            </a:lnSpc>
            <a:spcBef>
              <a:spcPct val="0"/>
            </a:spcBef>
            <a:spcAft>
              <a:spcPct val="35000"/>
            </a:spcAft>
            <a:buNone/>
          </a:pPr>
          <a:r>
            <a:rPr lang="en-US" sz="1700" b="0" i="0" kern="1200"/>
            <a:t>If conducted externally, financial analysis can help investors choose the best possible investment opportunities.</a:t>
          </a:r>
          <a:endParaRPr lang="en-US" sz="1700" kern="1200"/>
        </a:p>
      </dsp:txBody>
      <dsp:txXfrm>
        <a:off x="1039670" y="1129410"/>
        <a:ext cx="5149018" cy="900147"/>
      </dsp:txXfrm>
    </dsp:sp>
    <dsp:sp modelId="{A6488D1A-6144-4F31-8C3C-BA6A74604DC9}">
      <dsp:nvSpPr>
        <dsp:cNvPr id="0" name=""/>
        <dsp:cNvSpPr/>
      </dsp:nvSpPr>
      <dsp:spPr>
        <a:xfrm>
          <a:off x="0" y="2254594"/>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B5076-9404-4DC8-9DDF-7AC74CBDCCF3}">
      <dsp:nvSpPr>
        <dsp:cNvPr id="0" name=""/>
        <dsp:cNvSpPr/>
      </dsp:nvSpPr>
      <dsp:spPr>
        <a:xfrm>
          <a:off x="272294" y="2457127"/>
          <a:ext cx="495081" cy="4950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E96165-6C1E-49CB-B6B5-61F49F32880B}">
      <dsp:nvSpPr>
        <dsp:cNvPr id="0" name=""/>
        <dsp:cNvSpPr/>
      </dsp:nvSpPr>
      <dsp:spPr>
        <a:xfrm>
          <a:off x="1039670" y="2254594"/>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755650">
            <a:lnSpc>
              <a:spcPct val="90000"/>
            </a:lnSpc>
            <a:spcBef>
              <a:spcPct val="0"/>
            </a:spcBef>
            <a:spcAft>
              <a:spcPct val="35000"/>
            </a:spcAft>
            <a:buNone/>
          </a:pPr>
          <a:r>
            <a:rPr lang="en-US" sz="1700" b="0" i="0" kern="1200"/>
            <a:t>There are two main types of financial analysis: fundamental analysis and technical analysis.</a:t>
          </a:r>
          <a:endParaRPr lang="en-US" sz="1700" kern="1200"/>
        </a:p>
      </dsp:txBody>
      <dsp:txXfrm>
        <a:off x="1039670" y="2254594"/>
        <a:ext cx="5149018" cy="900147"/>
      </dsp:txXfrm>
    </dsp:sp>
    <dsp:sp modelId="{6F028CF1-0410-4DFC-BDDD-2F073E0263A7}">
      <dsp:nvSpPr>
        <dsp:cNvPr id="0" name=""/>
        <dsp:cNvSpPr/>
      </dsp:nvSpPr>
      <dsp:spPr>
        <a:xfrm>
          <a:off x="0" y="3379778"/>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ED8DC-CE22-4A11-9B87-4EFAA7606593}">
      <dsp:nvSpPr>
        <dsp:cNvPr id="0" name=""/>
        <dsp:cNvSpPr/>
      </dsp:nvSpPr>
      <dsp:spPr>
        <a:xfrm>
          <a:off x="272294" y="3582311"/>
          <a:ext cx="495081" cy="4950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34634B-65D3-437B-9D49-EDCFC31095B9}">
      <dsp:nvSpPr>
        <dsp:cNvPr id="0" name=""/>
        <dsp:cNvSpPr/>
      </dsp:nvSpPr>
      <dsp:spPr>
        <a:xfrm>
          <a:off x="1039670" y="3379778"/>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755650">
            <a:lnSpc>
              <a:spcPct val="90000"/>
            </a:lnSpc>
            <a:spcBef>
              <a:spcPct val="0"/>
            </a:spcBef>
            <a:spcAft>
              <a:spcPct val="35000"/>
            </a:spcAft>
            <a:buNone/>
          </a:pPr>
          <a:r>
            <a:rPr lang="en-US" sz="1700" b="0" i="0" kern="1200"/>
            <a:t>Fundamental analysis uses ratios and financial statement data to determine the intrinsic value of a security.</a:t>
          </a:r>
          <a:endParaRPr lang="en-US" sz="1700" kern="1200"/>
        </a:p>
      </dsp:txBody>
      <dsp:txXfrm>
        <a:off x="1039670" y="3379778"/>
        <a:ext cx="5149018" cy="900147"/>
      </dsp:txXfrm>
    </dsp:sp>
    <dsp:sp modelId="{40CD58F2-00DE-4114-8304-14E4417E52AC}">
      <dsp:nvSpPr>
        <dsp:cNvPr id="0" name=""/>
        <dsp:cNvSpPr/>
      </dsp:nvSpPr>
      <dsp:spPr>
        <a:xfrm>
          <a:off x="0" y="4504962"/>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BCB7C-152F-4B21-8358-9944AD0AED75}">
      <dsp:nvSpPr>
        <dsp:cNvPr id="0" name=""/>
        <dsp:cNvSpPr/>
      </dsp:nvSpPr>
      <dsp:spPr>
        <a:xfrm>
          <a:off x="272294" y="4707495"/>
          <a:ext cx="495081" cy="4950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AC26BF-45B3-4B9E-9CD5-BF1DBF901379}">
      <dsp:nvSpPr>
        <dsp:cNvPr id="0" name=""/>
        <dsp:cNvSpPr/>
      </dsp:nvSpPr>
      <dsp:spPr>
        <a:xfrm>
          <a:off x="1039670" y="4504962"/>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755650">
            <a:lnSpc>
              <a:spcPct val="90000"/>
            </a:lnSpc>
            <a:spcBef>
              <a:spcPct val="0"/>
            </a:spcBef>
            <a:spcAft>
              <a:spcPct val="35000"/>
            </a:spcAft>
            <a:buNone/>
          </a:pPr>
          <a:r>
            <a:rPr lang="en-US" sz="1700" b="0" i="0" kern="1200"/>
            <a:t>Technical analysis assumes a security's value is already determined by its price, and it focuses instead on trends in value over time.</a:t>
          </a:r>
          <a:endParaRPr lang="en-US" sz="1700" kern="1200"/>
        </a:p>
      </dsp:txBody>
      <dsp:txXfrm>
        <a:off x="1039670" y="4504962"/>
        <a:ext cx="5149018" cy="90014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December 19,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8239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December 19,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0445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December 19,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3121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December 19,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5818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December 19,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9392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December 19,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8744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December 19,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5021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December 19,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713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December 19,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9830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December 19,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5219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December 19,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4621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December 19,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798123182"/>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l/liquidity.asp" TargetMode="External"/><Relationship Id="rId7" Type="http://schemas.openxmlformats.org/officeDocument/2006/relationships/image" Target="../media/image2.jpeg"/><Relationship Id="rId2" Type="http://schemas.openxmlformats.org/officeDocument/2006/relationships/hyperlink" Target="https://www.investopedia.com/terms/s/solvency.asp" TargetMode="External"/><Relationship Id="rId1" Type="http://schemas.openxmlformats.org/officeDocument/2006/relationships/slideLayout" Target="../slideLayouts/slideLayout7.xml"/><Relationship Id="rId6" Type="http://schemas.openxmlformats.org/officeDocument/2006/relationships/hyperlink" Target="https://www.investopedia.com/terms/m/market-price.asp" TargetMode="External"/><Relationship Id="rId5" Type="http://schemas.openxmlformats.org/officeDocument/2006/relationships/hyperlink" Target="https://www.investopedia.com/terms/s/security.asp" TargetMode="External"/><Relationship Id="rId4" Type="http://schemas.openxmlformats.org/officeDocument/2006/relationships/hyperlink" Target="https://www.investopedia.com/terms/a/asset.asp"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FEECB93-933C-477B-BC7D-C2F2F6271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 up of a car's dashboard&#10;&#10;Description automatically generated with low confidence">
            <a:extLst>
              <a:ext uri="{FF2B5EF4-FFF2-40B4-BE49-F238E27FC236}">
                <a16:creationId xmlns:a16="http://schemas.microsoft.com/office/drawing/2014/main" id="{0BE0E464-DB01-4C17-8DED-8A8A60FDDDD1}"/>
              </a:ext>
            </a:extLst>
          </p:cNvPr>
          <p:cNvPicPr>
            <a:picLocks noChangeAspect="1"/>
          </p:cNvPicPr>
          <p:nvPr/>
        </p:nvPicPr>
        <p:blipFill rotWithShape="1">
          <a:blip r:embed="rId2"/>
          <a:srcRect t="2715" b="13015"/>
          <a:stretch/>
        </p:blipFill>
        <p:spPr>
          <a:xfrm>
            <a:off x="20" y="-19049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2" name="Rectangle 21">
            <a:extLst>
              <a:ext uri="{FF2B5EF4-FFF2-40B4-BE49-F238E27FC236}">
                <a16:creationId xmlns:a16="http://schemas.microsoft.com/office/drawing/2014/main" id="{497BC505-FE0C-4637-A29D-B71DFBBBA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1941F9-F950-46E4-BE4A-376682A7AD39}"/>
              </a:ext>
            </a:extLst>
          </p:cNvPr>
          <p:cNvSpPr>
            <a:spLocks noGrp="1"/>
          </p:cNvSpPr>
          <p:nvPr>
            <p:ph type="ctrTitle"/>
          </p:nvPr>
        </p:nvSpPr>
        <p:spPr>
          <a:xfrm>
            <a:off x="720000" y="1455847"/>
            <a:ext cx="5015638" cy="2068553"/>
          </a:xfrm>
        </p:spPr>
        <p:txBody>
          <a:bodyPr>
            <a:normAutofit/>
          </a:bodyPr>
          <a:lstStyle/>
          <a:p>
            <a:pPr>
              <a:lnSpc>
                <a:spcPct val="90000"/>
              </a:lnSpc>
            </a:pPr>
            <a:r>
              <a:rPr lang="en-IN" sz="3900" i="1">
                <a:effectLst/>
                <a:latin typeface="Arial" panose="020B0604020202020204" pitchFamily="34" charset="0"/>
                <a:ea typeface="Arial" panose="020B0604020202020204" pitchFamily="34" charset="0"/>
              </a:rPr>
              <a:t>Sales, Expense and Revenue Computation Interactive Dashboard</a:t>
            </a:r>
            <a:r>
              <a:rPr lang="en-IN" sz="3900">
                <a:effectLst/>
                <a:latin typeface="Arial" panose="020B0604020202020204" pitchFamily="34" charset="0"/>
                <a:ea typeface="Arial" panose="020B0604020202020204" pitchFamily="34" charset="0"/>
              </a:rPr>
              <a:t> </a:t>
            </a:r>
            <a:endParaRPr lang="en-IN" sz="3900"/>
          </a:p>
        </p:txBody>
      </p:sp>
      <p:sp>
        <p:nvSpPr>
          <p:cNvPr id="3" name="Subtitle 2">
            <a:extLst>
              <a:ext uri="{FF2B5EF4-FFF2-40B4-BE49-F238E27FC236}">
                <a16:creationId xmlns:a16="http://schemas.microsoft.com/office/drawing/2014/main" id="{A80BC79F-ADE7-4324-A6FF-439AEBF924EC}"/>
              </a:ext>
            </a:extLst>
          </p:cNvPr>
          <p:cNvSpPr>
            <a:spLocks noGrp="1"/>
          </p:cNvSpPr>
          <p:nvPr>
            <p:ph type="subTitle" idx="1"/>
          </p:nvPr>
        </p:nvSpPr>
        <p:spPr>
          <a:xfrm>
            <a:off x="720000" y="3830398"/>
            <a:ext cx="5015638" cy="1219439"/>
          </a:xfrm>
        </p:spPr>
        <p:txBody>
          <a:bodyPr>
            <a:normAutofit/>
          </a:bodyPr>
          <a:lstStyle/>
          <a:p>
            <a:pPr>
              <a:lnSpc>
                <a:spcPct val="110000"/>
              </a:lnSpc>
            </a:pPr>
            <a:r>
              <a:rPr lang="en-US" sz="2000">
                <a:solidFill>
                  <a:schemeClr val="tx1"/>
                </a:solidFill>
              </a:rPr>
              <a:t>END TERM EXAMINATION</a:t>
            </a:r>
          </a:p>
          <a:p>
            <a:pPr>
              <a:lnSpc>
                <a:spcPct val="110000"/>
              </a:lnSpc>
            </a:pPr>
            <a:r>
              <a:rPr lang="en-US" sz="2000">
                <a:solidFill>
                  <a:schemeClr val="tx1"/>
                </a:solidFill>
              </a:rPr>
              <a:t>INT217: INTRODUCTION TO DATA MANAGEMENT</a:t>
            </a:r>
            <a:endParaRPr lang="en-IN" sz="2000">
              <a:solidFill>
                <a:schemeClr val="tx1"/>
              </a:solidFill>
            </a:endParaRPr>
          </a:p>
          <a:p>
            <a:pPr>
              <a:lnSpc>
                <a:spcPct val="110000"/>
              </a:lnSpc>
            </a:pPr>
            <a:endParaRPr lang="en-IN" sz="2000">
              <a:solidFill>
                <a:schemeClr val="tx1"/>
              </a:solidFill>
            </a:endParaRPr>
          </a:p>
        </p:txBody>
      </p:sp>
      <p:grpSp>
        <p:nvGrpSpPr>
          <p:cNvPr id="24" name="Group 23">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25"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6"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9" name="Group 28">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30"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48863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 name="TextBox 2">
            <a:extLst>
              <a:ext uri="{FF2B5EF4-FFF2-40B4-BE49-F238E27FC236}">
                <a16:creationId xmlns:a16="http://schemas.microsoft.com/office/drawing/2014/main" id="{31253223-FDC9-4043-9EE1-93CAD108E2B6}"/>
              </a:ext>
            </a:extLst>
          </p:cNvPr>
          <p:cNvSpPr txBox="1"/>
          <p:nvPr/>
        </p:nvSpPr>
        <p:spPr>
          <a:xfrm>
            <a:off x="720000" y="619200"/>
            <a:ext cx="6923813" cy="1477328"/>
          </a:xfrm>
          <a:prstGeom prst="rect">
            <a:avLst/>
          </a:prstGeom>
        </p:spPr>
        <p:txBody>
          <a:bodyPr vert="horz" wrap="square" lIns="0" tIns="0" rIns="0" bIns="0" rtlCol="0" anchor="t" anchorCtr="0">
            <a:normAutofit/>
          </a:bodyPr>
          <a:lstStyle/>
          <a:p>
            <a:pPr>
              <a:spcBef>
                <a:spcPct val="0"/>
              </a:spcBef>
              <a:spcAft>
                <a:spcPts val="1200"/>
              </a:spcAft>
            </a:pPr>
            <a:r>
              <a:rPr lang="en-US" sz="3200" b="1">
                <a:effectLst/>
                <a:latin typeface="+mj-lt"/>
                <a:ea typeface="+mj-ea"/>
                <a:cs typeface="+mj-cs"/>
              </a:rPr>
              <a:t>4. Finding Sales Volumes FY Data CY v PY</a:t>
            </a:r>
            <a:endParaRPr lang="en-US" sz="3200">
              <a:effectLst/>
              <a:latin typeface="+mj-lt"/>
              <a:ea typeface="+mj-ea"/>
              <a:cs typeface="+mj-cs"/>
            </a:endParaRPr>
          </a:p>
        </p:txBody>
      </p:sp>
      <p:sp>
        <p:nvSpPr>
          <p:cNvPr id="5" name="TextBox 4">
            <a:extLst>
              <a:ext uri="{FF2B5EF4-FFF2-40B4-BE49-F238E27FC236}">
                <a16:creationId xmlns:a16="http://schemas.microsoft.com/office/drawing/2014/main" id="{37D7873C-B4B8-41FD-B34D-63E0A34145FE}"/>
              </a:ext>
            </a:extLst>
          </p:cNvPr>
          <p:cNvSpPr txBox="1"/>
          <p:nvPr/>
        </p:nvSpPr>
        <p:spPr>
          <a:xfrm>
            <a:off x="720000" y="2448000"/>
            <a:ext cx="10716487" cy="3320975"/>
          </a:xfrm>
          <a:prstGeom prst="rect">
            <a:avLst/>
          </a:prstGeom>
        </p:spPr>
        <p:txBody>
          <a:bodyPr vert="horz" lIns="0" tIns="0" rIns="0" bIns="0" rtlCol="0">
            <a:normAutofit/>
          </a:bodyPr>
          <a:lstStyle/>
          <a:p>
            <a:pPr indent="-228600">
              <a:lnSpc>
                <a:spcPct val="110000"/>
              </a:lnSpc>
              <a:spcAft>
                <a:spcPts val="1200"/>
              </a:spcAft>
              <a:buClr>
                <a:schemeClr val="accent4"/>
              </a:buClr>
              <a:buFont typeface="The Hand Extrablack" panose="03070A02030502020204" pitchFamily="66" charset="0"/>
              <a:buChar char="•"/>
            </a:pPr>
            <a:r>
              <a:rPr lang="en-US" sz="2300" spc="20">
                <a:solidFill>
                  <a:schemeClr val="tx1">
                    <a:alpha val="58000"/>
                  </a:schemeClr>
                </a:solidFill>
                <a:effectLst/>
              </a:rPr>
              <a:t>A company's fiscal year is its financial year; it is any 12-month period that the company uses for accounting purposes. The fiscal year is expressed by stating the year-end date. A fiscal year-end is usually the end of any quarter, such as March 31, June 30, September 30, or December 31.</a:t>
            </a:r>
          </a:p>
          <a:p>
            <a:pPr indent="-228600">
              <a:lnSpc>
                <a:spcPct val="110000"/>
              </a:lnSpc>
              <a:buClr>
                <a:schemeClr val="accent4"/>
              </a:buClr>
              <a:buFont typeface="The Hand Extrablack" panose="03070A02030502020204" pitchFamily="66" charset="0"/>
              <a:buChar char="•"/>
            </a:pPr>
            <a:r>
              <a:rPr lang="en-US" sz="2300" spc="20">
                <a:solidFill>
                  <a:schemeClr val="tx1">
                    <a:alpha val="58000"/>
                  </a:schemeClr>
                </a:solidFill>
                <a:effectLst/>
              </a:rPr>
              <a:t>Sales volume is the number of units that are sold in a given period. This is not to be confused with total sales, which are usually quantified as a monetary value. </a:t>
            </a:r>
            <a:endParaRPr lang="en-US" sz="2300" spc="20">
              <a:solidFill>
                <a:schemeClr val="tx1">
                  <a:alpha val="58000"/>
                </a:schemeClr>
              </a:solidFill>
            </a:endParaRPr>
          </a:p>
        </p:txBody>
      </p:sp>
    </p:spTree>
    <p:extLst>
      <p:ext uri="{BB962C8B-B14F-4D97-AF65-F5344CB8AC3E}">
        <p14:creationId xmlns:p14="http://schemas.microsoft.com/office/powerpoint/2010/main" val="19390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7461D8-A691-44CC-94F5-FE4FCE899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line&#10;&#10;Description automatically generated">
            <a:extLst>
              <a:ext uri="{FF2B5EF4-FFF2-40B4-BE49-F238E27FC236}">
                <a16:creationId xmlns:a16="http://schemas.microsoft.com/office/drawing/2014/main" id="{643456AB-4F43-4786-AD11-479A09DDC891}"/>
              </a:ext>
            </a:extLst>
          </p:cNvPr>
          <p:cNvPicPr>
            <a:picLocks noChangeAspect="1"/>
          </p:cNvPicPr>
          <p:nvPr/>
        </p:nvPicPr>
        <p:blipFill rotWithShape="1">
          <a:blip r:embed="rId2">
            <a:extLst>
              <a:ext uri="{28A0092B-C50C-407E-A947-70E740481C1C}">
                <a14:useLocalDpi xmlns:a14="http://schemas.microsoft.com/office/drawing/2010/main" val="0"/>
              </a:ext>
            </a:extLst>
          </a:blip>
          <a:srcRect t="33923" r="13712" b="42237"/>
          <a:stretch/>
        </p:blipFill>
        <p:spPr>
          <a:xfrm>
            <a:off x="297968" y="2015230"/>
            <a:ext cx="11596063" cy="2361461"/>
          </a:xfrm>
          <a:custGeom>
            <a:avLst/>
            <a:gdLst/>
            <a:ahLst/>
            <a:cxnLst/>
            <a:rect l="l" t="t" r="r" b="b"/>
            <a:pathLst>
              <a:path w="10989393" h="5682768">
                <a:moveTo>
                  <a:pt x="8876164" y="0"/>
                </a:moveTo>
                <a:cubicBezTo>
                  <a:pt x="8876164" y="0"/>
                  <a:pt x="8876164" y="0"/>
                  <a:pt x="10361638" y="73232"/>
                </a:cubicBezTo>
                <a:cubicBezTo>
                  <a:pt x="10820117" y="146463"/>
                  <a:pt x="11021848" y="439389"/>
                  <a:pt x="10985170" y="937364"/>
                </a:cubicBezTo>
                <a:cubicBezTo>
                  <a:pt x="10985170" y="937364"/>
                  <a:pt x="10985170" y="937364"/>
                  <a:pt x="10948491" y="1742911"/>
                </a:cubicBezTo>
                <a:cubicBezTo>
                  <a:pt x="10966830" y="2021191"/>
                  <a:pt x="10985170" y="2709567"/>
                  <a:pt x="10985170" y="3778748"/>
                </a:cubicBezTo>
                <a:cubicBezTo>
                  <a:pt x="10985170" y="4144906"/>
                  <a:pt x="10985170" y="4437832"/>
                  <a:pt x="10966830" y="4657527"/>
                </a:cubicBezTo>
                <a:cubicBezTo>
                  <a:pt x="10985170" y="4730758"/>
                  <a:pt x="10985170" y="4803990"/>
                  <a:pt x="10985170" y="4891868"/>
                </a:cubicBezTo>
                <a:cubicBezTo>
                  <a:pt x="10985170" y="5067623"/>
                  <a:pt x="10966830" y="5199440"/>
                  <a:pt x="10930152" y="5301964"/>
                </a:cubicBezTo>
                <a:cubicBezTo>
                  <a:pt x="10893474" y="5404488"/>
                  <a:pt x="10801778" y="5477720"/>
                  <a:pt x="10636725" y="5550951"/>
                </a:cubicBezTo>
                <a:cubicBezTo>
                  <a:pt x="10471673" y="5624183"/>
                  <a:pt x="10214924" y="5653476"/>
                  <a:pt x="9866480" y="5653476"/>
                </a:cubicBezTo>
                <a:cubicBezTo>
                  <a:pt x="9866480" y="5653476"/>
                  <a:pt x="9866480" y="5653476"/>
                  <a:pt x="3759533" y="5653476"/>
                </a:cubicBezTo>
                <a:cubicBezTo>
                  <a:pt x="3759533" y="5653476"/>
                  <a:pt x="3759533" y="5653476"/>
                  <a:pt x="2127345" y="5682768"/>
                </a:cubicBezTo>
                <a:cubicBezTo>
                  <a:pt x="2127345" y="5682768"/>
                  <a:pt x="2127345" y="5682768"/>
                  <a:pt x="623533" y="5609537"/>
                </a:cubicBezTo>
                <a:cubicBezTo>
                  <a:pt x="165053" y="5521659"/>
                  <a:pt x="-36678" y="5243379"/>
                  <a:pt x="18340" y="4745404"/>
                </a:cubicBezTo>
                <a:cubicBezTo>
                  <a:pt x="18340" y="4745404"/>
                  <a:pt x="18340" y="4745404"/>
                  <a:pt x="55018" y="3939857"/>
                </a:cubicBezTo>
                <a:cubicBezTo>
                  <a:pt x="18340" y="3661577"/>
                  <a:pt x="18340" y="2973201"/>
                  <a:pt x="18340" y="1889374"/>
                </a:cubicBezTo>
                <a:cubicBezTo>
                  <a:pt x="18340" y="1537863"/>
                  <a:pt x="18340" y="1244936"/>
                  <a:pt x="18340" y="1025242"/>
                </a:cubicBezTo>
                <a:cubicBezTo>
                  <a:pt x="18340" y="952010"/>
                  <a:pt x="0" y="878779"/>
                  <a:pt x="0" y="790901"/>
                </a:cubicBezTo>
                <a:cubicBezTo>
                  <a:pt x="0" y="615145"/>
                  <a:pt x="18340" y="468682"/>
                  <a:pt x="55018" y="380804"/>
                </a:cubicBezTo>
                <a:cubicBezTo>
                  <a:pt x="91696" y="278280"/>
                  <a:pt x="183392" y="190402"/>
                  <a:pt x="348445" y="131817"/>
                </a:cubicBezTo>
                <a:cubicBezTo>
                  <a:pt x="513497" y="58585"/>
                  <a:pt x="770246" y="29293"/>
                  <a:pt x="1118690" y="29293"/>
                </a:cubicBezTo>
                <a:cubicBezTo>
                  <a:pt x="1118690" y="29293"/>
                  <a:pt x="1118690" y="29293"/>
                  <a:pt x="7225638" y="29293"/>
                </a:cubicBezTo>
                <a:cubicBezTo>
                  <a:pt x="7225638" y="29293"/>
                  <a:pt x="7225638" y="29293"/>
                  <a:pt x="8876164" y="0"/>
                </a:cubicBezTo>
                <a:close/>
              </a:path>
            </a:pathLst>
          </a:custGeom>
        </p:spPr>
      </p:pic>
    </p:spTree>
    <p:extLst>
      <p:ext uri="{BB962C8B-B14F-4D97-AF65-F5344CB8AC3E}">
        <p14:creationId xmlns:p14="http://schemas.microsoft.com/office/powerpoint/2010/main" val="81175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950CAB9-F0AE-414E-805C-776919054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27C80BC-190C-4813-9BAE-C4B56C5C7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1696F7E-54ED-4DEB-A5F0-521E85110A1F}"/>
              </a:ext>
            </a:extLst>
          </p:cNvPr>
          <p:cNvSpPr txBox="1"/>
          <p:nvPr/>
        </p:nvSpPr>
        <p:spPr>
          <a:xfrm>
            <a:off x="720000" y="619201"/>
            <a:ext cx="3095626" cy="1477328"/>
          </a:xfrm>
          <a:prstGeom prst="rect">
            <a:avLst/>
          </a:prstGeom>
        </p:spPr>
        <p:txBody>
          <a:bodyPr vert="horz" wrap="square" lIns="0" tIns="0" rIns="0" bIns="0" rtlCol="0" anchor="t" anchorCtr="0">
            <a:normAutofit/>
          </a:bodyPr>
          <a:lstStyle/>
          <a:p>
            <a:pPr>
              <a:spcBef>
                <a:spcPct val="0"/>
              </a:spcBef>
              <a:spcAft>
                <a:spcPts val="1200"/>
              </a:spcAft>
            </a:pPr>
            <a:r>
              <a:rPr lang="en-US" sz="3200" b="1">
                <a:effectLst/>
                <a:latin typeface="+mj-lt"/>
                <a:ea typeface="+mj-ea"/>
                <a:cs typeface="+mj-cs"/>
              </a:rPr>
              <a:t>5. Finding the revenue trend using dataset</a:t>
            </a:r>
            <a:endParaRPr lang="en-US" sz="3200">
              <a:effectLst/>
              <a:latin typeface="+mj-lt"/>
              <a:ea typeface="+mj-ea"/>
              <a:cs typeface="+mj-cs"/>
            </a:endParaRPr>
          </a:p>
        </p:txBody>
      </p:sp>
      <p:sp>
        <p:nvSpPr>
          <p:cNvPr id="5" name="TextBox 4">
            <a:extLst>
              <a:ext uri="{FF2B5EF4-FFF2-40B4-BE49-F238E27FC236}">
                <a16:creationId xmlns:a16="http://schemas.microsoft.com/office/drawing/2014/main" id="{6F006CA8-D4E1-42B9-A899-6E4F81F65665}"/>
              </a:ext>
            </a:extLst>
          </p:cNvPr>
          <p:cNvSpPr txBox="1"/>
          <p:nvPr/>
        </p:nvSpPr>
        <p:spPr>
          <a:xfrm>
            <a:off x="4548188" y="633600"/>
            <a:ext cx="6900137" cy="1282513"/>
          </a:xfrm>
          <a:prstGeom prst="rect">
            <a:avLst/>
          </a:prstGeom>
        </p:spPr>
        <p:txBody>
          <a:bodyPr vert="horz" lIns="0" tIns="0" rIns="0" bIns="0" rtlCol="0">
            <a:normAutofit/>
          </a:bodyPr>
          <a:lstStyle/>
          <a:p>
            <a:pPr indent="-228600">
              <a:lnSpc>
                <a:spcPct val="110000"/>
              </a:lnSpc>
              <a:spcAft>
                <a:spcPts val="600"/>
              </a:spcAft>
              <a:buClr>
                <a:schemeClr val="accent4"/>
              </a:buClr>
              <a:buFont typeface="The Hand Extrablack" panose="03070A02030502020204" pitchFamily="66" charset="0"/>
              <a:buChar char="•"/>
            </a:pPr>
            <a:r>
              <a:rPr lang="en-US" sz="1700" spc="20" dirty="0">
                <a:solidFill>
                  <a:schemeClr val="tx1">
                    <a:alpha val="58000"/>
                  </a:schemeClr>
                </a:solidFill>
                <a:effectLst/>
              </a:rPr>
              <a:t>Revenue growth is the increase, or decrease, in a company's sales between two periods. Communicated as a percentage, revenue growth demonstrates the degree to which your company's revenue has grown (or shrunk) over time.</a:t>
            </a:r>
          </a:p>
          <a:p>
            <a:pPr indent="-228600">
              <a:lnSpc>
                <a:spcPct val="110000"/>
              </a:lnSpc>
              <a:spcAft>
                <a:spcPts val="600"/>
              </a:spcAft>
              <a:buClr>
                <a:schemeClr val="accent4"/>
              </a:buClr>
              <a:buFont typeface="The Hand Extrablack" panose="03070A02030502020204" pitchFamily="66" charset="0"/>
              <a:buChar char="•"/>
            </a:pPr>
            <a:endParaRPr lang="en-US" sz="1700" spc="20" dirty="0">
              <a:solidFill>
                <a:schemeClr val="tx1">
                  <a:alpha val="58000"/>
                </a:schemeClr>
              </a:solidFill>
            </a:endParaRPr>
          </a:p>
        </p:txBody>
      </p:sp>
      <p:pic>
        <p:nvPicPr>
          <p:cNvPr id="7" name="Picture 6" descr="Graphical user interface&#10;&#10;Description automatically generated">
            <a:extLst>
              <a:ext uri="{FF2B5EF4-FFF2-40B4-BE49-F238E27FC236}">
                <a16:creationId xmlns:a16="http://schemas.microsoft.com/office/drawing/2014/main" id="{60D0FA9B-2C8C-4479-9D6F-9910C89F4236}"/>
              </a:ext>
            </a:extLst>
          </p:cNvPr>
          <p:cNvPicPr>
            <a:picLocks noChangeAspect="1"/>
          </p:cNvPicPr>
          <p:nvPr/>
        </p:nvPicPr>
        <p:blipFill rotWithShape="1">
          <a:blip r:embed="rId2">
            <a:extLst>
              <a:ext uri="{28A0092B-C50C-407E-A947-70E740481C1C}">
                <a14:useLocalDpi xmlns:a14="http://schemas.microsoft.com/office/drawing/2010/main" val="0"/>
              </a:ext>
            </a:extLst>
          </a:blip>
          <a:srcRect l="-1" t="36899" r="55938" b="35601"/>
          <a:stretch/>
        </p:blipFill>
        <p:spPr>
          <a:xfrm>
            <a:off x="0" y="2549713"/>
            <a:ext cx="12182141" cy="4276725"/>
          </a:xfrm>
          <a:custGeom>
            <a:avLst/>
            <a:gdLst/>
            <a:ahLst/>
            <a:cxnLst/>
            <a:rect l="l" t="t" r="r" b="b"/>
            <a:pathLst>
              <a:path w="12192000" h="4273465">
                <a:moveTo>
                  <a:pt x="5674827" y="107"/>
                </a:moveTo>
                <a:cubicBezTo>
                  <a:pt x="6770307" y="-2269"/>
                  <a:pt x="8062055" y="35744"/>
                  <a:pt x="8986322" y="35744"/>
                </a:cubicBezTo>
                <a:cubicBezTo>
                  <a:pt x="10233527" y="52639"/>
                  <a:pt x="11168930" y="69533"/>
                  <a:pt x="12015248" y="52639"/>
                </a:cubicBezTo>
                <a:lnTo>
                  <a:pt x="12192000" y="60460"/>
                </a:lnTo>
                <a:lnTo>
                  <a:pt x="12192000" y="4273465"/>
                </a:lnTo>
                <a:lnTo>
                  <a:pt x="0" y="4273465"/>
                </a:lnTo>
                <a:lnTo>
                  <a:pt x="0" y="65877"/>
                </a:lnTo>
                <a:lnTo>
                  <a:pt x="107413" y="52639"/>
                </a:lnTo>
                <a:cubicBezTo>
                  <a:pt x="716168" y="1955"/>
                  <a:pt x="1725810" y="137111"/>
                  <a:pt x="4665650" y="18850"/>
                </a:cubicBezTo>
                <a:cubicBezTo>
                  <a:pt x="4966315" y="6179"/>
                  <a:pt x="5309667" y="899"/>
                  <a:pt x="5674827" y="107"/>
                </a:cubicBezTo>
                <a:close/>
              </a:path>
            </a:pathLst>
          </a:custGeom>
          <a:scene3d>
            <a:camera prst="orthographicFront"/>
            <a:lightRig rig="threePt" dir="t"/>
          </a:scene3d>
          <a:sp3d>
            <a:bevelT w="165100" prst="coolSlant"/>
          </a:sp3d>
        </p:spPr>
      </p:pic>
    </p:spTree>
    <p:extLst>
      <p:ext uri="{BB962C8B-B14F-4D97-AF65-F5344CB8AC3E}">
        <p14:creationId xmlns:p14="http://schemas.microsoft.com/office/powerpoint/2010/main" val="22951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CF5A8-A5E8-4ECD-8652-00C618A9F07C}"/>
              </a:ext>
            </a:extLst>
          </p:cNvPr>
          <p:cNvSpPr txBox="1"/>
          <p:nvPr/>
        </p:nvSpPr>
        <p:spPr>
          <a:xfrm>
            <a:off x="4353018" y="430112"/>
            <a:ext cx="2908917" cy="707886"/>
          </a:xfrm>
          <a:prstGeom prst="rect">
            <a:avLst/>
          </a:prstGeom>
          <a:noFill/>
        </p:spPr>
        <p:txBody>
          <a:bodyPr wrap="square">
            <a:spAutoFit/>
          </a:bodyPr>
          <a:lstStyle/>
          <a:p>
            <a:r>
              <a:rPr lang="en-US" sz="4000" b="1" dirty="0"/>
              <a:t>Dashboard</a:t>
            </a:r>
            <a:endParaRPr lang="en-IN" sz="4000" b="1" dirty="0"/>
          </a:p>
        </p:txBody>
      </p:sp>
      <p:pic>
        <p:nvPicPr>
          <p:cNvPr id="5" name="Picture 4" descr="Graphical user interface&#10;&#10;Description automatically generated">
            <a:extLst>
              <a:ext uri="{FF2B5EF4-FFF2-40B4-BE49-F238E27FC236}">
                <a16:creationId xmlns:a16="http://schemas.microsoft.com/office/drawing/2014/main" id="{55C5D7DE-A54A-4892-B2F6-70ACE9DE1D5B}"/>
              </a:ext>
            </a:extLst>
          </p:cNvPr>
          <p:cNvPicPr>
            <a:picLocks noChangeAspect="1"/>
          </p:cNvPicPr>
          <p:nvPr/>
        </p:nvPicPr>
        <p:blipFill rotWithShape="1">
          <a:blip r:embed="rId2">
            <a:extLst>
              <a:ext uri="{28A0092B-C50C-407E-A947-70E740481C1C}">
                <a14:useLocalDpi xmlns:a14="http://schemas.microsoft.com/office/drawing/2010/main" val="0"/>
              </a:ext>
            </a:extLst>
          </a:blip>
          <a:srcRect l="479" t="25417" r="50547" b="63194"/>
          <a:stretch/>
        </p:blipFill>
        <p:spPr>
          <a:xfrm>
            <a:off x="2200304" y="1216699"/>
            <a:ext cx="7791392" cy="10191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Graphical user interface&#10;&#10;Description automatically generated">
            <a:extLst>
              <a:ext uri="{FF2B5EF4-FFF2-40B4-BE49-F238E27FC236}">
                <a16:creationId xmlns:a16="http://schemas.microsoft.com/office/drawing/2014/main" id="{1C5176D8-83D8-4AB7-ACB2-16E3518E105B}"/>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24861" r="14219" b="62778"/>
          <a:stretch/>
        </p:blipFill>
        <p:spPr>
          <a:xfrm>
            <a:off x="3038446" y="2466977"/>
            <a:ext cx="6372108" cy="12382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1C19072F-F966-41BD-A6C0-DE84ED1E0C0A}"/>
              </a:ext>
            </a:extLst>
          </p:cNvPr>
          <p:cNvSpPr txBox="1"/>
          <p:nvPr/>
        </p:nvSpPr>
        <p:spPr>
          <a:xfrm>
            <a:off x="831542" y="4053315"/>
            <a:ext cx="10528916" cy="209288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open-sans"/>
                <a:ea typeface="+mn-ea"/>
                <a:cs typeface="+mn-cs"/>
              </a:rPr>
              <a:t>Slicer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open-sans"/>
                <a:ea typeface="+mn-ea"/>
                <a:cs typeface="+mn-cs"/>
              </a:rPr>
              <a:t>Slicers give you the ability to add an attractive as well as interactive user interface to your dashboards and reports. Slicers allow you to filter your pivot table in a way that’s similar to the way Filter fields filter a pivot table. The difference is that slicers offer a user-friendly interface, enabling you to better manage the filter state of your pivot table reports.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open-sans"/>
                <a:ea typeface="+mn-ea"/>
                <a:cs typeface="+mn-cs"/>
              </a:rPr>
              <a:t>Here from parent table, using region slicer is connected with other tables using power pivoting.</a:t>
            </a:r>
            <a:endParaRPr kumimoji="0" lang="en-IN" sz="1800" b="0" i="0" u="none" strike="noStrike" kern="1200" cap="none" spc="0" normalizeH="0" baseline="0" noProof="0" dirty="0">
              <a:ln>
                <a:noFill/>
              </a:ln>
              <a:effectLst/>
              <a:uLnTx/>
              <a:uFillTx/>
              <a:latin typeface="Calisto MT"/>
              <a:ea typeface="+mn-ea"/>
              <a:cs typeface="+mn-cs"/>
            </a:endParaRPr>
          </a:p>
        </p:txBody>
      </p:sp>
    </p:spTree>
    <p:extLst>
      <p:ext uri="{BB962C8B-B14F-4D97-AF65-F5344CB8AC3E}">
        <p14:creationId xmlns:p14="http://schemas.microsoft.com/office/powerpoint/2010/main" val="2410303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EEB81E-EEAE-48CC-A30D-566699A91531}"/>
              </a:ext>
            </a:extLst>
          </p:cNvPr>
          <p:cNvSpPr txBox="1"/>
          <p:nvPr/>
        </p:nvSpPr>
        <p:spPr>
          <a:xfrm>
            <a:off x="1626093" y="470183"/>
            <a:ext cx="8939814" cy="707886"/>
          </a:xfrm>
          <a:prstGeom prst="rect">
            <a:avLst/>
          </a:prstGeom>
          <a:noFill/>
        </p:spPr>
        <p:txBody>
          <a:bodyPr wrap="square">
            <a:spAutoFit/>
          </a:bodyPr>
          <a:lstStyle/>
          <a:p>
            <a:r>
              <a:rPr kumimoji="0" lang="en-US" sz="4000" b="0" i="0" u="none" strike="noStrike" kern="1200" cap="all" spc="30" normalizeH="0" baseline="0" noProof="0" dirty="0">
                <a:ln>
                  <a:noFill/>
                </a:ln>
                <a:effectLst/>
                <a:uLnTx/>
                <a:uFillTx/>
                <a:latin typeface="Univers Condensed"/>
                <a:ea typeface="+mj-ea"/>
                <a:cs typeface="+mj-cs"/>
              </a:rPr>
              <a:t>Other visualizations in dashboard</a:t>
            </a:r>
            <a:endParaRPr lang="en-IN" dirty="0"/>
          </a:p>
        </p:txBody>
      </p:sp>
      <p:pic>
        <p:nvPicPr>
          <p:cNvPr id="7" name="Picture 6" descr="Timeline&#10;&#10;Description automatically generated">
            <a:extLst>
              <a:ext uri="{FF2B5EF4-FFF2-40B4-BE49-F238E27FC236}">
                <a16:creationId xmlns:a16="http://schemas.microsoft.com/office/drawing/2014/main" id="{33BE646A-2A2D-407C-AE6E-F4B6A92EDA1F}"/>
              </a:ext>
            </a:extLst>
          </p:cNvPr>
          <p:cNvPicPr>
            <a:picLocks noChangeAspect="1"/>
          </p:cNvPicPr>
          <p:nvPr/>
        </p:nvPicPr>
        <p:blipFill rotWithShape="1">
          <a:blip r:embed="rId2">
            <a:extLst>
              <a:ext uri="{28A0092B-C50C-407E-A947-70E740481C1C}">
                <a14:useLocalDpi xmlns:a14="http://schemas.microsoft.com/office/drawing/2010/main" val="0"/>
              </a:ext>
            </a:extLst>
          </a:blip>
          <a:srcRect l="46191" t="39167" r="14141" b="28750"/>
          <a:stretch/>
        </p:blipFill>
        <p:spPr>
          <a:xfrm>
            <a:off x="2900102" y="2547449"/>
            <a:ext cx="6107710" cy="27787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65D63D01-12F6-4CB7-A9E2-1E67DAFB6232}"/>
              </a:ext>
            </a:extLst>
          </p:cNvPr>
          <p:cNvSpPr txBox="1"/>
          <p:nvPr/>
        </p:nvSpPr>
        <p:spPr>
          <a:xfrm>
            <a:off x="995779" y="1401094"/>
            <a:ext cx="1065651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arial" panose="020B0604020202020204" pitchFamily="34" charset="0"/>
                <a:ea typeface="+mn-ea"/>
                <a:cs typeface="+mn-cs"/>
              </a:rPr>
              <a:t>Conditional formatting</a:t>
            </a:r>
            <a:r>
              <a:rPr kumimoji="0" lang="en-US" sz="1800" b="0" i="0" u="none" strike="noStrike" kern="1200" cap="none" spc="0" normalizeH="0" baseline="0" noProof="0" dirty="0">
                <a:ln>
                  <a:noFill/>
                </a:ln>
                <a:effectLst/>
                <a:uLnTx/>
                <a:uFillTx/>
                <a:latin typeface="arial" panose="020B0604020202020204" pitchFamily="34" charset="0"/>
                <a:ea typeface="+mn-ea"/>
                <a:cs typeface="+mn-cs"/>
              </a:rPr>
              <a:t> is a feature in many spreadsheet applications that allows you to apply specific </a:t>
            </a:r>
            <a:r>
              <a:rPr kumimoji="0" lang="en-US" sz="1800" b="1" i="0" u="none" strike="noStrike" kern="1200" cap="none" spc="0" normalizeH="0" baseline="0" noProof="0" dirty="0">
                <a:ln>
                  <a:noFill/>
                </a:ln>
                <a:effectLst/>
                <a:uLnTx/>
                <a:uFillTx/>
                <a:latin typeface="arial" panose="020B0604020202020204" pitchFamily="34" charset="0"/>
                <a:ea typeface="+mn-ea"/>
                <a:cs typeface="+mn-cs"/>
              </a:rPr>
              <a:t>formatting</a:t>
            </a:r>
            <a:r>
              <a:rPr kumimoji="0" lang="en-US" sz="1800" b="0" i="0" u="none" strike="noStrike" kern="1200" cap="none" spc="0" normalizeH="0" baseline="0" noProof="0" dirty="0">
                <a:ln>
                  <a:noFill/>
                </a:ln>
                <a:effectLst/>
                <a:uLnTx/>
                <a:uFillTx/>
                <a:latin typeface="arial" panose="020B0604020202020204" pitchFamily="34" charset="0"/>
                <a:ea typeface="+mn-ea"/>
                <a:cs typeface="+mn-cs"/>
              </a:rPr>
              <a:t> to cells that meet certain criteria. It is most often used as color-based </a:t>
            </a:r>
            <a:r>
              <a:rPr kumimoji="0" lang="en-US" sz="1800" b="1" i="0" u="none" strike="noStrike" kern="1200" cap="none" spc="0" normalizeH="0" baseline="0" noProof="0" dirty="0">
                <a:ln>
                  <a:noFill/>
                </a:ln>
                <a:effectLst/>
                <a:uLnTx/>
                <a:uFillTx/>
                <a:latin typeface="arial" panose="020B0604020202020204" pitchFamily="34" charset="0"/>
                <a:ea typeface="+mn-ea"/>
                <a:cs typeface="+mn-cs"/>
              </a:rPr>
              <a:t>formatting</a:t>
            </a:r>
            <a:r>
              <a:rPr kumimoji="0" lang="en-US" sz="1800" b="0" i="0" u="none" strike="noStrike" kern="1200" cap="none" spc="0" normalizeH="0" baseline="0" noProof="0" dirty="0">
                <a:ln>
                  <a:noFill/>
                </a:ln>
                <a:effectLst/>
                <a:uLnTx/>
                <a:uFillTx/>
                <a:latin typeface="arial" panose="020B0604020202020204" pitchFamily="34" charset="0"/>
                <a:ea typeface="+mn-ea"/>
                <a:cs typeface="+mn-cs"/>
              </a:rPr>
              <a:t> to highlight, emphasize, or differentiate among data and information stored in a spreadsheet.</a:t>
            </a:r>
            <a:endParaRPr kumimoji="0" lang="en-IN" sz="1800" b="0" i="0" u="none" strike="noStrike" kern="1200" cap="none" spc="0" normalizeH="0" baseline="0" noProof="0" dirty="0">
              <a:ln>
                <a:noFill/>
              </a:ln>
              <a:effectLst/>
              <a:uLnTx/>
              <a:uFillTx/>
              <a:latin typeface="Calisto MT"/>
              <a:ea typeface="+mn-ea"/>
              <a:cs typeface="+mn-cs"/>
            </a:endParaRPr>
          </a:p>
        </p:txBody>
      </p:sp>
      <p:sp>
        <p:nvSpPr>
          <p:cNvPr id="11" name="TextBox 10">
            <a:extLst>
              <a:ext uri="{FF2B5EF4-FFF2-40B4-BE49-F238E27FC236}">
                <a16:creationId xmlns:a16="http://schemas.microsoft.com/office/drawing/2014/main" id="{602B3E3F-D09E-4519-9276-597F8479ACA1}"/>
              </a:ext>
            </a:extLst>
          </p:cNvPr>
          <p:cNvSpPr txBox="1"/>
          <p:nvPr/>
        </p:nvSpPr>
        <p:spPr>
          <a:xfrm>
            <a:off x="995779" y="5524731"/>
            <a:ext cx="10527437"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mn-cs"/>
              </a:rPr>
              <a:t>A sparkline is a very small line or bar chart, typically drawn without axes or coordinates. It presents the general shape of the variation in some measurement, such as temperature or stock market price, in a simple and highly condensed way</a:t>
            </a:r>
            <a:endParaRPr kumimoji="0" lang="en-IN" sz="1800" b="0" i="0" u="none" strike="noStrike" kern="1200" cap="none" spc="0" normalizeH="0" baseline="0" noProof="0" dirty="0">
              <a:ln>
                <a:noFill/>
              </a:ln>
              <a:effectLst/>
              <a:uLnTx/>
              <a:uFillTx/>
              <a:latin typeface="Calisto MT"/>
              <a:ea typeface="+mn-ea"/>
              <a:cs typeface="+mn-cs"/>
            </a:endParaRPr>
          </a:p>
        </p:txBody>
      </p:sp>
    </p:spTree>
    <p:extLst>
      <p:ext uri="{BB962C8B-B14F-4D97-AF65-F5344CB8AC3E}">
        <p14:creationId xmlns:p14="http://schemas.microsoft.com/office/powerpoint/2010/main" val="2498784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A366A5F3-4D9E-485C-8CA5-DA6F9823A2C4}"/>
              </a:ext>
            </a:extLst>
          </p:cNvPr>
          <p:cNvPicPr>
            <a:picLocks noChangeAspect="1"/>
          </p:cNvPicPr>
          <p:nvPr/>
        </p:nvPicPr>
        <p:blipFill rotWithShape="1">
          <a:blip r:embed="rId2">
            <a:extLst>
              <a:ext uri="{28A0092B-C50C-407E-A947-70E740481C1C}">
                <a14:useLocalDpi xmlns:a14="http://schemas.microsoft.com/office/drawing/2010/main" val="0"/>
              </a:ext>
            </a:extLst>
          </a:blip>
          <a:srcRect t="34722" r="15390" b="25139"/>
          <a:stretch/>
        </p:blipFill>
        <p:spPr>
          <a:xfrm>
            <a:off x="907741" y="1842856"/>
            <a:ext cx="10636821" cy="28384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5DD6BE0E-CE51-43F1-A05A-904EE6D7FAE6}"/>
              </a:ext>
            </a:extLst>
          </p:cNvPr>
          <p:cNvSpPr txBox="1"/>
          <p:nvPr/>
        </p:nvSpPr>
        <p:spPr>
          <a:xfrm>
            <a:off x="1187756" y="606671"/>
            <a:ext cx="849297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Pivot tables are one of Excel's most powerful features. A pivot table allows you to extract the significance from a large, detailed data set.</a:t>
            </a:r>
            <a:endParaRPr kumimoji="0" lang="en-IN"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18B2A4-2DFA-44EB-845B-1E386B54B03D}"/>
              </a:ext>
            </a:extLst>
          </p:cNvPr>
          <p:cNvSpPr txBox="1"/>
          <p:nvPr/>
        </p:nvSpPr>
        <p:spPr>
          <a:xfrm>
            <a:off x="1067539" y="5179770"/>
            <a:ext cx="990526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arial" panose="020B0604020202020204" pitchFamily="34" charset="0"/>
                <a:ea typeface="+mn-ea"/>
                <a:cs typeface="+mn-cs"/>
              </a:rPr>
              <a:t>Power Pivot</a:t>
            </a:r>
            <a:r>
              <a:rPr kumimoji="0" lang="en-US" sz="1800" b="0" i="0" u="none" strike="noStrike" kern="1200" cap="none" spc="0" normalizeH="0" baseline="0" noProof="0" dirty="0">
                <a:ln>
                  <a:noFill/>
                </a:ln>
                <a:effectLst/>
                <a:uLnTx/>
                <a:uFillTx/>
                <a:latin typeface="arial" panose="020B0604020202020204" pitchFamily="34" charset="0"/>
                <a:ea typeface="+mn-ea"/>
                <a:cs typeface="+mn-cs"/>
              </a:rPr>
              <a:t> is an Excel add-in you can use to perform powerful data analysis and create sophisticated data models. With </a:t>
            </a:r>
            <a:r>
              <a:rPr kumimoji="0" lang="en-US" sz="1800" b="1" i="0" u="none" strike="noStrike" kern="1200" cap="none" spc="0" normalizeH="0" baseline="0" noProof="0" dirty="0">
                <a:ln>
                  <a:noFill/>
                </a:ln>
                <a:effectLst/>
                <a:uLnTx/>
                <a:uFillTx/>
                <a:latin typeface="arial" panose="020B0604020202020204" pitchFamily="34" charset="0"/>
                <a:ea typeface="+mn-ea"/>
                <a:cs typeface="+mn-cs"/>
              </a:rPr>
              <a:t>Power Pivot</a:t>
            </a:r>
            <a:r>
              <a:rPr kumimoji="0" lang="en-US" sz="1800" b="0" i="0" u="none" strike="noStrike" kern="1200" cap="none" spc="0" normalizeH="0" baseline="0" noProof="0" dirty="0">
                <a:ln>
                  <a:noFill/>
                </a:ln>
                <a:effectLst/>
                <a:uLnTx/>
                <a:uFillTx/>
                <a:latin typeface="arial" panose="020B0604020202020204" pitchFamily="34" charset="0"/>
                <a:ea typeface="+mn-ea"/>
                <a:cs typeface="+mn-cs"/>
              </a:rPr>
              <a:t>, you can mash up large volumes of data from various sources, perform information analysis rapidly, and share insights easily.</a:t>
            </a:r>
            <a:endParaRPr kumimoji="0" lang="en-IN" sz="1800" b="0" i="0" u="none" strike="noStrike" kern="1200" cap="none" spc="0" normalizeH="0" baseline="0" noProof="0" dirty="0">
              <a:ln>
                <a:noFill/>
              </a:ln>
              <a:effectLst/>
              <a:uLnTx/>
              <a:uFillTx/>
              <a:latin typeface="Calisto MT"/>
              <a:ea typeface="+mn-ea"/>
              <a:cs typeface="+mn-cs"/>
            </a:endParaRPr>
          </a:p>
        </p:txBody>
      </p:sp>
    </p:spTree>
    <p:extLst>
      <p:ext uri="{BB962C8B-B14F-4D97-AF65-F5344CB8AC3E}">
        <p14:creationId xmlns:p14="http://schemas.microsoft.com/office/powerpoint/2010/main" val="188285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capture&#10;&#10;Description automatically generated with medium confidence">
            <a:extLst>
              <a:ext uri="{FF2B5EF4-FFF2-40B4-BE49-F238E27FC236}">
                <a16:creationId xmlns:a16="http://schemas.microsoft.com/office/drawing/2014/main" id="{ECA64B2B-88F2-4386-9A53-7815CEC8FAEE}"/>
              </a:ext>
            </a:extLst>
          </p:cNvPr>
          <p:cNvPicPr>
            <a:picLocks noChangeAspect="1"/>
          </p:cNvPicPr>
          <p:nvPr/>
        </p:nvPicPr>
        <p:blipFill rotWithShape="1">
          <a:blip r:embed="rId2">
            <a:extLst>
              <a:ext uri="{28A0092B-C50C-407E-A947-70E740481C1C}">
                <a14:useLocalDpi xmlns:a14="http://schemas.microsoft.com/office/drawing/2010/main" val="0"/>
              </a:ext>
            </a:extLst>
          </a:blip>
          <a:srcRect l="1328" t="23889" r="15234" b="51527"/>
          <a:stretch/>
        </p:blipFill>
        <p:spPr>
          <a:xfrm>
            <a:off x="2140380" y="476251"/>
            <a:ext cx="7758840" cy="21717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Diagram&#10;&#10;Description automatically generated">
            <a:extLst>
              <a:ext uri="{FF2B5EF4-FFF2-40B4-BE49-F238E27FC236}">
                <a16:creationId xmlns:a16="http://schemas.microsoft.com/office/drawing/2014/main" id="{CEB7E648-86DB-4B82-8382-C68B96F9E0B5}"/>
              </a:ext>
            </a:extLst>
          </p:cNvPr>
          <p:cNvPicPr>
            <a:picLocks noChangeAspect="1"/>
          </p:cNvPicPr>
          <p:nvPr/>
        </p:nvPicPr>
        <p:blipFill rotWithShape="1">
          <a:blip r:embed="rId3">
            <a:extLst>
              <a:ext uri="{28A0092B-C50C-407E-A947-70E740481C1C}">
                <a14:useLocalDpi xmlns:a14="http://schemas.microsoft.com/office/drawing/2010/main" val="0"/>
              </a:ext>
            </a:extLst>
          </a:blip>
          <a:srcRect t="32639" r="14063" b="20555"/>
          <a:stretch/>
        </p:blipFill>
        <p:spPr>
          <a:xfrm>
            <a:off x="857250" y="3171824"/>
            <a:ext cx="10477500" cy="32099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29847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6"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Rectangle 1">
            <a:extLst>
              <a:ext uri="{FF2B5EF4-FFF2-40B4-BE49-F238E27FC236}">
                <a16:creationId xmlns:a16="http://schemas.microsoft.com/office/drawing/2014/main" id="{B9BBCB72-6E89-4913-B7BE-771115011E24}"/>
              </a:ext>
            </a:extLst>
          </p:cNvPr>
          <p:cNvSpPr/>
          <p:nvPr/>
        </p:nvSpPr>
        <p:spPr>
          <a:xfrm>
            <a:off x="2640014" y="1334791"/>
            <a:ext cx="6911974" cy="2803071"/>
          </a:xfrm>
          <a:prstGeom prst="rect">
            <a:avLst/>
          </a:prstGeom>
          <a:scene3d>
            <a:camera prst="orthographicFront">
              <a:rot lat="0" lon="0" rev="0"/>
            </a:camera>
            <a:lightRig rig="brightRoom" dir="t">
              <a:rot lat="0" lon="0" rev="600000"/>
            </a:lightRig>
          </a:scene3d>
        </p:spPr>
        <p:style>
          <a:lnRef idx="1">
            <a:schemeClr val="accent6"/>
          </a:lnRef>
          <a:fillRef idx="2">
            <a:schemeClr val="accent6"/>
          </a:fillRef>
          <a:effectRef idx="1">
            <a:schemeClr val="accent6"/>
          </a:effectRef>
          <a:fontRef idx="minor">
            <a:schemeClr val="dk1"/>
          </a:fontRef>
        </p:style>
        <p:txBody>
          <a:bodyPr vert="horz" wrap="square" lIns="0" tIns="0" rIns="0" bIns="0" rtlCol="0" anchor="ctr" anchorCtr="0">
            <a:normAutofit/>
          </a:bodyPr>
          <a:lstStyle/>
          <a:p>
            <a:pPr algn="ctr">
              <a:spcBef>
                <a:spcPct val="0"/>
              </a:spcBef>
              <a:spcAft>
                <a:spcPts val="600"/>
              </a:spcAft>
            </a:pPr>
            <a:r>
              <a:rPr lang="en-US" sz="5600" b="1" i="1" spc="-10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Thank you</a:t>
            </a:r>
          </a:p>
        </p:txBody>
      </p:sp>
      <p:sp useBgFill="1">
        <p:nvSpPr>
          <p:cNvPr id="23" name="Freeform: Shape 22">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090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6A7DE1-A80A-4FB1-83DC-93BF3A30CA1B}"/>
              </a:ext>
            </a:extLst>
          </p:cNvPr>
          <p:cNvSpPr txBox="1"/>
          <p:nvPr/>
        </p:nvSpPr>
        <p:spPr>
          <a:xfrm>
            <a:off x="720000" y="619200"/>
            <a:ext cx="4991961" cy="1477328"/>
          </a:xfrm>
          <a:prstGeom prst="rect">
            <a:avLst/>
          </a:prstGeom>
        </p:spPr>
        <p:txBody>
          <a:bodyPr vert="horz" wrap="square" lIns="0" tIns="0" rIns="0" bIns="0" rtlCol="0" anchor="ctr" anchorCtr="0">
            <a:normAutofit/>
          </a:bodyPr>
          <a:lstStyle/>
          <a:p>
            <a:pPr>
              <a:spcBef>
                <a:spcPct val="0"/>
              </a:spcBef>
              <a:spcAft>
                <a:spcPts val="600"/>
              </a:spcAft>
            </a:pPr>
            <a:r>
              <a:rPr kumimoji="0" lang="en-US" sz="3200" b="0" i="0" u="none" strike="noStrike" spc="30" normalizeH="0" noProof="0">
                <a:ln>
                  <a:noFill/>
                </a:ln>
                <a:effectLst/>
                <a:uLnTx/>
                <a:uFillTx/>
                <a:latin typeface="+mj-lt"/>
                <a:ea typeface="+mj-ea"/>
                <a:cs typeface="+mj-cs"/>
              </a:rPr>
              <a:t>What is financial analysis?</a:t>
            </a:r>
            <a:endParaRPr lang="en-US" sz="3200">
              <a:latin typeface="+mj-lt"/>
              <a:ea typeface="+mj-ea"/>
              <a:cs typeface="+mj-cs"/>
            </a:endParaRPr>
          </a:p>
        </p:txBody>
      </p:sp>
      <p:sp>
        <p:nvSpPr>
          <p:cNvPr id="5" name="TextBox 4">
            <a:extLst>
              <a:ext uri="{FF2B5EF4-FFF2-40B4-BE49-F238E27FC236}">
                <a16:creationId xmlns:a16="http://schemas.microsoft.com/office/drawing/2014/main" id="{86E1072E-E559-4767-833A-6C3A7FC0E5E0}"/>
              </a:ext>
            </a:extLst>
          </p:cNvPr>
          <p:cNvSpPr txBox="1"/>
          <p:nvPr/>
        </p:nvSpPr>
        <p:spPr>
          <a:xfrm>
            <a:off x="720000" y="2541600"/>
            <a:ext cx="4991962" cy="3216273"/>
          </a:xfrm>
          <a:prstGeom prst="rect">
            <a:avLst/>
          </a:prstGeom>
        </p:spPr>
        <p:txBody>
          <a:bodyPr vert="horz" lIns="0" tIns="0" rIns="0" bIns="0" rtlCol="0">
            <a:normAutofit/>
          </a:bodyPr>
          <a:lstStyle/>
          <a:p>
            <a:pPr>
              <a:lnSpc>
                <a:spcPct val="110000"/>
              </a:lnSpc>
              <a:spcAft>
                <a:spcPts val="600"/>
              </a:spcAft>
              <a:buClr>
                <a:schemeClr val="accent4"/>
              </a:buClr>
            </a:pPr>
            <a:r>
              <a:rPr lang="en-US" sz="1600" b="0" i="0" spc="20" dirty="0">
                <a:solidFill>
                  <a:schemeClr val="tx1">
                    <a:alpha val="58000"/>
                  </a:schemeClr>
                </a:solidFill>
                <a:effectLst/>
              </a:rPr>
              <a:t>Financial analysis is the process of evaluating businesses, projects, budgets, and other finance-related transactions to determine their performance and suitability. Typically, financial analysis is used to analyze whether an entity is stable, </a:t>
            </a:r>
            <a:r>
              <a:rPr lang="en-US" sz="1600" b="0" i="0" u="sng" spc="20" dirty="0">
                <a:solidFill>
                  <a:schemeClr val="tx1">
                    <a:alpha val="58000"/>
                  </a:schemeClr>
                </a:solidFill>
                <a:effectLst/>
                <a:hlinkClick r:id="rId2">
                  <a:extLst>
                    <a:ext uri="{A12FA001-AC4F-418D-AE19-62706E023703}">
                      <ahyp:hlinkClr xmlns:ahyp="http://schemas.microsoft.com/office/drawing/2018/hyperlinkcolor" val="tx"/>
                    </a:ext>
                  </a:extLst>
                </a:hlinkClick>
              </a:rPr>
              <a:t>solvent</a:t>
            </a:r>
            <a:r>
              <a:rPr lang="en-US" sz="1600" b="0" i="0" u="sng" spc="20" dirty="0">
                <a:solidFill>
                  <a:schemeClr val="tx1">
                    <a:alpha val="58000"/>
                  </a:schemeClr>
                </a:solidFill>
                <a:effectLst/>
              </a:rPr>
              <a:t> (</a:t>
            </a:r>
            <a:r>
              <a:rPr lang="en-US" sz="1600" b="0" i="0" spc="20" dirty="0">
                <a:solidFill>
                  <a:schemeClr val="tx1">
                    <a:alpha val="58000"/>
                  </a:schemeClr>
                </a:solidFill>
                <a:effectLst/>
              </a:rPr>
              <a:t>Solvency is the ability of a company to meet its long-term debts and financial obligations. ), </a:t>
            </a:r>
            <a:r>
              <a:rPr lang="en-US" sz="1600" b="0" i="0" u="sng" spc="20" dirty="0">
                <a:solidFill>
                  <a:schemeClr val="tx1">
                    <a:alpha val="58000"/>
                  </a:schemeClr>
                </a:solidFill>
                <a:effectLst/>
                <a:hlinkClick r:id="rId3">
                  <a:extLst>
                    <a:ext uri="{A12FA001-AC4F-418D-AE19-62706E023703}">
                      <ahyp:hlinkClr xmlns:ahyp="http://schemas.microsoft.com/office/drawing/2018/hyperlinkcolor" val="tx"/>
                    </a:ext>
                  </a:extLst>
                </a:hlinkClick>
              </a:rPr>
              <a:t>liquid</a:t>
            </a:r>
            <a:r>
              <a:rPr lang="en-US" sz="1600" b="0" i="0" spc="20" dirty="0">
                <a:solidFill>
                  <a:schemeClr val="tx1">
                    <a:alpha val="58000"/>
                  </a:schemeClr>
                </a:solidFill>
                <a:effectLst/>
              </a:rPr>
              <a:t>,(Liquidity refers to the ease with which an </a:t>
            </a:r>
            <a:r>
              <a:rPr lang="en-US" sz="1600" b="0" i="0" u="sng" spc="20" dirty="0">
                <a:solidFill>
                  <a:schemeClr val="tx1">
                    <a:alpha val="58000"/>
                  </a:schemeClr>
                </a:solidFill>
                <a:effectLst/>
                <a:hlinkClick r:id="rId4">
                  <a:extLst>
                    <a:ext uri="{A12FA001-AC4F-418D-AE19-62706E023703}">
                      <ahyp:hlinkClr xmlns:ahyp="http://schemas.microsoft.com/office/drawing/2018/hyperlinkcolor" val="tx"/>
                    </a:ext>
                  </a:extLst>
                </a:hlinkClick>
              </a:rPr>
              <a:t>asset</a:t>
            </a:r>
            <a:r>
              <a:rPr lang="en-US" sz="1600" b="0" i="0" spc="20" dirty="0">
                <a:solidFill>
                  <a:schemeClr val="tx1">
                    <a:alpha val="58000"/>
                  </a:schemeClr>
                </a:solidFill>
                <a:effectLst/>
              </a:rPr>
              <a:t>, or </a:t>
            </a:r>
            <a:r>
              <a:rPr lang="en-US" sz="1600" b="0" i="0" u="sng" spc="20" dirty="0">
                <a:solidFill>
                  <a:schemeClr val="tx1">
                    <a:alpha val="58000"/>
                  </a:schemeClr>
                </a:solidFill>
                <a:effectLst/>
                <a:hlinkClick r:id="rId5">
                  <a:extLst>
                    <a:ext uri="{A12FA001-AC4F-418D-AE19-62706E023703}">
                      <ahyp:hlinkClr xmlns:ahyp="http://schemas.microsoft.com/office/drawing/2018/hyperlinkcolor" val="tx"/>
                    </a:ext>
                  </a:extLst>
                </a:hlinkClick>
              </a:rPr>
              <a:t>security</a:t>
            </a:r>
            <a:r>
              <a:rPr lang="en-US" sz="1600" b="0" i="0" spc="20" dirty="0">
                <a:solidFill>
                  <a:schemeClr val="tx1">
                    <a:alpha val="58000"/>
                  </a:schemeClr>
                </a:solidFill>
                <a:effectLst/>
              </a:rPr>
              <a:t>, can be converted into ready cash without affecting its </a:t>
            </a:r>
            <a:r>
              <a:rPr lang="en-US" sz="1600" b="0" i="0" u="sng" spc="20" dirty="0">
                <a:solidFill>
                  <a:schemeClr val="tx1">
                    <a:alpha val="58000"/>
                  </a:schemeClr>
                </a:solidFill>
                <a:effectLst/>
                <a:hlinkClick r:id="rId6">
                  <a:extLst>
                    <a:ext uri="{A12FA001-AC4F-418D-AE19-62706E023703}">
                      <ahyp:hlinkClr xmlns:ahyp="http://schemas.microsoft.com/office/drawing/2018/hyperlinkcolor" val="tx"/>
                    </a:ext>
                  </a:extLst>
                </a:hlinkClick>
              </a:rPr>
              <a:t>market price</a:t>
            </a:r>
            <a:r>
              <a:rPr lang="en-US" sz="1600" b="0" i="0" spc="20" dirty="0">
                <a:solidFill>
                  <a:schemeClr val="tx1">
                    <a:alpha val="58000"/>
                  </a:schemeClr>
                </a:solidFill>
                <a:effectLst/>
              </a:rPr>
              <a:t>.) or profitable enough to warrant a monetary investment.</a:t>
            </a:r>
            <a:endParaRPr lang="en-US" sz="1600" spc="20" dirty="0">
              <a:solidFill>
                <a:schemeClr val="tx1">
                  <a:alpha val="58000"/>
                </a:schemeClr>
              </a:solidFill>
            </a:endParaRPr>
          </a:p>
        </p:txBody>
      </p:sp>
      <p:pic>
        <p:nvPicPr>
          <p:cNvPr id="7" name="Picture 6">
            <a:extLst>
              <a:ext uri="{FF2B5EF4-FFF2-40B4-BE49-F238E27FC236}">
                <a16:creationId xmlns:a16="http://schemas.microsoft.com/office/drawing/2014/main" id="{95774C75-FD0D-400B-8DAE-7F2727000AB3}"/>
              </a:ext>
            </a:extLst>
          </p:cNvPr>
          <p:cNvPicPr>
            <a:picLocks noChangeAspect="1"/>
          </p:cNvPicPr>
          <p:nvPr/>
        </p:nvPicPr>
        <p:blipFill rotWithShape="1">
          <a:blip r:embed="rId7"/>
          <a:srcRect l="7197" r="37684" b="-1"/>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141527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1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12">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4">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D3CA1C-8CC2-4F6F-B492-D37275D1E24D}"/>
              </a:ext>
            </a:extLst>
          </p:cNvPr>
          <p:cNvSpPr txBox="1"/>
          <p:nvPr/>
        </p:nvSpPr>
        <p:spPr>
          <a:xfrm>
            <a:off x="720000" y="619200"/>
            <a:ext cx="10728322" cy="681586"/>
          </a:xfrm>
          <a:prstGeom prst="rect">
            <a:avLst/>
          </a:prstGeom>
        </p:spPr>
        <p:txBody>
          <a:bodyPr vert="horz" wrap="square" lIns="0" tIns="0" rIns="0" bIns="0" rtlCol="0" anchor="t" anchorCtr="0">
            <a:normAutofit/>
          </a:bodyPr>
          <a:lstStyle/>
          <a:p>
            <a:pPr>
              <a:spcBef>
                <a:spcPct val="0"/>
              </a:spcBef>
              <a:spcAft>
                <a:spcPts val="600"/>
              </a:spcAft>
            </a:pPr>
            <a:r>
              <a:rPr lang="en-US" sz="3200">
                <a:latin typeface="+mj-lt"/>
                <a:ea typeface="+mj-ea"/>
                <a:cs typeface="+mj-cs"/>
              </a:rPr>
              <a:t>What is dashboard and business Intelligence benefit?</a:t>
            </a:r>
          </a:p>
        </p:txBody>
      </p:sp>
      <p:sp useBgFill="1">
        <p:nvSpPr>
          <p:cNvPr id="42" name="Freeform: Shape 16">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43" name="TextBox 4">
            <a:extLst>
              <a:ext uri="{FF2B5EF4-FFF2-40B4-BE49-F238E27FC236}">
                <a16:creationId xmlns:a16="http://schemas.microsoft.com/office/drawing/2014/main" id="{32E72BCC-584C-45DA-AA99-D3A0BD967415}"/>
              </a:ext>
            </a:extLst>
          </p:cNvPr>
          <p:cNvGraphicFramePr/>
          <p:nvPr>
            <p:extLst>
              <p:ext uri="{D42A27DB-BD31-4B8C-83A1-F6EECF244321}">
                <p14:modId xmlns:p14="http://schemas.microsoft.com/office/powerpoint/2010/main" val="1036228157"/>
              </p:ext>
            </p:extLst>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257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24">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28">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3" name="TextBox 2">
            <a:extLst>
              <a:ext uri="{FF2B5EF4-FFF2-40B4-BE49-F238E27FC236}">
                <a16:creationId xmlns:a16="http://schemas.microsoft.com/office/drawing/2014/main" id="{F92D4197-8436-464F-8F8A-A43D88BB3327}"/>
              </a:ext>
            </a:extLst>
          </p:cNvPr>
          <p:cNvSpPr txBox="1"/>
          <p:nvPr/>
        </p:nvSpPr>
        <p:spPr>
          <a:xfrm>
            <a:off x="720000" y="619201"/>
            <a:ext cx="3095626" cy="1477328"/>
          </a:xfrm>
          <a:prstGeom prst="rect">
            <a:avLst/>
          </a:prstGeom>
        </p:spPr>
        <p:txBody>
          <a:bodyPr vert="horz" wrap="square" lIns="0" tIns="0" rIns="0" bIns="0" rtlCol="0" anchor="t" anchorCtr="0">
            <a:normAutofit/>
          </a:bodyPr>
          <a:lstStyle/>
          <a:p>
            <a:pPr>
              <a:spcBef>
                <a:spcPct val="0"/>
              </a:spcBef>
              <a:spcAft>
                <a:spcPts val="600"/>
              </a:spcAft>
            </a:pPr>
            <a:r>
              <a:rPr kumimoji="0" lang="en-US" sz="3200" b="0" i="0" u="none" strike="noStrike" spc="30" normalizeH="0" noProof="0">
                <a:ln>
                  <a:noFill/>
                </a:ln>
                <a:effectLst/>
                <a:uLnTx/>
                <a:uFillTx/>
                <a:latin typeface="+mj-lt"/>
                <a:ea typeface="+mj-ea"/>
                <a:cs typeface="+mj-cs"/>
              </a:rPr>
              <a:t>Dataset I chose to study</a:t>
            </a:r>
            <a:endParaRPr lang="en-US" sz="3200">
              <a:latin typeface="+mj-lt"/>
              <a:ea typeface="+mj-ea"/>
              <a:cs typeface="+mj-cs"/>
            </a:endParaRPr>
          </a:p>
        </p:txBody>
      </p:sp>
      <p:sp>
        <p:nvSpPr>
          <p:cNvPr id="7" name="TextBox 6">
            <a:extLst>
              <a:ext uri="{FF2B5EF4-FFF2-40B4-BE49-F238E27FC236}">
                <a16:creationId xmlns:a16="http://schemas.microsoft.com/office/drawing/2014/main" id="{BE39D7BE-815A-4052-9ABC-EFD36FFE7F0A}"/>
              </a:ext>
            </a:extLst>
          </p:cNvPr>
          <p:cNvSpPr txBox="1"/>
          <p:nvPr/>
        </p:nvSpPr>
        <p:spPr>
          <a:xfrm>
            <a:off x="6444000" y="633600"/>
            <a:ext cx="4991962" cy="5135374"/>
          </a:xfrm>
          <a:prstGeom prst="rect">
            <a:avLst/>
          </a:prstGeom>
        </p:spPr>
        <p:txBody>
          <a:bodyPr vert="horz" lIns="0" tIns="0" rIns="0" bIns="0" rtlCol="0">
            <a:normAutofit/>
          </a:bodyPr>
          <a:lstStyle/>
          <a:p>
            <a:pPr marL="0" marR="0" lvl="0" indent="-228600" fontAlgn="auto">
              <a:lnSpc>
                <a:spcPct val="110000"/>
              </a:lnSpc>
              <a:spcBef>
                <a:spcPts val="0"/>
              </a:spcBef>
              <a:spcAft>
                <a:spcPts val="600"/>
              </a:spcAft>
              <a:buClr>
                <a:schemeClr val="accent4"/>
              </a:buClr>
              <a:buSzTx/>
              <a:buFont typeface="The Hand Extrablack" panose="03070A02030502020204" pitchFamily="66" charset="0"/>
              <a:buChar char="•"/>
              <a:tabLst/>
              <a:defRPr/>
            </a:pPr>
            <a:r>
              <a:rPr kumimoji="0" lang="en-US" sz="1400" b="0" i="0" u="none" strike="noStrike" cap="none" spc="20" normalizeH="0" noProof="0">
                <a:ln>
                  <a:noFill/>
                </a:ln>
                <a:solidFill>
                  <a:schemeClr val="tx1">
                    <a:alpha val="58000"/>
                  </a:schemeClr>
                </a:solidFill>
                <a:effectLst/>
                <a:uLnTx/>
                <a:uFillTx/>
              </a:rPr>
              <a:t>I have selected my dataset from </a:t>
            </a:r>
            <a:r>
              <a:rPr kumimoji="0" lang="en-US" sz="1400" b="1" i="0" u="none" strike="noStrike" cap="none" spc="20" normalizeH="0" noProof="0">
                <a:ln>
                  <a:noFill/>
                </a:ln>
                <a:solidFill>
                  <a:schemeClr val="tx1">
                    <a:alpha val="58000"/>
                  </a:schemeClr>
                </a:solidFill>
                <a:effectLst/>
                <a:uLnTx/>
                <a:uFillTx/>
              </a:rPr>
              <a:t>Kaggle</a:t>
            </a:r>
            <a:r>
              <a:rPr kumimoji="0" lang="en-US" sz="1400" b="0" i="0" u="none" strike="noStrike" cap="none" spc="20" normalizeH="0" noProof="0">
                <a:ln>
                  <a:noFill/>
                </a:ln>
                <a:solidFill>
                  <a:schemeClr val="tx1">
                    <a:alpha val="58000"/>
                  </a:schemeClr>
                </a:solidFill>
                <a:effectLst/>
                <a:uLnTx/>
                <a:uFillTx/>
              </a:rPr>
              <a:t>. Kaggle provides cutting-edge data science, faster and better than most people ever thought possible.</a:t>
            </a:r>
          </a:p>
          <a:p>
            <a:pPr marL="0" marR="0" lvl="0" indent="-228600" fontAlgn="auto">
              <a:lnSpc>
                <a:spcPct val="110000"/>
              </a:lnSpc>
              <a:spcBef>
                <a:spcPts val="0"/>
              </a:spcBef>
              <a:spcAft>
                <a:spcPts val="600"/>
              </a:spcAft>
              <a:buClr>
                <a:schemeClr val="accent4"/>
              </a:buClr>
              <a:buSzTx/>
              <a:buFont typeface="The Hand Extrablack" panose="03070A02030502020204" pitchFamily="66" charset="0"/>
              <a:buChar char="•"/>
              <a:tabLst/>
              <a:defRPr/>
            </a:pPr>
            <a:r>
              <a:rPr kumimoji="0" lang="en-US" sz="1400" b="0" i="0" u="none" strike="noStrike" cap="none" spc="20" normalizeH="0" noProof="0">
                <a:ln>
                  <a:noFill/>
                </a:ln>
                <a:solidFill>
                  <a:schemeClr val="tx1">
                    <a:alpha val="58000"/>
                  </a:schemeClr>
                </a:solidFill>
                <a:effectLst/>
                <a:uLnTx/>
                <a:uFillTx/>
              </a:rPr>
              <a:t>This dataset contains sales, revenue, expense, operational details of an organisation according to different region, year.</a:t>
            </a:r>
          </a:p>
          <a:p>
            <a:pPr marL="0" marR="0" lvl="0" indent="-228600" fontAlgn="auto">
              <a:lnSpc>
                <a:spcPct val="110000"/>
              </a:lnSpc>
              <a:spcBef>
                <a:spcPts val="0"/>
              </a:spcBef>
              <a:spcAft>
                <a:spcPts val="600"/>
              </a:spcAft>
              <a:buClr>
                <a:schemeClr val="accent4"/>
              </a:buClr>
              <a:buSzTx/>
              <a:buFont typeface="The Hand Extrablack" panose="03070A02030502020204" pitchFamily="66" charset="0"/>
              <a:buChar char="•"/>
              <a:tabLst/>
              <a:defRPr/>
            </a:pPr>
            <a:endParaRPr kumimoji="0" lang="en-US" sz="1400" b="0" i="0" u="none" strike="noStrike" cap="none" spc="20" normalizeH="0" noProof="0">
              <a:ln>
                <a:noFill/>
              </a:ln>
              <a:solidFill>
                <a:schemeClr val="tx1">
                  <a:alpha val="58000"/>
                </a:schemeClr>
              </a:solidFill>
              <a:effectLst/>
              <a:highlight>
                <a:srgbClr val="FFFFFF"/>
              </a:highlight>
              <a:uLnTx/>
              <a:uFillTx/>
            </a:endParaRPr>
          </a:p>
          <a:p>
            <a:pPr marL="0" marR="0" lvl="0" indent="-228600" fontAlgn="auto">
              <a:lnSpc>
                <a:spcPct val="110000"/>
              </a:lnSpc>
              <a:spcBef>
                <a:spcPts val="0"/>
              </a:spcBef>
              <a:spcAft>
                <a:spcPts val="600"/>
              </a:spcAft>
              <a:buClr>
                <a:schemeClr val="accent4"/>
              </a:buClr>
              <a:buSzTx/>
              <a:buFont typeface="The Hand Extrablack" panose="03070A02030502020204" pitchFamily="66" charset="0"/>
              <a:buChar char="•"/>
              <a:tabLst/>
              <a:defRPr/>
            </a:pPr>
            <a:r>
              <a:rPr kumimoji="0" lang="en-US" sz="1400" b="0" i="0" u="none" strike="noStrike" cap="none" spc="20" normalizeH="0" noProof="0">
                <a:ln>
                  <a:noFill/>
                </a:ln>
                <a:solidFill>
                  <a:schemeClr val="tx1">
                    <a:alpha val="58000"/>
                  </a:schemeClr>
                </a:solidFill>
                <a:effectLst/>
                <a:uLnTx/>
                <a:uFillTx/>
              </a:rPr>
              <a:t>I have performed statistical operation to create analytical dashboard on financial conditions of an organisation.</a:t>
            </a:r>
          </a:p>
          <a:p>
            <a:pPr marL="0" marR="0" lvl="0" indent="-228600" fontAlgn="auto">
              <a:lnSpc>
                <a:spcPct val="110000"/>
              </a:lnSpc>
              <a:spcBef>
                <a:spcPts val="0"/>
              </a:spcBef>
              <a:spcAft>
                <a:spcPts val="600"/>
              </a:spcAft>
              <a:buClr>
                <a:schemeClr val="accent4"/>
              </a:buClr>
              <a:buSzTx/>
              <a:buFont typeface="The Hand Extrablack" panose="03070A02030502020204" pitchFamily="66" charset="0"/>
              <a:buChar char="•"/>
              <a:tabLst/>
              <a:defRPr/>
            </a:pPr>
            <a:r>
              <a:rPr kumimoji="0" lang="en-US" sz="1400" b="0" i="0" u="none" strike="noStrike" cap="none" spc="20" normalizeH="0" noProof="0">
                <a:ln>
                  <a:noFill/>
                </a:ln>
                <a:solidFill>
                  <a:schemeClr val="tx1">
                    <a:alpha val="58000"/>
                  </a:schemeClr>
                </a:solidFill>
                <a:effectLst/>
                <a:uLnTx/>
                <a:uFillTx/>
              </a:rPr>
              <a:t>Analytical dashboard is one of the types of dashboards (Operational Dashboards, Strategic / Executive Dashboards, Strategic / Executive Dashboards)</a:t>
            </a:r>
          </a:p>
          <a:p>
            <a:pPr marL="0" marR="0" lvl="0" indent="-228600" fontAlgn="auto">
              <a:lnSpc>
                <a:spcPct val="110000"/>
              </a:lnSpc>
              <a:spcBef>
                <a:spcPts val="0"/>
              </a:spcBef>
              <a:spcAft>
                <a:spcPts val="600"/>
              </a:spcAft>
              <a:buClr>
                <a:schemeClr val="accent4"/>
              </a:buClr>
              <a:buSzTx/>
              <a:buFont typeface="The Hand Extrablack" panose="03070A02030502020204" pitchFamily="66" charset="0"/>
              <a:buChar char="•"/>
              <a:tabLst/>
              <a:defRPr/>
            </a:pPr>
            <a:endParaRPr kumimoji="0" lang="en-US" sz="1400" b="0" i="0" u="none" strike="noStrike" cap="none" spc="20" normalizeH="0" noProof="0">
              <a:ln>
                <a:noFill/>
              </a:ln>
              <a:solidFill>
                <a:schemeClr val="tx1">
                  <a:alpha val="58000"/>
                </a:schemeClr>
              </a:solidFill>
              <a:effectLst/>
              <a:uLnTx/>
              <a:uFillTx/>
            </a:endParaRPr>
          </a:p>
          <a:p>
            <a:pPr marL="0" marR="0" lvl="0" indent="-228600" fontAlgn="auto">
              <a:lnSpc>
                <a:spcPct val="110000"/>
              </a:lnSpc>
              <a:spcBef>
                <a:spcPts val="0"/>
              </a:spcBef>
              <a:spcAft>
                <a:spcPts val="600"/>
              </a:spcAft>
              <a:buClr>
                <a:schemeClr val="accent4"/>
              </a:buClr>
              <a:buSzTx/>
              <a:buFont typeface="The Hand Extrablack" panose="03070A02030502020204" pitchFamily="66" charset="0"/>
              <a:buChar char="•"/>
              <a:tabLst/>
              <a:defRPr/>
            </a:pPr>
            <a:r>
              <a:rPr kumimoji="0" lang="en-US" sz="1400" b="0" i="0" u="none" strike="noStrike" cap="none" spc="20" normalizeH="0" noProof="0">
                <a:ln>
                  <a:noFill/>
                </a:ln>
                <a:solidFill>
                  <a:schemeClr val="tx1">
                    <a:alpha val="58000"/>
                  </a:schemeClr>
                </a:solidFill>
                <a:effectLst/>
                <a:uLnTx/>
                <a:uFillTx/>
              </a:rPr>
              <a:t>Analytical dashboards focus on accumulating insights for data over time – often the past month or quarter. These insights are then used to understand what happened, why it happened, and what changes can and should be made to positively affect these in the future.</a:t>
            </a:r>
          </a:p>
          <a:p>
            <a:pPr marL="0" marR="0" lvl="0" indent="-228600" fontAlgn="auto">
              <a:lnSpc>
                <a:spcPct val="110000"/>
              </a:lnSpc>
              <a:spcBef>
                <a:spcPts val="0"/>
              </a:spcBef>
              <a:spcAft>
                <a:spcPts val="600"/>
              </a:spcAft>
              <a:buClr>
                <a:schemeClr val="accent4"/>
              </a:buClr>
              <a:buSzTx/>
              <a:buFont typeface="The Hand Extrablack" panose="03070A02030502020204" pitchFamily="66" charset="0"/>
              <a:buChar char="•"/>
              <a:tabLst/>
              <a:defRPr/>
            </a:pPr>
            <a:endParaRPr kumimoji="0" lang="en-US" sz="1400" b="0" i="0" u="none" strike="noStrike" cap="none" spc="20" normalizeH="0" noProof="0">
              <a:ln>
                <a:noFill/>
              </a:ln>
              <a:solidFill>
                <a:schemeClr val="tx1">
                  <a:alpha val="58000"/>
                </a:schemeClr>
              </a:solidFill>
              <a:effectLst/>
              <a:uLnTx/>
              <a:uFillTx/>
            </a:endParaRPr>
          </a:p>
        </p:txBody>
      </p:sp>
    </p:spTree>
    <p:extLst>
      <p:ext uri="{BB962C8B-B14F-4D97-AF65-F5344CB8AC3E}">
        <p14:creationId xmlns:p14="http://schemas.microsoft.com/office/powerpoint/2010/main" val="354441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1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12">
            <a:extLst>
              <a:ext uri="{FF2B5EF4-FFF2-40B4-BE49-F238E27FC236}">
                <a16:creationId xmlns:a16="http://schemas.microsoft.com/office/drawing/2014/main" id="{7E36D83B-FFDD-4B74-8218-5C27D422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DBCF0890-1109-41C4-9FED-BCA313E72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8BDB0B1-F5BC-48E3-9E1F-2969ED6DDB03}"/>
              </a:ext>
            </a:extLst>
          </p:cNvPr>
          <p:cNvSpPr txBox="1"/>
          <p:nvPr/>
        </p:nvSpPr>
        <p:spPr>
          <a:xfrm>
            <a:off x="8364538" y="619200"/>
            <a:ext cx="3107463" cy="5510138"/>
          </a:xfrm>
          <a:prstGeom prst="rect">
            <a:avLst/>
          </a:prstGeom>
        </p:spPr>
        <p:txBody>
          <a:bodyPr vert="horz" wrap="square" lIns="0" tIns="0" rIns="0" bIns="0" rtlCol="0" anchor="t" anchorCtr="0">
            <a:normAutofit/>
          </a:bodyPr>
          <a:lstStyle/>
          <a:p>
            <a:pPr>
              <a:spcBef>
                <a:spcPct val="0"/>
              </a:spcBef>
              <a:spcAft>
                <a:spcPts val="600"/>
              </a:spcAft>
            </a:pPr>
            <a:r>
              <a:rPr lang="en-US" sz="3200">
                <a:latin typeface="+mj-lt"/>
                <a:ea typeface="+mj-ea"/>
                <a:cs typeface="+mj-cs"/>
              </a:rPr>
              <a:t>Benefits</a:t>
            </a:r>
          </a:p>
        </p:txBody>
      </p:sp>
      <p:sp useBgFill="1">
        <p:nvSpPr>
          <p:cNvPr id="46" name="Freeform: Shape 16">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7" name="TextBox 4">
            <a:extLst>
              <a:ext uri="{FF2B5EF4-FFF2-40B4-BE49-F238E27FC236}">
                <a16:creationId xmlns:a16="http://schemas.microsoft.com/office/drawing/2014/main" id="{B53DD1B7-1090-48B0-951A-E07FDFD90D6C}"/>
              </a:ext>
            </a:extLst>
          </p:cNvPr>
          <p:cNvGraphicFramePr/>
          <p:nvPr>
            <p:extLst>
              <p:ext uri="{D42A27DB-BD31-4B8C-83A1-F6EECF244321}">
                <p14:modId xmlns:p14="http://schemas.microsoft.com/office/powerpoint/2010/main" val="1035488227"/>
              </p:ext>
            </p:extLst>
          </p:nvPr>
        </p:nvGraphicFramePr>
        <p:xfrm>
          <a:off x="720000"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269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8EC6AF-AE51-47D5-B0DE-4AE243CA7AC4}"/>
              </a:ext>
            </a:extLst>
          </p:cNvPr>
          <p:cNvSpPr txBox="1"/>
          <p:nvPr/>
        </p:nvSpPr>
        <p:spPr>
          <a:xfrm>
            <a:off x="4725509" y="361311"/>
            <a:ext cx="2740981" cy="707886"/>
          </a:xfrm>
          <a:prstGeom prst="rect">
            <a:avLst/>
          </a:prstGeom>
          <a:noFill/>
        </p:spPr>
        <p:txBody>
          <a:bodyPr wrap="square">
            <a:spAutoFit/>
          </a:bodyPr>
          <a:lstStyle/>
          <a:p>
            <a:r>
              <a:rPr lang="en-US" sz="4000" dirty="0"/>
              <a:t>Objectives </a:t>
            </a:r>
            <a:endParaRPr lang="en-IN" sz="4000" dirty="0"/>
          </a:p>
        </p:txBody>
      </p:sp>
      <p:sp>
        <p:nvSpPr>
          <p:cNvPr id="5" name="TextBox 4">
            <a:extLst>
              <a:ext uri="{FF2B5EF4-FFF2-40B4-BE49-F238E27FC236}">
                <a16:creationId xmlns:a16="http://schemas.microsoft.com/office/drawing/2014/main" id="{2CBE0838-4139-41C4-A120-55D6A82F3D6F}"/>
              </a:ext>
            </a:extLst>
          </p:cNvPr>
          <p:cNvSpPr txBox="1"/>
          <p:nvPr/>
        </p:nvSpPr>
        <p:spPr>
          <a:xfrm>
            <a:off x="2851951" y="1426808"/>
            <a:ext cx="6744809" cy="496996"/>
          </a:xfrm>
          <a:prstGeom prst="rect">
            <a:avLst/>
          </a:prstGeom>
          <a:noFill/>
        </p:spPr>
        <p:txBody>
          <a:bodyPr wrap="square">
            <a:spAutoFit/>
          </a:bodyPr>
          <a:lstStyle/>
          <a:p>
            <a:pPr algn="just">
              <a:lnSpc>
                <a:spcPct val="150000"/>
              </a:lnSpc>
              <a:spcAft>
                <a:spcPts val="1200"/>
              </a:spcAft>
            </a:pPr>
            <a:r>
              <a:rPr lang="en-IN" sz="2000" b="1" dirty="0">
                <a:effectLst/>
                <a:latin typeface="Arial" panose="020B0604020202020204" pitchFamily="34" charset="0"/>
                <a:ea typeface="Times New Roman" panose="02020603050405020304" pitchFamily="18" charset="0"/>
                <a:cs typeface="Arial" panose="020B0604020202020204" pitchFamily="34" charset="0"/>
              </a:rPr>
              <a:t>1. Finding the expense trend using the given dataset</a:t>
            </a:r>
            <a:endParaRPr lang="en-IN" sz="2000" dirty="0">
              <a:effectLst/>
              <a:latin typeface="Arial" panose="020B0604020202020204" pitchFamily="34" charset="0"/>
              <a:ea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5443B6D-016C-4A8D-BA34-7E8534D896CB}"/>
              </a:ext>
            </a:extLst>
          </p:cNvPr>
          <p:cNvSpPr txBox="1"/>
          <p:nvPr/>
        </p:nvSpPr>
        <p:spPr>
          <a:xfrm>
            <a:off x="1961965" y="2679468"/>
            <a:ext cx="8939813" cy="3016210"/>
          </a:xfrm>
          <a:prstGeom prst="rect">
            <a:avLst/>
          </a:prstGeom>
          <a:noFill/>
        </p:spPr>
        <p:txBody>
          <a:bodyPr wrap="square">
            <a:spAutoFit/>
          </a:bodyPr>
          <a:lstStyle/>
          <a:p>
            <a:r>
              <a:rPr lang="en-IN" sz="1800" dirty="0">
                <a:effectLst/>
                <a:latin typeface="Arial" panose="020B0604020202020204" pitchFamily="34" charset="0"/>
                <a:ea typeface="Arial" panose="020B0604020202020204" pitchFamily="34" charset="0"/>
              </a:rPr>
              <a:t>Expense Trends Analysis (ETA) is designed specifically for individuals who want to look at summarized expense data over time. </a:t>
            </a:r>
          </a:p>
          <a:p>
            <a:endParaRPr lang="en-IN" sz="1800" dirty="0">
              <a:effectLst/>
              <a:latin typeface="Arial" panose="020B0604020202020204" pitchFamily="34" charset="0"/>
              <a:ea typeface="Arial" panose="020B0604020202020204" pitchFamily="34" charset="0"/>
            </a:endParaRPr>
          </a:p>
          <a:p>
            <a:pPr algn="just">
              <a:spcAft>
                <a:spcPts val="1200"/>
              </a:spcAft>
            </a:pPr>
            <a:r>
              <a:rPr lang="en-IN" sz="1800" dirty="0">
                <a:effectLst/>
                <a:latin typeface="Arial" panose="020B0604020202020204" pitchFamily="34" charset="0"/>
                <a:ea typeface="Arial" panose="020B0604020202020204" pitchFamily="34" charset="0"/>
              </a:rPr>
              <a:t>To calculate the quarter wise expense I have added three-month revenue for each quarter to (Jul, Aug and Sep for quarter 1 and so on for other quarters of the year) and this, I have used the sum function whose input was taken from the pivot table created for this analysis with region and year as rows and each month as values. I have created the table for each quarter of each year. And chart was created from that table and pivot table.</a:t>
            </a:r>
          </a:p>
          <a:p>
            <a:pPr algn="just">
              <a:spcAft>
                <a:spcPts val="1200"/>
              </a:spcAft>
            </a:pPr>
            <a:r>
              <a:rPr lang="en-IN" sz="1800" dirty="0">
                <a:effectLst/>
                <a:latin typeface="Arial" panose="020B0604020202020204" pitchFamily="34" charset="0"/>
                <a:ea typeface="Arial" panose="020B0604020202020204" pitchFamily="34" charset="0"/>
              </a:rPr>
              <a:t>And same was done for the revenue trend.</a:t>
            </a:r>
          </a:p>
        </p:txBody>
      </p:sp>
    </p:spTree>
    <p:extLst>
      <p:ext uri="{BB962C8B-B14F-4D97-AF65-F5344CB8AC3E}">
        <p14:creationId xmlns:p14="http://schemas.microsoft.com/office/powerpoint/2010/main" val="90035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7461D8-A691-44CC-94F5-FE4FCE899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BAAE98D9-9377-4E29-9FE2-A9C09FF81FFD}"/>
              </a:ext>
            </a:extLst>
          </p:cNvPr>
          <p:cNvPicPr>
            <a:picLocks noChangeAspect="1"/>
          </p:cNvPicPr>
          <p:nvPr/>
        </p:nvPicPr>
        <p:blipFill rotWithShape="1">
          <a:blip r:embed="rId2">
            <a:extLst>
              <a:ext uri="{28A0092B-C50C-407E-A947-70E740481C1C}">
                <a14:useLocalDpi xmlns:a14="http://schemas.microsoft.com/office/drawing/2010/main" val="0"/>
              </a:ext>
            </a:extLst>
          </a:blip>
          <a:srcRect l="44478" t="37210" r="15391" b="37056"/>
          <a:stretch/>
        </p:blipFill>
        <p:spPr>
          <a:xfrm>
            <a:off x="578914" y="1295401"/>
            <a:ext cx="11128138" cy="4181474"/>
          </a:xfrm>
          <a:custGeom>
            <a:avLst/>
            <a:gdLst/>
            <a:ahLst/>
            <a:cxnLst/>
            <a:rect l="l" t="t" r="r" b="b"/>
            <a:pathLst>
              <a:path w="10989393" h="5682768">
                <a:moveTo>
                  <a:pt x="8876164" y="0"/>
                </a:moveTo>
                <a:cubicBezTo>
                  <a:pt x="8876164" y="0"/>
                  <a:pt x="8876164" y="0"/>
                  <a:pt x="10361638" y="73232"/>
                </a:cubicBezTo>
                <a:cubicBezTo>
                  <a:pt x="10820117" y="146463"/>
                  <a:pt x="11021848" y="439389"/>
                  <a:pt x="10985170" y="937364"/>
                </a:cubicBezTo>
                <a:cubicBezTo>
                  <a:pt x="10985170" y="937364"/>
                  <a:pt x="10985170" y="937364"/>
                  <a:pt x="10948491" y="1742911"/>
                </a:cubicBezTo>
                <a:cubicBezTo>
                  <a:pt x="10966830" y="2021191"/>
                  <a:pt x="10985170" y="2709567"/>
                  <a:pt x="10985170" y="3778748"/>
                </a:cubicBezTo>
                <a:cubicBezTo>
                  <a:pt x="10985170" y="4144906"/>
                  <a:pt x="10985170" y="4437832"/>
                  <a:pt x="10966830" y="4657527"/>
                </a:cubicBezTo>
                <a:cubicBezTo>
                  <a:pt x="10985170" y="4730758"/>
                  <a:pt x="10985170" y="4803990"/>
                  <a:pt x="10985170" y="4891868"/>
                </a:cubicBezTo>
                <a:cubicBezTo>
                  <a:pt x="10985170" y="5067623"/>
                  <a:pt x="10966830" y="5199440"/>
                  <a:pt x="10930152" y="5301964"/>
                </a:cubicBezTo>
                <a:cubicBezTo>
                  <a:pt x="10893474" y="5404488"/>
                  <a:pt x="10801778" y="5477720"/>
                  <a:pt x="10636725" y="5550951"/>
                </a:cubicBezTo>
                <a:cubicBezTo>
                  <a:pt x="10471673" y="5624183"/>
                  <a:pt x="10214924" y="5653476"/>
                  <a:pt x="9866480" y="5653476"/>
                </a:cubicBezTo>
                <a:cubicBezTo>
                  <a:pt x="9866480" y="5653476"/>
                  <a:pt x="9866480" y="5653476"/>
                  <a:pt x="3759533" y="5653476"/>
                </a:cubicBezTo>
                <a:cubicBezTo>
                  <a:pt x="3759533" y="5653476"/>
                  <a:pt x="3759533" y="5653476"/>
                  <a:pt x="2127345" y="5682768"/>
                </a:cubicBezTo>
                <a:cubicBezTo>
                  <a:pt x="2127345" y="5682768"/>
                  <a:pt x="2127345" y="5682768"/>
                  <a:pt x="623533" y="5609537"/>
                </a:cubicBezTo>
                <a:cubicBezTo>
                  <a:pt x="165053" y="5521659"/>
                  <a:pt x="-36678" y="5243379"/>
                  <a:pt x="18340" y="4745404"/>
                </a:cubicBezTo>
                <a:cubicBezTo>
                  <a:pt x="18340" y="4745404"/>
                  <a:pt x="18340" y="4745404"/>
                  <a:pt x="55018" y="3939857"/>
                </a:cubicBezTo>
                <a:cubicBezTo>
                  <a:pt x="18340" y="3661577"/>
                  <a:pt x="18340" y="2973201"/>
                  <a:pt x="18340" y="1889374"/>
                </a:cubicBezTo>
                <a:cubicBezTo>
                  <a:pt x="18340" y="1537863"/>
                  <a:pt x="18340" y="1244936"/>
                  <a:pt x="18340" y="1025242"/>
                </a:cubicBezTo>
                <a:cubicBezTo>
                  <a:pt x="18340" y="952010"/>
                  <a:pt x="0" y="878779"/>
                  <a:pt x="0" y="790901"/>
                </a:cubicBezTo>
                <a:cubicBezTo>
                  <a:pt x="0" y="615145"/>
                  <a:pt x="18340" y="468682"/>
                  <a:pt x="55018" y="380804"/>
                </a:cubicBezTo>
                <a:cubicBezTo>
                  <a:pt x="91696" y="278280"/>
                  <a:pt x="183392" y="190402"/>
                  <a:pt x="348445" y="131817"/>
                </a:cubicBezTo>
                <a:cubicBezTo>
                  <a:pt x="513497" y="58585"/>
                  <a:pt x="770246" y="29293"/>
                  <a:pt x="1118690" y="29293"/>
                </a:cubicBezTo>
                <a:cubicBezTo>
                  <a:pt x="1118690" y="29293"/>
                  <a:pt x="1118690" y="29293"/>
                  <a:pt x="7225638" y="29293"/>
                </a:cubicBezTo>
                <a:cubicBezTo>
                  <a:pt x="7225638" y="29293"/>
                  <a:pt x="7225638" y="29293"/>
                  <a:pt x="8876164" y="0"/>
                </a:cubicBezTo>
                <a:close/>
              </a:path>
            </a:pathLst>
          </a:custGeom>
        </p:spPr>
      </p:pic>
    </p:spTree>
    <p:extLst>
      <p:ext uri="{BB962C8B-B14F-4D97-AF65-F5344CB8AC3E}">
        <p14:creationId xmlns:p14="http://schemas.microsoft.com/office/powerpoint/2010/main" val="39383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A32DEB2-F749-473E-8163-50609FD3F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217C68-2C96-4AA6-8C3B-876ACBAA04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C4BE61-425B-40C4-926B-FB3AAC7644A9}"/>
              </a:ext>
            </a:extLst>
          </p:cNvPr>
          <p:cNvSpPr txBox="1"/>
          <p:nvPr/>
        </p:nvSpPr>
        <p:spPr>
          <a:xfrm>
            <a:off x="720000" y="619201"/>
            <a:ext cx="3095626" cy="1477328"/>
          </a:xfrm>
          <a:prstGeom prst="rect">
            <a:avLst/>
          </a:prstGeom>
        </p:spPr>
        <p:txBody>
          <a:bodyPr vert="horz" wrap="square" lIns="0" tIns="0" rIns="0" bIns="0" rtlCol="0" anchor="t" anchorCtr="0">
            <a:normAutofit/>
          </a:bodyPr>
          <a:lstStyle/>
          <a:p>
            <a:pPr>
              <a:lnSpc>
                <a:spcPct val="90000"/>
              </a:lnSpc>
              <a:spcBef>
                <a:spcPct val="0"/>
              </a:spcBef>
              <a:spcAft>
                <a:spcPts val="1200"/>
              </a:spcAft>
            </a:pPr>
            <a:r>
              <a:rPr lang="en-US" sz="2500" b="1">
                <a:effectLst/>
                <a:latin typeface="+mj-lt"/>
                <a:ea typeface="+mj-ea"/>
                <a:cs typeface="+mj-cs"/>
              </a:rPr>
              <a:t>2. Finding Operational Effectiveness by Department</a:t>
            </a:r>
            <a:endParaRPr lang="en-US" sz="2500">
              <a:effectLst/>
              <a:latin typeface="+mj-lt"/>
              <a:ea typeface="+mj-ea"/>
              <a:cs typeface="+mj-cs"/>
            </a:endParaRPr>
          </a:p>
        </p:txBody>
      </p:sp>
      <p:sp>
        <p:nvSpPr>
          <p:cNvPr id="5" name="TextBox 4">
            <a:extLst>
              <a:ext uri="{FF2B5EF4-FFF2-40B4-BE49-F238E27FC236}">
                <a16:creationId xmlns:a16="http://schemas.microsoft.com/office/drawing/2014/main" id="{59A9A6FD-E729-45EE-8F00-D03E3ADFA436}"/>
              </a:ext>
            </a:extLst>
          </p:cNvPr>
          <p:cNvSpPr txBox="1"/>
          <p:nvPr/>
        </p:nvSpPr>
        <p:spPr>
          <a:xfrm>
            <a:off x="4548188" y="633600"/>
            <a:ext cx="6900137" cy="1282513"/>
          </a:xfrm>
          <a:prstGeom prst="rect">
            <a:avLst/>
          </a:prstGeom>
        </p:spPr>
        <p:txBody>
          <a:bodyPr vert="horz" lIns="0" tIns="0" rIns="0" bIns="0" rtlCol="0">
            <a:normAutofit/>
          </a:bodyPr>
          <a:lstStyle/>
          <a:p>
            <a:pPr indent="-228600">
              <a:lnSpc>
                <a:spcPct val="110000"/>
              </a:lnSpc>
              <a:spcAft>
                <a:spcPts val="1200"/>
              </a:spcAft>
              <a:buClr>
                <a:schemeClr val="accent4"/>
              </a:buClr>
              <a:buFont typeface="The Hand Extrablack" panose="03070A02030502020204" pitchFamily="66" charset="0"/>
              <a:buChar char="•"/>
            </a:pPr>
            <a:r>
              <a:rPr lang="en-US" sz="1400" spc="20">
                <a:solidFill>
                  <a:schemeClr val="tx1">
                    <a:alpha val="58000"/>
                  </a:schemeClr>
                </a:solidFill>
                <a:effectLst/>
              </a:rPr>
              <a:t>Operational effectiveness is a core objective of enterprise and IT governance where organizations seek to maximize the efficient use of resources in their business operations and to improve quality, productivity, or competitive positioning in markets in which they participate</a:t>
            </a:r>
            <a:r>
              <a:rPr lang="en-US" sz="1400" b="1" spc="20">
                <a:solidFill>
                  <a:schemeClr val="tx1">
                    <a:alpha val="58000"/>
                  </a:schemeClr>
                </a:solidFill>
                <a:effectLst/>
              </a:rPr>
              <a:t>.</a:t>
            </a:r>
            <a:endParaRPr lang="en-US" sz="1400" spc="20">
              <a:solidFill>
                <a:schemeClr val="tx1">
                  <a:alpha val="58000"/>
                </a:schemeClr>
              </a:solidFill>
              <a:effectLst/>
            </a:endParaRPr>
          </a:p>
        </p:txBody>
      </p:sp>
      <p:sp useBgFill="1">
        <p:nvSpPr>
          <p:cNvPr id="18" name="Freeform: Shape 17">
            <a:extLst>
              <a:ext uri="{FF2B5EF4-FFF2-40B4-BE49-F238E27FC236}">
                <a16:creationId xmlns:a16="http://schemas.microsoft.com/office/drawing/2014/main" id="{713C28E7-3F64-4B98-9E91-E3E78398A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49712"/>
            <a:ext cx="12192000" cy="4308287"/>
          </a:xfrm>
          <a:custGeom>
            <a:avLst/>
            <a:gdLst>
              <a:gd name="connsiteX0" fmla="*/ 8433532 w 12192000"/>
              <a:gd name="connsiteY0" fmla="*/ 0 h 4430824"/>
              <a:gd name="connsiteX1" fmla="*/ 10752995 w 12192000"/>
              <a:gd name="connsiteY1" fmla="*/ 67992 h 4430824"/>
              <a:gd name="connsiteX2" fmla="*/ 11679766 w 12192000"/>
              <a:gd name="connsiteY2" fmla="*/ 57486 h 4430824"/>
              <a:gd name="connsiteX3" fmla="*/ 12192000 w 12192000"/>
              <a:gd name="connsiteY3" fmla="*/ 51680 h 4430824"/>
              <a:gd name="connsiteX4" fmla="*/ 12192000 w 12192000"/>
              <a:gd name="connsiteY4" fmla="*/ 4430824 h 4430824"/>
              <a:gd name="connsiteX5" fmla="*/ 0 w 12192000"/>
              <a:gd name="connsiteY5" fmla="*/ 4430824 h 4430824"/>
              <a:gd name="connsiteX6" fmla="*/ 0 w 12192000"/>
              <a:gd name="connsiteY6" fmla="*/ 95596 h 4430824"/>
              <a:gd name="connsiteX7" fmla="*/ 110687 w 12192000"/>
              <a:gd name="connsiteY7" fmla="*/ 94341 h 4430824"/>
              <a:gd name="connsiteX8" fmla="*/ 324281 w 12192000"/>
              <a:gd name="connsiteY8" fmla="*/ 91920 h 4430824"/>
              <a:gd name="connsiteX9" fmla="*/ 8433532 w 12192000"/>
              <a:gd name="connsiteY9" fmla="*/ 0 h 4430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4430824">
                <a:moveTo>
                  <a:pt x="8433532" y="0"/>
                </a:moveTo>
                <a:cubicBezTo>
                  <a:pt x="10752995" y="67992"/>
                  <a:pt x="10752995" y="67992"/>
                  <a:pt x="10752995" y="67992"/>
                </a:cubicBezTo>
                <a:cubicBezTo>
                  <a:pt x="11679766" y="57486"/>
                  <a:pt x="11679766" y="57486"/>
                  <a:pt x="11679766" y="57486"/>
                </a:cubicBezTo>
                <a:lnTo>
                  <a:pt x="12192000" y="51680"/>
                </a:lnTo>
                <a:lnTo>
                  <a:pt x="12192000" y="4430824"/>
                </a:lnTo>
                <a:lnTo>
                  <a:pt x="0" y="4430824"/>
                </a:lnTo>
                <a:lnTo>
                  <a:pt x="0" y="95596"/>
                </a:lnTo>
                <a:lnTo>
                  <a:pt x="110687" y="94341"/>
                </a:lnTo>
                <a:cubicBezTo>
                  <a:pt x="193952" y="93397"/>
                  <a:pt x="266357" y="92577"/>
                  <a:pt x="324281" y="91920"/>
                </a:cubicBezTo>
                <a:cubicBezTo>
                  <a:pt x="8433532" y="0"/>
                  <a:pt x="8433532" y="0"/>
                  <a:pt x="8433532"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pic>
        <p:nvPicPr>
          <p:cNvPr id="7" name="Picture 6" descr="Graphical user interface, application&#10;&#10;Description automatically generated">
            <a:extLst>
              <a:ext uri="{FF2B5EF4-FFF2-40B4-BE49-F238E27FC236}">
                <a16:creationId xmlns:a16="http://schemas.microsoft.com/office/drawing/2014/main" id="{791F231A-7410-4B52-8B3A-E9D471F57F05}"/>
              </a:ext>
            </a:extLst>
          </p:cNvPr>
          <p:cNvPicPr>
            <a:picLocks noChangeAspect="1"/>
          </p:cNvPicPr>
          <p:nvPr/>
        </p:nvPicPr>
        <p:blipFill rotWithShape="1">
          <a:blip r:embed="rId2">
            <a:extLst>
              <a:ext uri="{28A0092B-C50C-407E-A947-70E740481C1C}">
                <a14:useLocalDpi xmlns:a14="http://schemas.microsoft.com/office/drawing/2010/main" val="0"/>
              </a:ext>
            </a:extLst>
          </a:blip>
          <a:srcRect t="32639" r="14297" b="38888"/>
          <a:stretch/>
        </p:blipFill>
        <p:spPr>
          <a:xfrm>
            <a:off x="720000" y="3691360"/>
            <a:ext cx="10728325" cy="2004894"/>
          </a:xfrm>
          <a:custGeom>
            <a:avLst/>
            <a:gdLst/>
            <a:ahLst/>
            <a:cxnLst/>
            <a:rect l="l" t="t" r="r" b="b"/>
            <a:pathLst>
              <a:path w="10728325" h="3501162">
                <a:moveTo>
                  <a:pt x="0" y="0"/>
                </a:moveTo>
                <a:lnTo>
                  <a:pt x="10728325" y="0"/>
                </a:lnTo>
                <a:lnTo>
                  <a:pt x="10728325" y="3501162"/>
                </a:lnTo>
                <a:lnTo>
                  <a:pt x="0" y="3501162"/>
                </a:lnTo>
                <a:close/>
              </a:path>
            </a:pathLst>
          </a:custGeom>
          <a:scene3d>
            <a:camera prst="orthographicFront">
              <a:rot lat="0" lon="0" rev="0"/>
            </a:camera>
            <a:lightRig rig="glow" dir="t">
              <a:rot lat="0" lon="0" rev="14100000"/>
            </a:lightRig>
          </a:scene3d>
          <a:sp3d prstMaterial="softEdge">
            <a:bevelT w="127000" prst="artDeco"/>
          </a:sp3d>
        </p:spPr>
      </p:pic>
    </p:spTree>
    <p:extLst>
      <p:ext uri="{BB962C8B-B14F-4D97-AF65-F5344CB8AC3E}">
        <p14:creationId xmlns:p14="http://schemas.microsoft.com/office/powerpoint/2010/main" val="371749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B950CAB9-F0AE-414E-805C-776919054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7C80BC-190C-4813-9BAE-C4B56C5C7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7285CC-FBAD-4C76-910B-2B23AC995662}"/>
              </a:ext>
            </a:extLst>
          </p:cNvPr>
          <p:cNvSpPr txBox="1"/>
          <p:nvPr/>
        </p:nvSpPr>
        <p:spPr>
          <a:xfrm>
            <a:off x="720000" y="619201"/>
            <a:ext cx="3095626" cy="1477328"/>
          </a:xfrm>
          <a:prstGeom prst="rect">
            <a:avLst/>
          </a:prstGeom>
        </p:spPr>
        <p:txBody>
          <a:bodyPr vert="horz" wrap="square" lIns="0" tIns="0" rIns="0" bIns="0" rtlCol="0" anchor="t" anchorCtr="0">
            <a:normAutofit/>
          </a:bodyPr>
          <a:lstStyle/>
          <a:p>
            <a:pPr>
              <a:lnSpc>
                <a:spcPct val="90000"/>
              </a:lnSpc>
              <a:spcBef>
                <a:spcPct val="0"/>
              </a:spcBef>
              <a:spcAft>
                <a:spcPts val="1200"/>
              </a:spcAft>
            </a:pPr>
            <a:r>
              <a:rPr lang="en-US" sz="2700" b="1">
                <a:effectLst/>
                <a:latin typeface="+mj-lt"/>
                <a:ea typeface="+mj-ea"/>
                <a:cs typeface="+mj-cs"/>
              </a:rPr>
              <a:t>3. Finding change in Sales Volumes FY (Fiscal Year)</a:t>
            </a:r>
            <a:endParaRPr lang="en-US" sz="2700">
              <a:effectLst/>
              <a:latin typeface="+mj-lt"/>
              <a:ea typeface="+mj-ea"/>
              <a:cs typeface="+mj-cs"/>
            </a:endParaRPr>
          </a:p>
        </p:txBody>
      </p:sp>
      <p:sp>
        <p:nvSpPr>
          <p:cNvPr id="5" name="TextBox 4">
            <a:extLst>
              <a:ext uri="{FF2B5EF4-FFF2-40B4-BE49-F238E27FC236}">
                <a16:creationId xmlns:a16="http://schemas.microsoft.com/office/drawing/2014/main" id="{85E7C9B8-3D28-4797-9D57-F8AA07F7497C}"/>
              </a:ext>
            </a:extLst>
          </p:cNvPr>
          <p:cNvSpPr txBox="1"/>
          <p:nvPr/>
        </p:nvSpPr>
        <p:spPr>
          <a:xfrm>
            <a:off x="4548188" y="633600"/>
            <a:ext cx="6900137" cy="1282513"/>
          </a:xfrm>
          <a:prstGeom prst="rect">
            <a:avLst/>
          </a:prstGeom>
        </p:spPr>
        <p:txBody>
          <a:bodyPr vert="horz" lIns="0" tIns="0" rIns="0" bIns="0" rtlCol="0">
            <a:normAutofit/>
          </a:bodyPr>
          <a:lstStyle/>
          <a:p>
            <a:pPr indent="-228600">
              <a:lnSpc>
                <a:spcPct val="120000"/>
              </a:lnSpc>
              <a:spcAft>
                <a:spcPts val="1200"/>
              </a:spcAft>
              <a:buClr>
                <a:schemeClr val="accent4"/>
              </a:buClr>
              <a:buFont typeface="The Hand Extrablack" panose="03070A02030502020204" pitchFamily="66" charset="0"/>
              <a:buChar char="•"/>
            </a:pPr>
            <a:r>
              <a:rPr lang="en-US" sz="2000" spc="20">
                <a:solidFill>
                  <a:schemeClr val="tx1">
                    <a:alpha val="58000"/>
                  </a:schemeClr>
                </a:solidFill>
                <a:effectLst/>
              </a:rPr>
              <a:t>Sales volume is the number of units that are sold in a given period. Here comparing current year sales volume with previous year sales volume.</a:t>
            </a:r>
          </a:p>
        </p:txBody>
      </p:sp>
      <p:pic>
        <p:nvPicPr>
          <p:cNvPr id="7" name="Picture 6" descr="Timeline&#10;&#10;Description automatically generated">
            <a:extLst>
              <a:ext uri="{FF2B5EF4-FFF2-40B4-BE49-F238E27FC236}">
                <a16:creationId xmlns:a16="http://schemas.microsoft.com/office/drawing/2014/main" id="{AE0E9688-CD53-4FAA-A526-A9010749289B}"/>
              </a:ext>
            </a:extLst>
          </p:cNvPr>
          <p:cNvPicPr>
            <a:picLocks noChangeAspect="1"/>
          </p:cNvPicPr>
          <p:nvPr/>
        </p:nvPicPr>
        <p:blipFill rotWithShape="1">
          <a:blip r:embed="rId2">
            <a:extLst>
              <a:ext uri="{28A0092B-C50C-407E-A947-70E740481C1C}">
                <a14:useLocalDpi xmlns:a14="http://schemas.microsoft.com/office/drawing/2010/main" val="0"/>
              </a:ext>
            </a:extLst>
          </a:blip>
          <a:srcRect l="1" t="39420" r="54062" b="28914"/>
          <a:stretch/>
        </p:blipFill>
        <p:spPr>
          <a:xfrm>
            <a:off x="-1" y="2549713"/>
            <a:ext cx="12192000" cy="4221534"/>
          </a:xfrm>
          <a:custGeom>
            <a:avLst/>
            <a:gdLst/>
            <a:ahLst/>
            <a:cxnLst/>
            <a:rect l="l" t="t" r="r" b="b"/>
            <a:pathLst>
              <a:path w="12192000" h="4273465">
                <a:moveTo>
                  <a:pt x="5674827" y="107"/>
                </a:moveTo>
                <a:cubicBezTo>
                  <a:pt x="6770307" y="-2269"/>
                  <a:pt x="8062055" y="35744"/>
                  <a:pt x="8986322" y="35744"/>
                </a:cubicBezTo>
                <a:cubicBezTo>
                  <a:pt x="10233527" y="52639"/>
                  <a:pt x="11168930" y="69533"/>
                  <a:pt x="12015248" y="52639"/>
                </a:cubicBezTo>
                <a:lnTo>
                  <a:pt x="12192000" y="60460"/>
                </a:lnTo>
                <a:lnTo>
                  <a:pt x="12192000" y="4273465"/>
                </a:lnTo>
                <a:lnTo>
                  <a:pt x="0" y="4273465"/>
                </a:lnTo>
                <a:lnTo>
                  <a:pt x="0" y="65877"/>
                </a:lnTo>
                <a:lnTo>
                  <a:pt x="107413" y="52639"/>
                </a:lnTo>
                <a:cubicBezTo>
                  <a:pt x="716168" y="1955"/>
                  <a:pt x="1725810" y="137111"/>
                  <a:pt x="4665650" y="18850"/>
                </a:cubicBezTo>
                <a:cubicBezTo>
                  <a:pt x="4966315" y="6179"/>
                  <a:pt x="5309667" y="899"/>
                  <a:pt x="5674827" y="107"/>
                </a:cubicBezTo>
                <a:close/>
              </a:path>
            </a:pathLst>
          </a:custGeom>
          <a:scene3d>
            <a:camera prst="orthographicFront"/>
            <a:lightRig rig="threePt" dir="t"/>
          </a:scene3d>
          <a:sp3d>
            <a:bevelT w="165100" prst="coolSlant"/>
          </a:sp3d>
        </p:spPr>
      </p:pic>
    </p:spTree>
    <p:extLst>
      <p:ext uri="{BB962C8B-B14F-4D97-AF65-F5344CB8AC3E}">
        <p14:creationId xmlns:p14="http://schemas.microsoft.com/office/powerpoint/2010/main" val="983332909"/>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1B2430"/>
      </a:dk2>
      <a:lt2>
        <a:srgbClr val="F0F1F3"/>
      </a:lt2>
      <a:accent1>
        <a:srgbClr val="B89734"/>
      </a:accent1>
      <a:accent2>
        <a:srgbClr val="CA7346"/>
      </a:accent2>
      <a:accent3>
        <a:srgbClr val="97AA3B"/>
      </a:accent3>
      <a:accent4>
        <a:srgbClr val="3495B8"/>
      </a:accent4>
      <a:accent5>
        <a:srgbClr val="4670CA"/>
      </a:accent5>
      <a:accent6>
        <a:srgbClr val="4A3EBB"/>
      </a:accent6>
      <a:hlink>
        <a:srgbClr val="3F5FBF"/>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0</TotalTime>
  <Words>1125</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vt:lpstr>
      <vt:lpstr>Avenir Next LT Pro</vt:lpstr>
      <vt:lpstr>Calisto MT</vt:lpstr>
      <vt:lpstr>open-sans</vt:lpstr>
      <vt:lpstr>Sagona Book</vt:lpstr>
      <vt:lpstr>The Hand Extrablack</vt:lpstr>
      <vt:lpstr>Univers Condensed</vt:lpstr>
      <vt:lpstr>BlobVTI</vt:lpstr>
      <vt:lpstr>Sales, Expense and Revenue Computation Interactive Dashboard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Expense and Revenue Computation Interactive Dashboard </dc:title>
  <dc:creator>Bhavdeep Singh</dc:creator>
  <cp:lastModifiedBy>Bhavdeep Singh</cp:lastModifiedBy>
  <cp:revision>1</cp:revision>
  <dcterms:created xsi:type="dcterms:W3CDTF">2020-12-19T14:00:06Z</dcterms:created>
  <dcterms:modified xsi:type="dcterms:W3CDTF">2020-12-19T14:00:20Z</dcterms:modified>
</cp:coreProperties>
</file>