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61" r:id="rId4"/>
    <p:sldId id="262" r:id="rId5"/>
    <p:sldId id="258" r:id="rId6"/>
    <p:sldId id="259" r:id="rId7"/>
    <p:sldId id="265" r:id="rId8"/>
    <p:sldId id="263" r:id="rId9"/>
    <p:sldId id="268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02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28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79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4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4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2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DA57-8515-40AE-87A8-900850382D8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460828-9DEE-45D2-8342-BB17D9BB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EF33-5392-1822-1890-A5292CE6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3357"/>
          </a:xfrm>
        </p:spPr>
        <p:txBody>
          <a:bodyPr>
            <a:normAutofit fontScale="90000"/>
          </a:bodyPr>
          <a:lstStyle/>
          <a:p>
            <a:r>
              <a:rPr lang="en-IN" dirty="0"/>
              <a:t>			           </a:t>
            </a:r>
            <a:r>
              <a:rPr lang="en-US" b="1" i="0" dirty="0">
                <a:effectLst/>
              </a:rPr>
              <a:t>Institute for Advanced       		  	         	                   			Computing &amp; Software Development</a:t>
            </a:r>
            <a:br>
              <a:rPr lang="en-US" b="1" i="0" dirty="0">
                <a:effectLst/>
              </a:rPr>
            </a:br>
            <a:r>
              <a:rPr lang="en-US" b="1" i="0" dirty="0">
                <a:effectLst/>
              </a:rPr>
              <a:t>				                     Pune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EC8C-BDD7-84E6-B6AB-1E3BD14B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287"/>
            <a:ext cx="10515600" cy="3895675"/>
          </a:xfrm>
        </p:spPr>
        <p:txBody>
          <a:bodyPr>
            <a:normAutofit fontScale="92500" lnSpcReduction="20000"/>
          </a:bodyPr>
          <a:lstStyle/>
          <a:p>
            <a:pPr lvl="7"/>
            <a:r>
              <a:rPr lang="en-IN" sz="2800" dirty="0"/>
              <a:t>PG-DBDA</a:t>
            </a:r>
            <a:r>
              <a:rPr lang="en-IN" dirty="0"/>
              <a:t> </a:t>
            </a:r>
            <a:r>
              <a:rPr lang="en-IN" sz="2800" dirty="0"/>
              <a:t>SEPT 2023</a:t>
            </a:r>
          </a:p>
          <a:p>
            <a:pPr lvl="8"/>
            <a:r>
              <a:rPr lang="en-IN" sz="2800" dirty="0"/>
              <a:t>Project</a:t>
            </a:r>
          </a:p>
          <a:p>
            <a:pPr lvl="8"/>
            <a:endParaRPr lang="en-IN" dirty="0"/>
          </a:p>
          <a:p>
            <a:pPr lvl="4"/>
            <a:r>
              <a:rPr lang="en-IN" sz="1900" b="1" dirty="0"/>
              <a:t>Topic - </a:t>
            </a:r>
            <a:r>
              <a:rPr lang="en-US" sz="1900" b="1" i="0" dirty="0">
                <a:solidFill>
                  <a:srgbClr val="333333"/>
                </a:solidFill>
                <a:effectLst/>
              </a:rPr>
              <a:t>Build a model to predict stock market performance using LSTM</a:t>
            </a:r>
          </a:p>
          <a:p>
            <a:pPr lvl="8" algn="just"/>
            <a:r>
              <a:rPr lang="en-IN" sz="2800" dirty="0"/>
              <a:t>Submitted By:</a:t>
            </a:r>
            <a:endParaRPr lang="en-US" sz="2800" i="0" dirty="0">
              <a:solidFill>
                <a:srgbClr val="333333"/>
              </a:solidFill>
              <a:effectLst/>
            </a:endParaRPr>
          </a:p>
          <a:p>
            <a:pPr lvl="8" algn="just"/>
            <a:r>
              <a:rPr lang="en-IN" sz="2800" dirty="0"/>
              <a:t>Group No: 5</a:t>
            </a:r>
          </a:p>
          <a:p>
            <a:pPr lvl="3"/>
            <a:r>
              <a:rPr lang="en-IN" sz="2800" dirty="0"/>
              <a:t>Roll No:                                            Name:</a:t>
            </a:r>
          </a:p>
          <a:p>
            <a:pPr lvl="3"/>
            <a:r>
              <a:rPr lang="en-IN" sz="2800" dirty="0"/>
              <a:t>239548                                             Viraj </a:t>
            </a:r>
            <a:r>
              <a:rPr lang="en-IN" sz="2800" dirty="0" err="1"/>
              <a:t>Kawade</a:t>
            </a:r>
            <a:endParaRPr lang="en-IN" sz="2800" dirty="0"/>
          </a:p>
          <a:p>
            <a:pPr lvl="3"/>
            <a:r>
              <a:rPr lang="en-IN" sz="2800" dirty="0"/>
              <a:t>239540                                             Shreyas </a:t>
            </a:r>
            <a:r>
              <a:rPr lang="en-IN" sz="2800" dirty="0" err="1"/>
              <a:t>Dande</a:t>
            </a:r>
            <a:endParaRPr lang="en-IN" sz="28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38C672-4C15-ED84-D702-13717D79F867}"/>
              </a:ext>
            </a:extLst>
          </p:cNvPr>
          <p:cNvGrpSpPr>
            <a:grpSpLocks/>
          </p:cNvGrpSpPr>
          <p:nvPr/>
        </p:nvGrpSpPr>
        <p:grpSpPr>
          <a:xfrm>
            <a:off x="723900" y="365124"/>
            <a:ext cx="1372877" cy="1453515"/>
            <a:chOff x="9525" y="9525"/>
            <a:chExt cx="933450" cy="1453515"/>
          </a:xfrm>
        </p:grpSpPr>
        <p:pic>
          <p:nvPicPr>
            <p:cNvPr id="5" name="Image 3">
              <a:extLst>
                <a:ext uri="{FF2B5EF4-FFF2-40B4-BE49-F238E27FC236}">
                  <a16:creationId xmlns:a16="http://schemas.microsoft.com/office/drawing/2014/main" id="{BFA8C748-FF78-F091-7BDD-A5BCBEA8A3E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" y="19050"/>
              <a:ext cx="914400" cy="1434465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3FA06C64-0776-C195-4562-BF02A6EC642E}"/>
                </a:ext>
              </a:extLst>
            </p:cNvPr>
            <p:cNvSpPr/>
            <p:nvPr/>
          </p:nvSpPr>
          <p:spPr>
            <a:xfrm>
              <a:off x="9525" y="9525"/>
              <a:ext cx="933450" cy="1453515"/>
            </a:xfrm>
            <a:custGeom>
              <a:avLst/>
              <a:gdLst/>
              <a:ahLst/>
              <a:cxnLst/>
              <a:rect l="l" t="t" r="r" b="b"/>
              <a:pathLst>
                <a:path w="933450" h="1453515">
                  <a:moveTo>
                    <a:pt x="0" y="1453515"/>
                  </a:moveTo>
                  <a:lnTo>
                    <a:pt x="933450" y="1453515"/>
                  </a:lnTo>
                  <a:lnTo>
                    <a:pt x="933450" y="0"/>
                  </a:lnTo>
                  <a:lnTo>
                    <a:pt x="0" y="0"/>
                  </a:lnTo>
                  <a:lnTo>
                    <a:pt x="0" y="1453515"/>
                  </a:lnTo>
                  <a:close/>
                </a:path>
              </a:pathLst>
            </a:custGeom>
            <a:ln w="19049">
              <a:noFill/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8C510B-D9F6-3EC2-3BBA-3CDCF20DAF3B}"/>
              </a:ext>
            </a:extLst>
          </p:cNvPr>
          <p:cNvGrpSpPr>
            <a:grpSpLocks/>
          </p:cNvGrpSpPr>
          <p:nvPr/>
        </p:nvGrpSpPr>
        <p:grpSpPr>
          <a:xfrm>
            <a:off x="9772651" y="497796"/>
            <a:ext cx="2229390" cy="1150029"/>
            <a:chOff x="9525" y="9525"/>
            <a:chExt cx="1857375" cy="709930"/>
          </a:xfrm>
        </p:grpSpPr>
        <p:pic>
          <p:nvPicPr>
            <p:cNvPr id="8" name="Image 6">
              <a:extLst>
                <a:ext uri="{FF2B5EF4-FFF2-40B4-BE49-F238E27FC236}">
                  <a16:creationId xmlns:a16="http://schemas.microsoft.com/office/drawing/2014/main" id="{78B5721C-63A9-0FEC-AC9B-1FD4DBE241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" y="19050"/>
              <a:ext cx="1838325" cy="6908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6C81032E-8CD2-0A3E-91F5-DB089EEEA73C}"/>
                </a:ext>
              </a:extLst>
            </p:cNvPr>
            <p:cNvSpPr/>
            <p:nvPr/>
          </p:nvSpPr>
          <p:spPr>
            <a:xfrm>
              <a:off x="9525" y="9525"/>
              <a:ext cx="1857375" cy="709930"/>
            </a:xfrm>
            <a:custGeom>
              <a:avLst/>
              <a:gdLst/>
              <a:ahLst/>
              <a:cxnLst/>
              <a:rect l="l" t="t" r="r" b="b"/>
              <a:pathLst>
                <a:path w="1857375" h="709930">
                  <a:moveTo>
                    <a:pt x="0" y="709929"/>
                  </a:moveTo>
                  <a:lnTo>
                    <a:pt x="1857375" y="709929"/>
                  </a:lnTo>
                  <a:lnTo>
                    <a:pt x="1857375" y="0"/>
                  </a:lnTo>
                  <a:lnTo>
                    <a:pt x="0" y="0"/>
                  </a:lnTo>
                  <a:lnTo>
                    <a:pt x="0" y="709929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7625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1248-BECE-DBD4-07B9-B044BCDC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US" b="0" i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82F9-43AC-B1EA-FCCE-C595690E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demonstrates the application of LSTM networks in predicting stock market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deep learning techniques and historical stock price data, we developed a predictive model capable of forecasting future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research and refinement of the model could lead to improved performance and broader applications in financial markets.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0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008A-8E41-BF3F-48F5-603C21B1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b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59D8-E10E-3352-2FF9-6C67389B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Documentation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7694-9317-783E-6A6B-A9ADE2E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IN" sz="8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553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0393-91BE-779A-46B1-F82E7FC57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82612"/>
          </a:xfrm>
        </p:spPr>
        <p:txBody>
          <a:bodyPr>
            <a:noAutofit/>
          </a:bodyPr>
          <a:lstStyle/>
          <a:p>
            <a: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8B1D-9BFE-7555-8DAB-A2CE023A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86325"/>
          </a:xfrm>
        </p:spPr>
        <p:txBody>
          <a:bodyPr>
            <a:noAutofit/>
          </a:bodyPr>
          <a:lstStyle/>
          <a:p>
            <a:b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stock market is a dynamic environment influenced by various factors such as economic conditions, political events, and investor sentiment.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stock market performance is crucial for investors, traders, and financial analysts to make informed decisions.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aim to develop a predictive model using Long Short-Term Memory (LSTM) networks, a type of recurrent neural network (RNN), to forecast stock prices.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6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403-FAAE-B9C9-D863-82B92A03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br>
              <a:rPr lang="en-US" b="0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2A0A-C47A-E070-848D-549747C2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predictive model for stock market performance using LSTM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historical stock price data and deep learning techniques to forecast future stock prices accurately.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7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B247-9A35-5486-EAAF-930A076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br>
              <a:rPr lang="en-IN" sz="4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F094-7D77-F8C7-FEB0-CB93594D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Preprocess historical stock price data for model training.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Model Training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 and train an LSTM neural network using </a:t>
            </a:r>
            <a:r>
              <a:rPr lang="en-IN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preprocessed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Evaluate the trained LSTM model's performance using test data.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Visualize actual vs. predicted stock prices to assess model accuracy.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9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3B54-A71C-5674-0E84-1083889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50" y="544735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b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13F5-C79D-E88B-C2C1-DBF0C3BA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39900"/>
            <a:ext cx="10515600" cy="48014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historical stock price data (Google_Stock_Price_Train.csv).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and preprocess data, including normalization and feature engineering.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999B-7EF4-F38B-8A8C-AA05DA28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Model Training</a:t>
            </a:r>
            <a:b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97B7-34F4-2359-83AF-37ADE1AA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LSTM model architecture with multiple LSTM layers and dropout regularization.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 the model using appropriate loss function and optimizer.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the model using training data with 200 epochs.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04F-058B-A148-831E-D443E7F9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80B6-60B1-8A66-77A6-2D5E90E1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test data (Google_Stock_Price_Test.csv) for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test dataset and generate predictions using the trained LSTM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model performance using metrics such as mean squared error and coefficient of determination (R-squared).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A188-5437-43E9-160E-26A010E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br>
              <a:rPr lang="en-US" i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C774-0093-4C6D-8D22-058EEDD0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actual vs. predicted Google stock prices for January 2017 using Matplotlib.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visual representation to understand the accuracy and effectiveness of the LSTM model.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2E53E3-67CD-0BA3-57DA-5AF4CA686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74" y="914400"/>
            <a:ext cx="78581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144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446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Söhne</vt:lpstr>
      <vt:lpstr>Wingdings 3</vt:lpstr>
      <vt:lpstr>Wisp</vt:lpstr>
      <vt:lpstr>              Institute for Advanced                                            Computing &amp; Software Development                          Pune</vt:lpstr>
      <vt:lpstr>Introduction</vt:lpstr>
      <vt:lpstr>Objective </vt:lpstr>
      <vt:lpstr>Overview </vt:lpstr>
      <vt:lpstr>Data Preparation </vt:lpstr>
      <vt:lpstr>LSTM Model Training </vt:lpstr>
      <vt:lpstr>Model Evaluation</vt:lpstr>
      <vt:lpstr>Visualization </vt:lpstr>
      <vt:lpstr>PowerPoint Presentation</vt:lpstr>
      <vt:lpstr>Conclusion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Institute for Advanced                       Computing &amp; Software Development             Pune</dc:title>
  <dc:creator>HP</dc:creator>
  <cp:lastModifiedBy>HP</cp:lastModifiedBy>
  <cp:revision>13</cp:revision>
  <dcterms:created xsi:type="dcterms:W3CDTF">2024-02-20T19:46:10Z</dcterms:created>
  <dcterms:modified xsi:type="dcterms:W3CDTF">2024-02-21T10:47:56Z</dcterms:modified>
</cp:coreProperties>
</file>