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Franklin Gothic" panose="020B0604020202020204" charset="0"/>
      <p:bold r:id="rId7"/>
    </p:embeddedFont>
    <p:embeddedFont>
      <p:font typeface="Libre Franklin" panose="020B0604020202020204" charset="0"/>
      <p:regular r:id="rId8"/>
      <p:bold r:id="rId9"/>
      <p:italic r:id="rId10"/>
      <p:boldItalic r:id="rId11"/>
    </p:embeddedFont>
    <p:embeddedFont>
      <p:font typeface="Noto Sans Symbols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78029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0853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3225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1787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9608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Libre Franklin" pitchFamily="2" charset="0"/>
                <a:ea typeface="Franklin Gothic"/>
                <a:cs typeface="Franklin Gothic"/>
                <a:sym typeface="Franklin Gothic"/>
              </a:rPr>
              <a:t>White Hour Solutions</a:t>
            </a:r>
            <a:endParaRPr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PS Code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dirty="0">
                <a:latin typeface="Libre Franklin" pitchFamily="2" charset="0"/>
                <a:ea typeface="Franklin Gothic"/>
                <a:cs typeface="Franklin Gothic"/>
                <a:sym typeface="Franklin Gothic"/>
              </a:rPr>
              <a:t>SJ572</a:t>
            </a:r>
            <a:endParaRPr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Problem Statement Title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b="0" i="0" u="none" strike="noStrike" dirty="0">
                <a:effectLst/>
                <a:latin typeface="Libre Franklin" pitchFamily="2" charset="0"/>
              </a:rPr>
              <a:t>Hosting a blockchain code on to a cloud network in order to create a prototype app in the Healthcare sector</a:t>
            </a:r>
            <a:endParaRPr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Team Name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dirty="0" err="1">
                <a:latin typeface="Libre Franklin" pitchFamily="2" charset="0"/>
                <a:ea typeface="Franklin Gothic"/>
                <a:cs typeface="Franklin Gothic"/>
                <a:sym typeface="Franklin Gothic"/>
              </a:rPr>
              <a:t>SimpleSenary</a:t>
            </a:r>
            <a:endParaRPr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latin typeface="Libre Franklin" pitchFamily="2" charset="0"/>
                <a:ea typeface="Franklin Gothic"/>
                <a:cs typeface="Franklin Gothic"/>
                <a:sym typeface="Franklin Gothic"/>
              </a:rPr>
              <a:t>Shubham Bhola</a:t>
            </a:r>
          </a:p>
          <a:p>
            <a:pPr marL="0" indent="0"/>
            <a:r>
              <a:rPr lang="en-US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dirty="0">
                <a:latin typeface="Libre Franklin" pitchFamily="2" charset="0"/>
                <a:ea typeface="Franklin Gothic"/>
                <a:cs typeface="Franklin Gothic"/>
                <a:sym typeface="Franklin Gothic"/>
              </a:rPr>
              <a:t>U-1056</a:t>
            </a:r>
            <a:endParaRPr lang="en-US"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latin typeface="Libre Franklin" pitchFamily="2" charset="0"/>
                <a:ea typeface="Franklin Gothic"/>
                <a:cs typeface="Franklin Gothic"/>
                <a:sym typeface="Franklin Gothic"/>
              </a:rPr>
              <a:t>Netaji Subhash University of Technology</a:t>
            </a:r>
            <a:endParaRPr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" y="252207"/>
            <a:ext cx="3431177" cy="147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>
              <a:latin typeface="Franklin Gothic" panose="020B06040202020202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latin typeface="Libre Franklin" pitchFamily="2" charset="0"/>
              </a:rPr>
              <a:t>The idea is to store the data of patients, doctors and other staff on a blockchain so that a large amount of data can be stored very efficiently and securely.  Through this we can also establish a proper chain of custody in drug shipments also.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latin typeface="Libre Franklin" pitchFamily="2" charset="0"/>
              </a:rPr>
              <a:t>We can even implement a patient-centric electronic health record for better user experience</a:t>
            </a:r>
            <a:r>
              <a:rPr lang="en-US" dirty="0"/>
              <a:t>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xmlns="" id="{241B81F6-BB4A-47CD-B7E5-6BD2ACCF3D34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846" r="846"/>
          <a:stretch>
            <a:fillRect/>
          </a:stretch>
        </p:blipFill>
        <p:spPr>
          <a:xfrm>
            <a:off x="7378700" y="123825"/>
            <a:ext cx="4689475" cy="34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"/>
          <p:cNvSpPr txBox="1"/>
          <p:nvPr/>
        </p:nvSpPr>
        <p:spPr>
          <a:xfrm>
            <a:off x="7378700" y="3787260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Franklin Gothic" panose="020B0604020202020204" charset="0"/>
                <a:ea typeface="Libre Franklin"/>
                <a:cs typeface="Libre Franklin"/>
                <a:sym typeface="Libre Franklin"/>
              </a:rPr>
              <a:t>:</a:t>
            </a:r>
            <a:endParaRPr dirty="0">
              <a:latin typeface="Franklin Gothic" panose="020B0604020202020204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React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 pitchFamily="2" charset="0"/>
                <a:sym typeface="Libre Franklin"/>
              </a:rPr>
              <a:t>Solidity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 pitchFamily="2" charset="0"/>
                <a:sym typeface="Libre Franklin"/>
              </a:rPr>
              <a:t>Ethereum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err="1">
                <a:solidFill>
                  <a:schemeClr val="dk1"/>
                </a:solidFill>
                <a:latin typeface="Libre Franklin" pitchFamily="2" charset="0"/>
                <a:sym typeface="Libre Franklin"/>
              </a:rPr>
              <a:t>Metamask</a:t>
            </a:r>
            <a:endParaRPr dirty="0">
              <a:latin typeface="Libre Franklin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latin typeface="Franklin Gothic" panose="020B0604020202020204" charset="0"/>
              </a:rPr>
              <a:t>Describe your Use Cases here</a:t>
            </a:r>
            <a:endParaRPr dirty="0">
              <a:latin typeface="Franklin Gothic" panose="020B0604020202020204" charset="0"/>
            </a:endParaRPr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/>
              <a:t>Blockchain and Healthcare to Enhance the Security and Control of Healthcare Transactions</a:t>
            </a:r>
            <a:r>
              <a:rPr lang="en-US" sz="2000" dirty="0" smtClean="0"/>
              <a:t>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2000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/>
              <a:t>Blockchain to Establish Proper Chain of Custody in Drug Shipments</a:t>
            </a:r>
            <a:r>
              <a:rPr lang="en-US" sz="2000" dirty="0" smtClean="0"/>
              <a:t>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2000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/>
              <a:t>Patient-centric electronic health records</a:t>
            </a:r>
            <a:r>
              <a:rPr lang="en-US" sz="2000" dirty="0" smtClean="0"/>
              <a:t>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2000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/>
              <a:t>Medical Staff credential verification.</a:t>
            </a:r>
            <a:endParaRPr sz="2000"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 panose="020B0604020202020204" charset="0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>
              <a:latin typeface="Franklin Gothic" panose="020B0604020202020204" charset="0"/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>
                <a:latin typeface="Libre Franklin" pitchFamily="2" charset="0"/>
              </a:rPr>
              <a:t>Regulations have always struggled to keep up with advances in technology.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 err="1">
                <a:latin typeface="Libre Franklin" pitchFamily="2" charset="0"/>
              </a:rPr>
              <a:t>Decentralised</a:t>
            </a:r>
            <a:r>
              <a:rPr lang="en-US" sz="2000" dirty="0">
                <a:latin typeface="Libre Franklin" pitchFamily="2" charset="0"/>
              </a:rPr>
              <a:t> networks can be much less resilient to shocks, which can impact participants directly, unless careful thought is given to their design.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>
                <a:latin typeface="Libre Franklin" pitchFamily="2" charset="0"/>
              </a:rPr>
              <a:t>It places trust and authority in a decentralized network rather than in a powerful central institution. And for most, this loss of control can be deeply unsettling.</a:t>
            </a:r>
            <a:endParaRPr sz="2000" dirty="0">
              <a:latin typeface="Libre Franklin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84571" y="550290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794596" y="1468287"/>
            <a:ext cx="11283723" cy="5677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Libre Franklin" pitchFamily="2" charset="0"/>
              </a:rPr>
              <a:t>Team Leader Name: Shubham Bhola</a:t>
            </a:r>
            <a:endParaRPr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Libre Franklin" pitchFamily="2" charset="0"/>
              </a:rPr>
              <a:t>Branch : </a:t>
            </a:r>
            <a:r>
              <a:rPr lang="en-US" sz="1200" dirty="0" err="1">
                <a:latin typeface="Libre Franklin" pitchFamily="2" charset="0"/>
              </a:rPr>
              <a:t>Btech</a:t>
            </a:r>
            <a:r>
              <a:rPr lang="en-US" sz="1200" dirty="0">
                <a:latin typeface="Libre Franklin" pitchFamily="2" charset="0"/>
              </a:rPr>
              <a:t>			Stream (ECE, CSE </a:t>
            </a:r>
            <a:r>
              <a:rPr lang="en-US" sz="1200" dirty="0" err="1">
                <a:latin typeface="Libre Franklin" pitchFamily="2" charset="0"/>
              </a:rPr>
              <a:t>etc</a:t>
            </a:r>
            <a:r>
              <a:rPr lang="en-US" sz="1200" dirty="0">
                <a:latin typeface="Libre Franklin" pitchFamily="2" charset="0"/>
              </a:rPr>
              <a:t>): IT		Year (I,II,III,IV):  II</a:t>
            </a:r>
            <a:endParaRPr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Libre Franklin" pitchFamily="2" charset="0"/>
              </a:rPr>
              <a:t>Team Member 1 Name:  Kartikey Mishra</a:t>
            </a:r>
            <a:endParaRPr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Libre Franklin" pitchFamily="2" charset="0"/>
              </a:rPr>
              <a:t>Branch : </a:t>
            </a:r>
            <a:r>
              <a:rPr lang="en-US" sz="1200" dirty="0" err="1">
                <a:latin typeface="Libre Franklin" pitchFamily="2" charset="0"/>
              </a:rPr>
              <a:t>Btech</a:t>
            </a:r>
            <a:r>
              <a:rPr lang="en-US" sz="1200" dirty="0">
                <a:latin typeface="Libre Franklin" pitchFamily="2" charset="0"/>
              </a:rPr>
              <a:t> 			Stream (ECE, CSE </a:t>
            </a:r>
            <a:r>
              <a:rPr lang="en-US" sz="1200" dirty="0" err="1">
                <a:latin typeface="Libre Franklin" pitchFamily="2" charset="0"/>
              </a:rPr>
              <a:t>etc</a:t>
            </a:r>
            <a:r>
              <a:rPr lang="en-US" sz="1200" dirty="0">
                <a:latin typeface="Libre Franklin" pitchFamily="2" charset="0"/>
              </a:rPr>
              <a:t>): IT		Year (I,II,III,IV):  II</a:t>
            </a:r>
            <a:endParaRPr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Libre Franklin" pitchFamily="2" charset="0"/>
              </a:rPr>
              <a:t>Team Member 2 Name: </a:t>
            </a:r>
            <a:r>
              <a:rPr lang="en-US" sz="1200" b="1" dirty="0" err="1" smtClean="0">
                <a:solidFill>
                  <a:srgbClr val="5D7C3F"/>
                </a:solidFill>
                <a:latin typeface="Libre Franklin" pitchFamily="2" charset="0"/>
              </a:rPr>
              <a:t>Rohit</a:t>
            </a:r>
            <a:r>
              <a:rPr lang="en-US" sz="1200" b="1" dirty="0" smtClean="0">
                <a:solidFill>
                  <a:srgbClr val="5D7C3F"/>
                </a:solidFill>
                <a:latin typeface="Libre Franklin" pitchFamily="2" charset="0"/>
              </a:rPr>
              <a:t> Sharma</a:t>
            </a:r>
            <a:endParaRPr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Libre Franklin" pitchFamily="2" charset="0"/>
              </a:rPr>
              <a:t>Branch : </a:t>
            </a:r>
            <a:r>
              <a:rPr lang="en-US" sz="1200" dirty="0" err="1">
                <a:latin typeface="Libre Franklin" pitchFamily="2" charset="0"/>
              </a:rPr>
              <a:t>Btech</a:t>
            </a:r>
            <a:r>
              <a:rPr lang="en-US" sz="1200" dirty="0">
                <a:latin typeface="Libre Franklin" pitchFamily="2" charset="0"/>
              </a:rPr>
              <a:t> 			Stream (ECE, CSE </a:t>
            </a:r>
            <a:r>
              <a:rPr lang="en-US" sz="1200" dirty="0" err="1">
                <a:latin typeface="Libre Franklin" pitchFamily="2" charset="0"/>
              </a:rPr>
              <a:t>etc</a:t>
            </a:r>
            <a:r>
              <a:rPr lang="en-US" sz="1200" dirty="0">
                <a:latin typeface="Libre Franklin" pitchFamily="2" charset="0"/>
              </a:rPr>
              <a:t>):  CSE	Year (I,II,III,IV):  II</a:t>
            </a:r>
            <a:endParaRPr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Libre Franklin" pitchFamily="2" charset="0"/>
              </a:rPr>
              <a:t>Team Member 3 Name: </a:t>
            </a:r>
            <a:r>
              <a:rPr lang="en-US" sz="1200" b="1" dirty="0" err="1">
                <a:solidFill>
                  <a:srgbClr val="5D7C3F"/>
                </a:solidFill>
                <a:latin typeface="Libre Franklin" pitchFamily="2" charset="0"/>
              </a:rPr>
              <a:t>Krati</a:t>
            </a:r>
            <a:r>
              <a:rPr lang="en-US" sz="1200" b="1" dirty="0">
                <a:solidFill>
                  <a:srgbClr val="5D7C3F"/>
                </a:solidFill>
                <a:latin typeface="Libre Franklin" pitchFamily="2" charset="0"/>
              </a:rPr>
              <a:t> Jain</a:t>
            </a:r>
            <a:endParaRPr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Libre Franklin" pitchFamily="2" charset="0"/>
              </a:rPr>
              <a:t>Branch : </a:t>
            </a:r>
            <a:r>
              <a:rPr lang="en-US" sz="1200" dirty="0" err="1">
                <a:latin typeface="Libre Franklin" pitchFamily="2" charset="0"/>
              </a:rPr>
              <a:t>Btech</a:t>
            </a:r>
            <a:r>
              <a:rPr lang="en-US" sz="1200" dirty="0">
                <a:latin typeface="Libre Franklin" pitchFamily="2" charset="0"/>
              </a:rPr>
              <a:t> 			Stream (ECE, CSE </a:t>
            </a:r>
            <a:r>
              <a:rPr lang="en-US" sz="1200" dirty="0" err="1">
                <a:latin typeface="Libre Franklin" pitchFamily="2" charset="0"/>
              </a:rPr>
              <a:t>etc</a:t>
            </a:r>
            <a:r>
              <a:rPr lang="en-US" sz="1200" dirty="0">
                <a:latin typeface="Libre Franklin" pitchFamily="2" charset="0"/>
              </a:rPr>
              <a:t>): ICE	Year (I,II,III,IV):  II</a:t>
            </a:r>
            <a:endParaRPr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Libre Franklin" pitchFamily="2" charset="0"/>
              </a:rPr>
              <a:t>Team Member 4 Name: </a:t>
            </a:r>
            <a:r>
              <a:rPr lang="en-US" sz="1200" b="1" dirty="0" smtClean="0">
                <a:solidFill>
                  <a:srgbClr val="5D7C3F"/>
                </a:solidFill>
                <a:latin typeface="Libre Franklin" pitchFamily="2" charset="0"/>
              </a:rPr>
              <a:t>Pushkin Sharma</a:t>
            </a:r>
            <a:endParaRPr lang="en-US"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Libre Franklin" pitchFamily="2" charset="0"/>
              </a:rPr>
              <a:t>Branch : </a:t>
            </a:r>
            <a:r>
              <a:rPr lang="en-US" sz="1200" dirty="0" err="1">
                <a:latin typeface="Libre Franklin" pitchFamily="2" charset="0"/>
              </a:rPr>
              <a:t>Btech</a:t>
            </a:r>
            <a:r>
              <a:rPr lang="en-US" sz="1200" dirty="0">
                <a:latin typeface="Libre Franklin" pitchFamily="2" charset="0"/>
              </a:rPr>
              <a:t> 			Stream (ECE, CSE </a:t>
            </a:r>
            <a:r>
              <a:rPr lang="en-US" sz="1200" dirty="0" err="1">
                <a:latin typeface="Libre Franklin" pitchFamily="2" charset="0"/>
              </a:rPr>
              <a:t>etc</a:t>
            </a:r>
            <a:r>
              <a:rPr lang="en-US" sz="1200" dirty="0">
                <a:latin typeface="Libre Franklin" pitchFamily="2" charset="0"/>
              </a:rPr>
              <a:t>): ICE	Year (I,II,III,IV):  II</a:t>
            </a:r>
            <a:endParaRPr lang="en-US"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Libre Franklin" pitchFamily="2" charset="0"/>
              </a:rPr>
              <a:t>Team Member 5 Name:  </a:t>
            </a:r>
            <a:r>
              <a:rPr lang="en-US" sz="1200" b="1" dirty="0" err="1" smtClean="0">
                <a:solidFill>
                  <a:srgbClr val="5D7C3F"/>
                </a:solidFill>
                <a:latin typeface="Libre Franklin" pitchFamily="2" charset="0"/>
              </a:rPr>
              <a:t>Devansh</a:t>
            </a:r>
            <a:r>
              <a:rPr lang="en-US" sz="1200" b="1" dirty="0" smtClean="0">
                <a:solidFill>
                  <a:srgbClr val="5D7C3F"/>
                </a:solidFill>
                <a:latin typeface="Libre Franklin" pitchFamily="2" charset="0"/>
              </a:rPr>
              <a:t> </a:t>
            </a:r>
            <a:r>
              <a:rPr lang="en-US" sz="1200" b="1" smtClean="0">
                <a:solidFill>
                  <a:srgbClr val="5D7C3F"/>
                </a:solidFill>
                <a:latin typeface="Libre Franklin" pitchFamily="2" charset="0"/>
              </a:rPr>
              <a:t>Khandelwal</a:t>
            </a:r>
            <a:endParaRPr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Libre Franklin" pitchFamily="2" charset="0"/>
              </a:rPr>
              <a:t>Branch : </a:t>
            </a:r>
            <a:r>
              <a:rPr lang="en-US" sz="1200" dirty="0" err="1">
                <a:latin typeface="Libre Franklin" pitchFamily="2" charset="0"/>
              </a:rPr>
              <a:t>Btech</a:t>
            </a:r>
            <a:r>
              <a:rPr lang="en-US" sz="1200" dirty="0">
                <a:latin typeface="Libre Franklin" pitchFamily="2" charset="0"/>
              </a:rPr>
              <a:t> 			Stream (ECE, CSE </a:t>
            </a:r>
            <a:r>
              <a:rPr lang="en-US" sz="1200" dirty="0" err="1">
                <a:latin typeface="Libre Franklin" pitchFamily="2" charset="0"/>
              </a:rPr>
              <a:t>etc</a:t>
            </a:r>
            <a:r>
              <a:rPr lang="en-US" sz="1200" dirty="0">
                <a:latin typeface="Libre Franklin" pitchFamily="2" charset="0"/>
              </a:rPr>
              <a:t>): EE	Year (I,II,III,IV):  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  <a:latin typeface="Libre Franklin" pitchFamily="2" charset="0"/>
              </a:rPr>
              <a:t>Team Mentor 1 Name:  Dr. Mohinder Pal Singh Bhatia</a:t>
            </a:r>
            <a:endParaRPr lang="en-US" sz="1200"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Libre Franklin" pitchFamily="2" charset="0"/>
              </a:rPr>
              <a:t>Category:  Academic			Expertise: Software Engineering, Operating Systems for software submissions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Libre Franklin" pitchFamily="2" charset="0"/>
              </a:rPr>
              <a:t>Domain Experience (in years): 30+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  <a:latin typeface="Libre Franklin" pitchFamily="2" charset="0"/>
              </a:rPr>
              <a:t>Team Mentor 2 Name:  Dr. Pinaki</a:t>
            </a:r>
            <a:endParaRPr lang="en-US" sz="1200" dirty="0"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Libre Franklin" pitchFamily="2" charset="0"/>
              </a:rPr>
              <a:t>Category: Academic		 	Expertise: UI/UX, Backend Engineering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Libre Franklin" pitchFamily="2" charset="0"/>
              </a:rPr>
              <a:t>Domain Experience (in years):  20+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228</Words>
  <Application>Microsoft Office PowerPoint</Application>
  <PresentationFormat>Widescreen</PresentationFormat>
  <Paragraphs>56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Franklin Gothic</vt:lpstr>
      <vt:lpstr>Arial</vt:lpstr>
      <vt:lpstr>Libre Franklin</vt:lpstr>
      <vt:lpstr>Noto Sans Symbols</vt:lpstr>
      <vt:lpstr>Calibri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Shubham</cp:lastModifiedBy>
  <cp:revision>10</cp:revision>
  <dcterms:created xsi:type="dcterms:W3CDTF">2022-02-11T07:14:46Z</dcterms:created>
  <dcterms:modified xsi:type="dcterms:W3CDTF">2022-03-28T16:57:14Z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