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9" r:id="rId4"/>
    <p:sldId id="271" r:id="rId5"/>
    <p:sldId id="260" r:id="rId6"/>
    <p:sldId id="262" r:id="rId7"/>
    <p:sldId id="263" r:id="rId8"/>
    <p:sldId id="264" r:id="rId9"/>
    <p:sldId id="265" r:id="rId10"/>
    <p:sldId id="267"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 Khandelwal" userId="3de9017986ddc6e8" providerId="LiveId" clId="{CFBEA08C-2786-4E8C-9352-D933A3CBF5B5}"/>
    <pc:docChg chg="custSel modSld">
      <pc:chgData name="Devansh Khandelwal" userId="3de9017986ddc6e8" providerId="LiveId" clId="{CFBEA08C-2786-4E8C-9352-D933A3CBF5B5}" dt="2022-03-28T18:40:10.867" v="3" actId="313"/>
      <pc:docMkLst>
        <pc:docMk/>
      </pc:docMkLst>
      <pc:sldChg chg="modSp mod">
        <pc:chgData name="Devansh Khandelwal" userId="3de9017986ddc6e8" providerId="LiveId" clId="{CFBEA08C-2786-4E8C-9352-D933A3CBF5B5}" dt="2022-03-28T18:39:52.204" v="2" actId="207"/>
        <pc:sldMkLst>
          <pc:docMk/>
          <pc:sldMk cId="0" sldId="257"/>
        </pc:sldMkLst>
        <pc:spChg chg="mod">
          <ac:chgData name="Devansh Khandelwal" userId="3de9017986ddc6e8" providerId="LiveId" clId="{CFBEA08C-2786-4E8C-9352-D933A3CBF5B5}" dt="2022-03-28T18:39:52.204" v="2" actId="207"/>
          <ac:spMkLst>
            <pc:docMk/>
            <pc:sldMk cId="0" sldId="257"/>
            <ac:spMk id="4" creationId="{98891D13-AA72-49D1-92CE-224FE1DBB917}"/>
          </ac:spMkLst>
        </pc:spChg>
      </pc:sldChg>
      <pc:sldChg chg="modSp mod">
        <pc:chgData name="Devansh Khandelwal" userId="3de9017986ddc6e8" providerId="LiveId" clId="{CFBEA08C-2786-4E8C-9352-D933A3CBF5B5}" dt="2022-03-28T18:40:10.867" v="3" actId="313"/>
        <pc:sldMkLst>
          <pc:docMk/>
          <pc:sldMk cId="0" sldId="267"/>
        </pc:sldMkLst>
        <pc:spChg chg="mod">
          <ac:chgData name="Devansh Khandelwal" userId="3de9017986ddc6e8" providerId="LiveId" clId="{CFBEA08C-2786-4E8C-9352-D933A3CBF5B5}" dt="2022-03-28T18:40:10.867" v="3" actId="313"/>
          <ac:spMkLst>
            <pc:docMk/>
            <pc:sldMk cId="0" sldId="267"/>
            <ac:spMk id="4" creationId="{1F067710-A53E-4DD3-8FBA-25AEBE72BE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dbcc1921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dbcc1921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6dbcc1921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200" y="344577"/>
            <a:ext cx="10515600" cy="5492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Team Name</a:t>
            </a:r>
            <a:endParaRPr dirty="0"/>
          </a:p>
        </p:txBody>
      </p:sp>
      <p:sp>
        <p:nvSpPr>
          <p:cNvPr id="97" name="Google Shape;97;p14"/>
          <p:cNvSpPr txBox="1">
            <a:spLocks noGrp="1"/>
          </p:cNvSpPr>
          <p:nvPr>
            <p:ph type="body" idx="1"/>
          </p:nvPr>
        </p:nvSpPr>
        <p:spPr>
          <a:xfrm>
            <a:off x="910119" y="893852"/>
            <a:ext cx="10515600" cy="9145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000" b="1" dirty="0"/>
              <a:t>Simple Senary</a:t>
            </a:r>
            <a:endParaRPr sz="2000" b="1" dirty="0"/>
          </a:p>
          <a:p>
            <a:pPr marL="228600" lvl="0" indent="-50800" algn="l" rtl="0">
              <a:lnSpc>
                <a:spcPct val="90000"/>
              </a:lnSpc>
              <a:spcBef>
                <a:spcPts val="1000"/>
              </a:spcBef>
              <a:spcAft>
                <a:spcPts val="2100"/>
              </a:spcAft>
              <a:buClr>
                <a:schemeClr val="dk1"/>
              </a:buClr>
              <a:buSzPts val="2800"/>
              <a:buNone/>
            </a:pPr>
            <a:endParaRPr dirty="0"/>
          </a:p>
        </p:txBody>
      </p:sp>
      <p:sp>
        <p:nvSpPr>
          <p:cNvPr id="4" name="Google Shape;96;p14">
            <a:extLst>
              <a:ext uri="{FF2B5EF4-FFF2-40B4-BE49-F238E27FC236}">
                <a16:creationId xmlns:a16="http://schemas.microsoft.com/office/drawing/2014/main" id="{95D1A741-20EF-498A-B8E7-1D38E8ABDB97}"/>
              </a:ext>
            </a:extLst>
          </p:cNvPr>
          <p:cNvSpPr txBox="1">
            <a:spLocks/>
          </p:cNvSpPr>
          <p:nvPr/>
        </p:nvSpPr>
        <p:spPr>
          <a:xfrm>
            <a:off x="910119" y="1131798"/>
            <a:ext cx="10515600" cy="106298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pPr>
              <a:buSzPts val="4400"/>
              <a:buFont typeface="Calibri"/>
              <a:buNone/>
            </a:pPr>
            <a:r>
              <a:rPr lang="en-IN" dirty="0"/>
              <a:t>Team Members</a:t>
            </a:r>
          </a:p>
        </p:txBody>
      </p:sp>
      <p:sp>
        <p:nvSpPr>
          <p:cNvPr id="5" name="Google Shape;97;p14">
            <a:extLst>
              <a:ext uri="{FF2B5EF4-FFF2-40B4-BE49-F238E27FC236}">
                <a16:creationId xmlns:a16="http://schemas.microsoft.com/office/drawing/2014/main" id="{CFAA8FD6-6F71-4ECF-9DB6-CA0FA685D9FC}"/>
              </a:ext>
            </a:extLst>
          </p:cNvPr>
          <p:cNvSpPr txBox="1">
            <a:spLocks/>
          </p:cNvSpPr>
          <p:nvPr/>
        </p:nvSpPr>
        <p:spPr>
          <a:xfrm>
            <a:off x="910119" y="1939987"/>
            <a:ext cx="10515600" cy="18012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IN" sz="2000" b="1" dirty="0"/>
              <a:t>Shubham Bhola(team leader)</a:t>
            </a:r>
          </a:p>
          <a:p>
            <a:pPr marL="228600" indent="-228600">
              <a:spcBef>
                <a:spcPts val="0"/>
              </a:spcBef>
              <a:buSzPts val="2800"/>
            </a:pPr>
            <a:r>
              <a:rPr lang="en-IN" sz="2000" b="1" dirty="0"/>
              <a:t>Devansh Khandelwal</a:t>
            </a:r>
          </a:p>
          <a:p>
            <a:pPr marL="228600" indent="-228600">
              <a:spcBef>
                <a:spcPts val="0"/>
              </a:spcBef>
              <a:buSzPts val="2800"/>
            </a:pPr>
            <a:r>
              <a:rPr lang="en-IN" sz="2000" b="1" dirty="0"/>
              <a:t>Rohit Sharma</a:t>
            </a:r>
          </a:p>
          <a:p>
            <a:pPr marL="228600" indent="-228600">
              <a:spcBef>
                <a:spcPts val="0"/>
              </a:spcBef>
              <a:buSzPts val="2800"/>
            </a:pPr>
            <a:r>
              <a:rPr lang="en-IN" sz="2000" b="1" dirty="0" err="1"/>
              <a:t>Krati</a:t>
            </a:r>
            <a:r>
              <a:rPr lang="en-IN" sz="2000" b="1" dirty="0"/>
              <a:t> Jain</a:t>
            </a:r>
          </a:p>
          <a:p>
            <a:pPr marL="228600" indent="-228600">
              <a:spcBef>
                <a:spcPts val="0"/>
              </a:spcBef>
              <a:buSzPts val="2800"/>
            </a:pPr>
            <a:r>
              <a:rPr lang="en-IN" sz="2000" b="1" dirty="0"/>
              <a:t>Pushkin Sharma</a:t>
            </a:r>
          </a:p>
          <a:p>
            <a:pPr marL="228600" indent="-228600">
              <a:spcBef>
                <a:spcPts val="0"/>
              </a:spcBef>
              <a:buSzPts val="2800"/>
            </a:pPr>
            <a:r>
              <a:rPr lang="en-IN" sz="2000" b="1" dirty="0" err="1"/>
              <a:t>Kartikey</a:t>
            </a:r>
            <a:r>
              <a:rPr lang="en-IN" sz="2000" b="1" dirty="0"/>
              <a:t> Mishra</a:t>
            </a:r>
          </a:p>
          <a:p>
            <a:pPr marL="228600" indent="-228600">
              <a:spcBef>
                <a:spcPts val="0"/>
              </a:spcBef>
              <a:buSzPts val="2800"/>
            </a:pPr>
            <a:endParaRPr lang="en-IN" sz="2000" b="1" dirty="0"/>
          </a:p>
          <a:p>
            <a:pPr marL="228600" indent="-50800">
              <a:spcAft>
                <a:spcPts val="2100"/>
              </a:spcAft>
              <a:buSzPts val="2800"/>
              <a:buFont typeface="Lato"/>
              <a:buNone/>
            </a:pPr>
            <a:endParaRPr lang="en-IN" dirty="0"/>
          </a:p>
        </p:txBody>
      </p:sp>
      <p:sp>
        <p:nvSpPr>
          <p:cNvPr id="11" name="Google Shape;96;p14">
            <a:extLst>
              <a:ext uri="{FF2B5EF4-FFF2-40B4-BE49-F238E27FC236}">
                <a16:creationId xmlns:a16="http://schemas.microsoft.com/office/drawing/2014/main" id="{D7D15A59-4A16-478D-9383-28EE356F5401}"/>
              </a:ext>
            </a:extLst>
          </p:cNvPr>
          <p:cNvSpPr txBox="1">
            <a:spLocks/>
          </p:cNvSpPr>
          <p:nvPr/>
        </p:nvSpPr>
        <p:spPr>
          <a:xfrm>
            <a:off x="822988" y="4605583"/>
            <a:ext cx="4544403" cy="106298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pPr>
              <a:buSzPts val="4400"/>
              <a:buFont typeface="Calibri"/>
              <a:buNone/>
            </a:pPr>
            <a:r>
              <a:rPr lang="en-IN" sz="3000" dirty="0"/>
              <a:t>Institute Code (AISHE)</a:t>
            </a:r>
          </a:p>
        </p:txBody>
      </p:sp>
      <p:sp>
        <p:nvSpPr>
          <p:cNvPr id="12" name="Google Shape;97;p14">
            <a:extLst>
              <a:ext uri="{FF2B5EF4-FFF2-40B4-BE49-F238E27FC236}">
                <a16:creationId xmlns:a16="http://schemas.microsoft.com/office/drawing/2014/main" id="{5086E632-8F8C-4614-B21B-02AF3542A8AE}"/>
              </a:ext>
            </a:extLst>
          </p:cNvPr>
          <p:cNvSpPr txBox="1">
            <a:spLocks/>
          </p:cNvSpPr>
          <p:nvPr/>
        </p:nvSpPr>
        <p:spPr>
          <a:xfrm>
            <a:off x="822988" y="5368578"/>
            <a:ext cx="1999777" cy="914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IN" sz="2000" b="1" dirty="0"/>
              <a:t>U-1056</a:t>
            </a:r>
          </a:p>
        </p:txBody>
      </p:sp>
      <p:sp>
        <p:nvSpPr>
          <p:cNvPr id="13" name="Google Shape;96;p14">
            <a:extLst>
              <a:ext uri="{FF2B5EF4-FFF2-40B4-BE49-F238E27FC236}">
                <a16:creationId xmlns:a16="http://schemas.microsoft.com/office/drawing/2014/main" id="{AE816411-298B-4B01-B706-233CB0C33394}"/>
              </a:ext>
            </a:extLst>
          </p:cNvPr>
          <p:cNvSpPr txBox="1">
            <a:spLocks/>
          </p:cNvSpPr>
          <p:nvPr/>
        </p:nvSpPr>
        <p:spPr>
          <a:xfrm>
            <a:off x="910119" y="3600236"/>
            <a:ext cx="3113129" cy="106298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pPr>
              <a:buSzPts val="4400"/>
              <a:buFont typeface="Calibri"/>
              <a:buNone/>
            </a:pPr>
            <a:r>
              <a:rPr lang="en-IN" sz="3000" dirty="0"/>
              <a:t>Institute Name</a:t>
            </a:r>
          </a:p>
        </p:txBody>
      </p:sp>
      <p:sp>
        <p:nvSpPr>
          <p:cNvPr id="14" name="Google Shape;97;p14">
            <a:extLst>
              <a:ext uri="{FF2B5EF4-FFF2-40B4-BE49-F238E27FC236}">
                <a16:creationId xmlns:a16="http://schemas.microsoft.com/office/drawing/2014/main" id="{C4A8E390-6408-4709-8AAB-2B2D432CB436}"/>
              </a:ext>
            </a:extLst>
          </p:cNvPr>
          <p:cNvSpPr txBox="1">
            <a:spLocks/>
          </p:cNvSpPr>
          <p:nvPr/>
        </p:nvSpPr>
        <p:spPr>
          <a:xfrm>
            <a:off x="822988" y="4407588"/>
            <a:ext cx="10515600" cy="914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US" sz="2000" b="1" dirty="0">
                <a:latin typeface="Lato" panose="020F0502020204030203" pitchFamily="34" charset="0"/>
                <a:ea typeface="Lato" panose="020F0502020204030203" pitchFamily="34" charset="0"/>
                <a:cs typeface="Lato" panose="020F0502020204030203" pitchFamily="34" charset="0"/>
                <a:sym typeface="Franklin Gothic"/>
              </a:rPr>
              <a:t>Netaji Subhash University of Technology</a:t>
            </a:r>
            <a:endParaRPr lang="en-IN" sz="2000" b="1"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Dependencies/ Show stoppers</a:t>
            </a:r>
            <a:endParaRPr dirty="0"/>
          </a:p>
        </p:txBody>
      </p:sp>
      <p:sp>
        <p:nvSpPr>
          <p:cNvPr id="4" name="Google Shape;141;p21">
            <a:extLst>
              <a:ext uri="{FF2B5EF4-FFF2-40B4-BE49-F238E27FC236}">
                <a16:creationId xmlns:a16="http://schemas.microsoft.com/office/drawing/2014/main" id="{1F067710-A53E-4DD3-8FBA-25AEBE72BE97}"/>
              </a:ext>
            </a:extLst>
          </p:cNvPr>
          <p:cNvSpPr txBox="1">
            <a:spLocks/>
          </p:cNvSpPr>
          <p:nvPr/>
        </p:nvSpPr>
        <p:spPr>
          <a:xfrm>
            <a:off x="838200" y="1990011"/>
            <a:ext cx="10515600" cy="17189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US" sz="2000" dirty="0">
                <a:latin typeface="Lato" panose="020F0502020204030203" pitchFamily="34" charset="0"/>
                <a:ea typeface="Lato" panose="020F0502020204030203" pitchFamily="34" charset="0"/>
                <a:cs typeface="Lato" panose="020F0502020204030203" pitchFamily="34" charset="0"/>
              </a:rPr>
              <a:t>Regulations have always struggled to keep up with advances in technology.</a:t>
            </a:r>
          </a:p>
          <a:p>
            <a:pPr marL="228600" indent="-228600">
              <a:spcBef>
                <a:spcPts val="0"/>
              </a:spcBef>
              <a:buSzPts val="2800"/>
            </a:pPr>
            <a:r>
              <a:rPr lang="en-US" sz="2000" dirty="0">
                <a:latin typeface="Lato" panose="020F0502020204030203" pitchFamily="34" charset="0"/>
                <a:ea typeface="Lato" panose="020F0502020204030203" pitchFamily="34" charset="0"/>
                <a:cs typeface="Lato" panose="020F0502020204030203" pitchFamily="34" charset="0"/>
              </a:rPr>
              <a:t>Decentralized networks can be much less resilient to shocks, which can impact participants directly, unless careful thought is given to their design.</a:t>
            </a:r>
          </a:p>
          <a:p>
            <a:pPr marL="228600" indent="-228600">
              <a:spcBef>
                <a:spcPts val="0"/>
              </a:spcBef>
              <a:buSzPts val="2800"/>
            </a:pPr>
            <a:r>
              <a:rPr lang="en-US" sz="2000" dirty="0">
                <a:latin typeface="Lato" panose="020F0502020204030203" pitchFamily="34" charset="0"/>
                <a:ea typeface="Lato" panose="020F0502020204030203" pitchFamily="34" charset="0"/>
                <a:cs typeface="Lato" panose="020F0502020204030203" pitchFamily="34" charset="0"/>
              </a:rPr>
              <a:t>It places trust and authority in a decentralized network rather than in a powerful central institution. And for most, this loss of control can be deeply unsettling.</a:t>
            </a:r>
          </a:p>
          <a:p>
            <a:pPr marL="228600" indent="-228600">
              <a:spcBef>
                <a:spcPts val="0"/>
              </a:spcBef>
              <a:buSzPts val="2800"/>
            </a:pPr>
            <a:endParaRPr lang="en-US"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74563" y="2336550"/>
            <a:ext cx="2479159" cy="835904"/>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IN" dirty="0"/>
              <a:t>PS Code</a:t>
            </a:r>
            <a:endParaRPr dirty="0"/>
          </a:p>
          <a:p>
            <a:pPr marL="0" lvl="0" indent="0" algn="l" rtl="0">
              <a:spcBef>
                <a:spcPts val="0"/>
              </a:spcBef>
              <a:spcAft>
                <a:spcPts val="0"/>
              </a:spcAft>
              <a:buNone/>
            </a:pPr>
            <a:endParaRPr dirty="0"/>
          </a:p>
        </p:txBody>
      </p:sp>
      <p:sp>
        <p:nvSpPr>
          <p:cNvPr id="4" name="Google Shape;97;p14">
            <a:extLst>
              <a:ext uri="{FF2B5EF4-FFF2-40B4-BE49-F238E27FC236}">
                <a16:creationId xmlns:a16="http://schemas.microsoft.com/office/drawing/2014/main" id="{98891D13-AA72-49D1-92CE-224FE1DBB917}"/>
              </a:ext>
            </a:extLst>
          </p:cNvPr>
          <p:cNvSpPr txBox="1">
            <a:spLocks/>
          </p:cNvSpPr>
          <p:nvPr/>
        </p:nvSpPr>
        <p:spPr>
          <a:xfrm>
            <a:off x="474563" y="950956"/>
            <a:ext cx="11038726" cy="131293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US" sz="2000" b="1"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Hosting a blockchain code on to a cloud network in order to create a prototype app in the Healthcare sector. </a:t>
            </a:r>
            <a:r>
              <a:rPr lang="en-US" sz="2000" b="1" i="0" dirty="0">
                <a:solidFill>
                  <a:schemeClr val="bg2"/>
                </a:solidFill>
                <a:effectLst/>
                <a:latin typeface="Lato" panose="020F0502020204030203" pitchFamily="34" charset="0"/>
                <a:ea typeface="Lato" panose="020F0502020204030203" pitchFamily="34" charset="0"/>
                <a:cs typeface="Lato" panose="020F0502020204030203" pitchFamily="34" charset="0"/>
              </a:rPr>
              <a:t>– </a:t>
            </a:r>
            <a:r>
              <a:rPr lang="en-US" sz="2000" b="1" i="0" dirty="0">
                <a:solidFill>
                  <a:srgbClr val="212529"/>
                </a:solidFill>
                <a:effectLst/>
                <a:latin typeface="Lato" panose="020F0502020204030203" pitchFamily="34" charset="0"/>
                <a:ea typeface="Lato" panose="020F0502020204030203" pitchFamily="34" charset="0"/>
                <a:cs typeface="Lato" panose="020F0502020204030203" pitchFamily="34" charset="0"/>
              </a:rPr>
              <a:t>The team has built the code and UI/UX designs for the application, but we need help to host the program on a network and create a prototype. Therefore we need young professionals to help solve the hosting issue and build the prototype.</a:t>
            </a: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12" name="Google Shape;103;p15">
            <a:extLst>
              <a:ext uri="{FF2B5EF4-FFF2-40B4-BE49-F238E27FC236}">
                <a16:creationId xmlns:a16="http://schemas.microsoft.com/office/drawing/2014/main" id="{26FF0F12-2B42-476F-B791-0E5C93EB52E7}"/>
              </a:ext>
            </a:extLst>
          </p:cNvPr>
          <p:cNvSpPr txBox="1">
            <a:spLocks/>
          </p:cNvSpPr>
          <p:nvPr/>
        </p:nvSpPr>
        <p:spPr>
          <a:xfrm>
            <a:off x="474563" y="386051"/>
            <a:ext cx="4977809" cy="8780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r>
              <a:rPr lang="en-IN" dirty="0"/>
              <a:t>Problem Statement</a:t>
            </a:r>
          </a:p>
          <a:p>
            <a:endParaRPr lang="en-IN" dirty="0"/>
          </a:p>
        </p:txBody>
      </p:sp>
      <p:sp>
        <p:nvSpPr>
          <p:cNvPr id="13" name="Google Shape;103;p15">
            <a:extLst>
              <a:ext uri="{FF2B5EF4-FFF2-40B4-BE49-F238E27FC236}">
                <a16:creationId xmlns:a16="http://schemas.microsoft.com/office/drawing/2014/main" id="{07BEBCC6-493B-4C3A-86AB-E61816673892}"/>
              </a:ext>
            </a:extLst>
          </p:cNvPr>
          <p:cNvSpPr txBox="1">
            <a:spLocks/>
          </p:cNvSpPr>
          <p:nvPr/>
        </p:nvSpPr>
        <p:spPr>
          <a:xfrm>
            <a:off x="474563" y="3128386"/>
            <a:ext cx="3303181" cy="111432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r>
              <a:rPr lang="en-IN" dirty="0"/>
              <a:t>Organization</a:t>
            </a:r>
          </a:p>
        </p:txBody>
      </p:sp>
      <p:sp>
        <p:nvSpPr>
          <p:cNvPr id="14" name="Google Shape;103;p15">
            <a:extLst>
              <a:ext uri="{FF2B5EF4-FFF2-40B4-BE49-F238E27FC236}">
                <a16:creationId xmlns:a16="http://schemas.microsoft.com/office/drawing/2014/main" id="{E8C57528-4FA4-4C07-BBE6-E1FB24D5E2B0}"/>
              </a:ext>
            </a:extLst>
          </p:cNvPr>
          <p:cNvSpPr txBox="1">
            <a:spLocks/>
          </p:cNvSpPr>
          <p:nvPr/>
        </p:nvSpPr>
        <p:spPr>
          <a:xfrm>
            <a:off x="561754" y="4918495"/>
            <a:ext cx="2479159" cy="105228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r>
              <a:rPr lang="en-IN" dirty="0"/>
              <a:t>Category</a:t>
            </a:r>
          </a:p>
        </p:txBody>
      </p:sp>
      <p:sp>
        <p:nvSpPr>
          <p:cNvPr id="15" name="Google Shape;97;p14">
            <a:extLst>
              <a:ext uri="{FF2B5EF4-FFF2-40B4-BE49-F238E27FC236}">
                <a16:creationId xmlns:a16="http://schemas.microsoft.com/office/drawing/2014/main" id="{387289CF-D54B-4B1E-ADB2-10B1F8AE6AA1}"/>
              </a:ext>
            </a:extLst>
          </p:cNvPr>
          <p:cNvSpPr txBox="1">
            <a:spLocks/>
          </p:cNvSpPr>
          <p:nvPr/>
        </p:nvSpPr>
        <p:spPr>
          <a:xfrm>
            <a:off x="532155" y="2878944"/>
            <a:ext cx="1999777" cy="914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IN" sz="2000" b="1" dirty="0"/>
              <a:t>SJ572</a:t>
            </a:r>
          </a:p>
        </p:txBody>
      </p:sp>
      <p:sp>
        <p:nvSpPr>
          <p:cNvPr id="16" name="Google Shape;97;p14">
            <a:extLst>
              <a:ext uri="{FF2B5EF4-FFF2-40B4-BE49-F238E27FC236}">
                <a16:creationId xmlns:a16="http://schemas.microsoft.com/office/drawing/2014/main" id="{9B095105-C8FE-431B-B360-9609A256B376}"/>
              </a:ext>
            </a:extLst>
          </p:cNvPr>
          <p:cNvSpPr txBox="1">
            <a:spLocks/>
          </p:cNvSpPr>
          <p:nvPr/>
        </p:nvSpPr>
        <p:spPr>
          <a:xfrm>
            <a:off x="532155" y="4106474"/>
            <a:ext cx="1999777" cy="89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IN" sz="2000" b="1" dirty="0"/>
              <a:t>White Hour Solutions</a:t>
            </a:r>
          </a:p>
        </p:txBody>
      </p:sp>
      <p:sp>
        <p:nvSpPr>
          <p:cNvPr id="17" name="Google Shape;97;p14">
            <a:extLst>
              <a:ext uri="{FF2B5EF4-FFF2-40B4-BE49-F238E27FC236}">
                <a16:creationId xmlns:a16="http://schemas.microsoft.com/office/drawing/2014/main" id="{B58B99EF-9492-4399-85CB-76472B1340D8}"/>
              </a:ext>
            </a:extLst>
          </p:cNvPr>
          <p:cNvSpPr txBox="1">
            <a:spLocks/>
          </p:cNvSpPr>
          <p:nvPr/>
        </p:nvSpPr>
        <p:spPr>
          <a:xfrm>
            <a:off x="561754" y="5778046"/>
            <a:ext cx="1999777" cy="914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IN" sz="2000" b="1" dirty="0"/>
              <a:t>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Solution</a:t>
            </a:r>
            <a:endParaRPr/>
          </a:p>
        </p:txBody>
      </p:sp>
      <p:sp>
        <p:nvSpPr>
          <p:cNvPr id="116" name="Google Shape;11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b="0" i="0" dirty="0">
                <a:solidFill>
                  <a:srgbClr val="212529"/>
                </a:solidFill>
                <a:effectLst/>
                <a:latin typeface="Lato" panose="020F0502020204030203" pitchFamily="34" charset="0"/>
                <a:ea typeface="Lato" panose="020F0502020204030203" pitchFamily="34" charset="0"/>
                <a:cs typeface="Lato" panose="020F0502020204030203" pitchFamily="34" charset="0"/>
              </a:rPr>
              <a:t>White Hour Solutions (WHS) LLP., is a young start-up looking to provide a solution for patient to record, store and share their Personal Health Records (PHRs).We plan to do this by providing an application which can be used through mobile phones, computers or tablets. </a:t>
            </a:r>
            <a:endParaRPr lang="en-IN" sz="2000" dirty="0">
              <a:solidFill>
                <a:srgbClr val="212529"/>
              </a:solidFill>
              <a:latin typeface="Lato" panose="020F0502020204030203" pitchFamily="34" charset="0"/>
              <a:ea typeface="Lato" panose="020F0502020204030203" pitchFamily="34" charset="0"/>
              <a:cs typeface="Lato" panose="020F0502020204030203" pitchFamily="34" charset="0"/>
            </a:endParaRPr>
          </a:p>
          <a:p>
            <a:pPr marL="228600" lvl="0" indent="-228600" algn="l" rtl="0">
              <a:lnSpc>
                <a:spcPct val="90000"/>
              </a:lnSpc>
              <a:spcBef>
                <a:spcPts val="0"/>
              </a:spcBef>
              <a:spcAft>
                <a:spcPts val="0"/>
              </a:spcAft>
              <a:buClr>
                <a:schemeClr val="dk1"/>
              </a:buClr>
              <a:buSzPts val="2800"/>
              <a:buChar char="●"/>
            </a:pPr>
            <a:r>
              <a:rPr lang="en-US" sz="2000" dirty="0">
                <a:latin typeface="Lato" panose="020F0502020204030203" pitchFamily="34" charset="0"/>
                <a:ea typeface="Lato" panose="020F0502020204030203" pitchFamily="34" charset="0"/>
                <a:cs typeface="Lato" panose="020F0502020204030203" pitchFamily="34" charset="0"/>
              </a:rPr>
              <a:t>The idea is to store the data of patients, doctors and other staff on a blockchain so that a large amount of data can be stored very efficiently and securely.  Through this we can also establish a proper chain of custody in drug shipments also.</a:t>
            </a:r>
          </a:p>
          <a:p>
            <a:pPr marL="228600" lvl="0" indent="-228600" algn="l" rtl="0">
              <a:lnSpc>
                <a:spcPct val="90000"/>
              </a:lnSpc>
              <a:spcBef>
                <a:spcPts val="0"/>
              </a:spcBef>
              <a:spcAft>
                <a:spcPts val="0"/>
              </a:spcAft>
              <a:buClr>
                <a:schemeClr val="dk1"/>
              </a:buClr>
              <a:buSzPts val="2800"/>
              <a:buChar char="●"/>
            </a:pPr>
            <a:r>
              <a:rPr lang="en-US" sz="2000" dirty="0">
                <a:latin typeface="Lato" panose="020F0502020204030203" pitchFamily="34" charset="0"/>
                <a:ea typeface="Lato" panose="020F0502020204030203" pitchFamily="34" charset="0"/>
                <a:cs typeface="Lato" panose="020F0502020204030203" pitchFamily="34" charset="0"/>
              </a:rPr>
              <a:t>We can even implement a patient-centric electronic health record for better user experience.</a:t>
            </a:r>
          </a:p>
          <a:p>
            <a:pPr marL="228600" lvl="0" indent="-228600" algn="l" rtl="0">
              <a:lnSpc>
                <a:spcPct val="90000"/>
              </a:lnSpc>
              <a:spcBef>
                <a:spcPts val="0"/>
              </a:spcBef>
              <a:spcAft>
                <a:spcPts val="0"/>
              </a:spcAft>
              <a:buClr>
                <a:schemeClr val="dk1"/>
              </a:buClr>
              <a:buSzPts val="2800"/>
              <a:buChar char="●"/>
            </a:pPr>
            <a:endParaRPr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F15D-6CBC-4D39-B11A-6B9A31246ADA}"/>
              </a:ext>
            </a:extLst>
          </p:cNvPr>
          <p:cNvSpPr>
            <a:spLocks noGrp="1"/>
          </p:cNvSpPr>
          <p:nvPr>
            <p:ph type="title"/>
          </p:nvPr>
        </p:nvSpPr>
        <p:spPr>
          <a:xfrm>
            <a:off x="912628" y="354492"/>
            <a:ext cx="10515600" cy="1325700"/>
          </a:xfrm>
        </p:spPr>
        <p:txBody>
          <a:bodyPr/>
          <a:lstStyle/>
          <a:p>
            <a:r>
              <a:rPr lang="en-IN" dirty="0"/>
              <a:t>Use Cases</a:t>
            </a:r>
          </a:p>
        </p:txBody>
      </p:sp>
      <p:sp>
        <p:nvSpPr>
          <p:cNvPr id="4" name="Google Shape;116;p17">
            <a:extLst>
              <a:ext uri="{FF2B5EF4-FFF2-40B4-BE49-F238E27FC236}">
                <a16:creationId xmlns:a16="http://schemas.microsoft.com/office/drawing/2014/main" id="{47C76E02-9943-43D1-818A-2589AAD3DB8D}"/>
              </a:ext>
            </a:extLst>
          </p:cNvPr>
          <p:cNvSpPr txBox="1">
            <a:spLocks/>
          </p:cNvSpPr>
          <p:nvPr/>
        </p:nvSpPr>
        <p:spPr>
          <a:xfrm>
            <a:off x="838200" y="1885801"/>
            <a:ext cx="10515600" cy="28527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a:t>Blockchain and Healthcare to Enhance the Security and Control of Healthcare Transactions.</a:t>
            </a:r>
          </a:p>
          <a:p>
            <a:pPr marL="228600" indent="-228600">
              <a:spcBef>
                <a:spcPts val="0"/>
              </a:spcBef>
              <a:buSzPts val="2800"/>
            </a:pPr>
            <a:r>
              <a:rPr lang="en-US" sz="2000" dirty="0"/>
              <a:t>Blockchain to Establish Proper Chain of Custody in Drug Shipments.</a:t>
            </a:r>
          </a:p>
          <a:p>
            <a:pPr marL="228600" indent="-228600">
              <a:spcBef>
                <a:spcPts val="0"/>
              </a:spcBef>
              <a:buSzPts val="2800"/>
            </a:pPr>
            <a:r>
              <a:rPr lang="en-US" sz="2000" dirty="0"/>
              <a:t>Patient-centric electronic health records.</a:t>
            </a:r>
          </a:p>
          <a:p>
            <a:pPr marL="228600" indent="-228600">
              <a:spcBef>
                <a:spcPts val="0"/>
              </a:spcBef>
              <a:buSzPts val="2800"/>
            </a:pPr>
            <a:r>
              <a:rPr lang="en-US" sz="2000" dirty="0"/>
              <a:t>Medical Staff credential verification.</a:t>
            </a:r>
          </a:p>
          <a:p>
            <a:pPr marL="228600" indent="-228600">
              <a:spcBef>
                <a:spcPts val="0"/>
              </a:spcBef>
              <a:buSzPts val="2800"/>
            </a:pPr>
            <a:endParaRPr lang="en-US"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7603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Size</a:t>
            </a:r>
            <a:endParaRPr/>
          </a:p>
        </p:txBody>
      </p:sp>
      <p:sp>
        <p:nvSpPr>
          <p:cNvPr id="122" name="Google Shape;122;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b="0" i="0" dirty="0">
                <a:solidFill>
                  <a:srgbClr val="153043"/>
                </a:solidFill>
                <a:effectLst/>
                <a:latin typeface="Lato" panose="020F0502020204030203" pitchFamily="34" charset="0"/>
                <a:ea typeface="Lato" panose="020F0502020204030203" pitchFamily="34" charset="0"/>
                <a:cs typeface="Lato" panose="020F0502020204030203" pitchFamily="34" charset="0"/>
              </a:rPr>
              <a:t>The global healthcare blockchain market is projected to reach USD 829.0 million by 2023 from USD 53.9 million in 2018, at a CAGR of 72.8%. The increasing incidence of healthcare data breaches, increasing threat of counterfeit drugs, increasing adoption of blockchain as a service (BaaS), and transparency &amp; immutability of the distributed ledger technology are the significant factors driving the growth of the market. However, the reluctance to disclose data and lack of a central entity &amp; common set of standards are expected to restrain the growth of this market to a certain extent.</a:t>
            </a:r>
            <a:endParaRPr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Product</a:t>
            </a:r>
            <a:endParaRPr/>
          </a:p>
        </p:txBody>
      </p:sp>
      <p:sp>
        <p:nvSpPr>
          <p:cNvPr id="135" name="Google Shape;135;p20"/>
          <p:cNvSpPr txBox="1">
            <a:spLocks noGrp="1"/>
          </p:cNvSpPr>
          <p:nvPr>
            <p:ph type="body" idx="1"/>
          </p:nvPr>
        </p:nvSpPr>
        <p:spPr>
          <a:xfrm>
            <a:off x="838200" y="1876995"/>
            <a:ext cx="6042061" cy="38148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a:latin typeface="Lato" panose="020F0502020204030203" pitchFamily="34" charset="0"/>
                <a:ea typeface="Lato" panose="020F0502020204030203" pitchFamily="34" charset="0"/>
                <a:cs typeface="Lato" panose="020F0502020204030203" pitchFamily="34" charset="0"/>
              </a:rPr>
              <a:t>Our team is building a </a:t>
            </a:r>
            <a:r>
              <a:rPr lang="en-US" sz="2000" b="0" i="0" dirty="0">
                <a:solidFill>
                  <a:srgbClr val="212529"/>
                </a:solidFill>
                <a:effectLst/>
                <a:latin typeface="Lato" panose="020F0502020204030203" pitchFamily="34" charset="0"/>
                <a:ea typeface="Lato" panose="020F0502020204030203" pitchFamily="34" charset="0"/>
                <a:cs typeface="Lato" panose="020F0502020204030203" pitchFamily="34" charset="0"/>
              </a:rPr>
              <a:t>blockchain application to store and share patient records with Doctors and Health care intermediaries.</a:t>
            </a:r>
          </a:p>
          <a:p>
            <a:pPr marL="228600" lvl="0" indent="-228600" algn="l" rtl="0">
              <a:lnSpc>
                <a:spcPct val="90000"/>
              </a:lnSpc>
              <a:spcBef>
                <a:spcPts val="0"/>
              </a:spcBef>
              <a:spcAft>
                <a:spcPts val="0"/>
              </a:spcAft>
              <a:buClr>
                <a:schemeClr val="dk1"/>
              </a:buClr>
              <a:buSzPts val="2800"/>
              <a:buChar char="●"/>
            </a:pPr>
            <a:r>
              <a:rPr lang="en-US" sz="2000" dirty="0">
                <a:solidFill>
                  <a:srgbClr val="212529"/>
                </a:solidFill>
                <a:latin typeface="Lato" panose="020F0502020204030203" pitchFamily="34" charset="0"/>
                <a:ea typeface="Lato" panose="020F0502020204030203" pitchFamily="34" charset="0"/>
                <a:cs typeface="Lato" panose="020F0502020204030203" pitchFamily="34" charset="0"/>
              </a:rPr>
              <a:t>The application will </a:t>
            </a:r>
            <a:r>
              <a:rPr lang="en-US" sz="2000" dirty="0">
                <a:latin typeface="Lato" panose="020F0502020204030203" pitchFamily="34" charset="0"/>
                <a:ea typeface="Lato" panose="020F0502020204030203" pitchFamily="34" charset="0"/>
                <a:cs typeface="Lato" panose="020F0502020204030203" pitchFamily="34" charset="0"/>
              </a:rPr>
              <a:t>store the data of patients, doctors and other staff from the health care sector on a blockchain so that a large amount of data can be stored very efficiently and securely. </a:t>
            </a:r>
          </a:p>
          <a:p>
            <a:pPr marL="228600" lvl="0" indent="-228600" algn="l" rtl="0">
              <a:lnSpc>
                <a:spcPct val="90000"/>
              </a:lnSpc>
              <a:spcBef>
                <a:spcPts val="0"/>
              </a:spcBef>
              <a:spcAft>
                <a:spcPts val="0"/>
              </a:spcAft>
              <a:buClr>
                <a:schemeClr val="dk1"/>
              </a:buClr>
              <a:buSzPts val="2800"/>
              <a:buChar char="●"/>
            </a:pPr>
            <a:r>
              <a:rPr lang="en-US" sz="2000" dirty="0">
                <a:latin typeface="Lato" panose="020F0502020204030203" pitchFamily="34" charset="0"/>
                <a:ea typeface="Lato" panose="020F0502020204030203" pitchFamily="34" charset="0"/>
                <a:cs typeface="Lato" panose="020F0502020204030203" pitchFamily="34" charset="0"/>
              </a:rPr>
              <a:t>Through this we can also establish a proper chain of custody in drug shipments also.</a:t>
            </a:r>
          </a:p>
          <a:p>
            <a:pPr marL="228600" lvl="0" indent="-228600" algn="l" rtl="0">
              <a:lnSpc>
                <a:spcPct val="90000"/>
              </a:lnSpc>
              <a:spcBef>
                <a:spcPts val="0"/>
              </a:spcBef>
              <a:spcAft>
                <a:spcPts val="0"/>
              </a:spcAft>
              <a:buClr>
                <a:schemeClr val="dk1"/>
              </a:buClr>
              <a:buSzPts val="2800"/>
              <a:buChar char="●"/>
            </a:pPr>
            <a:r>
              <a:rPr lang="en-US" sz="2000" dirty="0">
                <a:latin typeface="Lato" panose="020F0502020204030203" pitchFamily="34" charset="0"/>
                <a:ea typeface="Lato" panose="020F0502020204030203" pitchFamily="34" charset="0"/>
                <a:cs typeface="Lato" panose="020F0502020204030203" pitchFamily="34" charset="0"/>
              </a:rPr>
              <a:t>We can even implement a patient-centric electronic health record for better user experience.</a:t>
            </a:r>
          </a:p>
          <a:p>
            <a:pPr marL="228600" lvl="0" indent="-228600" algn="l" rtl="0">
              <a:lnSpc>
                <a:spcPct val="90000"/>
              </a:lnSpc>
              <a:spcBef>
                <a:spcPts val="0"/>
              </a:spcBef>
              <a:spcAft>
                <a:spcPts val="0"/>
              </a:spcAft>
              <a:buClr>
                <a:schemeClr val="dk1"/>
              </a:buClr>
              <a:buSzPts val="2800"/>
              <a:buChar char="●"/>
            </a:pPr>
            <a:endParaRPr lang="en-US" sz="2000" dirty="0">
              <a:latin typeface="Lato" panose="020F0502020204030203" pitchFamily="34" charset="0"/>
              <a:ea typeface="Lato" panose="020F0502020204030203" pitchFamily="34" charset="0"/>
              <a:cs typeface="Lato" panose="020F0502020204030203" pitchFamily="34" charset="0"/>
            </a:endParaRPr>
          </a:p>
          <a:p>
            <a:pPr marL="228600" lvl="0" indent="-228600" algn="l" rtl="0">
              <a:lnSpc>
                <a:spcPct val="90000"/>
              </a:lnSpc>
              <a:spcBef>
                <a:spcPts val="0"/>
              </a:spcBef>
              <a:spcAft>
                <a:spcPts val="0"/>
              </a:spcAft>
              <a:buClr>
                <a:schemeClr val="dk1"/>
              </a:buClr>
              <a:buSzPts val="2800"/>
              <a:buChar char="●"/>
            </a:pPr>
            <a:endParaRPr lang="en-US" sz="2000" dirty="0">
              <a:latin typeface="Lato" panose="020F0502020204030203" pitchFamily="34" charset="0"/>
              <a:ea typeface="Lato" panose="020F0502020204030203" pitchFamily="34" charset="0"/>
              <a:cs typeface="Lato" panose="020F0502020204030203" pitchFamily="34" charset="0"/>
            </a:endParaRPr>
          </a:p>
          <a:p>
            <a:pPr marL="228600" lvl="0" indent="-228600" algn="l" rtl="0">
              <a:lnSpc>
                <a:spcPct val="90000"/>
              </a:lnSpc>
              <a:spcBef>
                <a:spcPts val="0"/>
              </a:spcBef>
              <a:spcAft>
                <a:spcPts val="0"/>
              </a:spcAft>
              <a:buClr>
                <a:schemeClr val="dk1"/>
              </a:buClr>
              <a:buSzPts val="2800"/>
              <a:buChar char="●"/>
            </a:pPr>
            <a:endParaRPr lang="en-US" sz="2000" dirty="0">
              <a:latin typeface="Lato" panose="020F0502020204030203" pitchFamily="34" charset="0"/>
              <a:ea typeface="Lato" panose="020F0502020204030203" pitchFamily="34" charset="0"/>
              <a:cs typeface="Lato" panose="020F0502020204030203" pitchFamily="34" charset="0"/>
            </a:endParaRPr>
          </a:p>
          <a:p>
            <a:pPr marL="228600" lvl="0" indent="-228600" algn="l" rtl="0">
              <a:lnSpc>
                <a:spcPct val="90000"/>
              </a:lnSpc>
              <a:spcBef>
                <a:spcPts val="0"/>
              </a:spcBef>
              <a:spcAft>
                <a:spcPts val="0"/>
              </a:spcAft>
              <a:buClr>
                <a:schemeClr val="dk1"/>
              </a:buClr>
              <a:buSzPts val="2800"/>
              <a:buChar char="●"/>
            </a:pPr>
            <a:endParaRPr sz="20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241B81F6-BB4A-47CD-B7E5-6BD2ACCF3D34}"/>
              </a:ext>
            </a:extLst>
          </p:cNvPr>
          <p:cNvPicPr>
            <a:picLocks noGrp="1" noChangeAspect="1"/>
          </p:cNvPicPr>
          <p:nvPr/>
        </p:nvPicPr>
        <p:blipFill>
          <a:blip r:embed="rId3"/>
          <a:srcRect l="846" r="846"/>
          <a:stretch>
            <a:fillRect/>
          </a:stretch>
        </p:blipFill>
        <p:spPr>
          <a:xfrm>
            <a:off x="7080090" y="1876995"/>
            <a:ext cx="4689475" cy="345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Business Model</a:t>
            </a:r>
            <a:endParaRPr/>
          </a:p>
        </p:txBody>
      </p:sp>
      <p:sp>
        <p:nvSpPr>
          <p:cNvPr id="141" name="Google Shape;141;p21"/>
          <p:cNvSpPr txBox="1">
            <a:spLocks noGrp="1"/>
          </p:cNvSpPr>
          <p:nvPr>
            <p:ph type="body" idx="1"/>
          </p:nvPr>
        </p:nvSpPr>
        <p:spPr>
          <a:xfrm>
            <a:off x="838200" y="1825625"/>
            <a:ext cx="10515600" cy="171895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000" dirty="0">
                <a:latin typeface="Lato" panose="020F0502020204030203" pitchFamily="34" charset="0"/>
                <a:ea typeface="Lato" panose="020F0502020204030203" pitchFamily="34" charset="0"/>
                <a:cs typeface="Lato" panose="020F0502020204030203" pitchFamily="34" charset="0"/>
              </a:rPr>
              <a:t>We will generate revenue by selling services of our application to a customer.</a:t>
            </a:r>
          </a:p>
          <a:p>
            <a:pPr marL="228600" lvl="0" indent="-228600" algn="l" rtl="0">
              <a:lnSpc>
                <a:spcPct val="90000"/>
              </a:lnSpc>
              <a:spcBef>
                <a:spcPts val="0"/>
              </a:spcBef>
              <a:spcAft>
                <a:spcPts val="0"/>
              </a:spcAft>
              <a:buClr>
                <a:schemeClr val="dk1"/>
              </a:buClr>
              <a:buSzPts val="2800"/>
              <a:buChar char="●"/>
            </a:pP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price of the service constitutes the production costs and margin. Increasing the margin, the business is able to generate more income from sales.</a:t>
            </a:r>
          </a:p>
          <a:p>
            <a:pPr marL="228600" lvl="0" indent="-228600" algn="l" rtl="0">
              <a:lnSpc>
                <a:spcPct val="90000"/>
              </a:lnSpc>
              <a:spcBef>
                <a:spcPts val="0"/>
              </a:spcBef>
              <a:spcAft>
                <a:spcPts val="0"/>
              </a:spcAft>
              <a:buClr>
                <a:schemeClr val="dk1"/>
              </a:buClr>
              <a:buSzPts val="2800"/>
              <a:buChar char="●"/>
            </a:pPr>
            <a:r>
              <a:rPr lang="en-US" sz="2000" dirty="0">
                <a:solidFill>
                  <a:srgbClr val="000000"/>
                </a:solidFill>
                <a:latin typeface="Lato" panose="020F0502020204030203" pitchFamily="34" charset="0"/>
                <a:ea typeface="Lato" panose="020F0502020204030203" pitchFamily="34" charset="0"/>
                <a:cs typeface="Lato" panose="020F0502020204030203" pitchFamily="34" charset="0"/>
              </a:rPr>
              <a:t>The service that will be provided can be either subscription type or one type purchase.</a:t>
            </a:r>
            <a:endPar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28600" lvl="0" indent="-228600" algn="l" rtl="0">
              <a:lnSpc>
                <a:spcPct val="90000"/>
              </a:lnSpc>
              <a:spcBef>
                <a:spcPts val="0"/>
              </a:spcBef>
              <a:spcAft>
                <a:spcPts val="0"/>
              </a:spcAft>
              <a:buClr>
                <a:schemeClr val="dk1"/>
              </a:buClr>
              <a:buSzPts val="2800"/>
              <a:buChar char="●"/>
            </a:pPr>
            <a:endParaRPr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Competition</a:t>
            </a:r>
            <a:endParaRPr dirty="0"/>
          </a:p>
        </p:txBody>
      </p:sp>
      <p:sp>
        <p:nvSpPr>
          <p:cNvPr id="4" name="Google Shape;141;p21">
            <a:extLst>
              <a:ext uri="{FF2B5EF4-FFF2-40B4-BE49-F238E27FC236}">
                <a16:creationId xmlns:a16="http://schemas.microsoft.com/office/drawing/2014/main" id="{F48D1C06-A45E-4B7A-82F9-1626826551FE}"/>
              </a:ext>
            </a:extLst>
          </p:cNvPr>
          <p:cNvSpPr txBox="1">
            <a:spLocks/>
          </p:cNvSpPr>
          <p:nvPr/>
        </p:nvSpPr>
        <p:spPr>
          <a:xfrm>
            <a:off x="910120" y="1690688"/>
            <a:ext cx="4648200" cy="27868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Lato"/>
              <a:buChar char="●"/>
              <a:defRPr sz="1700" b="0" i="0" u="none" strike="noStrike" cap="none">
                <a:solidFill>
                  <a:schemeClr val="accent1"/>
                </a:solidFill>
                <a:latin typeface="Lato"/>
                <a:ea typeface="Lato"/>
                <a:cs typeface="Lato"/>
                <a:sym typeface="Lato"/>
              </a:defRPr>
            </a:lvl1pPr>
            <a:lvl2pPr marL="914400" marR="0" lvl="1"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2pPr>
            <a:lvl3pPr marL="1371600" marR="0" lvl="2"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3pPr>
            <a:lvl4pPr marL="1828800" marR="0" lvl="3"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4pPr>
            <a:lvl5pPr marL="2286000" marR="0" lvl="4"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5pPr>
            <a:lvl6pPr marL="2743200" marR="0" lvl="5"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6pPr>
            <a:lvl7pPr marL="3200400" marR="0" lvl="6"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7pPr>
            <a:lvl8pPr marL="3657600" marR="0" lvl="7" indent="-342900" algn="l" rtl="0">
              <a:lnSpc>
                <a:spcPct val="90000"/>
              </a:lnSpc>
              <a:spcBef>
                <a:spcPts val="2100"/>
              </a:spcBef>
              <a:spcAft>
                <a:spcPts val="0"/>
              </a:spcAft>
              <a:buClr>
                <a:schemeClr val="dk1"/>
              </a:buClr>
              <a:buSzPts val="1800"/>
              <a:buFont typeface="Lato"/>
              <a:buChar char="○"/>
              <a:defRPr sz="1500" b="0" i="0" u="none" strike="noStrike" cap="none">
                <a:solidFill>
                  <a:schemeClr val="accent1"/>
                </a:solidFill>
                <a:latin typeface="Lato"/>
                <a:ea typeface="Lato"/>
                <a:cs typeface="Lato"/>
                <a:sym typeface="Lato"/>
              </a:defRPr>
            </a:lvl8pPr>
            <a:lvl9pPr marL="4114800" marR="0" lvl="8" indent="-342900" algn="l" rtl="0">
              <a:lnSpc>
                <a:spcPct val="90000"/>
              </a:lnSpc>
              <a:spcBef>
                <a:spcPts val="2100"/>
              </a:spcBef>
              <a:spcAft>
                <a:spcPts val="2100"/>
              </a:spcAft>
              <a:buClr>
                <a:schemeClr val="dk1"/>
              </a:buClr>
              <a:buSzPts val="1800"/>
              <a:buFont typeface="Lato"/>
              <a:buChar char="■"/>
              <a:defRPr sz="1500" b="0" i="0" u="none" strike="noStrike" cap="none">
                <a:solidFill>
                  <a:schemeClr val="accent1"/>
                </a:solidFill>
                <a:latin typeface="Lato"/>
                <a:ea typeface="Lato"/>
                <a:cs typeface="Lato"/>
                <a:sym typeface="Lato"/>
              </a:defRPr>
            </a:lvl9pPr>
          </a:lstStyle>
          <a:p>
            <a:pPr marL="228600" indent="-228600">
              <a:spcBef>
                <a:spcPts val="0"/>
              </a:spcBef>
              <a:buSzPts val="2800"/>
            </a:pPr>
            <a:r>
              <a:rPr lang="en-US" sz="2000" dirty="0" err="1">
                <a:latin typeface="Lato" panose="020F0502020204030203" pitchFamily="34" charset="0"/>
                <a:ea typeface="Lato" panose="020F0502020204030203" pitchFamily="34" charset="0"/>
                <a:cs typeface="Lato" panose="020F0502020204030203" pitchFamily="34" charset="0"/>
              </a:rPr>
              <a:t>Akiri</a:t>
            </a:r>
            <a:endParaRPr lang="en-US" sz="2000" dirty="0">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BurstIQ</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Factom</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MedicalChain</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ProCredEx</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Avaneer</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SimplyVital</a:t>
            </a:r>
            <a:r>
              <a:rPr lang="en-IN" sz="2000" b="0" i="0" dirty="0">
                <a:solidFill>
                  <a:srgbClr val="3A3B41"/>
                </a:solidFill>
                <a:effectLst/>
                <a:latin typeface="Lato" panose="020F0502020204030203" pitchFamily="34" charset="0"/>
                <a:ea typeface="Lato" panose="020F0502020204030203" pitchFamily="34" charset="0"/>
                <a:cs typeface="Lato" panose="020F0502020204030203" pitchFamily="34" charset="0"/>
              </a:rPr>
              <a:t> Health</a:t>
            </a: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RoboMed</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err="1">
                <a:solidFill>
                  <a:srgbClr val="3A3B41"/>
                </a:solidFill>
                <a:effectLst/>
                <a:latin typeface="Lato" panose="020F0502020204030203" pitchFamily="34" charset="0"/>
                <a:ea typeface="Lato" panose="020F0502020204030203" pitchFamily="34" charset="0"/>
                <a:cs typeface="Lato" panose="020F0502020204030203" pitchFamily="34" charset="0"/>
              </a:rPr>
              <a:t>Embleema</a:t>
            </a:r>
            <a:endParaRPr lang="en-IN" sz="2000" dirty="0">
              <a:solidFill>
                <a:srgbClr val="3A3B41"/>
              </a:solidFill>
              <a:latin typeface="Lato" panose="020F0502020204030203" pitchFamily="34" charset="0"/>
              <a:ea typeface="Lato" panose="020F0502020204030203" pitchFamily="34" charset="0"/>
              <a:cs typeface="Lato" panose="020F0502020204030203" pitchFamily="34" charset="0"/>
            </a:endParaRPr>
          </a:p>
          <a:p>
            <a:pPr marL="228600" indent="-228600">
              <a:spcBef>
                <a:spcPts val="0"/>
              </a:spcBef>
              <a:buSzPts val="2800"/>
            </a:pPr>
            <a:r>
              <a:rPr lang="en-IN" sz="2000" b="0" i="0" dirty="0">
                <a:solidFill>
                  <a:srgbClr val="3A3B41"/>
                </a:solidFill>
                <a:effectLst/>
                <a:latin typeface="Lato" panose="020F0502020204030203" pitchFamily="34" charset="0"/>
                <a:ea typeface="Lato" panose="020F0502020204030203" pitchFamily="34" charset="0"/>
                <a:cs typeface="Lato" panose="020F0502020204030203" pitchFamily="34" charset="0"/>
              </a:rPr>
              <a:t>Chronicled</a:t>
            </a:r>
          </a:p>
          <a:p>
            <a:pPr marL="228600" indent="-228600">
              <a:spcBef>
                <a:spcPts val="0"/>
              </a:spcBef>
              <a:buSzPts val="2800"/>
            </a:pPr>
            <a:endParaRPr lang="en-US" sz="2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Financial model and projections</a:t>
            </a:r>
            <a:endParaRPr/>
          </a:p>
        </p:txBody>
      </p:sp>
      <p:sp>
        <p:nvSpPr>
          <p:cNvPr id="154" name="Google Shape;15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000" b="1" dirty="0"/>
              <a:t>Investment to develop- This will include the cost for hosting the product along with its maintenance cost.</a:t>
            </a:r>
            <a:endParaRPr sz="2000" dirty="0"/>
          </a:p>
          <a:p>
            <a:pPr marL="228600" lvl="0" indent="-228600" algn="l" rtl="0">
              <a:lnSpc>
                <a:spcPct val="90000"/>
              </a:lnSpc>
              <a:spcBef>
                <a:spcPts val="1000"/>
              </a:spcBef>
              <a:spcAft>
                <a:spcPts val="0"/>
              </a:spcAft>
              <a:buClr>
                <a:schemeClr val="dk1"/>
              </a:buClr>
              <a:buSzPts val="2800"/>
              <a:buChar char="●"/>
            </a:pPr>
            <a:r>
              <a:rPr lang="en-IN" sz="2000" b="1" dirty="0"/>
              <a:t>Return on Investment- Revenue will be generated by selling services of our application to the customers as subscription or one time pay.</a:t>
            </a:r>
            <a:endParaRPr sz="2000" dirty="0"/>
          </a:p>
          <a:p>
            <a:pPr marL="228600" lvl="0" indent="-50800" algn="l" rtl="0">
              <a:lnSpc>
                <a:spcPct val="90000"/>
              </a:lnSpc>
              <a:spcBef>
                <a:spcPts val="1000"/>
              </a:spcBef>
              <a:spcAft>
                <a:spcPts val="2100"/>
              </a:spcAft>
              <a:buClr>
                <a:schemeClr val="dk1"/>
              </a:buClr>
              <a:buSzPts val="2800"/>
              <a:buNone/>
            </a:pPr>
            <a:endParaRPr sz="20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649</Words>
  <Application>Microsoft Office PowerPoint</Application>
  <PresentationFormat>Widescreen</PresentationFormat>
  <Paragraphs>63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Arial</vt:lpstr>
      <vt:lpstr>Raleway</vt:lpstr>
      <vt:lpstr>Calibri</vt:lpstr>
      <vt:lpstr>Streamline</vt:lpstr>
      <vt:lpstr>Team Name</vt:lpstr>
      <vt:lpstr>PS Code </vt:lpstr>
      <vt:lpstr>Solution</vt:lpstr>
      <vt:lpstr>Use Cases</vt:lpstr>
      <vt:lpstr>Market Size</vt:lpstr>
      <vt:lpstr>Product</vt:lpstr>
      <vt:lpstr>Business Model</vt:lpstr>
      <vt:lpstr>Competition</vt:lpstr>
      <vt:lpstr>Financial model and projections</vt:lpstr>
      <vt:lpstr>Dependencies/ Show stoppers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Devansh Khandelwal</dc:creator>
  <cp:lastModifiedBy>Devansh Khandelwal</cp:lastModifiedBy>
  <cp:revision>4</cp:revision>
  <dcterms:modified xsi:type="dcterms:W3CDTF">2022-03-28T18:40:23Z</dcterms:modified>
</cp:coreProperties>
</file>