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70"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6" autoAdjust="0"/>
  </p:normalViewPr>
  <p:slideViewPr>
    <p:cSldViewPr>
      <p:cViewPr>
        <p:scale>
          <a:sx n="66" d="100"/>
          <a:sy n="66" d="100"/>
        </p:scale>
        <p:origin x="193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rgbClr val="DBE8B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rgbClr val="DBE8B0"/>
                </a:solidFill>
                <a:latin typeface="Verdana"/>
                <a:cs typeface="Verdana"/>
              </a:defRPr>
            </a:lvl1pPr>
          </a:lstStyle>
          <a:p>
            <a:endParaRPr/>
          </a:p>
        </p:txBody>
      </p:sp>
      <p:sp>
        <p:nvSpPr>
          <p:cNvPr id="3" name="Holder 3"/>
          <p:cNvSpPr>
            <a:spLocks noGrp="1"/>
          </p:cNvSpPr>
          <p:nvPr>
            <p:ph sz="half" idx="2"/>
          </p:nvPr>
        </p:nvSpPr>
        <p:spPr>
          <a:xfrm>
            <a:off x="906424" y="1180696"/>
            <a:ext cx="3580765" cy="4166235"/>
          </a:xfrm>
          <a:prstGeom prst="rect">
            <a:avLst/>
          </a:prstGeom>
        </p:spPr>
        <p:txBody>
          <a:bodyPr wrap="square" lIns="0" tIns="0" rIns="0" bIns="0">
            <a:spAutoFit/>
          </a:bodyPr>
          <a:lstStyle>
            <a:lvl1pPr>
              <a:defRPr sz="1800" b="1" i="0">
                <a:solidFill>
                  <a:srgbClr val="507800"/>
                </a:solidFill>
                <a:latin typeface="Verdana"/>
                <a:cs typeface="Verdana"/>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1" i="0">
                <a:solidFill>
                  <a:srgbClr val="DBE8B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2" name="Holder 2"/>
          <p:cNvSpPr>
            <a:spLocks noGrp="1"/>
          </p:cNvSpPr>
          <p:nvPr>
            <p:ph type="title"/>
          </p:nvPr>
        </p:nvSpPr>
        <p:spPr>
          <a:xfrm>
            <a:off x="757948" y="73659"/>
            <a:ext cx="7628102" cy="509270"/>
          </a:xfrm>
          <a:prstGeom prst="rect">
            <a:avLst/>
          </a:prstGeom>
        </p:spPr>
        <p:txBody>
          <a:bodyPr wrap="square" lIns="0" tIns="0" rIns="0" bIns="0">
            <a:spAutoFit/>
          </a:bodyPr>
          <a:lstStyle>
            <a:lvl1pPr>
              <a:defRPr sz="3150" b="1" i="0">
                <a:solidFill>
                  <a:srgbClr val="DBE8B0"/>
                </a:solidFill>
                <a:latin typeface="Verdana"/>
                <a:cs typeface="Verdana"/>
              </a:defRPr>
            </a:lvl1pPr>
          </a:lstStyle>
          <a:p>
            <a:endParaRPr/>
          </a:p>
        </p:txBody>
      </p:sp>
      <p:sp>
        <p:nvSpPr>
          <p:cNvPr id="3" name="Holder 3"/>
          <p:cNvSpPr>
            <a:spLocks noGrp="1"/>
          </p:cNvSpPr>
          <p:nvPr>
            <p:ph type="body" idx="1"/>
          </p:nvPr>
        </p:nvSpPr>
        <p:spPr>
          <a:xfrm>
            <a:off x="250583" y="1370773"/>
            <a:ext cx="8642832" cy="29375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08101" y="6507781"/>
            <a:ext cx="8093709" cy="270509"/>
          </a:xfrm>
          <a:prstGeom prst="rect">
            <a:avLst/>
          </a:prstGeom>
        </p:spPr>
        <p:txBody>
          <a:bodyPr wrap="square" lIns="0" tIns="0" rIns="0" bIns="0">
            <a:spAutoFit/>
          </a:bodyPr>
          <a:lstStyle>
            <a:lvl1pPr>
              <a:defRPr sz="1550" b="1" i="0">
                <a:solidFill>
                  <a:schemeClr val="tx1"/>
                </a:solidFill>
                <a:latin typeface="Verdana"/>
                <a:cs typeface="Verdana"/>
              </a:defRPr>
            </a:lvl1p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mailto:2022mt93056@wilp.bits-pilani.ac.i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9"/>
          </a:xfrm>
          <a:prstGeom prst="rect">
            <a:avLst/>
          </a:prstGeom>
        </p:spPr>
      </p:pic>
      <p:sp>
        <p:nvSpPr>
          <p:cNvPr id="3" name="object 3"/>
          <p:cNvSpPr txBox="1"/>
          <p:nvPr/>
        </p:nvSpPr>
        <p:spPr>
          <a:xfrm>
            <a:off x="7575042" y="6114456"/>
            <a:ext cx="952500" cy="367665"/>
          </a:xfrm>
          <a:prstGeom prst="rect">
            <a:avLst/>
          </a:prstGeom>
        </p:spPr>
        <p:txBody>
          <a:bodyPr vert="horz" wrap="square" lIns="0" tIns="5080" rIns="0" bIns="0" rtlCol="0">
            <a:spAutoFit/>
          </a:bodyPr>
          <a:lstStyle/>
          <a:p>
            <a:pPr>
              <a:lnSpc>
                <a:spcPct val="100000"/>
              </a:lnSpc>
              <a:spcBef>
                <a:spcPts val="40"/>
              </a:spcBef>
            </a:pPr>
            <a:r>
              <a:rPr sz="2350" b="1" spc="15" dirty="0">
                <a:solidFill>
                  <a:srgbClr val="FFFFFF"/>
                </a:solidFill>
                <a:latin typeface="Verdana"/>
                <a:cs typeface="Verdana"/>
              </a:rPr>
              <a:t>LO</a:t>
            </a:r>
            <a:r>
              <a:rPr sz="2350" b="1" spc="30" dirty="0">
                <a:solidFill>
                  <a:srgbClr val="FFFFFF"/>
                </a:solidFill>
                <a:latin typeface="Verdana"/>
                <a:cs typeface="Verdana"/>
              </a:rPr>
              <a:t>G</a:t>
            </a:r>
            <a:r>
              <a:rPr sz="2350" b="1" spc="20" dirty="0">
                <a:solidFill>
                  <a:srgbClr val="FFFFFF"/>
                </a:solidFill>
                <a:latin typeface="Verdana"/>
                <a:cs typeface="Verdana"/>
              </a:rPr>
              <a:t>O</a:t>
            </a:r>
            <a:endParaRPr sz="2350">
              <a:latin typeface="Verdana"/>
              <a:cs typeface="Verdana"/>
            </a:endParaRPr>
          </a:p>
        </p:txBody>
      </p:sp>
      <p:grpSp>
        <p:nvGrpSpPr>
          <p:cNvPr id="4" name="object 4"/>
          <p:cNvGrpSpPr/>
          <p:nvPr/>
        </p:nvGrpSpPr>
        <p:grpSpPr>
          <a:xfrm>
            <a:off x="3730752" y="2148839"/>
            <a:ext cx="4928870" cy="4297680"/>
            <a:chOff x="3730752" y="2148839"/>
            <a:chExt cx="4928870" cy="4297680"/>
          </a:xfrm>
        </p:grpSpPr>
        <p:pic>
          <p:nvPicPr>
            <p:cNvPr id="5" name="object 5"/>
            <p:cNvPicPr/>
            <p:nvPr/>
          </p:nvPicPr>
          <p:blipFill>
            <a:blip r:embed="rId3" cstate="print"/>
            <a:stretch>
              <a:fillRect/>
            </a:stretch>
          </p:blipFill>
          <p:spPr>
            <a:xfrm>
              <a:off x="7479792" y="5925311"/>
              <a:ext cx="1179576" cy="521208"/>
            </a:xfrm>
            <a:prstGeom prst="rect">
              <a:avLst/>
            </a:prstGeom>
          </p:spPr>
        </p:pic>
        <p:pic>
          <p:nvPicPr>
            <p:cNvPr id="6" name="object 6"/>
            <p:cNvPicPr/>
            <p:nvPr/>
          </p:nvPicPr>
          <p:blipFill>
            <a:blip r:embed="rId4" cstate="print"/>
            <a:stretch>
              <a:fillRect/>
            </a:stretch>
          </p:blipFill>
          <p:spPr>
            <a:xfrm>
              <a:off x="3730752" y="2148839"/>
              <a:ext cx="1828800" cy="1828800"/>
            </a:xfrm>
            <a:prstGeom prst="rect">
              <a:avLst/>
            </a:prstGeom>
          </p:spPr>
        </p:pic>
      </p:grpSp>
      <p:sp>
        <p:nvSpPr>
          <p:cNvPr id="7" name="object 7"/>
          <p:cNvSpPr txBox="1">
            <a:spLocks noGrp="1"/>
          </p:cNvSpPr>
          <p:nvPr>
            <p:ph type="title"/>
          </p:nvPr>
        </p:nvSpPr>
        <p:spPr>
          <a:xfrm>
            <a:off x="630529" y="396938"/>
            <a:ext cx="8039734" cy="754380"/>
          </a:xfrm>
          <a:prstGeom prst="rect">
            <a:avLst/>
          </a:prstGeom>
        </p:spPr>
        <p:txBody>
          <a:bodyPr vert="horz" wrap="square" lIns="0" tIns="7620" rIns="0" bIns="0" rtlCol="0">
            <a:spAutoFit/>
          </a:bodyPr>
          <a:lstStyle/>
          <a:p>
            <a:pPr marL="2163445" marR="5080" indent="-2151380">
              <a:lnSpc>
                <a:spcPct val="102299"/>
              </a:lnSpc>
              <a:spcBef>
                <a:spcPts val="60"/>
              </a:spcBef>
            </a:pPr>
            <a:r>
              <a:rPr sz="2350" spc="15" dirty="0">
                <a:solidFill>
                  <a:srgbClr val="3B5C00"/>
                </a:solidFill>
              </a:rPr>
              <a:t>BIRLA</a:t>
            </a:r>
            <a:r>
              <a:rPr sz="2350" spc="80" dirty="0">
                <a:solidFill>
                  <a:srgbClr val="3B5C00"/>
                </a:solidFill>
              </a:rPr>
              <a:t> </a:t>
            </a:r>
            <a:r>
              <a:rPr sz="2350" spc="25" dirty="0">
                <a:solidFill>
                  <a:srgbClr val="3B5C00"/>
                </a:solidFill>
              </a:rPr>
              <a:t>INSTITUTE</a:t>
            </a:r>
            <a:r>
              <a:rPr sz="2350" spc="20" dirty="0">
                <a:solidFill>
                  <a:srgbClr val="3B5C00"/>
                </a:solidFill>
              </a:rPr>
              <a:t> </a:t>
            </a:r>
            <a:r>
              <a:rPr sz="2350" spc="15" dirty="0">
                <a:solidFill>
                  <a:srgbClr val="3B5C00"/>
                </a:solidFill>
              </a:rPr>
              <a:t>OF</a:t>
            </a:r>
            <a:r>
              <a:rPr sz="2350" spc="95" dirty="0">
                <a:solidFill>
                  <a:srgbClr val="3B5C00"/>
                </a:solidFill>
              </a:rPr>
              <a:t> </a:t>
            </a:r>
            <a:r>
              <a:rPr sz="2350" spc="30" dirty="0">
                <a:solidFill>
                  <a:srgbClr val="3B5C00"/>
                </a:solidFill>
              </a:rPr>
              <a:t>TECHNOLOGY</a:t>
            </a:r>
            <a:r>
              <a:rPr sz="2350" spc="40" dirty="0">
                <a:solidFill>
                  <a:srgbClr val="3B5C00"/>
                </a:solidFill>
              </a:rPr>
              <a:t> </a:t>
            </a:r>
            <a:r>
              <a:rPr sz="2350" spc="20" dirty="0">
                <a:solidFill>
                  <a:srgbClr val="3B5C00"/>
                </a:solidFill>
              </a:rPr>
              <a:t>&amp; SCIENCE </a:t>
            </a:r>
            <a:r>
              <a:rPr sz="2350" spc="-790" dirty="0">
                <a:solidFill>
                  <a:srgbClr val="3B5C00"/>
                </a:solidFill>
              </a:rPr>
              <a:t> </a:t>
            </a:r>
            <a:r>
              <a:rPr sz="2350" spc="20" dirty="0">
                <a:solidFill>
                  <a:srgbClr val="3B5C00"/>
                </a:solidFill>
              </a:rPr>
              <a:t>PILANI</a:t>
            </a:r>
            <a:r>
              <a:rPr sz="2350" spc="55" dirty="0">
                <a:solidFill>
                  <a:srgbClr val="3B5C00"/>
                </a:solidFill>
              </a:rPr>
              <a:t> </a:t>
            </a:r>
            <a:r>
              <a:rPr sz="2350" spc="25" dirty="0">
                <a:solidFill>
                  <a:srgbClr val="3B5C00"/>
                </a:solidFill>
              </a:rPr>
              <a:t>(RAJASTHAN)</a:t>
            </a:r>
            <a:endParaRPr sz="2350"/>
          </a:p>
        </p:txBody>
      </p:sp>
      <p:sp>
        <p:nvSpPr>
          <p:cNvPr id="8" name="object 8"/>
          <p:cNvSpPr txBox="1"/>
          <p:nvPr/>
        </p:nvSpPr>
        <p:spPr>
          <a:xfrm>
            <a:off x="3436111" y="1615884"/>
            <a:ext cx="2167890" cy="387985"/>
          </a:xfrm>
          <a:prstGeom prst="rect">
            <a:avLst/>
          </a:prstGeom>
        </p:spPr>
        <p:txBody>
          <a:bodyPr vert="horz" wrap="square" lIns="0" tIns="15875" rIns="0" bIns="0" rtlCol="0">
            <a:spAutoFit/>
          </a:bodyPr>
          <a:lstStyle/>
          <a:p>
            <a:pPr marL="12700">
              <a:lnSpc>
                <a:spcPct val="100000"/>
              </a:lnSpc>
              <a:spcBef>
                <a:spcPts val="125"/>
              </a:spcBef>
            </a:pPr>
            <a:r>
              <a:rPr lang="en-IN" sz="2350" b="1" spc="35" dirty="0">
                <a:solidFill>
                  <a:srgbClr val="3B5C00"/>
                </a:solidFill>
                <a:latin typeface="Verdana"/>
                <a:cs typeface="Verdana"/>
              </a:rPr>
              <a:t>  </a:t>
            </a:r>
            <a:r>
              <a:rPr sz="2350" b="1" spc="35" dirty="0">
                <a:solidFill>
                  <a:srgbClr val="3B5C00"/>
                </a:solidFill>
                <a:latin typeface="Verdana"/>
                <a:cs typeface="Verdana"/>
              </a:rPr>
              <a:t>A</a:t>
            </a:r>
            <a:r>
              <a:rPr lang="en-IN" sz="2350" b="1" spc="35" dirty="0" err="1">
                <a:solidFill>
                  <a:srgbClr val="3B5C00"/>
                </a:solidFill>
                <a:latin typeface="Verdana"/>
                <a:cs typeface="Verdana"/>
              </a:rPr>
              <a:t>pril</a:t>
            </a:r>
            <a:r>
              <a:rPr sz="2350" b="1" spc="-165" dirty="0">
                <a:solidFill>
                  <a:srgbClr val="3B5C00"/>
                </a:solidFill>
                <a:latin typeface="Verdana"/>
                <a:cs typeface="Verdana"/>
              </a:rPr>
              <a:t> </a:t>
            </a:r>
            <a:r>
              <a:rPr sz="2350" b="1" spc="-15" dirty="0">
                <a:solidFill>
                  <a:srgbClr val="3B5C00"/>
                </a:solidFill>
                <a:latin typeface="Verdana"/>
                <a:cs typeface="Verdana"/>
              </a:rPr>
              <a:t>2</a:t>
            </a:r>
            <a:r>
              <a:rPr lang="en-IN" sz="2350" b="1" spc="-15" dirty="0">
                <a:solidFill>
                  <a:srgbClr val="3B5C00"/>
                </a:solidFill>
                <a:latin typeface="Verdana"/>
                <a:cs typeface="Verdana"/>
              </a:rPr>
              <a:t>023</a:t>
            </a:r>
            <a:endParaRPr sz="2350" dirty="0">
              <a:latin typeface="Verdana"/>
              <a:cs typeface="Verdana"/>
            </a:endParaRPr>
          </a:p>
        </p:txBody>
      </p:sp>
      <p:sp>
        <p:nvSpPr>
          <p:cNvPr id="9" name="object 9"/>
          <p:cNvSpPr txBox="1"/>
          <p:nvPr/>
        </p:nvSpPr>
        <p:spPr>
          <a:xfrm>
            <a:off x="152400" y="4237735"/>
            <a:ext cx="8763000" cy="1034899"/>
          </a:xfrm>
          <a:prstGeom prst="rect">
            <a:avLst/>
          </a:prstGeom>
        </p:spPr>
        <p:txBody>
          <a:bodyPr vert="horz" wrap="square" lIns="0" tIns="13970" rIns="0" bIns="0" rtlCol="0">
            <a:spAutoFit/>
          </a:bodyPr>
          <a:lstStyle/>
          <a:p>
            <a:pPr marL="12700">
              <a:lnSpc>
                <a:spcPct val="100000"/>
              </a:lnSpc>
              <a:spcBef>
                <a:spcPts val="110"/>
              </a:spcBef>
            </a:pPr>
            <a:r>
              <a:rPr sz="2800" b="1" spc="-140" dirty="0">
                <a:solidFill>
                  <a:srgbClr val="293C00"/>
                </a:solidFill>
                <a:latin typeface="Verdana"/>
                <a:cs typeface="Verdana"/>
              </a:rPr>
              <a:t> </a:t>
            </a:r>
            <a:r>
              <a:rPr lang="en-IN" sz="2800" b="1" spc="-140" dirty="0">
                <a:solidFill>
                  <a:srgbClr val="293C00"/>
                </a:solidFill>
                <a:latin typeface="Verdana"/>
                <a:cs typeface="Verdana"/>
              </a:rPr>
              <a:t>SEZG518</a:t>
            </a:r>
            <a:r>
              <a:rPr sz="2800" b="1" spc="5" dirty="0">
                <a:solidFill>
                  <a:srgbClr val="293C00"/>
                </a:solidFill>
                <a:latin typeface="Verdana"/>
                <a:cs typeface="Verdana"/>
              </a:rPr>
              <a:t>–</a:t>
            </a:r>
            <a:r>
              <a:rPr lang="en-IN" sz="2800" b="1" spc="5" dirty="0">
                <a:solidFill>
                  <a:srgbClr val="293C00"/>
                </a:solidFill>
                <a:latin typeface="Verdana"/>
                <a:cs typeface="Verdana"/>
              </a:rPr>
              <a:t>Database Design and Application</a:t>
            </a:r>
            <a:endParaRPr sz="2800" dirty="0">
              <a:latin typeface="Verdana"/>
              <a:cs typeface="Verdana"/>
            </a:endParaRPr>
          </a:p>
          <a:p>
            <a:pPr marL="1898014">
              <a:lnSpc>
                <a:spcPct val="100000"/>
              </a:lnSpc>
              <a:spcBef>
                <a:spcPts val="2200"/>
              </a:spcBef>
            </a:pPr>
            <a:r>
              <a:rPr lang="en-IN" sz="2000" b="1" spc="25" dirty="0">
                <a:solidFill>
                  <a:srgbClr val="507800"/>
                </a:solidFill>
                <a:latin typeface="Verdana"/>
                <a:cs typeface="Verdana"/>
              </a:rPr>
              <a:t>Design an online shopping system</a:t>
            </a:r>
            <a:endParaRPr sz="2000" dirty="0">
              <a:latin typeface="Verdana"/>
              <a:cs typeface="Verdana"/>
            </a:endParaRPr>
          </a:p>
        </p:txBody>
      </p:sp>
      <p:sp>
        <p:nvSpPr>
          <p:cNvPr id="10" name="object 10"/>
          <p:cNvSpPr txBox="1"/>
          <p:nvPr/>
        </p:nvSpPr>
        <p:spPr>
          <a:xfrm>
            <a:off x="2698369" y="5528881"/>
            <a:ext cx="4175760" cy="789305"/>
          </a:xfrm>
          <a:prstGeom prst="rect">
            <a:avLst/>
          </a:prstGeom>
        </p:spPr>
        <p:txBody>
          <a:bodyPr vert="horz" wrap="square" lIns="0" tIns="17145" rIns="0" bIns="0" rtlCol="0">
            <a:spAutoFit/>
          </a:bodyPr>
          <a:lstStyle/>
          <a:p>
            <a:pPr marL="15240" algn="ctr">
              <a:lnSpc>
                <a:spcPct val="100000"/>
              </a:lnSpc>
              <a:spcBef>
                <a:spcPts val="135"/>
              </a:spcBef>
              <a:tabLst>
                <a:tab pos="435609" algn="l"/>
              </a:tabLst>
            </a:pPr>
            <a:r>
              <a:rPr sz="1550" b="1" spc="30" dirty="0">
                <a:solidFill>
                  <a:srgbClr val="2B7A00"/>
                </a:solidFill>
                <a:latin typeface="Verdana"/>
                <a:cs typeface="Verdana"/>
              </a:rPr>
              <a:t>By	</a:t>
            </a:r>
            <a:r>
              <a:rPr sz="1550" b="1" spc="20" dirty="0">
                <a:solidFill>
                  <a:srgbClr val="2B7A00"/>
                </a:solidFill>
                <a:latin typeface="Verdana"/>
                <a:cs typeface="Verdana"/>
              </a:rPr>
              <a:t>SHUBHAM</a:t>
            </a:r>
            <a:r>
              <a:rPr sz="1550" b="1" spc="100" dirty="0">
                <a:solidFill>
                  <a:srgbClr val="2B7A00"/>
                </a:solidFill>
                <a:latin typeface="Verdana"/>
                <a:cs typeface="Verdana"/>
              </a:rPr>
              <a:t> </a:t>
            </a:r>
            <a:r>
              <a:rPr sz="1550" b="1" spc="15" dirty="0">
                <a:solidFill>
                  <a:srgbClr val="2B7A00"/>
                </a:solidFill>
                <a:latin typeface="Verdana"/>
                <a:cs typeface="Verdana"/>
              </a:rPr>
              <a:t>PAL</a:t>
            </a:r>
            <a:r>
              <a:rPr sz="1550" b="1" spc="90" dirty="0">
                <a:solidFill>
                  <a:srgbClr val="2B7A00"/>
                </a:solidFill>
                <a:latin typeface="Verdana"/>
                <a:cs typeface="Verdana"/>
              </a:rPr>
              <a:t> </a:t>
            </a:r>
            <a:r>
              <a:rPr sz="1550" b="1" spc="35" dirty="0">
                <a:solidFill>
                  <a:srgbClr val="2B7A00"/>
                </a:solidFill>
                <a:latin typeface="Verdana"/>
                <a:cs typeface="Verdana"/>
              </a:rPr>
              <a:t>SINGH</a:t>
            </a:r>
            <a:endParaRPr sz="1550">
              <a:latin typeface="Verdana"/>
              <a:cs typeface="Verdana"/>
            </a:endParaRPr>
          </a:p>
          <a:p>
            <a:pPr>
              <a:lnSpc>
                <a:spcPct val="100000"/>
              </a:lnSpc>
            </a:pPr>
            <a:endParaRPr sz="1850">
              <a:latin typeface="Verdana"/>
              <a:cs typeface="Verdana"/>
            </a:endParaRPr>
          </a:p>
          <a:p>
            <a:pPr algn="ctr">
              <a:lnSpc>
                <a:spcPct val="100000"/>
              </a:lnSpc>
            </a:pPr>
            <a:r>
              <a:rPr sz="1550" b="1" spc="30" dirty="0">
                <a:solidFill>
                  <a:srgbClr val="00AF50"/>
                </a:solidFill>
                <a:latin typeface="Verdana"/>
                <a:cs typeface="Verdana"/>
                <a:hlinkClick r:id="rId5"/>
              </a:rPr>
              <a:t>2022mt93056@wilp.bits-pilani.ac.in</a:t>
            </a:r>
            <a:endParaRPr sz="155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5255" y="74358"/>
            <a:ext cx="7289800" cy="508634"/>
          </a:xfrm>
          <a:prstGeom prst="rect">
            <a:avLst/>
          </a:prstGeom>
        </p:spPr>
        <p:txBody>
          <a:bodyPr vert="horz" wrap="square" lIns="0" tIns="15240" rIns="0" bIns="0" rtlCol="0">
            <a:spAutoFit/>
          </a:bodyPr>
          <a:lstStyle/>
          <a:p>
            <a:pPr marL="12700">
              <a:lnSpc>
                <a:spcPct val="100000"/>
              </a:lnSpc>
              <a:spcBef>
                <a:spcPts val="120"/>
              </a:spcBef>
            </a:pPr>
            <a:r>
              <a:rPr lang="en-IN" spc="10" dirty="0"/>
              <a:t>Conceptual Design</a:t>
            </a:r>
            <a:endParaRPr spc="10" dirty="0"/>
          </a:p>
        </p:txBody>
      </p:sp>
      <p:sp>
        <p:nvSpPr>
          <p:cNvPr id="5" name="object 5"/>
          <p:cNvSpPr txBox="1"/>
          <p:nvPr/>
        </p:nvSpPr>
        <p:spPr>
          <a:xfrm>
            <a:off x="850303" y="6397736"/>
            <a:ext cx="8089900"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5" dirty="0">
                <a:latin typeface="Verdana"/>
                <a:cs typeface="Verdana"/>
              </a:rPr>
              <a:t> </a:t>
            </a:r>
            <a:r>
              <a:rPr sz="1550" b="1" spc="20" dirty="0">
                <a:latin typeface="Verdana"/>
                <a:cs typeface="Verdana"/>
              </a:rPr>
              <a:t>Project</a:t>
            </a:r>
            <a:r>
              <a:rPr sz="1550" b="1" spc="45"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70" dirty="0">
                <a:latin typeface="Verdana"/>
                <a:cs typeface="Verdana"/>
              </a:rPr>
              <a:t> </a:t>
            </a:r>
            <a:r>
              <a:rPr sz="1550" b="1" spc="20" dirty="0">
                <a:latin typeface="Verdana"/>
                <a:cs typeface="Verdana"/>
              </a:rPr>
              <a:t>SHUBHAM</a:t>
            </a:r>
            <a:r>
              <a:rPr sz="1550" b="1" spc="45" dirty="0">
                <a:latin typeface="Verdana"/>
                <a:cs typeface="Verdana"/>
              </a:rPr>
              <a:t> </a:t>
            </a:r>
            <a:r>
              <a:rPr sz="1550" b="1" spc="15" dirty="0">
                <a:latin typeface="Verdana"/>
                <a:cs typeface="Verdana"/>
              </a:rPr>
              <a:t>PAL</a:t>
            </a:r>
            <a:r>
              <a:rPr sz="1550" b="1" spc="40" dirty="0">
                <a:latin typeface="Verdana"/>
                <a:cs typeface="Verdana"/>
              </a:rPr>
              <a:t> </a:t>
            </a:r>
            <a:r>
              <a:rPr sz="1550" b="1" spc="35" dirty="0">
                <a:latin typeface="Verdana"/>
                <a:cs typeface="Verdana"/>
              </a:rPr>
              <a:t>SINGH</a:t>
            </a:r>
            <a:endParaRPr sz="1550">
              <a:latin typeface="Verdana"/>
              <a:cs typeface="Verdana"/>
            </a:endParaRPr>
          </a:p>
        </p:txBody>
      </p:sp>
      <p:sp>
        <p:nvSpPr>
          <p:cNvPr id="7" name="TextBox 6">
            <a:extLst>
              <a:ext uri="{FF2B5EF4-FFF2-40B4-BE49-F238E27FC236}">
                <a16:creationId xmlns:a16="http://schemas.microsoft.com/office/drawing/2014/main" id="{3A9D3687-6A66-A5BB-D1ED-F6C6859E6277}"/>
              </a:ext>
            </a:extLst>
          </p:cNvPr>
          <p:cNvSpPr txBox="1"/>
          <p:nvPr/>
        </p:nvSpPr>
        <p:spPr>
          <a:xfrm>
            <a:off x="533399" y="1219200"/>
            <a:ext cx="8406803" cy="5078313"/>
          </a:xfrm>
          <a:prstGeom prst="rect">
            <a:avLst/>
          </a:prstGeom>
          <a:noFill/>
        </p:spPr>
        <p:txBody>
          <a:bodyPr wrap="square">
            <a:spAutoFit/>
          </a:bodyPr>
          <a:lstStyle/>
          <a:p>
            <a:r>
              <a:rPr lang="en-GB" dirty="0">
                <a:latin typeface="Times New Roman" panose="02020603050405020304" pitchFamily="18" charset="0"/>
                <a:ea typeface="Calibri" panose="020F0502020204030204" pitchFamily="34" charset="0"/>
              </a:rPr>
              <a:t> -  </a:t>
            </a:r>
            <a:r>
              <a:rPr lang="en-GB" sz="1800" dirty="0">
                <a:effectLst/>
                <a:latin typeface="Times New Roman" panose="02020603050405020304" pitchFamily="18" charset="0"/>
                <a:ea typeface="Calibri" panose="020F0502020204030204" pitchFamily="34" charset="0"/>
              </a:rPr>
              <a:t>Conceptual design can be divided into two parts: The </a:t>
            </a:r>
            <a:r>
              <a:rPr lang="en-GB" sz="1800" b="1" dirty="0">
                <a:effectLst/>
                <a:latin typeface="Times New Roman" panose="02020603050405020304" pitchFamily="18" charset="0"/>
                <a:ea typeface="Calibri" panose="020F0502020204030204" pitchFamily="34" charset="0"/>
              </a:rPr>
              <a:t>data model</a:t>
            </a:r>
            <a:r>
              <a:rPr lang="en-GB" sz="1800" dirty="0">
                <a:effectLst/>
                <a:latin typeface="Times New Roman" panose="02020603050405020304" pitchFamily="18" charset="0"/>
                <a:ea typeface="Calibri" panose="020F0502020204030204" pitchFamily="34" charset="0"/>
              </a:rPr>
              <a:t> and the </a:t>
            </a:r>
            <a:r>
              <a:rPr lang="en-GB" sz="1800" b="1" dirty="0">
                <a:effectLst/>
                <a:latin typeface="Times New Roman" panose="02020603050405020304" pitchFamily="18" charset="0"/>
                <a:ea typeface="Calibri" panose="020F0502020204030204" pitchFamily="34" charset="0"/>
              </a:rPr>
              <a:t>process model.</a:t>
            </a:r>
          </a:p>
          <a:p>
            <a:r>
              <a:rPr lang="en-GB" sz="1800" dirty="0">
                <a:effectLst/>
                <a:latin typeface="Times New Roman" panose="02020603050405020304" pitchFamily="18" charset="0"/>
                <a:ea typeface="Calibri" panose="020F0502020204030204" pitchFamily="34" charset="0"/>
              </a:rPr>
              <a:t>-    A data model is a conceptual representation of the data structures that are required by a database. The first step in designing a database is to develop an Entity- Relation Diagram (ERD). The ERD serves as a blue print from which a relational database maybe deduced. </a:t>
            </a:r>
            <a:endParaRPr lang="en-GB" b="1" dirty="0">
              <a:latin typeface="Times New Roman" panose="02020603050405020304" pitchFamily="18" charset="0"/>
              <a:ea typeface="Calibri" panose="020F0502020204030204" pitchFamily="34" charset="0"/>
            </a:endParaRPr>
          </a:p>
          <a:p>
            <a:pPr marL="285750" indent="-285750">
              <a:buFontTx/>
              <a:buChar char="-"/>
            </a:pPr>
            <a:r>
              <a:rPr lang="en-GB" sz="1800" dirty="0">
                <a:effectLst/>
                <a:latin typeface="Times New Roman" panose="02020603050405020304" pitchFamily="18" charset="0"/>
                <a:ea typeface="Calibri" panose="020F0502020204030204" pitchFamily="34" charset="0"/>
              </a:rPr>
              <a:t>The cardinality is the frequency of a relationship between two entities. The types of cardinality are one to one (1:1), one to many (1:M), zero to many (0:M) and many to many (M:M).</a:t>
            </a:r>
          </a:p>
          <a:p>
            <a:pPr marL="285750" indent="-285750">
              <a:buFontTx/>
              <a:buChar char="-"/>
            </a:pPr>
            <a:r>
              <a:rPr lang="en-GB" sz="1800" dirty="0">
                <a:effectLst/>
                <a:latin typeface="Times New Roman" panose="02020603050405020304" pitchFamily="18" charset="0"/>
                <a:ea typeface="Calibri" panose="020F0502020204030204" pitchFamily="34" charset="0"/>
              </a:rPr>
              <a:t>One to one means that every record in entity A matches exactly one record in entity B and every record in B matches exactly one record in A</a:t>
            </a:r>
            <a:r>
              <a:rPr lang="en-GB" dirty="0">
                <a:latin typeface="Times New Roman" panose="02020603050405020304" pitchFamily="18" charset="0"/>
                <a:ea typeface="Calibri" panose="020F0502020204030204" pitchFamily="34" charset="0"/>
              </a:rPr>
              <a:t>.</a:t>
            </a:r>
          </a:p>
          <a:p>
            <a:pPr marL="285750" indent="-285750">
              <a:buFontTx/>
              <a:buChar char="-"/>
            </a:pPr>
            <a:endParaRPr lang="en-GB" sz="1800" dirty="0">
              <a:effectLst/>
              <a:latin typeface="Times New Roman" panose="02020603050405020304" pitchFamily="18" charset="0"/>
              <a:ea typeface="Calibri" panose="020F0502020204030204" pitchFamily="34" charset="0"/>
            </a:endParaRPr>
          </a:p>
          <a:p>
            <a:pPr marL="285750" indent="-285750">
              <a:buFontTx/>
              <a:buChar char="-"/>
            </a:pPr>
            <a:r>
              <a:rPr lang="en-GB" sz="1800" dirty="0">
                <a:effectLst/>
                <a:latin typeface="Times New Roman" panose="02020603050405020304" pitchFamily="18" charset="0"/>
                <a:ea typeface="Calibri" panose="020F0502020204030204" pitchFamily="34" charset="0"/>
              </a:rPr>
              <a:t>One to many means that every record in A matches zero or more records in B and every record in B matches exactly one record in A.</a:t>
            </a:r>
          </a:p>
          <a:p>
            <a:pPr marL="285750" indent="-285750">
              <a:buFontTx/>
              <a:buChar char="-"/>
            </a:pPr>
            <a:endParaRPr lang="en-GB" sz="1800" dirty="0">
              <a:effectLst/>
              <a:latin typeface="Times New Roman" panose="02020603050405020304" pitchFamily="18" charset="0"/>
              <a:ea typeface="Calibri" panose="020F0502020204030204" pitchFamily="34" charset="0"/>
            </a:endParaRPr>
          </a:p>
          <a:p>
            <a:pPr marL="285750" indent="-285750">
              <a:buFontTx/>
              <a:buChar char="-"/>
            </a:pPr>
            <a:r>
              <a:rPr lang="en-GB" sz="1800" dirty="0">
                <a:effectLst/>
                <a:latin typeface="Times New Roman" panose="02020603050405020304" pitchFamily="18" charset="0"/>
                <a:ea typeface="Calibri" panose="020F0502020204030204" pitchFamily="34" charset="0"/>
              </a:rPr>
              <a:t>If there is a one to many relationships between two entities, then these entities are represented as Associative Entities.</a:t>
            </a:r>
          </a:p>
          <a:p>
            <a:pPr marL="285750" indent="-285750">
              <a:buFontTx/>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96723"/>
            <a:ext cx="6822059" cy="509270"/>
          </a:xfrm>
          <a:prstGeom prst="rect">
            <a:avLst/>
          </a:prstGeom>
        </p:spPr>
        <p:txBody>
          <a:bodyPr vert="horz" wrap="square" lIns="0" tIns="15240" rIns="0" bIns="0" rtlCol="0">
            <a:spAutoFit/>
          </a:bodyPr>
          <a:lstStyle/>
          <a:p>
            <a:pPr marL="12700">
              <a:lnSpc>
                <a:spcPct val="100000"/>
              </a:lnSpc>
              <a:spcBef>
                <a:spcPts val="120"/>
              </a:spcBef>
            </a:pPr>
            <a:r>
              <a:rPr lang="en-IN" spc="15" dirty="0"/>
              <a:t>DATABASE DESIGN</a:t>
            </a:r>
            <a:endParaRPr spc="15" dirty="0"/>
          </a:p>
        </p:txBody>
      </p:sp>
      <p:sp>
        <p:nvSpPr>
          <p:cNvPr id="5" name="object 5"/>
          <p:cNvSpPr txBox="1"/>
          <p:nvPr/>
        </p:nvSpPr>
        <p:spPr>
          <a:xfrm>
            <a:off x="850303" y="6397736"/>
            <a:ext cx="8089900"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5" dirty="0">
                <a:latin typeface="Verdana"/>
                <a:cs typeface="Verdana"/>
              </a:rPr>
              <a:t> </a:t>
            </a:r>
            <a:r>
              <a:rPr sz="1550" b="1" spc="20" dirty="0">
                <a:latin typeface="Verdana"/>
                <a:cs typeface="Verdana"/>
              </a:rPr>
              <a:t>Project</a:t>
            </a:r>
            <a:r>
              <a:rPr sz="1550" b="1" spc="45"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70" dirty="0">
                <a:latin typeface="Verdana"/>
                <a:cs typeface="Verdana"/>
              </a:rPr>
              <a:t> </a:t>
            </a:r>
            <a:r>
              <a:rPr sz="1550" b="1" spc="20" dirty="0">
                <a:latin typeface="Verdana"/>
                <a:cs typeface="Verdana"/>
              </a:rPr>
              <a:t>SHUBHAM</a:t>
            </a:r>
            <a:r>
              <a:rPr sz="1550" b="1" spc="45" dirty="0">
                <a:latin typeface="Verdana"/>
                <a:cs typeface="Verdana"/>
              </a:rPr>
              <a:t> </a:t>
            </a:r>
            <a:r>
              <a:rPr sz="1550" b="1" spc="15" dirty="0">
                <a:latin typeface="Verdana"/>
                <a:cs typeface="Verdana"/>
              </a:rPr>
              <a:t>PAL</a:t>
            </a:r>
            <a:r>
              <a:rPr sz="1550" b="1" spc="40" dirty="0">
                <a:latin typeface="Verdana"/>
                <a:cs typeface="Verdana"/>
              </a:rPr>
              <a:t> </a:t>
            </a:r>
            <a:r>
              <a:rPr sz="1550" b="1" spc="35" dirty="0">
                <a:latin typeface="Verdana"/>
                <a:cs typeface="Verdana"/>
              </a:rPr>
              <a:t>SINGH</a:t>
            </a:r>
            <a:endParaRPr sz="1550">
              <a:latin typeface="Verdana"/>
              <a:cs typeface="Verdana"/>
            </a:endParaRPr>
          </a:p>
        </p:txBody>
      </p:sp>
      <p:pic>
        <p:nvPicPr>
          <p:cNvPr id="7" name="Picture 6">
            <a:extLst>
              <a:ext uri="{FF2B5EF4-FFF2-40B4-BE49-F238E27FC236}">
                <a16:creationId xmlns:a16="http://schemas.microsoft.com/office/drawing/2014/main" id="{1019A919-1945-2AA0-AEFA-33E793A26814}"/>
              </a:ext>
            </a:extLst>
          </p:cNvPr>
          <p:cNvPicPr>
            <a:picLocks noChangeAspect="1"/>
          </p:cNvPicPr>
          <p:nvPr/>
        </p:nvPicPr>
        <p:blipFill>
          <a:blip r:embed="rId2"/>
          <a:stretch>
            <a:fillRect/>
          </a:stretch>
        </p:blipFill>
        <p:spPr>
          <a:xfrm>
            <a:off x="850303" y="978957"/>
            <a:ext cx="7836497" cy="49000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24735" y="74358"/>
            <a:ext cx="5898515" cy="508634"/>
          </a:xfrm>
          <a:prstGeom prst="rect">
            <a:avLst/>
          </a:prstGeom>
        </p:spPr>
        <p:txBody>
          <a:bodyPr vert="horz" wrap="square" lIns="0" tIns="15240" rIns="0" bIns="0" rtlCol="0">
            <a:spAutoFit/>
          </a:bodyPr>
          <a:lstStyle/>
          <a:p>
            <a:pPr marL="12700">
              <a:lnSpc>
                <a:spcPct val="100000"/>
              </a:lnSpc>
              <a:spcBef>
                <a:spcPts val="120"/>
              </a:spcBef>
            </a:pPr>
            <a:r>
              <a:rPr lang="en-IN" spc="5" dirty="0"/>
              <a:t>DATABASE DESIGN</a:t>
            </a:r>
            <a:endParaRPr spc="10" dirty="0"/>
          </a:p>
        </p:txBody>
      </p:sp>
      <p:sp>
        <p:nvSpPr>
          <p:cNvPr id="5" name="object 5"/>
          <p:cNvSpPr txBox="1"/>
          <p:nvPr/>
        </p:nvSpPr>
        <p:spPr>
          <a:xfrm>
            <a:off x="850303" y="6397736"/>
            <a:ext cx="8089900"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5" dirty="0">
                <a:latin typeface="Verdana"/>
                <a:cs typeface="Verdana"/>
              </a:rPr>
              <a:t> </a:t>
            </a:r>
            <a:r>
              <a:rPr sz="1550" b="1" spc="20" dirty="0">
                <a:latin typeface="Verdana"/>
                <a:cs typeface="Verdana"/>
              </a:rPr>
              <a:t>Project</a:t>
            </a:r>
            <a:r>
              <a:rPr sz="1550" b="1" spc="45"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70" dirty="0">
                <a:latin typeface="Verdana"/>
                <a:cs typeface="Verdana"/>
              </a:rPr>
              <a:t> </a:t>
            </a:r>
            <a:r>
              <a:rPr sz="1550" b="1" spc="20" dirty="0">
                <a:latin typeface="Verdana"/>
                <a:cs typeface="Verdana"/>
              </a:rPr>
              <a:t>SHUBHAM</a:t>
            </a:r>
            <a:r>
              <a:rPr sz="1550" b="1" spc="45" dirty="0">
                <a:latin typeface="Verdana"/>
                <a:cs typeface="Verdana"/>
              </a:rPr>
              <a:t> </a:t>
            </a:r>
            <a:r>
              <a:rPr sz="1550" b="1" spc="15" dirty="0">
                <a:latin typeface="Verdana"/>
                <a:cs typeface="Verdana"/>
              </a:rPr>
              <a:t>PAL</a:t>
            </a:r>
            <a:r>
              <a:rPr sz="1550" b="1" spc="40" dirty="0">
                <a:latin typeface="Verdana"/>
                <a:cs typeface="Verdana"/>
              </a:rPr>
              <a:t> </a:t>
            </a:r>
            <a:r>
              <a:rPr sz="1550" b="1" spc="35" dirty="0">
                <a:latin typeface="Verdana"/>
                <a:cs typeface="Verdana"/>
              </a:rPr>
              <a:t>SINGH</a:t>
            </a:r>
            <a:endParaRPr sz="1550">
              <a:latin typeface="Verdana"/>
              <a:cs typeface="Verdana"/>
            </a:endParaRPr>
          </a:p>
        </p:txBody>
      </p:sp>
      <p:pic>
        <p:nvPicPr>
          <p:cNvPr id="10" name="Picture 9">
            <a:extLst>
              <a:ext uri="{FF2B5EF4-FFF2-40B4-BE49-F238E27FC236}">
                <a16:creationId xmlns:a16="http://schemas.microsoft.com/office/drawing/2014/main" id="{EABA4D66-A106-80F7-DC59-C85B8B840985}"/>
              </a:ext>
            </a:extLst>
          </p:cNvPr>
          <p:cNvPicPr>
            <a:picLocks noChangeAspect="1"/>
          </p:cNvPicPr>
          <p:nvPr/>
        </p:nvPicPr>
        <p:blipFill>
          <a:blip r:embed="rId2"/>
          <a:stretch>
            <a:fillRect/>
          </a:stretch>
        </p:blipFill>
        <p:spPr>
          <a:xfrm>
            <a:off x="685800" y="990600"/>
            <a:ext cx="8089899" cy="5105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29845">
              <a:lnSpc>
                <a:spcPct val="100000"/>
              </a:lnSpc>
              <a:spcBef>
                <a:spcPts val="120"/>
              </a:spcBef>
            </a:pPr>
            <a:r>
              <a:rPr spc="10" dirty="0"/>
              <a:t>D</a:t>
            </a:r>
            <a:r>
              <a:rPr lang="en-IN" spc="10" dirty="0"/>
              <a:t>ATABASE DESIGN</a:t>
            </a:r>
            <a:endParaRPr spc="15" dirty="0"/>
          </a:p>
        </p:txBody>
      </p:sp>
      <p:sp>
        <p:nvSpPr>
          <p:cNvPr id="4" name="object 4"/>
          <p:cNvSpPr txBox="1"/>
          <p:nvPr/>
        </p:nvSpPr>
        <p:spPr>
          <a:xfrm>
            <a:off x="438188" y="6398054"/>
            <a:ext cx="8093075"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1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10" dirty="0">
                <a:latin typeface="Verdana"/>
                <a:cs typeface="Verdana"/>
              </a:rPr>
              <a:t> </a:t>
            </a:r>
            <a:r>
              <a:rPr sz="1550" b="1" spc="20" dirty="0">
                <a:latin typeface="Verdana"/>
                <a:cs typeface="Verdana"/>
              </a:rPr>
              <a:t>Project</a:t>
            </a:r>
            <a:r>
              <a:rPr sz="1550" b="1" spc="40"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65" dirty="0">
                <a:latin typeface="Verdana"/>
                <a:cs typeface="Verdana"/>
              </a:rPr>
              <a:t> </a:t>
            </a:r>
            <a:r>
              <a:rPr sz="1550" b="1" spc="25" dirty="0">
                <a:latin typeface="Verdana"/>
                <a:cs typeface="Verdana"/>
              </a:rPr>
              <a:t>SHUBHAM</a:t>
            </a:r>
            <a:r>
              <a:rPr sz="1550" b="1" spc="45" dirty="0">
                <a:latin typeface="Verdana"/>
                <a:cs typeface="Verdana"/>
              </a:rPr>
              <a:t> </a:t>
            </a:r>
            <a:r>
              <a:rPr sz="1550" b="1" spc="20" dirty="0">
                <a:latin typeface="Verdana"/>
                <a:cs typeface="Verdana"/>
              </a:rPr>
              <a:t>PAL</a:t>
            </a:r>
            <a:r>
              <a:rPr sz="1550" b="1" spc="30" dirty="0">
                <a:latin typeface="Verdana"/>
                <a:cs typeface="Verdana"/>
              </a:rPr>
              <a:t> </a:t>
            </a:r>
            <a:r>
              <a:rPr sz="1550" b="1" spc="35" dirty="0">
                <a:latin typeface="Verdana"/>
                <a:cs typeface="Verdana"/>
              </a:rPr>
              <a:t>SINGH</a:t>
            </a:r>
            <a:endParaRPr sz="1550">
              <a:latin typeface="Verdana"/>
              <a:cs typeface="Verdana"/>
            </a:endParaRPr>
          </a:p>
        </p:txBody>
      </p:sp>
      <p:pic>
        <p:nvPicPr>
          <p:cNvPr id="9" name="Picture 8">
            <a:extLst>
              <a:ext uri="{FF2B5EF4-FFF2-40B4-BE49-F238E27FC236}">
                <a16:creationId xmlns:a16="http://schemas.microsoft.com/office/drawing/2014/main" id="{A7BE071A-01DE-6AFA-CB08-AF9BE837C307}"/>
              </a:ext>
            </a:extLst>
          </p:cNvPr>
          <p:cNvPicPr>
            <a:picLocks noChangeAspect="1"/>
          </p:cNvPicPr>
          <p:nvPr/>
        </p:nvPicPr>
        <p:blipFill>
          <a:blip r:embed="rId2"/>
          <a:stretch>
            <a:fillRect/>
          </a:stretch>
        </p:blipFill>
        <p:spPr>
          <a:xfrm>
            <a:off x="740742" y="990600"/>
            <a:ext cx="7315200" cy="3276600"/>
          </a:xfrm>
          <a:prstGeom prst="rect">
            <a:avLst/>
          </a:prstGeom>
        </p:spPr>
      </p:pic>
      <p:pic>
        <p:nvPicPr>
          <p:cNvPr id="11" name="Picture 10">
            <a:extLst>
              <a:ext uri="{FF2B5EF4-FFF2-40B4-BE49-F238E27FC236}">
                <a16:creationId xmlns:a16="http://schemas.microsoft.com/office/drawing/2014/main" id="{80E56C33-52E3-B3AB-8A48-06FD406D499B}"/>
              </a:ext>
            </a:extLst>
          </p:cNvPr>
          <p:cNvPicPr>
            <a:picLocks noChangeAspect="1"/>
          </p:cNvPicPr>
          <p:nvPr/>
        </p:nvPicPr>
        <p:blipFill>
          <a:blip r:embed="rId3"/>
          <a:stretch>
            <a:fillRect/>
          </a:stretch>
        </p:blipFill>
        <p:spPr>
          <a:xfrm>
            <a:off x="757948" y="4294239"/>
            <a:ext cx="7297994" cy="19889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6157" y="73659"/>
            <a:ext cx="7614284" cy="509270"/>
          </a:xfrm>
          <a:prstGeom prst="rect">
            <a:avLst/>
          </a:prstGeom>
        </p:spPr>
        <p:txBody>
          <a:bodyPr vert="horz" wrap="square" lIns="0" tIns="15240" rIns="0" bIns="0" rtlCol="0">
            <a:spAutoFit/>
          </a:bodyPr>
          <a:lstStyle/>
          <a:p>
            <a:pPr marL="12700">
              <a:lnSpc>
                <a:spcPct val="100000"/>
              </a:lnSpc>
              <a:spcBef>
                <a:spcPts val="120"/>
              </a:spcBef>
            </a:pPr>
            <a:r>
              <a:rPr lang="en-IN" spc="15" dirty="0"/>
              <a:t>Logical Diagram(Process Model) </a:t>
            </a:r>
          </a:p>
        </p:txBody>
      </p:sp>
      <p:sp>
        <p:nvSpPr>
          <p:cNvPr id="3" name="object 3"/>
          <p:cNvSpPr txBox="1"/>
          <p:nvPr/>
        </p:nvSpPr>
        <p:spPr>
          <a:xfrm>
            <a:off x="689178" y="1159319"/>
            <a:ext cx="6185535" cy="289823"/>
          </a:xfrm>
          <a:prstGeom prst="rect">
            <a:avLst/>
          </a:prstGeom>
        </p:spPr>
        <p:txBody>
          <a:bodyPr vert="horz" wrap="square" lIns="0" tIns="12700" rIns="0" bIns="0" rtlCol="0">
            <a:spAutoFit/>
          </a:bodyPr>
          <a:lstStyle/>
          <a:p>
            <a:pPr marL="12700" marR="20320">
              <a:lnSpc>
                <a:spcPct val="100000"/>
              </a:lnSpc>
              <a:spcBef>
                <a:spcPts val="100"/>
              </a:spcBef>
            </a:pPr>
            <a:r>
              <a:rPr sz="1800" spc="-5" dirty="0">
                <a:latin typeface="Calibri"/>
                <a:cs typeface="Calibri"/>
              </a:rPr>
              <a:t>.</a:t>
            </a:r>
            <a:endParaRPr sz="1800" dirty="0">
              <a:latin typeface="Calibri"/>
              <a:cs typeface="Calibri"/>
            </a:endParaRPr>
          </a:p>
        </p:txBody>
      </p:sp>
      <p:sp>
        <p:nvSpPr>
          <p:cNvPr id="5" name="object 5"/>
          <p:cNvSpPr txBox="1"/>
          <p:nvPr/>
        </p:nvSpPr>
        <p:spPr>
          <a:xfrm>
            <a:off x="438188" y="6398054"/>
            <a:ext cx="8093075"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1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10" dirty="0">
                <a:latin typeface="Verdana"/>
                <a:cs typeface="Verdana"/>
              </a:rPr>
              <a:t> </a:t>
            </a:r>
            <a:r>
              <a:rPr sz="1550" b="1" spc="20" dirty="0">
                <a:latin typeface="Verdana"/>
                <a:cs typeface="Verdana"/>
              </a:rPr>
              <a:t>Project</a:t>
            </a:r>
            <a:r>
              <a:rPr sz="1550" b="1" spc="40"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65" dirty="0">
                <a:latin typeface="Verdana"/>
                <a:cs typeface="Verdana"/>
              </a:rPr>
              <a:t> </a:t>
            </a:r>
            <a:r>
              <a:rPr sz="1550" b="1" spc="25" dirty="0">
                <a:latin typeface="Verdana"/>
                <a:cs typeface="Verdana"/>
              </a:rPr>
              <a:t>SHUBHAM</a:t>
            </a:r>
            <a:r>
              <a:rPr sz="1550" b="1" spc="45" dirty="0">
                <a:latin typeface="Verdana"/>
                <a:cs typeface="Verdana"/>
              </a:rPr>
              <a:t> </a:t>
            </a:r>
            <a:r>
              <a:rPr sz="1550" b="1" spc="20" dirty="0">
                <a:latin typeface="Verdana"/>
                <a:cs typeface="Verdana"/>
              </a:rPr>
              <a:t>PAL</a:t>
            </a:r>
            <a:r>
              <a:rPr sz="1550" b="1" spc="30" dirty="0">
                <a:latin typeface="Verdana"/>
                <a:cs typeface="Verdana"/>
              </a:rPr>
              <a:t> </a:t>
            </a:r>
            <a:r>
              <a:rPr sz="1550" b="1" spc="35" dirty="0">
                <a:latin typeface="Verdana"/>
                <a:cs typeface="Verdana"/>
              </a:rPr>
              <a:t>SINGH</a:t>
            </a:r>
            <a:endParaRPr sz="1550">
              <a:latin typeface="Verdana"/>
              <a:cs typeface="Verdana"/>
            </a:endParaRPr>
          </a:p>
        </p:txBody>
      </p:sp>
      <p:pic>
        <p:nvPicPr>
          <p:cNvPr id="7" name="Picture 6">
            <a:extLst>
              <a:ext uri="{FF2B5EF4-FFF2-40B4-BE49-F238E27FC236}">
                <a16:creationId xmlns:a16="http://schemas.microsoft.com/office/drawing/2014/main" id="{A27520AA-5544-24B4-3C0C-77E7D18E7A0C}"/>
              </a:ext>
            </a:extLst>
          </p:cNvPr>
          <p:cNvPicPr>
            <a:picLocks noChangeAspect="1"/>
          </p:cNvPicPr>
          <p:nvPr/>
        </p:nvPicPr>
        <p:blipFill>
          <a:blip r:embed="rId2"/>
          <a:stretch>
            <a:fillRect/>
          </a:stretch>
        </p:blipFill>
        <p:spPr>
          <a:xfrm>
            <a:off x="438188" y="1066800"/>
            <a:ext cx="8477212" cy="525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1187" y="914400"/>
            <a:ext cx="8604213" cy="3619581"/>
          </a:xfrm>
          <a:prstGeom prst="rect">
            <a:avLst/>
          </a:prstGeom>
        </p:spPr>
        <p:txBody>
          <a:bodyPr vert="horz" wrap="square" lIns="0" tIns="150495" rIns="0" bIns="0" rtlCol="0">
            <a:spAutoFit/>
          </a:bodyPr>
          <a:lstStyle/>
          <a:p>
            <a:pPr marL="342900" lvl="0" indent="-342900" algn="just">
              <a:lnSpc>
                <a:spcPct val="150000"/>
              </a:lnSpc>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Rectangles representing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external entities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which are sources or destinations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Ellipses representing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processes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which take data as input, validate and process it and output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Arrows representing the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data flows,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which can either, be electronic data or physical items.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Open-ended rectangles or a Disk symbol representing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data stores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including electronic stores such as databases or XML files and physical stores such as filing cabinets or stacks of paper.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700" algn="just">
              <a:lnSpc>
                <a:spcPct val="100000"/>
              </a:lnSpc>
              <a:spcBef>
                <a:spcPts val="1185"/>
              </a:spcBef>
            </a:pPr>
            <a:endParaRPr sz="1800" dirty="0">
              <a:latin typeface="Verdana"/>
              <a:cs typeface="Verdana"/>
            </a:endParaRPr>
          </a:p>
        </p:txBody>
      </p:sp>
      <p:sp>
        <p:nvSpPr>
          <p:cNvPr id="4" name="object 4"/>
          <p:cNvSpPr txBox="1"/>
          <p:nvPr/>
        </p:nvSpPr>
        <p:spPr>
          <a:xfrm>
            <a:off x="438188" y="6398054"/>
            <a:ext cx="8093075" cy="270510"/>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15" dirty="0">
                <a:latin typeface="Verdana"/>
                <a:cs typeface="Verdana"/>
              </a:rPr>
              <a:t> </a:t>
            </a:r>
            <a:r>
              <a:rPr sz="1550" b="1" spc="30" dirty="0">
                <a:latin typeface="Verdana"/>
                <a:cs typeface="Verdana"/>
              </a:rPr>
              <a:t>SEZG544	</a:t>
            </a:r>
            <a:r>
              <a:rPr sz="1550" b="1" spc="15" dirty="0">
                <a:latin typeface="Verdana"/>
                <a:cs typeface="Verdana"/>
              </a:rPr>
              <a:t>-</a:t>
            </a:r>
            <a:r>
              <a:rPr sz="1550" b="1" spc="70" dirty="0">
                <a:latin typeface="Verdana"/>
                <a:cs typeface="Verdana"/>
              </a:rPr>
              <a:t> </a:t>
            </a:r>
            <a:r>
              <a:rPr sz="1550" b="1" spc="25" dirty="0">
                <a:latin typeface="Verdana"/>
                <a:cs typeface="Verdana"/>
              </a:rPr>
              <a:t>BITS</a:t>
            </a:r>
            <a:r>
              <a:rPr sz="1550" b="1" spc="-10" dirty="0">
                <a:latin typeface="Verdana"/>
                <a:cs typeface="Verdana"/>
              </a:rPr>
              <a:t> </a:t>
            </a:r>
            <a:r>
              <a:rPr sz="1550" b="1" spc="20" dirty="0">
                <a:latin typeface="Verdana"/>
                <a:cs typeface="Verdana"/>
              </a:rPr>
              <a:t>Project</a:t>
            </a:r>
            <a:r>
              <a:rPr sz="1550" b="1" spc="40" dirty="0">
                <a:latin typeface="Verdana"/>
                <a:cs typeface="Verdana"/>
              </a:rPr>
              <a:t> </a:t>
            </a:r>
            <a:r>
              <a:rPr sz="1550" b="1" spc="25" dirty="0">
                <a:latin typeface="Verdana"/>
                <a:cs typeface="Verdana"/>
              </a:rPr>
              <a:t>–</a:t>
            </a:r>
            <a:r>
              <a:rPr sz="1550" b="1" spc="-5"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65" dirty="0">
                <a:latin typeface="Verdana"/>
                <a:cs typeface="Verdana"/>
              </a:rPr>
              <a:t> </a:t>
            </a:r>
            <a:r>
              <a:rPr sz="1550" b="1" spc="25" dirty="0">
                <a:latin typeface="Verdana"/>
                <a:cs typeface="Verdana"/>
              </a:rPr>
              <a:t>SHUBHAM</a:t>
            </a:r>
            <a:r>
              <a:rPr sz="1550" b="1" spc="45" dirty="0">
                <a:latin typeface="Verdana"/>
                <a:cs typeface="Verdana"/>
              </a:rPr>
              <a:t> </a:t>
            </a:r>
            <a:r>
              <a:rPr sz="1550" b="1" spc="20" dirty="0">
                <a:latin typeface="Verdana"/>
                <a:cs typeface="Verdana"/>
              </a:rPr>
              <a:t>PAL</a:t>
            </a:r>
            <a:r>
              <a:rPr sz="1550" b="1" spc="30" dirty="0">
                <a:latin typeface="Verdana"/>
                <a:cs typeface="Verdana"/>
              </a:rPr>
              <a:t> </a:t>
            </a:r>
            <a:r>
              <a:rPr sz="1550" b="1" spc="35" dirty="0">
                <a:latin typeface="Verdana"/>
                <a:cs typeface="Verdana"/>
              </a:rPr>
              <a:t>SINGH</a:t>
            </a:r>
            <a:endParaRPr sz="1550">
              <a:latin typeface="Verdana"/>
              <a:cs typeface="Verdana"/>
            </a:endParaRPr>
          </a:p>
        </p:txBody>
      </p:sp>
      <p:sp>
        <p:nvSpPr>
          <p:cNvPr id="3" name="object 3"/>
          <p:cNvSpPr txBox="1">
            <a:spLocks noGrp="1"/>
          </p:cNvSpPr>
          <p:nvPr>
            <p:ph type="title"/>
          </p:nvPr>
        </p:nvSpPr>
        <p:spPr>
          <a:xfrm>
            <a:off x="2057400" y="157481"/>
            <a:ext cx="5334000" cy="500137"/>
          </a:xfrm>
          <a:prstGeom prst="rect">
            <a:avLst/>
          </a:prstGeom>
        </p:spPr>
        <p:txBody>
          <a:bodyPr vert="horz" wrap="square" lIns="0" tIns="15240" rIns="0" bIns="0" rtlCol="0">
            <a:spAutoFit/>
          </a:bodyPr>
          <a:lstStyle/>
          <a:p>
            <a:pPr marL="12700">
              <a:lnSpc>
                <a:spcPct val="100000"/>
              </a:lnSpc>
              <a:spcBef>
                <a:spcPts val="120"/>
              </a:spcBef>
            </a:pPr>
            <a:r>
              <a:rPr lang="en-IN" spc="10" dirty="0"/>
              <a:t>      Logical design</a:t>
            </a:r>
            <a:endParaRPr dirty="0"/>
          </a:p>
        </p:txBody>
      </p:sp>
      <p:pic>
        <p:nvPicPr>
          <p:cNvPr id="8" name="Picture 7">
            <a:extLst>
              <a:ext uri="{FF2B5EF4-FFF2-40B4-BE49-F238E27FC236}">
                <a16:creationId xmlns:a16="http://schemas.microsoft.com/office/drawing/2014/main" id="{97FDCE67-C0B8-37B2-9CE4-2C9A30F6FE2B}"/>
              </a:ext>
            </a:extLst>
          </p:cNvPr>
          <p:cNvPicPr>
            <a:picLocks noChangeAspect="1"/>
          </p:cNvPicPr>
          <p:nvPr/>
        </p:nvPicPr>
        <p:blipFill>
          <a:blip r:embed="rId2"/>
          <a:stretch>
            <a:fillRect/>
          </a:stretch>
        </p:blipFill>
        <p:spPr>
          <a:xfrm>
            <a:off x="2003217" y="3819823"/>
            <a:ext cx="5220152" cy="2072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7D02-5920-C86A-501D-38F2123A292A}"/>
              </a:ext>
            </a:extLst>
          </p:cNvPr>
          <p:cNvSpPr>
            <a:spLocks noGrp="1"/>
          </p:cNvSpPr>
          <p:nvPr>
            <p:ph type="title"/>
          </p:nvPr>
        </p:nvSpPr>
        <p:spPr>
          <a:xfrm>
            <a:off x="757948" y="73659"/>
            <a:ext cx="7628102" cy="484748"/>
          </a:xfrm>
        </p:spPr>
        <p:txBody>
          <a:bodyPr/>
          <a:lstStyle/>
          <a:p>
            <a:r>
              <a:rPr lang="en-IN" dirty="0"/>
              <a:t>              Logical Design</a:t>
            </a:r>
          </a:p>
        </p:txBody>
      </p:sp>
      <p:pic>
        <p:nvPicPr>
          <p:cNvPr id="7" name="Picture 6">
            <a:extLst>
              <a:ext uri="{FF2B5EF4-FFF2-40B4-BE49-F238E27FC236}">
                <a16:creationId xmlns:a16="http://schemas.microsoft.com/office/drawing/2014/main" id="{146FE7BB-98C2-4353-A775-453BFE0A25D2}"/>
              </a:ext>
            </a:extLst>
          </p:cNvPr>
          <p:cNvPicPr>
            <a:picLocks noChangeAspect="1"/>
          </p:cNvPicPr>
          <p:nvPr/>
        </p:nvPicPr>
        <p:blipFill>
          <a:blip r:embed="rId2"/>
          <a:stretch>
            <a:fillRect/>
          </a:stretch>
        </p:blipFill>
        <p:spPr>
          <a:xfrm>
            <a:off x="1295400" y="1219200"/>
            <a:ext cx="6553200" cy="1600200"/>
          </a:xfrm>
          <a:prstGeom prst="rect">
            <a:avLst/>
          </a:prstGeom>
        </p:spPr>
      </p:pic>
      <p:pic>
        <p:nvPicPr>
          <p:cNvPr id="9" name="Picture 8">
            <a:extLst>
              <a:ext uri="{FF2B5EF4-FFF2-40B4-BE49-F238E27FC236}">
                <a16:creationId xmlns:a16="http://schemas.microsoft.com/office/drawing/2014/main" id="{93B02C83-2D68-9556-FAF3-F97B6BB43A95}"/>
              </a:ext>
            </a:extLst>
          </p:cNvPr>
          <p:cNvPicPr>
            <a:picLocks noChangeAspect="1"/>
          </p:cNvPicPr>
          <p:nvPr/>
        </p:nvPicPr>
        <p:blipFill>
          <a:blip r:embed="rId3"/>
          <a:stretch>
            <a:fillRect/>
          </a:stretch>
        </p:blipFill>
        <p:spPr>
          <a:xfrm>
            <a:off x="1295400" y="2971800"/>
            <a:ext cx="6553200" cy="1447799"/>
          </a:xfrm>
          <a:prstGeom prst="rect">
            <a:avLst/>
          </a:prstGeom>
        </p:spPr>
      </p:pic>
      <p:pic>
        <p:nvPicPr>
          <p:cNvPr id="11" name="Picture 10">
            <a:extLst>
              <a:ext uri="{FF2B5EF4-FFF2-40B4-BE49-F238E27FC236}">
                <a16:creationId xmlns:a16="http://schemas.microsoft.com/office/drawing/2014/main" id="{D79597AF-66E2-3F82-73C2-7BACB0FC9C69}"/>
              </a:ext>
            </a:extLst>
          </p:cNvPr>
          <p:cNvPicPr>
            <a:picLocks noChangeAspect="1"/>
          </p:cNvPicPr>
          <p:nvPr/>
        </p:nvPicPr>
        <p:blipFill>
          <a:blip r:embed="rId4"/>
          <a:stretch>
            <a:fillRect/>
          </a:stretch>
        </p:blipFill>
        <p:spPr>
          <a:xfrm>
            <a:off x="1295400" y="4572000"/>
            <a:ext cx="6553200" cy="1752600"/>
          </a:xfrm>
          <a:prstGeom prst="rect">
            <a:avLst/>
          </a:prstGeom>
        </p:spPr>
      </p:pic>
    </p:spTree>
    <p:extLst>
      <p:ext uri="{BB962C8B-B14F-4D97-AF65-F5344CB8AC3E}">
        <p14:creationId xmlns:p14="http://schemas.microsoft.com/office/powerpoint/2010/main" val="208759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11D7-88AE-5E67-E246-6C918E73C833}"/>
              </a:ext>
            </a:extLst>
          </p:cNvPr>
          <p:cNvSpPr>
            <a:spLocks noGrp="1"/>
          </p:cNvSpPr>
          <p:nvPr>
            <p:ph type="title"/>
          </p:nvPr>
        </p:nvSpPr>
        <p:spPr>
          <a:xfrm>
            <a:off x="757948" y="73659"/>
            <a:ext cx="7628102" cy="484748"/>
          </a:xfrm>
        </p:spPr>
        <p:txBody>
          <a:bodyPr/>
          <a:lstStyle/>
          <a:p>
            <a:r>
              <a:rPr lang="en-IN" dirty="0"/>
              <a:t>              Logical Design</a:t>
            </a:r>
          </a:p>
        </p:txBody>
      </p:sp>
      <p:pic>
        <p:nvPicPr>
          <p:cNvPr id="7" name="Picture 6">
            <a:extLst>
              <a:ext uri="{FF2B5EF4-FFF2-40B4-BE49-F238E27FC236}">
                <a16:creationId xmlns:a16="http://schemas.microsoft.com/office/drawing/2014/main" id="{CE6ACCFA-91C5-6DF7-191E-91AD6C2118A3}"/>
              </a:ext>
            </a:extLst>
          </p:cNvPr>
          <p:cNvPicPr>
            <a:picLocks noChangeAspect="1"/>
          </p:cNvPicPr>
          <p:nvPr/>
        </p:nvPicPr>
        <p:blipFill>
          <a:blip r:embed="rId2"/>
          <a:stretch>
            <a:fillRect/>
          </a:stretch>
        </p:blipFill>
        <p:spPr>
          <a:xfrm>
            <a:off x="381000" y="1066800"/>
            <a:ext cx="8534400" cy="1371600"/>
          </a:xfrm>
          <a:prstGeom prst="rect">
            <a:avLst/>
          </a:prstGeom>
        </p:spPr>
      </p:pic>
      <p:pic>
        <p:nvPicPr>
          <p:cNvPr id="11" name="Picture 10">
            <a:extLst>
              <a:ext uri="{FF2B5EF4-FFF2-40B4-BE49-F238E27FC236}">
                <a16:creationId xmlns:a16="http://schemas.microsoft.com/office/drawing/2014/main" id="{0906763B-C6D0-07E1-EE4D-CA583C182D4D}"/>
              </a:ext>
            </a:extLst>
          </p:cNvPr>
          <p:cNvPicPr>
            <a:picLocks noChangeAspect="1"/>
          </p:cNvPicPr>
          <p:nvPr/>
        </p:nvPicPr>
        <p:blipFill>
          <a:blip r:embed="rId3"/>
          <a:stretch>
            <a:fillRect/>
          </a:stretch>
        </p:blipFill>
        <p:spPr>
          <a:xfrm>
            <a:off x="424031" y="2514600"/>
            <a:ext cx="8534400" cy="1501316"/>
          </a:xfrm>
          <a:prstGeom prst="rect">
            <a:avLst/>
          </a:prstGeom>
        </p:spPr>
      </p:pic>
      <p:pic>
        <p:nvPicPr>
          <p:cNvPr id="15" name="Picture 14">
            <a:extLst>
              <a:ext uri="{FF2B5EF4-FFF2-40B4-BE49-F238E27FC236}">
                <a16:creationId xmlns:a16="http://schemas.microsoft.com/office/drawing/2014/main" id="{01F9E4BC-4885-65C4-B93F-5909AFF84114}"/>
              </a:ext>
            </a:extLst>
          </p:cNvPr>
          <p:cNvPicPr>
            <a:picLocks noChangeAspect="1"/>
          </p:cNvPicPr>
          <p:nvPr/>
        </p:nvPicPr>
        <p:blipFill>
          <a:blip r:embed="rId4"/>
          <a:stretch>
            <a:fillRect/>
          </a:stretch>
        </p:blipFill>
        <p:spPr>
          <a:xfrm>
            <a:off x="424031" y="4419600"/>
            <a:ext cx="8534400" cy="1219200"/>
          </a:xfrm>
          <a:prstGeom prst="rect">
            <a:avLst/>
          </a:prstGeom>
        </p:spPr>
      </p:pic>
    </p:spTree>
    <p:extLst>
      <p:ext uri="{BB962C8B-B14F-4D97-AF65-F5344CB8AC3E}">
        <p14:creationId xmlns:p14="http://schemas.microsoft.com/office/powerpoint/2010/main" val="37901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240F-EA85-F6CA-0EDD-6AA37BF3DEB5}"/>
              </a:ext>
            </a:extLst>
          </p:cNvPr>
          <p:cNvSpPr>
            <a:spLocks noGrp="1"/>
          </p:cNvSpPr>
          <p:nvPr>
            <p:ph type="title"/>
          </p:nvPr>
        </p:nvSpPr>
        <p:spPr>
          <a:xfrm>
            <a:off x="757948" y="73659"/>
            <a:ext cx="7628102" cy="484748"/>
          </a:xfrm>
        </p:spPr>
        <p:txBody>
          <a:bodyPr/>
          <a:lstStyle/>
          <a:p>
            <a:r>
              <a:rPr lang="en-IN" dirty="0"/>
              <a:t>             Logical Design</a:t>
            </a:r>
          </a:p>
        </p:txBody>
      </p:sp>
      <p:pic>
        <p:nvPicPr>
          <p:cNvPr id="7" name="Picture 6">
            <a:extLst>
              <a:ext uri="{FF2B5EF4-FFF2-40B4-BE49-F238E27FC236}">
                <a16:creationId xmlns:a16="http://schemas.microsoft.com/office/drawing/2014/main" id="{A7573ED8-19D1-6BA3-3611-4E4BA4265FCD}"/>
              </a:ext>
            </a:extLst>
          </p:cNvPr>
          <p:cNvPicPr>
            <a:picLocks noChangeAspect="1"/>
          </p:cNvPicPr>
          <p:nvPr/>
        </p:nvPicPr>
        <p:blipFill>
          <a:blip r:embed="rId2"/>
          <a:stretch>
            <a:fillRect/>
          </a:stretch>
        </p:blipFill>
        <p:spPr>
          <a:xfrm rot="5400000">
            <a:off x="2095499" y="-723899"/>
            <a:ext cx="4952999" cy="8686798"/>
          </a:xfrm>
          <a:prstGeom prst="rect">
            <a:avLst/>
          </a:prstGeom>
        </p:spPr>
      </p:pic>
    </p:spTree>
    <p:extLst>
      <p:ext uri="{BB962C8B-B14F-4D97-AF65-F5344CB8AC3E}">
        <p14:creationId xmlns:p14="http://schemas.microsoft.com/office/powerpoint/2010/main" val="144517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DD07-70DD-072A-AE3C-5185AE8EAD59}"/>
              </a:ext>
            </a:extLst>
          </p:cNvPr>
          <p:cNvSpPr>
            <a:spLocks noGrp="1"/>
          </p:cNvSpPr>
          <p:nvPr>
            <p:ph type="title"/>
          </p:nvPr>
        </p:nvSpPr>
        <p:spPr>
          <a:xfrm>
            <a:off x="757948" y="73659"/>
            <a:ext cx="7628102" cy="484748"/>
          </a:xfrm>
        </p:spPr>
        <p:txBody>
          <a:bodyPr/>
          <a:lstStyle/>
          <a:p>
            <a:r>
              <a:rPr lang="en-IN" dirty="0"/>
              <a:t>             Logical Design</a:t>
            </a:r>
          </a:p>
        </p:txBody>
      </p:sp>
      <p:pic>
        <p:nvPicPr>
          <p:cNvPr id="5" name="Picture 4">
            <a:extLst>
              <a:ext uri="{FF2B5EF4-FFF2-40B4-BE49-F238E27FC236}">
                <a16:creationId xmlns:a16="http://schemas.microsoft.com/office/drawing/2014/main" id="{21F9B13B-EB88-00B6-8B56-49155BB371A1}"/>
              </a:ext>
            </a:extLst>
          </p:cNvPr>
          <p:cNvPicPr>
            <a:picLocks noChangeAspect="1"/>
          </p:cNvPicPr>
          <p:nvPr/>
        </p:nvPicPr>
        <p:blipFill>
          <a:blip r:embed="rId2"/>
          <a:stretch>
            <a:fillRect/>
          </a:stretch>
        </p:blipFill>
        <p:spPr>
          <a:xfrm>
            <a:off x="304800" y="1370773"/>
            <a:ext cx="8534400" cy="1143827"/>
          </a:xfrm>
          <a:prstGeom prst="rect">
            <a:avLst/>
          </a:prstGeom>
        </p:spPr>
      </p:pic>
      <p:pic>
        <p:nvPicPr>
          <p:cNvPr id="7" name="Picture 6">
            <a:extLst>
              <a:ext uri="{FF2B5EF4-FFF2-40B4-BE49-F238E27FC236}">
                <a16:creationId xmlns:a16="http://schemas.microsoft.com/office/drawing/2014/main" id="{B628B3DB-1650-E6CE-7E2E-FA2E060EA803}"/>
              </a:ext>
            </a:extLst>
          </p:cNvPr>
          <p:cNvPicPr>
            <a:picLocks noChangeAspect="1"/>
          </p:cNvPicPr>
          <p:nvPr/>
        </p:nvPicPr>
        <p:blipFill>
          <a:blip r:embed="rId3"/>
          <a:stretch>
            <a:fillRect/>
          </a:stretch>
        </p:blipFill>
        <p:spPr>
          <a:xfrm>
            <a:off x="304800" y="2929847"/>
            <a:ext cx="8534399" cy="1261154"/>
          </a:xfrm>
          <a:prstGeom prst="rect">
            <a:avLst/>
          </a:prstGeom>
        </p:spPr>
      </p:pic>
      <p:pic>
        <p:nvPicPr>
          <p:cNvPr id="11" name="Picture 10">
            <a:extLst>
              <a:ext uri="{FF2B5EF4-FFF2-40B4-BE49-F238E27FC236}">
                <a16:creationId xmlns:a16="http://schemas.microsoft.com/office/drawing/2014/main" id="{917259E4-8A04-FFD9-EA2C-33A7831B7F1E}"/>
              </a:ext>
            </a:extLst>
          </p:cNvPr>
          <p:cNvPicPr>
            <a:picLocks noChangeAspect="1"/>
          </p:cNvPicPr>
          <p:nvPr/>
        </p:nvPicPr>
        <p:blipFill>
          <a:blip r:embed="rId4"/>
          <a:stretch>
            <a:fillRect/>
          </a:stretch>
        </p:blipFill>
        <p:spPr>
          <a:xfrm>
            <a:off x="457198" y="4343401"/>
            <a:ext cx="8534400" cy="1904999"/>
          </a:xfrm>
          <a:prstGeom prst="rect">
            <a:avLst/>
          </a:prstGeom>
        </p:spPr>
      </p:pic>
    </p:spTree>
    <p:extLst>
      <p:ext uri="{BB962C8B-B14F-4D97-AF65-F5344CB8AC3E}">
        <p14:creationId xmlns:p14="http://schemas.microsoft.com/office/powerpoint/2010/main" val="323251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0557" y="138620"/>
            <a:ext cx="4198620" cy="454025"/>
          </a:xfrm>
          <a:prstGeom prst="rect">
            <a:avLst/>
          </a:prstGeom>
        </p:spPr>
        <p:txBody>
          <a:bodyPr vert="horz" wrap="square" lIns="0" tIns="13970" rIns="0" bIns="0" rtlCol="0">
            <a:spAutoFit/>
          </a:bodyPr>
          <a:lstStyle/>
          <a:p>
            <a:pPr marL="12700">
              <a:lnSpc>
                <a:spcPct val="100000"/>
              </a:lnSpc>
              <a:spcBef>
                <a:spcPts val="110"/>
              </a:spcBef>
            </a:pPr>
            <a:r>
              <a:rPr sz="2800" spc="5" dirty="0"/>
              <a:t>Presentation</a:t>
            </a:r>
            <a:r>
              <a:rPr sz="2800" spc="-195" dirty="0"/>
              <a:t> </a:t>
            </a:r>
            <a:r>
              <a:rPr sz="2800" spc="-5" dirty="0"/>
              <a:t>Agenda</a:t>
            </a:r>
            <a:endParaRPr sz="2800"/>
          </a:p>
        </p:txBody>
      </p:sp>
      <p:sp>
        <p:nvSpPr>
          <p:cNvPr id="6" name="object 6"/>
          <p:cNvSpPr txBox="1"/>
          <p:nvPr/>
        </p:nvSpPr>
        <p:spPr>
          <a:xfrm>
            <a:off x="628954" y="6372514"/>
            <a:ext cx="8090534"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5" dirty="0">
                <a:latin typeface="Verdana"/>
                <a:cs typeface="Verdana"/>
              </a:rPr>
              <a:t> </a:t>
            </a:r>
            <a:r>
              <a:rPr sz="1550" b="1" spc="30" dirty="0">
                <a:latin typeface="Verdana"/>
                <a:cs typeface="Verdana"/>
              </a:rPr>
              <a:t>SEZG5</a:t>
            </a:r>
            <a:r>
              <a:rPr lang="en-IN" sz="1550" b="1" spc="30" dirty="0">
                <a:latin typeface="Verdana"/>
                <a:cs typeface="Verdana"/>
              </a:rPr>
              <a:t>18</a:t>
            </a:r>
            <a:r>
              <a:rPr sz="1550" b="1" spc="30" dirty="0">
                <a:latin typeface="Verdana"/>
                <a:cs typeface="Verdana"/>
              </a:rPr>
              <a:t>	</a:t>
            </a:r>
            <a:r>
              <a:rPr sz="1550" b="1" spc="15" dirty="0">
                <a:latin typeface="Verdana"/>
                <a:cs typeface="Verdana"/>
              </a:rPr>
              <a:t>-</a:t>
            </a:r>
            <a:r>
              <a:rPr sz="1550" b="1" spc="75" dirty="0">
                <a:latin typeface="Verdana"/>
                <a:cs typeface="Verdana"/>
              </a:rPr>
              <a:t> </a:t>
            </a:r>
            <a:r>
              <a:rPr sz="1550" b="1" spc="25" dirty="0">
                <a:latin typeface="Verdana"/>
                <a:cs typeface="Verdana"/>
              </a:rPr>
              <a:t>BITS</a:t>
            </a:r>
            <a:r>
              <a:rPr sz="1550" b="1" spc="-5" dirty="0">
                <a:latin typeface="Verdana"/>
                <a:cs typeface="Verdana"/>
              </a:rPr>
              <a:t> </a:t>
            </a:r>
            <a:r>
              <a:rPr sz="1550" b="1" spc="20" dirty="0">
                <a:latin typeface="Verdana"/>
                <a:cs typeface="Verdana"/>
              </a:rPr>
              <a:t>Project</a:t>
            </a:r>
            <a:r>
              <a:rPr sz="1550" b="1" spc="40" dirty="0">
                <a:latin typeface="Verdana"/>
                <a:cs typeface="Verdana"/>
              </a:rPr>
              <a:t> </a:t>
            </a:r>
            <a:r>
              <a:rPr sz="1550" b="1" spc="25" dirty="0">
                <a:latin typeface="Verdana"/>
                <a:cs typeface="Verdana"/>
              </a:rPr>
              <a:t>–</a:t>
            </a:r>
            <a:r>
              <a:rPr sz="1550" b="1"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70" dirty="0">
                <a:latin typeface="Verdana"/>
                <a:cs typeface="Verdana"/>
              </a:rPr>
              <a:t> </a:t>
            </a:r>
            <a:r>
              <a:rPr sz="1550" b="1" spc="20" dirty="0">
                <a:latin typeface="Verdana"/>
                <a:cs typeface="Verdana"/>
              </a:rPr>
              <a:t>SHUBHAM</a:t>
            </a:r>
            <a:r>
              <a:rPr sz="1550" b="1" spc="45" dirty="0">
                <a:latin typeface="Verdana"/>
                <a:cs typeface="Verdana"/>
              </a:rPr>
              <a:t> </a:t>
            </a:r>
            <a:r>
              <a:rPr sz="1550" b="1" spc="15" dirty="0">
                <a:latin typeface="Verdana"/>
                <a:cs typeface="Verdana"/>
              </a:rPr>
              <a:t>PAL</a:t>
            </a:r>
            <a:r>
              <a:rPr sz="1550" b="1" spc="40" dirty="0">
                <a:latin typeface="Verdana"/>
                <a:cs typeface="Verdana"/>
              </a:rPr>
              <a:t> </a:t>
            </a:r>
            <a:r>
              <a:rPr sz="1550" b="1" spc="35" dirty="0">
                <a:latin typeface="Verdana"/>
                <a:cs typeface="Verdana"/>
              </a:rPr>
              <a:t>SINGH</a:t>
            </a:r>
            <a:endParaRPr sz="1550" dirty="0">
              <a:latin typeface="Verdana"/>
              <a:cs typeface="Verdana"/>
            </a:endParaRPr>
          </a:p>
        </p:txBody>
      </p:sp>
      <p:sp>
        <p:nvSpPr>
          <p:cNvPr id="3" name="object 3"/>
          <p:cNvSpPr txBox="1">
            <a:spLocks noGrp="1"/>
          </p:cNvSpPr>
          <p:nvPr>
            <p:ph sz="half" idx="2"/>
          </p:nvPr>
        </p:nvSpPr>
        <p:spPr>
          <a:xfrm>
            <a:off x="906424" y="1180696"/>
            <a:ext cx="3776979" cy="4070730"/>
          </a:xfrm>
          <a:prstGeom prst="rect">
            <a:avLst/>
          </a:prstGeom>
        </p:spPr>
        <p:txBody>
          <a:bodyPr vert="horz" wrap="square" lIns="0" tIns="74930" rIns="0" bIns="0" rtlCol="0">
            <a:spAutoFit/>
          </a:bodyPr>
          <a:lstStyle/>
          <a:p>
            <a:pPr marL="360045" indent="-347980">
              <a:lnSpc>
                <a:spcPct val="100000"/>
              </a:lnSpc>
              <a:spcBef>
                <a:spcPts val="590"/>
              </a:spcBef>
              <a:buFont typeface="Wingdings"/>
              <a:buChar char=""/>
              <a:tabLst>
                <a:tab pos="360680" algn="l"/>
              </a:tabLst>
            </a:pPr>
            <a:r>
              <a:rPr spc="-15" dirty="0"/>
              <a:t>Purpose</a:t>
            </a:r>
            <a:r>
              <a:rPr spc="35" dirty="0"/>
              <a:t> </a:t>
            </a:r>
            <a:r>
              <a:rPr spc="-10" dirty="0"/>
              <a:t>of</a:t>
            </a:r>
            <a:r>
              <a:rPr spc="-30" dirty="0"/>
              <a:t> </a:t>
            </a:r>
            <a:r>
              <a:rPr spc="-5" dirty="0"/>
              <a:t>system</a:t>
            </a:r>
          </a:p>
          <a:p>
            <a:pPr marL="762635" lvl="1" indent="-293370">
              <a:lnSpc>
                <a:spcPct val="100000"/>
              </a:lnSpc>
              <a:spcBef>
                <a:spcPts val="470"/>
              </a:spcBef>
              <a:buClr>
                <a:srgbClr val="507800"/>
              </a:buClr>
              <a:buSzPct val="58064"/>
              <a:buFont typeface="Wingdings"/>
              <a:buChar char=""/>
              <a:tabLst>
                <a:tab pos="762635" algn="l"/>
                <a:tab pos="763270" algn="l"/>
              </a:tabLst>
            </a:pPr>
            <a:r>
              <a:rPr sz="1550" spc="15" dirty="0">
                <a:solidFill>
                  <a:srgbClr val="4D4D4D"/>
                </a:solidFill>
                <a:latin typeface="Verdana"/>
                <a:cs typeface="Verdana"/>
              </a:rPr>
              <a:t>Objective</a:t>
            </a:r>
            <a:r>
              <a:rPr sz="1550" spc="-65" dirty="0">
                <a:solidFill>
                  <a:srgbClr val="4D4D4D"/>
                </a:solidFill>
                <a:latin typeface="Verdana"/>
                <a:cs typeface="Verdana"/>
              </a:rPr>
              <a:t> </a:t>
            </a:r>
            <a:r>
              <a:rPr sz="1550" dirty="0">
                <a:solidFill>
                  <a:srgbClr val="4D4D4D"/>
                </a:solidFill>
                <a:latin typeface="Verdana"/>
                <a:cs typeface="Verdana"/>
              </a:rPr>
              <a:t>of</a:t>
            </a:r>
            <a:r>
              <a:rPr sz="1550" spc="30" dirty="0">
                <a:solidFill>
                  <a:srgbClr val="4D4D4D"/>
                </a:solidFill>
                <a:latin typeface="Verdana"/>
                <a:cs typeface="Verdana"/>
              </a:rPr>
              <a:t> </a:t>
            </a:r>
            <a:r>
              <a:rPr sz="1550" spc="25" dirty="0">
                <a:solidFill>
                  <a:srgbClr val="4D4D4D"/>
                </a:solidFill>
                <a:latin typeface="Verdana"/>
                <a:cs typeface="Verdana"/>
              </a:rPr>
              <a:t>the</a:t>
            </a:r>
            <a:r>
              <a:rPr sz="1550" spc="-60" dirty="0">
                <a:solidFill>
                  <a:srgbClr val="4D4D4D"/>
                </a:solidFill>
                <a:latin typeface="Verdana"/>
                <a:cs typeface="Verdana"/>
              </a:rPr>
              <a:t> </a:t>
            </a:r>
            <a:r>
              <a:rPr sz="1550" spc="-10" dirty="0">
                <a:solidFill>
                  <a:srgbClr val="4D4D4D"/>
                </a:solidFill>
                <a:latin typeface="Verdana"/>
                <a:cs typeface="Verdana"/>
              </a:rPr>
              <a:t>Work</a:t>
            </a:r>
            <a:endParaRPr sz="1550" dirty="0">
              <a:latin typeface="Verdana"/>
              <a:cs typeface="Verdana"/>
            </a:endParaRPr>
          </a:p>
          <a:p>
            <a:pPr lvl="1">
              <a:lnSpc>
                <a:spcPct val="100000"/>
              </a:lnSpc>
              <a:spcBef>
                <a:spcPts val="45"/>
              </a:spcBef>
              <a:buClr>
                <a:srgbClr val="507800"/>
              </a:buClr>
              <a:buFont typeface="Wingdings"/>
              <a:buChar char=""/>
            </a:pPr>
            <a:endParaRPr sz="2200" dirty="0">
              <a:latin typeface="Verdana"/>
              <a:cs typeface="Verdana"/>
            </a:endParaRPr>
          </a:p>
          <a:p>
            <a:pPr marL="360045" indent="-347980">
              <a:lnSpc>
                <a:spcPct val="100000"/>
              </a:lnSpc>
              <a:buFont typeface="Wingdings"/>
              <a:buChar char=""/>
              <a:tabLst>
                <a:tab pos="360680" algn="l"/>
              </a:tabLst>
            </a:pPr>
            <a:r>
              <a:rPr lang="en-IN" spc="-5" dirty="0"/>
              <a:t>Requirement Specification</a:t>
            </a:r>
            <a:endParaRPr spc="-5" dirty="0"/>
          </a:p>
          <a:p>
            <a:pPr marL="762635" lvl="1" indent="-293370">
              <a:lnSpc>
                <a:spcPct val="100000"/>
              </a:lnSpc>
              <a:spcBef>
                <a:spcPts val="400"/>
              </a:spcBef>
              <a:buClr>
                <a:srgbClr val="507800"/>
              </a:buClr>
              <a:buSzPct val="58064"/>
              <a:buFont typeface="Wingdings"/>
              <a:buChar char=""/>
              <a:tabLst>
                <a:tab pos="762635" algn="l"/>
                <a:tab pos="763270" algn="l"/>
              </a:tabLst>
            </a:pPr>
            <a:r>
              <a:rPr lang="en-IN" sz="1550" spc="15" dirty="0">
                <a:solidFill>
                  <a:srgbClr val="4D4D4D"/>
                </a:solidFill>
                <a:latin typeface="Verdana"/>
                <a:cs typeface="Verdana"/>
              </a:rPr>
              <a:t>Problem statement and requirement of project</a:t>
            </a:r>
            <a:endParaRPr sz="1550" dirty="0">
              <a:latin typeface="Verdana"/>
              <a:cs typeface="Verdana"/>
            </a:endParaRPr>
          </a:p>
          <a:p>
            <a:pPr lvl="1">
              <a:lnSpc>
                <a:spcPct val="100000"/>
              </a:lnSpc>
              <a:spcBef>
                <a:spcPts val="55"/>
              </a:spcBef>
              <a:buClr>
                <a:srgbClr val="507800"/>
              </a:buClr>
              <a:buFont typeface="Wingdings"/>
              <a:buChar char=""/>
            </a:pPr>
            <a:endParaRPr sz="1900" dirty="0">
              <a:latin typeface="Verdana"/>
              <a:cs typeface="Verdana"/>
            </a:endParaRPr>
          </a:p>
          <a:p>
            <a:pPr marL="360045" indent="-347980">
              <a:lnSpc>
                <a:spcPct val="100000"/>
              </a:lnSpc>
              <a:buFont typeface="Wingdings"/>
              <a:buChar char=""/>
              <a:tabLst>
                <a:tab pos="360680" algn="l"/>
              </a:tabLst>
            </a:pPr>
            <a:r>
              <a:rPr lang="en-IN" spc="-5" dirty="0"/>
              <a:t>Conceptual Design</a:t>
            </a:r>
            <a:endParaRPr spc="-5" dirty="0"/>
          </a:p>
          <a:p>
            <a:pPr marL="762635" marR="83820" lvl="1" indent="-293370">
              <a:lnSpc>
                <a:spcPct val="104600"/>
              </a:lnSpc>
              <a:spcBef>
                <a:spcPts val="380"/>
              </a:spcBef>
              <a:buClr>
                <a:srgbClr val="507800"/>
              </a:buClr>
              <a:buSzPct val="58064"/>
              <a:buFont typeface="Wingdings"/>
              <a:buChar char=""/>
              <a:tabLst>
                <a:tab pos="762635" algn="l"/>
                <a:tab pos="763270" algn="l"/>
              </a:tabLst>
            </a:pPr>
            <a:r>
              <a:rPr lang="en-IN" sz="1550" spc="10" dirty="0">
                <a:solidFill>
                  <a:srgbClr val="4D4D4D"/>
                </a:solidFill>
                <a:latin typeface="Verdana"/>
                <a:cs typeface="Verdana"/>
              </a:rPr>
              <a:t>ER diagram concept</a:t>
            </a:r>
            <a:endParaRPr sz="1550" dirty="0">
              <a:latin typeface="Verdana"/>
              <a:cs typeface="Verdana"/>
            </a:endParaRPr>
          </a:p>
          <a:p>
            <a:pPr lvl="1">
              <a:lnSpc>
                <a:spcPct val="100000"/>
              </a:lnSpc>
              <a:spcBef>
                <a:spcPts val="35"/>
              </a:spcBef>
              <a:buClr>
                <a:srgbClr val="507800"/>
              </a:buClr>
              <a:buFont typeface="Wingdings"/>
              <a:buChar char=""/>
            </a:pPr>
            <a:endParaRPr sz="2150" dirty="0">
              <a:latin typeface="Verdana"/>
              <a:cs typeface="Verdana"/>
            </a:endParaRPr>
          </a:p>
          <a:p>
            <a:pPr marL="360045" indent="-347980">
              <a:lnSpc>
                <a:spcPct val="100000"/>
              </a:lnSpc>
              <a:buFont typeface="Wingdings"/>
              <a:buChar char=""/>
              <a:tabLst>
                <a:tab pos="360680" algn="l"/>
              </a:tabLst>
            </a:pPr>
            <a:r>
              <a:rPr lang="en-IN" spc="-5" dirty="0"/>
              <a:t>Logical Design </a:t>
            </a:r>
            <a:endParaRPr spc="-5" dirty="0"/>
          </a:p>
          <a:p>
            <a:pPr marL="762635" lvl="1" indent="-293370">
              <a:lnSpc>
                <a:spcPct val="100000"/>
              </a:lnSpc>
              <a:spcBef>
                <a:spcPts val="470"/>
              </a:spcBef>
              <a:buClr>
                <a:srgbClr val="507800"/>
              </a:buClr>
              <a:buSzPct val="58064"/>
              <a:buFont typeface="Wingdings"/>
              <a:buChar char=""/>
              <a:tabLst>
                <a:tab pos="762635" algn="l"/>
                <a:tab pos="763270" algn="l"/>
                <a:tab pos="1028700" algn="l"/>
              </a:tabLst>
            </a:pPr>
            <a:r>
              <a:rPr lang="en-IN" sz="1550" spc="20" dirty="0">
                <a:solidFill>
                  <a:srgbClr val="4D4D4D"/>
                </a:solidFill>
                <a:latin typeface="Verdana"/>
                <a:cs typeface="Verdana"/>
              </a:rPr>
              <a:t>Defining relationship between entities and </a:t>
            </a:r>
            <a:r>
              <a:rPr lang="en-IN" sz="1550" spc="20" dirty="0" err="1">
                <a:solidFill>
                  <a:srgbClr val="4D4D4D"/>
                </a:solidFill>
                <a:latin typeface="Verdana"/>
                <a:cs typeface="Verdana"/>
              </a:rPr>
              <a:t>attributies</a:t>
            </a:r>
            <a:endParaRPr sz="1550" dirty="0">
              <a:latin typeface="Verdana"/>
              <a:cs typeface="Verdana"/>
            </a:endParaRPr>
          </a:p>
        </p:txBody>
      </p:sp>
      <p:sp>
        <p:nvSpPr>
          <p:cNvPr id="4" name="object 4"/>
          <p:cNvSpPr txBox="1"/>
          <p:nvPr/>
        </p:nvSpPr>
        <p:spPr>
          <a:xfrm>
            <a:off x="4907026" y="1242885"/>
            <a:ext cx="3571875" cy="830997"/>
          </a:xfrm>
          <a:prstGeom prst="rect">
            <a:avLst/>
          </a:prstGeom>
        </p:spPr>
        <p:txBody>
          <a:bodyPr vert="horz" wrap="square" lIns="0" tIns="12700" rIns="0" bIns="0" rtlCol="0">
            <a:spAutoFit/>
          </a:bodyPr>
          <a:lstStyle/>
          <a:p>
            <a:pPr marL="360045" marR="384175" indent="-347980">
              <a:lnSpc>
                <a:spcPct val="100000"/>
              </a:lnSpc>
              <a:spcBef>
                <a:spcPts val="100"/>
              </a:spcBef>
              <a:buFont typeface="Wingdings"/>
              <a:buChar char=""/>
              <a:tabLst>
                <a:tab pos="360680" algn="l"/>
              </a:tabLst>
            </a:pPr>
            <a:r>
              <a:rPr lang="en-IN" b="1" spc="-10" dirty="0">
                <a:solidFill>
                  <a:srgbClr val="507800"/>
                </a:solidFill>
                <a:latin typeface="Verdana"/>
                <a:cs typeface="Verdana"/>
              </a:rPr>
              <a:t>Physical design</a:t>
            </a:r>
            <a:endParaRPr sz="1800" dirty="0">
              <a:latin typeface="Verdana"/>
              <a:cs typeface="Verdana"/>
            </a:endParaRPr>
          </a:p>
          <a:p>
            <a:pPr marL="762635" lvl="1" indent="-293370">
              <a:lnSpc>
                <a:spcPct val="100000"/>
              </a:lnSpc>
              <a:spcBef>
                <a:spcPts val="470"/>
              </a:spcBef>
              <a:buClr>
                <a:srgbClr val="507800"/>
              </a:buClr>
              <a:buSzPct val="58064"/>
              <a:buFont typeface="Wingdings"/>
              <a:buChar char=""/>
              <a:tabLst>
                <a:tab pos="762635" algn="l"/>
                <a:tab pos="763270" algn="l"/>
              </a:tabLst>
            </a:pPr>
            <a:r>
              <a:rPr lang="en-IN" sz="1550" spc="10" dirty="0">
                <a:solidFill>
                  <a:srgbClr val="4D4D4D"/>
                </a:solidFill>
                <a:latin typeface="Verdana"/>
                <a:cs typeface="Verdana"/>
              </a:rPr>
              <a:t>Code depicting the relations between entities.</a:t>
            </a:r>
            <a:endParaRPr sz="1550" dirty="0">
              <a:latin typeface="Verdana"/>
              <a:cs typeface="Verdana"/>
            </a:endParaRPr>
          </a:p>
        </p:txBody>
      </p:sp>
      <p:sp>
        <p:nvSpPr>
          <p:cNvPr id="5" name="object 5"/>
          <p:cNvSpPr txBox="1"/>
          <p:nvPr/>
        </p:nvSpPr>
        <p:spPr>
          <a:xfrm>
            <a:off x="4907026" y="3605212"/>
            <a:ext cx="3776979" cy="1505540"/>
          </a:xfrm>
          <a:prstGeom prst="rect">
            <a:avLst/>
          </a:prstGeom>
        </p:spPr>
        <p:txBody>
          <a:bodyPr vert="horz" wrap="square" lIns="0" tIns="12700" rIns="0" bIns="0" rtlCol="0">
            <a:spAutoFit/>
          </a:bodyPr>
          <a:lstStyle/>
          <a:p>
            <a:pPr marL="360045" marR="5080" indent="-347980">
              <a:lnSpc>
                <a:spcPct val="100000"/>
              </a:lnSpc>
              <a:spcBef>
                <a:spcPts val="100"/>
              </a:spcBef>
              <a:buFont typeface="Wingdings"/>
              <a:buChar char=""/>
              <a:tabLst>
                <a:tab pos="360680" algn="l"/>
              </a:tabLst>
            </a:pPr>
            <a:r>
              <a:rPr lang="en-IN" b="1" dirty="0">
                <a:solidFill>
                  <a:srgbClr val="507800"/>
                </a:solidFill>
                <a:latin typeface="Verdana"/>
                <a:cs typeface="Verdana"/>
              </a:rPr>
              <a:t>Final Design and code</a:t>
            </a:r>
            <a:endParaRPr sz="1800" dirty="0">
              <a:latin typeface="Verdana"/>
              <a:cs typeface="Verdana"/>
            </a:endParaRPr>
          </a:p>
          <a:p>
            <a:pPr>
              <a:lnSpc>
                <a:spcPct val="100000"/>
              </a:lnSpc>
              <a:spcBef>
                <a:spcPts val="10"/>
              </a:spcBef>
              <a:buClr>
                <a:srgbClr val="507800"/>
              </a:buClr>
              <a:buFont typeface="Wingdings"/>
              <a:buChar char=""/>
            </a:pPr>
            <a:endParaRPr sz="2250" dirty="0">
              <a:latin typeface="Verdana"/>
              <a:cs typeface="Verdana"/>
            </a:endParaRPr>
          </a:p>
          <a:p>
            <a:pPr marL="360045" indent="-347980">
              <a:lnSpc>
                <a:spcPct val="100000"/>
              </a:lnSpc>
              <a:spcBef>
                <a:spcPts val="5"/>
              </a:spcBef>
              <a:buFont typeface="Wingdings"/>
              <a:buChar char=""/>
              <a:tabLst>
                <a:tab pos="360680" algn="l"/>
              </a:tabLst>
            </a:pPr>
            <a:r>
              <a:rPr sz="1800" b="1" dirty="0">
                <a:solidFill>
                  <a:srgbClr val="507800"/>
                </a:solidFill>
                <a:latin typeface="Verdana"/>
                <a:cs typeface="Verdana"/>
              </a:rPr>
              <a:t>Key</a:t>
            </a:r>
            <a:r>
              <a:rPr sz="1800" b="1" spc="-100" dirty="0">
                <a:solidFill>
                  <a:srgbClr val="507800"/>
                </a:solidFill>
                <a:latin typeface="Verdana"/>
                <a:cs typeface="Verdana"/>
              </a:rPr>
              <a:t> </a:t>
            </a:r>
            <a:r>
              <a:rPr sz="1800" b="1" dirty="0">
                <a:solidFill>
                  <a:srgbClr val="507800"/>
                </a:solidFill>
                <a:latin typeface="Verdana"/>
                <a:cs typeface="Verdana"/>
              </a:rPr>
              <a:t>Learnings</a:t>
            </a:r>
            <a:endParaRPr sz="1800" dirty="0">
              <a:latin typeface="Verdana"/>
              <a:cs typeface="Verdana"/>
            </a:endParaRPr>
          </a:p>
          <a:p>
            <a:pPr>
              <a:lnSpc>
                <a:spcPct val="100000"/>
              </a:lnSpc>
              <a:spcBef>
                <a:spcPts val="30"/>
              </a:spcBef>
              <a:buClr>
                <a:srgbClr val="507800"/>
              </a:buClr>
              <a:buFont typeface="Wingdings"/>
              <a:buChar char=""/>
            </a:pPr>
            <a:endParaRPr sz="2050" dirty="0">
              <a:latin typeface="Verdana"/>
              <a:cs typeface="Verdana"/>
            </a:endParaRPr>
          </a:p>
          <a:p>
            <a:pPr marL="360045" indent="-347980">
              <a:lnSpc>
                <a:spcPct val="100000"/>
              </a:lnSpc>
              <a:buFont typeface="Wingdings"/>
              <a:buChar char=""/>
              <a:tabLst>
                <a:tab pos="360680" algn="l"/>
              </a:tabLst>
            </a:pPr>
            <a:r>
              <a:rPr sz="1800" b="1" spc="15" dirty="0">
                <a:solidFill>
                  <a:srgbClr val="507800"/>
                </a:solidFill>
                <a:latin typeface="Verdana"/>
                <a:cs typeface="Verdana"/>
              </a:rPr>
              <a:t>References</a:t>
            </a:r>
            <a:endParaRPr sz="18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7E76-552F-FDCB-3213-6A7973DFA8D0}"/>
              </a:ext>
            </a:extLst>
          </p:cNvPr>
          <p:cNvSpPr>
            <a:spLocks noGrp="1"/>
          </p:cNvSpPr>
          <p:nvPr>
            <p:ph type="title"/>
          </p:nvPr>
        </p:nvSpPr>
        <p:spPr>
          <a:xfrm>
            <a:off x="757948" y="73659"/>
            <a:ext cx="7628102" cy="484748"/>
          </a:xfrm>
        </p:spPr>
        <p:txBody>
          <a:bodyPr/>
          <a:lstStyle/>
          <a:p>
            <a:r>
              <a:rPr lang="en-IN" dirty="0"/>
              <a:t>            Physical Design</a:t>
            </a:r>
          </a:p>
        </p:txBody>
      </p:sp>
      <p:pic>
        <p:nvPicPr>
          <p:cNvPr id="7" name="Picture 6">
            <a:extLst>
              <a:ext uri="{FF2B5EF4-FFF2-40B4-BE49-F238E27FC236}">
                <a16:creationId xmlns:a16="http://schemas.microsoft.com/office/drawing/2014/main" id="{C695B2C0-5E3D-658D-EAA5-266CECF8BA08}"/>
              </a:ext>
            </a:extLst>
          </p:cNvPr>
          <p:cNvPicPr>
            <a:picLocks noChangeAspect="1"/>
          </p:cNvPicPr>
          <p:nvPr/>
        </p:nvPicPr>
        <p:blipFill>
          <a:blip r:embed="rId2"/>
          <a:stretch>
            <a:fillRect/>
          </a:stretch>
        </p:blipFill>
        <p:spPr>
          <a:xfrm>
            <a:off x="419100" y="914400"/>
            <a:ext cx="8305800" cy="5181599"/>
          </a:xfrm>
          <a:prstGeom prst="rect">
            <a:avLst/>
          </a:prstGeom>
        </p:spPr>
      </p:pic>
    </p:spTree>
    <p:extLst>
      <p:ext uri="{BB962C8B-B14F-4D97-AF65-F5344CB8AC3E}">
        <p14:creationId xmlns:p14="http://schemas.microsoft.com/office/powerpoint/2010/main" val="3240557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F8F-29B5-682A-A8CF-7535FF127994}"/>
              </a:ext>
            </a:extLst>
          </p:cNvPr>
          <p:cNvSpPr>
            <a:spLocks noGrp="1"/>
          </p:cNvSpPr>
          <p:nvPr>
            <p:ph type="title"/>
          </p:nvPr>
        </p:nvSpPr>
        <p:spPr>
          <a:xfrm>
            <a:off x="757948" y="73659"/>
            <a:ext cx="7628102" cy="484748"/>
          </a:xfrm>
        </p:spPr>
        <p:txBody>
          <a:bodyPr/>
          <a:lstStyle/>
          <a:p>
            <a:r>
              <a:rPr lang="en-IN" dirty="0"/>
              <a:t>            Physical Design</a:t>
            </a:r>
          </a:p>
        </p:txBody>
      </p:sp>
      <p:sp>
        <p:nvSpPr>
          <p:cNvPr id="5" name="TextBox 4">
            <a:extLst>
              <a:ext uri="{FF2B5EF4-FFF2-40B4-BE49-F238E27FC236}">
                <a16:creationId xmlns:a16="http://schemas.microsoft.com/office/drawing/2014/main" id="{206D78FA-C95E-E8F7-8319-D6B29F188F88}"/>
              </a:ext>
            </a:extLst>
          </p:cNvPr>
          <p:cNvSpPr txBox="1"/>
          <p:nvPr/>
        </p:nvSpPr>
        <p:spPr>
          <a:xfrm>
            <a:off x="838200" y="990600"/>
            <a:ext cx="8153400" cy="3929281"/>
          </a:xfrm>
          <a:prstGeom prst="rect">
            <a:avLst/>
          </a:prstGeom>
          <a:noFill/>
        </p:spPr>
        <p:txBody>
          <a:bodyPr wrap="square">
            <a:spAutoFit/>
          </a:bodyPr>
          <a:lstStyle/>
          <a:p>
            <a:pPr marL="285750" indent="-285750">
              <a:buFontTx/>
              <a:buChar char="-"/>
            </a:pPr>
            <a:r>
              <a:rPr lang="en-GB" sz="1800" dirty="0">
                <a:effectLst/>
                <a:latin typeface="Times New Roman" panose="02020603050405020304" pitchFamily="18" charset="0"/>
                <a:ea typeface="Calibri" panose="020F0502020204030204" pitchFamily="34" charset="0"/>
              </a:rPr>
              <a:t>The application will be using a technology known as Open Data Base Connectivity (ODBC) to access the database.</a:t>
            </a:r>
          </a:p>
          <a:p>
            <a:pPr marL="285750" indent="-285750">
              <a:buFontTx/>
              <a:buChar char="-"/>
            </a:pPr>
            <a:endParaRPr lang="en-IN" dirty="0"/>
          </a:p>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&lt;%@ Import Namespace="System" %&gt;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&lt;%@ Import Namespace="</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System.Data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&lt;%@ Import Namespace="</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System.Data.Odbc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all the necessary namespaces are imported, a connection to the database is made.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i="1" dirty="0" err="1">
                <a:effectLst/>
                <a:latin typeface="Times New Roman" panose="02020603050405020304" pitchFamily="18" charset="0"/>
                <a:ea typeface="Calibri" panose="020F0502020204030204" pitchFamily="34" charset="0"/>
              </a:rPr>
              <a:t>OdbcConnetion</a:t>
            </a:r>
            <a:r>
              <a:rPr lang="en-GB" sz="1800" i="1" dirty="0">
                <a:effectLst/>
                <a:latin typeface="Times New Roman" panose="02020603050405020304" pitchFamily="18" charset="0"/>
                <a:ea typeface="Calibri" panose="020F0502020204030204" pitchFamily="34" charset="0"/>
              </a:rPr>
              <a:t> </a:t>
            </a:r>
            <a:r>
              <a:rPr lang="en-GB" sz="1800" i="1" dirty="0" err="1">
                <a:effectLst/>
                <a:latin typeface="Times New Roman" panose="02020603050405020304" pitchFamily="18" charset="0"/>
                <a:ea typeface="Calibri" panose="020F0502020204030204" pitchFamily="34" charset="0"/>
              </a:rPr>
              <a:t>odbcCon</a:t>
            </a:r>
            <a:r>
              <a:rPr lang="en-GB" sz="1800" i="1" dirty="0">
                <a:effectLst/>
                <a:latin typeface="Times New Roman" panose="02020603050405020304" pitchFamily="18" charset="0"/>
                <a:ea typeface="Calibri" panose="020F0502020204030204" pitchFamily="34" charset="0"/>
              </a:rPr>
              <a:t> =	new </a:t>
            </a:r>
            <a:r>
              <a:rPr lang="en-GB" sz="1800" i="1" dirty="0" err="1">
                <a:effectLst/>
                <a:latin typeface="Times New Roman" panose="02020603050405020304" pitchFamily="18" charset="0"/>
                <a:ea typeface="Calibri" panose="020F0502020204030204" pitchFamily="34" charset="0"/>
              </a:rPr>
              <a:t>OdbcConnection</a:t>
            </a:r>
            <a:r>
              <a:rPr lang="en-GB" sz="1800" i="1" dirty="0">
                <a:effectLst/>
                <a:latin typeface="Times New Roman" panose="02020603050405020304" pitchFamily="18" charset="0"/>
                <a:ea typeface="Calibri" panose="020F0502020204030204" pitchFamily="34" charset="0"/>
              </a:rPr>
              <a:t> ("DRIVER = {MySQL ODBC 5.6.20Driver}; SERVER=localhost; DATABASE=project; UID=root; PASSWORD=</a:t>
            </a:r>
            <a:r>
              <a:rPr lang="en-GB" sz="1800" i="1" dirty="0" err="1">
                <a:effectLst/>
                <a:latin typeface="Times New Roman" panose="02020603050405020304" pitchFamily="18" charset="0"/>
                <a:ea typeface="Calibri" panose="020F0502020204030204" pitchFamily="34" charset="0"/>
              </a:rPr>
              <a:t>pwd</a:t>
            </a:r>
            <a:r>
              <a:rPr lang="en-GB" sz="1800" i="1" dirty="0">
                <a:effectLst/>
                <a:latin typeface="Times New Roman" panose="02020603050405020304" pitchFamily="18" charset="0"/>
                <a:ea typeface="Calibri" panose="020F0502020204030204" pitchFamily="34" charset="0"/>
              </a:rPr>
              <a:t>"); </a:t>
            </a:r>
            <a:r>
              <a:rPr lang="en-GB" sz="1800" i="1" dirty="0" err="1">
                <a:effectLst/>
                <a:latin typeface="Times New Roman" panose="02020603050405020304" pitchFamily="18" charset="0"/>
                <a:ea typeface="Calibri" panose="020F0502020204030204" pitchFamily="34" charset="0"/>
              </a:rPr>
              <a:t>odbcCon.Open</a:t>
            </a:r>
            <a:r>
              <a:rPr lang="en-GB" sz="1800" i="1" dirty="0">
                <a:effectLst/>
                <a:latin typeface="Times New Roman" panose="02020603050405020304" pitchFamily="18" charset="0"/>
                <a:ea typeface="Calibri" panose="020F0502020204030204" pitchFamily="34" charset="0"/>
              </a:rPr>
              <a:t>();</a:t>
            </a:r>
            <a:endParaRPr lang="en-IN" sz="1800" i="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52368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747D-45CD-D03F-55F2-D1F62BAA368E}"/>
              </a:ext>
            </a:extLst>
          </p:cNvPr>
          <p:cNvSpPr>
            <a:spLocks noGrp="1"/>
          </p:cNvSpPr>
          <p:nvPr>
            <p:ph type="title"/>
          </p:nvPr>
        </p:nvSpPr>
        <p:spPr>
          <a:xfrm>
            <a:off x="757948" y="73659"/>
            <a:ext cx="7628102" cy="484748"/>
          </a:xfrm>
        </p:spPr>
        <p:txBody>
          <a:bodyPr/>
          <a:lstStyle/>
          <a:p>
            <a:r>
              <a:rPr lang="en-IN" dirty="0"/>
              <a:t>             Physical Design</a:t>
            </a:r>
          </a:p>
        </p:txBody>
      </p:sp>
      <p:sp>
        <p:nvSpPr>
          <p:cNvPr id="5" name="TextBox 4">
            <a:extLst>
              <a:ext uri="{FF2B5EF4-FFF2-40B4-BE49-F238E27FC236}">
                <a16:creationId xmlns:a16="http://schemas.microsoft.com/office/drawing/2014/main" id="{C3A6150E-75E7-7459-6F1D-DBE26A3894C2}"/>
              </a:ext>
            </a:extLst>
          </p:cNvPr>
          <p:cNvSpPr txBox="1"/>
          <p:nvPr/>
        </p:nvSpPr>
        <p:spPr>
          <a:xfrm>
            <a:off x="1066800" y="1066800"/>
            <a:ext cx="8077200" cy="4642296"/>
          </a:xfrm>
          <a:prstGeom prst="rect">
            <a:avLst/>
          </a:prstGeom>
          <a:noFill/>
        </p:spPr>
        <p:txBody>
          <a:bodyPr wrap="square">
            <a:spAutoFit/>
          </a:bodyPr>
          <a:lstStyle/>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Since the data is stored in the same computer as the application, the SERVER is given as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local host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Next we open the connection object.  Listed below are the common connection object methods we could work with: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Open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Opens the connection to our database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Close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Closes the database connection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Dispose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Releases the resources on the connection object. Used to force garbage collecting, ensuring no resources are being held after our connection is used.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i="1" dirty="0">
                <a:effectLst/>
                <a:latin typeface="Times New Roman" panose="02020603050405020304" pitchFamily="18" charset="0"/>
                <a:ea typeface="Calibri" panose="020F0502020204030204" pitchFamily="34" charset="0"/>
              </a:rPr>
              <a:t>State</a:t>
            </a:r>
            <a:r>
              <a:rPr lang="en-GB" sz="1800" dirty="0">
                <a:effectLst/>
                <a:latin typeface="Times New Roman" panose="02020603050405020304" pitchFamily="18" charset="0"/>
                <a:ea typeface="Calibri" panose="020F0502020204030204" pitchFamily="34" charset="0"/>
              </a:rPr>
              <a:t>- Tells you what type of connection state your object is in, often used to check whether the connection is still using any resources</a:t>
            </a:r>
          </a:p>
          <a:p>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Once the connection is made, in order to access the data in a database, ADO.NET relies on two components: </a:t>
            </a:r>
            <a:r>
              <a:rPr lang="en-GB" sz="1800" dirty="0" err="1">
                <a:effectLst/>
                <a:latin typeface="Times New Roman" panose="02020603050405020304" pitchFamily="18" charset="0"/>
                <a:ea typeface="Calibri" panose="020F0502020204030204" pitchFamily="34" charset="0"/>
              </a:rPr>
              <a:t>DataSet</a:t>
            </a:r>
            <a:r>
              <a:rPr lang="en-GB" sz="1800" dirty="0">
                <a:effectLst/>
                <a:latin typeface="Times New Roman" panose="02020603050405020304" pitchFamily="18" charset="0"/>
                <a:ea typeface="Calibri" panose="020F0502020204030204" pitchFamily="34" charset="0"/>
              </a:rPr>
              <a:t> and Data Provider</a:t>
            </a:r>
            <a:endParaRPr lang="en-IN" dirty="0"/>
          </a:p>
        </p:txBody>
      </p:sp>
    </p:spTree>
    <p:extLst>
      <p:ext uri="{BB962C8B-B14F-4D97-AF65-F5344CB8AC3E}">
        <p14:creationId xmlns:p14="http://schemas.microsoft.com/office/powerpoint/2010/main" val="157154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5C06-71D5-896F-3E6D-E374F298A9E0}"/>
              </a:ext>
            </a:extLst>
          </p:cNvPr>
          <p:cNvSpPr>
            <a:spLocks noGrp="1"/>
          </p:cNvSpPr>
          <p:nvPr>
            <p:ph type="title"/>
          </p:nvPr>
        </p:nvSpPr>
        <p:spPr>
          <a:xfrm>
            <a:off x="757948" y="73659"/>
            <a:ext cx="7628102" cy="484748"/>
          </a:xfrm>
        </p:spPr>
        <p:txBody>
          <a:bodyPr/>
          <a:lstStyle/>
          <a:p>
            <a:r>
              <a:rPr lang="en-IN" dirty="0"/>
              <a:t>           Physical Design</a:t>
            </a:r>
          </a:p>
        </p:txBody>
      </p:sp>
      <p:pic>
        <p:nvPicPr>
          <p:cNvPr id="11" name="Picture 10">
            <a:extLst>
              <a:ext uri="{FF2B5EF4-FFF2-40B4-BE49-F238E27FC236}">
                <a16:creationId xmlns:a16="http://schemas.microsoft.com/office/drawing/2014/main" id="{244ECBFF-2AEF-C228-A8DC-60B38550D7E2}"/>
              </a:ext>
            </a:extLst>
          </p:cNvPr>
          <p:cNvPicPr>
            <a:picLocks noChangeAspect="1"/>
          </p:cNvPicPr>
          <p:nvPr/>
        </p:nvPicPr>
        <p:blipFill>
          <a:blip r:embed="rId2"/>
          <a:stretch>
            <a:fillRect/>
          </a:stretch>
        </p:blipFill>
        <p:spPr>
          <a:xfrm>
            <a:off x="609600" y="830354"/>
            <a:ext cx="8229600" cy="5722846"/>
          </a:xfrm>
          <a:prstGeom prst="rect">
            <a:avLst/>
          </a:prstGeom>
        </p:spPr>
      </p:pic>
    </p:spTree>
    <p:extLst>
      <p:ext uri="{BB962C8B-B14F-4D97-AF65-F5344CB8AC3E}">
        <p14:creationId xmlns:p14="http://schemas.microsoft.com/office/powerpoint/2010/main" val="4018076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CC6B-D890-7084-82AC-DE7EA69C76D2}"/>
              </a:ext>
            </a:extLst>
          </p:cNvPr>
          <p:cNvSpPr>
            <a:spLocks noGrp="1"/>
          </p:cNvSpPr>
          <p:nvPr>
            <p:ph type="title"/>
          </p:nvPr>
        </p:nvSpPr>
        <p:spPr>
          <a:xfrm>
            <a:off x="757948" y="73659"/>
            <a:ext cx="7628102" cy="484748"/>
          </a:xfrm>
        </p:spPr>
        <p:txBody>
          <a:bodyPr/>
          <a:lstStyle/>
          <a:p>
            <a:r>
              <a:rPr lang="en-IN" dirty="0"/>
              <a:t>             Physical Design</a:t>
            </a:r>
          </a:p>
        </p:txBody>
      </p:sp>
      <p:sp>
        <p:nvSpPr>
          <p:cNvPr id="3" name="Text Placeholder 2">
            <a:extLst>
              <a:ext uri="{FF2B5EF4-FFF2-40B4-BE49-F238E27FC236}">
                <a16:creationId xmlns:a16="http://schemas.microsoft.com/office/drawing/2014/main" id="{88886227-A873-AD51-C66E-F1EFE0D45F0F}"/>
              </a:ext>
            </a:extLst>
          </p:cNvPr>
          <p:cNvSpPr>
            <a:spLocks noGrp="1"/>
          </p:cNvSpPr>
          <p:nvPr>
            <p:ph type="body" idx="1"/>
          </p:nvPr>
        </p:nvSpPr>
        <p:spPr>
          <a:xfrm>
            <a:off x="250583" y="1370773"/>
            <a:ext cx="8642832" cy="4006225"/>
          </a:xfrm>
        </p:spPr>
        <p:txBody>
          <a:bodyPr/>
          <a:lstStyle/>
          <a:p>
            <a:pPr marL="342900" lvl="0" indent="-342900" algn="just">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When an ASP.NET application needs to access the database, it submits an appropriate request to ADO.NET through 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DataAdapter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object, which in turn sends a command to the Connection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Connection object establishes a connection to the database and submits the request sent by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DataAdapter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Connection object connects to the database through a Provider such as ODBC.NET. The Provider acts as a translator between the Connection object and the database. It translates the request for data to database’s language and brings back the data, if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Calibri" panose="020F0502020204030204" pitchFamily="34" charset="0"/>
              </a:rPr>
              <a:t>The Provider sends the data back to the </a:t>
            </a:r>
            <a:r>
              <a:rPr lang="en-GB" sz="1800" dirty="0" err="1">
                <a:effectLst/>
                <a:latin typeface="Times New Roman" panose="02020603050405020304" pitchFamily="18" charset="0"/>
                <a:ea typeface="Calibri" panose="020F0502020204030204" pitchFamily="34" charset="0"/>
              </a:rPr>
              <a:t>DataAdapter</a:t>
            </a:r>
            <a:r>
              <a:rPr lang="en-GB" sz="1800" dirty="0">
                <a:effectLst/>
                <a:latin typeface="Times New Roman" panose="02020603050405020304" pitchFamily="18" charset="0"/>
                <a:ea typeface="Calibri" panose="020F0502020204030204" pitchFamily="34" charset="0"/>
              </a:rPr>
              <a:t> through the Connection object and </a:t>
            </a:r>
            <a:r>
              <a:rPr lang="en-GB" sz="1800" dirty="0" err="1">
                <a:effectLst/>
                <a:latin typeface="Times New Roman" panose="02020603050405020304" pitchFamily="18" charset="0"/>
                <a:ea typeface="Calibri" panose="020F0502020204030204" pitchFamily="34" charset="0"/>
              </a:rPr>
              <a:t>DataAdapter</a:t>
            </a:r>
            <a:r>
              <a:rPr lang="en-GB" sz="1800" dirty="0">
                <a:effectLst/>
                <a:latin typeface="Times New Roman" panose="02020603050405020304" pitchFamily="18" charset="0"/>
                <a:ea typeface="Calibri" panose="020F0502020204030204" pitchFamily="34" charset="0"/>
              </a:rPr>
              <a:t> places the data in a </a:t>
            </a:r>
            <a:r>
              <a:rPr lang="en-GB" sz="1800" dirty="0" err="1">
                <a:effectLst/>
                <a:latin typeface="Times New Roman" panose="02020603050405020304" pitchFamily="18" charset="0"/>
                <a:ea typeface="Calibri" panose="020F0502020204030204" pitchFamily="34" charset="0"/>
              </a:rPr>
              <a:t>DataSet</a:t>
            </a:r>
            <a:r>
              <a:rPr lang="en-GB" sz="1800" dirty="0">
                <a:effectLst/>
                <a:latin typeface="Times New Roman" panose="02020603050405020304" pitchFamily="18" charset="0"/>
                <a:ea typeface="Calibri" panose="020F0502020204030204" pitchFamily="34" charset="0"/>
              </a:rPr>
              <a:t> object residing in application’s memory</a:t>
            </a:r>
            <a:endParaRPr lang="en-IN" dirty="0"/>
          </a:p>
        </p:txBody>
      </p:sp>
    </p:spTree>
    <p:extLst>
      <p:ext uri="{BB962C8B-B14F-4D97-AF65-F5344CB8AC3E}">
        <p14:creationId xmlns:p14="http://schemas.microsoft.com/office/powerpoint/2010/main" val="391536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7B72-379B-1A9D-5D65-B1AA6B4A471A}"/>
              </a:ext>
            </a:extLst>
          </p:cNvPr>
          <p:cNvSpPr>
            <a:spLocks noGrp="1"/>
          </p:cNvSpPr>
          <p:nvPr>
            <p:ph type="title"/>
          </p:nvPr>
        </p:nvSpPr>
        <p:spPr>
          <a:xfrm>
            <a:off x="757948" y="73659"/>
            <a:ext cx="7628102" cy="484748"/>
          </a:xfrm>
        </p:spPr>
        <p:txBody>
          <a:bodyPr/>
          <a:lstStyle/>
          <a:p>
            <a:r>
              <a:rPr lang="en-IN" dirty="0"/>
              <a:t>            Physical Design</a:t>
            </a:r>
          </a:p>
        </p:txBody>
      </p:sp>
      <p:sp>
        <p:nvSpPr>
          <p:cNvPr id="3" name="Text Placeholder 2">
            <a:extLst>
              <a:ext uri="{FF2B5EF4-FFF2-40B4-BE49-F238E27FC236}">
                <a16:creationId xmlns:a16="http://schemas.microsoft.com/office/drawing/2014/main" id="{C201483D-B4F5-9A4C-2D7D-7293AB81E432}"/>
              </a:ext>
            </a:extLst>
          </p:cNvPr>
          <p:cNvSpPr>
            <a:spLocks noGrp="1"/>
          </p:cNvSpPr>
          <p:nvPr>
            <p:ph type="body" idx="1"/>
          </p:nvPr>
        </p:nvSpPr>
        <p:spPr>
          <a:xfrm>
            <a:off x="250583" y="990600"/>
            <a:ext cx="8642832" cy="6129883"/>
          </a:xfrm>
        </p:spPr>
        <p:txBody>
          <a:bodyPr/>
          <a:lstStyle/>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steps required to connect our ASP.NET application to the MySQL database and access the data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Import the required namespaces.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System.Data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System.Data.Odbc</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Create a connection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string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myConnectionString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myConnectionString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“DRIVER = {MySQL ODBC 3.51 Driver}; SERVER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localhost; DATABASE = project; UID = root; PASSWORD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OdbcConnection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new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odbcConnection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myConnectionString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6270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57C5-3E3C-C90D-91E0-8E7C71616D8D}"/>
              </a:ext>
            </a:extLst>
          </p:cNvPr>
          <p:cNvSpPr>
            <a:spLocks noGrp="1"/>
          </p:cNvSpPr>
          <p:nvPr>
            <p:ph type="title"/>
          </p:nvPr>
        </p:nvSpPr>
        <p:spPr>
          <a:xfrm>
            <a:off x="757948" y="73659"/>
            <a:ext cx="7628102" cy="484748"/>
          </a:xfrm>
        </p:spPr>
        <p:txBody>
          <a:bodyPr/>
          <a:lstStyle/>
          <a:p>
            <a:r>
              <a:rPr lang="en-IN" dirty="0"/>
              <a:t>            Physical Design</a:t>
            </a:r>
          </a:p>
        </p:txBody>
      </p:sp>
      <p:sp>
        <p:nvSpPr>
          <p:cNvPr id="5" name="TextBox 4">
            <a:extLst>
              <a:ext uri="{FF2B5EF4-FFF2-40B4-BE49-F238E27FC236}">
                <a16:creationId xmlns:a16="http://schemas.microsoft.com/office/drawing/2014/main" id="{70A2C160-DFD6-BD9A-D455-DD54A9C80385}"/>
              </a:ext>
            </a:extLst>
          </p:cNvPr>
          <p:cNvSpPr txBox="1"/>
          <p:nvPr/>
        </p:nvSpPr>
        <p:spPr>
          <a:xfrm>
            <a:off x="228600" y="1066800"/>
            <a:ext cx="8534400" cy="5317097"/>
          </a:xfrm>
          <a:prstGeom prst="rect">
            <a:avLst/>
          </a:prstGeom>
          <a:noFill/>
        </p:spPr>
        <p:txBody>
          <a:bodyPr wrap="square">
            <a:spAutoFit/>
          </a:bodyPr>
          <a:lstStyle/>
          <a:p>
            <a:pPr lvl="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3.    Create a SQL query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string str;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str="Select * from Customer where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4.    Create a Command object to run the SQL query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odbcCmd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new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OdbcCommand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str,odbcCon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DataReader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to read the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OdbcDataReader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String text, text2;</a:t>
            </a:r>
          </a:p>
          <a:p>
            <a:pPr marL="228600" indent="228600"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895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F15A-0CFD-764D-4E4A-F40C808B4B91}"/>
              </a:ext>
            </a:extLst>
          </p:cNvPr>
          <p:cNvSpPr>
            <a:spLocks noGrp="1"/>
          </p:cNvSpPr>
          <p:nvPr>
            <p:ph type="title"/>
          </p:nvPr>
        </p:nvSpPr>
        <p:spPr>
          <a:xfrm>
            <a:off x="757948" y="73659"/>
            <a:ext cx="7628102" cy="484748"/>
          </a:xfrm>
        </p:spPr>
        <p:txBody>
          <a:bodyPr/>
          <a:lstStyle/>
          <a:p>
            <a:r>
              <a:rPr lang="en-IN" dirty="0"/>
              <a:t>         Physical Design</a:t>
            </a:r>
          </a:p>
        </p:txBody>
      </p:sp>
      <p:sp>
        <p:nvSpPr>
          <p:cNvPr id="3" name="Text Placeholder 2">
            <a:extLst>
              <a:ext uri="{FF2B5EF4-FFF2-40B4-BE49-F238E27FC236}">
                <a16:creationId xmlns:a16="http://schemas.microsoft.com/office/drawing/2014/main" id="{ED05693B-D8DF-05B6-96B1-8F7B46543D9D}"/>
              </a:ext>
            </a:extLst>
          </p:cNvPr>
          <p:cNvSpPr>
            <a:spLocks noGrp="1"/>
          </p:cNvSpPr>
          <p:nvPr>
            <p:ph type="body" idx="1"/>
          </p:nvPr>
        </p:nvSpPr>
        <p:spPr>
          <a:xfrm>
            <a:off x="250583" y="1370773"/>
            <a:ext cx="8642832" cy="5170646"/>
          </a:xfrm>
        </p:spPr>
        <p:txBody>
          <a:bodyPr/>
          <a:lstStyle/>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while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odbcReader.Read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text =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ToString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text2 =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[“FirstName”].</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ToString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1000"/>
              </a:spcAft>
            </a:pPr>
            <a:r>
              <a:rPr lang="en-GB" dirty="0">
                <a:latin typeface="Times New Roman" panose="02020603050405020304" pitchFamily="18" charset="0"/>
                <a:ea typeface="Calibri" panose="020F0502020204030204" pitchFamily="34" charset="0"/>
                <a:cs typeface="Times New Roman" panose="02020603050405020304" pitchFamily="18" charset="0"/>
              </a:rPr>
              <a:t>6.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Close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odbcConnection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odbcReader.Close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a:lnSpc>
                <a:spcPct val="150000"/>
              </a:lnSpc>
              <a:spcAft>
                <a:spcPts val="10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odbcCon.Close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data can now be used as desired by the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6364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8CE2-676B-A584-0313-4DF63866C17D}"/>
              </a:ext>
            </a:extLst>
          </p:cNvPr>
          <p:cNvSpPr>
            <a:spLocks noGrp="1"/>
          </p:cNvSpPr>
          <p:nvPr>
            <p:ph type="title"/>
          </p:nvPr>
        </p:nvSpPr>
        <p:spPr>
          <a:xfrm>
            <a:off x="757948" y="73659"/>
            <a:ext cx="7628102" cy="484748"/>
          </a:xfrm>
        </p:spPr>
        <p:txBody>
          <a:bodyPr/>
          <a:lstStyle/>
          <a:p>
            <a:r>
              <a:rPr lang="en-IN" dirty="0"/>
              <a:t>View of the application</a:t>
            </a:r>
          </a:p>
        </p:txBody>
      </p:sp>
      <p:pic>
        <p:nvPicPr>
          <p:cNvPr id="13" name="Picture 12">
            <a:extLst>
              <a:ext uri="{FF2B5EF4-FFF2-40B4-BE49-F238E27FC236}">
                <a16:creationId xmlns:a16="http://schemas.microsoft.com/office/drawing/2014/main" id="{3BE17960-486A-3068-31B2-46E64C308570}"/>
              </a:ext>
            </a:extLst>
          </p:cNvPr>
          <p:cNvPicPr>
            <a:picLocks noChangeAspect="1"/>
          </p:cNvPicPr>
          <p:nvPr/>
        </p:nvPicPr>
        <p:blipFill>
          <a:blip r:embed="rId2"/>
          <a:stretch>
            <a:fillRect/>
          </a:stretch>
        </p:blipFill>
        <p:spPr>
          <a:xfrm>
            <a:off x="790604" y="990600"/>
            <a:ext cx="8124796" cy="2743200"/>
          </a:xfrm>
          <a:prstGeom prst="rect">
            <a:avLst/>
          </a:prstGeom>
        </p:spPr>
      </p:pic>
      <p:pic>
        <p:nvPicPr>
          <p:cNvPr id="15" name="Picture 14">
            <a:extLst>
              <a:ext uri="{FF2B5EF4-FFF2-40B4-BE49-F238E27FC236}">
                <a16:creationId xmlns:a16="http://schemas.microsoft.com/office/drawing/2014/main" id="{6F783736-7A12-17C9-9868-AFF81BEBE8A6}"/>
              </a:ext>
            </a:extLst>
          </p:cNvPr>
          <p:cNvPicPr>
            <a:picLocks noChangeAspect="1"/>
          </p:cNvPicPr>
          <p:nvPr/>
        </p:nvPicPr>
        <p:blipFill>
          <a:blip r:embed="rId3"/>
          <a:stretch>
            <a:fillRect/>
          </a:stretch>
        </p:blipFill>
        <p:spPr>
          <a:xfrm>
            <a:off x="790605" y="3863166"/>
            <a:ext cx="8124795" cy="2156634"/>
          </a:xfrm>
          <a:prstGeom prst="rect">
            <a:avLst/>
          </a:prstGeom>
        </p:spPr>
      </p:pic>
    </p:spTree>
    <p:extLst>
      <p:ext uri="{BB962C8B-B14F-4D97-AF65-F5344CB8AC3E}">
        <p14:creationId xmlns:p14="http://schemas.microsoft.com/office/powerpoint/2010/main" val="373548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9ED5-DC86-961C-5FF3-2DD4B8EE42BC}"/>
              </a:ext>
            </a:extLst>
          </p:cNvPr>
          <p:cNvSpPr>
            <a:spLocks noGrp="1"/>
          </p:cNvSpPr>
          <p:nvPr>
            <p:ph type="title"/>
          </p:nvPr>
        </p:nvSpPr>
        <p:spPr>
          <a:xfrm>
            <a:off x="757948" y="73659"/>
            <a:ext cx="7628102" cy="484748"/>
          </a:xfrm>
        </p:spPr>
        <p:txBody>
          <a:bodyPr/>
          <a:lstStyle/>
          <a:p>
            <a:r>
              <a:rPr lang="en-IN" dirty="0"/>
              <a:t>        View of the application</a:t>
            </a:r>
          </a:p>
        </p:txBody>
      </p:sp>
      <p:pic>
        <p:nvPicPr>
          <p:cNvPr id="7" name="Picture 6">
            <a:extLst>
              <a:ext uri="{FF2B5EF4-FFF2-40B4-BE49-F238E27FC236}">
                <a16:creationId xmlns:a16="http://schemas.microsoft.com/office/drawing/2014/main" id="{D38E0821-A4CE-367A-83E7-6D11EA5A12CE}"/>
              </a:ext>
            </a:extLst>
          </p:cNvPr>
          <p:cNvPicPr>
            <a:picLocks noChangeAspect="1"/>
          </p:cNvPicPr>
          <p:nvPr/>
        </p:nvPicPr>
        <p:blipFill>
          <a:blip r:embed="rId2"/>
          <a:stretch>
            <a:fillRect/>
          </a:stretch>
        </p:blipFill>
        <p:spPr>
          <a:xfrm>
            <a:off x="685800" y="1037204"/>
            <a:ext cx="8153400" cy="2772796"/>
          </a:xfrm>
          <a:prstGeom prst="rect">
            <a:avLst/>
          </a:prstGeom>
        </p:spPr>
      </p:pic>
    </p:spTree>
    <p:extLst>
      <p:ext uri="{BB962C8B-B14F-4D97-AF65-F5344CB8AC3E}">
        <p14:creationId xmlns:p14="http://schemas.microsoft.com/office/powerpoint/2010/main" val="62074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6092" y="99568"/>
            <a:ext cx="7044690" cy="509270"/>
          </a:xfrm>
          <a:prstGeom prst="rect">
            <a:avLst/>
          </a:prstGeom>
        </p:spPr>
        <p:txBody>
          <a:bodyPr vert="horz" wrap="square" lIns="0" tIns="15240" rIns="0" bIns="0" rtlCol="0">
            <a:spAutoFit/>
          </a:bodyPr>
          <a:lstStyle/>
          <a:p>
            <a:pPr marL="12700">
              <a:lnSpc>
                <a:spcPct val="100000"/>
              </a:lnSpc>
              <a:spcBef>
                <a:spcPts val="120"/>
              </a:spcBef>
            </a:pPr>
            <a:r>
              <a:rPr spc="5" dirty="0"/>
              <a:t>Introduction</a:t>
            </a:r>
            <a:r>
              <a:rPr spc="235" dirty="0"/>
              <a:t> </a:t>
            </a:r>
            <a:r>
              <a:rPr spc="5" dirty="0"/>
              <a:t>About</a:t>
            </a:r>
            <a:r>
              <a:rPr spc="114" dirty="0"/>
              <a:t> </a:t>
            </a:r>
            <a:r>
              <a:rPr dirty="0"/>
              <a:t>the</a:t>
            </a:r>
            <a:r>
              <a:rPr spc="105" dirty="0"/>
              <a:t> </a:t>
            </a:r>
            <a:r>
              <a:rPr spc="5" dirty="0"/>
              <a:t>Project</a:t>
            </a:r>
          </a:p>
        </p:txBody>
      </p:sp>
      <p:sp>
        <p:nvSpPr>
          <p:cNvPr id="4" name="object 4"/>
          <p:cNvSpPr txBox="1"/>
          <p:nvPr/>
        </p:nvSpPr>
        <p:spPr>
          <a:xfrm>
            <a:off x="628954" y="6372514"/>
            <a:ext cx="8090534"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z="1550" b="1" spc="25" dirty="0">
                <a:latin typeface="Verdana"/>
                <a:cs typeface="Verdana"/>
              </a:rPr>
              <a:t>BITS</a:t>
            </a:r>
            <a:r>
              <a:rPr sz="1550" b="1" spc="5" dirty="0">
                <a:latin typeface="Verdana"/>
                <a:cs typeface="Verdana"/>
              </a:rPr>
              <a:t> </a:t>
            </a:r>
            <a:r>
              <a:rPr sz="1550" b="1" spc="30" dirty="0">
                <a:latin typeface="Verdana"/>
                <a:cs typeface="Verdana"/>
              </a:rPr>
              <a:t>SEZG5</a:t>
            </a:r>
            <a:r>
              <a:rPr lang="en-IN" sz="1550" b="1" spc="30" dirty="0">
                <a:latin typeface="Verdana"/>
                <a:cs typeface="Verdana"/>
              </a:rPr>
              <a:t>18</a:t>
            </a:r>
            <a:r>
              <a:rPr sz="1550" b="1" spc="30" dirty="0">
                <a:latin typeface="Verdana"/>
                <a:cs typeface="Verdana"/>
              </a:rPr>
              <a:t>	</a:t>
            </a:r>
            <a:r>
              <a:rPr sz="1550" b="1" spc="15" dirty="0">
                <a:latin typeface="Verdana"/>
                <a:cs typeface="Verdana"/>
              </a:rPr>
              <a:t>-</a:t>
            </a:r>
            <a:r>
              <a:rPr sz="1550" b="1" spc="75" dirty="0">
                <a:latin typeface="Verdana"/>
                <a:cs typeface="Verdana"/>
              </a:rPr>
              <a:t> </a:t>
            </a:r>
            <a:r>
              <a:rPr sz="1550" b="1" spc="25" dirty="0">
                <a:latin typeface="Verdana"/>
                <a:cs typeface="Verdana"/>
              </a:rPr>
              <a:t>BITS</a:t>
            </a:r>
            <a:r>
              <a:rPr sz="1550" b="1" spc="-5" dirty="0">
                <a:latin typeface="Verdana"/>
                <a:cs typeface="Verdana"/>
              </a:rPr>
              <a:t> </a:t>
            </a:r>
            <a:r>
              <a:rPr sz="1550" b="1" spc="20" dirty="0">
                <a:latin typeface="Verdana"/>
                <a:cs typeface="Verdana"/>
              </a:rPr>
              <a:t>Project</a:t>
            </a:r>
            <a:r>
              <a:rPr sz="1550" b="1" spc="40" dirty="0">
                <a:latin typeface="Verdana"/>
                <a:cs typeface="Verdana"/>
              </a:rPr>
              <a:t> </a:t>
            </a:r>
            <a:r>
              <a:rPr sz="1550" b="1" spc="25" dirty="0">
                <a:latin typeface="Verdana"/>
                <a:cs typeface="Verdana"/>
              </a:rPr>
              <a:t>–</a:t>
            </a:r>
            <a:r>
              <a:rPr sz="1550" b="1" dirty="0">
                <a:latin typeface="Verdana"/>
                <a:cs typeface="Verdana"/>
              </a:rPr>
              <a:t> </a:t>
            </a:r>
            <a:r>
              <a:rPr sz="1550" b="1" spc="40" dirty="0">
                <a:latin typeface="Verdana"/>
                <a:cs typeface="Verdana"/>
              </a:rPr>
              <a:t>2022MT93056</a:t>
            </a:r>
            <a:r>
              <a:rPr sz="1550" b="1" spc="-70" dirty="0">
                <a:latin typeface="Verdana"/>
                <a:cs typeface="Verdana"/>
              </a:rPr>
              <a:t> </a:t>
            </a:r>
            <a:r>
              <a:rPr sz="1550" b="1" spc="25" dirty="0">
                <a:latin typeface="Verdana"/>
                <a:cs typeface="Verdana"/>
              </a:rPr>
              <a:t>–</a:t>
            </a:r>
            <a:r>
              <a:rPr sz="1550" b="1" spc="70" dirty="0">
                <a:latin typeface="Verdana"/>
                <a:cs typeface="Verdana"/>
              </a:rPr>
              <a:t> </a:t>
            </a:r>
            <a:r>
              <a:rPr sz="1550" b="1" spc="20" dirty="0">
                <a:latin typeface="Verdana"/>
                <a:cs typeface="Verdana"/>
              </a:rPr>
              <a:t>SHUBHAM</a:t>
            </a:r>
            <a:r>
              <a:rPr sz="1550" b="1" spc="45" dirty="0">
                <a:latin typeface="Verdana"/>
                <a:cs typeface="Verdana"/>
              </a:rPr>
              <a:t> </a:t>
            </a:r>
            <a:r>
              <a:rPr sz="1550" b="1" spc="15" dirty="0">
                <a:latin typeface="Verdana"/>
                <a:cs typeface="Verdana"/>
              </a:rPr>
              <a:t>PAL</a:t>
            </a:r>
            <a:r>
              <a:rPr sz="1550" b="1" spc="40" dirty="0">
                <a:latin typeface="Verdana"/>
                <a:cs typeface="Verdana"/>
              </a:rPr>
              <a:t> </a:t>
            </a:r>
            <a:r>
              <a:rPr sz="1550" b="1" spc="35" dirty="0">
                <a:latin typeface="Verdana"/>
                <a:cs typeface="Verdana"/>
              </a:rPr>
              <a:t>SINGH</a:t>
            </a:r>
            <a:endParaRPr sz="1550" dirty="0">
              <a:latin typeface="Verdana"/>
              <a:cs typeface="Verdana"/>
            </a:endParaRPr>
          </a:p>
        </p:txBody>
      </p:sp>
      <p:sp>
        <p:nvSpPr>
          <p:cNvPr id="3" name="object 3"/>
          <p:cNvSpPr txBox="1"/>
          <p:nvPr/>
        </p:nvSpPr>
        <p:spPr>
          <a:xfrm>
            <a:off x="497470" y="1071388"/>
            <a:ext cx="8222017" cy="2698303"/>
          </a:xfrm>
          <a:prstGeom prst="rect">
            <a:avLst/>
          </a:prstGeom>
        </p:spPr>
        <p:txBody>
          <a:bodyPr vert="horz" wrap="square" lIns="0" tIns="187325" rIns="0" bIns="0" rtlCol="0">
            <a:spAutoFit/>
          </a:bodyPr>
          <a:lstStyle/>
          <a:p>
            <a:pPr marL="351155" indent="-339090">
              <a:lnSpc>
                <a:spcPct val="100000"/>
              </a:lnSpc>
              <a:spcBef>
                <a:spcPts val="1475"/>
              </a:spcBef>
              <a:buFont typeface="Wingdings"/>
              <a:buChar char=""/>
              <a:tabLst>
                <a:tab pos="351790" algn="l"/>
              </a:tabLst>
            </a:pPr>
            <a:r>
              <a:rPr sz="2350" b="1" dirty="0">
                <a:solidFill>
                  <a:srgbClr val="507800"/>
                </a:solidFill>
                <a:latin typeface="Verdana"/>
                <a:cs typeface="Verdana"/>
              </a:rPr>
              <a:t>Overview</a:t>
            </a:r>
            <a:r>
              <a:rPr sz="2350" b="1" spc="240" dirty="0">
                <a:solidFill>
                  <a:srgbClr val="507800"/>
                </a:solidFill>
                <a:latin typeface="Verdana"/>
                <a:cs typeface="Verdana"/>
              </a:rPr>
              <a:t> </a:t>
            </a:r>
            <a:r>
              <a:rPr sz="2350" b="1" spc="25" dirty="0">
                <a:solidFill>
                  <a:srgbClr val="507800"/>
                </a:solidFill>
                <a:latin typeface="Verdana"/>
                <a:cs typeface="Verdana"/>
              </a:rPr>
              <a:t>of</a:t>
            </a:r>
            <a:r>
              <a:rPr sz="2350" b="1" spc="-30" dirty="0">
                <a:solidFill>
                  <a:srgbClr val="507800"/>
                </a:solidFill>
                <a:latin typeface="Verdana"/>
                <a:cs typeface="Verdana"/>
              </a:rPr>
              <a:t> </a:t>
            </a:r>
            <a:r>
              <a:rPr sz="2350" b="1" spc="25" dirty="0">
                <a:solidFill>
                  <a:srgbClr val="507800"/>
                </a:solidFill>
                <a:latin typeface="Verdana"/>
                <a:cs typeface="Verdana"/>
              </a:rPr>
              <a:t>the</a:t>
            </a:r>
            <a:r>
              <a:rPr sz="2350" b="1" spc="-25" dirty="0">
                <a:solidFill>
                  <a:srgbClr val="507800"/>
                </a:solidFill>
                <a:latin typeface="Verdana"/>
                <a:cs typeface="Verdana"/>
              </a:rPr>
              <a:t> </a:t>
            </a:r>
            <a:r>
              <a:rPr sz="2350" b="1" spc="10" dirty="0">
                <a:solidFill>
                  <a:srgbClr val="507800"/>
                </a:solidFill>
                <a:latin typeface="Verdana"/>
                <a:cs typeface="Verdana"/>
              </a:rPr>
              <a:t>Work</a:t>
            </a:r>
            <a:endParaRPr sz="2350" dirty="0">
              <a:latin typeface="Verdana"/>
              <a:cs typeface="Verdana"/>
            </a:endParaRPr>
          </a:p>
          <a:p>
            <a:pPr marL="753745" lvl="1" indent="-283845">
              <a:lnSpc>
                <a:spcPct val="100000"/>
              </a:lnSpc>
              <a:spcBef>
                <a:spcPts val="935"/>
              </a:spcBef>
              <a:buClr>
                <a:srgbClr val="507800"/>
              </a:buClr>
              <a:buSzPct val="58064"/>
              <a:buFont typeface="Wingdings"/>
              <a:buChar char=""/>
              <a:tabLst>
                <a:tab pos="753745" algn="l"/>
                <a:tab pos="754380" algn="l"/>
                <a:tab pos="4511675" algn="l"/>
              </a:tabLst>
            </a:pPr>
            <a:r>
              <a:rPr sz="1550" spc="20" dirty="0">
                <a:solidFill>
                  <a:srgbClr val="4D4D4D"/>
                </a:solidFill>
                <a:latin typeface="Verdana"/>
                <a:cs typeface="Verdana"/>
              </a:rPr>
              <a:t>This</a:t>
            </a:r>
            <a:r>
              <a:rPr sz="1550" spc="10" dirty="0">
                <a:solidFill>
                  <a:srgbClr val="4D4D4D"/>
                </a:solidFill>
                <a:latin typeface="Verdana"/>
                <a:cs typeface="Verdana"/>
              </a:rPr>
              <a:t> </a:t>
            </a:r>
            <a:r>
              <a:rPr sz="1550" spc="5" dirty="0">
                <a:solidFill>
                  <a:srgbClr val="4D4D4D"/>
                </a:solidFill>
                <a:latin typeface="Verdana"/>
                <a:cs typeface="Verdana"/>
              </a:rPr>
              <a:t>work</a:t>
            </a:r>
            <a:r>
              <a:rPr sz="1550" spc="105" dirty="0">
                <a:solidFill>
                  <a:srgbClr val="4D4D4D"/>
                </a:solidFill>
                <a:latin typeface="Verdana"/>
                <a:cs typeface="Verdana"/>
              </a:rPr>
              <a:t> </a:t>
            </a:r>
            <a:r>
              <a:rPr sz="1550" spc="10" dirty="0">
                <a:solidFill>
                  <a:srgbClr val="4D4D4D"/>
                </a:solidFill>
                <a:latin typeface="Verdana"/>
                <a:cs typeface="Verdana"/>
              </a:rPr>
              <a:t>is</a:t>
            </a:r>
            <a:r>
              <a:rPr sz="1550" spc="75" dirty="0">
                <a:solidFill>
                  <a:srgbClr val="4D4D4D"/>
                </a:solidFill>
                <a:latin typeface="Verdana"/>
                <a:cs typeface="Verdana"/>
              </a:rPr>
              <a:t> </a:t>
            </a:r>
            <a:r>
              <a:rPr sz="1550" spc="25" dirty="0">
                <a:solidFill>
                  <a:srgbClr val="4D4D4D"/>
                </a:solidFill>
                <a:latin typeface="Verdana"/>
                <a:cs typeface="Verdana"/>
              </a:rPr>
              <a:t>to</a:t>
            </a:r>
            <a:r>
              <a:rPr sz="1550" spc="10" dirty="0">
                <a:solidFill>
                  <a:srgbClr val="4D4D4D"/>
                </a:solidFill>
                <a:latin typeface="Verdana"/>
                <a:cs typeface="Verdana"/>
              </a:rPr>
              <a:t> </a:t>
            </a:r>
            <a:r>
              <a:rPr sz="1550" spc="15" dirty="0">
                <a:solidFill>
                  <a:srgbClr val="4D4D4D"/>
                </a:solidFill>
                <a:latin typeface="Verdana"/>
                <a:cs typeface="Verdana"/>
              </a:rPr>
              <a:t>get</a:t>
            </a:r>
            <a:r>
              <a:rPr sz="1550" spc="-10" dirty="0">
                <a:solidFill>
                  <a:srgbClr val="4D4D4D"/>
                </a:solidFill>
                <a:latin typeface="Verdana"/>
                <a:cs typeface="Verdana"/>
              </a:rPr>
              <a:t> </a:t>
            </a:r>
            <a:r>
              <a:rPr sz="1550" spc="5" dirty="0">
                <a:solidFill>
                  <a:srgbClr val="4D4D4D"/>
                </a:solidFill>
                <a:latin typeface="Verdana"/>
                <a:cs typeface="Verdana"/>
              </a:rPr>
              <a:t>familiar</a:t>
            </a:r>
            <a:r>
              <a:rPr sz="1550" spc="75" dirty="0">
                <a:solidFill>
                  <a:srgbClr val="4D4D4D"/>
                </a:solidFill>
                <a:latin typeface="Verdana"/>
                <a:cs typeface="Verdana"/>
              </a:rPr>
              <a:t> </a:t>
            </a:r>
            <a:r>
              <a:rPr sz="1550" spc="20" dirty="0">
                <a:solidFill>
                  <a:srgbClr val="4D4D4D"/>
                </a:solidFill>
                <a:latin typeface="Verdana"/>
                <a:cs typeface="Verdana"/>
              </a:rPr>
              <a:t>with</a:t>
            </a:r>
            <a:r>
              <a:rPr sz="1550" spc="40" dirty="0">
                <a:solidFill>
                  <a:srgbClr val="4D4D4D"/>
                </a:solidFill>
                <a:latin typeface="Verdana"/>
                <a:cs typeface="Verdana"/>
              </a:rPr>
              <a:t> </a:t>
            </a:r>
            <a:r>
              <a:rPr sz="1550" spc="25" dirty="0">
                <a:solidFill>
                  <a:srgbClr val="4D4D4D"/>
                </a:solidFill>
                <a:latin typeface="Verdana"/>
                <a:cs typeface="Verdana"/>
              </a:rPr>
              <a:t>the</a:t>
            </a:r>
            <a:r>
              <a:rPr lang="en-IN" sz="1550" spc="25" dirty="0">
                <a:solidFill>
                  <a:srgbClr val="4D4D4D"/>
                </a:solidFill>
                <a:latin typeface="Verdana"/>
                <a:cs typeface="Verdana"/>
              </a:rPr>
              <a:t> data base management and systems</a:t>
            </a:r>
            <a:endParaRPr sz="1550" dirty="0">
              <a:latin typeface="Verdana"/>
              <a:cs typeface="Verdana"/>
            </a:endParaRPr>
          </a:p>
          <a:p>
            <a:pPr lvl="1">
              <a:lnSpc>
                <a:spcPct val="100000"/>
              </a:lnSpc>
              <a:buClr>
                <a:srgbClr val="507800"/>
              </a:buClr>
              <a:buFont typeface="Wingdings"/>
              <a:buChar char=""/>
            </a:pPr>
            <a:endParaRPr sz="1900" dirty="0">
              <a:latin typeface="Verdana"/>
              <a:cs typeface="Verdana"/>
            </a:endParaRPr>
          </a:p>
          <a:p>
            <a:pPr lvl="1">
              <a:lnSpc>
                <a:spcPct val="100000"/>
              </a:lnSpc>
              <a:spcBef>
                <a:spcPts val="45"/>
              </a:spcBef>
              <a:buClr>
                <a:srgbClr val="507800"/>
              </a:buClr>
              <a:buFont typeface="Wingdings"/>
              <a:buChar char=""/>
            </a:pPr>
            <a:endParaRPr sz="1800" dirty="0">
              <a:latin typeface="Verdana"/>
              <a:cs typeface="Verdana"/>
            </a:endParaRPr>
          </a:p>
          <a:p>
            <a:pPr marL="753745" marR="5080" lvl="1" indent="-283845">
              <a:lnSpc>
                <a:spcPct val="104600"/>
              </a:lnSpc>
              <a:buClr>
                <a:srgbClr val="507800"/>
              </a:buClr>
              <a:buSzPct val="58064"/>
              <a:buFont typeface="Wingdings"/>
              <a:buChar char=""/>
              <a:tabLst>
                <a:tab pos="753745" algn="l"/>
                <a:tab pos="754380" algn="l"/>
              </a:tabLst>
            </a:pPr>
            <a:r>
              <a:rPr sz="1550" spc="20" dirty="0">
                <a:solidFill>
                  <a:srgbClr val="4D4D4D"/>
                </a:solidFill>
                <a:latin typeface="Verdana"/>
                <a:cs typeface="Verdana"/>
              </a:rPr>
              <a:t>This</a:t>
            </a:r>
            <a:r>
              <a:rPr sz="1550" dirty="0">
                <a:solidFill>
                  <a:srgbClr val="4D4D4D"/>
                </a:solidFill>
                <a:latin typeface="Verdana"/>
                <a:cs typeface="Verdana"/>
              </a:rPr>
              <a:t> </a:t>
            </a:r>
            <a:r>
              <a:rPr sz="1550" spc="10" dirty="0">
                <a:solidFill>
                  <a:srgbClr val="4D4D4D"/>
                </a:solidFill>
                <a:latin typeface="Verdana"/>
                <a:cs typeface="Verdana"/>
              </a:rPr>
              <a:t>document</a:t>
            </a:r>
            <a:r>
              <a:rPr sz="1550" spc="125" dirty="0">
                <a:solidFill>
                  <a:srgbClr val="4D4D4D"/>
                </a:solidFill>
                <a:latin typeface="Verdana"/>
                <a:cs typeface="Verdana"/>
              </a:rPr>
              <a:t> </a:t>
            </a:r>
            <a:r>
              <a:rPr sz="1550" spc="15" dirty="0">
                <a:solidFill>
                  <a:srgbClr val="4D4D4D"/>
                </a:solidFill>
                <a:latin typeface="Verdana"/>
                <a:cs typeface="Verdana"/>
              </a:rPr>
              <a:t>gives</a:t>
            </a:r>
            <a:r>
              <a:rPr sz="1550" spc="80" dirty="0">
                <a:solidFill>
                  <a:srgbClr val="4D4D4D"/>
                </a:solidFill>
                <a:latin typeface="Verdana"/>
                <a:cs typeface="Verdana"/>
              </a:rPr>
              <a:t> </a:t>
            </a:r>
            <a:r>
              <a:rPr sz="1550" spc="5" dirty="0">
                <a:solidFill>
                  <a:srgbClr val="4D4D4D"/>
                </a:solidFill>
                <a:latin typeface="Verdana"/>
                <a:cs typeface="Verdana"/>
              </a:rPr>
              <a:t>brief</a:t>
            </a:r>
            <a:r>
              <a:rPr sz="1550" spc="-10" dirty="0">
                <a:solidFill>
                  <a:srgbClr val="4D4D4D"/>
                </a:solidFill>
                <a:latin typeface="Verdana"/>
                <a:cs typeface="Verdana"/>
              </a:rPr>
              <a:t> </a:t>
            </a:r>
            <a:r>
              <a:rPr sz="1550" spc="15" dirty="0">
                <a:solidFill>
                  <a:srgbClr val="4D4D4D"/>
                </a:solidFill>
                <a:latin typeface="Verdana"/>
                <a:cs typeface="Verdana"/>
              </a:rPr>
              <a:t>about</a:t>
            </a:r>
            <a:r>
              <a:rPr sz="1550" spc="130" dirty="0">
                <a:solidFill>
                  <a:srgbClr val="4D4D4D"/>
                </a:solidFill>
                <a:latin typeface="Verdana"/>
                <a:cs typeface="Verdana"/>
              </a:rPr>
              <a:t> </a:t>
            </a:r>
            <a:r>
              <a:rPr sz="1550" spc="25" dirty="0">
                <a:solidFill>
                  <a:srgbClr val="4D4D4D"/>
                </a:solidFill>
                <a:latin typeface="Verdana"/>
                <a:cs typeface="Verdana"/>
              </a:rPr>
              <a:t>the</a:t>
            </a:r>
            <a:r>
              <a:rPr sz="1550" spc="-50" dirty="0">
                <a:solidFill>
                  <a:srgbClr val="4D4D4D"/>
                </a:solidFill>
                <a:latin typeface="Verdana"/>
                <a:cs typeface="Verdana"/>
              </a:rPr>
              <a:t> </a:t>
            </a:r>
            <a:r>
              <a:rPr sz="1550" spc="10" dirty="0">
                <a:solidFill>
                  <a:srgbClr val="4D4D4D"/>
                </a:solidFill>
                <a:latin typeface="Verdana"/>
                <a:cs typeface="Verdana"/>
              </a:rPr>
              <a:t>purpose</a:t>
            </a:r>
            <a:r>
              <a:rPr sz="1550" spc="25" dirty="0">
                <a:solidFill>
                  <a:srgbClr val="4D4D4D"/>
                </a:solidFill>
                <a:latin typeface="Verdana"/>
                <a:cs typeface="Verdana"/>
              </a:rPr>
              <a:t> </a:t>
            </a:r>
            <a:r>
              <a:rPr sz="1550" spc="10" dirty="0">
                <a:solidFill>
                  <a:srgbClr val="4D4D4D"/>
                </a:solidFill>
                <a:latin typeface="Verdana"/>
                <a:cs typeface="Verdana"/>
              </a:rPr>
              <a:t>(goal)</a:t>
            </a:r>
            <a:r>
              <a:rPr sz="1550" spc="20" dirty="0">
                <a:solidFill>
                  <a:srgbClr val="4D4D4D"/>
                </a:solidFill>
                <a:latin typeface="Verdana"/>
                <a:cs typeface="Verdana"/>
              </a:rPr>
              <a:t> </a:t>
            </a:r>
            <a:r>
              <a:rPr sz="1550" dirty="0">
                <a:solidFill>
                  <a:srgbClr val="4D4D4D"/>
                </a:solidFill>
                <a:latin typeface="Verdana"/>
                <a:cs typeface="Verdana"/>
              </a:rPr>
              <a:t>of</a:t>
            </a:r>
            <a:r>
              <a:rPr sz="1550" spc="50" dirty="0">
                <a:solidFill>
                  <a:srgbClr val="4D4D4D"/>
                </a:solidFill>
                <a:latin typeface="Verdana"/>
                <a:cs typeface="Verdana"/>
              </a:rPr>
              <a:t> </a:t>
            </a:r>
            <a:r>
              <a:rPr sz="1550" spc="25" dirty="0">
                <a:solidFill>
                  <a:srgbClr val="4D4D4D"/>
                </a:solidFill>
                <a:latin typeface="Verdana"/>
                <a:cs typeface="Verdana"/>
              </a:rPr>
              <a:t>the</a:t>
            </a:r>
            <a:r>
              <a:rPr sz="1550" spc="-50" dirty="0">
                <a:solidFill>
                  <a:srgbClr val="4D4D4D"/>
                </a:solidFill>
                <a:latin typeface="Verdana"/>
                <a:cs typeface="Verdana"/>
              </a:rPr>
              <a:t> </a:t>
            </a:r>
            <a:r>
              <a:rPr sz="1550" spc="10" dirty="0">
                <a:solidFill>
                  <a:srgbClr val="4D4D4D"/>
                </a:solidFill>
                <a:latin typeface="Verdana"/>
                <a:cs typeface="Verdana"/>
              </a:rPr>
              <a:t>system</a:t>
            </a:r>
            <a:r>
              <a:rPr sz="1550" spc="70" dirty="0">
                <a:solidFill>
                  <a:srgbClr val="4D4D4D"/>
                </a:solidFill>
                <a:latin typeface="Verdana"/>
                <a:cs typeface="Verdana"/>
              </a:rPr>
              <a:t> </a:t>
            </a:r>
            <a:r>
              <a:rPr sz="1550" spc="25" dirty="0">
                <a:solidFill>
                  <a:srgbClr val="4D4D4D"/>
                </a:solidFill>
                <a:latin typeface="Verdana"/>
                <a:cs typeface="Verdana"/>
              </a:rPr>
              <a:t>&amp; </a:t>
            </a:r>
            <a:r>
              <a:rPr sz="1550" spc="15" dirty="0">
                <a:solidFill>
                  <a:srgbClr val="4D4D4D"/>
                </a:solidFill>
                <a:latin typeface="Verdana"/>
                <a:cs typeface="Verdana"/>
              </a:rPr>
              <a:t>its </a:t>
            </a:r>
            <a:r>
              <a:rPr sz="1550" spc="-530" dirty="0">
                <a:solidFill>
                  <a:srgbClr val="4D4D4D"/>
                </a:solidFill>
                <a:latin typeface="Verdana"/>
                <a:cs typeface="Verdana"/>
              </a:rPr>
              <a:t> </a:t>
            </a:r>
            <a:r>
              <a:rPr sz="1550" spc="15" dirty="0">
                <a:solidFill>
                  <a:srgbClr val="4D4D4D"/>
                </a:solidFill>
                <a:latin typeface="Verdana"/>
                <a:cs typeface="Verdana"/>
              </a:rPr>
              <a:t>key</a:t>
            </a:r>
            <a:r>
              <a:rPr sz="1550" spc="20" dirty="0">
                <a:solidFill>
                  <a:srgbClr val="4D4D4D"/>
                </a:solidFill>
                <a:latin typeface="Verdana"/>
                <a:cs typeface="Verdana"/>
              </a:rPr>
              <a:t> </a:t>
            </a:r>
            <a:r>
              <a:rPr sz="1550" spc="10" dirty="0">
                <a:solidFill>
                  <a:srgbClr val="4D4D4D"/>
                </a:solidFill>
                <a:latin typeface="Verdana"/>
                <a:cs typeface="Verdana"/>
              </a:rPr>
              <a:t>requirements.</a:t>
            </a:r>
            <a:endParaRPr sz="1550" dirty="0">
              <a:latin typeface="Verdana"/>
              <a:cs typeface="Verdana"/>
            </a:endParaRPr>
          </a:p>
          <a:p>
            <a:pPr lvl="1">
              <a:lnSpc>
                <a:spcPct val="100000"/>
              </a:lnSpc>
              <a:buClr>
                <a:srgbClr val="507800"/>
              </a:buClr>
              <a:buFont typeface="Wingdings"/>
              <a:buChar char=""/>
            </a:pPr>
            <a:endParaRPr sz="1900" dirty="0">
              <a:latin typeface="Verdana"/>
              <a:cs typeface="Verdana"/>
            </a:endParaRPr>
          </a:p>
          <a:p>
            <a:pPr marL="753745" lvl="1" indent="-283845">
              <a:lnSpc>
                <a:spcPct val="100000"/>
              </a:lnSpc>
              <a:spcBef>
                <a:spcPts val="1455"/>
              </a:spcBef>
              <a:buClr>
                <a:srgbClr val="507800"/>
              </a:buClr>
              <a:buSzPct val="58064"/>
              <a:buFont typeface="Wingdings"/>
              <a:buChar char=""/>
              <a:tabLst>
                <a:tab pos="753745" algn="l"/>
                <a:tab pos="754380" algn="l"/>
              </a:tabLst>
            </a:pPr>
            <a:r>
              <a:rPr sz="1550" spc="25" dirty="0">
                <a:solidFill>
                  <a:srgbClr val="4D4D4D"/>
                </a:solidFill>
                <a:latin typeface="Verdana"/>
                <a:cs typeface="Verdana"/>
              </a:rPr>
              <a:t>Study</a:t>
            </a:r>
            <a:r>
              <a:rPr sz="1550" spc="20" dirty="0">
                <a:solidFill>
                  <a:srgbClr val="4D4D4D"/>
                </a:solidFill>
                <a:latin typeface="Verdana"/>
                <a:cs typeface="Verdana"/>
              </a:rPr>
              <a:t> </a:t>
            </a:r>
            <a:r>
              <a:rPr sz="1550" spc="25" dirty="0">
                <a:solidFill>
                  <a:srgbClr val="4D4D4D"/>
                </a:solidFill>
                <a:latin typeface="Verdana"/>
                <a:cs typeface="Verdana"/>
              </a:rPr>
              <a:t>the</a:t>
            </a:r>
            <a:r>
              <a:rPr sz="1550" spc="-50" dirty="0">
                <a:solidFill>
                  <a:srgbClr val="4D4D4D"/>
                </a:solidFill>
                <a:latin typeface="Verdana"/>
                <a:cs typeface="Verdana"/>
              </a:rPr>
              <a:t> </a:t>
            </a:r>
            <a:r>
              <a:rPr lang="en-IN" sz="1550" spc="5" dirty="0">
                <a:solidFill>
                  <a:srgbClr val="4D4D4D"/>
                </a:solidFill>
                <a:latin typeface="Verdana"/>
                <a:cs typeface="Verdana"/>
              </a:rPr>
              <a:t>relationship between </a:t>
            </a:r>
            <a:r>
              <a:rPr lang="en-IN" sz="1550" spc="160" dirty="0">
                <a:solidFill>
                  <a:srgbClr val="4D4D4D"/>
                </a:solidFill>
                <a:latin typeface="Verdana"/>
                <a:cs typeface="Verdana"/>
              </a:rPr>
              <a:t>the entities and attributes</a:t>
            </a:r>
            <a:endParaRPr sz="1550" dirty="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738F-2A4B-4F90-51DA-38883ECED0D7}"/>
              </a:ext>
            </a:extLst>
          </p:cNvPr>
          <p:cNvSpPr>
            <a:spLocks noGrp="1"/>
          </p:cNvSpPr>
          <p:nvPr>
            <p:ph type="title"/>
          </p:nvPr>
        </p:nvSpPr>
        <p:spPr>
          <a:xfrm>
            <a:off x="757948" y="73659"/>
            <a:ext cx="7628102" cy="484748"/>
          </a:xfrm>
        </p:spPr>
        <p:txBody>
          <a:bodyPr/>
          <a:lstStyle/>
          <a:p>
            <a:r>
              <a:rPr lang="en-IN" dirty="0"/>
              <a:t>            View of application</a:t>
            </a:r>
          </a:p>
        </p:txBody>
      </p:sp>
      <p:pic>
        <p:nvPicPr>
          <p:cNvPr id="5" name="Picture 4">
            <a:extLst>
              <a:ext uri="{FF2B5EF4-FFF2-40B4-BE49-F238E27FC236}">
                <a16:creationId xmlns:a16="http://schemas.microsoft.com/office/drawing/2014/main" id="{12625099-C2E4-2E93-FC51-AC0B3FF5CCE9}"/>
              </a:ext>
            </a:extLst>
          </p:cNvPr>
          <p:cNvPicPr>
            <a:picLocks noChangeAspect="1"/>
          </p:cNvPicPr>
          <p:nvPr/>
        </p:nvPicPr>
        <p:blipFill>
          <a:blip r:embed="rId2"/>
          <a:stretch>
            <a:fillRect/>
          </a:stretch>
        </p:blipFill>
        <p:spPr>
          <a:xfrm>
            <a:off x="757948" y="1295400"/>
            <a:ext cx="8157451" cy="4800600"/>
          </a:xfrm>
          <a:prstGeom prst="rect">
            <a:avLst/>
          </a:prstGeom>
        </p:spPr>
      </p:pic>
    </p:spTree>
    <p:extLst>
      <p:ext uri="{BB962C8B-B14F-4D97-AF65-F5344CB8AC3E}">
        <p14:creationId xmlns:p14="http://schemas.microsoft.com/office/powerpoint/2010/main" val="1198283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044F-C703-6CE0-331D-82C1A68C5E26}"/>
              </a:ext>
            </a:extLst>
          </p:cNvPr>
          <p:cNvSpPr>
            <a:spLocks noGrp="1"/>
          </p:cNvSpPr>
          <p:nvPr>
            <p:ph type="title"/>
          </p:nvPr>
        </p:nvSpPr>
        <p:spPr>
          <a:xfrm>
            <a:off x="757948" y="73659"/>
            <a:ext cx="7628102" cy="484748"/>
          </a:xfrm>
        </p:spPr>
        <p:txBody>
          <a:bodyPr/>
          <a:lstStyle/>
          <a:p>
            <a:r>
              <a:rPr lang="en-IN" dirty="0"/>
              <a:t>        View of application</a:t>
            </a:r>
          </a:p>
        </p:txBody>
      </p:sp>
      <p:pic>
        <p:nvPicPr>
          <p:cNvPr id="7" name="Picture 6">
            <a:extLst>
              <a:ext uri="{FF2B5EF4-FFF2-40B4-BE49-F238E27FC236}">
                <a16:creationId xmlns:a16="http://schemas.microsoft.com/office/drawing/2014/main" id="{AA40E002-BBCA-25C4-0BBD-0529306C1D5C}"/>
              </a:ext>
            </a:extLst>
          </p:cNvPr>
          <p:cNvPicPr>
            <a:picLocks noChangeAspect="1"/>
          </p:cNvPicPr>
          <p:nvPr/>
        </p:nvPicPr>
        <p:blipFill>
          <a:blip r:embed="rId2"/>
          <a:stretch>
            <a:fillRect/>
          </a:stretch>
        </p:blipFill>
        <p:spPr>
          <a:xfrm>
            <a:off x="533400" y="1143000"/>
            <a:ext cx="8382000" cy="2438400"/>
          </a:xfrm>
          <a:prstGeom prst="rect">
            <a:avLst/>
          </a:prstGeom>
        </p:spPr>
      </p:pic>
      <p:pic>
        <p:nvPicPr>
          <p:cNvPr id="9" name="Picture 8">
            <a:extLst>
              <a:ext uri="{FF2B5EF4-FFF2-40B4-BE49-F238E27FC236}">
                <a16:creationId xmlns:a16="http://schemas.microsoft.com/office/drawing/2014/main" id="{67A4BCBB-7CC6-3EC7-815A-91F2657144B2}"/>
              </a:ext>
            </a:extLst>
          </p:cNvPr>
          <p:cNvPicPr>
            <a:picLocks noChangeAspect="1"/>
          </p:cNvPicPr>
          <p:nvPr/>
        </p:nvPicPr>
        <p:blipFill>
          <a:blip r:embed="rId3"/>
          <a:stretch>
            <a:fillRect/>
          </a:stretch>
        </p:blipFill>
        <p:spPr>
          <a:xfrm>
            <a:off x="533400" y="3581400"/>
            <a:ext cx="8229600" cy="2667000"/>
          </a:xfrm>
          <a:prstGeom prst="rect">
            <a:avLst/>
          </a:prstGeom>
        </p:spPr>
      </p:pic>
    </p:spTree>
    <p:extLst>
      <p:ext uri="{BB962C8B-B14F-4D97-AF65-F5344CB8AC3E}">
        <p14:creationId xmlns:p14="http://schemas.microsoft.com/office/powerpoint/2010/main" val="2057909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9BF4-B04D-18EE-E13F-ACECD7C14104}"/>
              </a:ext>
            </a:extLst>
          </p:cNvPr>
          <p:cNvSpPr>
            <a:spLocks noGrp="1"/>
          </p:cNvSpPr>
          <p:nvPr>
            <p:ph type="title"/>
          </p:nvPr>
        </p:nvSpPr>
        <p:spPr>
          <a:xfrm>
            <a:off x="757948" y="73659"/>
            <a:ext cx="7628102" cy="484748"/>
          </a:xfrm>
        </p:spPr>
        <p:txBody>
          <a:bodyPr/>
          <a:lstStyle/>
          <a:p>
            <a:r>
              <a:rPr lang="en-IN" dirty="0"/>
              <a:t>              View of application</a:t>
            </a:r>
          </a:p>
        </p:txBody>
      </p:sp>
      <p:pic>
        <p:nvPicPr>
          <p:cNvPr id="5" name="Picture 4">
            <a:extLst>
              <a:ext uri="{FF2B5EF4-FFF2-40B4-BE49-F238E27FC236}">
                <a16:creationId xmlns:a16="http://schemas.microsoft.com/office/drawing/2014/main" id="{5BE27C13-B557-614F-63EE-FBD988727708}"/>
              </a:ext>
            </a:extLst>
          </p:cNvPr>
          <p:cNvPicPr>
            <a:picLocks noChangeAspect="1"/>
          </p:cNvPicPr>
          <p:nvPr/>
        </p:nvPicPr>
        <p:blipFill>
          <a:blip r:embed="rId2"/>
          <a:stretch>
            <a:fillRect/>
          </a:stretch>
        </p:blipFill>
        <p:spPr>
          <a:xfrm>
            <a:off x="685800" y="1131371"/>
            <a:ext cx="7391400" cy="4595258"/>
          </a:xfrm>
          <a:prstGeom prst="rect">
            <a:avLst/>
          </a:prstGeom>
        </p:spPr>
      </p:pic>
    </p:spTree>
    <p:extLst>
      <p:ext uri="{BB962C8B-B14F-4D97-AF65-F5344CB8AC3E}">
        <p14:creationId xmlns:p14="http://schemas.microsoft.com/office/powerpoint/2010/main" val="4224662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D255-504E-B195-BAAB-FBCA24CB0522}"/>
              </a:ext>
            </a:extLst>
          </p:cNvPr>
          <p:cNvSpPr>
            <a:spLocks noGrp="1"/>
          </p:cNvSpPr>
          <p:nvPr>
            <p:ph type="title"/>
          </p:nvPr>
        </p:nvSpPr>
        <p:spPr>
          <a:xfrm>
            <a:off x="757948" y="73659"/>
            <a:ext cx="7628102" cy="484748"/>
          </a:xfrm>
        </p:spPr>
        <p:txBody>
          <a:bodyPr/>
          <a:lstStyle/>
          <a:p>
            <a:r>
              <a:rPr lang="en-IN" dirty="0"/>
              <a:t>             View of application</a:t>
            </a:r>
          </a:p>
        </p:txBody>
      </p:sp>
      <p:pic>
        <p:nvPicPr>
          <p:cNvPr id="7" name="Picture 6">
            <a:extLst>
              <a:ext uri="{FF2B5EF4-FFF2-40B4-BE49-F238E27FC236}">
                <a16:creationId xmlns:a16="http://schemas.microsoft.com/office/drawing/2014/main" id="{ED716343-8893-0704-4577-E2DBF0C1CEE0}"/>
              </a:ext>
            </a:extLst>
          </p:cNvPr>
          <p:cNvPicPr>
            <a:picLocks noChangeAspect="1"/>
          </p:cNvPicPr>
          <p:nvPr/>
        </p:nvPicPr>
        <p:blipFill>
          <a:blip r:embed="rId2"/>
          <a:stretch>
            <a:fillRect/>
          </a:stretch>
        </p:blipFill>
        <p:spPr>
          <a:xfrm>
            <a:off x="381000" y="1219200"/>
            <a:ext cx="8551588" cy="5029200"/>
          </a:xfrm>
          <a:prstGeom prst="rect">
            <a:avLst/>
          </a:prstGeom>
        </p:spPr>
      </p:pic>
    </p:spTree>
    <p:extLst>
      <p:ext uri="{BB962C8B-B14F-4D97-AF65-F5344CB8AC3E}">
        <p14:creationId xmlns:p14="http://schemas.microsoft.com/office/powerpoint/2010/main" val="3809941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8FA2-5FDA-8CF5-6527-BB9386D542B4}"/>
              </a:ext>
            </a:extLst>
          </p:cNvPr>
          <p:cNvSpPr>
            <a:spLocks noGrp="1"/>
          </p:cNvSpPr>
          <p:nvPr>
            <p:ph type="title"/>
          </p:nvPr>
        </p:nvSpPr>
        <p:spPr>
          <a:xfrm>
            <a:off x="757948" y="73659"/>
            <a:ext cx="7628102" cy="484748"/>
          </a:xfrm>
        </p:spPr>
        <p:txBody>
          <a:bodyPr/>
          <a:lstStyle/>
          <a:p>
            <a:r>
              <a:rPr lang="en-IN" dirty="0"/>
              <a:t>        View of application</a:t>
            </a:r>
          </a:p>
        </p:txBody>
      </p:sp>
      <p:pic>
        <p:nvPicPr>
          <p:cNvPr id="5" name="Picture 4">
            <a:extLst>
              <a:ext uri="{FF2B5EF4-FFF2-40B4-BE49-F238E27FC236}">
                <a16:creationId xmlns:a16="http://schemas.microsoft.com/office/drawing/2014/main" id="{21CCC716-EA65-CCEB-57E1-A832F2C24F87}"/>
              </a:ext>
            </a:extLst>
          </p:cNvPr>
          <p:cNvPicPr>
            <a:picLocks noChangeAspect="1"/>
          </p:cNvPicPr>
          <p:nvPr/>
        </p:nvPicPr>
        <p:blipFill>
          <a:blip r:embed="rId2"/>
          <a:stretch>
            <a:fillRect/>
          </a:stretch>
        </p:blipFill>
        <p:spPr>
          <a:xfrm>
            <a:off x="457200" y="1219200"/>
            <a:ext cx="8077200" cy="5349704"/>
          </a:xfrm>
          <a:prstGeom prst="rect">
            <a:avLst/>
          </a:prstGeom>
        </p:spPr>
      </p:pic>
    </p:spTree>
    <p:extLst>
      <p:ext uri="{BB962C8B-B14F-4D97-AF65-F5344CB8AC3E}">
        <p14:creationId xmlns:p14="http://schemas.microsoft.com/office/powerpoint/2010/main" val="2250071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96FD-E908-CFE9-7B03-AC94EE7C2691}"/>
              </a:ext>
            </a:extLst>
          </p:cNvPr>
          <p:cNvSpPr>
            <a:spLocks noGrp="1"/>
          </p:cNvSpPr>
          <p:nvPr>
            <p:ph type="title"/>
          </p:nvPr>
        </p:nvSpPr>
        <p:spPr>
          <a:xfrm>
            <a:off x="757948" y="73659"/>
            <a:ext cx="7628102" cy="484748"/>
          </a:xfrm>
        </p:spPr>
        <p:txBody>
          <a:bodyPr/>
          <a:lstStyle/>
          <a:p>
            <a:r>
              <a:rPr lang="en-IN" dirty="0"/>
              <a:t>           View of application</a:t>
            </a:r>
          </a:p>
        </p:txBody>
      </p:sp>
      <p:pic>
        <p:nvPicPr>
          <p:cNvPr id="5" name="Picture 4">
            <a:extLst>
              <a:ext uri="{FF2B5EF4-FFF2-40B4-BE49-F238E27FC236}">
                <a16:creationId xmlns:a16="http://schemas.microsoft.com/office/drawing/2014/main" id="{63346FBE-AFAB-A47F-E673-A4872BB45AD1}"/>
              </a:ext>
            </a:extLst>
          </p:cNvPr>
          <p:cNvPicPr>
            <a:picLocks noChangeAspect="1"/>
          </p:cNvPicPr>
          <p:nvPr/>
        </p:nvPicPr>
        <p:blipFill>
          <a:blip r:embed="rId2"/>
          <a:stretch>
            <a:fillRect/>
          </a:stretch>
        </p:blipFill>
        <p:spPr>
          <a:xfrm>
            <a:off x="757948" y="1485731"/>
            <a:ext cx="7395451" cy="4534069"/>
          </a:xfrm>
          <a:prstGeom prst="rect">
            <a:avLst/>
          </a:prstGeom>
        </p:spPr>
      </p:pic>
    </p:spTree>
    <p:extLst>
      <p:ext uri="{BB962C8B-B14F-4D97-AF65-F5344CB8AC3E}">
        <p14:creationId xmlns:p14="http://schemas.microsoft.com/office/powerpoint/2010/main" val="1928027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24FF-CE50-B3A4-A291-36E1EA688668}"/>
              </a:ext>
            </a:extLst>
          </p:cNvPr>
          <p:cNvSpPr>
            <a:spLocks noGrp="1"/>
          </p:cNvSpPr>
          <p:nvPr>
            <p:ph type="title"/>
          </p:nvPr>
        </p:nvSpPr>
        <p:spPr>
          <a:xfrm>
            <a:off x="757948" y="73659"/>
            <a:ext cx="7628102" cy="484748"/>
          </a:xfrm>
        </p:spPr>
        <p:txBody>
          <a:bodyPr/>
          <a:lstStyle/>
          <a:p>
            <a:r>
              <a:rPr lang="en-IN" dirty="0"/>
              <a:t>Code for online shopping of items</a:t>
            </a:r>
          </a:p>
        </p:txBody>
      </p:sp>
      <p:sp>
        <p:nvSpPr>
          <p:cNvPr id="3" name="Text Placeholder 2">
            <a:extLst>
              <a:ext uri="{FF2B5EF4-FFF2-40B4-BE49-F238E27FC236}">
                <a16:creationId xmlns:a16="http://schemas.microsoft.com/office/drawing/2014/main" id="{7BD730BA-C092-10A4-AF0C-C0A453B6745F}"/>
              </a:ext>
            </a:extLst>
          </p:cNvPr>
          <p:cNvSpPr>
            <a:spLocks noGrp="1"/>
          </p:cNvSpPr>
          <p:nvPr>
            <p:ph type="body" idx="1"/>
          </p:nvPr>
        </p:nvSpPr>
        <p:spPr>
          <a:xfrm>
            <a:off x="381000" y="1524001"/>
            <a:ext cx="8642832" cy="14680942"/>
          </a:xfrm>
        </p:spPr>
        <p:txBody>
          <a:bodyPr/>
          <a:lstStyle/>
          <a:p>
            <a:r>
              <a:rPr lang="en-IN" dirty="0"/>
              <a:t>The code for the project in java is saved in </a:t>
            </a:r>
            <a:r>
              <a:rPr lang="en-IN" dirty="0" err="1"/>
              <a:t>github.Please</a:t>
            </a:r>
            <a:r>
              <a:rPr lang="en-IN" dirty="0"/>
              <a:t> find the link below:</a:t>
            </a:r>
          </a:p>
          <a:p>
            <a:endParaRPr lang="en-IN" dirty="0"/>
          </a:p>
          <a:p>
            <a:r>
              <a:rPr lang="en-IN" dirty="0"/>
              <a:t>https://github.com/iamshubhampalsingh/onlineshoppingofitems/blob/main/DBMS		</a:t>
            </a: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98188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32" y="4078223"/>
            <a:ext cx="9116695" cy="2780030"/>
          </a:xfrm>
          <a:custGeom>
            <a:avLst/>
            <a:gdLst/>
            <a:ahLst/>
            <a:cxnLst/>
            <a:rect l="l" t="t" r="r" b="b"/>
            <a:pathLst>
              <a:path w="9116695" h="2780029">
                <a:moveTo>
                  <a:pt x="9116187" y="0"/>
                </a:moveTo>
                <a:lnTo>
                  <a:pt x="0" y="0"/>
                </a:lnTo>
                <a:lnTo>
                  <a:pt x="0" y="2779522"/>
                </a:lnTo>
                <a:lnTo>
                  <a:pt x="9116187" y="2779522"/>
                </a:lnTo>
                <a:lnTo>
                  <a:pt x="9116187" y="0"/>
                </a:lnTo>
                <a:close/>
              </a:path>
            </a:pathLst>
          </a:custGeom>
          <a:solidFill>
            <a:srgbClr val="293C00"/>
          </a:solidFill>
        </p:spPr>
        <p:txBody>
          <a:bodyPr wrap="square" lIns="0" tIns="0" rIns="0" bIns="0" rtlCol="0"/>
          <a:lstStyle/>
          <a:p>
            <a:endParaRPr/>
          </a:p>
        </p:txBody>
      </p:sp>
      <p:sp>
        <p:nvSpPr>
          <p:cNvPr id="3" name="object 3"/>
          <p:cNvSpPr txBox="1">
            <a:spLocks noGrp="1"/>
          </p:cNvSpPr>
          <p:nvPr>
            <p:ph type="title"/>
          </p:nvPr>
        </p:nvSpPr>
        <p:spPr>
          <a:xfrm>
            <a:off x="5008626" y="1405585"/>
            <a:ext cx="3486785" cy="937894"/>
          </a:xfrm>
          <a:prstGeom prst="rect">
            <a:avLst/>
          </a:prstGeom>
        </p:spPr>
        <p:txBody>
          <a:bodyPr vert="horz" wrap="square" lIns="0" tIns="16510" rIns="0" bIns="0" rtlCol="0">
            <a:spAutoFit/>
          </a:bodyPr>
          <a:lstStyle/>
          <a:p>
            <a:pPr marL="12700">
              <a:lnSpc>
                <a:spcPct val="100000"/>
              </a:lnSpc>
              <a:spcBef>
                <a:spcPts val="130"/>
              </a:spcBef>
            </a:pPr>
            <a:r>
              <a:rPr sz="5950" i="1" spc="20" dirty="0">
                <a:solidFill>
                  <a:srgbClr val="2B7A00"/>
                </a:solidFill>
                <a:latin typeface="Times New Roman"/>
                <a:cs typeface="Times New Roman"/>
              </a:rPr>
              <a:t>Thank</a:t>
            </a:r>
            <a:r>
              <a:rPr sz="5950" i="1" spc="-235" dirty="0">
                <a:solidFill>
                  <a:srgbClr val="2B7A00"/>
                </a:solidFill>
                <a:latin typeface="Times New Roman"/>
                <a:cs typeface="Times New Roman"/>
              </a:rPr>
              <a:t> </a:t>
            </a:r>
            <a:r>
              <a:rPr sz="5950" i="1" spc="-110" dirty="0">
                <a:solidFill>
                  <a:srgbClr val="2B7A00"/>
                </a:solidFill>
                <a:latin typeface="Times New Roman"/>
                <a:cs typeface="Times New Roman"/>
              </a:rPr>
              <a:t>You</a:t>
            </a:r>
            <a:endParaRPr sz="5950">
              <a:latin typeface="Times New Roman"/>
              <a:cs typeface="Times New Roman"/>
            </a:endParaRPr>
          </a:p>
        </p:txBody>
      </p:sp>
      <p:sp>
        <p:nvSpPr>
          <p:cNvPr id="4" name="object 4"/>
          <p:cNvSpPr txBox="1"/>
          <p:nvPr/>
        </p:nvSpPr>
        <p:spPr>
          <a:xfrm>
            <a:off x="603097" y="4185699"/>
            <a:ext cx="4036060" cy="1522730"/>
          </a:xfrm>
          <a:prstGeom prst="rect">
            <a:avLst/>
          </a:prstGeom>
        </p:spPr>
        <p:txBody>
          <a:bodyPr vert="horz" wrap="square" lIns="0" tIns="313690" rIns="0" bIns="0" rtlCol="0">
            <a:spAutoFit/>
          </a:bodyPr>
          <a:lstStyle/>
          <a:p>
            <a:pPr marL="12700">
              <a:lnSpc>
                <a:spcPct val="100000"/>
              </a:lnSpc>
              <a:spcBef>
                <a:spcPts val="2470"/>
              </a:spcBef>
            </a:pPr>
            <a:r>
              <a:rPr sz="4400" spc="-5" dirty="0">
                <a:solidFill>
                  <a:srgbClr val="308F03"/>
                </a:solidFill>
                <a:latin typeface="Arial MT"/>
                <a:cs typeface="Arial MT"/>
              </a:rPr>
              <a:t>BITS</a:t>
            </a:r>
            <a:r>
              <a:rPr sz="4400" spc="-55" dirty="0">
                <a:solidFill>
                  <a:srgbClr val="308F03"/>
                </a:solidFill>
                <a:latin typeface="Arial MT"/>
                <a:cs typeface="Arial MT"/>
              </a:rPr>
              <a:t> </a:t>
            </a:r>
            <a:r>
              <a:rPr sz="4400" dirty="0">
                <a:solidFill>
                  <a:srgbClr val="FFFFFF"/>
                </a:solidFill>
                <a:latin typeface="Arial MT"/>
                <a:cs typeface="Arial MT"/>
              </a:rPr>
              <a:t>PROJECT</a:t>
            </a:r>
            <a:endParaRPr sz="4400">
              <a:latin typeface="Arial MT"/>
              <a:cs typeface="Arial MT"/>
            </a:endParaRPr>
          </a:p>
          <a:p>
            <a:pPr marL="94615">
              <a:lnSpc>
                <a:spcPct val="100000"/>
              </a:lnSpc>
              <a:spcBef>
                <a:spcPts val="1310"/>
              </a:spcBef>
            </a:pPr>
            <a:r>
              <a:rPr sz="2350" spc="-25" dirty="0">
                <a:solidFill>
                  <a:srgbClr val="FFFF00"/>
                </a:solidFill>
                <a:latin typeface="Trebuchet MS"/>
                <a:cs typeface="Trebuchet MS"/>
              </a:rPr>
              <a:t>SOFTWARE</a:t>
            </a:r>
            <a:r>
              <a:rPr sz="2350" spc="60" dirty="0">
                <a:solidFill>
                  <a:srgbClr val="FFFF00"/>
                </a:solidFill>
                <a:latin typeface="Trebuchet MS"/>
                <a:cs typeface="Trebuchet MS"/>
              </a:rPr>
              <a:t> </a:t>
            </a:r>
            <a:r>
              <a:rPr sz="2350" spc="10" dirty="0">
                <a:solidFill>
                  <a:srgbClr val="FFFF00"/>
                </a:solidFill>
                <a:latin typeface="Trebuchet MS"/>
                <a:cs typeface="Trebuchet MS"/>
              </a:rPr>
              <a:t>ARCHITECTURE</a:t>
            </a:r>
            <a:endParaRPr sz="2350">
              <a:latin typeface="Trebuchet MS"/>
              <a:cs typeface="Trebuchet MS"/>
            </a:endParaRPr>
          </a:p>
        </p:txBody>
      </p:sp>
      <p:sp>
        <p:nvSpPr>
          <p:cNvPr id="5" name="object 5"/>
          <p:cNvSpPr txBox="1"/>
          <p:nvPr/>
        </p:nvSpPr>
        <p:spPr>
          <a:xfrm>
            <a:off x="1079538" y="3628834"/>
            <a:ext cx="702500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BITS</a:t>
            </a:r>
            <a:r>
              <a:rPr sz="1800" spc="135" dirty="0">
                <a:latin typeface="Calibri"/>
                <a:cs typeface="Calibri"/>
              </a:rPr>
              <a:t> </a:t>
            </a:r>
            <a:r>
              <a:rPr sz="1800" b="1" spc="-5" dirty="0">
                <a:latin typeface="Verdana"/>
                <a:cs typeface="Verdana"/>
              </a:rPr>
              <a:t>SEZG544</a:t>
            </a:r>
            <a:r>
              <a:rPr sz="1800" b="1" spc="215" dirty="0">
                <a:latin typeface="Verdana"/>
                <a:cs typeface="Verdana"/>
              </a:rPr>
              <a:t> </a:t>
            </a:r>
            <a:r>
              <a:rPr sz="1800" dirty="0">
                <a:latin typeface="Calibri"/>
                <a:cs typeface="Calibri"/>
              </a:rPr>
              <a:t>-</a:t>
            </a:r>
            <a:r>
              <a:rPr sz="1800" spc="50" dirty="0">
                <a:latin typeface="Calibri"/>
                <a:cs typeface="Calibri"/>
              </a:rPr>
              <a:t> </a:t>
            </a:r>
            <a:r>
              <a:rPr sz="1800" spc="-5" dirty="0">
                <a:latin typeface="Calibri"/>
                <a:cs typeface="Calibri"/>
              </a:rPr>
              <a:t>BITS</a:t>
            </a:r>
            <a:r>
              <a:rPr sz="1800" spc="-10" dirty="0">
                <a:latin typeface="Calibri"/>
                <a:cs typeface="Calibri"/>
              </a:rPr>
              <a:t> </a:t>
            </a:r>
            <a:r>
              <a:rPr sz="1800" spc="-5" dirty="0">
                <a:latin typeface="Calibri"/>
                <a:cs typeface="Calibri"/>
              </a:rPr>
              <a:t>Project</a:t>
            </a:r>
            <a:r>
              <a:rPr sz="1800" spc="-6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2022</a:t>
            </a:r>
            <a:r>
              <a:rPr sz="1800" spc="5" dirty="0">
                <a:latin typeface="Verdana"/>
                <a:cs typeface="Verdana"/>
              </a:rPr>
              <a:t>MT</a:t>
            </a:r>
            <a:r>
              <a:rPr sz="1800" b="1" spc="5" dirty="0">
                <a:latin typeface="Verdana"/>
                <a:cs typeface="Verdana"/>
              </a:rPr>
              <a:t>93056</a:t>
            </a:r>
            <a:r>
              <a:rPr sz="1800" b="1" spc="-305" dirty="0">
                <a:latin typeface="Verdana"/>
                <a:cs typeface="Verdana"/>
              </a:rPr>
              <a:t> </a:t>
            </a:r>
            <a:r>
              <a:rPr sz="1800" dirty="0">
                <a:latin typeface="Calibri"/>
                <a:cs typeface="Calibri"/>
              </a:rPr>
              <a:t>–</a:t>
            </a:r>
            <a:r>
              <a:rPr sz="1800" spc="-80" dirty="0">
                <a:latin typeface="Calibri"/>
                <a:cs typeface="Calibri"/>
              </a:rPr>
              <a:t> </a:t>
            </a:r>
            <a:r>
              <a:rPr sz="1800" dirty="0">
                <a:latin typeface="Calibri"/>
                <a:cs typeface="Calibri"/>
              </a:rPr>
              <a:t>SHUBHAM</a:t>
            </a:r>
            <a:r>
              <a:rPr sz="1800" spc="-70" dirty="0">
                <a:latin typeface="Calibri"/>
                <a:cs typeface="Calibri"/>
              </a:rPr>
              <a:t> </a:t>
            </a:r>
            <a:r>
              <a:rPr sz="1800" spc="-60" dirty="0">
                <a:latin typeface="Calibri"/>
                <a:cs typeface="Calibri"/>
              </a:rPr>
              <a:t>PAL</a:t>
            </a:r>
            <a:r>
              <a:rPr sz="1800" spc="60" dirty="0">
                <a:latin typeface="Calibri"/>
                <a:cs typeface="Calibri"/>
              </a:rPr>
              <a:t> </a:t>
            </a:r>
            <a:r>
              <a:rPr sz="1800" spc="-15" dirty="0">
                <a:latin typeface="Calibri"/>
                <a:cs typeface="Calibri"/>
              </a:rPr>
              <a:t>SINGH</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522" y="99568"/>
            <a:ext cx="8607678" cy="500137"/>
          </a:xfrm>
          <a:prstGeom prst="rect">
            <a:avLst/>
          </a:prstGeom>
        </p:spPr>
        <p:txBody>
          <a:bodyPr vert="horz" wrap="square" lIns="0" tIns="15240" rIns="0" bIns="0" rtlCol="0">
            <a:spAutoFit/>
          </a:bodyPr>
          <a:lstStyle/>
          <a:p>
            <a:pPr marL="12700">
              <a:lnSpc>
                <a:spcPct val="100000"/>
              </a:lnSpc>
              <a:spcBef>
                <a:spcPts val="120"/>
              </a:spcBef>
            </a:pPr>
            <a:r>
              <a:rPr lang="en-IN" spc="10" dirty="0"/>
              <a:t>Problem statement </a:t>
            </a:r>
            <a:r>
              <a:rPr spc="10" dirty="0"/>
              <a:t>Key</a:t>
            </a:r>
            <a:r>
              <a:rPr spc="15" dirty="0"/>
              <a:t> </a:t>
            </a:r>
            <a:r>
              <a:rPr spc="5" dirty="0"/>
              <a:t>Requirements</a:t>
            </a:r>
          </a:p>
        </p:txBody>
      </p:sp>
      <p:sp>
        <p:nvSpPr>
          <p:cNvPr id="4" name="object 4"/>
          <p:cNvSpPr txBox="1">
            <a:spLocks noGrp="1"/>
          </p:cNvSpPr>
          <p:nvPr>
            <p:ph type="ftr" sz="quarter" idx="5"/>
          </p:nvPr>
        </p:nvSpPr>
        <p:spPr>
          <a:xfrm>
            <a:off x="708101" y="6507781"/>
            <a:ext cx="8093709"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a:t>
            </a:r>
            <a:r>
              <a:rPr lang="en-IN" spc="30" dirty="0"/>
              <a:t>18</a:t>
            </a:r>
            <a:r>
              <a:rPr spc="30" dirty="0"/>
              <a:t>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3" name="object 3"/>
          <p:cNvSpPr txBox="1"/>
          <p:nvPr/>
        </p:nvSpPr>
        <p:spPr>
          <a:xfrm>
            <a:off x="544448" y="827341"/>
            <a:ext cx="7987030" cy="5684248"/>
          </a:xfrm>
          <a:prstGeom prst="rect">
            <a:avLst/>
          </a:prstGeom>
        </p:spPr>
        <p:txBody>
          <a:bodyPr vert="horz" wrap="square" lIns="0" tIns="15875" rIns="0" bIns="0" rtlCol="0">
            <a:spAutoFit/>
          </a:bodyPr>
          <a:lstStyle/>
          <a:p>
            <a:pPr marL="360045" indent="-347980">
              <a:lnSpc>
                <a:spcPct val="100000"/>
              </a:lnSpc>
              <a:spcBef>
                <a:spcPts val="125"/>
              </a:spcBef>
              <a:buFont typeface="Wingdings"/>
              <a:buChar char=""/>
              <a:tabLst>
                <a:tab pos="360680" algn="l"/>
              </a:tabLst>
            </a:pPr>
            <a:r>
              <a:rPr lang="en-IN" sz="2350" b="1" spc="15" dirty="0">
                <a:solidFill>
                  <a:srgbClr val="507800"/>
                </a:solidFill>
                <a:latin typeface="Verdana"/>
                <a:cs typeface="Verdana"/>
              </a:rPr>
              <a:t>Problem statement</a:t>
            </a:r>
          </a:p>
          <a:p>
            <a:pPr marL="360045" indent="-347980">
              <a:lnSpc>
                <a:spcPct val="100000"/>
              </a:lnSpc>
              <a:spcBef>
                <a:spcPts val="125"/>
              </a:spcBef>
              <a:buFont typeface="Wingdings"/>
              <a:buChar char=""/>
              <a:tabLst>
                <a:tab pos="360680" algn="l"/>
              </a:tabLst>
            </a:pPr>
            <a:endParaRPr sz="2350" dirty="0">
              <a:latin typeface="Verdana"/>
              <a:cs typeface="Verdana"/>
            </a:endParaRPr>
          </a:p>
          <a:p>
            <a:pPr lvl="1" algn="just">
              <a:lnSpc>
                <a:spcPct val="100000"/>
              </a:lnSpc>
              <a:spcBef>
                <a:spcPts val="15"/>
              </a:spcBef>
              <a:buClr>
                <a:srgbClr val="507800"/>
              </a:buClr>
              <a:buFont typeface="Wingdings"/>
              <a:buChar char=""/>
            </a:pPr>
            <a:r>
              <a:rPr lang="en-US" sz="1800" b="0" i="1" u="none" strike="noStrike" dirty="0">
                <a:effectLst/>
                <a:latin typeface="Calibri" panose="020F0502020204030204" pitchFamily="34" charset="0"/>
              </a:rPr>
              <a:t> We decided to create a database that can help maintain up-to-date inventory  of items for online shopping application. Database should maintain details regarding available products from various categories, user details, seller information, order details, promotion and discount details, shipping details.</a:t>
            </a:r>
          </a:p>
          <a:p>
            <a:pPr lvl="1" algn="just">
              <a:lnSpc>
                <a:spcPct val="100000"/>
              </a:lnSpc>
              <a:spcBef>
                <a:spcPts val="15"/>
              </a:spcBef>
              <a:buClr>
                <a:srgbClr val="507800"/>
              </a:buClr>
            </a:pPr>
            <a:endParaRPr lang="en-US" sz="1900" dirty="0">
              <a:latin typeface="Verdana"/>
            </a:endParaRPr>
          </a:p>
          <a:p>
            <a:pPr lvl="1" algn="just">
              <a:lnSpc>
                <a:spcPct val="100000"/>
              </a:lnSpc>
              <a:spcBef>
                <a:spcPts val="15"/>
              </a:spcBef>
              <a:buClr>
                <a:srgbClr val="507800"/>
              </a:buClr>
              <a:buFont typeface="Wingdings"/>
              <a:buChar char=""/>
            </a:pPr>
            <a:r>
              <a:rPr lang="en-US" sz="1800" b="0" i="1" u="none" strike="noStrike" dirty="0">
                <a:effectLst/>
                <a:latin typeface="Calibri" panose="020F0502020204030204" pitchFamily="34" charset="0"/>
              </a:rPr>
              <a:t>Currently business is performing their sales offline which is very tedious process and often miss to deliver the product on time to customers due to no single point of view of available inventory, order details to serve the customer and customers are also not able to place orders as offline orders are sometimes not picked up business and might lead to missing the order confirmation and delivery.</a:t>
            </a:r>
          </a:p>
          <a:p>
            <a:pPr lvl="1" algn="just">
              <a:lnSpc>
                <a:spcPct val="100000"/>
              </a:lnSpc>
              <a:spcBef>
                <a:spcPts val="15"/>
              </a:spcBef>
              <a:buClr>
                <a:srgbClr val="507800"/>
              </a:buClr>
            </a:pPr>
            <a:endParaRPr lang="en-US" sz="1800" b="0" i="1" u="none" strike="noStrike" dirty="0">
              <a:effectLst/>
              <a:latin typeface="Calibri" panose="020F0502020204030204" pitchFamily="34" charset="0"/>
            </a:endParaRPr>
          </a:p>
          <a:p>
            <a:pPr lvl="1" algn="just">
              <a:lnSpc>
                <a:spcPct val="100000"/>
              </a:lnSpc>
              <a:spcBef>
                <a:spcPts val="15"/>
              </a:spcBef>
              <a:buClr>
                <a:srgbClr val="507800"/>
              </a:buClr>
              <a:buFont typeface="Wingdings"/>
              <a:buChar char=""/>
            </a:pPr>
            <a:r>
              <a:rPr lang="en-US" sz="1800" b="0" i="1" u="none" strike="noStrike" dirty="0">
                <a:effectLst/>
                <a:latin typeface="Calibri" panose="020F0502020204030204" pitchFamily="34" charset="0"/>
              </a:rPr>
              <a:t>With an online process, application will provide users with registration and login features. Authenticated users can login and browse for various categories of products of interest, add them to cart to buy them later. Application also provides users with options to track order fulfilment and history of all previous orders.</a:t>
            </a:r>
            <a:endParaRPr lang="en-US" sz="1600" b="0" dirty="0">
              <a:effectLst/>
            </a:endParaRPr>
          </a:p>
          <a:p>
            <a:br>
              <a:rPr lang="en-US" sz="1600" dirty="0"/>
            </a:br>
            <a:endParaRPr lang="en-IN" sz="155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4358"/>
            <a:ext cx="8610601" cy="500137"/>
          </a:xfrm>
          <a:prstGeom prst="rect">
            <a:avLst/>
          </a:prstGeom>
        </p:spPr>
        <p:txBody>
          <a:bodyPr vert="horz" wrap="square" lIns="0" tIns="15240" rIns="0" bIns="0" rtlCol="0">
            <a:spAutoFit/>
          </a:bodyPr>
          <a:lstStyle/>
          <a:p>
            <a:pPr marL="12700">
              <a:lnSpc>
                <a:spcPct val="100000"/>
              </a:lnSpc>
              <a:spcBef>
                <a:spcPts val="120"/>
              </a:spcBef>
            </a:pPr>
            <a:r>
              <a:rPr lang="en-IN" spc="5" dirty="0"/>
              <a:t>Problem statement </a:t>
            </a:r>
            <a:r>
              <a:rPr spc="5" dirty="0"/>
              <a:t>Key</a:t>
            </a:r>
            <a:r>
              <a:rPr lang="en-IN" spc="15" dirty="0"/>
              <a:t> </a:t>
            </a:r>
            <a:r>
              <a:rPr spc="5" dirty="0"/>
              <a:t>Requirements</a:t>
            </a:r>
          </a:p>
        </p:txBody>
      </p:sp>
      <p:sp>
        <p:nvSpPr>
          <p:cNvPr id="4" name="object 4"/>
          <p:cNvSpPr txBox="1">
            <a:spLocks noGrp="1"/>
          </p:cNvSpPr>
          <p:nvPr>
            <p:ph type="ftr" sz="quarter" idx="5"/>
          </p:nvPr>
        </p:nvSpPr>
        <p:spPr>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SEZG544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3" name="object 3"/>
          <p:cNvSpPr txBox="1"/>
          <p:nvPr/>
        </p:nvSpPr>
        <p:spPr>
          <a:xfrm>
            <a:off x="186574" y="1138056"/>
            <a:ext cx="8500225" cy="4373633"/>
          </a:xfrm>
          <a:prstGeom prst="rect">
            <a:avLst/>
          </a:prstGeom>
        </p:spPr>
        <p:txBody>
          <a:bodyPr vert="horz" wrap="square" lIns="0" tIns="132080" rIns="0" bIns="0" rtlCol="0">
            <a:spAutoFit/>
          </a:bodyPr>
          <a:lstStyle/>
          <a:p>
            <a:pPr marL="360045" indent="-347980">
              <a:lnSpc>
                <a:spcPct val="100000"/>
              </a:lnSpc>
              <a:spcBef>
                <a:spcPts val="1040"/>
              </a:spcBef>
              <a:buFont typeface="Wingdings"/>
              <a:buChar char=""/>
              <a:tabLst>
                <a:tab pos="360680" algn="l"/>
              </a:tabLst>
            </a:pPr>
            <a:r>
              <a:rPr lang="en-IN" sz="2350" b="1" spc="25" dirty="0">
                <a:solidFill>
                  <a:srgbClr val="507800"/>
                </a:solidFill>
                <a:latin typeface="Verdana"/>
                <a:cs typeface="Verdana"/>
              </a:rPr>
              <a:t>Problem statement</a:t>
            </a:r>
          </a:p>
          <a:p>
            <a:pPr marL="12065">
              <a:lnSpc>
                <a:spcPct val="100000"/>
              </a:lnSpc>
              <a:spcBef>
                <a:spcPts val="1040"/>
              </a:spcBef>
              <a:tabLst>
                <a:tab pos="360680" algn="l"/>
              </a:tabLst>
            </a:pPr>
            <a:endParaRPr sz="2350" dirty="0">
              <a:latin typeface="Verdana"/>
              <a:cs typeface="Verdana"/>
            </a:endParaRPr>
          </a:p>
          <a:p>
            <a:pPr marL="762635" marR="5080" lvl="1" indent="-293370">
              <a:lnSpc>
                <a:spcPct val="104700"/>
              </a:lnSpc>
              <a:spcBef>
                <a:spcPts val="560"/>
              </a:spcBef>
              <a:buClr>
                <a:srgbClr val="507800"/>
              </a:buClr>
              <a:buSzPct val="58064"/>
              <a:buFont typeface="Wingdings"/>
              <a:buChar char=""/>
              <a:tabLst>
                <a:tab pos="762635" algn="l"/>
                <a:tab pos="763270" algn="l"/>
                <a:tab pos="7312659" algn="l"/>
              </a:tabLst>
            </a:pPr>
            <a:r>
              <a:rPr lang="en-US" sz="1800" b="0" i="1" u="none" strike="noStrike" dirty="0">
                <a:effectLst/>
                <a:latin typeface="Calibri" panose="020F0502020204030204" pitchFamily="34" charset="0"/>
              </a:rPr>
              <a:t>With an online process, application will provide users with registration and login features. Authenticated users can login and browse for various categories of products of interest, add them to cart to buy them later. Application also provides users with options to track order fulfilment and history of all previous orders.</a:t>
            </a:r>
            <a:endParaRPr sz="1550" dirty="0">
              <a:latin typeface="Verdana"/>
              <a:cs typeface="Verdana"/>
            </a:endParaRPr>
          </a:p>
          <a:p>
            <a:pPr marL="762635" lvl="1" indent="-293370">
              <a:lnSpc>
                <a:spcPct val="100000"/>
              </a:lnSpc>
              <a:spcBef>
                <a:spcPts val="665"/>
              </a:spcBef>
              <a:buClr>
                <a:srgbClr val="507800"/>
              </a:buClr>
              <a:buSzPct val="58064"/>
              <a:buFont typeface="Wingdings"/>
              <a:buChar char=""/>
              <a:tabLst>
                <a:tab pos="762635" algn="l"/>
                <a:tab pos="763270" algn="l"/>
              </a:tabLst>
            </a:pPr>
            <a:r>
              <a:rPr lang="en-US" sz="1800" b="0" i="1" u="none" strike="noStrike" dirty="0">
                <a:effectLst/>
                <a:latin typeface="Calibri" panose="020F0502020204030204" pitchFamily="34" charset="0"/>
              </a:rPr>
              <a:t>Application will provide an option for login as a retail user or as seller. Seller can login and view his inventory and </a:t>
            </a:r>
            <a:r>
              <a:rPr lang="en-US" sz="1800" b="0" i="1" u="none" strike="noStrike" dirty="0" err="1">
                <a:effectLst/>
                <a:latin typeface="Calibri" panose="020F0502020204030204" pitchFamily="34" charset="0"/>
              </a:rPr>
              <a:t>analyse</a:t>
            </a:r>
            <a:r>
              <a:rPr lang="en-US" sz="1800" b="0" i="1" u="none" strike="noStrike" dirty="0">
                <a:effectLst/>
                <a:latin typeface="Calibri" panose="020F0502020204030204" pitchFamily="34" charset="0"/>
              </a:rPr>
              <a:t> how his business is performing and based on available inventory can stock up the products to better serve the customers.</a:t>
            </a:r>
            <a:endParaRPr sz="1550" dirty="0">
              <a:latin typeface="Verdana"/>
              <a:cs typeface="Verdana"/>
            </a:endParaRPr>
          </a:p>
          <a:p>
            <a:pPr lvl="1">
              <a:lnSpc>
                <a:spcPct val="100000"/>
              </a:lnSpc>
              <a:spcBef>
                <a:spcPts val="10"/>
              </a:spcBef>
              <a:buClr>
                <a:srgbClr val="507800"/>
              </a:buClr>
              <a:buFont typeface="Wingdings"/>
              <a:buChar char=""/>
            </a:pPr>
            <a:endParaRPr sz="2600" dirty="0">
              <a:latin typeface="Verdana"/>
              <a:cs typeface="Verdana"/>
            </a:endParaRPr>
          </a:p>
          <a:p>
            <a:pPr marL="762635" marR="296545" lvl="1" indent="-293370">
              <a:lnSpc>
                <a:spcPct val="100800"/>
              </a:lnSpc>
              <a:buClr>
                <a:srgbClr val="507800"/>
              </a:buClr>
              <a:buSzPct val="58064"/>
              <a:buFont typeface="Wingdings"/>
              <a:buChar char=""/>
              <a:tabLst>
                <a:tab pos="762635" algn="l"/>
                <a:tab pos="763270" algn="l"/>
                <a:tab pos="3159760" algn="l"/>
              </a:tabLst>
            </a:pPr>
            <a:r>
              <a:rPr lang="en-US" sz="1800" b="0" i="1" u="none" strike="noStrike" dirty="0">
                <a:effectLst/>
                <a:latin typeface="Calibri" panose="020F0502020204030204" pitchFamily="34" charset="0"/>
              </a:rPr>
              <a:t>With the proposed online application, users would be provided with an option to view all details of orders which includes order id, order value, status, ordered item, quantity being ordered, delivery date and address. </a:t>
            </a:r>
            <a:endParaRPr sz="155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4358"/>
            <a:ext cx="8610601" cy="500137"/>
          </a:xfrm>
          <a:prstGeom prst="rect">
            <a:avLst/>
          </a:prstGeom>
        </p:spPr>
        <p:txBody>
          <a:bodyPr vert="horz" wrap="square" lIns="0" tIns="15240" rIns="0" bIns="0" rtlCol="0">
            <a:spAutoFit/>
          </a:bodyPr>
          <a:lstStyle/>
          <a:p>
            <a:pPr marL="12700">
              <a:lnSpc>
                <a:spcPct val="100000"/>
              </a:lnSpc>
              <a:spcBef>
                <a:spcPts val="120"/>
              </a:spcBef>
            </a:pPr>
            <a:r>
              <a:rPr lang="en-IN" spc="5" dirty="0"/>
              <a:t>Problem statement </a:t>
            </a:r>
            <a:r>
              <a:rPr spc="5" dirty="0"/>
              <a:t>Key</a:t>
            </a:r>
            <a:r>
              <a:rPr lang="en-IN" spc="15" dirty="0"/>
              <a:t> </a:t>
            </a:r>
            <a:r>
              <a:rPr spc="5" dirty="0"/>
              <a:t>Requirements</a:t>
            </a:r>
          </a:p>
        </p:txBody>
      </p:sp>
      <p:sp>
        <p:nvSpPr>
          <p:cNvPr id="4" name="object 4"/>
          <p:cNvSpPr txBox="1">
            <a:spLocks noGrp="1"/>
          </p:cNvSpPr>
          <p:nvPr>
            <p:ph type="ftr" sz="quarter" idx="5"/>
          </p:nvPr>
        </p:nvSpPr>
        <p:spPr>
          <a:xfrm>
            <a:off x="708101" y="6507781"/>
            <a:ext cx="8093709"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a:t>
            </a:r>
            <a:r>
              <a:rPr lang="en-IN" spc="30" dirty="0"/>
              <a:t>18</a:t>
            </a:r>
            <a:r>
              <a:rPr spc="30" dirty="0"/>
              <a:t>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3" name="object 3"/>
          <p:cNvSpPr txBox="1"/>
          <p:nvPr/>
        </p:nvSpPr>
        <p:spPr>
          <a:xfrm>
            <a:off x="186574" y="1138056"/>
            <a:ext cx="8610601" cy="5103961"/>
          </a:xfrm>
          <a:prstGeom prst="rect">
            <a:avLst/>
          </a:prstGeom>
        </p:spPr>
        <p:txBody>
          <a:bodyPr vert="horz" wrap="square" lIns="0" tIns="132080" rIns="0" bIns="0" rtlCol="0">
            <a:spAutoFit/>
          </a:bodyPr>
          <a:lstStyle/>
          <a:p>
            <a:pPr marL="360045" indent="-347980">
              <a:lnSpc>
                <a:spcPct val="100000"/>
              </a:lnSpc>
              <a:spcBef>
                <a:spcPts val="1040"/>
              </a:spcBef>
              <a:buFont typeface="Wingdings"/>
              <a:buChar char=""/>
              <a:tabLst>
                <a:tab pos="360680" algn="l"/>
              </a:tabLst>
            </a:pPr>
            <a:r>
              <a:rPr lang="en-IN" sz="2350" b="1" spc="25" dirty="0">
                <a:solidFill>
                  <a:srgbClr val="507800"/>
                </a:solidFill>
                <a:latin typeface="Verdana"/>
                <a:cs typeface="Verdana"/>
              </a:rPr>
              <a:t>Problem statement</a:t>
            </a:r>
            <a:endParaRPr sz="2350" dirty="0">
              <a:latin typeface="Verdana"/>
              <a:cs typeface="Verdana"/>
            </a:endParaRPr>
          </a:p>
          <a:p>
            <a:pPr marL="762635" lvl="1" indent="-293370">
              <a:lnSpc>
                <a:spcPct val="100000"/>
              </a:lnSpc>
              <a:spcBef>
                <a:spcPts val="665"/>
              </a:spcBef>
              <a:buClr>
                <a:srgbClr val="507800"/>
              </a:buClr>
              <a:buSzPct val="58064"/>
              <a:buFont typeface="Wingdings"/>
              <a:buChar char=""/>
              <a:tabLst>
                <a:tab pos="762635" algn="l"/>
                <a:tab pos="763270" algn="l"/>
              </a:tabLst>
            </a:pPr>
            <a:r>
              <a:rPr lang="en-US" sz="1800" b="0" i="1" u="none" strike="noStrike" dirty="0">
                <a:effectLst/>
                <a:latin typeface="Calibri" panose="020F0502020204030204" pitchFamily="34" charset="0"/>
              </a:rPr>
              <a:t>Application will provide a single view to track all shipment related details which includes shipment identifier and order for which shipment request is initiated, status, priority, mode of shipment, mode of shipment. Shipment details will also include shipping partners providing details of delivery partners. </a:t>
            </a:r>
          </a:p>
          <a:p>
            <a:pPr marL="762635" lvl="1" indent="-293370">
              <a:lnSpc>
                <a:spcPct val="100000"/>
              </a:lnSpc>
              <a:spcBef>
                <a:spcPts val="665"/>
              </a:spcBef>
              <a:buClr>
                <a:srgbClr val="507800"/>
              </a:buClr>
              <a:buSzPct val="58064"/>
              <a:buFont typeface="Wingdings"/>
              <a:buChar char=""/>
              <a:tabLst>
                <a:tab pos="762635" algn="l"/>
                <a:tab pos="763270" algn="l"/>
              </a:tabLst>
            </a:pPr>
            <a:r>
              <a:rPr lang="en-US" sz="1800" b="0" i="1" u="none" strike="noStrike" dirty="0">
                <a:effectLst/>
                <a:latin typeface="Calibri" panose="020F0502020204030204" pitchFamily="34" charset="0"/>
              </a:rPr>
              <a:t>Our proposed application should provide the user with a feature to browse various product catalogs which includes product identifier, name, category, description, price and quantity available in stock to place order. Application also provides users with an option to view the previous orders and cancel existing orders.</a:t>
            </a:r>
          </a:p>
          <a:p>
            <a:pPr marL="762635" lvl="1" indent="-293370">
              <a:lnSpc>
                <a:spcPct val="100000"/>
              </a:lnSpc>
              <a:spcBef>
                <a:spcPts val="665"/>
              </a:spcBef>
              <a:buClr>
                <a:srgbClr val="507800"/>
              </a:buClr>
              <a:buSzPct val="58064"/>
              <a:buFont typeface="Wingdings"/>
              <a:buChar char=""/>
              <a:tabLst>
                <a:tab pos="762635" algn="l"/>
                <a:tab pos="763270" algn="l"/>
              </a:tabLst>
            </a:pPr>
            <a:r>
              <a:rPr lang="en-US" sz="1800" b="0" i="1" u="none" strike="noStrike" dirty="0">
                <a:effectLst/>
                <a:latin typeface="Calibri" panose="020F0502020204030204" pitchFamily="34" charset="0"/>
              </a:rPr>
              <a:t>Business owners/sellers will have a clear insight on which all products are in demand and what all products are being returned. This way our application will help business owners to understand the requirements of users and help in serving them better.</a:t>
            </a:r>
            <a:endParaRPr lang="en-US" sz="2800" b="0" dirty="0">
              <a:effectLst/>
            </a:endParaRPr>
          </a:p>
          <a:p>
            <a:br>
              <a:rPr lang="en-US" sz="2800" dirty="0"/>
            </a:br>
            <a:endParaRPr lang="en-US" sz="2800" b="0" dirty="0">
              <a:effectLst/>
            </a:endParaRPr>
          </a:p>
          <a:p>
            <a:r>
              <a:rPr lang="en-US" sz="2800" i="1" dirty="0">
                <a:latin typeface="Calibri" panose="020F0502020204030204" pitchFamily="34" charset="0"/>
              </a:rPr>
              <a:t>      </a:t>
            </a:r>
            <a:endParaRPr sz="1550" dirty="0">
              <a:latin typeface="Verdana"/>
              <a:cs typeface="Verdana"/>
            </a:endParaRPr>
          </a:p>
        </p:txBody>
      </p:sp>
    </p:spTree>
    <p:extLst>
      <p:ext uri="{BB962C8B-B14F-4D97-AF65-F5344CB8AC3E}">
        <p14:creationId xmlns:p14="http://schemas.microsoft.com/office/powerpoint/2010/main" val="133475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4735" y="74358"/>
            <a:ext cx="4526280" cy="508634"/>
          </a:xfrm>
          <a:prstGeom prst="rect">
            <a:avLst/>
          </a:prstGeom>
        </p:spPr>
        <p:txBody>
          <a:bodyPr vert="horz" wrap="square" lIns="0" tIns="15240" rIns="0" bIns="0" rtlCol="0">
            <a:spAutoFit/>
          </a:bodyPr>
          <a:lstStyle/>
          <a:p>
            <a:pPr marL="12700">
              <a:lnSpc>
                <a:spcPct val="100000"/>
              </a:lnSpc>
              <a:spcBef>
                <a:spcPts val="120"/>
              </a:spcBef>
            </a:pPr>
            <a:r>
              <a:rPr lang="en-IN" spc="5" dirty="0"/>
              <a:t>Key Requirements</a:t>
            </a:r>
            <a:endParaRPr spc="5" dirty="0"/>
          </a:p>
        </p:txBody>
      </p:sp>
      <p:sp>
        <p:nvSpPr>
          <p:cNvPr id="5" name="object 5"/>
          <p:cNvSpPr txBox="1">
            <a:spLocks noGrp="1"/>
          </p:cNvSpPr>
          <p:nvPr>
            <p:ph type="ftr" sz="quarter" idx="5"/>
          </p:nvPr>
        </p:nvSpPr>
        <p:spPr>
          <a:xfrm>
            <a:off x="708101" y="6507781"/>
            <a:ext cx="8093709"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a:t>
            </a:r>
            <a:r>
              <a:rPr lang="en-IN" spc="30" dirty="0"/>
              <a:t>18</a:t>
            </a:r>
            <a:r>
              <a:rPr spc="30" dirty="0"/>
              <a:t>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graphicFrame>
        <p:nvGraphicFramePr>
          <p:cNvPr id="6" name="Table 6">
            <a:extLst>
              <a:ext uri="{FF2B5EF4-FFF2-40B4-BE49-F238E27FC236}">
                <a16:creationId xmlns:a16="http://schemas.microsoft.com/office/drawing/2014/main" id="{AEBDEA81-DBED-7E38-2987-021E763EC131}"/>
              </a:ext>
            </a:extLst>
          </p:cNvPr>
          <p:cNvGraphicFramePr>
            <a:graphicFrameLocks noGrp="1"/>
          </p:cNvGraphicFramePr>
          <p:nvPr>
            <p:extLst>
              <p:ext uri="{D42A27DB-BD31-4B8C-83A1-F6EECF244321}">
                <p14:modId xmlns:p14="http://schemas.microsoft.com/office/powerpoint/2010/main" val="3425905479"/>
              </p:ext>
            </p:extLst>
          </p:nvPr>
        </p:nvGraphicFramePr>
        <p:xfrm>
          <a:off x="444910" y="926289"/>
          <a:ext cx="8229600" cy="28041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08836464"/>
                    </a:ext>
                  </a:extLst>
                </a:gridCol>
                <a:gridCol w="2743200">
                  <a:extLst>
                    <a:ext uri="{9D8B030D-6E8A-4147-A177-3AD203B41FA5}">
                      <a16:colId xmlns:a16="http://schemas.microsoft.com/office/drawing/2014/main" val="682617988"/>
                    </a:ext>
                  </a:extLst>
                </a:gridCol>
                <a:gridCol w="2743200">
                  <a:extLst>
                    <a:ext uri="{9D8B030D-6E8A-4147-A177-3AD203B41FA5}">
                      <a16:colId xmlns:a16="http://schemas.microsoft.com/office/drawing/2014/main" val="3362633795"/>
                    </a:ext>
                  </a:extLst>
                </a:gridCol>
              </a:tblGrid>
              <a:tr h="426720">
                <a:tc>
                  <a:txBody>
                    <a:bodyPr/>
                    <a:lstStyle/>
                    <a:p>
                      <a:r>
                        <a:rPr lang="en-IN" dirty="0"/>
                        <a:t>Feature ID</a:t>
                      </a:r>
                    </a:p>
                  </a:txBody>
                  <a:tcPr/>
                </a:tc>
                <a:tc>
                  <a:txBody>
                    <a:bodyPr/>
                    <a:lstStyle/>
                    <a:p>
                      <a:r>
                        <a:rPr lang="en-IN" dirty="0"/>
                        <a:t>Feature name</a:t>
                      </a:r>
                    </a:p>
                  </a:txBody>
                  <a:tcPr/>
                </a:tc>
                <a:tc>
                  <a:txBody>
                    <a:bodyPr/>
                    <a:lstStyle/>
                    <a:p>
                      <a:r>
                        <a:rPr lang="en-IN" dirty="0"/>
                        <a:t>Description</a:t>
                      </a:r>
                    </a:p>
                  </a:txBody>
                  <a:tcPr/>
                </a:tc>
                <a:extLst>
                  <a:ext uri="{0D108BD9-81ED-4DB2-BD59-A6C34878D82A}">
                    <a16:rowId xmlns:a16="http://schemas.microsoft.com/office/drawing/2014/main" val="3502774741"/>
                  </a:ext>
                </a:extLst>
              </a:tr>
              <a:tr h="586740">
                <a:tc>
                  <a:txBody>
                    <a:bodyPr/>
                    <a:lstStyle/>
                    <a:p>
                      <a:r>
                        <a:rPr lang="en-IN" dirty="0"/>
                        <a:t>T01</a:t>
                      </a:r>
                    </a:p>
                  </a:txBody>
                  <a:tcPr/>
                </a:tc>
                <a:tc>
                  <a:txBody>
                    <a:bodyPr/>
                    <a:lstStyle/>
                    <a:p>
                      <a:r>
                        <a:rPr lang="en-IN" dirty="0"/>
                        <a:t>Browse</a:t>
                      </a:r>
                    </a:p>
                  </a:txBody>
                  <a:tcPr/>
                </a:tc>
                <a:tc>
                  <a:txBody>
                    <a:bodyPr/>
                    <a:lstStyle/>
                    <a:p>
                      <a:r>
                        <a:rPr lang="en-IN" dirty="0"/>
                        <a:t>Browse for various products and place orders</a:t>
                      </a:r>
                    </a:p>
                  </a:txBody>
                  <a:tcPr/>
                </a:tc>
                <a:extLst>
                  <a:ext uri="{0D108BD9-81ED-4DB2-BD59-A6C34878D82A}">
                    <a16:rowId xmlns:a16="http://schemas.microsoft.com/office/drawing/2014/main" val="2759000889"/>
                  </a:ext>
                </a:extLst>
              </a:tr>
              <a:tr h="335280">
                <a:tc>
                  <a:txBody>
                    <a:bodyPr/>
                    <a:lstStyle/>
                    <a:p>
                      <a:r>
                        <a:rPr lang="en-IN" dirty="0"/>
                        <a:t>T02</a:t>
                      </a:r>
                    </a:p>
                  </a:txBody>
                  <a:tcPr/>
                </a:tc>
                <a:tc>
                  <a:txBody>
                    <a:bodyPr/>
                    <a:lstStyle/>
                    <a:p>
                      <a:r>
                        <a:rPr lang="en-IN" dirty="0"/>
                        <a:t>Tracking</a:t>
                      </a:r>
                    </a:p>
                  </a:txBody>
                  <a:tcPr/>
                </a:tc>
                <a:tc>
                  <a:txBody>
                    <a:bodyPr/>
                    <a:lstStyle/>
                    <a:p>
                      <a:r>
                        <a:rPr lang="en-IN" dirty="0"/>
                        <a:t>Track status of order</a:t>
                      </a:r>
                    </a:p>
                  </a:txBody>
                  <a:tcPr/>
                </a:tc>
                <a:extLst>
                  <a:ext uri="{0D108BD9-81ED-4DB2-BD59-A6C34878D82A}">
                    <a16:rowId xmlns:a16="http://schemas.microsoft.com/office/drawing/2014/main" val="1513722616"/>
                  </a:ext>
                </a:extLst>
              </a:tr>
              <a:tr h="335280">
                <a:tc>
                  <a:txBody>
                    <a:bodyPr/>
                    <a:lstStyle/>
                    <a:p>
                      <a:r>
                        <a:rPr lang="en-IN" dirty="0"/>
                        <a:t>T03</a:t>
                      </a:r>
                    </a:p>
                  </a:txBody>
                  <a:tcPr/>
                </a:tc>
                <a:tc>
                  <a:txBody>
                    <a:bodyPr/>
                    <a:lstStyle/>
                    <a:p>
                      <a:r>
                        <a:rPr lang="en-IN" dirty="0"/>
                        <a:t>Place cancel</a:t>
                      </a:r>
                    </a:p>
                  </a:txBody>
                  <a:tcPr/>
                </a:tc>
                <a:tc>
                  <a:txBody>
                    <a:bodyPr/>
                    <a:lstStyle/>
                    <a:p>
                      <a:r>
                        <a:rPr lang="en-IN" dirty="0"/>
                        <a:t>Place the orders</a:t>
                      </a:r>
                    </a:p>
                  </a:txBody>
                  <a:tcPr/>
                </a:tc>
                <a:extLst>
                  <a:ext uri="{0D108BD9-81ED-4DB2-BD59-A6C34878D82A}">
                    <a16:rowId xmlns:a16="http://schemas.microsoft.com/office/drawing/2014/main" val="1738315316"/>
                  </a:ext>
                </a:extLst>
              </a:tr>
              <a:tr h="335280">
                <a:tc>
                  <a:txBody>
                    <a:bodyPr/>
                    <a:lstStyle/>
                    <a:p>
                      <a:r>
                        <a:rPr lang="en-IN" dirty="0"/>
                        <a:t>T04</a:t>
                      </a:r>
                    </a:p>
                  </a:txBody>
                  <a:tcPr/>
                </a:tc>
                <a:tc>
                  <a:txBody>
                    <a:bodyPr/>
                    <a:lstStyle/>
                    <a:p>
                      <a:r>
                        <a:rPr lang="en-IN" dirty="0"/>
                        <a:t>Cancel Order</a:t>
                      </a:r>
                    </a:p>
                  </a:txBody>
                  <a:tcPr/>
                </a:tc>
                <a:tc>
                  <a:txBody>
                    <a:bodyPr/>
                    <a:lstStyle/>
                    <a:p>
                      <a:r>
                        <a:rPr lang="en-IN" dirty="0"/>
                        <a:t>Cancel the ongoing orders</a:t>
                      </a:r>
                    </a:p>
                  </a:txBody>
                  <a:tcPr/>
                </a:tc>
                <a:extLst>
                  <a:ext uri="{0D108BD9-81ED-4DB2-BD59-A6C34878D82A}">
                    <a16:rowId xmlns:a16="http://schemas.microsoft.com/office/drawing/2014/main" val="3436323275"/>
                  </a:ext>
                </a:extLst>
              </a:tr>
              <a:tr h="247649">
                <a:tc>
                  <a:txBody>
                    <a:bodyPr/>
                    <a:lstStyle/>
                    <a:p>
                      <a:r>
                        <a:rPr lang="en-IN" dirty="0"/>
                        <a:t>T05</a:t>
                      </a:r>
                    </a:p>
                  </a:txBody>
                  <a:tcPr/>
                </a:tc>
                <a:tc>
                  <a:txBody>
                    <a:bodyPr/>
                    <a:lstStyle/>
                    <a:p>
                      <a:r>
                        <a:rPr lang="en-IN" dirty="0"/>
                        <a:t>View orders</a:t>
                      </a:r>
                    </a:p>
                  </a:txBody>
                  <a:tcPr/>
                </a:tc>
                <a:tc>
                  <a:txBody>
                    <a:bodyPr/>
                    <a:lstStyle/>
                    <a:p>
                      <a:r>
                        <a:rPr lang="en-IN" dirty="0"/>
                        <a:t>View history of previous orders</a:t>
                      </a:r>
                    </a:p>
                  </a:txBody>
                  <a:tcPr/>
                </a:tc>
                <a:extLst>
                  <a:ext uri="{0D108BD9-81ED-4DB2-BD59-A6C34878D82A}">
                    <a16:rowId xmlns:a16="http://schemas.microsoft.com/office/drawing/2014/main" val="1762861635"/>
                  </a:ext>
                </a:extLst>
              </a:tr>
            </a:tbl>
          </a:graphicData>
        </a:graphic>
      </p:graphicFrame>
      <p:graphicFrame>
        <p:nvGraphicFramePr>
          <p:cNvPr id="7" name="Table 7">
            <a:extLst>
              <a:ext uri="{FF2B5EF4-FFF2-40B4-BE49-F238E27FC236}">
                <a16:creationId xmlns:a16="http://schemas.microsoft.com/office/drawing/2014/main" id="{9E2D157D-0205-B7F3-5247-C0F5F06172A3}"/>
              </a:ext>
            </a:extLst>
          </p:cNvPr>
          <p:cNvGraphicFramePr>
            <a:graphicFrameLocks noGrp="1"/>
          </p:cNvGraphicFramePr>
          <p:nvPr>
            <p:extLst>
              <p:ext uri="{D42A27DB-BD31-4B8C-83A1-F6EECF244321}">
                <p14:modId xmlns:p14="http://schemas.microsoft.com/office/powerpoint/2010/main" val="4057182160"/>
              </p:ext>
            </p:extLst>
          </p:nvPr>
        </p:nvGraphicFramePr>
        <p:xfrm>
          <a:off x="457200" y="3932070"/>
          <a:ext cx="8229600" cy="2225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91401934"/>
                    </a:ext>
                  </a:extLst>
                </a:gridCol>
                <a:gridCol w="4114800">
                  <a:extLst>
                    <a:ext uri="{9D8B030D-6E8A-4147-A177-3AD203B41FA5}">
                      <a16:colId xmlns:a16="http://schemas.microsoft.com/office/drawing/2014/main" val="1123393056"/>
                    </a:ext>
                  </a:extLst>
                </a:gridCol>
              </a:tblGrid>
              <a:tr h="370840">
                <a:tc>
                  <a:txBody>
                    <a:bodyPr/>
                    <a:lstStyle/>
                    <a:p>
                      <a:r>
                        <a:rPr lang="en-IN" dirty="0"/>
                        <a:t>Platform</a:t>
                      </a:r>
                    </a:p>
                  </a:txBody>
                  <a:tcPr/>
                </a:tc>
                <a:tc>
                  <a:txBody>
                    <a:bodyPr/>
                    <a:lstStyle/>
                    <a:p>
                      <a:r>
                        <a:rPr lang="en-IN" dirty="0"/>
                        <a:t>Window</a:t>
                      </a:r>
                    </a:p>
                  </a:txBody>
                  <a:tcPr/>
                </a:tc>
                <a:extLst>
                  <a:ext uri="{0D108BD9-81ED-4DB2-BD59-A6C34878D82A}">
                    <a16:rowId xmlns:a16="http://schemas.microsoft.com/office/drawing/2014/main" val="1056486033"/>
                  </a:ext>
                </a:extLst>
              </a:tr>
              <a:tr h="370840">
                <a:tc>
                  <a:txBody>
                    <a:bodyPr/>
                    <a:lstStyle/>
                    <a:p>
                      <a:r>
                        <a:rPr lang="en-IN" dirty="0"/>
                        <a:t>Frontend/Console/Client side</a:t>
                      </a:r>
                    </a:p>
                  </a:txBody>
                  <a:tcPr/>
                </a:tc>
                <a:tc>
                  <a:txBody>
                    <a:bodyPr/>
                    <a:lstStyle/>
                    <a:p>
                      <a:r>
                        <a:rPr lang="en-IN" dirty="0"/>
                        <a:t>Java</a:t>
                      </a:r>
                    </a:p>
                  </a:txBody>
                  <a:tcPr/>
                </a:tc>
                <a:extLst>
                  <a:ext uri="{0D108BD9-81ED-4DB2-BD59-A6C34878D82A}">
                    <a16:rowId xmlns:a16="http://schemas.microsoft.com/office/drawing/2014/main" val="1134278192"/>
                  </a:ext>
                </a:extLst>
              </a:tr>
              <a:tr h="370840">
                <a:tc>
                  <a:txBody>
                    <a:bodyPr/>
                    <a:lstStyle/>
                    <a:p>
                      <a:r>
                        <a:rPr lang="en-IN" dirty="0"/>
                        <a:t>Backend/Server side</a:t>
                      </a:r>
                    </a:p>
                  </a:txBody>
                  <a:tcPr/>
                </a:tc>
                <a:tc>
                  <a:txBody>
                    <a:bodyPr/>
                    <a:lstStyle/>
                    <a:p>
                      <a:endParaRPr lang="en-IN"/>
                    </a:p>
                  </a:txBody>
                  <a:tcPr/>
                </a:tc>
                <a:extLst>
                  <a:ext uri="{0D108BD9-81ED-4DB2-BD59-A6C34878D82A}">
                    <a16:rowId xmlns:a16="http://schemas.microsoft.com/office/drawing/2014/main" val="1860196896"/>
                  </a:ext>
                </a:extLst>
              </a:tr>
              <a:tr h="370840">
                <a:tc>
                  <a:txBody>
                    <a:bodyPr/>
                    <a:lstStyle/>
                    <a:p>
                      <a:r>
                        <a:rPr lang="en-IN" dirty="0"/>
                        <a:t>Database</a:t>
                      </a:r>
                    </a:p>
                  </a:txBody>
                  <a:tcPr/>
                </a:tc>
                <a:tc>
                  <a:txBody>
                    <a:bodyPr/>
                    <a:lstStyle/>
                    <a:p>
                      <a:r>
                        <a:rPr lang="en-IN" dirty="0"/>
                        <a:t>Oracle</a:t>
                      </a:r>
                    </a:p>
                  </a:txBody>
                  <a:tcPr/>
                </a:tc>
                <a:extLst>
                  <a:ext uri="{0D108BD9-81ED-4DB2-BD59-A6C34878D82A}">
                    <a16:rowId xmlns:a16="http://schemas.microsoft.com/office/drawing/2014/main" val="1620021438"/>
                  </a:ext>
                </a:extLst>
              </a:tr>
              <a:tr h="370840">
                <a:tc>
                  <a:txBody>
                    <a:bodyPr/>
                    <a:lstStyle/>
                    <a:p>
                      <a:r>
                        <a:rPr lang="en-IN" dirty="0"/>
                        <a:t>Programming </a:t>
                      </a:r>
                      <a:r>
                        <a:rPr lang="en-IN" dirty="0" err="1"/>
                        <a:t>language:Frontend</a:t>
                      </a:r>
                      <a:endParaRPr lang="en-IN" dirty="0"/>
                    </a:p>
                  </a:txBody>
                  <a:tcPr/>
                </a:tc>
                <a:tc>
                  <a:txBody>
                    <a:bodyPr/>
                    <a:lstStyle/>
                    <a:p>
                      <a:r>
                        <a:rPr lang="en-IN" dirty="0"/>
                        <a:t>Java</a:t>
                      </a:r>
                    </a:p>
                  </a:txBody>
                  <a:tcPr/>
                </a:tc>
                <a:extLst>
                  <a:ext uri="{0D108BD9-81ED-4DB2-BD59-A6C34878D82A}">
                    <a16:rowId xmlns:a16="http://schemas.microsoft.com/office/drawing/2014/main" val="3244149264"/>
                  </a:ext>
                </a:extLst>
              </a:tr>
              <a:tr h="370840">
                <a:tc>
                  <a:txBody>
                    <a:bodyPr/>
                    <a:lstStyle/>
                    <a:p>
                      <a:r>
                        <a:rPr lang="en-IN" dirty="0" err="1"/>
                        <a:t>Backend:Programming</a:t>
                      </a:r>
                      <a:r>
                        <a:rPr lang="en-IN" dirty="0"/>
                        <a:t>/server</a:t>
                      </a:r>
                    </a:p>
                  </a:txBody>
                  <a:tcPr/>
                </a:tc>
                <a:tc>
                  <a:txBody>
                    <a:bodyPr/>
                    <a:lstStyle/>
                    <a:p>
                      <a:endParaRPr lang="en-IN" dirty="0"/>
                    </a:p>
                  </a:txBody>
                  <a:tcPr/>
                </a:tc>
                <a:extLst>
                  <a:ext uri="{0D108BD9-81ED-4DB2-BD59-A6C34878D82A}">
                    <a16:rowId xmlns:a16="http://schemas.microsoft.com/office/drawing/2014/main" val="16669704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74358"/>
            <a:ext cx="8209380" cy="508634"/>
          </a:xfrm>
          <a:prstGeom prst="rect">
            <a:avLst/>
          </a:prstGeom>
        </p:spPr>
        <p:txBody>
          <a:bodyPr vert="horz" wrap="square" lIns="0" tIns="15240" rIns="0" bIns="0" rtlCol="0">
            <a:spAutoFit/>
          </a:bodyPr>
          <a:lstStyle/>
          <a:p>
            <a:pPr marL="12700">
              <a:lnSpc>
                <a:spcPct val="100000"/>
              </a:lnSpc>
              <a:spcBef>
                <a:spcPts val="120"/>
              </a:spcBef>
            </a:pPr>
            <a:r>
              <a:rPr lang="en-IN" spc="-5" dirty="0"/>
              <a:t>Conceptual Design</a:t>
            </a:r>
            <a:endParaRPr spc="-5" dirty="0"/>
          </a:p>
        </p:txBody>
      </p:sp>
      <p:sp>
        <p:nvSpPr>
          <p:cNvPr id="4" name="object 4"/>
          <p:cNvSpPr txBox="1">
            <a:spLocks noGrp="1"/>
          </p:cNvSpPr>
          <p:nvPr>
            <p:ph type="ftr" sz="quarter" idx="5"/>
          </p:nvPr>
        </p:nvSpPr>
        <p:spPr>
          <a:xfrm>
            <a:off x="708101" y="6507781"/>
            <a:ext cx="8093709"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a:t>
            </a:r>
            <a:r>
              <a:rPr lang="en-IN" spc="30" dirty="0"/>
              <a:t>18</a:t>
            </a:r>
            <a:r>
              <a:rPr spc="30" dirty="0"/>
              <a:t>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sp>
        <p:nvSpPr>
          <p:cNvPr id="3" name="object 3"/>
          <p:cNvSpPr txBox="1"/>
          <p:nvPr/>
        </p:nvSpPr>
        <p:spPr>
          <a:xfrm>
            <a:off x="408863" y="876427"/>
            <a:ext cx="8741410" cy="3340658"/>
          </a:xfrm>
          <a:prstGeom prst="rect">
            <a:avLst/>
          </a:prstGeom>
        </p:spPr>
        <p:txBody>
          <a:bodyPr vert="horz" wrap="square" lIns="0" tIns="16510" rIns="0" bIns="0" rtlCol="0">
            <a:spAutoFit/>
          </a:bodyPr>
          <a:lstStyle/>
          <a:p>
            <a:pPr lvl="1">
              <a:lnSpc>
                <a:spcPct val="100000"/>
              </a:lnSpc>
              <a:spcBef>
                <a:spcPts val="45"/>
              </a:spcBef>
              <a:buClr>
                <a:srgbClr val="507800"/>
              </a:buClr>
              <a:buFont typeface="Wingdings"/>
              <a:buChar char=""/>
            </a:pPr>
            <a:endParaRPr lang="en-US" sz="2400" b="0" i="0" dirty="0">
              <a:solidFill>
                <a:srgbClr val="2C2C2C"/>
              </a:solidFill>
              <a:effectLst/>
              <a:latin typeface="Inter"/>
            </a:endParaRPr>
          </a:p>
          <a:p>
            <a:pPr lvl="1">
              <a:lnSpc>
                <a:spcPct val="100000"/>
              </a:lnSpc>
              <a:spcBef>
                <a:spcPts val="45"/>
              </a:spcBef>
              <a:buClr>
                <a:srgbClr val="507800"/>
              </a:buClr>
              <a:buFont typeface="Wingdings"/>
              <a:buChar char=""/>
            </a:pPr>
            <a:r>
              <a:rPr lang="en-US" b="0" i="0" dirty="0">
                <a:solidFill>
                  <a:srgbClr val="2C2C2C"/>
                </a:solidFill>
                <a:effectLst/>
              </a:rPr>
              <a:t>In this design methodology, the process of constructing a model of the data is used in an enterprise, independent of all physical considerations</a:t>
            </a:r>
            <a:r>
              <a:rPr lang="en-US" sz="2400" b="0" i="0" dirty="0">
                <a:solidFill>
                  <a:srgbClr val="2C2C2C"/>
                </a:solidFill>
                <a:effectLst/>
                <a:latin typeface="Inter"/>
              </a:rPr>
              <a:t>.</a:t>
            </a:r>
          </a:p>
          <a:p>
            <a:pPr lvl="1">
              <a:lnSpc>
                <a:spcPct val="100000"/>
              </a:lnSpc>
              <a:spcBef>
                <a:spcPts val="45"/>
              </a:spcBef>
              <a:buClr>
                <a:srgbClr val="507800"/>
              </a:buClr>
            </a:pPr>
            <a:endParaRPr lang="en-US" sz="2100" dirty="0">
              <a:latin typeface="Verdana"/>
            </a:endParaRPr>
          </a:p>
          <a:p>
            <a:pPr lvl="1">
              <a:lnSpc>
                <a:spcPct val="100000"/>
              </a:lnSpc>
              <a:spcBef>
                <a:spcPts val="45"/>
              </a:spcBef>
              <a:buClr>
                <a:srgbClr val="507800"/>
              </a:buClr>
              <a:buFont typeface="Wingdings"/>
              <a:buChar char=""/>
            </a:pPr>
            <a:r>
              <a:rPr lang="en-US" b="0" i="0" dirty="0">
                <a:solidFill>
                  <a:srgbClr val="2C2C2C"/>
                </a:solidFill>
                <a:effectLst/>
              </a:rPr>
              <a:t>The conceptual database design phase starts with the formation of a conceptual data model of the enterprise that is entirely independent of implementation details such as the target DBMS, use of application programs, programming languages used, hardware platform, performance issues, or any other physical deliberations.</a:t>
            </a:r>
          </a:p>
          <a:p>
            <a:pPr lvl="1">
              <a:lnSpc>
                <a:spcPct val="100000"/>
              </a:lnSpc>
              <a:spcBef>
                <a:spcPts val="45"/>
              </a:spcBef>
              <a:buClr>
                <a:srgbClr val="507800"/>
              </a:buClr>
            </a:pPr>
            <a:endParaRPr dirty="0">
              <a:cs typeface="Verdana"/>
            </a:endParaRPr>
          </a:p>
          <a:p>
            <a:pPr lvl="1">
              <a:lnSpc>
                <a:spcPct val="100000"/>
              </a:lnSpc>
              <a:spcBef>
                <a:spcPts val="45"/>
              </a:spcBef>
              <a:buClr>
                <a:srgbClr val="507800"/>
              </a:buClr>
              <a:buFont typeface="Wingdings"/>
              <a:buChar char=""/>
            </a:pPr>
            <a:r>
              <a:rPr lang="en-IN" sz="1950" dirty="0">
                <a:latin typeface="Verdana"/>
                <a:cs typeface="Verdana"/>
              </a:rPr>
              <a:t> </a:t>
            </a:r>
            <a:r>
              <a:rPr lang="en-IN" dirty="0">
                <a:cs typeface="Verdana"/>
              </a:rPr>
              <a:t>So, here  we will draw ER diagram for showing relationship between entities and </a:t>
            </a:r>
            <a:r>
              <a:rPr lang="en-IN" dirty="0" err="1">
                <a:cs typeface="Verdana"/>
              </a:rPr>
              <a:t>attributies</a:t>
            </a:r>
            <a:r>
              <a:rPr lang="en-IN" dirty="0">
                <a:cs typeface="Verdana"/>
              </a:rPr>
              <a:t>.</a:t>
            </a:r>
            <a:endParaRPr dirty="0">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5255" y="74358"/>
            <a:ext cx="7919720" cy="508634"/>
          </a:xfrm>
          <a:prstGeom prst="rect">
            <a:avLst/>
          </a:prstGeom>
        </p:spPr>
        <p:txBody>
          <a:bodyPr vert="horz" wrap="square" lIns="0" tIns="15240" rIns="0" bIns="0" rtlCol="0">
            <a:spAutoFit/>
          </a:bodyPr>
          <a:lstStyle/>
          <a:p>
            <a:pPr marL="12700">
              <a:lnSpc>
                <a:spcPct val="100000"/>
              </a:lnSpc>
              <a:spcBef>
                <a:spcPts val="120"/>
              </a:spcBef>
            </a:pPr>
            <a:r>
              <a:rPr lang="en-IN" spc="5" dirty="0"/>
              <a:t>Conceptual Design</a:t>
            </a:r>
            <a:endParaRPr spc="-5" dirty="0"/>
          </a:p>
        </p:txBody>
      </p:sp>
      <p:sp>
        <p:nvSpPr>
          <p:cNvPr id="5" name="object 5"/>
          <p:cNvSpPr txBox="1">
            <a:spLocks noGrp="1"/>
          </p:cNvSpPr>
          <p:nvPr>
            <p:ph type="ftr" sz="quarter" idx="5"/>
          </p:nvPr>
        </p:nvSpPr>
        <p:spPr>
          <a:xfrm>
            <a:off x="708101" y="6507781"/>
            <a:ext cx="8093709" cy="257122"/>
          </a:xfrm>
          <a:prstGeom prst="rect">
            <a:avLst/>
          </a:prstGeom>
        </p:spPr>
        <p:txBody>
          <a:bodyPr vert="horz" wrap="square" lIns="0" tIns="18415" rIns="0" bIns="0" rtlCol="0">
            <a:spAutoFit/>
          </a:bodyPr>
          <a:lstStyle/>
          <a:p>
            <a:pPr marL="12700">
              <a:lnSpc>
                <a:spcPct val="100000"/>
              </a:lnSpc>
              <a:spcBef>
                <a:spcPts val="145"/>
              </a:spcBef>
              <a:tabLst>
                <a:tab pos="1788160" algn="l"/>
              </a:tabLst>
            </a:pPr>
            <a:r>
              <a:rPr spc="25" dirty="0"/>
              <a:t>BITS</a:t>
            </a:r>
            <a:r>
              <a:rPr spc="15" dirty="0"/>
              <a:t> </a:t>
            </a:r>
            <a:r>
              <a:rPr spc="30" dirty="0"/>
              <a:t>SEZG5</a:t>
            </a:r>
            <a:r>
              <a:rPr lang="en-IN" spc="30" dirty="0"/>
              <a:t>18</a:t>
            </a:r>
            <a:r>
              <a:rPr spc="30" dirty="0"/>
              <a:t>	</a:t>
            </a:r>
            <a:r>
              <a:rPr spc="15" dirty="0"/>
              <a:t>-</a:t>
            </a:r>
            <a:r>
              <a:rPr spc="70" dirty="0"/>
              <a:t> </a:t>
            </a:r>
            <a:r>
              <a:rPr spc="25" dirty="0"/>
              <a:t>BITS</a:t>
            </a:r>
            <a:r>
              <a:rPr spc="-5" dirty="0"/>
              <a:t> </a:t>
            </a:r>
            <a:r>
              <a:rPr spc="20" dirty="0"/>
              <a:t>Project</a:t>
            </a:r>
            <a:r>
              <a:rPr spc="35" dirty="0"/>
              <a:t> </a:t>
            </a:r>
            <a:r>
              <a:rPr spc="25" dirty="0"/>
              <a:t>–</a:t>
            </a:r>
            <a:r>
              <a:rPr dirty="0"/>
              <a:t> </a:t>
            </a:r>
            <a:r>
              <a:rPr spc="40" dirty="0"/>
              <a:t>2022MT93056</a:t>
            </a:r>
            <a:r>
              <a:rPr spc="-70" dirty="0"/>
              <a:t> </a:t>
            </a:r>
            <a:r>
              <a:rPr spc="25" dirty="0"/>
              <a:t>–</a:t>
            </a:r>
            <a:r>
              <a:rPr spc="70" dirty="0"/>
              <a:t> </a:t>
            </a:r>
            <a:r>
              <a:rPr spc="25" dirty="0"/>
              <a:t>SHUBHAM</a:t>
            </a:r>
            <a:r>
              <a:rPr spc="40" dirty="0"/>
              <a:t> </a:t>
            </a:r>
            <a:r>
              <a:rPr spc="20" dirty="0"/>
              <a:t>PAL</a:t>
            </a:r>
            <a:r>
              <a:rPr spc="35" dirty="0"/>
              <a:t> SINGH</a:t>
            </a:r>
          </a:p>
        </p:txBody>
      </p:sp>
      <p:pic>
        <p:nvPicPr>
          <p:cNvPr id="9" name="Picture 8">
            <a:extLst>
              <a:ext uri="{FF2B5EF4-FFF2-40B4-BE49-F238E27FC236}">
                <a16:creationId xmlns:a16="http://schemas.microsoft.com/office/drawing/2014/main" id="{5F312D31-3000-8151-B77E-D7B6E32A7550}"/>
              </a:ext>
            </a:extLst>
          </p:cNvPr>
          <p:cNvPicPr>
            <a:picLocks noChangeAspect="1"/>
          </p:cNvPicPr>
          <p:nvPr/>
        </p:nvPicPr>
        <p:blipFill>
          <a:blip r:embed="rId2"/>
          <a:stretch>
            <a:fillRect/>
          </a:stretch>
        </p:blipFill>
        <p:spPr>
          <a:xfrm>
            <a:off x="838200" y="1173284"/>
            <a:ext cx="7772400" cy="49227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2416</TotalTime>
  <Words>1942</Words>
  <Application>Microsoft Office PowerPoint</Application>
  <PresentationFormat>On-screen Show (4:3)</PresentationFormat>
  <Paragraphs>248</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 MT</vt:lpstr>
      <vt:lpstr>Calibri</vt:lpstr>
      <vt:lpstr>Inter</vt:lpstr>
      <vt:lpstr>Symbol</vt:lpstr>
      <vt:lpstr>Times New Roman</vt:lpstr>
      <vt:lpstr>Trebuchet MS</vt:lpstr>
      <vt:lpstr>Verdana</vt:lpstr>
      <vt:lpstr>Wingdings</vt:lpstr>
      <vt:lpstr>Office Theme</vt:lpstr>
      <vt:lpstr>BIRLA INSTITUTE OF TECHNOLOGY &amp; SCIENCE  PILANI (RAJASTHAN)</vt:lpstr>
      <vt:lpstr>Presentation Agenda</vt:lpstr>
      <vt:lpstr>Introduction About the Project</vt:lpstr>
      <vt:lpstr>Problem statement Key Requirements</vt:lpstr>
      <vt:lpstr>Problem statement Key Requirements</vt:lpstr>
      <vt:lpstr>Problem statement Key Requirements</vt:lpstr>
      <vt:lpstr>Key Requirements</vt:lpstr>
      <vt:lpstr>Conceptual Design</vt:lpstr>
      <vt:lpstr>Conceptual Design</vt:lpstr>
      <vt:lpstr>Conceptual Design</vt:lpstr>
      <vt:lpstr>DATABASE DESIGN</vt:lpstr>
      <vt:lpstr>DATABASE DESIGN</vt:lpstr>
      <vt:lpstr>DATABASE DESIGN</vt:lpstr>
      <vt:lpstr>Logical Diagram(Process Model) </vt:lpstr>
      <vt:lpstr>      Logical design</vt:lpstr>
      <vt:lpstr>              Logical Design</vt:lpstr>
      <vt:lpstr>              Logical Design</vt:lpstr>
      <vt:lpstr>             Logical Design</vt:lpstr>
      <vt:lpstr>             Logical Design</vt:lpstr>
      <vt:lpstr>            Physical Design</vt:lpstr>
      <vt:lpstr>            Physical Design</vt:lpstr>
      <vt:lpstr>             Physical Design</vt:lpstr>
      <vt:lpstr>           Physical Design</vt:lpstr>
      <vt:lpstr>             Physical Design</vt:lpstr>
      <vt:lpstr>            Physical Design</vt:lpstr>
      <vt:lpstr>            Physical Design</vt:lpstr>
      <vt:lpstr>         Physical Design</vt:lpstr>
      <vt:lpstr>View of the application</vt:lpstr>
      <vt:lpstr>        View of the application</vt:lpstr>
      <vt:lpstr>            View of application</vt:lpstr>
      <vt:lpstr>        View of application</vt:lpstr>
      <vt:lpstr>              View of application</vt:lpstr>
      <vt:lpstr>             View of application</vt:lpstr>
      <vt:lpstr>        View of application</vt:lpstr>
      <vt:lpstr>           View of application</vt:lpstr>
      <vt:lpstr>Code for online shopping of items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BIRLA INSTITUTE OF TECHNOLOGY &amp; SCIENCE  PILANI (RAJASTHAN)</dc:title>
  <dc:creator>Unknown User</dc:creator>
  <cp:lastModifiedBy>Shubham pal</cp:lastModifiedBy>
  <cp:revision>5</cp:revision>
  <dcterms:created xsi:type="dcterms:W3CDTF">2023-04-24T02:36:45Z</dcterms:created>
  <dcterms:modified xsi:type="dcterms:W3CDTF">2023-04-26T11:53:20Z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2022-09-20T00:00:00Z</vt:filetime>
  </property>
  <property fmtid="{D5CDD505-2E9C-101B-9397-08002B2CF9AE}" pid="3" name="LastSaved">
    <vt:filetime>2023-04-24T00:00:00Z</vt:filetime>
  </property>
</Properties>
</file>