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71" r:id="rId17"/>
    <p:sldId id="2146847062" r:id="rId18"/>
    <p:sldId id="2146847061" r:id="rId19"/>
    <p:sldId id="2146847055"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463463" y="1821635"/>
            <a:ext cx="11210795" cy="977778"/>
          </a:xfrm>
        </p:spPr>
        <p:txBody>
          <a:bodyPr>
            <a:normAutofit fontScale="90000"/>
          </a:bodyPr>
          <a:lstStyle/>
          <a:p>
            <a:pPr algn="ctr"/>
            <a:r>
              <a:rPr lang="en-IN" b="1" dirty="0" smtClean="0">
                <a:solidFill>
                  <a:srgbClr val="0070C0"/>
                </a:solidFill>
              </a:rPr>
              <a:t>Machine DOCTOR : </a:t>
            </a:r>
            <a:r>
              <a:rPr lang="en-IN" b="1" dirty="0" smtClean="0"/>
              <a:t>Machine </a:t>
            </a:r>
            <a:r>
              <a:rPr lang="en-IN" b="1" dirty="0"/>
              <a:t>Fault Diagnosis </a:t>
            </a:r>
            <a:r>
              <a:rPr lang="en-IN" b="1" dirty="0" smtClean="0"/>
              <a:t>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4521896" y="3809751"/>
            <a:ext cx="7064679" cy="2246769"/>
          </a:xfrm>
          <a:prstGeom prst="rect">
            <a:avLst/>
          </a:prstGeom>
          <a:noFill/>
        </p:spPr>
        <p:txBody>
          <a:bodyPr wrap="square" lIns="91440" tIns="45720" rIns="91440" bIns="45720" rtlCol="0" anchor="t">
            <a:spAutoFit/>
          </a:bodyPr>
          <a:lstStyle/>
          <a:p>
            <a:r>
              <a:rPr lang="en-US" sz="2000" b="1" dirty="0">
                <a:solidFill>
                  <a:srgbClr val="00B050"/>
                </a:solidFill>
                <a:latin typeface="Arial" pitchFamily="34" charset="0"/>
                <a:cs typeface="Arial" pitchFamily="34" charset="0"/>
              </a:rPr>
              <a:t>Presented By</a:t>
            </a:r>
            <a:r>
              <a:rPr lang="en-US" sz="2000" b="1" dirty="0" smtClean="0">
                <a:solidFill>
                  <a:srgbClr val="FFFF00"/>
                </a:solidFill>
                <a:latin typeface="Arial" pitchFamily="34" charset="0"/>
                <a:cs typeface="Arial" pitchFamily="34" charset="0"/>
              </a:rPr>
              <a:t>:</a:t>
            </a:r>
          </a:p>
          <a:p>
            <a:r>
              <a:rPr lang="en-US" sz="2000" b="1" dirty="0" smtClean="0">
                <a:solidFill>
                  <a:schemeClr val="bg1"/>
                </a:solidFill>
                <a:latin typeface="Arial" pitchFamily="34" charset="0"/>
                <a:cs typeface="Arial" pitchFamily="34" charset="0"/>
              </a:rPr>
              <a:t> </a:t>
            </a:r>
          </a:p>
          <a:p>
            <a:r>
              <a:rPr lang="en-US" sz="2000" b="1" dirty="0">
                <a:solidFill>
                  <a:schemeClr val="bg1"/>
                </a:solidFill>
                <a:latin typeface="Arial" pitchFamily="34" charset="0"/>
                <a:cs typeface="Arial" pitchFamily="34" charset="0"/>
              </a:rPr>
              <a:t>Faculty name </a:t>
            </a:r>
            <a:r>
              <a:rPr lang="en-US" sz="2000" b="1" dirty="0" smtClean="0">
                <a:solidFill>
                  <a:schemeClr val="bg1"/>
                </a:solidFill>
                <a:latin typeface="Arial" pitchFamily="34" charset="0"/>
                <a:cs typeface="Arial" pitchFamily="34" charset="0"/>
              </a:rPr>
              <a:t>	  </a:t>
            </a:r>
            <a:r>
              <a:rPr lang="en-US" sz="2000" b="1" dirty="0" smtClean="0">
                <a:solidFill>
                  <a:srgbClr val="FFC000"/>
                </a:solidFill>
                <a:latin typeface="Arial" pitchFamily="34" charset="0"/>
                <a:cs typeface="Arial" pitchFamily="34" charset="0"/>
              </a:rPr>
              <a:t>: Dr.M.Prasannakumr</a:t>
            </a:r>
            <a:endParaRPr lang="en-US" sz="2000" b="1" dirty="0" smtClean="0">
              <a:solidFill>
                <a:srgbClr val="FFC000"/>
              </a:solidFill>
              <a:latin typeface="Arial" pitchFamily="34" charset="0"/>
              <a:cs typeface="Arial" pitchFamily="34" charset="0"/>
            </a:endParaRPr>
          </a:p>
          <a:p>
            <a:pPr algn="just"/>
            <a:r>
              <a:rPr lang="en-US" sz="2000" b="1" dirty="0" smtClean="0">
                <a:solidFill>
                  <a:schemeClr val="bg1"/>
                </a:solidFill>
                <a:latin typeface="Arial"/>
                <a:cs typeface="Arial"/>
              </a:rPr>
              <a:t>College </a:t>
            </a:r>
            <a:r>
              <a:rPr lang="en-US" sz="2000" b="1" dirty="0">
                <a:solidFill>
                  <a:schemeClr val="bg1"/>
                </a:solidFill>
                <a:latin typeface="Arial"/>
                <a:cs typeface="Arial"/>
              </a:rPr>
              <a:t>Name </a:t>
            </a:r>
            <a:r>
              <a:rPr lang="en-US" sz="2000" b="1" dirty="0" smtClean="0">
                <a:solidFill>
                  <a:schemeClr val="bg1"/>
                </a:solidFill>
                <a:latin typeface="Arial"/>
                <a:cs typeface="Arial"/>
              </a:rPr>
              <a:t>   </a:t>
            </a:r>
            <a:r>
              <a:rPr lang="en-US" sz="2000" b="1" dirty="0" smtClean="0">
                <a:solidFill>
                  <a:srgbClr val="FFC000"/>
                </a:solidFill>
                <a:latin typeface="Arial"/>
                <a:cs typeface="Arial"/>
              </a:rPr>
              <a:t>: </a:t>
            </a:r>
            <a:r>
              <a:rPr lang="en-US" sz="2000" dirty="0" smtClean="0">
                <a:solidFill>
                  <a:srgbClr val="FFC000"/>
                </a:solidFill>
              </a:rPr>
              <a:t>Vel </a:t>
            </a:r>
            <a:r>
              <a:rPr lang="en-US" sz="2000" dirty="0">
                <a:solidFill>
                  <a:srgbClr val="FFC000"/>
                </a:solidFill>
              </a:rPr>
              <a:t>Tech Rangarajan Dr.Sagunthala R&amp;D </a:t>
            </a:r>
            <a:r>
              <a:rPr lang="en-US" sz="2000" dirty="0" smtClean="0">
                <a:solidFill>
                  <a:srgbClr val="FFC000"/>
                </a:solidFill>
              </a:rPr>
              <a:t>  </a:t>
            </a:r>
          </a:p>
          <a:p>
            <a:pPr algn="just"/>
            <a:r>
              <a:rPr lang="en-US" sz="2000" dirty="0">
                <a:solidFill>
                  <a:srgbClr val="FFC000"/>
                </a:solidFill>
              </a:rPr>
              <a:t> </a:t>
            </a:r>
            <a:r>
              <a:rPr lang="en-US" sz="2000" dirty="0" smtClean="0">
                <a:solidFill>
                  <a:srgbClr val="FFC000"/>
                </a:solidFill>
              </a:rPr>
              <a:t>                               Institute </a:t>
            </a:r>
            <a:r>
              <a:rPr lang="en-US" sz="2000" dirty="0">
                <a:solidFill>
                  <a:srgbClr val="FFC000"/>
                </a:solidFill>
              </a:rPr>
              <a:t>of Science and </a:t>
            </a:r>
            <a:r>
              <a:rPr lang="en-US" sz="2000" dirty="0" smtClean="0">
                <a:solidFill>
                  <a:srgbClr val="FFC000"/>
                </a:solidFill>
              </a:rPr>
              <a:t>Technology </a:t>
            </a:r>
          </a:p>
          <a:p>
            <a:pPr algn="just"/>
            <a:r>
              <a:rPr lang="en-US" sz="2000" b="1" dirty="0" smtClean="0">
                <a:solidFill>
                  <a:schemeClr val="bg1"/>
                </a:solidFill>
                <a:latin typeface="Arial"/>
                <a:cs typeface="Arial"/>
              </a:rPr>
              <a:t>Department        </a:t>
            </a:r>
            <a:r>
              <a:rPr lang="en-US" sz="2000" b="1" dirty="0" smtClean="0">
                <a:solidFill>
                  <a:srgbClr val="FFC000"/>
                </a:solidFill>
                <a:latin typeface="Arial"/>
                <a:cs typeface="Arial"/>
              </a:rPr>
              <a:t>: CSE</a:t>
            </a:r>
            <a:endParaRPr lang="en-US" sz="2000" b="1" dirty="0">
              <a:solidFill>
                <a:srgbClr val="FFC000"/>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a:xfrm>
            <a:off x="581192" y="576896"/>
            <a:ext cx="11029616" cy="530296"/>
          </a:xfrm>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srcRect t="9986"/>
          <a:stretch/>
        </p:blipFill>
        <p:spPr>
          <a:xfrm>
            <a:off x="576197" y="1177447"/>
            <a:ext cx="10797435" cy="528562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p>
        </p:txBody>
      </p:sp>
      <p:pic>
        <p:nvPicPr>
          <p:cNvPr id="4" name="Content Placeholder 3"/>
          <p:cNvPicPr>
            <a:picLocks noGrp="1" noChangeAspect="1"/>
          </p:cNvPicPr>
          <p:nvPr>
            <p:ph idx="1"/>
          </p:nvPr>
        </p:nvPicPr>
        <p:blipFill>
          <a:blip r:embed="rId2"/>
          <a:stretch>
            <a:fillRect/>
          </a:stretch>
        </p:blipFill>
        <p:spPr>
          <a:xfrm>
            <a:off x="626301" y="1301749"/>
            <a:ext cx="10972800" cy="5110177"/>
          </a:xfrm>
          <a:prstGeom prst="rect">
            <a:avLst/>
          </a:prstGeom>
        </p:spPr>
      </p:pic>
    </p:spTree>
    <p:extLst>
      <p:ext uri="{BB962C8B-B14F-4D97-AF65-F5344CB8AC3E}">
        <p14:creationId xmlns:p14="http://schemas.microsoft.com/office/powerpoint/2010/main" val="189519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p:cNvPicPr>
            <a:picLocks noChangeAspect="1"/>
          </p:cNvPicPr>
          <p:nvPr/>
        </p:nvPicPr>
        <p:blipFill rotWithShape="1">
          <a:blip r:embed="rId2"/>
          <a:srcRect t="15698" b="8782"/>
          <a:stretch/>
        </p:blipFill>
        <p:spPr>
          <a:xfrm>
            <a:off x="204623" y="1340284"/>
            <a:ext cx="7085523" cy="5261553"/>
          </a:xfrm>
          <a:prstGeom prst="rect">
            <a:avLst/>
          </a:prstGeom>
        </p:spPr>
      </p:pic>
      <p:pic>
        <p:nvPicPr>
          <p:cNvPr id="7" name="Picture 6"/>
          <p:cNvPicPr>
            <a:picLocks noChangeAspect="1"/>
          </p:cNvPicPr>
          <p:nvPr/>
        </p:nvPicPr>
        <p:blipFill rotWithShape="1">
          <a:blip r:embed="rId3"/>
          <a:srcRect t="15162" b="8640"/>
          <a:stretch/>
        </p:blipFill>
        <p:spPr>
          <a:xfrm>
            <a:off x="7290146" y="1352810"/>
            <a:ext cx="4901854" cy="2455101"/>
          </a:xfrm>
          <a:prstGeom prst="rect">
            <a:avLst/>
          </a:prstGeom>
        </p:spPr>
      </p:pic>
      <p:pic>
        <p:nvPicPr>
          <p:cNvPr id="8" name="Picture 7"/>
          <p:cNvPicPr>
            <a:picLocks noChangeAspect="1"/>
          </p:cNvPicPr>
          <p:nvPr/>
        </p:nvPicPr>
        <p:blipFill rotWithShape="1">
          <a:blip r:embed="rId4"/>
          <a:srcRect l="6556" t="20605" r="6462"/>
          <a:stretch/>
        </p:blipFill>
        <p:spPr>
          <a:xfrm>
            <a:off x="7290146" y="3807911"/>
            <a:ext cx="4797470" cy="255810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                                                                                                 Results </a:t>
            </a:r>
            <a:endParaRPr lang="en-IN" dirty="0"/>
          </a:p>
        </p:txBody>
      </p:sp>
      <p:pic>
        <p:nvPicPr>
          <p:cNvPr id="4" name="Picture 3"/>
          <p:cNvPicPr>
            <a:picLocks noChangeAspect="1"/>
          </p:cNvPicPr>
          <p:nvPr/>
        </p:nvPicPr>
        <p:blipFill>
          <a:blip r:embed="rId2"/>
          <a:stretch>
            <a:fillRect/>
          </a:stretch>
        </p:blipFill>
        <p:spPr>
          <a:xfrm>
            <a:off x="0" y="0"/>
            <a:ext cx="8418583" cy="4732538"/>
          </a:xfrm>
          <a:prstGeom prst="rect">
            <a:avLst/>
          </a:prstGeom>
        </p:spPr>
      </p:pic>
      <p:pic>
        <p:nvPicPr>
          <p:cNvPr id="5" name="Content Placeholder 4"/>
          <p:cNvPicPr>
            <a:picLocks noGrp="1" noChangeAspect="1"/>
          </p:cNvPicPr>
          <p:nvPr>
            <p:ph idx="1"/>
          </p:nvPr>
        </p:nvPicPr>
        <p:blipFill rotWithShape="1">
          <a:blip r:embed="rId3"/>
          <a:srcRect l="23421" t="17969" r="4912" b="6463"/>
          <a:stretch/>
        </p:blipFill>
        <p:spPr>
          <a:xfrm>
            <a:off x="6254663" y="3338187"/>
            <a:ext cx="5937337" cy="3519813"/>
          </a:xfrm>
          <a:prstGeom prst="rect">
            <a:avLst/>
          </a:prstGeom>
        </p:spPr>
      </p:pic>
    </p:spTree>
    <p:extLst>
      <p:ext uri="{BB962C8B-B14F-4D97-AF65-F5344CB8AC3E}">
        <p14:creationId xmlns:p14="http://schemas.microsoft.com/office/powerpoint/2010/main" val="1925119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989556" y="1302026"/>
            <a:ext cx="10384077" cy="4673324"/>
          </a:xfrm>
        </p:spPr>
        <p:txBody>
          <a:bodyPr>
            <a:normAutofit/>
          </a:bodyPr>
          <a:lstStyle/>
          <a:p>
            <a:pPr algn="just">
              <a:lnSpc>
                <a:spcPct val="150000"/>
              </a:lnSpc>
            </a:pPr>
            <a:r>
              <a:rPr lang="en-US" sz="2800" dirty="0">
                <a:solidFill>
                  <a:schemeClr val="tx1"/>
                </a:solidFill>
                <a:latin typeface="Times New Roman" pitchFamily="18" charset="0"/>
                <a:cs typeface="Times New Roman" pitchFamily="18" charset="0"/>
              </a:rPr>
              <a:t>The agent can predict faults, generate reports, and recommend maintenance actions for machines.</a:t>
            </a:r>
          </a:p>
          <a:p>
            <a:pPr algn="just">
              <a:lnSpc>
                <a:spcPct val="150000"/>
              </a:lnSpc>
            </a:pPr>
            <a:r>
              <a:rPr lang="en-US" sz="2800" dirty="0">
                <a:solidFill>
                  <a:schemeClr val="tx1"/>
                </a:solidFill>
                <a:latin typeface="Times New Roman" pitchFamily="18" charset="0"/>
                <a:cs typeface="Times New Roman" pitchFamily="18" charset="0"/>
              </a:rPr>
              <a:t>It saves time by automating diagnosis, knowledge retrieval, and safety guidance.</a:t>
            </a:r>
          </a:p>
          <a:p>
            <a:pPr algn="just">
              <a:lnSpc>
                <a:spcPct val="150000"/>
              </a:lnSpc>
            </a:pPr>
            <a:r>
              <a:rPr lang="en-US" sz="2800" dirty="0">
                <a:solidFill>
                  <a:schemeClr val="tx1"/>
                </a:solidFill>
                <a:latin typeface="Times New Roman" pitchFamily="18" charset="0"/>
                <a:cs typeface="Times New Roman" pitchFamily="18" charset="0"/>
              </a:rPr>
              <a:t>The system enhances efficiency, reliability, and cost savings in industrial operations.</a:t>
            </a: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590804"/>
            <a:ext cx="11029615" cy="4384545"/>
          </a:xfrm>
        </p:spPr>
        <p:txBody>
          <a:bodyPr>
            <a:normAutofit fontScale="92500" lnSpcReduction="10000"/>
          </a:bodyPr>
          <a:lstStyle/>
          <a:p>
            <a:pPr algn="just">
              <a:lnSpc>
                <a:spcPct val="150000"/>
              </a:lnSpc>
            </a:pPr>
            <a:r>
              <a:rPr lang="en-US" sz="2400" b="1" dirty="0" smtClean="0">
                <a:solidFill>
                  <a:schemeClr val="tx1"/>
                </a:solidFill>
                <a:latin typeface="Times New Roman" pitchFamily="18" charset="0"/>
                <a:cs typeface="Times New Roman" pitchFamily="18" charset="0"/>
              </a:rPr>
              <a:t>Advanced </a:t>
            </a:r>
            <a:r>
              <a:rPr lang="en-US" sz="2400" b="1" dirty="0">
                <a:solidFill>
                  <a:schemeClr val="tx1"/>
                </a:solidFill>
                <a:latin typeface="Times New Roman" pitchFamily="18" charset="0"/>
                <a:cs typeface="Times New Roman" pitchFamily="18" charset="0"/>
              </a:rPr>
              <a:t>Deep Learning Models </a:t>
            </a:r>
            <a:r>
              <a:rPr lang="en-US" sz="2400" dirty="0">
                <a:solidFill>
                  <a:schemeClr val="tx1"/>
                </a:solidFill>
                <a:latin typeface="Times New Roman" pitchFamily="18" charset="0"/>
                <a:cs typeface="Times New Roman" pitchFamily="18" charset="0"/>
              </a:rPr>
              <a:t>→ improves fault prediction accuracy and supports detection of complex failure patterns.</a:t>
            </a:r>
          </a:p>
          <a:p>
            <a:pPr algn="just">
              <a:lnSpc>
                <a:spcPct val="150000"/>
              </a:lnSpc>
            </a:pPr>
            <a:r>
              <a:rPr lang="en-US" sz="2400" b="1" dirty="0">
                <a:solidFill>
                  <a:schemeClr val="tx1"/>
                </a:solidFill>
                <a:latin typeface="Times New Roman" pitchFamily="18" charset="0"/>
                <a:cs typeface="Times New Roman" pitchFamily="18" charset="0"/>
              </a:rPr>
              <a:t>Industry-Wide Deployment </a:t>
            </a:r>
            <a:r>
              <a:rPr lang="en-US" sz="2400" dirty="0">
                <a:solidFill>
                  <a:schemeClr val="tx1"/>
                </a:solidFill>
                <a:latin typeface="Times New Roman" pitchFamily="18" charset="0"/>
                <a:cs typeface="Times New Roman" pitchFamily="18" charset="0"/>
              </a:rPr>
              <a:t>→ scalable solution for manufacturing, power plants, aerospace, and oil &amp; gas with centralized cloud monitoring.</a:t>
            </a:r>
          </a:p>
          <a:p>
            <a:pPr algn="just">
              <a:lnSpc>
                <a:spcPct val="150000"/>
              </a:lnSpc>
            </a:pPr>
            <a:r>
              <a:rPr lang="en-US" sz="2400" b="1" dirty="0">
                <a:solidFill>
                  <a:schemeClr val="tx1"/>
                </a:solidFill>
                <a:latin typeface="Times New Roman" pitchFamily="18" charset="0"/>
                <a:cs typeface="Times New Roman" pitchFamily="18" charset="0"/>
              </a:rPr>
              <a:t>Smart Dashboard &amp; Mobile Access </a:t>
            </a:r>
            <a:r>
              <a:rPr lang="en-US" sz="2400" dirty="0">
                <a:solidFill>
                  <a:schemeClr val="tx1"/>
                </a:solidFill>
                <a:latin typeface="Times New Roman" pitchFamily="18" charset="0"/>
                <a:cs typeface="Times New Roman" pitchFamily="18" charset="0"/>
              </a:rPr>
              <a:t>→ gives operators intuitive visualizations, alerts, and remote decision-making support.</a:t>
            </a:r>
          </a:p>
          <a:p>
            <a:pPr algn="just">
              <a:lnSpc>
                <a:spcPct val="150000"/>
              </a:lnSpc>
            </a:pPr>
            <a:r>
              <a:rPr lang="en-US" sz="2400" b="1" dirty="0">
                <a:solidFill>
                  <a:schemeClr val="tx1"/>
                </a:solidFill>
                <a:latin typeface="Times New Roman" pitchFamily="18" charset="0"/>
                <a:cs typeface="Times New Roman" pitchFamily="18" charset="0"/>
              </a:rPr>
              <a:t>Self-Learning System </a:t>
            </a:r>
            <a:r>
              <a:rPr lang="en-US" sz="2400" dirty="0">
                <a:solidFill>
                  <a:schemeClr val="tx1"/>
                </a:solidFill>
                <a:latin typeface="Times New Roman" pitchFamily="18" charset="0"/>
                <a:cs typeface="Times New Roman" pitchFamily="18" charset="0"/>
              </a:rPr>
              <a:t>→ continuously adapts using new sensor data and past fault cases to become more intelligent over time.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3FB003-5AFE-788D-7F20-F89D1B1AA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8441789-AFC6-4624-BF4F-0FE8ACD5E123}"/>
              </a:ext>
            </a:extLst>
          </p:cNvPr>
          <p:cNvSpPr>
            <a:spLocks noGrp="1"/>
          </p:cNvSpPr>
          <p:nvPr>
            <p:ph type="title"/>
          </p:nvPr>
        </p:nvSpPr>
        <p:spPr>
          <a:xfrm>
            <a:off x="6572250" y="719463"/>
            <a:ext cx="4572000" cy="530296"/>
          </a:xfrm>
        </p:spPr>
        <p:txBody>
          <a:bodyPr/>
          <a:lstStyle/>
          <a:p>
            <a:r>
              <a:rPr lang="en-IN" dirty="0">
                <a:solidFill>
                  <a:schemeClr val="accent1"/>
                </a:solidFill>
              </a:rPr>
              <a:t>IBM Certifications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968" t="25856" r="17881" b="13356"/>
          <a:stretch/>
        </p:blipFill>
        <p:spPr bwMode="auto">
          <a:xfrm>
            <a:off x="1" y="1"/>
            <a:ext cx="6100174" cy="384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7966" t="27226" r="16498" b="11986"/>
          <a:stretch/>
        </p:blipFill>
        <p:spPr bwMode="auto">
          <a:xfrm>
            <a:off x="6237962" y="1924050"/>
            <a:ext cx="5954038" cy="410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5879" t="25664" r="17718" b="21874"/>
          <a:stretch/>
        </p:blipFill>
        <p:spPr bwMode="auto">
          <a:xfrm>
            <a:off x="182672" y="3848101"/>
            <a:ext cx="5822251"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76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Technology used</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mn-lt"/>
              </a:rPr>
              <a:t>Wow factor </a:t>
            </a:r>
            <a:endParaRPr lang="en-US" sz="2000"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End users</a:t>
            </a:r>
          </a:p>
          <a:p>
            <a:pPr marL="305435" indent="-305435"/>
            <a:r>
              <a:rPr lang="en-US" sz="2000" b="1" dirty="0">
                <a:solidFill>
                  <a:schemeClr val="tx1"/>
                </a:solidFill>
                <a:latin typeface="Arial"/>
                <a:ea typeface="+mn-lt"/>
                <a:cs typeface="+mn-lt"/>
              </a:rPr>
              <a:t>Result</a:t>
            </a:r>
          </a:p>
          <a:p>
            <a:pPr marL="305435" indent="-305435"/>
            <a:r>
              <a:rPr lang="en-US" sz="2000" b="1" dirty="0">
                <a:solidFill>
                  <a:schemeClr val="tx1"/>
                </a:solidFill>
                <a:latin typeface="Arial"/>
                <a:ea typeface="+mn-lt"/>
                <a:cs typeface="+mn-lt"/>
              </a:rPr>
              <a:t>Conclusion</a:t>
            </a:r>
          </a:p>
          <a:p>
            <a:pPr marL="305435" indent="-305435"/>
            <a:r>
              <a:rPr lang="en-US" sz="2000" b="1" dirty="0">
                <a:solidFill>
                  <a:schemeClr val="tx1"/>
                </a:solidFill>
                <a:latin typeface="Arial"/>
                <a:ea typeface="+mn-lt"/>
                <a:cs typeface="+mn-lt"/>
              </a:rPr>
              <a:t>Git-hub Link</a:t>
            </a:r>
          </a:p>
          <a:p>
            <a:pPr marL="305435" indent="-305435"/>
            <a:r>
              <a:rPr lang="en-US" sz="2000" b="1" dirty="0">
                <a:solidFill>
                  <a:schemeClr val="tx1"/>
                </a:solidFill>
                <a:latin typeface="Arial"/>
                <a:ea typeface="+mn-lt"/>
                <a:cs typeface="+mn-lt"/>
              </a:rPr>
              <a:t>Future scope</a:t>
            </a:r>
          </a:p>
          <a:p>
            <a:pPr marL="305435" indent="-305435"/>
            <a:r>
              <a:rPr lang="en-US" sz="2000" b="1" dirty="0">
                <a:solidFill>
                  <a:schemeClr val="tx1"/>
                </a:solidFill>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50729" y="977029"/>
            <a:ext cx="11473841" cy="4997885"/>
          </a:xfrm>
        </p:spPr>
        <p:txBody>
          <a:bodyPr>
            <a:normAutofit/>
          </a:bodyPr>
          <a:lstStyle/>
          <a:p>
            <a:pPr algn="just">
              <a:buFont typeface="Wingdings" pitchFamily="2" charset="2"/>
              <a:buChar char="Ø"/>
            </a:pPr>
            <a:r>
              <a:rPr lang="en-US" sz="2400" b="1" dirty="0">
                <a:solidFill>
                  <a:srgbClr val="002060"/>
                </a:solidFill>
                <a:latin typeface="Times New Roman" pitchFamily="18" charset="0"/>
                <a:cs typeface="Times New Roman" pitchFamily="18" charset="0"/>
              </a:rPr>
              <a:t>Problem </a:t>
            </a:r>
            <a:r>
              <a:rPr lang="en-US" sz="2400" b="1" dirty="0" smtClean="0">
                <a:solidFill>
                  <a:srgbClr val="002060"/>
                </a:solidFill>
                <a:latin typeface="Times New Roman" pitchFamily="18" charset="0"/>
                <a:cs typeface="Times New Roman" pitchFamily="18" charset="0"/>
              </a:rPr>
              <a:t>Statement :  </a:t>
            </a:r>
            <a:r>
              <a:rPr lang="en-US" sz="2400" dirty="0" smtClean="0">
                <a:solidFill>
                  <a:schemeClr val="tx1"/>
                </a:solidFill>
                <a:latin typeface="Times New Roman" pitchFamily="18" charset="0"/>
                <a:ea typeface="+mn-lt"/>
                <a:cs typeface="Times New Roman" pitchFamily="18" charset="0"/>
              </a:rPr>
              <a:t>Industrial </a:t>
            </a:r>
            <a:r>
              <a:rPr lang="en-US" sz="2400" dirty="0">
                <a:solidFill>
                  <a:schemeClr val="tx1"/>
                </a:solidFill>
                <a:latin typeface="Times New Roman" pitchFamily="18" charset="0"/>
                <a:ea typeface="+mn-lt"/>
                <a:cs typeface="Times New Roman" pitchFamily="18" charset="0"/>
              </a:rPr>
              <a:t>machines such as CNCs, lathes, and pumps face unexpected failures due to excessive vibration, overheating, tool wear, or power issues. These failures cause costly downtime, unplanned maintenance, and safety risks. Traditional maintenance approaches are either reactive (fixing after breakdown) or preventive (fixed schedules), both of which fail to predict failures in advance using real-time sensor </a:t>
            </a:r>
            <a:r>
              <a:rPr lang="en-US" sz="2400" dirty="0" smtClean="0">
                <a:solidFill>
                  <a:schemeClr val="tx1"/>
                </a:solidFill>
                <a:latin typeface="Times New Roman" pitchFamily="18" charset="0"/>
                <a:ea typeface="+mn-lt"/>
                <a:cs typeface="Times New Roman" pitchFamily="18" charset="0"/>
              </a:rPr>
              <a:t>data.</a:t>
            </a:r>
          </a:p>
          <a:p>
            <a:pPr algn="just">
              <a:buFont typeface="Wingdings" pitchFamily="2" charset="2"/>
              <a:buChar char="Ø"/>
            </a:pPr>
            <a:r>
              <a:rPr lang="en-US" sz="2400" b="1" dirty="0" smtClean="0">
                <a:solidFill>
                  <a:srgbClr val="002060"/>
                </a:solidFill>
                <a:latin typeface="Times New Roman" pitchFamily="18" charset="0"/>
                <a:ea typeface="+mn-lt"/>
                <a:cs typeface="Times New Roman" pitchFamily="18" charset="0"/>
              </a:rPr>
              <a:t>Proposed </a:t>
            </a:r>
            <a:r>
              <a:rPr lang="en-US" sz="2400" b="1" dirty="0">
                <a:solidFill>
                  <a:srgbClr val="002060"/>
                </a:solidFill>
                <a:latin typeface="Times New Roman" pitchFamily="18" charset="0"/>
                <a:ea typeface="+mn-lt"/>
                <a:cs typeface="Times New Roman" pitchFamily="18" charset="0"/>
              </a:rPr>
              <a:t>Solution</a:t>
            </a:r>
            <a:r>
              <a:rPr lang="en-US" sz="2400" b="1" dirty="0" smtClean="0">
                <a:solidFill>
                  <a:srgbClr val="002060"/>
                </a:solidFill>
                <a:latin typeface="Times New Roman" pitchFamily="18" charset="0"/>
                <a:ea typeface="+mn-lt"/>
                <a:cs typeface="Times New Roman" pitchFamily="18" charset="0"/>
              </a:rPr>
              <a:t>:   </a:t>
            </a:r>
            <a:r>
              <a:rPr lang="en-US" sz="2400" dirty="0" smtClean="0">
                <a:solidFill>
                  <a:schemeClr val="tx1"/>
                </a:solidFill>
                <a:latin typeface="Times New Roman" pitchFamily="18" charset="0"/>
                <a:cs typeface="Times New Roman" pitchFamily="18" charset="0"/>
              </a:rPr>
              <a:t>AI </a:t>
            </a:r>
            <a:r>
              <a:rPr lang="en-US" sz="2400" dirty="0">
                <a:solidFill>
                  <a:schemeClr val="tx1"/>
                </a:solidFill>
                <a:latin typeface="Times New Roman" pitchFamily="18" charset="0"/>
                <a:cs typeface="Times New Roman" pitchFamily="18" charset="0"/>
              </a:rPr>
              <a:t>Agent (IBM Granite + RAG) with Predictive Maintenance ML Model (IBM Cloud Lite): An integrated system that answers operator queries, retrieves maintenance knowledge, and predicts machine failures in advance by classifying fault types and recommending proactive actions.</a:t>
            </a:r>
            <a:endParaRPr lang="en-US" sz="2400" dirty="0">
              <a:solidFill>
                <a:schemeClr val="tx1"/>
              </a:solidFill>
              <a:latin typeface="Times New Roman" pitchFamily="18" charset="0"/>
              <a:ea typeface="Calibri"/>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
            </a:pPr>
            <a:r>
              <a:rPr lang="en-US" sz="2800" dirty="0">
                <a:solidFill>
                  <a:schemeClr val="tx1"/>
                </a:solidFill>
                <a:latin typeface="Times New Roman" pitchFamily="18" charset="0"/>
                <a:ea typeface="Calibri"/>
                <a:cs typeface="Times New Roman" pitchFamily="18" charset="0"/>
              </a:rPr>
              <a:t>IBM cloud lite services</a:t>
            </a:r>
          </a:p>
          <a:p>
            <a:pPr>
              <a:buFont typeface="Wingdings" pitchFamily="2" charset="2"/>
              <a:buChar char="§"/>
            </a:pPr>
            <a:r>
              <a:rPr lang="en-US" sz="2800" dirty="0">
                <a:solidFill>
                  <a:schemeClr val="tx1"/>
                </a:solidFill>
                <a:latin typeface="Times New Roman" pitchFamily="18" charset="0"/>
                <a:ea typeface="Calibri"/>
                <a:cs typeface="Times New Roman" pitchFamily="18" charset="0"/>
              </a:rPr>
              <a:t>Natural Language Processing (NLP)</a:t>
            </a:r>
          </a:p>
          <a:p>
            <a:pPr>
              <a:buFont typeface="Wingdings" pitchFamily="2" charset="2"/>
              <a:buChar char="§"/>
            </a:pPr>
            <a:r>
              <a:rPr lang="en-US" sz="2800" dirty="0">
                <a:solidFill>
                  <a:schemeClr val="tx1"/>
                </a:solidFill>
                <a:latin typeface="Times New Roman" pitchFamily="18" charset="0"/>
                <a:ea typeface="Calibri"/>
                <a:cs typeface="Times New Roman" pitchFamily="18" charset="0"/>
              </a:rPr>
              <a:t>Retrieval Augmented Generation (RAG)</a:t>
            </a:r>
          </a:p>
          <a:p>
            <a:pPr>
              <a:buFont typeface="Wingdings" pitchFamily="2" charset="2"/>
              <a:buChar char="§"/>
            </a:pPr>
            <a:r>
              <a:rPr lang="en-US" sz="2800" dirty="0">
                <a:solidFill>
                  <a:schemeClr val="tx1"/>
                </a:solidFill>
                <a:latin typeface="Times New Roman" pitchFamily="18" charset="0"/>
                <a:ea typeface="Calibri"/>
                <a:cs typeface="Times New Roman" pitchFamily="18" charset="0"/>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400" dirty="0">
                <a:solidFill>
                  <a:schemeClr val="tx1"/>
                </a:solidFill>
                <a:latin typeface="Times New Roman" pitchFamily="18" charset="0"/>
                <a:cs typeface="Times New Roman" pitchFamily="18" charset="0"/>
              </a:rPr>
              <a:t>IBM Cloud </a:t>
            </a:r>
            <a:r>
              <a:rPr lang="en-IN" sz="2400" dirty="0" err="1">
                <a:solidFill>
                  <a:schemeClr val="tx1"/>
                </a:solidFill>
                <a:latin typeface="Times New Roman" pitchFamily="18" charset="0"/>
                <a:cs typeface="Times New Roman" pitchFamily="18" charset="0"/>
              </a:rPr>
              <a:t>Watsonx</a:t>
            </a:r>
            <a:r>
              <a:rPr lang="en-IN" sz="2400" dirty="0">
                <a:solidFill>
                  <a:schemeClr val="tx1"/>
                </a:solidFill>
                <a:latin typeface="Times New Roman" pitchFamily="18" charset="0"/>
                <a:cs typeface="Times New Roman" pitchFamily="18" charset="0"/>
              </a:rPr>
              <a:t> AI Studio</a:t>
            </a:r>
          </a:p>
          <a:p>
            <a:pPr marL="305435" indent="-305435"/>
            <a:r>
              <a:rPr lang="en-IN" sz="2400" dirty="0">
                <a:solidFill>
                  <a:schemeClr val="tx1"/>
                </a:solidFill>
                <a:latin typeface="Times New Roman" pitchFamily="18" charset="0"/>
                <a:cs typeface="Times New Roman" pitchFamily="18" charset="0"/>
              </a:rPr>
              <a:t>IBM Cloud </a:t>
            </a:r>
            <a:r>
              <a:rPr lang="en-IN" sz="2400" dirty="0" err="1">
                <a:solidFill>
                  <a:schemeClr val="tx1"/>
                </a:solidFill>
                <a:latin typeface="Times New Roman" pitchFamily="18" charset="0"/>
                <a:cs typeface="Times New Roman" pitchFamily="18" charset="0"/>
              </a:rPr>
              <a:t>Watsonx</a:t>
            </a:r>
            <a:r>
              <a:rPr lang="en-IN" sz="2400" dirty="0">
                <a:solidFill>
                  <a:schemeClr val="tx1"/>
                </a:solidFill>
                <a:latin typeface="Times New Roman" pitchFamily="18" charset="0"/>
                <a:cs typeface="Times New Roman" pitchFamily="18" charset="0"/>
              </a:rPr>
              <a:t> AI runtime</a:t>
            </a:r>
          </a:p>
          <a:p>
            <a:pPr marL="305435" indent="-305435"/>
            <a:r>
              <a:rPr lang="en-IN" sz="2400" dirty="0">
                <a:solidFill>
                  <a:schemeClr val="tx1"/>
                </a:solidFill>
                <a:latin typeface="Times New Roman" pitchFamily="18" charset="0"/>
                <a:cs typeface="Times New Roman" pitchFamily="18" charset="0"/>
              </a:rPr>
              <a:t>IBM Cloud Agent Lab</a:t>
            </a:r>
          </a:p>
          <a:p>
            <a:pPr marL="305435" indent="-305435"/>
            <a:r>
              <a:rPr lang="en-IN" sz="2400" dirty="0">
                <a:solidFill>
                  <a:schemeClr val="tx1"/>
                </a:solidFill>
                <a:latin typeface="Times New Roman" pitchFamily="18" charset="0"/>
                <a:cs typeface="Times New Roman"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68873" y="984672"/>
            <a:ext cx="11029616" cy="530296"/>
          </a:xfrm>
        </p:spPr>
        <p:txBody>
          <a:bodyPr>
            <a:noAutofit/>
          </a:bodyPr>
          <a:lstStyle/>
          <a:p>
            <a:r>
              <a:rPr lang="en-US" b="1" dirty="0" smtClean="0">
                <a:solidFill>
                  <a:srgbClr val="002060"/>
                </a:solidFill>
                <a:latin typeface="Times New Roman" pitchFamily="18" charset="0"/>
                <a:ea typeface="+mj-lt"/>
                <a:cs typeface="Times New Roman" pitchFamily="18" charset="0"/>
              </a:rPr>
              <a:t>Wow factors</a:t>
            </a:r>
            <a:endParaRPr lang="en-US" dirty="0">
              <a:solidFill>
                <a:srgbClr val="002060"/>
              </a:solidFill>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06244" y="1427286"/>
            <a:ext cx="11029615" cy="4673324"/>
          </a:xfrm>
        </p:spPr>
        <p:txBody>
          <a:bodyPr>
            <a:normAutofit/>
          </a:bodyPr>
          <a:lstStyle/>
          <a:p>
            <a:pPr lvl="1">
              <a:buFont typeface="Wingdings" pitchFamily="2" charset="2"/>
              <a:buChar char="Ø"/>
            </a:pPr>
            <a:r>
              <a:rPr lang="en-US" sz="2000" b="1" dirty="0" smtClean="0">
                <a:solidFill>
                  <a:schemeClr val="tx1"/>
                </a:solidFill>
                <a:latin typeface="Times New Roman" pitchFamily="18" charset="0"/>
                <a:cs typeface="Times New Roman" pitchFamily="18" charset="0"/>
              </a:rPr>
              <a:t>AI-powered </a:t>
            </a:r>
            <a:r>
              <a:rPr lang="en-US" sz="2000" b="1" dirty="0">
                <a:solidFill>
                  <a:schemeClr val="tx1"/>
                </a:solidFill>
                <a:latin typeface="Times New Roman" pitchFamily="18" charset="0"/>
                <a:cs typeface="Times New Roman" pitchFamily="18" charset="0"/>
              </a:rPr>
              <a:t>predictive maintenance</a:t>
            </a:r>
            <a:r>
              <a:rPr lang="en-US" sz="2000" dirty="0">
                <a:solidFill>
                  <a:schemeClr val="tx1"/>
                </a:solidFill>
                <a:latin typeface="Times New Roman" pitchFamily="18" charset="0"/>
                <a:cs typeface="Times New Roman" pitchFamily="18" charset="0"/>
              </a:rPr>
              <a:t> reduces costly downtime and unplanned breakdowns.</a:t>
            </a:r>
          </a:p>
          <a:p>
            <a:pPr lvl="1">
              <a:buFont typeface="Wingdings" pitchFamily="2" charset="2"/>
              <a:buChar char="Ø"/>
            </a:pPr>
            <a:r>
              <a:rPr lang="en-US" sz="2000" b="1" dirty="0">
                <a:solidFill>
                  <a:schemeClr val="tx1"/>
                </a:solidFill>
                <a:latin typeface="Times New Roman" pitchFamily="18" charset="0"/>
                <a:cs typeface="Times New Roman" pitchFamily="18" charset="0"/>
              </a:rPr>
              <a:t>IBM Granite + RAG with Cloud Lite</a:t>
            </a:r>
            <a:r>
              <a:rPr lang="en-US" sz="2000" dirty="0">
                <a:solidFill>
                  <a:schemeClr val="tx1"/>
                </a:solidFill>
                <a:latin typeface="Times New Roman" pitchFamily="18" charset="0"/>
                <a:cs typeface="Times New Roman" pitchFamily="18" charset="0"/>
              </a:rPr>
              <a:t> makes the system intelligent, scalable, and industry-ready.</a:t>
            </a:r>
          </a:p>
          <a:p>
            <a:pPr lvl="1">
              <a:buFont typeface="Wingdings" pitchFamily="2" charset="2"/>
              <a:buChar char="Ø"/>
            </a:pPr>
            <a:r>
              <a:rPr lang="en-US" sz="2000" dirty="0">
                <a:solidFill>
                  <a:schemeClr val="tx1"/>
                </a:solidFill>
                <a:latin typeface="Times New Roman" pitchFamily="18" charset="0"/>
                <a:cs typeface="Times New Roman" pitchFamily="18" charset="0"/>
              </a:rPr>
              <a:t>Provides </a:t>
            </a:r>
            <a:r>
              <a:rPr lang="en-US" sz="2000" b="1" dirty="0">
                <a:solidFill>
                  <a:schemeClr val="tx1"/>
                </a:solidFill>
                <a:latin typeface="Times New Roman" pitchFamily="18" charset="0"/>
                <a:cs typeface="Times New Roman" pitchFamily="18" charset="0"/>
              </a:rPr>
              <a:t>explainable insights and actionable recommendations</a:t>
            </a:r>
            <a:r>
              <a:rPr lang="en-US" sz="2000" dirty="0">
                <a:solidFill>
                  <a:schemeClr val="tx1"/>
                </a:solidFill>
                <a:latin typeface="Times New Roman" pitchFamily="18" charset="0"/>
                <a:cs typeface="Times New Roman" pitchFamily="18" charset="0"/>
              </a:rPr>
              <a:t>, not just predictions</a:t>
            </a:r>
            <a:r>
              <a:rPr lang="en-US" sz="2000" dirty="0" smtClean="0">
                <a:solidFill>
                  <a:schemeClr val="tx1"/>
                </a:solidFill>
                <a:latin typeface="Times New Roman" pitchFamily="18" charset="0"/>
                <a:cs typeface="Times New Roman" pitchFamily="18" charset="0"/>
              </a:rPr>
              <a:t>.</a:t>
            </a:r>
          </a:p>
          <a:p>
            <a:pPr>
              <a:buFont typeface="Wingdings" pitchFamily="2" charset="2"/>
              <a:buChar char="Ø"/>
            </a:pPr>
            <a:endParaRPr lang="en-US" sz="2000" dirty="0">
              <a:latin typeface="Times New Roman" pitchFamily="18" charset="0"/>
              <a:cs typeface="Times New Roman" pitchFamily="18" charset="0"/>
            </a:endParaRPr>
          </a:p>
          <a:p>
            <a:pPr>
              <a:buFont typeface="Wingdings" pitchFamily="2" charset="2"/>
              <a:buChar char="Ø"/>
            </a:pPr>
            <a:r>
              <a:rPr lang="en-US" sz="2000" b="1" dirty="0" smtClean="0">
                <a:latin typeface="Times New Roman" pitchFamily="18" charset="0"/>
                <a:cs typeface="Times New Roman" pitchFamily="18" charset="0"/>
              </a:rPr>
              <a:t> </a:t>
            </a:r>
            <a:r>
              <a:rPr lang="en-US" sz="2400" b="1" dirty="0" smtClean="0">
                <a:solidFill>
                  <a:srgbClr val="002060"/>
                </a:solidFill>
                <a:latin typeface="Times New Roman" pitchFamily="18" charset="0"/>
                <a:cs typeface="Times New Roman" pitchFamily="18" charset="0"/>
              </a:rPr>
              <a:t>UNIQUE FEATURES</a:t>
            </a:r>
          </a:p>
          <a:p>
            <a:pPr lvl="1" algn="just">
              <a:buFont typeface="Wingdings" pitchFamily="2" charset="2"/>
              <a:buChar char="ü"/>
            </a:pPr>
            <a:r>
              <a:rPr lang="en-US" sz="2000" b="1" dirty="0" smtClean="0">
                <a:solidFill>
                  <a:schemeClr val="tx1"/>
                </a:solidFill>
                <a:latin typeface="Times New Roman" pitchFamily="18" charset="0"/>
                <a:cs typeface="Times New Roman" pitchFamily="18" charset="0"/>
              </a:rPr>
              <a:t>Real-time </a:t>
            </a:r>
            <a:r>
              <a:rPr lang="en-US" sz="2000" b="1" dirty="0">
                <a:solidFill>
                  <a:schemeClr val="tx1"/>
                </a:solidFill>
                <a:latin typeface="Times New Roman" pitchFamily="18" charset="0"/>
                <a:cs typeface="Times New Roman" pitchFamily="18" charset="0"/>
              </a:rPr>
              <a:t>monitoring</a:t>
            </a:r>
            <a:r>
              <a:rPr lang="en-US" sz="2000" dirty="0">
                <a:solidFill>
                  <a:schemeClr val="tx1"/>
                </a:solidFill>
                <a:latin typeface="Times New Roman" pitchFamily="18" charset="0"/>
                <a:cs typeface="Times New Roman" pitchFamily="18" charset="0"/>
              </a:rPr>
              <a:t> of machine health using sensor data.</a:t>
            </a:r>
          </a:p>
          <a:p>
            <a:pPr lvl="1" algn="just">
              <a:buFont typeface="Wingdings" pitchFamily="2" charset="2"/>
              <a:buChar char="ü"/>
            </a:pPr>
            <a:r>
              <a:rPr lang="en-US" sz="2000" b="1" dirty="0">
                <a:solidFill>
                  <a:schemeClr val="tx1"/>
                </a:solidFill>
                <a:latin typeface="Times New Roman" pitchFamily="18" charset="0"/>
                <a:cs typeface="Times New Roman" pitchFamily="18" charset="0"/>
              </a:rPr>
              <a:t>Knowledge-driven fault diagnosis</a:t>
            </a:r>
            <a:r>
              <a:rPr lang="en-US" sz="2000" dirty="0">
                <a:solidFill>
                  <a:schemeClr val="tx1"/>
                </a:solidFill>
                <a:latin typeface="Times New Roman" pitchFamily="18" charset="0"/>
                <a:cs typeface="Times New Roman" pitchFamily="18" charset="0"/>
              </a:rPr>
              <a:t> with retrieval from manuals and past cases.</a:t>
            </a:r>
          </a:p>
          <a:p>
            <a:pPr lvl="1" algn="just">
              <a:buFont typeface="Wingdings" pitchFamily="2" charset="2"/>
              <a:buChar char="ü"/>
            </a:pPr>
            <a:r>
              <a:rPr lang="en-US" sz="2000" b="1" dirty="0">
                <a:solidFill>
                  <a:schemeClr val="tx1"/>
                </a:solidFill>
                <a:latin typeface="Times New Roman" pitchFamily="18" charset="0"/>
                <a:cs typeface="Times New Roman" pitchFamily="18" charset="0"/>
              </a:rPr>
              <a:t>Safety-first approach</a:t>
            </a:r>
            <a:r>
              <a:rPr lang="en-US" sz="2000" dirty="0">
                <a:solidFill>
                  <a:schemeClr val="tx1"/>
                </a:solidFill>
                <a:latin typeface="Times New Roman" pitchFamily="18" charset="0"/>
                <a:cs typeface="Times New Roman" pitchFamily="18" charset="0"/>
              </a:rPr>
              <a:t> with automatic alerts and precautionary guidance.</a:t>
            </a:r>
          </a:p>
          <a:p>
            <a:pPr lvl="1" algn="just">
              <a:buFont typeface="Wingdings" pitchFamily="2" charset="2"/>
              <a:buChar char="ü"/>
            </a:pPr>
            <a:r>
              <a:rPr lang="en-US" sz="2000" b="1" dirty="0">
                <a:solidFill>
                  <a:schemeClr val="tx1"/>
                </a:solidFill>
                <a:latin typeface="Times New Roman" pitchFamily="18" charset="0"/>
                <a:cs typeface="Times New Roman" pitchFamily="18" charset="0"/>
              </a:rPr>
              <a:t>Cloud-native solution</a:t>
            </a:r>
            <a:r>
              <a:rPr lang="en-US" sz="2000" dirty="0">
                <a:solidFill>
                  <a:schemeClr val="tx1"/>
                </a:solidFill>
                <a:latin typeface="Times New Roman" pitchFamily="18" charset="0"/>
                <a:cs typeface="Times New Roman" pitchFamily="18" charset="0"/>
              </a:rPr>
              <a:t> accessible anytime, ensuring easy integration across industries.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425885" y="1302026"/>
            <a:ext cx="11486367" cy="4673324"/>
          </a:xfrm>
        </p:spPr>
        <p:txBody>
          <a:bodyPr>
            <a:normAutofit/>
          </a:bodyPr>
          <a:lstStyle/>
          <a:p>
            <a:r>
              <a:rPr lang="en-US" sz="2400" b="1" dirty="0">
                <a:solidFill>
                  <a:schemeClr val="tx1"/>
                </a:solidFill>
                <a:latin typeface="Times New Roman" pitchFamily="18" charset="0"/>
                <a:cs typeface="Times New Roman" pitchFamily="18" charset="0"/>
              </a:rPr>
              <a:t>Manufacturing Industries </a:t>
            </a:r>
            <a:r>
              <a:rPr lang="en-US" sz="2400" dirty="0">
                <a:solidFill>
                  <a:schemeClr val="tx1"/>
                </a:solidFill>
                <a:latin typeface="Times New Roman" pitchFamily="18" charset="0"/>
                <a:cs typeface="Times New Roman" pitchFamily="18" charset="0"/>
              </a:rPr>
              <a:t>– CNC machines, lathes, and milling units.</a:t>
            </a:r>
          </a:p>
          <a:p>
            <a:r>
              <a:rPr lang="en-US" sz="2400" b="1" dirty="0">
                <a:solidFill>
                  <a:schemeClr val="tx1"/>
                </a:solidFill>
                <a:latin typeface="Times New Roman" pitchFamily="18" charset="0"/>
                <a:cs typeface="Times New Roman" pitchFamily="18" charset="0"/>
              </a:rPr>
              <a:t>Automobile &amp; Aerospace Companies </a:t>
            </a:r>
            <a:r>
              <a:rPr lang="en-US" sz="2400" dirty="0">
                <a:solidFill>
                  <a:schemeClr val="tx1"/>
                </a:solidFill>
                <a:latin typeface="Times New Roman" pitchFamily="18" charset="0"/>
                <a:cs typeface="Times New Roman" pitchFamily="18" charset="0"/>
              </a:rPr>
              <a:t>– assembly lines and precision machinery.</a:t>
            </a:r>
          </a:p>
          <a:p>
            <a:r>
              <a:rPr lang="en-US" sz="2400" b="1" dirty="0">
                <a:solidFill>
                  <a:schemeClr val="tx1"/>
                </a:solidFill>
                <a:latin typeface="Times New Roman" pitchFamily="18" charset="0"/>
                <a:cs typeface="Times New Roman" pitchFamily="18" charset="0"/>
              </a:rPr>
              <a:t>Power Plants &amp; Utilities </a:t>
            </a:r>
            <a:r>
              <a:rPr lang="en-US" sz="2400" dirty="0">
                <a:solidFill>
                  <a:schemeClr val="tx1"/>
                </a:solidFill>
                <a:latin typeface="Times New Roman" pitchFamily="18" charset="0"/>
                <a:cs typeface="Times New Roman" pitchFamily="18" charset="0"/>
              </a:rPr>
              <a:t>– pumps, turbines, and heavy equipment monitoring.</a:t>
            </a:r>
          </a:p>
          <a:p>
            <a:r>
              <a:rPr lang="en-US" sz="2400" b="1" dirty="0">
                <a:solidFill>
                  <a:schemeClr val="tx1"/>
                </a:solidFill>
                <a:latin typeface="Times New Roman" pitchFamily="18" charset="0"/>
                <a:cs typeface="Times New Roman" pitchFamily="18" charset="0"/>
              </a:rPr>
              <a:t>Oil &amp; Gas / Chemical Industries </a:t>
            </a:r>
            <a:r>
              <a:rPr lang="en-US" sz="2400" dirty="0">
                <a:solidFill>
                  <a:schemeClr val="tx1"/>
                </a:solidFill>
                <a:latin typeface="Times New Roman" pitchFamily="18" charset="0"/>
                <a:cs typeface="Times New Roman" pitchFamily="18" charset="0"/>
              </a:rPr>
              <a:t>– hydraulic pumps, compressors, and rotating machines.</a:t>
            </a:r>
          </a:p>
          <a:p>
            <a:r>
              <a:rPr lang="en-US" sz="2400" b="1" dirty="0">
                <a:solidFill>
                  <a:schemeClr val="tx1"/>
                </a:solidFill>
                <a:latin typeface="Times New Roman" pitchFamily="18" charset="0"/>
                <a:cs typeface="Times New Roman" pitchFamily="18" charset="0"/>
              </a:rPr>
              <a:t>Maintenance Engineers &amp; Operators </a:t>
            </a:r>
            <a:r>
              <a:rPr lang="en-US" sz="2400" dirty="0">
                <a:solidFill>
                  <a:schemeClr val="tx1"/>
                </a:solidFill>
                <a:latin typeface="Times New Roman" pitchFamily="18" charset="0"/>
                <a:cs typeface="Times New Roman" pitchFamily="18" charset="0"/>
              </a:rPr>
              <a:t>– who directly use the agent for diagnosis and safety guidance.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stretch>
            <a:fillRect/>
          </a:stretch>
        </p:blipFill>
        <p:spPr>
          <a:xfrm>
            <a:off x="513567" y="1252604"/>
            <a:ext cx="11293743" cy="512314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rotWithShape="1">
          <a:blip r:embed="rId2"/>
          <a:srcRect l="5216" t="19012" r="6460" b="7182"/>
          <a:stretch/>
        </p:blipFill>
        <p:spPr>
          <a:xfrm>
            <a:off x="563671" y="1327759"/>
            <a:ext cx="11085534" cy="4825076"/>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fadb41d3-f9cb-40fb-903c-8cacaba95bb5"/>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purl.org/dc/dcmitype/"/>
    <ds:schemaRef ds:uri="http://schemas.openxmlformats.org/package/2006/metadata/core-properties"/>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481</Words>
  <Application>Microsoft Office PowerPoint</Application>
  <PresentationFormat>Custom</PresentationFormat>
  <Paragraphs>66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Machine DOCTOR : Machine Fault Diagnosis Agent             </vt:lpstr>
      <vt:lpstr>OUTLINE</vt:lpstr>
      <vt:lpstr>PowerPoint Presentation</vt:lpstr>
      <vt:lpstr>Technology  used</vt:lpstr>
      <vt:lpstr>IBM cloud services used</vt:lpstr>
      <vt:lpstr>Wow factors</vt:lpstr>
      <vt:lpstr>End users</vt:lpstr>
      <vt:lpstr>Results</vt:lpstr>
      <vt:lpstr>Results</vt:lpstr>
      <vt:lpstr>Results</vt:lpstr>
      <vt:lpstr>Results</vt:lpstr>
      <vt:lpstr>Results</vt:lpstr>
      <vt:lpstr>                                                                                                 Results </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cp:lastModifiedBy>
  <cp:revision>152</cp:revision>
  <dcterms:created xsi:type="dcterms:W3CDTF">2021-05-26T16:50:10Z</dcterms:created>
  <dcterms:modified xsi:type="dcterms:W3CDTF">2025-08-21T05:08:58Z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