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1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2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79" r:id="rId3"/>
    <p:sldId id="280" r:id="rId4"/>
    <p:sldId id="281" r:id="rId5"/>
    <p:sldId id="282" r:id="rId6"/>
    <p:sldId id="283" r:id="rId7"/>
    <p:sldId id="291" r:id="rId8"/>
    <p:sldId id="285" r:id="rId9"/>
    <p:sldId id="292" r:id="rId10"/>
    <p:sldId id="286" r:id="rId11"/>
    <p:sldId id="293" r:id="rId12"/>
    <p:sldId id="287" r:id="rId13"/>
    <p:sldId id="289" r:id="rId14"/>
    <p:sldId id="294" r:id="rId15"/>
    <p:sldId id="290" r:id="rId16"/>
    <p:sldId id="263" r:id="rId17"/>
    <p:sldId id="296" r:id="rId18"/>
    <p:sldId id="257" r:id="rId19"/>
    <p:sldId id="258" r:id="rId20"/>
    <p:sldId id="259" r:id="rId21"/>
    <p:sldId id="266" r:id="rId22"/>
    <p:sldId id="267" r:id="rId23"/>
    <p:sldId id="260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97" r:id="rId35"/>
    <p:sldId id="264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4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430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walmart_cust_segmentation1%20(version%201).xlsb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walmart_cust_segmentation1%20(version%201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walmart_cust_segmentation1%20(version%201).xlsb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walmart_cust_segmentation1%20(version%201)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EXCEL%20DATA\walmart_cust_segmentation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AppData\Roaming\Microsoft\Excel\walmart_cust_segmentation1%20(version%201)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  <a:r>
              <a:rPr lang="en-US" baseline="0"/>
              <a:t> by </a:t>
            </a:r>
            <a:r>
              <a:rPr lang="en-US"/>
              <a:t>Marital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276365579923226"/>
          <c:y val="0.2813586134188702"/>
          <c:w val="0.48682482272662403"/>
          <c:h val="0.55849287198776176"/>
        </c:manualLayout>
      </c:layout>
      <c:pieChart>
        <c:varyColors val="1"/>
        <c:ser>
          <c:idx val="0"/>
          <c:order val="0"/>
          <c:tx>
            <c:strRef>
              <c:f>EDA!$G$50</c:f>
              <c:strCache>
                <c:ptCount val="1"/>
                <c:pt idx="0">
                  <c:v>Count of Marital Status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E3-429C-A3FD-69C1D0FBAD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E3-429C-A3FD-69C1D0FBAD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EDA!$F$51:$F$52</c:f>
              <c:strCache>
                <c:ptCount val="2"/>
                <c:pt idx="0">
                  <c:v>0(Unmarried)</c:v>
                </c:pt>
                <c:pt idx="1">
                  <c:v>1(Married)</c:v>
                </c:pt>
              </c:strCache>
            </c:strRef>
          </c:cat>
          <c:val>
            <c:numRef>
              <c:f>EDA!$G$51:$G$52</c:f>
              <c:numCache>
                <c:formatCode>General</c:formatCode>
                <c:ptCount val="2"/>
                <c:pt idx="0">
                  <c:v>3157</c:v>
                </c:pt>
                <c:pt idx="1">
                  <c:v>2267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E3-429C-A3FD-69C1D0FBADD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</a:t>
            </a:r>
            <a:r>
              <a:rPr lang="en-US" baseline="0" dirty="0"/>
              <a:t> Based Segmentation</a:t>
            </a:r>
            <a:endParaRPr lang="en-US" dirty="0"/>
          </a:p>
        </c:rich>
      </c:tx>
      <c:layout>
        <c:manualLayout>
          <c:xMode val="edge"/>
          <c:yMode val="edge"/>
          <c:x val="0.33080768834026753"/>
          <c:y val="3.80724840901736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Sheet8!$B$28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Sheet8!$A$29:$A$32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Sheet8!$B$29:$B$32</c:f>
              <c:numCache>
                <c:formatCode>0%</c:formatCode>
                <c:ptCount val="4"/>
                <c:pt idx="0">
                  <c:v>1.1492005561348626</c:v>
                </c:pt>
                <c:pt idx="1">
                  <c:v>0.83674495439201313</c:v>
                </c:pt>
                <c:pt idx="2">
                  <c:v>1.1262596324836986</c:v>
                </c:pt>
                <c:pt idx="3">
                  <c:v>0.99039615846338536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5-4B19-A7F6-4FD42899B730}"/>
            </c:ext>
          </c:extLst>
        </c:ser>
        <c:ser>
          <c:idx val="1"/>
          <c:order val="1"/>
          <c:tx>
            <c:strRef>
              <c:f>Sheet8!$C$28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Sheet8!$A$29:$A$32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Sheet8!$C$29:$C$32</c:f>
              <c:numCache>
                <c:formatCode>0%</c:formatCode>
                <c:ptCount val="4"/>
                <c:pt idx="0">
                  <c:v>0.94197756150310896</c:v>
                </c:pt>
                <c:pt idx="1">
                  <c:v>1.0634880732919949</c:v>
                </c:pt>
                <c:pt idx="2">
                  <c:v>0.95089903181189495</c:v>
                </c:pt>
                <c:pt idx="3">
                  <c:v>1.003734827264239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75-4B19-A7F6-4FD42899B7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1450216"/>
        <c:axId val="601449496"/>
      </c:barChart>
      <c:catAx>
        <c:axId val="60145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49496"/>
        <c:crosses val="autoZero"/>
        <c:auto val="1"/>
        <c:lblAlgn val="ctr"/>
        <c:lblOffset val="100"/>
        <c:noMultiLvlLbl val="0"/>
      </c:catAx>
      <c:valAx>
        <c:axId val="60144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5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Based Segmentation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Sheet8!$B$74</c:f>
              <c:strCache>
                <c:ptCount val="1"/>
                <c:pt idx="0">
                  <c:v>0-17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Sheet8!$B$75:$B$78</c:f>
              <c:numCache>
                <c:formatCode>0%</c:formatCode>
                <c:ptCount val="4"/>
                <c:pt idx="0">
                  <c:v>1.1806211535709175</c:v>
                </c:pt>
                <c:pt idx="1">
                  <c:v>0.74858782125218104</c:v>
                </c:pt>
                <c:pt idx="2">
                  <c:v>0.88259702221137415</c:v>
                </c:pt>
                <c:pt idx="3">
                  <c:v>1.1984002157012537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D9-46F4-941A-4F0558C542A5}"/>
            </c:ext>
          </c:extLst>
        </c:ser>
        <c:ser>
          <c:idx val="1"/>
          <c:order val="1"/>
          <c:tx>
            <c:strRef>
              <c:f>Sheet8!$C$74</c:f>
              <c:strCache>
                <c:ptCount val="1"/>
                <c:pt idx="0">
                  <c:v>18-25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Sheet8!$C$75:$C$78</c:f>
              <c:numCache>
                <c:formatCode>0%</c:formatCode>
                <c:ptCount val="4"/>
                <c:pt idx="0">
                  <c:v>0.9058786117335581</c:v>
                </c:pt>
                <c:pt idx="1">
                  <c:v>1.0747744815329296</c:v>
                </c:pt>
                <c:pt idx="2">
                  <c:v>1.1515342607423478</c:v>
                </c:pt>
                <c:pt idx="3">
                  <c:v>0.94879266987259125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D9-46F4-941A-4F0558C542A5}"/>
            </c:ext>
          </c:extLst>
        </c:ser>
        <c:ser>
          <c:idx val="2"/>
          <c:order val="2"/>
          <c:tx>
            <c:strRef>
              <c:f>Sheet8!$D$74</c:f>
              <c:strCache>
                <c:ptCount val="1"/>
                <c:pt idx="0">
                  <c:v>26-35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Sheet8!$D$75:$D$78</c:f>
              <c:numCache>
                <c:formatCode>0%</c:formatCode>
                <c:ptCount val="4"/>
                <c:pt idx="0">
                  <c:v>0.94289574713215618</c:v>
                </c:pt>
                <c:pt idx="1">
                  <c:v>1.1225452627099808</c:v>
                </c:pt>
                <c:pt idx="2">
                  <c:v>0.89694443054307449</c:v>
                </c:pt>
                <c:pt idx="3">
                  <c:v>0.92346038858886259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D9-46F4-941A-4F0558C542A5}"/>
            </c:ext>
          </c:extLst>
        </c:ser>
        <c:ser>
          <c:idx val="3"/>
          <c:order val="3"/>
          <c:tx>
            <c:strRef>
              <c:f>Sheet8!$E$74</c:f>
              <c:strCache>
                <c:ptCount val="1"/>
                <c:pt idx="0">
                  <c:v>36-45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Sheet8!$E$75:$E$78</c:f>
              <c:numCache>
                <c:formatCode>0%</c:formatCode>
                <c:ptCount val="4"/>
                <c:pt idx="0">
                  <c:v>1.009296112902573</c:v>
                </c:pt>
                <c:pt idx="1">
                  <c:v>0.98544954737191337</c:v>
                </c:pt>
                <c:pt idx="2">
                  <c:v>1.01922826178661</c:v>
                </c:pt>
                <c:pt idx="3">
                  <c:v>1.0033537192393343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D9-46F4-941A-4F0558C542A5}"/>
            </c:ext>
          </c:extLst>
        </c:ser>
        <c:ser>
          <c:idx val="4"/>
          <c:order val="4"/>
          <c:tx>
            <c:strRef>
              <c:f>Sheet8!$F$74</c:f>
              <c:strCache>
                <c:ptCount val="1"/>
                <c:pt idx="0">
                  <c:v>46-50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Sheet8!$F$75:$F$78</c:f>
              <c:numCache>
                <c:formatCode>0%</c:formatCode>
                <c:ptCount val="4"/>
                <c:pt idx="0">
                  <c:v>1.0462801499976853</c:v>
                </c:pt>
                <c:pt idx="1">
                  <c:v>0.86479867601618621</c:v>
                </c:pt>
                <c:pt idx="2">
                  <c:v>0.97542831577377564</c:v>
                </c:pt>
                <c:pt idx="3">
                  <c:v>1.1563593725016434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D9-46F4-941A-4F0558C542A5}"/>
            </c:ext>
          </c:extLst>
        </c:ser>
        <c:ser>
          <c:idx val="5"/>
          <c:order val="5"/>
          <c:tx>
            <c:strRef>
              <c:f>Sheet8!$G$74</c:f>
              <c:strCache>
                <c:ptCount val="1"/>
                <c:pt idx="0">
                  <c:v>51-55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Sheet8!$G$75:$G$78</c:f>
              <c:numCache>
                <c:formatCode>0%</c:formatCode>
                <c:ptCount val="4"/>
                <c:pt idx="0">
                  <c:v>1.0399059867255904</c:v>
                </c:pt>
                <c:pt idx="1">
                  <c:v>0.92136683733322389</c:v>
                </c:pt>
                <c:pt idx="2">
                  <c:v>1.0972422163886302</c:v>
                </c:pt>
                <c:pt idx="3">
                  <c:v>1.0335562796547191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D9-46F4-941A-4F0558C542A5}"/>
            </c:ext>
          </c:extLst>
        </c:ser>
        <c:ser>
          <c:idx val="6"/>
          <c:order val="6"/>
          <c:tx>
            <c:strRef>
              <c:f>Sheet8!$H$74</c:f>
              <c:strCache>
                <c:ptCount val="1"/>
                <c:pt idx="0">
                  <c:v>55+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Sheet8!$A$75:$A$78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Sheet8!$H$75:$H$78</c:f>
              <c:numCache>
                <c:formatCode>0%</c:formatCode>
                <c:ptCount val="4"/>
                <c:pt idx="0">
                  <c:v>1.3497013934970139</c:v>
                </c:pt>
                <c:pt idx="1">
                  <c:v>0.57019059372000558</c:v>
                </c:pt>
                <c:pt idx="2">
                  <c:v>1.0571105243304413</c:v>
                </c:pt>
                <c:pt idx="3">
                  <c:v>1.1928606153205086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D9-46F4-941A-4F0558C542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7279088"/>
        <c:axId val="577280528"/>
      </c:barChart>
      <c:catAx>
        <c:axId val="57727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280528"/>
        <c:crosses val="autoZero"/>
        <c:auto val="1"/>
        <c:lblAlgn val="ctr"/>
        <c:lblOffset val="100"/>
        <c:noMultiLvlLbl val="0"/>
      </c:catAx>
      <c:valAx>
        <c:axId val="57728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727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City Based Segmentation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Sheet8!$B$110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Sheet8!$A$111:$A$115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Sheet8!$B$111:$B$115</c:f>
              <c:numCache>
                <c:formatCode>0.00%</c:formatCode>
                <c:ptCount val="5"/>
                <c:pt idx="0">
                  <c:v>0.74477904609947587</c:v>
                </c:pt>
                <c:pt idx="1">
                  <c:v>1.3286805725668911</c:v>
                </c:pt>
                <c:pt idx="2">
                  <c:v>0.87358173087111501</c:v>
                </c:pt>
                <c:pt idx="3">
                  <c:v>0.86766325064708771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24-4F17-821F-5E88BFA7A3E1}"/>
            </c:ext>
          </c:extLst>
        </c:ser>
        <c:ser>
          <c:idx val="1"/>
          <c:order val="1"/>
          <c:tx>
            <c:strRef>
              <c:f>Sheet8!$C$110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Sheet8!$A$111:$A$115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Sheet8!$C$111:$C$115</c:f>
              <c:numCache>
                <c:formatCode>0.00%</c:formatCode>
                <c:ptCount val="5"/>
                <c:pt idx="0">
                  <c:v>0.65090408345108774</c:v>
                </c:pt>
                <c:pt idx="1">
                  <c:v>1.4626933956737393</c:v>
                </c:pt>
                <c:pt idx="2">
                  <c:v>0.73540682830990889</c:v>
                </c:pt>
                <c:pt idx="3">
                  <c:v>0.83281163603206099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24-4F17-821F-5E88BFA7A3E1}"/>
            </c:ext>
          </c:extLst>
        </c:ser>
        <c:ser>
          <c:idx val="2"/>
          <c:order val="2"/>
          <c:tx>
            <c:strRef>
              <c:f>Sheet8!$D$110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Sheet8!$A$111:$A$115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Sheet8!$D$111:$D$115</c:f>
              <c:numCache>
                <c:formatCode>0.00%</c:formatCode>
                <c:ptCount val="5"/>
                <c:pt idx="0">
                  <c:v>1.2890878110205275</c:v>
                </c:pt>
                <c:pt idx="1">
                  <c:v>0.62016756346943258</c:v>
                </c:pt>
                <c:pt idx="2">
                  <c:v>1.1958673786604699</c:v>
                </c:pt>
                <c:pt idx="3">
                  <c:v>1.1419543761857947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24-4F17-821F-5E88BFA7A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3659344"/>
        <c:axId val="613663664"/>
      </c:barChart>
      <c:catAx>
        <c:axId val="61365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663664"/>
        <c:crosses val="autoZero"/>
        <c:auto val="1"/>
        <c:lblAlgn val="ctr"/>
        <c:lblOffset val="100"/>
        <c:noMultiLvlLbl val="0"/>
      </c:catAx>
      <c:valAx>
        <c:axId val="613663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65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Marital</a:t>
            </a:r>
            <a:r>
              <a:rPr lang="en-US" baseline="0"/>
              <a:t> Status Based Segmentation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Sheet8!$A$191:$A$194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Sheet8!$B$191:$B$194</c:f>
              <c:numCache>
                <c:formatCode>0.00%</c:formatCode>
                <c:ptCount val="4"/>
                <c:pt idx="0">
                  <c:v>0.98549625556924825</c:v>
                </c:pt>
                <c:pt idx="1">
                  <c:v>1.0296427627847999</c:v>
                </c:pt>
                <c:pt idx="2">
                  <c:v>0.9838007352428968</c:v>
                </c:pt>
                <c:pt idx="3">
                  <c:v>0.97913884360436365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D-431D-9969-F6EBEDA78218}"/>
            </c:ext>
          </c:extLst>
        </c:ser>
        <c:ser>
          <c:idx val="1"/>
          <c:order val="1"/>
          <c:tx>
            <c:v>1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Sheet8!$A$191:$A$194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Sheet8!$C$191:$C$194</c:f>
              <c:numCache>
                <c:formatCode>0.00%</c:formatCode>
                <c:ptCount val="4"/>
                <c:pt idx="0">
                  <c:v>1.0201977596682326</c:v>
                </c:pt>
                <c:pt idx="1">
                  <c:v>0.95871980497943809</c:v>
                </c:pt>
                <c:pt idx="2">
                  <c:v>1.0225589231751981</c:v>
                </c:pt>
                <c:pt idx="3">
                  <c:v>1.029051023705789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DD-431D-9969-F6EBEDA78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6722048"/>
        <c:axId val="696729968"/>
      </c:barChart>
      <c:catAx>
        <c:axId val="69672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729968"/>
        <c:crosses val="autoZero"/>
        <c:auto val="1"/>
        <c:lblAlgn val="ctr"/>
        <c:lblOffset val="100"/>
        <c:noMultiLvlLbl val="0"/>
      </c:catAx>
      <c:valAx>
        <c:axId val="696729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72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  <a:r>
              <a:rPr lang="en-US" baseline="0"/>
              <a:t> by AGE</a:t>
            </a:r>
            <a:endParaRPr lang="en-US"/>
          </a:p>
        </c:rich>
      </c:tx>
      <c:layout>
        <c:manualLayout>
          <c:xMode val="edge"/>
          <c:yMode val="edge"/>
          <c:x val="8.8243678958968199E-3"/>
          <c:y val="1.7601766274877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EDA!$G$2</c:f>
              <c:strCache>
                <c:ptCount val="1"/>
                <c:pt idx="0">
                  <c:v>Count of 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0F-412E-9357-098C690EE4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0F-412E-9357-098C690EE4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0F-412E-9357-098C690EE4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0F-412E-9357-098C690EE4A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40F-412E-9357-098C690EE4A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40F-412E-9357-098C690EE4A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40F-412E-9357-098C690EE4A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EDA!$F$3:$F$9</c:f>
              <c:strCache>
                <c:ptCount val="7"/>
                <c:pt idx="0">
                  <c:v>0-17</c:v>
                </c:pt>
                <c:pt idx="1">
                  <c:v>18-25</c:v>
                </c:pt>
                <c:pt idx="2">
                  <c:v>26-35</c:v>
                </c:pt>
                <c:pt idx="3">
                  <c:v>36-45</c:v>
                </c:pt>
                <c:pt idx="4">
                  <c:v>46-50</c:v>
                </c:pt>
                <c:pt idx="5">
                  <c:v>51-55</c:v>
                </c:pt>
                <c:pt idx="6">
                  <c:v>55+</c:v>
                </c:pt>
              </c:strCache>
            </c:strRef>
          </c:cat>
          <c:val>
            <c:numRef>
              <c:f>EDA!$G$3:$G$9</c:f>
              <c:numCache>
                <c:formatCode>General</c:formatCode>
                <c:ptCount val="7"/>
                <c:pt idx="0">
                  <c:v>204</c:v>
                </c:pt>
                <c:pt idx="1">
                  <c:v>987</c:v>
                </c:pt>
                <c:pt idx="2">
                  <c:v>1907</c:v>
                </c:pt>
                <c:pt idx="3">
                  <c:v>1082</c:v>
                </c:pt>
                <c:pt idx="4">
                  <c:v>473</c:v>
                </c:pt>
                <c:pt idx="5">
                  <c:v>441</c:v>
                </c:pt>
                <c:pt idx="6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40F-412E-9357-098C690EE4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  <a:r>
              <a:rPr lang="en-US" baseline="0"/>
              <a:t> By </a:t>
            </a:r>
            <a:r>
              <a:rPr lang="en-US"/>
              <a:t>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EDA!$G$38</c:f>
              <c:strCache>
                <c:ptCount val="1"/>
                <c:pt idx="0">
                  <c:v>Count of 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9E-4732-9130-9AE9E12824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9E-4732-9130-9AE9E128249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EDA!$F$39:$F$40</c:f>
              <c:strCache>
                <c:ptCount val="2"/>
                <c:pt idx="0">
                  <c:v>F</c:v>
                </c:pt>
                <c:pt idx="1">
                  <c:v>M</c:v>
                </c:pt>
              </c:strCache>
            </c:strRef>
          </c:cat>
          <c:val>
            <c:numRef>
              <c:f>EDA!$G$39:$G$40</c:f>
              <c:numCache>
                <c:formatCode>General</c:formatCode>
                <c:ptCount val="2"/>
                <c:pt idx="0">
                  <c:v>1510</c:v>
                </c:pt>
                <c:pt idx="1">
                  <c:v>3914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9E-4732-9130-9AE9E1282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  <a:r>
              <a:rPr lang="en-US" baseline="0"/>
              <a:t> by</a:t>
            </a:r>
            <a:r>
              <a:rPr lang="en-US"/>
              <a:t> 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EDA!$G$14</c:f>
              <c:strCache>
                <c:ptCount val="1"/>
                <c:pt idx="0">
                  <c:v>Count of 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EDA!$F$15:$F$17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EDA!$G$15:$G$17</c:f>
              <c:numCache>
                <c:formatCode>General</c:formatCode>
                <c:ptCount val="3"/>
                <c:pt idx="0">
                  <c:v>979</c:v>
                </c:pt>
                <c:pt idx="1">
                  <c:v>1622</c:v>
                </c:pt>
                <c:pt idx="2">
                  <c:v>2823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45-431E-88D3-37C6AFBC3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4472192"/>
        <c:axId val="794466792"/>
      </c:barChart>
      <c:catAx>
        <c:axId val="794472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466792"/>
        <c:crosses val="autoZero"/>
        <c:auto val="1"/>
        <c:lblAlgn val="ctr"/>
        <c:lblOffset val="100"/>
        <c:noMultiLvlLbl val="0"/>
      </c:catAx>
      <c:valAx>
        <c:axId val="794466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Customers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47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  <a:r>
              <a:rPr lang="en-US" baseline="0"/>
              <a:t> </a:t>
            </a:r>
            <a:r>
              <a:rPr lang="en-US"/>
              <a:t>Stay in Curent City</a:t>
            </a:r>
          </a:p>
        </c:rich>
      </c:tx>
      <c:layout>
        <c:manualLayout>
          <c:xMode val="edge"/>
          <c:yMode val="edge"/>
          <c:x val="0.2674860017497812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81714785651792"/>
          <c:y val="0.20402134695529336"/>
          <c:w val="0.81862729658792655"/>
          <c:h val="0.576272227068733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EDA!$G$25</c:f>
              <c:strCache>
                <c:ptCount val="1"/>
                <c:pt idx="0">
                  <c:v>Count of Stay in Curent 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EDA!$F$26:$F$30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4+</c:v>
                </c:pt>
              </c:strCache>
            </c:strRef>
          </c:cat>
          <c:val>
            <c:numRef>
              <c:f>EDA!$G$26:$G$30</c:f>
              <c:numCache>
                <c:formatCode>General</c:formatCode>
                <c:ptCount val="5"/>
                <c:pt idx="0">
                  <c:v>713</c:v>
                </c:pt>
                <c:pt idx="1">
                  <c:v>1920</c:v>
                </c:pt>
                <c:pt idx="2">
                  <c:v>1051</c:v>
                </c:pt>
                <c:pt idx="3">
                  <c:v>909</c:v>
                </c:pt>
                <c:pt idx="4">
                  <c:v>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9F-4AF5-872D-371124E57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4453112"/>
        <c:axId val="794460312"/>
      </c:barChart>
      <c:catAx>
        <c:axId val="79445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years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3959601924759406"/>
              <c:y val="0.88793963254593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460312"/>
        <c:crosses val="autoZero"/>
        <c:auto val="1"/>
        <c:lblAlgn val="ctr"/>
        <c:lblOffset val="100"/>
        <c:noMultiLvlLbl val="0"/>
      </c:catAx>
      <c:valAx>
        <c:axId val="794460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</a:t>
                </a:r>
                <a:r>
                  <a:rPr lang="en-US" baseline="0"/>
                  <a:t> of Customers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4453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Revenue per Unit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531207225696883E-2"/>
          <c:y val="0.15199264456200764"/>
          <c:w val="0.89024460775216419"/>
          <c:h val="0.57054407830576104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EDA!$G$132</c:f>
              <c:strCache>
                <c:ptCount val="1"/>
                <c:pt idx="0">
                  <c:v>Average Revenue per Product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EDA!$G$133:$G$147</c:f>
              <c:numCache>
                <c:formatCode>0</c:formatCode>
                <c:ptCount val="15"/>
                <c:pt idx="0">
                  <c:v>114960.22621035058</c:v>
                </c:pt>
                <c:pt idx="1">
                  <c:v>26200.406060606059</c:v>
                </c:pt>
                <c:pt idx="2">
                  <c:v>14096.97972972973</c:v>
                </c:pt>
                <c:pt idx="3">
                  <c:v>49789.13675213675</c:v>
                </c:pt>
                <c:pt idx="4">
                  <c:v>36407.137566137564</c:v>
                </c:pt>
                <c:pt idx="5">
                  <c:v>27554.348314606741</c:v>
                </c:pt>
                <c:pt idx="6">
                  <c:v>29460.74358974359</c:v>
                </c:pt>
                <c:pt idx="7">
                  <c:v>8325.4528301886785</c:v>
                </c:pt>
                <c:pt idx="8">
                  <c:v>16271.388888888889</c:v>
                </c:pt>
                <c:pt idx="9">
                  <c:v>23710.799999999999</c:v>
                </c:pt>
                <c:pt idx="10">
                  <c:v>39088.1</c:v>
                </c:pt>
                <c:pt idx="11">
                  <c:v>4922.125</c:v>
                </c:pt>
                <c:pt idx="12">
                  <c:v>19687.625</c:v>
                </c:pt>
                <c:pt idx="13">
                  <c:v>1612.4</c:v>
                </c:pt>
                <c:pt idx="14">
                  <c:v>2287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A-4D85-B62D-598F21760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19779208"/>
        <c:axId val="8197766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EDA!$F$132</c15:sqref>
                        </c15:formulaRef>
                      </c:ext>
                    </c:extLst>
                    <c:strCache>
                      <c:ptCount val="1"/>
                      <c:pt idx="0">
                        <c:v>Product Category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EDA!$F$133:$F$147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</c:v>
                      </c:pt>
                      <c:pt idx="1">
                        <c:v>5</c:v>
                      </c:pt>
                      <c:pt idx="2">
                        <c:v>8</c:v>
                      </c:pt>
                      <c:pt idx="3">
                        <c:v>2</c:v>
                      </c:pt>
                      <c:pt idx="4">
                        <c:v>3</c:v>
                      </c:pt>
                      <c:pt idx="5">
                        <c:v>4</c:v>
                      </c:pt>
                      <c:pt idx="6">
                        <c:v>6</c:v>
                      </c:pt>
                      <c:pt idx="7">
                        <c:v>11</c:v>
                      </c:pt>
                      <c:pt idx="8">
                        <c:v>16</c:v>
                      </c:pt>
                      <c:pt idx="9">
                        <c:v>10</c:v>
                      </c:pt>
                      <c:pt idx="10">
                        <c:v>7</c:v>
                      </c:pt>
                      <c:pt idx="11">
                        <c:v>13</c:v>
                      </c:pt>
                      <c:pt idx="12">
                        <c:v>15</c:v>
                      </c:pt>
                      <c:pt idx="13">
                        <c:v>12</c:v>
                      </c:pt>
                      <c:pt idx="14">
                        <c:v>18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54A-4D85-B62D-598F21760802}"/>
                  </c:ext>
                </c:extLst>
              </c15:ser>
            </c15:filteredBarSeries>
          </c:ext>
        </c:extLst>
      </c:barChart>
      <c:catAx>
        <c:axId val="819779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</a:t>
                </a:r>
                <a:r>
                  <a:rPr lang="en-US" baseline="0"/>
                  <a:t> Category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9681124234470694"/>
              <c:y val="0.80055482648002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76688"/>
        <c:crosses val="autoZero"/>
        <c:auto val="1"/>
        <c:lblAlgn val="ctr"/>
        <c:lblOffset val="100"/>
        <c:noMultiLvlLbl val="0"/>
      </c:catAx>
      <c:valAx>
        <c:axId val="81977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Amount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9779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247508991931554"/>
          <c:y val="0.85705963837853605"/>
          <c:w val="0.22023500534655391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9158854166666666"/>
          <c:y val="2.37977231013117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4-426B-892F-308A86C75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4-426B-892F-308A86C75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4-426B-892F-308A86C75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4-426B-892F-308A86C75E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Champions</c:v>
                </c:pt>
                <c:pt idx="1">
                  <c:v>At Risk</c:v>
                </c:pt>
                <c:pt idx="2">
                  <c:v>Potential Loyalists</c:v>
                </c:pt>
                <c:pt idx="3">
                  <c:v>Needs Attention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0.37</c:v>
                </c:pt>
                <c:pt idx="1">
                  <c:v>0.3</c:v>
                </c:pt>
                <c:pt idx="2">
                  <c:v>0.24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2-4A28-85F6-A435E7A5A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136872539370085"/>
          <c:y val="0.38869458245770516"/>
          <c:w val="0.27915210793963252"/>
          <c:h val="0.324663404317381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of 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4-426B-892F-308A86C75E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4-426B-892F-308A86C75E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4-426B-892F-308A86C75E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4-426B-892F-308A86C75E1E}"/>
              </c:ext>
            </c:extLst>
          </c:dPt>
          <c:cat>
            <c:strRef>
              <c:f>Sheet1!$A$2:$A$5</c:f>
              <c:strCache>
                <c:ptCount val="4"/>
                <c:pt idx="0">
                  <c:v>Champions</c:v>
                </c:pt>
                <c:pt idx="1">
                  <c:v>At Risk</c:v>
                </c:pt>
                <c:pt idx="2">
                  <c:v>Potential Loyalists</c:v>
                </c:pt>
                <c:pt idx="3">
                  <c:v>Needs Attention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0.37</c:v>
                </c:pt>
                <c:pt idx="1">
                  <c:v>0.3</c:v>
                </c:pt>
                <c:pt idx="2">
                  <c:v>0.24</c:v>
                </c:pt>
                <c:pt idx="3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2-4A28-85F6-A435E7A5A8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136872539370085"/>
          <c:y val="0.38869458245770516"/>
          <c:w val="0.27915210793963252"/>
          <c:h val="0.324663404317381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  <a:r>
              <a:rPr lang="en-US" baseline="0"/>
              <a:t> Based Segmentation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Sheet8!$B$28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Sheet8!$A$29:$A$32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Sheet8!$B$29:$B$32</c:f>
              <c:numCache>
                <c:formatCode>0%</c:formatCode>
                <c:ptCount val="4"/>
                <c:pt idx="0">
                  <c:v>1.1492005561348626</c:v>
                </c:pt>
                <c:pt idx="1">
                  <c:v>0.83674495439201313</c:v>
                </c:pt>
                <c:pt idx="2">
                  <c:v>1.1262596324836986</c:v>
                </c:pt>
                <c:pt idx="3">
                  <c:v>0.99039615846338536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03-4B38-92DE-5260959ED9FC}"/>
            </c:ext>
          </c:extLst>
        </c:ser>
        <c:ser>
          <c:idx val="1"/>
          <c:order val="1"/>
          <c:tx>
            <c:strRef>
              <c:f>Sheet8!$C$28</c:f>
              <c:strCache>
                <c:ptCount val="1"/>
                <c:pt idx="0">
                  <c:v>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Sheet8!$A$29:$A$32</c:f>
              <c:strCache>
                <c:ptCount val="4"/>
                <c:pt idx="0">
                  <c:v>At Risk</c:v>
                </c:pt>
                <c:pt idx="1">
                  <c:v>Champions</c:v>
                </c:pt>
                <c:pt idx="2">
                  <c:v>Needs Attention</c:v>
                </c:pt>
                <c:pt idx="3">
                  <c:v>Potential Loyalists</c:v>
                </c:pt>
              </c:strCache>
            </c:strRef>
          </c:cat>
          <c:val>
            <c:numRef>
              <c:f>Sheet8!$C$29:$C$32</c:f>
              <c:numCache>
                <c:formatCode>0%</c:formatCode>
                <c:ptCount val="4"/>
                <c:pt idx="0">
                  <c:v>0.94197756150310896</c:v>
                </c:pt>
                <c:pt idx="1">
                  <c:v>1.0634880732919949</c:v>
                </c:pt>
                <c:pt idx="2">
                  <c:v>0.95089903181189495</c:v>
                </c:pt>
                <c:pt idx="3">
                  <c:v>1.003734827264239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03-4B38-92DE-5260959ED9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1450216"/>
        <c:axId val="601449496"/>
      </c:barChart>
      <c:catAx>
        <c:axId val="601450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49496"/>
        <c:crosses val="autoZero"/>
        <c:auto val="1"/>
        <c:lblAlgn val="ctr"/>
        <c:lblOffset val="100"/>
        <c:noMultiLvlLbl val="0"/>
      </c:catAx>
      <c:valAx>
        <c:axId val="601449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50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5E8F12-D104-401D-B38E-961626ADF4C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4A437E-D56A-4063-81FC-CE428BF29DA8}">
      <dgm:prSet custT="1"/>
      <dgm:spPr/>
      <dgm:t>
        <a:bodyPr/>
        <a:lstStyle/>
        <a:p>
          <a:r>
            <a:rPr lang="en-US" sz="1200" b="1" dirty="0"/>
            <a:t>Champions</a:t>
          </a:r>
          <a:r>
            <a:rPr lang="en-US" sz="1100" dirty="0"/>
            <a:t>: 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High in Both - frequent, high spenders.</a:t>
          </a:r>
        </a:p>
      </dgm:t>
    </dgm:pt>
    <dgm:pt modelId="{2D33E9E2-7739-4DCB-A7D1-25F7E6E5EE13}" type="parTrans" cxnId="{672DABEF-AD8D-4C5E-974F-97CAEAB91448}">
      <dgm:prSet/>
      <dgm:spPr/>
      <dgm:t>
        <a:bodyPr/>
        <a:lstStyle/>
        <a:p>
          <a:endParaRPr lang="en-US"/>
        </a:p>
      </dgm:t>
    </dgm:pt>
    <dgm:pt modelId="{ED2E6173-0EB2-4886-B632-F2DEDBB1E18D}" type="sibTrans" cxnId="{672DABEF-AD8D-4C5E-974F-97CAEAB91448}">
      <dgm:prSet/>
      <dgm:spPr/>
      <dgm:t>
        <a:bodyPr/>
        <a:lstStyle/>
        <a:p>
          <a:endParaRPr lang="en-US"/>
        </a:p>
      </dgm:t>
    </dgm:pt>
    <dgm:pt modelId="{A687B216-DDFB-4362-8B3F-1044D689BBF6}">
      <dgm:prSet custT="1"/>
      <dgm:spPr/>
      <dgm:t>
        <a:bodyPr/>
        <a:lstStyle/>
        <a:p>
          <a:r>
            <a:rPr lang="en-US" sz="1200" b="1" dirty="0"/>
            <a:t>Potential Loyalists</a:t>
          </a:r>
          <a:r>
            <a:rPr lang="en-US" sz="1100" dirty="0"/>
            <a:t>: </a:t>
          </a:r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Good frequency and monetary(can be converted to champions</a:t>
          </a:r>
          <a:r>
            <a:rPr lang="en-US" sz="1100" dirty="0"/>
            <a:t>)</a:t>
          </a:r>
        </a:p>
      </dgm:t>
    </dgm:pt>
    <dgm:pt modelId="{0C7EABAC-F492-4C18-AEE0-3DCC0A497970}" type="parTrans" cxnId="{5A866F4F-E359-4D9C-BF70-1486F6F9C85F}">
      <dgm:prSet/>
      <dgm:spPr/>
      <dgm:t>
        <a:bodyPr/>
        <a:lstStyle/>
        <a:p>
          <a:endParaRPr lang="en-US"/>
        </a:p>
      </dgm:t>
    </dgm:pt>
    <dgm:pt modelId="{66311F99-E7A3-4C29-B267-CAC303CD26C8}" type="sibTrans" cxnId="{5A866F4F-E359-4D9C-BF70-1486F6F9C85F}">
      <dgm:prSet/>
      <dgm:spPr/>
      <dgm:t>
        <a:bodyPr/>
        <a:lstStyle/>
        <a:p>
          <a:endParaRPr lang="en-US"/>
        </a:p>
      </dgm:t>
    </dgm:pt>
    <dgm:pt modelId="{177330C7-8DEF-49EA-9E1A-4E6F940BC506}">
      <dgm:prSet custT="1"/>
      <dgm:spPr/>
      <dgm:t>
        <a:bodyPr/>
        <a:lstStyle/>
        <a:p>
          <a:r>
            <a:rPr lang="en-US" sz="1200" b="1" dirty="0"/>
            <a:t>Needs Attention</a:t>
          </a:r>
          <a:r>
            <a:rPr lang="en-US" sz="1400" dirty="0"/>
            <a:t>: </a:t>
          </a:r>
          <a:r>
            <a:rPr lang="en-US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Low across the board.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C36C11-C662-4A58-8059-EF3E8D04F9D2}" type="parTrans" cxnId="{BD002047-1CAE-4FD4-AD03-6292801A0228}">
      <dgm:prSet/>
      <dgm:spPr/>
      <dgm:t>
        <a:bodyPr/>
        <a:lstStyle/>
        <a:p>
          <a:endParaRPr lang="en-US"/>
        </a:p>
      </dgm:t>
    </dgm:pt>
    <dgm:pt modelId="{2C30E282-871D-4947-A554-2196E0A1D36A}" type="sibTrans" cxnId="{BD002047-1CAE-4FD4-AD03-6292801A0228}">
      <dgm:prSet/>
      <dgm:spPr/>
      <dgm:t>
        <a:bodyPr/>
        <a:lstStyle/>
        <a:p>
          <a:endParaRPr lang="en-US"/>
        </a:p>
      </dgm:t>
    </dgm:pt>
    <dgm:pt modelId="{B882B866-7EE6-48AD-B894-C8B1A35EA7DC}">
      <dgm:prSet custT="1"/>
      <dgm:spPr/>
      <dgm:t>
        <a:bodyPr/>
        <a:lstStyle/>
        <a:p>
          <a:r>
            <a:rPr lang="en-US" sz="1200" b="1" dirty="0"/>
            <a:t>At Risk</a:t>
          </a:r>
          <a:r>
            <a:rPr lang="en-US" sz="1050" dirty="0"/>
            <a:t>: </a:t>
          </a:r>
          <a:r>
            <a:rPr lang="en-US" sz="1050" dirty="0">
              <a:latin typeface="Times New Roman" panose="02020603050405020304" pitchFamily="18" charset="0"/>
              <a:cs typeface="Times New Roman" panose="02020603050405020304" pitchFamily="18" charset="0"/>
            </a:rPr>
            <a:t>Churning Customer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75BC10-F192-4CD7-BA4B-033EA2EE8635}" type="parTrans" cxnId="{4DDDE4E9-6F6E-4053-B349-E9DCDFCAEC5F}">
      <dgm:prSet/>
      <dgm:spPr/>
      <dgm:t>
        <a:bodyPr/>
        <a:lstStyle/>
        <a:p>
          <a:endParaRPr lang="en-US"/>
        </a:p>
      </dgm:t>
    </dgm:pt>
    <dgm:pt modelId="{311DDAC1-CD0F-4B9F-9001-786FFD8CD1BB}" type="sibTrans" cxnId="{4DDDE4E9-6F6E-4053-B349-E9DCDFCAEC5F}">
      <dgm:prSet/>
      <dgm:spPr/>
      <dgm:t>
        <a:bodyPr/>
        <a:lstStyle/>
        <a:p>
          <a:endParaRPr lang="en-US"/>
        </a:p>
      </dgm:t>
    </dgm:pt>
    <dgm:pt modelId="{7960B95C-61A5-44AE-AB55-6506813577F9}" type="pres">
      <dgm:prSet presAssocID="{E95E8F12-D104-401D-B38E-961626ADF4C2}" presName="Name0" presStyleCnt="0">
        <dgm:presLayoutVars>
          <dgm:dir/>
          <dgm:animLvl val="lvl"/>
          <dgm:resizeHandles val="exact"/>
        </dgm:presLayoutVars>
      </dgm:prSet>
      <dgm:spPr/>
    </dgm:pt>
    <dgm:pt modelId="{26A500E1-BA8C-404F-8110-DF2B1F320AE9}" type="pres">
      <dgm:prSet presAssocID="{BC4A437E-D56A-4063-81FC-CE428BF29DA8}" presName="linNode" presStyleCnt="0"/>
      <dgm:spPr/>
    </dgm:pt>
    <dgm:pt modelId="{EFEA6425-8BA6-467B-9949-D2EF3F811210}" type="pres">
      <dgm:prSet presAssocID="{BC4A437E-D56A-4063-81FC-CE428BF29DA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EF4EA1A-A135-479C-9D50-EBFE0E32BEB2}" type="pres">
      <dgm:prSet presAssocID="{ED2E6173-0EB2-4886-B632-F2DEDBB1E18D}" presName="sp" presStyleCnt="0"/>
      <dgm:spPr/>
    </dgm:pt>
    <dgm:pt modelId="{9B9895F1-66C2-42AC-A583-2DB53728E228}" type="pres">
      <dgm:prSet presAssocID="{A687B216-DDFB-4362-8B3F-1044D689BBF6}" presName="linNode" presStyleCnt="0"/>
      <dgm:spPr/>
    </dgm:pt>
    <dgm:pt modelId="{F219F551-411A-416F-9BDF-1D64630AADEF}" type="pres">
      <dgm:prSet presAssocID="{A687B216-DDFB-4362-8B3F-1044D689BBF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461B973-34AD-43B0-B000-02DCB0AF8D6A}" type="pres">
      <dgm:prSet presAssocID="{66311F99-E7A3-4C29-B267-CAC303CD26C8}" presName="sp" presStyleCnt="0"/>
      <dgm:spPr/>
    </dgm:pt>
    <dgm:pt modelId="{25ECC663-F3CB-4D8E-A02F-9BF7CA981BD5}" type="pres">
      <dgm:prSet presAssocID="{177330C7-8DEF-49EA-9E1A-4E6F940BC506}" presName="linNode" presStyleCnt="0"/>
      <dgm:spPr/>
    </dgm:pt>
    <dgm:pt modelId="{73E7643D-1A60-40E7-8FC1-F6B4A3FD1AAD}" type="pres">
      <dgm:prSet presAssocID="{177330C7-8DEF-49EA-9E1A-4E6F940BC50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FF979C6C-F87D-4B98-AEA8-319E2A2788C4}" type="pres">
      <dgm:prSet presAssocID="{2C30E282-871D-4947-A554-2196E0A1D36A}" presName="sp" presStyleCnt="0"/>
      <dgm:spPr/>
    </dgm:pt>
    <dgm:pt modelId="{B684BC4D-6CE5-4CC4-9605-2137BDE6988D}" type="pres">
      <dgm:prSet presAssocID="{B882B866-7EE6-48AD-B894-C8B1A35EA7DC}" presName="linNode" presStyleCnt="0"/>
      <dgm:spPr/>
    </dgm:pt>
    <dgm:pt modelId="{B80F9D83-D926-44B8-A25E-EC887BABCC49}" type="pres">
      <dgm:prSet presAssocID="{B882B866-7EE6-48AD-B894-C8B1A35EA7DC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7B88B2A-3CF2-4DA8-9D29-49CEEA1089F4}" type="presOf" srcId="{A687B216-DDFB-4362-8B3F-1044D689BBF6}" destId="{F219F551-411A-416F-9BDF-1D64630AADEF}" srcOrd="0" destOrd="0" presId="urn:microsoft.com/office/officeart/2005/8/layout/vList5"/>
    <dgm:cxn modelId="{844EFC60-5BBF-44BA-B33E-6AE9639A6976}" type="presOf" srcId="{E95E8F12-D104-401D-B38E-961626ADF4C2}" destId="{7960B95C-61A5-44AE-AB55-6506813577F9}" srcOrd="0" destOrd="0" presId="urn:microsoft.com/office/officeart/2005/8/layout/vList5"/>
    <dgm:cxn modelId="{BD002047-1CAE-4FD4-AD03-6292801A0228}" srcId="{E95E8F12-D104-401D-B38E-961626ADF4C2}" destId="{177330C7-8DEF-49EA-9E1A-4E6F940BC506}" srcOrd="2" destOrd="0" parTransId="{CBC36C11-C662-4A58-8059-EF3E8D04F9D2}" sibTransId="{2C30E282-871D-4947-A554-2196E0A1D36A}"/>
    <dgm:cxn modelId="{5A866F4F-E359-4D9C-BF70-1486F6F9C85F}" srcId="{E95E8F12-D104-401D-B38E-961626ADF4C2}" destId="{A687B216-DDFB-4362-8B3F-1044D689BBF6}" srcOrd="1" destOrd="0" parTransId="{0C7EABAC-F492-4C18-AEE0-3DCC0A497970}" sibTransId="{66311F99-E7A3-4C29-B267-CAC303CD26C8}"/>
    <dgm:cxn modelId="{40114798-20CE-4236-912C-3C4382CDAABC}" type="presOf" srcId="{B882B866-7EE6-48AD-B894-C8B1A35EA7DC}" destId="{B80F9D83-D926-44B8-A25E-EC887BABCC49}" srcOrd="0" destOrd="0" presId="urn:microsoft.com/office/officeart/2005/8/layout/vList5"/>
    <dgm:cxn modelId="{71C507E9-C63C-441A-86FB-E1D562649EC7}" type="presOf" srcId="{BC4A437E-D56A-4063-81FC-CE428BF29DA8}" destId="{EFEA6425-8BA6-467B-9949-D2EF3F811210}" srcOrd="0" destOrd="0" presId="urn:microsoft.com/office/officeart/2005/8/layout/vList5"/>
    <dgm:cxn modelId="{4DDDE4E9-6F6E-4053-B349-E9DCDFCAEC5F}" srcId="{E95E8F12-D104-401D-B38E-961626ADF4C2}" destId="{B882B866-7EE6-48AD-B894-C8B1A35EA7DC}" srcOrd="3" destOrd="0" parTransId="{D475BC10-F192-4CD7-BA4B-033EA2EE8635}" sibTransId="{311DDAC1-CD0F-4B9F-9001-786FFD8CD1BB}"/>
    <dgm:cxn modelId="{546300ED-8548-4820-8BBC-B9D748BCEBB6}" type="presOf" srcId="{177330C7-8DEF-49EA-9E1A-4E6F940BC506}" destId="{73E7643D-1A60-40E7-8FC1-F6B4A3FD1AAD}" srcOrd="0" destOrd="0" presId="urn:microsoft.com/office/officeart/2005/8/layout/vList5"/>
    <dgm:cxn modelId="{672DABEF-AD8D-4C5E-974F-97CAEAB91448}" srcId="{E95E8F12-D104-401D-B38E-961626ADF4C2}" destId="{BC4A437E-D56A-4063-81FC-CE428BF29DA8}" srcOrd="0" destOrd="0" parTransId="{2D33E9E2-7739-4DCB-A7D1-25F7E6E5EE13}" sibTransId="{ED2E6173-0EB2-4886-B632-F2DEDBB1E18D}"/>
    <dgm:cxn modelId="{F9F77FB9-7EC6-498D-B302-8B673EF18B4E}" type="presParOf" srcId="{7960B95C-61A5-44AE-AB55-6506813577F9}" destId="{26A500E1-BA8C-404F-8110-DF2B1F320AE9}" srcOrd="0" destOrd="0" presId="urn:microsoft.com/office/officeart/2005/8/layout/vList5"/>
    <dgm:cxn modelId="{E21FD633-B9E8-423D-AC46-8A97DC5BD2DE}" type="presParOf" srcId="{26A500E1-BA8C-404F-8110-DF2B1F320AE9}" destId="{EFEA6425-8BA6-467B-9949-D2EF3F811210}" srcOrd="0" destOrd="0" presId="urn:microsoft.com/office/officeart/2005/8/layout/vList5"/>
    <dgm:cxn modelId="{BD75D33B-8791-4433-B77B-387D2E3EA18E}" type="presParOf" srcId="{7960B95C-61A5-44AE-AB55-6506813577F9}" destId="{DEF4EA1A-A135-479C-9D50-EBFE0E32BEB2}" srcOrd="1" destOrd="0" presId="urn:microsoft.com/office/officeart/2005/8/layout/vList5"/>
    <dgm:cxn modelId="{859BD815-3C88-4332-9E3F-226E316569FD}" type="presParOf" srcId="{7960B95C-61A5-44AE-AB55-6506813577F9}" destId="{9B9895F1-66C2-42AC-A583-2DB53728E228}" srcOrd="2" destOrd="0" presId="urn:microsoft.com/office/officeart/2005/8/layout/vList5"/>
    <dgm:cxn modelId="{30EEF01B-8F63-41A3-88F6-7DCA435A67FA}" type="presParOf" srcId="{9B9895F1-66C2-42AC-A583-2DB53728E228}" destId="{F219F551-411A-416F-9BDF-1D64630AADEF}" srcOrd="0" destOrd="0" presId="urn:microsoft.com/office/officeart/2005/8/layout/vList5"/>
    <dgm:cxn modelId="{869775A1-4B01-4BA3-BC68-CC58ACA43233}" type="presParOf" srcId="{7960B95C-61A5-44AE-AB55-6506813577F9}" destId="{C461B973-34AD-43B0-B000-02DCB0AF8D6A}" srcOrd="3" destOrd="0" presId="urn:microsoft.com/office/officeart/2005/8/layout/vList5"/>
    <dgm:cxn modelId="{A646687B-20D6-494A-B12D-B941A043CC7E}" type="presParOf" srcId="{7960B95C-61A5-44AE-AB55-6506813577F9}" destId="{25ECC663-F3CB-4D8E-A02F-9BF7CA981BD5}" srcOrd="4" destOrd="0" presId="urn:microsoft.com/office/officeart/2005/8/layout/vList5"/>
    <dgm:cxn modelId="{994A8E59-BD2D-4E9C-8BD9-908B1903C367}" type="presParOf" srcId="{25ECC663-F3CB-4D8E-A02F-9BF7CA981BD5}" destId="{73E7643D-1A60-40E7-8FC1-F6B4A3FD1AAD}" srcOrd="0" destOrd="0" presId="urn:microsoft.com/office/officeart/2005/8/layout/vList5"/>
    <dgm:cxn modelId="{B6E47BE5-7C20-4120-B030-8467A064A1F9}" type="presParOf" srcId="{7960B95C-61A5-44AE-AB55-6506813577F9}" destId="{FF979C6C-F87D-4B98-AEA8-319E2A2788C4}" srcOrd="5" destOrd="0" presId="urn:microsoft.com/office/officeart/2005/8/layout/vList5"/>
    <dgm:cxn modelId="{A99CABF4-E622-4B32-B016-9D9E8F96CFF3}" type="presParOf" srcId="{7960B95C-61A5-44AE-AB55-6506813577F9}" destId="{B684BC4D-6CE5-4CC4-9605-2137BDE6988D}" srcOrd="6" destOrd="0" presId="urn:microsoft.com/office/officeart/2005/8/layout/vList5"/>
    <dgm:cxn modelId="{B61D78D2-98A7-4080-9C81-6B354C87E1EB}" type="presParOf" srcId="{B684BC4D-6CE5-4CC4-9605-2137BDE6988D}" destId="{B80F9D83-D926-44B8-A25E-EC887BABCC4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A6425-8BA6-467B-9949-D2EF3F811210}">
      <dsp:nvSpPr>
        <dsp:cNvPr id="0" name=""/>
        <dsp:cNvSpPr/>
      </dsp:nvSpPr>
      <dsp:spPr>
        <a:xfrm>
          <a:off x="1612392" y="1242"/>
          <a:ext cx="1813941" cy="59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Champions</a:t>
          </a:r>
          <a:r>
            <a:rPr lang="en-US" sz="1100" kern="1200" dirty="0"/>
            <a:t>: 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High in Both - frequent, high spenders.</a:t>
          </a:r>
        </a:p>
      </dsp:txBody>
      <dsp:txXfrm>
        <a:off x="1641557" y="30407"/>
        <a:ext cx="1755611" cy="539113"/>
      </dsp:txXfrm>
    </dsp:sp>
    <dsp:sp modelId="{F219F551-411A-416F-9BDF-1D64630AADEF}">
      <dsp:nvSpPr>
        <dsp:cNvPr id="0" name=""/>
        <dsp:cNvSpPr/>
      </dsp:nvSpPr>
      <dsp:spPr>
        <a:xfrm>
          <a:off x="1612392" y="628558"/>
          <a:ext cx="1813941" cy="59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Potential Loyalists</a:t>
          </a:r>
          <a:r>
            <a:rPr lang="en-US" sz="1100" kern="1200" dirty="0"/>
            <a:t>: </a:t>
          </a: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Good frequency and monetary(can be converted to champions</a:t>
          </a:r>
          <a:r>
            <a:rPr lang="en-US" sz="1100" kern="1200" dirty="0"/>
            <a:t>)</a:t>
          </a:r>
        </a:p>
      </dsp:txBody>
      <dsp:txXfrm>
        <a:off x="1641557" y="657723"/>
        <a:ext cx="1755611" cy="539113"/>
      </dsp:txXfrm>
    </dsp:sp>
    <dsp:sp modelId="{73E7643D-1A60-40E7-8FC1-F6B4A3FD1AAD}">
      <dsp:nvSpPr>
        <dsp:cNvPr id="0" name=""/>
        <dsp:cNvSpPr/>
      </dsp:nvSpPr>
      <dsp:spPr>
        <a:xfrm>
          <a:off x="1612392" y="1255874"/>
          <a:ext cx="1813941" cy="59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Needs Attention</a:t>
          </a:r>
          <a:r>
            <a:rPr lang="en-US" sz="1400" kern="1200" dirty="0"/>
            <a:t>: </a:t>
          </a:r>
          <a:r>
            <a:rPr lang="en-US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 across the board.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1557" y="1285039"/>
        <a:ext cx="1755611" cy="539113"/>
      </dsp:txXfrm>
    </dsp:sp>
    <dsp:sp modelId="{B80F9D83-D926-44B8-A25E-EC887BABCC49}">
      <dsp:nvSpPr>
        <dsp:cNvPr id="0" name=""/>
        <dsp:cNvSpPr/>
      </dsp:nvSpPr>
      <dsp:spPr>
        <a:xfrm>
          <a:off x="1612392" y="1883190"/>
          <a:ext cx="1813941" cy="5974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At Risk</a:t>
          </a:r>
          <a:r>
            <a:rPr lang="en-US" sz="1050" kern="1200" dirty="0"/>
            <a:t>: </a:t>
          </a:r>
          <a:r>
            <a:rPr lang="en-US" sz="105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Churning Customer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41557" y="1912355"/>
        <a:ext cx="1755611" cy="539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0.07132</cdr:x>
      <cdr:y>0.34931</cdr:y>
    </cdr:from>
    <cdr:to>
      <cdr:x>1</cdr:x>
      <cdr:y>0.34931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2F1E12A0-003F-3770-FE51-793FC1BF1003}"/>
            </a:ext>
          </a:extLst>
        </cdr:cNvPr>
        <cdr:cNvCxnSpPr/>
      </cdr:nvCxnSpPr>
      <cdr:spPr>
        <a:xfrm xmlns:a="http://schemas.openxmlformats.org/drawingml/2006/main">
          <a:off x="466725" y="971549"/>
          <a:ext cx="6076950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0.08671</cdr:x>
      <cdr:y>0.39796</cdr:y>
    </cdr:from>
    <cdr:to>
      <cdr:x>1</cdr:x>
      <cdr:y>0.39796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97B0BF53-EEAA-F3B5-437A-8E479999CFDE}"/>
            </a:ext>
          </a:extLst>
        </cdr:cNvPr>
        <cdr:cNvCxnSpPr/>
      </cdr:nvCxnSpPr>
      <cdr:spPr>
        <a:xfrm xmlns:a="http://schemas.openxmlformats.org/drawingml/2006/main">
          <a:off x="571500" y="1114425"/>
          <a:ext cx="6019799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D67FF-171C-4EB5-B440-7DBD739A736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F7010-5BD2-4588-A925-2BAFF40B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F7010-5BD2-4588-A925-2BAFF40BE5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7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F7010-5BD2-4588-A925-2BAFF40BE5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1475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17" name="bg object 17"/>
          <p:cNvSpPr/>
          <p:nvPr/>
        </p:nvSpPr>
        <p:spPr>
          <a:xfrm>
            <a:off x="5351526" y="1596105"/>
            <a:ext cx="2976372" cy="18271"/>
          </a:xfrm>
          <a:custGeom>
            <a:avLst/>
            <a:gdLst/>
            <a:ahLst/>
            <a:cxnLst/>
            <a:rect l="l" t="t" r="r" b="b"/>
            <a:pathLst>
              <a:path w="3720465" h="17780">
                <a:moveTo>
                  <a:pt x="3720465" y="0"/>
                </a:moveTo>
                <a:lnTo>
                  <a:pt x="2480310" y="0"/>
                </a:lnTo>
                <a:lnTo>
                  <a:pt x="1240155" y="0"/>
                </a:lnTo>
                <a:lnTo>
                  <a:pt x="0" y="0"/>
                </a:lnTo>
                <a:lnTo>
                  <a:pt x="0" y="17716"/>
                </a:lnTo>
                <a:lnTo>
                  <a:pt x="1240155" y="17716"/>
                </a:lnTo>
                <a:lnTo>
                  <a:pt x="2480310" y="17716"/>
                </a:lnTo>
                <a:lnTo>
                  <a:pt x="3720465" y="17716"/>
                </a:lnTo>
                <a:lnTo>
                  <a:pt x="3720465" y="0"/>
                </a:lnTo>
                <a:close/>
              </a:path>
            </a:pathLst>
          </a:custGeom>
          <a:solidFill>
            <a:srgbClr val="0070CD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18" name="bg object 18"/>
          <p:cNvSpPr/>
          <p:nvPr/>
        </p:nvSpPr>
        <p:spPr>
          <a:xfrm>
            <a:off x="320039" y="694934"/>
            <a:ext cx="8503920" cy="18271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80" b="1" i="0">
                <a:solidFill>
                  <a:srgbClr val="0070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r>
              <a:rPr lang="en-US"/>
              <a:t>May</a:t>
            </a:r>
            <a:r>
              <a:rPr lang="en-US" spc="12"/>
              <a:t> </a:t>
            </a:r>
            <a:r>
              <a:rPr lang="en-US" spc="-16"/>
              <a:t>2025</a:t>
            </a:r>
            <a:endParaRPr lang="en-US" spc="-16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8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r>
              <a:rPr lang="en-US"/>
              <a:t>Walmart</a:t>
            </a:r>
            <a:r>
              <a:rPr lang="en-US" spc="4"/>
              <a:t> </a:t>
            </a:r>
            <a:r>
              <a:rPr lang="en-US"/>
              <a:t>Customer</a:t>
            </a:r>
            <a:r>
              <a:rPr lang="en-US" spc="8"/>
              <a:t> </a:t>
            </a:r>
            <a:r>
              <a:rPr lang="en-US"/>
              <a:t>Segmentation</a:t>
            </a:r>
            <a:r>
              <a:rPr lang="en-US" spc="4"/>
              <a:t> </a:t>
            </a:r>
            <a:r>
              <a:rPr lang="en-US"/>
              <a:t>&amp;</a:t>
            </a:r>
            <a:r>
              <a:rPr lang="en-US" spc="8"/>
              <a:t> </a:t>
            </a:r>
            <a:r>
              <a:rPr lang="en-US" spc="-8"/>
              <a:t>Insights</a:t>
            </a:r>
            <a:endParaRPr lang="en-US" spc="-8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2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0480">
              <a:spcBef>
                <a:spcPts val="12"/>
              </a:spcBef>
            </a:pPr>
            <a:fld id="{81D60167-4931-47E6-BA6A-407CBD079E47}" type="slidenum">
              <a:rPr lang="en-US" smtClean="0"/>
              <a:pPr marL="30480">
                <a:spcBef>
                  <a:spcPts val="12"/>
                </a:spcBef>
              </a:pPr>
              <a:t>‹#›</a:t>
            </a:fld>
            <a:r>
              <a:rPr lang="en-US" spc="180"/>
              <a:t> </a:t>
            </a:r>
            <a:r>
              <a:rPr lang="en-US"/>
              <a:t>/</a:t>
            </a:r>
            <a:r>
              <a:rPr lang="en-US" spc="180"/>
              <a:t> </a:t>
            </a:r>
            <a:r>
              <a:rPr lang="en-US" spc="-20"/>
              <a:t>10</a:t>
            </a:r>
            <a:endParaRPr lang="en-US" spc="-20" dirty="0"/>
          </a:p>
        </p:txBody>
      </p:sp>
    </p:spTree>
    <p:extLst>
      <p:ext uri="{BB962C8B-B14F-4D97-AF65-F5344CB8AC3E}">
        <p14:creationId xmlns:p14="http://schemas.microsoft.com/office/powerpoint/2010/main" val="23112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179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DF29C-D4A8-BF59-2CA7-BAB0D685A4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4118" y="94765"/>
            <a:ext cx="665363" cy="7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amsk09" TargetMode="External"/><Relationship Id="rId2" Type="http://schemas.openxmlformats.org/officeDocument/2006/relationships/hyperlink" Target="http://www.linkedin.com/in/sahilsharma0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2376340"/>
            <a:ext cx="8961120" cy="1121004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sz="3600" dirty="0"/>
              <a:t>Customer Segmentation Analysis Using FRM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924" y="3429001"/>
            <a:ext cx="6603476" cy="1266020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FFC000"/>
                </a:solidFill>
              </a:rPr>
              <a:t>Data-Driven Insights for Strategic Marketing and Customer Engagement</a:t>
            </a:r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B072C-77B6-58CF-BA89-52B8BC6BC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8961120" cy="224028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A0120EE-B1D3-C347-6FA1-F97374EF9000}"/>
              </a:ext>
            </a:extLst>
          </p:cNvPr>
          <p:cNvSpPr/>
          <p:nvPr/>
        </p:nvSpPr>
        <p:spPr>
          <a:xfrm>
            <a:off x="4911365" y="5995447"/>
            <a:ext cx="4141195" cy="77111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dirty="0">
                <a:highlight>
                  <a:srgbClr val="000080"/>
                </a:highlight>
              </a:rPr>
              <a:t>Presented by – SAHIL SHARMA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9005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018" y="257683"/>
            <a:ext cx="7386321" cy="440120"/>
          </a:xfrm>
          <a:prstGeom prst="rect">
            <a:avLst/>
          </a:prstGeom>
        </p:spPr>
        <p:txBody>
          <a:bodyPr vert="horz" wrap="square" lIns="0" tIns="9144" rIns="0" bIns="0" rtlCol="0" anchor="ctr">
            <a:spAutoFit/>
          </a:bodyPr>
          <a:lstStyle/>
          <a:p>
            <a:pPr marL="10160">
              <a:spcBef>
                <a:spcPts val="72"/>
              </a:spcBef>
            </a:pPr>
            <a:r>
              <a:rPr lang="en-US" sz="2800" b="1" dirty="0">
                <a:solidFill>
                  <a:schemeClr val="accent1"/>
                </a:solidFill>
              </a:rPr>
              <a:t>       Young Males Drive Most Spending Activity</a:t>
            </a:r>
            <a:endParaRPr sz="2800" b="1" spc="-8" dirty="0">
              <a:solidFill>
                <a:schemeClr val="accent1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0040" y="1309789"/>
            <a:ext cx="8503920" cy="2156460"/>
            <a:chOff x="400049" y="871156"/>
            <a:chExt cx="10629900" cy="2695575"/>
          </a:xfrm>
        </p:grpSpPr>
        <p:sp>
          <p:nvSpPr>
            <p:cNvPr id="5" name="object 5"/>
            <p:cNvSpPr/>
            <p:nvPr/>
          </p:nvSpPr>
          <p:spPr>
            <a:xfrm>
              <a:off x="400049" y="871156"/>
              <a:ext cx="10629900" cy="2695575"/>
            </a:xfrm>
            <a:custGeom>
              <a:avLst/>
              <a:gdLst/>
              <a:ahLst/>
              <a:cxnLst/>
              <a:rect l="l" t="t" r="r" b="b"/>
              <a:pathLst>
                <a:path w="10629900" h="269557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269557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2695575">
                  <a:moveTo>
                    <a:pt x="10629899" y="2695003"/>
                  </a:moveTo>
                  <a:lnTo>
                    <a:pt x="0" y="2695003"/>
                  </a:lnTo>
                  <a:lnTo>
                    <a:pt x="0" y="2531649"/>
                  </a:lnTo>
                  <a:lnTo>
                    <a:pt x="1348" y="2538428"/>
                  </a:lnTo>
                  <a:lnTo>
                    <a:pt x="6742" y="2551451"/>
                  </a:lnTo>
                  <a:lnTo>
                    <a:pt x="39321" y="2576401"/>
                  </a:lnTo>
                  <a:lnTo>
                    <a:pt x="46101" y="2577750"/>
                  </a:lnTo>
                  <a:lnTo>
                    <a:pt x="10629899" y="2577750"/>
                  </a:lnTo>
                  <a:lnTo>
                    <a:pt x="10629899" y="2695003"/>
                  </a:lnTo>
                  <a:close/>
                </a:path>
                <a:path w="10629900" h="2695575">
                  <a:moveTo>
                    <a:pt x="10629899" y="2577750"/>
                  </a:moveTo>
                  <a:lnTo>
                    <a:pt x="10583797" y="2577750"/>
                  </a:lnTo>
                  <a:lnTo>
                    <a:pt x="10590576" y="2576401"/>
                  </a:lnTo>
                  <a:lnTo>
                    <a:pt x="10603599" y="2571007"/>
                  </a:lnTo>
                  <a:lnTo>
                    <a:pt x="10628550" y="2538428"/>
                  </a:lnTo>
                  <a:lnTo>
                    <a:pt x="10629899" y="2531649"/>
                  </a:lnTo>
                  <a:lnTo>
                    <a:pt x="10629899" y="25777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71156"/>
              <a:ext cx="10629900" cy="2578100"/>
            </a:xfrm>
            <a:custGeom>
              <a:avLst/>
              <a:gdLst/>
              <a:ahLst/>
              <a:cxnLst/>
              <a:rect l="l" t="t" r="r" b="b"/>
              <a:pathLst>
                <a:path w="10629900" h="2578100">
                  <a:moveTo>
                    <a:pt x="10580239" y="2577750"/>
                  </a:moveTo>
                  <a:lnTo>
                    <a:pt x="49659" y="2577750"/>
                  </a:lnTo>
                  <a:lnTo>
                    <a:pt x="46203" y="2577410"/>
                  </a:lnTo>
                  <a:lnTo>
                    <a:pt x="10896" y="2557030"/>
                  </a:lnTo>
                  <a:lnTo>
                    <a:pt x="0" y="2528090"/>
                  </a:lnTo>
                  <a:lnTo>
                    <a:pt x="0" y="252460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2528090"/>
                  </a:lnTo>
                  <a:lnTo>
                    <a:pt x="10611863" y="2564650"/>
                  </a:lnTo>
                  <a:lnTo>
                    <a:pt x="10583695" y="2577410"/>
                  </a:lnTo>
                  <a:lnTo>
                    <a:pt x="10580239" y="2577750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26304" y="1552618"/>
            <a:ext cx="3063240" cy="195438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sz="1200" b="1" dirty="0">
                <a:solidFill>
                  <a:srgbClr val="004B90"/>
                </a:solidFill>
                <a:latin typeface="Arial"/>
                <a:cs typeface="Arial"/>
              </a:rPr>
              <a:t>Age Distribution by S</a:t>
            </a:r>
            <a:r>
              <a:rPr lang="en-US" sz="1200" b="1" dirty="0">
                <a:solidFill>
                  <a:srgbClr val="004B90"/>
                </a:solidFill>
                <a:latin typeface="Arial"/>
                <a:cs typeface="Arial"/>
              </a:rPr>
              <a:t>egments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535" y="2036314"/>
            <a:ext cx="3063240" cy="207749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80" b="1" dirty="0">
                <a:solidFill>
                  <a:schemeClr val="accent1"/>
                </a:solidFill>
                <a:latin typeface="Arial"/>
                <a:cs typeface="Arial"/>
              </a:rPr>
              <a:t>Champions &amp; Potential Loyalists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6044" y="2052472"/>
            <a:ext cx="2047001" cy="207749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80" b="1" dirty="0">
                <a:solidFill>
                  <a:schemeClr val="accent1"/>
                </a:solidFill>
                <a:latin typeface="Arial"/>
                <a:cs typeface="Arial"/>
              </a:rPr>
              <a:t>At Risk &amp; Needs Attention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0040" y="3592879"/>
            <a:ext cx="8503920" cy="2398345"/>
            <a:chOff x="400050" y="3541775"/>
            <a:chExt cx="10629900" cy="2494280"/>
          </a:xfrm>
        </p:grpSpPr>
        <p:sp>
          <p:nvSpPr>
            <p:cNvPr id="11" name="object 11"/>
            <p:cNvSpPr/>
            <p:nvPr/>
          </p:nvSpPr>
          <p:spPr>
            <a:xfrm>
              <a:off x="400050" y="3541775"/>
              <a:ext cx="10629900" cy="130810"/>
            </a:xfrm>
            <a:custGeom>
              <a:avLst/>
              <a:gdLst/>
              <a:ahLst/>
              <a:cxnLst/>
              <a:rect l="l" t="t" r="r" b="b"/>
              <a:pathLst>
                <a:path w="10629900" h="130810">
                  <a:moveTo>
                    <a:pt x="0" y="130400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84296"/>
                  </a:lnTo>
                  <a:lnTo>
                    <a:pt x="46101" y="84296"/>
                  </a:lnTo>
                  <a:lnTo>
                    <a:pt x="39321" y="85644"/>
                  </a:lnTo>
                  <a:lnTo>
                    <a:pt x="6742" y="110594"/>
                  </a:lnTo>
                  <a:lnTo>
                    <a:pt x="1348" y="123617"/>
                  </a:lnTo>
                  <a:lnTo>
                    <a:pt x="0" y="130400"/>
                  </a:lnTo>
                  <a:close/>
                </a:path>
                <a:path w="10629900" h="130810">
                  <a:moveTo>
                    <a:pt x="10629899" y="130400"/>
                  </a:moveTo>
                  <a:lnTo>
                    <a:pt x="10609347" y="94879"/>
                  </a:lnTo>
                  <a:lnTo>
                    <a:pt x="10583797" y="84296"/>
                  </a:lnTo>
                  <a:lnTo>
                    <a:pt x="10629899" y="84296"/>
                  </a:lnTo>
                  <a:lnTo>
                    <a:pt x="10629899" y="13040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00050" y="3626071"/>
              <a:ext cx="10629900" cy="2409825"/>
            </a:xfrm>
            <a:custGeom>
              <a:avLst/>
              <a:gdLst/>
              <a:ahLst/>
              <a:cxnLst/>
              <a:rect l="l" t="t" r="r" b="b"/>
              <a:pathLst>
                <a:path w="10629900" h="2409825">
                  <a:moveTo>
                    <a:pt x="10629900" y="2409444"/>
                  </a:moveTo>
                  <a:lnTo>
                    <a:pt x="0" y="2409444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2409444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36364" y="3759580"/>
            <a:ext cx="2777006" cy="195438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sz="1200" b="1" dirty="0">
                <a:solidFill>
                  <a:srgbClr val="004B90"/>
                </a:solidFill>
                <a:latin typeface="Arial"/>
                <a:cs typeface="Arial"/>
              </a:rPr>
              <a:t>Gender </a:t>
            </a:r>
            <a:r>
              <a:rPr lang="en-US" sz="1200" b="1" dirty="0">
                <a:solidFill>
                  <a:srgbClr val="004B90"/>
                </a:solidFill>
                <a:latin typeface="Arial"/>
                <a:cs typeface="Arial"/>
              </a:rPr>
              <a:t>Distribution by Segments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9671" y="2381656"/>
            <a:ext cx="2739136" cy="896720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26-35: 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1.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12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over-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</a:t>
            </a:r>
            <a:endParaRPr sz="1280" dirty="0">
              <a:latin typeface="Arial"/>
              <a:cs typeface="Arial"/>
            </a:endParaRPr>
          </a:p>
          <a:p>
            <a:pPr marL="10160" marR="4064">
              <a:lnSpc>
                <a:spcPct val="167100"/>
              </a:lnSpc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36-45: 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1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.02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over-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18-25: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1.07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 </a:t>
            </a:r>
            <a:r>
              <a:rPr lang="en-US" sz="1280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5184" y="2293216"/>
            <a:ext cx="88900" cy="985910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21631" y="2381656"/>
            <a:ext cx="2739136" cy="896720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55+: 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1.3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5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over-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</a:t>
            </a:r>
            <a:endParaRPr sz="1280" dirty="0">
              <a:latin typeface="Arial"/>
              <a:cs typeface="Arial"/>
            </a:endParaRPr>
          </a:p>
          <a:p>
            <a:pPr marL="10160" marR="4064">
              <a:lnSpc>
                <a:spcPct val="167100"/>
              </a:lnSpc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18-25: 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1.1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5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over-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 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Ages </a:t>
            </a:r>
            <a:r>
              <a:rPr lang="en-US" sz="1280" dirty="0">
                <a:solidFill>
                  <a:srgbClr val="333333"/>
                </a:solidFill>
                <a:latin typeface="Arial"/>
                <a:cs typeface="Arial"/>
              </a:rPr>
              <a:t>0-17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: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1.20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sz="1280" b="1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28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280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represented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7144" y="2293216"/>
            <a:ext cx="88900" cy="985910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8738" y="4043463"/>
            <a:ext cx="2358136" cy="1412181"/>
          </a:xfrm>
          <a:prstGeom prst="rect">
            <a:avLst/>
          </a:prstGeom>
        </p:spPr>
        <p:txBody>
          <a:bodyPr vert="horz" wrap="square" lIns="0" tIns="56388" rIns="0" bIns="0" rtlCol="0">
            <a:spAutoFit/>
          </a:bodyPr>
          <a:lstStyle/>
          <a:p>
            <a:pPr marR="75184" algn="ctr">
              <a:spcBef>
                <a:spcPts val="444"/>
              </a:spcBef>
            </a:pPr>
            <a:r>
              <a:rPr sz="1280" b="1" spc="-8" dirty="0">
                <a:solidFill>
                  <a:schemeClr val="accent1"/>
                </a:solidFill>
                <a:latin typeface="Arial"/>
                <a:cs typeface="Arial"/>
              </a:rPr>
              <a:t>Males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R="75184" algn="ctr">
              <a:spcBef>
                <a:spcPts val="456"/>
              </a:spcBef>
            </a:pPr>
            <a:r>
              <a:rPr sz="1520" b="1" spc="-8" dirty="0">
                <a:solidFill>
                  <a:srgbClr val="0070CD"/>
                </a:solidFill>
                <a:latin typeface="Arial"/>
                <a:cs typeface="Arial"/>
              </a:rPr>
              <a:t>1.0</a:t>
            </a:r>
            <a:r>
              <a:rPr lang="en-US" sz="1520" b="1" spc="-8" dirty="0">
                <a:solidFill>
                  <a:srgbClr val="0070CD"/>
                </a:solidFill>
                <a:latin typeface="Arial"/>
                <a:cs typeface="Arial"/>
              </a:rPr>
              <a:t>8</a:t>
            </a:r>
            <a:r>
              <a:rPr sz="1520" b="1" spc="-8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endParaRPr sz="1520" dirty="0">
              <a:latin typeface="Arial"/>
              <a:cs typeface="Arial"/>
            </a:endParaRPr>
          </a:p>
          <a:p>
            <a:pPr marR="75184" algn="ctr">
              <a:spcBef>
                <a:spcPts val="42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more likely to be high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spenders</a:t>
            </a:r>
            <a:endParaRPr sz="1280" dirty="0">
              <a:latin typeface="Arial"/>
              <a:cs typeface="Arial"/>
            </a:endParaRPr>
          </a:p>
          <a:p>
            <a:pPr marL="172720">
              <a:spcBef>
                <a:spcPts val="695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Over-indexed in tech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products</a:t>
            </a:r>
            <a:endParaRPr sz="1280" dirty="0">
              <a:latin typeface="Arial"/>
              <a:cs typeface="Arial"/>
            </a:endParaRPr>
          </a:p>
          <a:p>
            <a:pPr marL="172720">
              <a:spcBef>
                <a:spcPts val="1032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Higher average basket </a:t>
            </a:r>
            <a:r>
              <a:rPr sz="1280" spc="-16" dirty="0">
                <a:solidFill>
                  <a:srgbClr val="333333"/>
                </a:solidFill>
                <a:latin typeface="Arial"/>
                <a:cs typeface="Arial"/>
              </a:rPr>
              <a:t>size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7243" y="4823132"/>
            <a:ext cx="88900" cy="662232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62477" y="4043463"/>
            <a:ext cx="2366772" cy="1412181"/>
          </a:xfrm>
          <a:prstGeom prst="rect">
            <a:avLst/>
          </a:prstGeom>
        </p:spPr>
        <p:txBody>
          <a:bodyPr vert="horz" wrap="square" lIns="0" tIns="56388" rIns="0" bIns="0" rtlCol="0">
            <a:spAutoFit/>
          </a:bodyPr>
          <a:lstStyle/>
          <a:p>
            <a:pPr marR="147320" algn="ctr">
              <a:spcBef>
                <a:spcPts val="444"/>
              </a:spcBef>
            </a:pPr>
            <a:r>
              <a:rPr sz="1280" b="1" spc="-8" dirty="0">
                <a:solidFill>
                  <a:schemeClr val="accent1"/>
                </a:solidFill>
                <a:latin typeface="Arial"/>
                <a:cs typeface="Arial"/>
              </a:rPr>
              <a:t>Females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R="147320" algn="ctr">
              <a:spcBef>
                <a:spcPts val="456"/>
              </a:spcBef>
            </a:pPr>
            <a:r>
              <a:rPr sz="1520" b="1" spc="-8" dirty="0">
                <a:solidFill>
                  <a:srgbClr val="0070C0"/>
                </a:solidFill>
                <a:latin typeface="Arial"/>
                <a:cs typeface="Arial"/>
              </a:rPr>
              <a:t>1.</a:t>
            </a:r>
            <a:r>
              <a:rPr lang="en-US" sz="1520" b="1" spc="-8" dirty="0">
                <a:solidFill>
                  <a:srgbClr val="0070C0"/>
                </a:solidFill>
                <a:latin typeface="Arial"/>
                <a:cs typeface="Arial"/>
              </a:rPr>
              <a:t>15</a:t>
            </a:r>
            <a:r>
              <a:rPr sz="1520" b="1" spc="-8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endParaRPr sz="152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10160">
              <a:spcBef>
                <a:spcPts val="42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more likely to be low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spenders</a:t>
            </a:r>
            <a:endParaRPr sz="1280" dirty="0">
              <a:latin typeface="Arial"/>
              <a:cs typeface="Arial"/>
            </a:endParaRPr>
          </a:p>
          <a:p>
            <a:pPr marL="100584">
              <a:spcBef>
                <a:spcPts val="695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Higher frequency of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visits</a:t>
            </a:r>
            <a:endParaRPr sz="1280" dirty="0">
              <a:latin typeface="Arial"/>
              <a:cs typeface="Arial"/>
            </a:endParaRPr>
          </a:p>
          <a:p>
            <a:pPr marL="100584">
              <a:spcBef>
                <a:spcPts val="1032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More small-basket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transactions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08565" y="4823132"/>
            <a:ext cx="88900" cy="662232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10254886" y="6211112"/>
            <a:ext cx="788034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r>
              <a:rPr lang="en-US"/>
              <a:t>May</a:t>
            </a:r>
            <a:r>
              <a:rPr lang="en-US" spc="15"/>
              <a:t> </a:t>
            </a:r>
            <a:r>
              <a:rPr lang="en-US" spc="-20"/>
              <a:t>2025</a:t>
            </a:r>
            <a:endParaRPr spc="-16" dirty="0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F6F2A515-69B8-E96E-10CD-DA24D006E0E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 flipV="1">
            <a:off x="-1809750" y="8258174"/>
            <a:ext cx="1181100" cy="4571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9E988-50ED-5CCD-334B-683B52C2D098}"/>
              </a:ext>
            </a:extLst>
          </p:cNvPr>
          <p:cNvSpPr/>
          <p:nvPr/>
        </p:nvSpPr>
        <p:spPr>
          <a:xfrm>
            <a:off x="0" y="6448107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9AB41-4937-5925-3AEB-7A6888F2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D35E4C-8F6E-2B58-0DB6-28C83BF2AAE0}"/>
              </a:ext>
            </a:extLst>
          </p:cNvPr>
          <p:cNvSpPr/>
          <p:nvPr/>
        </p:nvSpPr>
        <p:spPr>
          <a:xfrm>
            <a:off x="0" y="729005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D586BE-5951-EE2E-B69B-78862FC9E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018" y="257683"/>
            <a:ext cx="7386321" cy="440120"/>
          </a:xfrm>
          <a:prstGeom prst="rect">
            <a:avLst/>
          </a:prstGeom>
        </p:spPr>
        <p:txBody>
          <a:bodyPr vert="horz" wrap="square" lIns="0" tIns="9144" rIns="0" bIns="0" rtlCol="0" anchor="ctr">
            <a:spAutoFit/>
          </a:bodyPr>
          <a:lstStyle/>
          <a:p>
            <a:pPr marL="10160">
              <a:spcBef>
                <a:spcPts val="72"/>
              </a:spcBef>
            </a:pPr>
            <a:r>
              <a:rPr lang="en-US" sz="2800" b="1" dirty="0">
                <a:solidFill>
                  <a:schemeClr val="accent1"/>
                </a:solidFill>
              </a:rPr>
              <a:t>             Urban Influence on Customer Value</a:t>
            </a:r>
            <a:endParaRPr sz="2800" b="1" spc="-8" dirty="0">
              <a:solidFill>
                <a:schemeClr val="accent1"/>
              </a:solidFill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59E545E1-5A7F-5DB3-2527-F1F0E59C4B69}"/>
              </a:ext>
            </a:extLst>
          </p:cNvPr>
          <p:cNvGrpSpPr/>
          <p:nvPr/>
        </p:nvGrpSpPr>
        <p:grpSpPr>
          <a:xfrm>
            <a:off x="344018" y="1334766"/>
            <a:ext cx="8503920" cy="2156460"/>
            <a:chOff x="400049" y="871156"/>
            <a:chExt cx="10629900" cy="26955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054110-3BB1-D497-CDAC-05E2B2426078}"/>
                </a:ext>
              </a:extLst>
            </p:cNvPr>
            <p:cNvSpPr/>
            <p:nvPr/>
          </p:nvSpPr>
          <p:spPr>
            <a:xfrm>
              <a:off x="400049" y="871156"/>
              <a:ext cx="10629900" cy="2695575"/>
            </a:xfrm>
            <a:custGeom>
              <a:avLst/>
              <a:gdLst/>
              <a:ahLst/>
              <a:cxnLst/>
              <a:rect l="l" t="t" r="r" b="b"/>
              <a:pathLst>
                <a:path w="10629900" h="269557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2695575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2695575">
                  <a:moveTo>
                    <a:pt x="10629899" y="2695003"/>
                  </a:moveTo>
                  <a:lnTo>
                    <a:pt x="0" y="2695003"/>
                  </a:lnTo>
                  <a:lnTo>
                    <a:pt x="0" y="2531649"/>
                  </a:lnTo>
                  <a:lnTo>
                    <a:pt x="1348" y="2538428"/>
                  </a:lnTo>
                  <a:lnTo>
                    <a:pt x="6742" y="2551451"/>
                  </a:lnTo>
                  <a:lnTo>
                    <a:pt x="39321" y="2576401"/>
                  </a:lnTo>
                  <a:lnTo>
                    <a:pt x="46101" y="2577750"/>
                  </a:lnTo>
                  <a:lnTo>
                    <a:pt x="10629899" y="2577750"/>
                  </a:lnTo>
                  <a:lnTo>
                    <a:pt x="10629899" y="2695003"/>
                  </a:lnTo>
                  <a:close/>
                </a:path>
                <a:path w="10629900" h="2695575">
                  <a:moveTo>
                    <a:pt x="10629899" y="2577750"/>
                  </a:moveTo>
                  <a:lnTo>
                    <a:pt x="10583797" y="2577750"/>
                  </a:lnTo>
                  <a:lnTo>
                    <a:pt x="10590576" y="2576401"/>
                  </a:lnTo>
                  <a:lnTo>
                    <a:pt x="10603599" y="2571007"/>
                  </a:lnTo>
                  <a:lnTo>
                    <a:pt x="10628550" y="2538428"/>
                  </a:lnTo>
                  <a:lnTo>
                    <a:pt x="10629899" y="2531649"/>
                  </a:lnTo>
                  <a:lnTo>
                    <a:pt x="10629899" y="257775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4DF1A04-D0DA-B186-4332-03CF06CEC373}"/>
                </a:ext>
              </a:extLst>
            </p:cNvPr>
            <p:cNvSpPr/>
            <p:nvPr/>
          </p:nvSpPr>
          <p:spPr>
            <a:xfrm>
              <a:off x="400049" y="871156"/>
              <a:ext cx="10629900" cy="2578100"/>
            </a:xfrm>
            <a:custGeom>
              <a:avLst/>
              <a:gdLst/>
              <a:ahLst/>
              <a:cxnLst/>
              <a:rect l="l" t="t" r="r" b="b"/>
              <a:pathLst>
                <a:path w="10629900" h="2578100">
                  <a:moveTo>
                    <a:pt x="10580239" y="2577750"/>
                  </a:moveTo>
                  <a:lnTo>
                    <a:pt x="49659" y="2577750"/>
                  </a:lnTo>
                  <a:lnTo>
                    <a:pt x="46203" y="2577410"/>
                  </a:lnTo>
                  <a:lnTo>
                    <a:pt x="10896" y="2557030"/>
                  </a:lnTo>
                  <a:lnTo>
                    <a:pt x="0" y="2528090"/>
                  </a:lnTo>
                  <a:lnTo>
                    <a:pt x="0" y="252460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2528090"/>
                  </a:lnTo>
                  <a:lnTo>
                    <a:pt x="10611863" y="2564650"/>
                  </a:lnTo>
                  <a:lnTo>
                    <a:pt x="10583695" y="2577410"/>
                  </a:lnTo>
                  <a:lnTo>
                    <a:pt x="10580239" y="2577750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B9465CDD-9D3F-FF69-FBEC-1D6873610D3E}"/>
              </a:ext>
            </a:extLst>
          </p:cNvPr>
          <p:cNvSpPr txBox="1"/>
          <p:nvPr/>
        </p:nvSpPr>
        <p:spPr>
          <a:xfrm>
            <a:off x="3326304" y="1552618"/>
            <a:ext cx="3063240" cy="195438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00" b="1" dirty="0">
                <a:solidFill>
                  <a:srgbClr val="004B90"/>
                </a:solidFill>
                <a:latin typeface="Arial"/>
                <a:cs typeface="Arial"/>
              </a:rPr>
              <a:t>City-Based Distribution by Segment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0C3E87E-B8CD-8856-ECF4-9BFD92AD8CBE}"/>
              </a:ext>
            </a:extLst>
          </p:cNvPr>
          <p:cNvSpPr txBox="1"/>
          <p:nvPr/>
        </p:nvSpPr>
        <p:spPr>
          <a:xfrm>
            <a:off x="1232535" y="2036314"/>
            <a:ext cx="3063240" cy="207749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80" b="1" dirty="0">
                <a:solidFill>
                  <a:schemeClr val="accent1"/>
                </a:solidFill>
                <a:latin typeface="Arial"/>
                <a:cs typeface="Arial"/>
              </a:rPr>
              <a:t>Champions &amp; Potential Loyalists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B63AD96-47BB-5194-FED7-B95BEDBFCEBF}"/>
              </a:ext>
            </a:extLst>
          </p:cNvPr>
          <p:cNvSpPr txBox="1"/>
          <p:nvPr/>
        </p:nvSpPr>
        <p:spPr>
          <a:xfrm>
            <a:off x="5366044" y="2052472"/>
            <a:ext cx="2047001" cy="207749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80" b="1" dirty="0">
                <a:solidFill>
                  <a:schemeClr val="accent1"/>
                </a:solidFill>
                <a:latin typeface="Arial"/>
                <a:cs typeface="Arial"/>
              </a:rPr>
              <a:t>At Risk &amp; Needs Attention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7BF33F15-736F-36DB-EAF7-09A141D6C4A5}"/>
              </a:ext>
            </a:extLst>
          </p:cNvPr>
          <p:cNvGrpSpPr/>
          <p:nvPr/>
        </p:nvGrpSpPr>
        <p:grpSpPr>
          <a:xfrm>
            <a:off x="320040" y="3592879"/>
            <a:ext cx="8503920" cy="2398345"/>
            <a:chOff x="400050" y="3541775"/>
            <a:chExt cx="10629900" cy="2494280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3C50A7D-DCF9-D704-9210-4200A1CD2E02}"/>
                </a:ext>
              </a:extLst>
            </p:cNvPr>
            <p:cNvSpPr/>
            <p:nvPr/>
          </p:nvSpPr>
          <p:spPr>
            <a:xfrm>
              <a:off x="400050" y="3541775"/>
              <a:ext cx="10629900" cy="130810"/>
            </a:xfrm>
            <a:custGeom>
              <a:avLst/>
              <a:gdLst/>
              <a:ahLst/>
              <a:cxnLst/>
              <a:rect l="l" t="t" r="r" b="b"/>
              <a:pathLst>
                <a:path w="10629900" h="130810">
                  <a:moveTo>
                    <a:pt x="0" y="130400"/>
                  </a:moveTo>
                  <a:lnTo>
                    <a:pt x="0" y="0"/>
                  </a:lnTo>
                  <a:lnTo>
                    <a:pt x="10629899" y="0"/>
                  </a:lnTo>
                  <a:lnTo>
                    <a:pt x="10629899" y="84296"/>
                  </a:lnTo>
                  <a:lnTo>
                    <a:pt x="46101" y="84296"/>
                  </a:lnTo>
                  <a:lnTo>
                    <a:pt x="39321" y="85644"/>
                  </a:lnTo>
                  <a:lnTo>
                    <a:pt x="6742" y="110594"/>
                  </a:lnTo>
                  <a:lnTo>
                    <a:pt x="1348" y="123617"/>
                  </a:lnTo>
                  <a:lnTo>
                    <a:pt x="0" y="130400"/>
                  </a:lnTo>
                  <a:close/>
                </a:path>
                <a:path w="10629900" h="130810">
                  <a:moveTo>
                    <a:pt x="10629899" y="130400"/>
                  </a:moveTo>
                  <a:lnTo>
                    <a:pt x="10609347" y="94879"/>
                  </a:lnTo>
                  <a:lnTo>
                    <a:pt x="10583797" y="84296"/>
                  </a:lnTo>
                  <a:lnTo>
                    <a:pt x="10629899" y="84296"/>
                  </a:lnTo>
                  <a:lnTo>
                    <a:pt x="10629899" y="13040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1DD17F64-69B1-08C4-44CD-9649AD30829B}"/>
                </a:ext>
              </a:extLst>
            </p:cNvPr>
            <p:cNvSpPr/>
            <p:nvPr/>
          </p:nvSpPr>
          <p:spPr>
            <a:xfrm>
              <a:off x="400050" y="3626071"/>
              <a:ext cx="10629900" cy="2409825"/>
            </a:xfrm>
            <a:custGeom>
              <a:avLst/>
              <a:gdLst/>
              <a:ahLst/>
              <a:cxnLst/>
              <a:rect l="l" t="t" r="r" b="b"/>
              <a:pathLst>
                <a:path w="10629900" h="2409825">
                  <a:moveTo>
                    <a:pt x="10629900" y="2409444"/>
                  </a:moveTo>
                  <a:lnTo>
                    <a:pt x="0" y="2409444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10580240" y="0"/>
                  </a:lnTo>
                  <a:lnTo>
                    <a:pt x="10616800" y="18034"/>
                  </a:lnTo>
                  <a:lnTo>
                    <a:pt x="10629900" y="2409444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6A849007-5BFC-92BF-5417-2EF8AB17C5AA}"/>
              </a:ext>
            </a:extLst>
          </p:cNvPr>
          <p:cNvSpPr txBox="1"/>
          <p:nvPr/>
        </p:nvSpPr>
        <p:spPr>
          <a:xfrm>
            <a:off x="2981325" y="3759580"/>
            <a:ext cx="3181350" cy="195438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00" b="1" dirty="0">
                <a:solidFill>
                  <a:srgbClr val="004B90"/>
                </a:solidFill>
                <a:latin typeface="Arial"/>
                <a:cs typeface="Arial"/>
              </a:rPr>
              <a:t>           Marital Status Patterns in Segments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C24A255-341F-5D38-41D5-06940983F982}"/>
              </a:ext>
            </a:extLst>
          </p:cNvPr>
          <p:cNvSpPr txBox="1"/>
          <p:nvPr/>
        </p:nvSpPr>
        <p:spPr>
          <a:xfrm>
            <a:off x="1269671" y="2381656"/>
            <a:ext cx="2739136" cy="1030731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280" b="1" dirty="0">
                <a:latin typeface="Arial"/>
                <a:cs typeface="Arial"/>
              </a:rPr>
              <a:t>City A</a:t>
            </a:r>
            <a:r>
              <a:rPr lang="en-US" sz="1280" dirty="0">
                <a:latin typeface="Arial"/>
                <a:cs typeface="Arial"/>
              </a:rPr>
              <a:t>: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1.33x </a:t>
            </a:r>
            <a:r>
              <a:rPr lang="en-US" sz="1280" dirty="0">
                <a:latin typeface="Arial"/>
                <a:cs typeface="Arial"/>
              </a:rPr>
              <a:t>over-represented</a:t>
            </a:r>
            <a:endParaRPr sz="1280" dirty="0">
              <a:latin typeface="Arial"/>
              <a:cs typeface="Arial"/>
            </a:endParaRPr>
          </a:p>
          <a:p>
            <a:pPr marL="10160" marR="4064">
              <a:lnSpc>
                <a:spcPct val="167100"/>
              </a:lnSpc>
            </a:pPr>
            <a:r>
              <a:rPr lang="en-US" sz="1400" b="1" dirty="0"/>
              <a:t>City B</a:t>
            </a:r>
            <a:r>
              <a:rPr lang="en-US" sz="1400" dirty="0"/>
              <a:t>: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1.46x</a:t>
            </a:r>
            <a:r>
              <a:rPr lang="en-US" sz="1400" dirty="0"/>
              <a:t> over-represented </a:t>
            </a:r>
          </a:p>
          <a:p>
            <a:pPr marL="10160" marR="4064">
              <a:lnSpc>
                <a:spcPct val="167100"/>
              </a:lnSpc>
            </a:pPr>
            <a:r>
              <a:rPr lang="en-US" sz="1400" b="1" dirty="0"/>
              <a:t>City C</a:t>
            </a:r>
            <a:r>
              <a:rPr lang="en-US" sz="1400" dirty="0"/>
              <a:t>: 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0.38x </a:t>
            </a:r>
            <a:r>
              <a:rPr lang="en-US" sz="1400" dirty="0"/>
              <a:t>under-represented 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51C904E-A0ED-AC66-5DCB-77E8BED388F9}"/>
              </a:ext>
            </a:extLst>
          </p:cNvPr>
          <p:cNvSpPr txBox="1"/>
          <p:nvPr/>
        </p:nvSpPr>
        <p:spPr>
          <a:xfrm>
            <a:off x="1025184" y="2293216"/>
            <a:ext cx="88900" cy="985910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 dirty="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 dirty="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 dirty="0"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351287A-227D-BB6A-C59C-402AF9559F93}"/>
              </a:ext>
            </a:extLst>
          </p:cNvPr>
          <p:cNvSpPr txBox="1"/>
          <p:nvPr/>
        </p:nvSpPr>
        <p:spPr>
          <a:xfrm>
            <a:off x="5521631" y="2381656"/>
            <a:ext cx="2739136" cy="999954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 marR="0" lvl="0" indent="0" algn="l" defTabSz="457200" rtl="0" eaLnBrk="1" fontAlgn="auto" latinLnBrk="0" hangingPunct="1">
              <a:lnSpc>
                <a:spcPct val="100000"/>
              </a:lnSpc>
              <a:spcBef>
                <a:spcPts val="8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8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City A</a:t>
            </a:r>
            <a:r>
              <a:rPr kumimoji="0" lang="en-US" sz="12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lang="en-US" sz="1400" b="1" dirty="0">
                <a:solidFill>
                  <a:srgbClr val="1F497D">
                    <a:lumMod val="60000"/>
                    <a:lumOff val="40000"/>
                  </a:srgbClr>
                </a:solidFill>
                <a:latin typeface="Arial"/>
                <a:cs typeface="Arial"/>
              </a:rPr>
              <a:t>0.25x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en-US" sz="1280" dirty="0">
                <a:solidFill>
                  <a:prstClr val="black"/>
                </a:solidFill>
                <a:latin typeface="Arial"/>
                <a:cs typeface="Arial"/>
              </a:rPr>
              <a:t>under</a:t>
            </a:r>
            <a:r>
              <a:rPr kumimoji="0" lang="en-US" sz="128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-represented</a:t>
            </a:r>
          </a:p>
          <a:p>
            <a:pPr marL="10160" marR="4064" lvl="0" indent="0" algn="l" defTabSz="457200" rtl="0" eaLnBrk="1" fontAlgn="auto" latinLnBrk="0" hangingPunct="1">
              <a:lnSpc>
                <a:spcPct val="167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City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lang="en-US" sz="1600" b="1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0.35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under-represented </a:t>
            </a:r>
          </a:p>
          <a:p>
            <a:pPr marL="10160" marR="4064" lvl="0" indent="0" algn="l" defTabSz="457200" rtl="0" eaLnBrk="1" fontAlgn="auto" latinLnBrk="0" hangingPunct="1">
              <a:lnSpc>
                <a:spcPct val="167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City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0.28x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over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-represented </a:t>
            </a:r>
            <a:endParaRPr kumimoji="0" lang="en-US" sz="128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9BDFA2F-DE1E-6406-D362-8C846FAEE64C}"/>
              </a:ext>
            </a:extLst>
          </p:cNvPr>
          <p:cNvSpPr txBox="1"/>
          <p:nvPr/>
        </p:nvSpPr>
        <p:spPr>
          <a:xfrm>
            <a:off x="5277144" y="2293216"/>
            <a:ext cx="88900" cy="985910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200587A-01C6-3258-9F5C-9D9232ED6DF8}"/>
              </a:ext>
            </a:extLst>
          </p:cNvPr>
          <p:cNvSpPr txBox="1"/>
          <p:nvPr/>
        </p:nvSpPr>
        <p:spPr>
          <a:xfrm>
            <a:off x="1378738" y="4043463"/>
            <a:ext cx="2358136" cy="1160831"/>
          </a:xfrm>
          <a:prstGeom prst="rect">
            <a:avLst/>
          </a:prstGeom>
        </p:spPr>
        <p:txBody>
          <a:bodyPr vert="horz" wrap="square" lIns="0" tIns="56388" rIns="0" bIns="0" rtlCol="0">
            <a:spAutoFit/>
          </a:bodyPr>
          <a:lstStyle/>
          <a:p>
            <a:pPr marR="75184" algn="ctr">
              <a:spcBef>
                <a:spcPts val="444"/>
              </a:spcBef>
            </a:pPr>
            <a:r>
              <a:rPr lang="en-US" sz="1280" b="1" spc="-8" dirty="0">
                <a:solidFill>
                  <a:schemeClr val="accent1"/>
                </a:solidFill>
                <a:latin typeface="Arial"/>
                <a:cs typeface="Arial"/>
              </a:rPr>
              <a:t>Single Customers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R="75184" algn="ctr">
              <a:spcBef>
                <a:spcPts val="456"/>
              </a:spcBef>
            </a:pPr>
            <a:r>
              <a:rPr sz="2000" b="1" spc="-8" dirty="0">
                <a:solidFill>
                  <a:srgbClr val="0070CD"/>
                </a:solidFill>
                <a:latin typeface="Arial"/>
                <a:cs typeface="Arial"/>
              </a:rPr>
              <a:t>1.0</a:t>
            </a:r>
            <a:r>
              <a:rPr lang="en-US" sz="2000" b="1" spc="-8" dirty="0">
                <a:solidFill>
                  <a:srgbClr val="0070CD"/>
                </a:solidFill>
                <a:latin typeface="Arial"/>
                <a:cs typeface="Arial"/>
              </a:rPr>
              <a:t>5x</a:t>
            </a:r>
          </a:p>
          <a:p>
            <a:pPr marR="75184" algn="ctr">
              <a:spcBef>
                <a:spcPts val="42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more likely to be high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spenders</a:t>
            </a:r>
            <a:endParaRPr sz="1280" dirty="0">
              <a:latin typeface="Arial"/>
              <a:cs typeface="Arial"/>
            </a:endParaRPr>
          </a:p>
          <a:p>
            <a:pPr marL="172720">
              <a:spcBef>
                <a:spcPts val="695"/>
              </a:spcBef>
            </a:pPr>
            <a:r>
              <a:rPr lang="en-US" sz="1280" dirty="0">
                <a:solidFill>
                  <a:srgbClr val="333333"/>
                </a:solidFill>
                <a:latin typeface="Arial"/>
                <a:cs typeface="Arial"/>
              </a:rPr>
              <a:t>Frequent Visitors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3090D9D-1BC2-03BD-3DB2-C071069BED6C}"/>
              </a:ext>
            </a:extLst>
          </p:cNvPr>
          <p:cNvSpPr txBox="1"/>
          <p:nvPr/>
        </p:nvSpPr>
        <p:spPr>
          <a:xfrm>
            <a:off x="1297243" y="4823132"/>
            <a:ext cx="88900" cy="662232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 dirty="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endParaRPr sz="1520" dirty="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49F304D-7363-19A1-F36B-D057B999F097}"/>
              </a:ext>
            </a:extLst>
          </p:cNvPr>
          <p:cNvSpPr txBox="1"/>
          <p:nvPr/>
        </p:nvSpPr>
        <p:spPr>
          <a:xfrm>
            <a:off x="5662477" y="4043463"/>
            <a:ext cx="2366772" cy="1160831"/>
          </a:xfrm>
          <a:prstGeom prst="rect">
            <a:avLst/>
          </a:prstGeom>
        </p:spPr>
        <p:txBody>
          <a:bodyPr vert="horz" wrap="square" lIns="0" tIns="56388" rIns="0" bIns="0" rtlCol="0">
            <a:spAutoFit/>
          </a:bodyPr>
          <a:lstStyle/>
          <a:p>
            <a:pPr marR="147320" algn="ctr">
              <a:spcBef>
                <a:spcPts val="444"/>
              </a:spcBef>
            </a:pPr>
            <a:r>
              <a:rPr lang="en-US" sz="1280" b="1" spc="-8" dirty="0">
                <a:solidFill>
                  <a:schemeClr val="accent1"/>
                </a:solidFill>
                <a:latin typeface="Arial"/>
                <a:cs typeface="Arial"/>
              </a:rPr>
              <a:t>Married Customers</a:t>
            </a:r>
            <a:endParaRPr sz="128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R="147320" algn="ctr">
              <a:spcBef>
                <a:spcPts val="456"/>
              </a:spcBef>
            </a:pPr>
            <a:r>
              <a:rPr lang="en-US" sz="2000" b="1" spc="-8" dirty="0">
                <a:solidFill>
                  <a:srgbClr val="0070C0"/>
                </a:solidFill>
                <a:latin typeface="Arial"/>
                <a:cs typeface="Arial"/>
              </a:rPr>
              <a:t>1.05x </a:t>
            </a:r>
          </a:p>
          <a:p>
            <a:pPr marL="10160">
              <a:spcBef>
                <a:spcPts val="424"/>
              </a:spcBef>
            </a:pP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more likely to be low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spenders</a:t>
            </a:r>
            <a:endParaRPr sz="1280" dirty="0">
              <a:latin typeface="Arial"/>
              <a:cs typeface="Arial"/>
            </a:endParaRPr>
          </a:p>
          <a:p>
            <a:pPr marL="100584">
              <a:spcBef>
                <a:spcPts val="695"/>
              </a:spcBef>
            </a:pPr>
            <a:r>
              <a:rPr lang="en-US" sz="1280" dirty="0">
                <a:solidFill>
                  <a:srgbClr val="333333"/>
                </a:solidFill>
                <a:latin typeface="Arial"/>
                <a:cs typeface="Arial"/>
              </a:rPr>
              <a:t>lower</a:t>
            </a:r>
            <a:r>
              <a:rPr sz="1280" dirty="0">
                <a:solidFill>
                  <a:srgbClr val="333333"/>
                </a:solidFill>
                <a:latin typeface="Arial"/>
                <a:cs typeface="Arial"/>
              </a:rPr>
              <a:t> frequency of </a:t>
            </a:r>
            <a:r>
              <a:rPr sz="1280" spc="-8" dirty="0">
                <a:solidFill>
                  <a:srgbClr val="333333"/>
                </a:solidFill>
                <a:latin typeface="Arial"/>
                <a:cs typeface="Arial"/>
              </a:rPr>
              <a:t>visits</a:t>
            </a:r>
            <a:endParaRPr sz="1280" dirty="0"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4327976-B136-B0A5-4891-1C983E494124}"/>
              </a:ext>
            </a:extLst>
          </p:cNvPr>
          <p:cNvSpPr txBox="1"/>
          <p:nvPr/>
        </p:nvSpPr>
        <p:spPr>
          <a:xfrm>
            <a:off x="5508565" y="4823132"/>
            <a:ext cx="88900" cy="662232"/>
          </a:xfrm>
          <a:prstGeom prst="rect">
            <a:avLst/>
          </a:prstGeom>
        </p:spPr>
        <p:txBody>
          <a:bodyPr vert="horz" wrap="square" lIns="0" tIns="103631" rIns="0" bIns="0" rtlCol="0">
            <a:spAutoFit/>
          </a:bodyPr>
          <a:lstStyle/>
          <a:p>
            <a:pPr marL="10160">
              <a:spcBef>
                <a:spcPts val="815"/>
              </a:spcBef>
            </a:pPr>
            <a:r>
              <a:rPr sz="152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520" dirty="0">
              <a:latin typeface="Arial"/>
              <a:cs typeface="Arial"/>
            </a:endParaRPr>
          </a:p>
          <a:p>
            <a:pPr marL="10160">
              <a:spcBef>
                <a:spcPts val="744"/>
              </a:spcBef>
            </a:pPr>
            <a:endParaRPr sz="1520" dirty="0"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DE13132-3099-BDB8-6D0D-899F066931A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0254886" y="6211112"/>
            <a:ext cx="78803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endParaRPr spc="-16" dirty="0"/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FE0EBB8F-F654-20CE-E898-60BBDB378AD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 flipV="1">
            <a:off x="-1809750" y="8258174"/>
            <a:ext cx="1181100" cy="45719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3E26D5-A451-3B09-5D04-04D4FFC7FAE1}"/>
              </a:ext>
            </a:extLst>
          </p:cNvPr>
          <p:cNvSpPr/>
          <p:nvPr/>
        </p:nvSpPr>
        <p:spPr>
          <a:xfrm>
            <a:off x="0" y="6448107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1618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783" y="1063675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13666"/>
            <a:ext cx="8173038" cy="994118"/>
          </a:xfrm>
          <a:prstGeom prst="rect">
            <a:avLst/>
          </a:prstGeom>
        </p:spPr>
        <p:txBody>
          <a:bodyPr vert="horz" wrap="square" lIns="0" tIns="9144" rIns="0" bIns="0" rtlCol="0" anchor="ctr">
            <a:spAutoFit/>
          </a:bodyPr>
          <a:lstStyle/>
          <a:p>
            <a:pPr marL="10160">
              <a:spcBef>
                <a:spcPts val="72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         Top Segments Cluster Around  Categories     9 and 17</a:t>
            </a:r>
            <a:endParaRPr sz="3200" b="1" spc="-8" dirty="0">
              <a:solidFill>
                <a:schemeClr val="accent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879" y="1344084"/>
            <a:ext cx="8458026" cy="224677"/>
          </a:xfrm>
          <a:prstGeom prst="rect">
            <a:avLst/>
          </a:prstGeom>
        </p:spPr>
        <p:txBody>
          <a:bodyPr vert="horz" wrap="square" lIns="0" tIns="9144" rIns="0" bIns="0" rtlCol="0">
            <a:spAutoFit/>
          </a:bodyPr>
          <a:lstStyle/>
          <a:p>
            <a:pPr marL="10160">
              <a:spcBef>
                <a:spcPts val="72"/>
              </a:spcBef>
            </a:pPr>
            <a:r>
              <a:rPr lang="en-US" sz="1400" b="1" dirty="0">
                <a:solidFill>
                  <a:srgbClr val="004B90"/>
                </a:solidFill>
                <a:latin typeface="Arial"/>
                <a:cs typeface="Arial"/>
              </a:rPr>
              <a:t>                                                            </a:t>
            </a:r>
            <a:r>
              <a:rPr sz="1400" b="1" dirty="0">
                <a:solidFill>
                  <a:srgbClr val="004B90"/>
                </a:solidFill>
                <a:latin typeface="Arial"/>
                <a:cs typeface="Arial"/>
              </a:rPr>
              <a:t>Category</a:t>
            </a:r>
            <a:r>
              <a:rPr sz="1400" b="1" spc="-80" dirty="0">
                <a:solidFill>
                  <a:srgbClr val="004B9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4B90"/>
                </a:solidFill>
                <a:latin typeface="Arial"/>
                <a:cs typeface="Arial"/>
              </a:rPr>
              <a:t>Performance</a:t>
            </a:r>
            <a:r>
              <a:rPr sz="1400" b="1" spc="-76" dirty="0">
                <a:solidFill>
                  <a:srgbClr val="004B90"/>
                </a:solidFill>
                <a:latin typeface="Arial"/>
                <a:cs typeface="Arial"/>
              </a:rPr>
              <a:t> </a:t>
            </a:r>
            <a:r>
              <a:rPr sz="1400" b="1" spc="-8" dirty="0">
                <a:solidFill>
                  <a:srgbClr val="004B90"/>
                </a:solidFill>
                <a:latin typeface="Arial"/>
                <a:cs typeface="Arial"/>
              </a:rPr>
              <a:t>Index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021" y="1996242"/>
            <a:ext cx="2348992" cy="258018"/>
          </a:xfrm>
          <a:prstGeom prst="rect">
            <a:avLst/>
          </a:prstGeom>
        </p:spPr>
        <p:txBody>
          <a:bodyPr vert="horz" wrap="square" lIns="0" tIns="11683" rIns="0" bIns="0" rtlCol="0">
            <a:spAutoFit/>
          </a:bodyPr>
          <a:lstStyle/>
          <a:p>
            <a:pPr marL="10160">
              <a:spcBef>
                <a:spcPts val="91"/>
              </a:spcBef>
            </a:pPr>
            <a:r>
              <a:rPr lang="en-US" sz="1600" b="1" spc="-8" dirty="0">
                <a:solidFill>
                  <a:srgbClr val="333333"/>
                </a:solidFill>
                <a:latin typeface="Arial"/>
                <a:cs typeface="Arial"/>
              </a:rPr>
              <a:t>            Champions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4951" y="4136532"/>
            <a:ext cx="2989541" cy="504753"/>
          </a:xfrm>
          <a:prstGeom prst="rect">
            <a:avLst/>
          </a:prstGeom>
        </p:spPr>
        <p:txBody>
          <a:bodyPr vert="horz" wrap="square" lIns="0" tIns="11683" rIns="0" bIns="0" rtlCol="0">
            <a:spAutoFit/>
          </a:bodyPr>
          <a:lstStyle/>
          <a:p>
            <a:pPr marL="10160">
              <a:spcBef>
                <a:spcPts val="91"/>
              </a:spcBef>
            </a:pPr>
            <a:endParaRPr lang="en-US" sz="1520" b="1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0160">
              <a:spcBef>
                <a:spcPts val="91"/>
              </a:spcBef>
            </a:pPr>
            <a:r>
              <a:rPr lang="en-US" sz="1600" b="1" spc="4" dirty="0">
                <a:solidFill>
                  <a:srgbClr val="333333"/>
                </a:solidFill>
                <a:latin typeface="Arial"/>
                <a:cs typeface="Arial"/>
              </a:rPr>
              <a:t>       Potential Loyalist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360" y="2402916"/>
            <a:ext cx="2704570" cy="127746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60" marR="103124">
              <a:lnSpc>
                <a:spcPct val="106300"/>
              </a:lnSpc>
              <a:spcBef>
                <a:spcPts val="80"/>
              </a:spcBef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9:</a:t>
            </a:r>
            <a:r>
              <a:rPr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2.72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sz="1400" b="1" spc="-36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1.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26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spc="-8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10: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1.20x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17360" y="4777825"/>
            <a:ext cx="2907132" cy="127746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60" marR="4064">
              <a:lnSpc>
                <a:spcPct val="106300"/>
              </a:lnSpc>
              <a:spcBef>
                <a:spcPts val="80"/>
              </a:spcBef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7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4.2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sz="1400" spc="-8" dirty="0">
                <a:solidFill>
                  <a:srgbClr val="333333"/>
                </a:solidFill>
                <a:latin typeface="Arial"/>
                <a:cs typeface="Arial"/>
              </a:rPr>
              <a:t>ov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er-indexed</a:t>
            </a:r>
            <a:endParaRPr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2:</a:t>
            </a:r>
            <a:r>
              <a:rPr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1.27</a:t>
            </a:r>
            <a:r>
              <a:rPr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spc="-8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16: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1.23x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 flipH="1" flipV="1">
            <a:off x="11255604" y="5898185"/>
            <a:ext cx="754144" cy="146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endParaRPr spc="-8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10254886" y="6211112"/>
            <a:ext cx="78803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endParaRPr spc="-16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7A57B9-3BD0-32FA-207F-D70541270863}"/>
              </a:ext>
            </a:extLst>
          </p:cNvPr>
          <p:cNvCxnSpPr>
            <a:cxnSpLocks/>
          </p:cNvCxnSpPr>
          <p:nvPr/>
        </p:nvCxnSpPr>
        <p:spPr>
          <a:xfrm>
            <a:off x="4538892" y="1715678"/>
            <a:ext cx="33108" cy="4328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97DB97-17CD-3F38-3477-6189F397C4AB}"/>
              </a:ext>
            </a:extLst>
          </p:cNvPr>
          <p:cNvSpPr txBox="1"/>
          <p:nvPr/>
        </p:nvSpPr>
        <p:spPr>
          <a:xfrm>
            <a:off x="5019192" y="1950776"/>
            <a:ext cx="6052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>
              <a:spcBef>
                <a:spcPts val="91"/>
              </a:spcBef>
            </a:pPr>
            <a:r>
              <a:rPr lang="en-US" sz="1600" b="1" spc="-8" dirty="0">
                <a:solidFill>
                  <a:srgbClr val="333333"/>
                </a:solidFill>
                <a:latin typeface="Arial"/>
                <a:cs typeface="Arial"/>
              </a:rPr>
              <a:t>            At Risk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EB7EBF-6302-744E-32F7-954DCEA5FE21}"/>
              </a:ext>
            </a:extLst>
          </p:cNvPr>
          <p:cNvSpPr txBox="1"/>
          <p:nvPr/>
        </p:nvSpPr>
        <p:spPr>
          <a:xfrm>
            <a:off x="4990912" y="4289963"/>
            <a:ext cx="60520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>
              <a:spcBef>
                <a:spcPts val="91"/>
              </a:spcBef>
            </a:pPr>
            <a:r>
              <a:rPr lang="en-US" sz="1600" b="1" spc="-8" dirty="0">
                <a:solidFill>
                  <a:srgbClr val="333333"/>
                </a:solidFill>
                <a:latin typeface="Arial"/>
                <a:cs typeface="Arial"/>
              </a:rPr>
              <a:t>        Needs Attention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A6020E-F150-AC94-BC97-3E26BC9A529C}"/>
              </a:ext>
            </a:extLst>
          </p:cNvPr>
          <p:cNvSpPr txBox="1"/>
          <p:nvPr/>
        </p:nvSpPr>
        <p:spPr>
          <a:xfrm>
            <a:off x="5007809" y="2340012"/>
            <a:ext cx="5785882" cy="1422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 marR="103124">
              <a:lnSpc>
                <a:spcPct val="106300"/>
              </a:lnSpc>
              <a:spcBef>
                <a:spcPts val="80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4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1.37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lang="en-US" sz="1400" b="1" spc="-36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14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1.41x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13: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1.27x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800" spc="-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9AB4A-A7AA-ACD6-4038-A29313F345B6}"/>
              </a:ext>
            </a:extLst>
          </p:cNvPr>
          <p:cNvSpPr txBox="1"/>
          <p:nvPr/>
        </p:nvSpPr>
        <p:spPr>
          <a:xfrm>
            <a:off x="4887798" y="4718169"/>
            <a:ext cx="6052008" cy="1422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" marR="103124">
              <a:lnSpc>
                <a:spcPct val="106300"/>
              </a:lnSpc>
              <a:spcBef>
                <a:spcPts val="80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15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1.76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x</a:t>
            </a:r>
            <a:r>
              <a:rPr lang="en-US" sz="1400" b="1" spc="-36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16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1.72x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Category</a:t>
            </a:r>
            <a:r>
              <a:rPr lang="en-US" sz="1400" spc="-4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333333"/>
                </a:solidFill>
                <a:latin typeface="Arial"/>
                <a:cs typeface="Arial"/>
              </a:rPr>
              <a:t>14:</a:t>
            </a:r>
            <a:r>
              <a:rPr lang="en-US" sz="14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400" b="1" dirty="0">
                <a:solidFill>
                  <a:srgbClr val="0070CD"/>
                </a:solidFill>
                <a:latin typeface="Arial"/>
                <a:cs typeface="Arial"/>
              </a:rPr>
              <a:t>1.60x</a:t>
            </a:r>
            <a:r>
              <a:rPr lang="en-US" sz="1400" b="1" spc="-40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400" spc="-8" dirty="0">
                <a:solidFill>
                  <a:srgbClr val="333333"/>
                </a:solidFill>
                <a:latin typeface="Arial"/>
                <a:cs typeface="Arial"/>
              </a:rPr>
              <a:t>over- indexed</a:t>
            </a:r>
            <a:endParaRPr lang="en-US" sz="1400" dirty="0">
              <a:latin typeface="Arial"/>
              <a:cs typeface="Arial"/>
            </a:endParaRPr>
          </a:p>
          <a:p>
            <a:pPr marL="10160" marR="4064">
              <a:lnSpc>
                <a:spcPct val="109600"/>
              </a:lnSpc>
              <a:spcBef>
                <a:spcPts val="948"/>
              </a:spcBef>
            </a:pPr>
            <a:r>
              <a:rPr lang="en-US" sz="1800" spc="-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77935E-FCEC-2949-20FB-946EFE115158}"/>
              </a:ext>
            </a:extLst>
          </p:cNvPr>
          <p:cNvSpPr/>
          <p:nvPr/>
        </p:nvSpPr>
        <p:spPr>
          <a:xfrm>
            <a:off x="0" y="6448107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357F-7C7F-7869-89AD-7BA41522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6EA2-C602-FC42-38B0-D2089B28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3034284"/>
            <a:ext cx="6888480" cy="1218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accent1"/>
                </a:solidFill>
              </a:rPr>
              <a:t>Customer Personas</a:t>
            </a:r>
            <a:br>
              <a:rPr lang="en-US" sz="2880" dirty="0"/>
            </a:br>
            <a:r>
              <a:rPr lang="en-IN" sz="2160" dirty="0">
                <a:solidFill>
                  <a:srgbClr val="666666"/>
                </a:solidFill>
              </a:rPr>
              <a:t>How They Behave?</a:t>
            </a:r>
            <a:br>
              <a:rPr lang="en-US" sz="2880" dirty="0"/>
            </a:br>
            <a:endParaRPr lang="en-IN" sz="2880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0D22102F-4738-058D-A7E5-15B6BB095C1B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46A2AB-A12F-41AC-3F34-A204022EF79D}"/>
              </a:ext>
            </a:extLst>
          </p:cNvPr>
          <p:cNvSpPr/>
          <p:nvPr/>
        </p:nvSpPr>
        <p:spPr>
          <a:xfrm>
            <a:off x="0" y="6251574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503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901111-24F6-1301-C318-2556A95F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29D0-D546-D3EA-15D2-18673853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92231"/>
            <a:ext cx="8229600" cy="698631"/>
          </a:xfrm>
        </p:spPr>
        <p:txBody>
          <a:bodyPr>
            <a:noAutofit/>
          </a:bodyPr>
          <a:lstStyle/>
          <a:p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(Demographics, Behaviors &amp; Strategy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82E9919-FBE9-57AB-2E37-6721D5BCAC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28763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81481461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44249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4428449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95219996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934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3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9278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68BDBD-CE66-EB46-12EA-6A3648821E72}"/>
              </a:ext>
            </a:extLst>
          </p:cNvPr>
          <p:cNvSpPr/>
          <p:nvPr/>
        </p:nvSpPr>
        <p:spPr>
          <a:xfrm>
            <a:off x="1" y="589281"/>
            <a:ext cx="4656842" cy="301752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   </a:t>
            </a:r>
            <a:r>
              <a:rPr lang="en-US" sz="1600" b="1" u="sng" dirty="0"/>
              <a:t>Engaged Young Shoppers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18–35</a:t>
            </a:r>
          </a:p>
          <a:p>
            <a:r>
              <a:rPr lang="en-US" sz="1600" dirty="0"/>
              <a:t>🚹 </a:t>
            </a:r>
            <a:r>
              <a:rPr lang="en-US" sz="1600" b="1" dirty="0"/>
              <a:t>Gender</a:t>
            </a:r>
            <a:r>
              <a:rPr lang="en-US" sz="1600" dirty="0"/>
              <a:t>: Mostly 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High from City B, then A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Mostly Unmarried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Frequent shoppers, high spenders.    Active in categories 1, 6, 7, 9(100%), 10, 15.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Convenience, trendiness, early access to new items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Offer loyalty rewards, early access, exclusive bundles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5F2C9E-BEAC-F523-8F62-16F64F6584FD}"/>
              </a:ext>
            </a:extLst>
          </p:cNvPr>
          <p:cNvSpPr/>
          <p:nvPr/>
        </p:nvSpPr>
        <p:spPr>
          <a:xfrm>
            <a:off x="4656844" y="624998"/>
            <a:ext cx="4487158" cy="2979341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</a:t>
            </a:r>
            <a:r>
              <a:rPr lang="en-US" sz="1600" b="1" u="sng" dirty="0"/>
              <a:t>Disengaged Customers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Mostly 55+, some teens (1–17)</a:t>
            </a:r>
          </a:p>
          <a:p>
            <a:r>
              <a:rPr lang="en-US" sz="1600" dirty="0"/>
              <a:t>🚺 </a:t>
            </a:r>
            <a:r>
              <a:rPr lang="en-US" sz="1600" b="1" dirty="0"/>
              <a:t>Gender</a:t>
            </a:r>
            <a:r>
              <a:rPr lang="en-US" sz="1600" dirty="0"/>
              <a:t>: Slightly more Female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Strong presence in City C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Slightly more 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Lowest Engagement . Found in categories 4, 12, 13, 14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Practicality, offers, and value for money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Use win-back campaigns, personalized discounts based on past interests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7FB582-3961-AADF-9E3A-8C90400D48A8}"/>
              </a:ext>
            </a:extLst>
          </p:cNvPr>
          <p:cNvSpPr/>
          <p:nvPr/>
        </p:nvSpPr>
        <p:spPr>
          <a:xfrm>
            <a:off x="1" y="3624714"/>
            <a:ext cx="4656842" cy="3091046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    </a:t>
            </a:r>
            <a:r>
              <a:rPr lang="en-US" sz="1600" b="1" u="sng" dirty="0"/>
              <a:t>Curious Mid-Age Buyers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26–45</a:t>
            </a:r>
          </a:p>
          <a:p>
            <a:r>
              <a:rPr lang="en-US" sz="1600" dirty="0"/>
              <a:t>🚹 </a:t>
            </a:r>
            <a:r>
              <a:rPr lang="en-US" sz="1600" b="1" dirty="0"/>
              <a:t>Gender</a:t>
            </a:r>
            <a:r>
              <a:rPr lang="en-US" sz="1600" dirty="0"/>
              <a:t>: Slight Male Majority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City C &gt; City B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Mixed, slightly more Unmarried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Curious, exploratory behavior. Active in categories 2, 5, 16, 17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Trying new products/platform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First-purchase incentives, personalized recommendations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081DCF-B97B-C995-1B81-6F3FAC08404F}"/>
              </a:ext>
            </a:extLst>
          </p:cNvPr>
          <p:cNvSpPr/>
          <p:nvPr/>
        </p:nvSpPr>
        <p:spPr>
          <a:xfrm>
            <a:off x="4656844" y="3624714"/>
            <a:ext cx="4487157" cy="3091046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   </a:t>
            </a:r>
            <a:r>
              <a:rPr lang="en-US" sz="1600" b="1" u="sng" dirty="0"/>
              <a:t>Value-Conscious Low Engagers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18–25 and 50+</a:t>
            </a:r>
          </a:p>
          <a:p>
            <a:r>
              <a:rPr lang="en-US" sz="1600" dirty="0"/>
              <a:t>🚺 </a:t>
            </a:r>
            <a:r>
              <a:rPr lang="en-US" sz="1600" b="1" dirty="0"/>
              <a:t>Gender</a:t>
            </a:r>
            <a:r>
              <a:rPr lang="en-US" sz="1600" dirty="0"/>
              <a:t>: Balanced or slightly Female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Mostly City C 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Mostly 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 Engagement Declining. Found in categories with red flags: 6, 14, 15, 16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Unclear—likely low relevance or awareness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Conduct surveys, retarget with age-specific bundles or educational content</a:t>
            </a:r>
          </a:p>
        </p:txBody>
      </p:sp>
    </p:spTree>
    <p:extLst>
      <p:ext uri="{BB962C8B-B14F-4D97-AF65-F5344CB8AC3E}">
        <p14:creationId xmlns:p14="http://schemas.microsoft.com/office/powerpoint/2010/main" val="112420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4AD61-1DAA-5648-00DD-E2C5210CC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B1D1-E9C8-C882-DC38-E44A8CBC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3034284"/>
            <a:ext cx="6888480" cy="12187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Recommendations</a:t>
            </a:r>
            <a:br>
              <a:rPr lang="en-US" sz="2880" dirty="0"/>
            </a:br>
            <a:r>
              <a:rPr lang="en-IN" sz="2160" dirty="0">
                <a:solidFill>
                  <a:srgbClr val="666666"/>
                </a:solidFill>
              </a:rPr>
              <a:t>What Can We Do?</a:t>
            </a:r>
            <a:br>
              <a:rPr lang="en-US" sz="2880" dirty="0"/>
            </a:br>
            <a:endParaRPr lang="en-IN" sz="2880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248430D5-ACAB-F4E9-6E2C-C091CAD9D1D2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3671E-38E7-9E88-622E-A5100491EF64}"/>
              </a:ext>
            </a:extLst>
          </p:cNvPr>
          <p:cNvSpPr/>
          <p:nvPr/>
        </p:nvSpPr>
        <p:spPr>
          <a:xfrm>
            <a:off x="0" y="6200774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654510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049" y="782564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893" y="145566"/>
            <a:ext cx="7435851" cy="501676"/>
          </a:xfrm>
          <a:prstGeom prst="rect">
            <a:avLst/>
          </a:prstGeom>
        </p:spPr>
        <p:txBody>
          <a:bodyPr vert="horz" wrap="square" lIns="0" tIns="9144" rIns="0" bIns="0" rtlCol="0" anchor="ctr">
            <a:spAutoFit/>
          </a:bodyPr>
          <a:lstStyle/>
          <a:p>
            <a:pPr marL="10160">
              <a:spcBef>
                <a:spcPts val="72"/>
              </a:spcBef>
            </a:pPr>
            <a:r>
              <a:rPr lang="en-IN" sz="3200" b="1" spc="-132" dirty="0">
                <a:solidFill>
                  <a:schemeClr val="accent1"/>
                </a:solidFill>
              </a:rPr>
              <a:t>        </a:t>
            </a:r>
            <a:r>
              <a:rPr sz="3200" b="1" dirty="0">
                <a:solidFill>
                  <a:schemeClr val="accent1"/>
                </a:solidFill>
              </a:rPr>
              <a:t>Actionable</a:t>
            </a:r>
            <a:r>
              <a:rPr sz="3200" b="1" spc="-72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Strategies</a:t>
            </a:r>
            <a:r>
              <a:rPr sz="3200" b="1" spc="-76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to</a:t>
            </a:r>
            <a:r>
              <a:rPr sz="3200" b="1" spc="-72" dirty="0">
                <a:solidFill>
                  <a:schemeClr val="accent1"/>
                </a:solidFill>
              </a:rPr>
              <a:t> </a:t>
            </a:r>
            <a:r>
              <a:rPr sz="3200" b="1" dirty="0">
                <a:solidFill>
                  <a:schemeClr val="accent1"/>
                </a:solidFill>
              </a:rPr>
              <a:t>Boost</a:t>
            </a:r>
            <a:r>
              <a:rPr sz="3200" b="1" spc="-72" dirty="0">
                <a:solidFill>
                  <a:schemeClr val="accent1"/>
                </a:solidFill>
              </a:rPr>
              <a:t> </a:t>
            </a:r>
            <a:r>
              <a:rPr sz="3200" b="1" spc="-8" dirty="0">
                <a:solidFill>
                  <a:schemeClr val="accent1"/>
                </a:solidFill>
              </a:rPr>
              <a:t>Revenue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5427" y="1053581"/>
            <a:ext cx="8503920" cy="4925323"/>
            <a:chOff x="400049" y="871156"/>
            <a:chExt cx="10629900" cy="5164455"/>
          </a:xfrm>
        </p:grpSpPr>
        <p:sp>
          <p:nvSpPr>
            <p:cNvPr id="5" name="object 5"/>
            <p:cNvSpPr/>
            <p:nvPr/>
          </p:nvSpPr>
          <p:spPr>
            <a:xfrm>
              <a:off x="400049" y="871156"/>
              <a:ext cx="5415915" cy="2695575"/>
            </a:xfrm>
            <a:custGeom>
              <a:avLst/>
              <a:gdLst/>
              <a:ahLst/>
              <a:cxnLst/>
              <a:rect l="l" t="t" r="r" b="b"/>
              <a:pathLst>
                <a:path w="5415915" h="269557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415915" h="2695575">
                  <a:moveTo>
                    <a:pt x="5415533" y="2577750"/>
                  </a:moveTo>
                  <a:lnTo>
                    <a:pt x="5268847" y="2577750"/>
                  </a:lnTo>
                  <a:lnTo>
                    <a:pt x="5275627" y="2576401"/>
                  </a:lnTo>
                  <a:lnTo>
                    <a:pt x="5288650" y="2571007"/>
                  </a:lnTo>
                  <a:lnTo>
                    <a:pt x="5313600" y="2538428"/>
                  </a:lnTo>
                  <a:lnTo>
                    <a:pt x="5314949" y="46101"/>
                  </a:lnTo>
                  <a:lnTo>
                    <a:pt x="5313600" y="39321"/>
                  </a:lnTo>
                  <a:lnTo>
                    <a:pt x="5288650" y="6742"/>
                  </a:lnTo>
                  <a:lnTo>
                    <a:pt x="5268847" y="0"/>
                  </a:lnTo>
                  <a:lnTo>
                    <a:pt x="5415533" y="0"/>
                  </a:lnTo>
                  <a:lnTo>
                    <a:pt x="5415533" y="2577750"/>
                  </a:lnTo>
                  <a:close/>
                </a:path>
                <a:path w="5415915" h="2695575">
                  <a:moveTo>
                    <a:pt x="5415533" y="2695003"/>
                  </a:moveTo>
                  <a:lnTo>
                    <a:pt x="0" y="2695003"/>
                  </a:lnTo>
                  <a:lnTo>
                    <a:pt x="0" y="2531649"/>
                  </a:lnTo>
                  <a:lnTo>
                    <a:pt x="1348" y="2538428"/>
                  </a:lnTo>
                  <a:lnTo>
                    <a:pt x="6742" y="2551451"/>
                  </a:lnTo>
                  <a:lnTo>
                    <a:pt x="39321" y="2576401"/>
                  </a:lnTo>
                  <a:lnTo>
                    <a:pt x="46101" y="2577750"/>
                  </a:lnTo>
                  <a:lnTo>
                    <a:pt x="5415533" y="2577750"/>
                  </a:lnTo>
                  <a:lnTo>
                    <a:pt x="5415533" y="269500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71156"/>
              <a:ext cx="5314950" cy="2578100"/>
            </a:xfrm>
            <a:custGeom>
              <a:avLst/>
              <a:gdLst/>
              <a:ahLst/>
              <a:cxnLst/>
              <a:rect l="l" t="t" r="r" b="b"/>
              <a:pathLst>
                <a:path w="5314950" h="2578100">
                  <a:moveTo>
                    <a:pt x="5265290" y="2577750"/>
                  </a:moveTo>
                  <a:lnTo>
                    <a:pt x="49659" y="2577750"/>
                  </a:lnTo>
                  <a:lnTo>
                    <a:pt x="46203" y="2577410"/>
                  </a:lnTo>
                  <a:lnTo>
                    <a:pt x="10896" y="2557030"/>
                  </a:lnTo>
                  <a:lnTo>
                    <a:pt x="0" y="2528090"/>
                  </a:lnTo>
                  <a:lnTo>
                    <a:pt x="0" y="252460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2528090"/>
                  </a:lnTo>
                  <a:lnTo>
                    <a:pt x="5296914" y="2564650"/>
                  </a:lnTo>
                  <a:lnTo>
                    <a:pt x="5268746" y="2577410"/>
                  </a:lnTo>
                  <a:lnTo>
                    <a:pt x="5265290" y="2577750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7" name="object 7"/>
            <p:cNvSpPr/>
            <p:nvPr/>
          </p:nvSpPr>
          <p:spPr>
            <a:xfrm>
              <a:off x="5791199" y="871156"/>
              <a:ext cx="5238750" cy="2695575"/>
            </a:xfrm>
            <a:custGeom>
              <a:avLst/>
              <a:gdLst/>
              <a:ahLst/>
              <a:cxnLst/>
              <a:rect l="l" t="t" r="r" b="b"/>
              <a:pathLst>
                <a:path w="5238750" h="2695575">
                  <a:moveTo>
                    <a:pt x="5238749" y="2695003"/>
                  </a:moveTo>
                  <a:lnTo>
                    <a:pt x="0" y="2695003"/>
                  </a:lnTo>
                  <a:lnTo>
                    <a:pt x="0" y="0"/>
                  </a:lnTo>
                  <a:lnTo>
                    <a:pt x="147065" y="0"/>
                  </a:lnTo>
                  <a:lnTo>
                    <a:pt x="140286" y="1348"/>
                  </a:lnTo>
                  <a:lnTo>
                    <a:pt x="127262" y="6742"/>
                  </a:lnTo>
                  <a:lnTo>
                    <a:pt x="102313" y="39321"/>
                  </a:lnTo>
                  <a:lnTo>
                    <a:pt x="100964" y="46101"/>
                  </a:lnTo>
                  <a:lnTo>
                    <a:pt x="100964" y="2531648"/>
                  </a:lnTo>
                  <a:lnTo>
                    <a:pt x="121515" y="2567166"/>
                  </a:lnTo>
                  <a:lnTo>
                    <a:pt x="147067" y="2577750"/>
                  </a:lnTo>
                  <a:lnTo>
                    <a:pt x="5238749" y="2577750"/>
                  </a:lnTo>
                  <a:lnTo>
                    <a:pt x="5238749" y="269500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8" name="object 8"/>
            <p:cNvSpPr/>
            <p:nvPr/>
          </p:nvSpPr>
          <p:spPr>
            <a:xfrm>
              <a:off x="5892165" y="871156"/>
              <a:ext cx="5137785" cy="2578100"/>
            </a:xfrm>
            <a:custGeom>
              <a:avLst/>
              <a:gdLst/>
              <a:ahLst/>
              <a:cxnLst/>
              <a:rect l="l" t="t" r="r" b="b"/>
              <a:pathLst>
                <a:path w="5137784" h="2578100">
                  <a:moveTo>
                    <a:pt x="5137785" y="2577750"/>
                  </a:moveTo>
                  <a:lnTo>
                    <a:pt x="49659" y="2577750"/>
                  </a:lnTo>
                  <a:lnTo>
                    <a:pt x="13099" y="2559715"/>
                  </a:lnTo>
                  <a:lnTo>
                    <a:pt x="0" y="2528091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2577750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9" name="object 9"/>
            <p:cNvSpPr/>
            <p:nvPr/>
          </p:nvSpPr>
          <p:spPr>
            <a:xfrm>
              <a:off x="400049" y="3541775"/>
              <a:ext cx="5415915" cy="2494280"/>
            </a:xfrm>
            <a:custGeom>
              <a:avLst/>
              <a:gdLst/>
              <a:ahLst/>
              <a:cxnLst/>
              <a:rect l="l" t="t" r="r" b="b"/>
              <a:pathLst>
                <a:path w="5415915" h="2494279">
                  <a:moveTo>
                    <a:pt x="0" y="130397"/>
                  </a:moveTo>
                  <a:lnTo>
                    <a:pt x="0" y="0"/>
                  </a:lnTo>
                  <a:lnTo>
                    <a:pt x="5415533" y="0"/>
                  </a:lnTo>
                  <a:lnTo>
                    <a:pt x="5415533" y="84296"/>
                  </a:lnTo>
                  <a:lnTo>
                    <a:pt x="46101" y="84296"/>
                  </a:lnTo>
                  <a:lnTo>
                    <a:pt x="39321" y="85644"/>
                  </a:lnTo>
                  <a:lnTo>
                    <a:pt x="6742" y="110594"/>
                  </a:lnTo>
                  <a:lnTo>
                    <a:pt x="1348" y="123617"/>
                  </a:lnTo>
                  <a:lnTo>
                    <a:pt x="0" y="130397"/>
                  </a:lnTo>
                  <a:close/>
                </a:path>
                <a:path w="5415915" h="2494279">
                  <a:moveTo>
                    <a:pt x="5415533" y="2493740"/>
                  </a:moveTo>
                  <a:lnTo>
                    <a:pt x="5314949" y="2493740"/>
                  </a:lnTo>
                  <a:lnTo>
                    <a:pt x="5314949" y="130397"/>
                  </a:lnTo>
                  <a:lnTo>
                    <a:pt x="5313600" y="123617"/>
                  </a:lnTo>
                  <a:lnTo>
                    <a:pt x="5288650" y="91038"/>
                  </a:lnTo>
                  <a:lnTo>
                    <a:pt x="5268847" y="84296"/>
                  </a:lnTo>
                  <a:lnTo>
                    <a:pt x="5415533" y="84296"/>
                  </a:lnTo>
                  <a:lnTo>
                    <a:pt x="5415533" y="249374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00049" y="3626071"/>
              <a:ext cx="5314950" cy="2409825"/>
            </a:xfrm>
            <a:custGeom>
              <a:avLst/>
              <a:gdLst/>
              <a:ahLst/>
              <a:cxnLst/>
              <a:rect l="l" t="t" r="r" b="b"/>
              <a:pathLst>
                <a:path w="5314950" h="2409825">
                  <a:moveTo>
                    <a:pt x="5314950" y="2409444"/>
                  </a:moveTo>
                  <a:lnTo>
                    <a:pt x="0" y="2409444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50" y="2409444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1199" y="3541775"/>
              <a:ext cx="5238750" cy="2494280"/>
            </a:xfrm>
            <a:custGeom>
              <a:avLst/>
              <a:gdLst/>
              <a:ahLst/>
              <a:cxnLst/>
              <a:rect l="l" t="t" r="r" b="b"/>
              <a:pathLst>
                <a:path w="5238750" h="2494279">
                  <a:moveTo>
                    <a:pt x="100964" y="2493740"/>
                  </a:moveTo>
                  <a:lnTo>
                    <a:pt x="0" y="2493740"/>
                  </a:lnTo>
                  <a:lnTo>
                    <a:pt x="0" y="0"/>
                  </a:lnTo>
                  <a:lnTo>
                    <a:pt x="5238749" y="0"/>
                  </a:lnTo>
                  <a:lnTo>
                    <a:pt x="5238749" y="84296"/>
                  </a:lnTo>
                  <a:lnTo>
                    <a:pt x="147065" y="84296"/>
                  </a:lnTo>
                  <a:lnTo>
                    <a:pt x="140286" y="85644"/>
                  </a:lnTo>
                  <a:lnTo>
                    <a:pt x="107707" y="110594"/>
                  </a:lnTo>
                  <a:lnTo>
                    <a:pt x="100964" y="130397"/>
                  </a:lnTo>
                  <a:lnTo>
                    <a:pt x="100964" y="249374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892165" y="3626071"/>
              <a:ext cx="5137785" cy="2409825"/>
            </a:xfrm>
            <a:custGeom>
              <a:avLst/>
              <a:gdLst/>
              <a:ahLst/>
              <a:cxnLst/>
              <a:rect l="l" t="t" r="r" b="b"/>
              <a:pathLst>
                <a:path w="5137784" h="2409825">
                  <a:moveTo>
                    <a:pt x="5137785" y="2409444"/>
                  </a:moveTo>
                  <a:lnTo>
                    <a:pt x="0" y="2409444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5137785" y="0"/>
                  </a:lnTo>
                  <a:lnTo>
                    <a:pt x="5137785" y="2409444"/>
                  </a:lnTo>
                  <a:close/>
                </a:path>
              </a:pathLst>
            </a:custGeom>
            <a:solidFill>
              <a:srgbClr val="F5F5F5">
                <a:alpha val="850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6712" y="1464650"/>
            <a:ext cx="3748989" cy="173816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80492">
              <a:spcBef>
                <a:spcPts val="940"/>
              </a:spcBef>
            </a:pPr>
            <a:r>
              <a:rPr lang="en-US" sz="1560" b="1" dirty="0">
                <a:solidFill>
                  <a:schemeClr val="accent1"/>
                </a:solidFill>
                <a:latin typeface="Arial"/>
                <a:cs typeface="Arial"/>
              </a:rPr>
              <a:t>   </a:t>
            </a:r>
            <a:r>
              <a:rPr lang="en-US" sz="1600" b="1" dirty="0">
                <a:solidFill>
                  <a:schemeClr val="accent1"/>
                </a:solidFill>
                <a:latin typeface="Arial"/>
                <a:cs typeface="Arial"/>
              </a:rPr>
              <a:t>Engaged Young Shoppers</a:t>
            </a:r>
          </a:p>
          <a:p>
            <a:pPr marL="10160">
              <a:spcBef>
                <a:spcPts val="864"/>
              </a:spcBef>
            </a:pPr>
            <a:r>
              <a:rPr lang="en-US" sz="1560" dirty="0">
                <a:latin typeface="Arial"/>
                <a:cs typeface="Arial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 Sales 2x/week for City A</a:t>
            </a:r>
          </a:p>
          <a:p>
            <a:pPr marL="10160">
              <a:spcBef>
                <a:spcPts val="1252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Loyalty Tiers for TOP 10%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marR="169672">
              <a:lnSpc>
                <a:spcPct val="107300"/>
              </a:lnSpc>
              <a:spcBef>
                <a:spcPts val="1116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500" spc="-4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</a:t>
            </a:r>
            <a:r>
              <a:rPr sz="1500" spc="-4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bundles</a:t>
            </a:r>
            <a:r>
              <a:rPr sz="1500" spc="-4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4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high-value </a:t>
            </a:r>
            <a:r>
              <a:rPr lang="en-US" sz="15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230" y="1803644"/>
            <a:ext cx="104140" cy="1220334"/>
          </a:xfrm>
          <a:prstGeom prst="rect">
            <a:avLst/>
          </a:prstGeom>
        </p:spPr>
        <p:txBody>
          <a:bodyPr vert="horz" wrap="square" lIns="0" tIns="120396" rIns="0" bIns="0" rtlCol="0">
            <a:spAutoFit/>
          </a:bodyPr>
          <a:lstStyle/>
          <a:p>
            <a:pPr marL="10160">
              <a:spcBef>
                <a:spcPts val="948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 dirty="0">
              <a:latin typeface="Arial"/>
              <a:cs typeface="Arial"/>
            </a:endParaRPr>
          </a:p>
          <a:p>
            <a:pPr marL="10160">
              <a:spcBef>
                <a:spcPts val="868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 dirty="0">
              <a:latin typeface="Arial"/>
              <a:cs typeface="Arial"/>
            </a:endParaRPr>
          </a:p>
          <a:p>
            <a:pPr marL="10160">
              <a:spcBef>
                <a:spcPts val="872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0106" y="1777593"/>
            <a:ext cx="68581" cy="702244"/>
          </a:xfrm>
          <a:prstGeom prst="rect">
            <a:avLst/>
          </a:prstGeom>
        </p:spPr>
        <p:txBody>
          <a:bodyPr vert="horz" wrap="square" lIns="0" tIns="106172" rIns="0" bIns="0" rtlCol="0">
            <a:spAutoFit/>
          </a:bodyPr>
          <a:lstStyle/>
          <a:p>
            <a:pPr marL="10160">
              <a:spcBef>
                <a:spcPts val="836"/>
              </a:spcBef>
            </a:pPr>
            <a:r>
              <a:rPr lang="en-US"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  <a:p>
            <a:pPr marL="10160">
              <a:spcBef>
                <a:spcPts val="760"/>
              </a:spcBef>
            </a:pPr>
            <a:r>
              <a:rPr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0421" y="1473154"/>
            <a:ext cx="3546856" cy="1435906"/>
          </a:xfrm>
          <a:prstGeom prst="rect">
            <a:avLst/>
          </a:prstGeom>
        </p:spPr>
        <p:txBody>
          <a:bodyPr vert="horz" wrap="square" lIns="0" tIns="113284" rIns="0" bIns="0" rtlCol="0">
            <a:spAutoFit/>
          </a:bodyPr>
          <a:lstStyle/>
          <a:p>
            <a:pPr marR="61976" algn="ctr">
              <a:spcBef>
                <a:spcPts val="892"/>
              </a:spcBef>
            </a:pPr>
            <a:r>
              <a:rPr lang="en-US" sz="1600" b="1" spc="12" dirty="0">
                <a:solidFill>
                  <a:schemeClr val="accent1"/>
                </a:solidFill>
                <a:latin typeface="Arial"/>
                <a:cs typeface="Arial"/>
              </a:rPr>
              <a:t>Disengaged Customers</a:t>
            </a:r>
            <a:r>
              <a:rPr sz="1600" b="1" spc="12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endParaRPr sz="1600" b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160">
              <a:spcBef>
                <a:spcPts val="812"/>
              </a:spcBef>
            </a:pPr>
            <a:r>
              <a:rPr sz="1500" spc="-8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</a:t>
            </a:r>
            <a:r>
              <a:rPr sz="1500" spc="12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16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females</a:t>
            </a:r>
            <a:r>
              <a:rPr sz="1500" spc="16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55+</a:t>
            </a:r>
            <a:r>
              <a:rPr sz="1500" spc="16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16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sz="1500" spc="16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marR="4064">
              <a:lnSpc>
                <a:spcPct val="109200"/>
              </a:lnSpc>
              <a:spcBef>
                <a:spcPts val="952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comeback offers(15%off, 3-day Expiry)</a:t>
            </a:r>
          </a:p>
          <a:p>
            <a:pPr marL="10160" marR="4064">
              <a:lnSpc>
                <a:spcPct val="109200"/>
              </a:lnSpc>
              <a:spcBef>
                <a:spcPts val="952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based Retargeting ADs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891630" y="2644338"/>
            <a:ext cx="68580" cy="256993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lang="en-US"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249" y="3668583"/>
            <a:ext cx="3175000" cy="1765163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29184">
              <a:spcBef>
                <a:spcPts val="940"/>
              </a:spcBef>
            </a:pPr>
            <a:r>
              <a:rPr sz="1560" b="1" dirty="0">
                <a:solidFill>
                  <a:srgbClr val="0070CD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Arial"/>
                <a:cs typeface="Arial"/>
              </a:rPr>
              <a:t>Curious Mid-Age Buyers</a:t>
            </a:r>
            <a:endParaRPr sz="16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160">
              <a:spcBef>
                <a:spcPts val="864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this Week E-mails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>
              <a:spcBef>
                <a:spcPts val="1252"/>
              </a:spcBef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Discounts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marR="378460">
              <a:lnSpc>
                <a:spcPct val="107300"/>
              </a:lnSpc>
              <a:spcBef>
                <a:spcPts val="1116"/>
              </a:spcBef>
            </a:pP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1500" spc="-6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rewards</a:t>
            </a:r>
            <a:r>
              <a:rPr lang="en-US" sz="1500" spc="-6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/smart recommendations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1612" y="4016663"/>
            <a:ext cx="104140" cy="1220334"/>
          </a:xfrm>
          <a:prstGeom prst="rect">
            <a:avLst/>
          </a:prstGeom>
        </p:spPr>
        <p:txBody>
          <a:bodyPr vert="horz" wrap="square" lIns="0" tIns="120396" rIns="0" bIns="0" rtlCol="0">
            <a:spAutoFit/>
          </a:bodyPr>
          <a:lstStyle/>
          <a:p>
            <a:pPr marL="10160">
              <a:spcBef>
                <a:spcPts val="948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>
              <a:latin typeface="Arial"/>
              <a:cs typeface="Arial"/>
            </a:endParaRPr>
          </a:p>
          <a:p>
            <a:pPr marL="10160">
              <a:spcBef>
                <a:spcPts val="868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>
              <a:latin typeface="Arial"/>
              <a:cs typeface="Arial"/>
            </a:endParaRPr>
          </a:p>
          <a:p>
            <a:pPr marL="10160">
              <a:spcBef>
                <a:spcPts val="872"/>
              </a:spcBef>
            </a:pPr>
            <a:r>
              <a:rPr sz="188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88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2176" y="4025029"/>
            <a:ext cx="91948" cy="702244"/>
          </a:xfrm>
          <a:prstGeom prst="rect">
            <a:avLst/>
          </a:prstGeom>
        </p:spPr>
        <p:txBody>
          <a:bodyPr vert="horz" wrap="square" lIns="0" tIns="106172" rIns="0" bIns="0" rtlCol="0">
            <a:spAutoFit/>
          </a:bodyPr>
          <a:lstStyle/>
          <a:p>
            <a:pPr marL="10160">
              <a:spcBef>
                <a:spcPts val="836"/>
              </a:spcBef>
            </a:pPr>
            <a:r>
              <a:rPr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  <a:p>
            <a:pPr marL="10160">
              <a:spcBef>
                <a:spcPts val="760"/>
              </a:spcBef>
            </a:pPr>
            <a:r>
              <a:rPr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0421" y="3677087"/>
            <a:ext cx="3591967" cy="1428724"/>
          </a:xfrm>
          <a:prstGeom prst="rect">
            <a:avLst/>
          </a:prstGeom>
        </p:spPr>
        <p:txBody>
          <a:bodyPr vert="horz" wrap="square" lIns="0" tIns="113284" rIns="0" bIns="0" rtlCol="0">
            <a:spAutoFit/>
          </a:bodyPr>
          <a:lstStyle/>
          <a:p>
            <a:pPr marL="732535">
              <a:spcBef>
                <a:spcPts val="892"/>
              </a:spcBef>
            </a:pPr>
            <a:r>
              <a:rPr lang="en-US" sz="1600" b="1" dirty="0">
                <a:solidFill>
                  <a:schemeClr val="accent1"/>
                </a:solidFill>
                <a:latin typeface="Arial"/>
                <a:cs typeface="Arial"/>
              </a:rPr>
              <a:t>Value Conscious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10160">
              <a:spcBef>
                <a:spcPts val="812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Bundles($99,$199)for this lot.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marR="599440">
              <a:lnSpc>
                <a:spcPct val="109200"/>
              </a:lnSpc>
              <a:spcBef>
                <a:spcPts val="952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"Top 5 deals” Monthly Email/SMS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160" marR="4064">
              <a:lnSpc>
                <a:spcPct val="112700"/>
              </a:lnSpc>
              <a:spcBef>
                <a:spcPts val="892"/>
              </a:spcBef>
            </a:pPr>
            <a:r>
              <a:rPr lang="en-US" sz="1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Senior Call Back Pilot Program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2749" y="4825836"/>
            <a:ext cx="91948" cy="256993"/>
          </a:xfrm>
          <a:prstGeom prst="rect">
            <a:avLst/>
          </a:prstGeom>
        </p:spPr>
        <p:txBody>
          <a:bodyPr vert="horz" wrap="square" lIns="0" tIns="10668" rIns="0" bIns="0" rtlCol="0">
            <a:spAutoFit/>
          </a:bodyPr>
          <a:lstStyle/>
          <a:p>
            <a:pPr marL="10160">
              <a:spcBef>
                <a:spcPts val="84"/>
              </a:spcBef>
            </a:pPr>
            <a:r>
              <a:rPr sz="1600" b="1" spc="-40" dirty="0">
                <a:solidFill>
                  <a:srgbClr val="0070CD"/>
                </a:solidFill>
                <a:latin typeface="Arial"/>
                <a:cs typeface="Arial"/>
              </a:rPr>
              <a:t>•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 flipH="1">
            <a:off x="13424534" y="4893413"/>
            <a:ext cx="45719" cy="45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350" b="0" i="0">
                <a:solidFill>
                  <a:srgbClr val="666666"/>
                </a:solidFill>
                <a:latin typeface="Arial"/>
                <a:cs typeface="Arial"/>
              </a:defRPr>
            </a:lvl1pPr>
          </a:lstStyle>
          <a:p>
            <a:pPr marL="10160">
              <a:lnSpc>
                <a:spcPts val="1288"/>
              </a:lnSpc>
            </a:pPr>
            <a:endParaRPr spc="-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F17375-B38C-FE2F-65BF-DDC1648F50E9}"/>
              </a:ext>
            </a:extLst>
          </p:cNvPr>
          <p:cNvSpPr/>
          <p:nvPr/>
        </p:nvSpPr>
        <p:spPr>
          <a:xfrm>
            <a:off x="0" y="6265227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FBEE6-8680-71DD-DFE2-E53733118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EF4A-C48C-9EAE-A630-2CEC807F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3034284"/>
            <a:ext cx="6888480" cy="12187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End to End Project Explanation</a:t>
            </a:r>
            <a:br>
              <a:rPr lang="en-US" sz="2880" dirty="0"/>
            </a:br>
            <a:r>
              <a:rPr lang="en-IN" sz="2160" dirty="0">
                <a:solidFill>
                  <a:srgbClr val="666666"/>
                </a:solidFill>
              </a:rPr>
              <a:t>My approach to this project? </a:t>
            </a:r>
            <a:br>
              <a:rPr lang="en-US" sz="2880" dirty="0"/>
            </a:br>
            <a:endParaRPr lang="en-IN" sz="2880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05E59527-FE8B-BA5E-AD0C-A4E78CA99976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3A4CF5-1F72-1AC9-8F5F-7FAB768F7A38}"/>
              </a:ext>
            </a:extLst>
          </p:cNvPr>
          <p:cNvSpPr/>
          <p:nvPr/>
        </p:nvSpPr>
        <p:spPr>
          <a:xfrm>
            <a:off x="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13725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39"/>
            <a:ext cx="8229600" cy="1327293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sz="40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5933"/>
            <a:ext cx="8229600" cy="3148553"/>
          </a:xfrm>
        </p:spPr>
        <p:txBody>
          <a:bodyPr>
            <a:normAutofit/>
          </a:bodyPr>
          <a:lstStyle/>
          <a:p>
            <a:r>
              <a:rPr b="1" u="sng" dirty="0"/>
              <a:t>Objective</a:t>
            </a:r>
            <a:r>
              <a:rPr b="1" dirty="0"/>
              <a:t>:</a:t>
            </a:r>
            <a:r>
              <a:rPr dirty="0"/>
              <a:t> Identify key customer segments for </a:t>
            </a:r>
            <a:r>
              <a:rPr lang="en-US" dirty="0"/>
              <a:t>          </a:t>
            </a:r>
            <a:r>
              <a:rPr dirty="0"/>
              <a:t>targeted strategies</a:t>
            </a:r>
          </a:p>
          <a:p>
            <a:r>
              <a:rPr b="1" u="sng" dirty="0"/>
              <a:t>Scope</a:t>
            </a:r>
            <a:r>
              <a:rPr b="1" dirty="0"/>
              <a:t>:</a:t>
            </a:r>
            <a:r>
              <a:rPr dirty="0"/>
              <a:t> FRM Segmentation + Demographic Profiling</a:t>
            </a:r>
          </a:p>
          <a:p>
            <a:r>
              <a:rPr b="1" u="sng" dirty="0"/>
              <a:t>Dataset</a:t>
            </a:r>
            <a:r>
              <a:rPr b="1" dirty="0"/>
              <a:t>:</a:t>
            </a:r>
            <a:r>
              <a:rPr dirty="0"/>
              <a:t> Retail dat</a:t>
            </a:r>
            <a:r>
              <a:rPr lang="en-US" dirty="0"/>
              <a:t>aset of 50K transactions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9287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sz="3200" dirty="0"/>
              <a:t>Methodology –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12142"/>
          </a:xfrm>
        </p:spPr>
        <p:txBody>
          <a:bodyPr>
            <a:normAutofit/>
          </a:bodyPr>
          <a:lstStyle/>
          <a:p>
            <a:r>
              <a:rPr lang="en-US" sz="1900" dirty="0"/>
              <a:t>Imported and cleaned Data in Excel.</a:t>
            </a:r>
          </a:p>
          <a:p>
            <a:r>
              <a:rPr lang="en-US" sz="1900" dirty="0"/>
              <a:t>Standardized demographic variables</a:t>
            </a:r>
            <a:r>
              <a:rPr lang="en-US" sz="1900" b="1" dirty="0"/>
              <a:t>: </a:t>
            </a:r>
            <a:r>
              <a:rPr lang="en-US" sz="1900" dirty="0"/>
              <a:t>age, gender, city, marital status, etc.</a:t>
            </a:r>
          </a:p>
          <a:p>
            <a:r>
              <a:rPr lang="en-US" sz="1900" dirty="0"/>
              <a:t>Applied </a:t>
            </a:r>
            <a:r>
              <a:rPr lang="en-US" sz="1900" b="1" dirty="0"/>
              <a:t>FRM (Frequency, Recency, Monetary) </a:t>
            </a:r>
            <a:r>
              <a:rPr lang="en-US" sz="1900" dirty="0"/>
              <a:t>scoring to each customer.</a:t>
            </a:r>
          </a:p>
          <a:p>
            <a:r>
              <a:rPr lang="en-US" sz="1900" b="1" dirty="0"/>
              <a:t>Segmented by:</a:t>
            </a:r>
          </a:p>
          <a:p>
            <a:pPr lvl="1"/>
            <a:r>
              <a:rPr lang="en-US" sz="1900" dirty="0"/>
              <a:t>FRM analysis (to define customer value)</a:t>
            </a:r>
          </a:p>
          <a:p>
            <a:pPr lvl="1"/>
            <a:r>
              <a:rPr lang="en-US" sz="1900" dirty="0"/>
              <a:t>Demographic grouping using Excel pivot tables/conditional Formatting</a:t>
            </a:r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  <a:p>
            <a:r>
              <a:rPr lang="en-US" sz="1800" b="1" dirty="0"/>
              <a:t>Why Use FRM Segmentation?</a:t>
            </a:r>
          </a:p>
          <a:p>
            <a:pPr marL="400050" lvl="1" indent="0">
              <a:buNone/>
            </a:pPr>
            <a:r>
              <a:rPr lang="en-US" sz="1800" dirty="0"/>
              <a:t>FRM (Frequency, Recency, Monetary) helps identify customer value and engagement patterns. It enables businesses to:</a:t>
            </a:r>
            <a:endParaRPr lang="en-US" sz="1800" b="1" dirty="0"/>
          </a:p>
          <a:p>
            <a:r>
              <a:rPr lang="en-US" sz="1800" b="1" dirty="0"/>
              <a:t>Target the right customers</a:t>
            </a:r>
            <a:r>
              <a:rPr lang="en-US" sz="1800" dirty="0"/>
              <a:t> with personalized strategies</a:t>
            </a:r>
          </a:p>
          <a:p>
            <a:r>
              <a:rPr lang="en-US" sz="1800" b="1" dirty="0"/>
              <a:t>Improve retention and loyalty</a:t>
            </a:r>
            <a:r>
              <a:rPr lang="en-US" sz="1800" dirty="0"/>
              <a:t> by understanding behavior trends</a:t>
            </a:r>
          </a:p>
          <a:p>
            <a:r>
              <a:rPr lang="en-US" sz="1800" b="1" dirty="0"/>
              <a:t>Prioritize marketing efforts</a:t>
            </a:r>
            <a:r>
              <a:rPr lang="en-US" sz="1800" dirty="0"/>
              <a:t> for high-ROI segments</a:t>
            </a:r>
          </a:p>
          <a:p>
            <a:pPr marL="914400" lvl="2" indent="0">
              <a:buNone/>
            </a:pP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426857-D830-F635-4CB0-A1B2050CC85D}"/>
              </a:ext>
            </a:extLst>
          </p:cNvPr>
          <p:cNvCxnSpPr>
            <a:cxnSpLocks/>
          </p:cNvCxnSpPr>
          <p:nvPr/>
        </p:nvCxnSpPr>
        <p:spPr>
          <a:xfrm>
            <a:off x="1752600" y="3571875"/>
            <a:ext cx="562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DAF5-5469-8AF6-E1A1-9DAB888A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0"/>
            <a:ext cx="5623560" cy="1007898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/>
                </a:solidFill>
              </a:rPr>
              <a:t>Agenda</a:t>
            </a:r>
            <a:endParaRPr lang="en-IN" sz="96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9122-1993-13F8-9DEE-82FF5BA51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2200" y="2169073"/>
            <a:ext cx="5191760" cy="3595685"/>
          </a:xfrm>
        </p:spPr>
        <p:txBody>
          <a:bodyPr>
            <a:normAutofit fontScale="85000" lnSpcReduction="10000"/>
          </a:bodyPr>
          <a:lstStyle/>
          <a:p>
            <a:pPr marL="365760" indent="-365760">
              <a:buFont typeface="Arial" panose="020B0604020202020204" pitchFamily="34" charset="0"/>
              <a:buChar char="•"/>
            </a:pPr>
            <a:r>
              <a:rPr lang="en-IN" sz="2600" b="1" kern="0" dirty="0">
                <a:latin typeface="Arial"/>
                <a:ea typeface="+mj-ea"/>
                <a:cs typeface="Arial"/>
              </a:rPr>
              <a:t>Customer</a:t>
            </a:r>
            <a:r>
              <a:rPr lang="en-IN" sz="2600" b="1" kern="0" spc="-4" dirty="0">
                <a:latin typeface="Arial"/>
                <a:ea typeface="+mj-ea"/>
                <a:cs typeface="Arial"/>
              </a:rPr>
              <a:t> Demographic </a:t>
            </a:r>
            <a:r>
              <a:rPr lang="en-IN" sz="2600" b="1" kern="0" spc="-8" dirty="0">
                <a:latin typeface="Arial"/>
                <a:ea typeface="+mj-ea"/>
                <a:cs typeface="Arial"/>
              </a:rPr>
              <a:t>Analysis</a:t>
            </a:r>
          </a:p>
          <a:p>
            <a:endParaRPr lang="en-IN" sz="2600" b="1" kern="0" spc="-8" dirty="0">
              <a:latin typeface="Arial"/>
              <a:ea typeface="+mj-ea"/>
              <a:cs typeface="Arial"/>
            </a:endParaRP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IN" sz="2600" b="1" spc="-8" dirty="0">
                <a:latin typeface="Arial"/>
                <a:ea typeface="+mj-ea"/>
                <a:cs typeface="Arial"/>
              </a:rPr>
              <a:t>Product Analysis</a:t>
            </a:r>
          </a:p>
          <a:p>
            <a:endParaRPr lang="en-IN" sz="2600" b="1" spc="-8" dirty="0">
              <a:latin typeface="Arial"/>
              <a:ea typeface="+mj-ea"/>
              <a:cs typeface="Arial"/>
            </a:endParaRP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IN" sz="2600" b="1" kern="0" spc="-8" dirty="0">
                <a:latin typeface="Arial"/>
                <a:ea typeface="+mj-ea"/>
                <a:cs typeface="Arial"/>
              </a:rPr>
              <a:t>Customer Segmentation</a:t>
            </a:r>
          </a:p>
          <a:p>
            <a:endParaRPr lang="en-IN" sz="2600" b="1" kern="0" spc="-8" dirty="0">
              <a:latin typeface="Arial"/>
              <a:ea typeface="+mj-ea"/>
              <a:cs typeface="Arial"/>
            </a:endParaRP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IN" sz="2600" b="1" spc="-8" dirty="0">
                <a:latin typeface="Arial"/>
                <a:ea typeface="+mj-ea"/>
                <a:cs typeface="Arial"/>
              </a:rPr>
              <a:t>Customer Personas</a:t>
            </a:r>
          </a:p>
          <a:p>
            <a:endParaRPr lang="en-IN" sz="2600" b="1" spc="-8" dirty="0">
              <a:latin typeface="Arial"/>
              <a:ea typeface="+mj-ea"/>
              <a:cs typeface="Arial"/>
            </a:endParaRPr>
          </a:p>
          <a:p>
            <a:pPr marL="365760" indent="-365760">
              <a:buFont typeface="Arial" panose="020B0604020202020204" pitchFamily="34" charset="0"/>
              <a:buChar char="•"/>
            </a:pPr>
            <a:r>
              <a:rPr lang="en-IN" sz="2600" b="1" kern="0" spc="-8" dirty="0">
                <a:latin typeface="Arial"/>
                <a:ea typeface="+mj-ea"/>
                <a:cs typeface="Arial"/>
              </a:rPr>
              <a:t>Actionable </a:t>
            </a:r>
            <a:r>
              <a:rPr lang="en-IN" sz="2600" b="1" spc="-8" dirty="0">
                <a:latin typeface="Arial"/>
                <a:ea typeface="+mj-ea"/>
                <a:cs typeface="Arial"/>
              </a:rPr>
              <a:t>Strategies</a:t>
            </a:r>
            <a:endParaRPr lang="en-IN" sz="2600" b="1" kern="0" spc="-8" dirty="0">
              <a:latin typeface="Arial"/>
              <a:ea typeface="+mj-ea"/>
              <a:cs typeface="Arial"/>
            </a:endParaRPr>
          </a:p>
          <a:p>
            <a:pPr marL="365760" indent="-36576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2AFE89A6-CFB0-D92F-4EDE-93A094E951C6}"/>
              </a:ext>
            </a:extLst>
          </p:cNvPr>
          <p:cNvSpPr/>
          <p:nvPr/>
        </p:nvSpPr>
        <p:spPr>
          <a:xfrm>
            <a:off x="312420" y="993674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80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pic>
        <p:nvPicPr>
          <p:cNvPr id="6" name="Google Shape;208;p33">
            <a:extLst>
              <a:ext uri="{FF2B5EF4-FFF2-40B4-BE49-F238E27FC236}">
                <a16:creationId xmlns:a16="http://schemas.microsoft.com/office/drawing/2014/main" id="{AA04E99D-0B7E-0828-F59B-CC62D247F262}"/>
              </a:ext>
            </a:extLst>
          </p:cNvPr>
          <p:cNvPicPr/>
          <p:nvPr/>
        </p:nvPicPr>
        <p:blipFill>
          <a:blip r:embed="rId2"/>
          <a:srcRect l="52122" t="-2249" r="6722" b="2249"/>
          <a:stretch>
            <a:fillRect/>
          </a:stretch>
        </p:blipFill>
        <p:spPr>
          <a:xfrm flipH="1">
            <a:off x="312420" y="1646116"/>
            <a:ext cx="2918460" cy="4234466"/>
          </a:xfrm>
          <a:prstGeom prst="rect">
            <a:avLst/>
          </a:prstGeom>
          <a:ln w="0"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78FA5F-3500-9144-5F52-1A90F1B180F1}"/>
              </a:ext>
            </a:extLst>
          </p:cNvPr>
          <p:cNvSpPr/>
          <p:nvPr/>
        </p:nvSpPr>
        <p:spPr>
          <a:xfrm>
            <a:off x="0" y="642736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38715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29600" cy="617736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sz="3200" dirty="0"/>
              <a:t>Methodology – FRM Segmentation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7011"/>
            <a:ext cx="8229600" cy="53481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457200" indent="-457200">
              <a:buAutoNum type="arabicPeriod"/>
            </a:pPr>
            <a:r>
              <a:rPr lang="en-US" sz="2000" b="1" dirty="0"/>
              <a:t>Data Preparation </a:t>
            </a:r>
            <a:r>
              <a:rPr lang="en-US" sz="2000" dirty="0"/>
              <a:t>Calculated total orders (Frequency) and total spend (Monetary) per customer using pivot tables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2.     RM Metric Calculation</a:t>
            </a:r>
          </a:p>
          <a:p>
            <a:r>
              <a:rPr lang="en-US" sz="2000" dirty="0"/>
              <a:t>Since recency data was unavailable, focused on </a:t>
            </a:r>
            <a:r>
              <a:rPr lang="en-US" sz="2000" b="1" dirty="0"/>
              <a:t>two behavioral metrics</a:t>
            </a:r>
            <a:r>
              <a:rPr lang="en-US" sz="2000" dirty="0"/>
              <a:t>:</a:t>
            </a:r>
          </a:p>
          <a:p>
            <a:pPr lvl="1"/>
            <a:r>
              <a:rPr lang="en-US" sz="2000" b="1" dirty="0"/>
              <a:t>R (Recency Proxy = Frequency):</a:t>
            </a:r>
            <a:r>
              <a:rPr lang="en-US" sz="2000" dirty="0"/>
              <a:t> Number of orders per customer.</a:t>
            </a:r>
          </a:p>
          <a:p>
            <a:pPr lvl="1"/>
            <a:r>
              <a:rPr lang="en-US" sz="2000" b="1" dirty="0"/>
              <a:t>M (Monetary):</a:t>
            </a:r>
            <a:r>
              <a:rPr lang="en-US" sz="2000" dirty="0"/>
              <a:t> Total spend per customer.</a:t>
            </a:r>
          </a:p>
          <a:p>
            <a:pPr marL="0" indent="0">
              <a:buNone/>
            </a:pPr>
            <a:r>
              <a:rPr lang="en-US" sz="2000" b="1" dirty="0"/>
              <a:t>3.    Percentile-Based Bucketing</a:t>
            </a:r>
          </a:p>
          <a:p>
            <a:r>
              <a:rPr lang="en-US" sz="2000" dirty="0"/>
              <a:t>Computed </a:t>
            </a:r>
            <a:r>
              <a:rPr lang="en-US" sz="2000" b="1" dirty="0"/>
              <a:t>percentile thresholds</a:t>
            </a:r>
            <a:r>
              <a:rPr lang="en-US" sz="2000" dirty="0"/>
              <a:t> for both frequency and monetary values.</a:t>
            </a:r>
          </a:p>
          <a:p>
            <a:r>
              <a:rPr lang="en-US" sz="2000" dirty="0"/>
              <a:t>Assigned </a:t>
            </a:r>
            <a:r>
              <a:rPr lang="en-US" sz="2000" b="1" dirty="0"/>
              <a:t>rank scores (1, 2, or 3)</a:t>
            </a:r>
            <a:r>
              <a:rPr lang="en-US" sz="2000" dirty="0"/>
              <a:t> based on percentile brackets:</a:t>
            </a:r>
          </a:p>
          <a:p>
            <a:pPr lvl="1"/>
            <a:r>
              <a:rPr lang="en-US" sz="2000" b="1" dirty="0"/>
              <a:t>Rank 3 (Low)</a:t>
            </a:r>
            <a:r>
              <a:rPr lang="en-US" sz="2000" dirty="0"/>
              <a:t>: ≤ 33rd percentile.</a:t>
            </a:r>
          </a:p>
          <a:p>
            <a:pPr lvl="1"/>
            <a:r>
              <a:rPr lang="en-US" sz="2000" b="1" dirty="0"/>
              <a:t>Rank 2 (Medium)</a:t>
            </a:r>
            <a:r>
              <a:rPr lang="en-US" sz="2000" dirty="0"/>
              <a:t>: Between 34th and 66th percentile.</a:t>
            </a:r>
          </a:p>
          <a:p>
            <a:pPr lvl="1"/>
            <a:r>
              <a:rPr lang="en-US" sz="2000" b="1" dirty="0"/>
              <a:t>Rank 1 (High)</a:t>
            </a:r>
            <a:r>
              <a:rPr lang="en-US" sz="2000" dirty="0"/>
              <a:t>: &gt; 66th percentile.</a:t>
            </a:r>
          </a:p>
          <a:p>
            <a:pPr lvl="1"/>
            <a:endParaRPr lang="en-US" sz="2000" dirty="0"/>
          </a:p>
          <a:p>
            <a:endParaRPr sz="2400"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30936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3B65-8641-AC34-680C-1DB40020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6675"/>
            <a:ext cx="8229600" cy="86953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Methodology – FRM Segmentation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FA4FA-6A65-3C09-D9E5-E19CAC58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2859"/>
            <a:ext cx="8229600" cy="525228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4. RM Code Generation</a:t>
            </a:r>
          </a:p>
          <a:p>
            <a:r>
              <a:rPr lang="en-US" sz="2000" dirty="0"/>
              <a:t>Each customer was assigned an </a:t>
            </a:r>
            <a:r>
              <a:rPr lang="en-US" sz="2000" b="1" dirty="0"/>
              <a:t>RM Score</a:t>
            </a:r>
            <a:r>
              <a:rPr lang="en-US" sz="2000" dirty="0"/>
              <a:t> based on combined ranks (e.g., 23 → Frequency Rank 2, Monetary Rank 3).</a:t>
            </a:r>
          </a:p>
          <a:p>
            <a:r>
              <a:rPr lang="en-US" sz="2000" dirty="0"/>
              <a:t>These combinations were used to form behavior-based segments.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5. Segment Mapping Logic</a:t>
            </a:r>
          </a:p>
          <a:p>
            <a:endParaRPr lang="en-US" sz="2000" b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9942FA-E779-7C70-3998-A49655163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91234"/>
              </p:ext>
            </p:extLst>
          </p:nvPr>
        </p:nvGraphicFramePr>
        <p:xfrm>
          <a:off x="923926" y="3040221"/>
          <a:ext cx="6791324" cy="3217703"/>
        </p:xfrm>
        <a:graphic>
          <a:graphicData uri="http://schemas.openxmlformats.org/drawingml/2006/table">
            <a:tbl>
              <a:tblPr/>
              <a:tblGrid>
                <a:gridCol w="1445582">
                  <a:extLst>
                    <a:ext uri="{9D8B030D-6E8A-4147-A177-3AD203B41FA5}">
                      <a16:colId xmlns:a16="http://schemas.microsoft.com/office/drawing/2014/main" val="4199373286"/>
                    </a:ext>
                  </a:extLst>
                </a:gridCol>
                <a:gridCol w="1641382">
                  <a:extLst>
                    <a:ext uri="{9D8B030D-6E8A-4147-A177-3AD203B41FA5}">
                      <a16:colId xmlns:a16="http://schemas.microsoft.com/office/drawing/2014/main" val="1811836349"/>
                    </a:ext>
                  </a:extLst>
                </a:gridCol>
                <a:gridCol w="1683800">
                  <a:extLst>
                    <a:ext uri="{9D8B030D-6E8A-4147-A177-3AD203B41FA5}">
                      <a16:colId xmlns:a16="http://schemas.microsoft.com/office/drawing/2014/main" val="1564926634"/>
                    </a:ext>
                  </a:extLst>
                </a:gridCol>
                <a:gridCol w="2020560">
                  <a:extLst>
                    <a:ext uri="{9D8B030D-6E8A-4147-A177-3AD203B41FA5}">
                      <a16:colId xmlns:a16="http://schemas.microsoft.com/office/drawing/2014/main" val="2964825262"/>
                    </a:ext>
                  </a:extLst>
                </a:gridCol>
              </a:tblGrid>
              <a:tr h="7150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\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(Low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(Mid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(High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91999"/>
                  </a:ext>
                </a:extLst>
              </a:tr>
              <a:tr h="715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(Low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517391"/>
                  </a:ext>
                </a:extLst>
              </a:tr>
              <a:tr h="10725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(Medium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265861"/>
                  </a:ext>
                </a:extLst>
              </a:tr>
              <a:tr h="7150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(High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537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2A22EF1-5C6D-64DC-6728-0C3978F0AAC8}"/>
              </a:ext>
            </a:extLst>
          </p:cNvPr>
          <p:cNvSpPr/>
          <p:nvPr/>
        </p:nvSpPr>
        <p:spPr>
          <a:xfrm>
            <a:off x="0" y="64693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6449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46C5-BB86-6466-CA39-24B83E43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63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CUSTOMER SEGMENTATION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63A37E-88F6-5F9D-D77E-7768AC6DB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894713"/>
              </p:ext>
            </p:extLst>
          </p:nvPr>
        </p:nvGraphicFramePr>
        <p:xfrm>
          <a:off x="200026" y="1047750"/>
          <a:ext cx="3276600" cy="2114550"/>
        </p:xfrm>
        <a:graphic>
          <a:graphicData uri="http://schemas.openxmlformats.org/drawingml/2006/table">
            <a:tbl>
              <a:tblPr/>
              <a:tblGrid>
                <a:gridCol w="1453221">
                  <a:extLst>
                    <a:ext uri="{9D8B030D-6E8A-4147-A177-3AD203B41FA5}">
                      <a16:colId xmlns:a16="http://schemas.microsoft.com/office/drawing/2014/main" val="4144123795"/>
                    </a:ext>
                  </a:extLst>
                </a:gridCol>
                <a:gridCol w="1823379">
                  <a:extLst>
                    <a:ext uri="{9D8B030D-6E8A-4147-A177-3AD203B41FA5}">
                      <a16:colId xmlns:a16="http://schemas.microsoft.com/office/drawing/2014/main" val="803907069"/>
                    </a:ext>
                  </a:extLst>
                </a:gridCol>
              </a:tblGrid>
              <a:tr h="49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Customers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27128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370826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941275"/>
                  </a:ext>
                </a:extLst>
              </a:tr>
              <a:tr h="49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14731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9322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CE5E2CB-F215-505C-1DF3-9B334A84BD24}"/>
              </a:ext>
            </a:extLst>
          </p:cNvPr>
          <p:cNvSpPr/>
          <p:nvPr/>
        </p:nvSpPr>
        <p:spPr>
          <a:xfrm>
            <a:off x="0" y="6400482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DD477-E2E6-6760-E08A-A7C4DE43982A}"/>
              </a:ext>
            </a:extLst>
          </p:cNvPr>
          <p:cNvSpPr txBox="1"/>
          <p:nvPr/>
        </p:nvSpPr>
        <p:spPr>
          <a:xfrm>
            <a:off x="2905125" y="952320"/>
            <a:ext cx="62388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 Champions</a:t>
            </a:r>
            <a:r>
              <a:rPr lang="en-US" dirty="0"/>
              <a:t>: High in Both - frequent, high spenders.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 Potential Loyalists</a:t>
            </a:r>
            <a:r>
              <a:rPr lang="en-US" dirty="0"/>
              <a:t>: Good frequency and monetary(can be converted to champions)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 Needs Attention</a:t>
            </a:r>
            <a:r>
              <a:rPr lang="en-US" dirty="0"/>
              <a:t>: Low across the board.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 At Risk</a:t>
            </a:r>
            <a:r>
              <a:rPr lang="en-US" dirty="0"/>
              <a:t>: Once valuable but now inactive(Churning Customer)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A067C4E-5282-25DA-13B1-AC5BA2B81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346990"/>
              </p:ext>
            </p:extLst>
          </p:nvPr>
        </p:nvGraphicFramePr>
        <p:xfrm>
          <a:off x="2133600" y="3333750"/>
          <a:ext cx="4876800" cy="320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8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726321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lang="en-US" sz="3200" b="1" dirty="0"/>
              <a:t>Gender-Based Segment Distribution 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817761"/>
            <a:ext cx="8595360" cy="500878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       Segment-Wise Gender Composition</a:t>
            </a:r>
            <a:br>
              <a:rPr lang="en-US" sz="1800" dirty="0"/>
            </a:br>
            <a:r>
              <a:rPr lang="en-US" sz="1800" dirty="0"/>
              <a:t>       </a:t>
            </a:r>
            <a:r>
              <a:rPr lang="en-US" sz="1800" i="1" dirty="0"/>
              <a:t>"Shows the proportion of male and female customers within each segment."</a:t>
            </a:r>
            <a:endParaRPr sz="1800"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8A5DFB-4A82-B82C-F55F-9117692AD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31411"/>
              </p:ext>
            </p:extLst>
          </p:nvPr>
        </p:nvGraphicFramePr>
        <p:xfrm>
          <a:off x="600075" y="1612144"/>
          <a:ext cx="5372099" cy="1607307"/>
        </p:xfrm>
        <a:graphic>
          <a:graphicData uri="http://schemas.openxmlformats.org/drawingml/2006/table">
            <a:tbl>
              <a:tblPr/>
              <a:tblGrid>
                <a:gridCol w="1650558">
                  <a:extLst>
                    <a:ext uri="{9D8B030D-6E8A-4147-A177-3AD203B41FA5}">
                      <a16:colId xmlns:a16="http://schemas.microsoft.com/office/drawing/2014/main" val="2380448845"/>
                    </a:ext>
                  </a:extLst>
                </a:gridCol>
                <a:gridCol w="2070983">
                  <a:extLst>
                    <a:ext uri="{9D8B030D-6E8A-4147-A177-3AD203B41FA5}">
                      <a16:colId xmlns:a16="http://schemas.microsoft.com/office/drawing/2014/main" val="2752452206"/>
                    </a:ext>
                  </a:extLst>
                </a:gridCol>
                <a:gridCol w="1650558">
                  <a:extLst>
                    <a:ext uri="{9D8B030D-6E8A-4147-A177-3AD203B41FA5}">
                      <a16:colId xmlns:a16="http://schemas.microsoft.com/office/drawing/2014/main" val="476560322"/>
                    </a:ext>
                  </a:extLst>
                </a:gridCol>
              </a:tblGrid>
              <a:tr h="3128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350310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DC9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51278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02317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265370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7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C4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71737"/>
                  </a:ext>
                </a:extLst>
              </a:tr>
              <a:tr h="25889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Representation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347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BE7459-9EF4-20EB-4300-8B63BF51A313}"/>
              </a:ext>
            </a:extLst>
          </p:cNvPr>
          <p:cNvSpPr txBox="1"/>
          <p:nvPr/>
        </p:nvSpPr>
        <p:spPr>
          <a:xfrm>
            <a:off x="457200" y="2413338"/>
            <a:ext cx="8686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b="1" dirty="0"/>
              <a:t>Gender Over/Under-Representation by Segment</a:t>
            </a:r>
            <a:br>
              <a:rPr lang="en-US" dirty="0"/>
            </a:br>
            <a:r>
              <a:rPr lang="en-US" i="1" dirty="0"/>
              <a:t>"Compares gender presence in each segment relative to their overall base percentage "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(e.g., At Risk has 115% of female base → females are overrepresented)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DD0AA9-2ADE-62C7-7BA0-772AAF873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281171"/>
              </p:ext>
            </p:extLst>
          </p:nvPr>
        </p:nvGraphicFramePr>
        <p:xfrm>
          <a:off x="574358" y="4112383"/>
          <a:ext cx="5438775" cy="1607308"/>
        </p:xfrm>
        <a:graphic>
          <a:graphicData uri="http://schemas.openxmlformats.org/drawingml/2006/table">
            <a:tbl>
              <a:tblPr/>
              <a:tblGrid>
                <a:gridCol w="1671044">
                  <a:extLst>
                    <a:ext uri="{9D8B030D-6E8A-4147-A177-3AD203B41FA5}">
                      <a16:colId xmlns:a16="http://schemas.microsoft.com/office/drawing/2014/main" val="717520388"/>
                    </a:ext>
                  </a:extLst>
                </a:gridCol>
                <a:gridCol w="2096687">
                  <a:extLst>
                    <a:ext uri="{9D8B030D-6E8A-4147-A177-3AD203B41FA5}">
                      <a16:colId xmlns:a16="http://schemas.microsoft.com/office/drawing/2014/main" val="4220111209"/>
                    </a:ext>
                  </a:extLst>
                </a:gridCol>
                <a:gridCol w="1671044">
                  <a:extLst>
                    <a:ext uri="{9D8B030D-6E8A-4147-A177-3AD203B41FA5}">
                      <a16:colId xmlns:a16="http://schemas.microsoft.com/office/drawing/2014/main" val="1805796141"/>
                    </a:ext>
                  </a:extLst>
                </a:gridCol>
              </a:tblGrid>
              <a:tr h="30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756603"/>
                  </a:ext>
                </a:extLst>
              </a:tr>
              <a:tr h="30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61194"/>
                  </a:ext>
                </a:extLst>
              </a:tr>
              <a:tr h="382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145372"/>
                  </a:ext>
                </a:extLst>
              </a:tr>
              <a:tr h="30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44558"/>
                  </a:ext>
                </a:extLst>
              </a:tr>
              <a:tr h="3061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496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AE51-E8DE-1792-D147-E251C98E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725"/>
            <a:ext cx="8229600" cy="71713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Gender-Based Segment Distribution 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19DA00-2242-2E2B-2C7D-7355FCB7D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447729"/>
              </p:ext>
            </p:extLst>
          </p:nvPr>
        </p:nvGraphicFramePr>
        <p:xfrm>
          <a:off x="-390524" y="757140"/>
          <a:ext cx="893444" cy="45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85AE68-A3EE-DBB8-386B-3A6EF58685D3}"/>
              </a:ext>
            </a:extLst>
          </p:cNvPr>
          <p:cNvSpPr txBox="1"/>
          <p:nvPr/>
        </p:nvSpPr>
        <p:spPr>
          <a:xfrm>
            <a:off x="342900" y="1443841"/>
            <a:ext cx="84582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b="1" dirty="0"/>
              <a:t>✅ Top Insights</a:t>
            </a:r>
          </a:p>
          <a:p>
            <a:pPr>
              <a:buNone/>
            </a:pPr>
            <a:endParaRPr lang="en-US" b="1" u="sng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 Male Customers Dominate All Segments</a:t>
            </a:r>
            <a:br>
              <a:rPr lang="en-US" sz="1600" dirty="0"/>
            </a:br>
            <a:r>
              <a:rPr lang="en-US" sz="1400" dirty="0"/>
              <a:t>Males represent </a:t>
            </a:r>
            <a:r>
              <a:rPr lang="en-US" sz="1400" b="1" dirty="0"/>
              <a:t>72% of the customer base</a:t>
            </a:r>
            <a:r>
              <a:rPr lang="en-US" sz="1400" dirty="0"/>
              <a:t> and are overrepresented in high-value segments like </a:t>
            </a:r>
            <a:r>
              <a:rPr lang="en-US" sz="1400" b="1" dirty="0"/>
              <a:t>Champions (77%)</a:t>
            </a:r>
            <a:r>
              <a:rPr lang="en-US" sz="1400" dirty="0"/>
              <a:t> and </a:t>
            </a:r>
            <a:r>
              <a:rPr lang="en-US" sz="1400" b="1" dirty="0"/>
              <a:t>Potential Loyalists (72%)</a:t>
            </a:r>
            <a:r>
              <a:rPr lang="en-US" sz="1400" dirty="0"/>
              <a:t>, indicating a strong influence on overall sales performance.</a:t>
            </a:r>
          </a:p>
          <a:p>
            <a:endParaRPr lang="en-US" sz="1400" dirty="0"/>
          </a:p>
          <a:p>
            <a:r>
              <a:rPr lang="en-US" sz="1600" b="1" dirty="0"/>
              <a:t>2. Females Are Overrepresented in ‘At Risk’ and ‘Needs Attention’ Segments</a:t>
            </a:r>
            <a:br>
              <a:rPr lang="en-US" sz="1600" dirty="0"/>
            </a:br>
            <a:r>
              <a:rPr lang="en-US" sz="1400" dirty="0"/>
              <a:t>Despite being only </a:t>
            </a:r>
            <a:r>
              <a:rPr lang="en-US" sz="1400" b="1" dirty="0"/>
              <a:t>28% of the base</a:t>
            </a:r>
            <a:r>
              <a:rPr lang="en-US" sz="1400" dirty="0"/>
              <a:t>, females are </a:t>
            </a:r>
            <a:r>
              <a:rPr lang="en-US" sz="1400" b="1" dirty="0"/>
              <a:t>115% and 113%</a:t>
            </a:r>
            <a:r>
              <a:rPr lang="en-US" sz="1400" dirty="0"/>
              <a:t> overrepresented in these lower-performing segments, highlighting an opportunity to </a:t>
            </a:r>
            <a:r>
              <a:rPr lang="en-US" sz="1400" b="1" dirty="0"/>
              <a:t>re-engage and convert them into loyal buyers</a:t>
            </a:r>
            <a:r>
              <a:rPr lang="en-US" sz="1400" dirty="0"/>
              <a:t> with targeted marketing.</a:t>
            </a:r>
            <a:endParaRPr lang="en-US" sz="1600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327BB56-9E57-408C-B2D4-0BA29FD9A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746971"/>
              </p:ext>
            </p:extLst>
          </p:nvPr>
        </p:nvGraphicFramePr>
        <p:xfrm>
          <a:off x="952500" y="802859"/>
          <a:ext cx="6543675" cy="2864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1EFA0380-8918-CD74-B069-EE1E410DFED5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24346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E06A-FCB6-5E42-54DC-55904A83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AGE Based Segment Distribution 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47EAA-F0C3-27C5-FA64-E922ACA6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1"/>
            <a:ext cx="8229600" cy="5369341"/>
          </a:xfrm>
        </p:spPr>
        <p:txBody>
          <a:bodyPr/>
          <a:lstStyle/>
          <a:p>
            <a:r>
              <a:rPr lang="en-US" sz="1800" b="1" dirty="0"/>
              <a:t>Age Group Distribution Across Customer Segments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800" b="1" dirty="0"/>
          </a:p>
          <a:p>
            <a:r>
              <a:rPr lang="en-US" sz="1800" b="1" dirty="0"/>
              <a:t>Indexed Segment Representation by Age Group</a:t>
            </a:r>
          </a:p>
          <a:p>
            <a:pPr marL="0" indent="0">
              <a:buNone/>
            </a:pPr>
            <a:r>
              <a:rPr lang="en-US" sz="1800" dirty="0"/>
              <a:t>   (Using indexed values to assess relative over/under-representation)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571D27-9EF7-564C-2593-042A72E77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51799"/>
              </p:ext>
            </p:extLst>
          </p:nvPr>
        </p:nvGraphicFramePr>
        <p:xfrm>
          <a:off x="457200" y="1124378"/>
          <a:ext cx="8229601" cy="1628775"/>
        </p:xfrm>
        <a:graphic>
          <a:graphicData uri="http://schemas.openxmlformats.org/drawingml/2006/table">
            <a:tbl>
              <a:tblPr/>
              <a:tblGrid>
                <a:gridCol w="1323729">
                  <a:extLst>
                    <a:ext uri="{9D8B030D-6E8A-4147-A177-3AD203B41FA5}">
                      <a16:colId xmlns:a16="http://schemas.microsoft.com/office/drawing/2014/main" val="3916768099"/>
                    </a:ext>
                  </a:extLst>
                </a:gridCol>
                <a:gridCol w="1660906">
                  <a:extLst>
                    <a:ext uri="{9D8B030D-6E8A-4147-A177-3AD203B41FA5}">
                      <a16:colId xmlns:a16="http://schemas.microsoft.com/office/drawing/2014/main" val="1311071944"/>
                    </a:ext>
                  </a:extLst>
                </a:gridCol>
                <a:gridCol w="1323729">
                  <a:extLst>
                    <a:ext uri="{9D8B030D-6E8A-4147-A177-3AD203B41FA5}">
                      <a16:colId xmlns:a16="http://schemas.microsoft.com/office/drawing/2014/main" val="2472289967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662560645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775598427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2378206298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3597698452"/>
                    </a:ext>
                  </a:extLst>
                </a:gridCol>
                <a:gridCol w="1523537">
                  <a:extLst>
                    <a:ext uri="{9D8B030D-6E8A-4147-A177-3AD203B41FA5}">
                      <a16:colId xmlns:a16="http://schemas.microsoft.com/office/drawing/2014/main" val="3023673011"/>
                    </a:ext>
                  </a:extLst>
                </a:gridCol>
              </a:tblGrid>
              <a:tr h="399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36-45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51-55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5502"/>
                  </a:ext>
                </a:extLst>
              </a:tr>
              <a:tr h="245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3E5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99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FC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F2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53680"/>
                  </a:ext>
                </a:extLst>
              </a:tr>
              <a:tr h="245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7E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6E0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5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32725"/>
                  </a:ext>
                </a:extLst>
              </a:tr>
              <a:tr h="245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FC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1DE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5CC9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DFC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F2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52137"/>
                  </a:ext>
                </a:extLst>
              </a:tr>
              <a:tr h="245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4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A9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5DFC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F3E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F5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026426"/>
                  </a:ext>
                </a:extLst>
              </a:tr>
              <a:tr h="24585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Representation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5126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8FA55A-129C-45EF-F021-65F3E6CBB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08353"/>
              </p:ext>
            </p:extLst>
          </p:nvPr>
        </p:nvGraphicFramePr>
        <p:xfrm>
          <a:off x="457199" y="3971925"/>
          <a:ext cx="8229601" cy="1676399"/>
        </p:xfrm>
        <a:graphic>
          <a:graphicData uri="http://schemas.openxmlformats.org/drawingml/2006/table">
            <a:tbl>
              <a:tblPr/>
              <a:tblGrid>
                <a:gridCol w="1323729">
                  <a:extLst>
                    <a:ext uri="{9D8B030D-6E8A-4147-A177-3AD203B41FA5}">
                      <a16:colId xmlns:a16="http://schemas.microsoft.com/office/drawing/2014/main" val="2865114900"/>
                    </a:ext>
                  </a:extLst>
                </a:gridCol>
                <a:gridCol w="1660906">
                  <a:extLst>
                    <a:ext uri="{9D8B030D-6E8A-4147-A177-3AD203B41FA5}">
                      <a16:colId xmlns:a16="http://schemas.microsoft.com/office/drawing/2014/main" val="2143169611"/>
                    </a:ext>
                  </a:extLst>
                </a:gridCol>
                <a:gridCol w="1323729">
                  <a:extLst>
                    <a:ext uri="{9D8B030D-6E8A-4147-A177-3AD203B41FA5}">
                      <a16:colId xmlns:a16="http://schemas.microsoft.com/office/drawing/2014/main" val="3860856276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3791819451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603308593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1951728293"/>
                    </a:ext>
                  </a:extLst>
                </a:gridCol>
                <a:gridCol w="599425">
                  <a:extLst>
                    <a:ext uri="{9D8B030D-6E8A-4147-A177-3AD203B41FA5}">
                      <a16:colId xmlns:a16="http://schemas.microsoft.com/office/drawing/2014/main" val="3730967515"/>
                    </a:ext>
                  </a:extLst>
                </a:gridCol>
                <a:gridCol w="1523537">
                  <a:extLst>
                    <a:ext uri="{9D8B030D-6E8A-4147-A177-3AD203B41FA5}">
                      <a16:colId xmlns:a16="http://schemas.microsoft.com/office/drawing/2014/main" val="2655952452"/>
                    </a:ext>
                  </a:extLst>
                </a:gridCol>
              </a:tblGrid>
              <a:tr h="26348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26-35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36-45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46-50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51-55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55+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84209"/>
                  </a:ext>
                </a:extLst>
              </a:tr>
              <a:tr h="353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C7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068509"/>
                  </a:ext>
                </a:extLst>
              </a:tr>
              <a:tr h="353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6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074557"/>
                  </a:ext>
                </a:extLst>
              </a:tr>
              <a:tr h="353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4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878423"/>
                  </a:ext>
                </a:extLst>
              </a:tr>
              <a:tr h="35322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C0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07082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6419C48-F72C-AED9-8F8D-0DBED36A19AF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87299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BF77-BCDD-C779-198F-F1E66621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42875"/>
            <a:ext cx="8229600" cy="107632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AGE Based Segment Distribution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D445-4EA3-4641-7E49-7C4A32BB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4329"/>
            <a:ext cx="8229600" cy="5900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  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✅ Top Insights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Core Buyers Are Aged 26–35 and 36–45</a:t>
            </a:r>
            <a:br>
              <a:rPr lang="en-US" sz="1800" dirty="0"/>
            </a:br>
            <a:r>
              <a:rPr lang="en-US" sz="1600" dirty="0"/>
              <a:t>These two age groups together account for </a:t>
            </a:r>
            <a:r>
              <a:rPr lang="en-US" sz="1600" b="1" dirty="0"/>
              <a:t>55% of the total customer base</a:t>
            </a:r>
            <a:r>
              <a:rPr lang="en-US" sz="1600" dirty="0"/>
              <a:t> and dominate the </a:t>
            </a:r>
            <a:r>
              <a:rPr lang="en-US" sz="1600" b="1" dirty="0"/>
              <a:t>Champions</a:t>
            </a:r>
            <a:r>
              <a:rPr lang="en-US" sz="1600" dirty="0"/>
              <a:t> and </a:t>
            </a:r>
            <a:r>
              <a:rPr lang="en-US" sz="1600" b="1" dirty="0"/>
              <a:t>Potential Loyalists</a:t>
            </a:r>
            <a:r>
              <a:rPr lang="en-US" sz="1600" dirty="0"/>
              <a:t> segments. 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Older Age Groups (55+) Show High inclination towards Risk</a:t>
            </a:r>
            <a:br>
              <a:rPr lang="en-US" sz="1800" dirty="0"/>
            </a:br>
            <a:r>
              <a:rPr lang="en-US" sz="1600" dirty="0"/>
              <a:t>The 55+ segment has the </a:t>
            </a:r>
            <a:r>
              <a:rPr lang="en-US" sz="1600" b="1" dirty="0"/>
              <a:t>highest index in ‘At Risk’ (135%)</a:t>
            </a:r>
            <a:r>
              <a:rPr lang="en-US" sz="1600" dirty="0"/>
              <a:t> and </a:t>
            </a:r>
            <a:r>
              <a:rPr lang="en-US" sz="1600" b="1" dirty="0"/>
              <a:t>second-highest in ‘Potential Loyalists’ (119%).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0CE933-CDBB-B783-F38D-B662A2CF2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906144"/>
              </p:ext>
            </p:extLst>
          </p:nvPr>
        </p:nvGraphicFramePr>
        <p:xfrm>
          <a:off x="771525" y="723900"/>
          <a:ext cx="7553325" cy="331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2A92245-79FA-A440-D98B-AAC10255F345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F1461B-5126-DED9-62E4-A817D563709F}"/>
              </a:ext>
            </a:extLst>
          </p:cNvPr>
          <p:cNvCxnSpPr/>
          <p:nvPr/>
        </p:nvCxnSpPr>
        <p:spPr>
          <a:xfrm>
            <a:off x="1219200" y="2047875"/>
            <a:ext cx="7105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1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10094-91FF-24D6-446C-EE796073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6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CITY Based Segment Distribution 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915D-56CC-2492-A8A6-FEE962AD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76275"/>
            <a:ext cx="8229600" cy="5378868"/>
          </a:xfrm>
        </p:spPr>
        <p:txBody>
          <a:bodyPr>
            <a:normAutofit/>
          </a:bodyPr>
          <a:lstStyle/>
          <a:p>
            <a:r>
              <a:rPr lang="en-US" sz="1800" b="1" dirty="0"/>
              <a:t>City-Wise Distribution Across Customer Segments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47D15D-CFAA-C8AC-2A54-4DAB31123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070691"/>
              </p:ext>
            </p:extLst>
          </p:nvPr>
        </p:nvGraphicFramePr>
        <p:xfrm>
          <a:off x="904875" y="1066480"/>
          <a:ext cx="7086601" cy="1924370"/>
        </p:xfrm>
        <a:graphic>
          <a:graphicData uri="http://schemas.openxmlformats.org/drawingml/2006/table">
            <a:tbl>
              <a:tblPr/>
              <a:tblGrid>
                <a:gridCol w="1911399">
                  <a:extLst>
                    <a:ext uri="{9D8B030D-6E8A-4147-A177-3AD203B41FA5}">
                      <a16:colId xmlns:a16="http://schemas.microsoft.com/office/drawing/2014/main" val="1897829971"/>
                    </a:ext>
                  </a:extLst>
                </a:gridCol>
                <a:gridCol w="1702566">
                  <a:extLst>
                    <a:ext uri="{9D8B030D-6E8A-4147-A177-3AD203B41FA5}">
                      <a16:colId xmlns:a16="http://schemas.microsoft.com/office/drawing/2014/main" val="2305420104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13337689"/>
                    </a:ext>
                  </a:extLst>
                </a:gridCol>
                <a:gridCol w="1504136">
                  <a:extLst>
                    <a:ext uri="{9D8B030D-6E8A-4147-A177-3AD203B41FA5}">
                      <a16:colId xmlns:a16="http://schemas.microsoft.com/office/drawing/2014/main" val="521880372"/>
                    </a:ext>
                  </a:extLst>
                </a:gridCol>
              </a:tblGrid>
              <a:tr h="4720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708609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16958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F0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D9B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32.28%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4975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4F3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62.24%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1C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734506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F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797380"/>
                  </a:ext>
                </a:extLst>
              </a:tr>
              <a:tr h="290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Representation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170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990D1E-9FED-1F8F-AE68-19964A7BC3FD}"/>
              </a:ext>
            </a:extLst>
          </p:cNvPr>
          <p:cNvSpPr txBox="1"/>
          <p:nvPr/>
        </p:nvSpPr>
        <p:spPr>
          <a:xfrm>
            <a:off x="457201" y="3206967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Indexed Segment Representation by City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0F9311-261F-4882-75FC-9C7126236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178819"/>
              </p:ext>
            </p:extLst>
          </p:nvPr>
        </p:nvGraphicFramePr>
        <p:xfrm>
          <a:off x="904874" y="3838573"/>
          <a:ext cx="7086601" cy="2216572"/>
        </p:xfrm>
        <a:graphic>
          <a:graphicData uri="http://schemas.openxmlformats.org/drawingml/2006/table">
            <a:tbl>
              <a:tblPr/>
              <a:tblGrid>
                <a:gridCol w="1911399">
                  <a:extLst>
                    <a:ext uri="{9D8B030D-6E8A-4147-A177-3AD203B41FA5}">
                      <a16:colId xmlns:a16="http://schemas.microsoft.com/office/drawing/2014/main" val="2531950570"/>
                    </a:ext>
                  </a:extLst>
                </a:gridCol>
                <a:gridCol w="2398264">
                  <a:extLst>
                    <a:ext uri="{9D8B030D-6E8A-4147-A177-3AD203B41FA5}">
                      <a16:colId xmlns:a16="http://schemas.microsoft.com/office/drawing/2014/main" val="1543935478"/>
                    </a:ext>
                  </a:extLst>
                </a:gridCol>
                <a:gridCol w="1911399">
                  <a:extLst>
                    <a:ext uri="{9D8B030D-6E8A-4147-A177-3AD203B41FA5}">
                      <a16:colId xmlns:a16="http://schemas.microsoft.com/office/drawing/2014/main" val="2515535185"/>
                    </a:ext>
                  </a:extLst>
                </a:gridCol>
                <a:gridCol w="865539">
                  <a:extLst>
                    <a:ext uri="{9D8B030D-6E8A-4147-A177-3AD203B41FA5}">
                      <a16:colId xmlns:a16="http://schemas.microsoft.com/office/drawing/2014/main" val="3183779973"/>
                    </a:ext>
                  </a:extLst>
                </a:gridCol>
              </a:tblGrid>
              <a:tr h="3434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928173"/>
                  </a:ext>
                </a:extLst>
              </a:tr>
              <a:tr h="37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682102"/>
                  </a:ext>
                </a:extLst>
              </a:tr>
              <a:tr h="37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146.27%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646198"/>
                  </a:ext>
                </a:extLst>
              </a:tr>
              <a:tr h="37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119.59%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49664"/>
                  </a:ext>
                </a:extLst>
              </a:tr>
              <a:tr h="3746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86.77%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83.28%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840363"/>
                  </a:ext>
                </a:extLst>
              </a:tr>
              <a:tr h="37463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84233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19CE02A-D33E-E4E2-93E2-2C69C41C772E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96953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A6F9F-FCA4-D4F3-1015-7F45B4D99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EC6C-BAF5-6629-6FB9-ACA5BFEF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7627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CITY Based Segment Distribution 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C54E7-A145-85CC-E4BC-F8FA6843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51"/>
            <a:ext cx="8229600" cy="51978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✅ </a:t>
            </a:r>
            <a:r>
              <a:rPr lang="en-US" sz="1900" b="1" dirty="0"/>
              <a:t>Top Insights</a:t>
            </a:r>
          </a:p>
          <a:p>
            <a:pPr marL="0" indent="0">
              <a:buNone/>
            </a:pPr>
            <a:r>
              <a:rPr lang="en-US" sz="1900" b="1" dirty="0"/>
              <a:t>1.  City C Leads in Mass Engagement But Lags in High-Value Segments</a:t>
            </a:r>
            <a:endParaRPr lang="en-US" sz="1900" dirty="0"/>
          </a:p>
          <a:p>
            <a:r>
              <a:rPr lang="en-US" sz="1700" dirty="0"/>
              <a:t>City C holds the highest share (52%) of the customer base and contributes strongly to At Risk (67%) and Needs Attention (62%) segments.</a:t>
            </a:r>
          </a:p>
          <a:p>
            <a:r>
              <a:rPr lang="en-US" sz="1700" dirty="0"/>
              <a:t>However, its contribution to Champions is only 32%, significantly lower than Cities A (24%) and B (44%).</a:t>
            </a:r>
          </a:p>
          <a:p>
            <a:pPr marL="0" indent="0">
              <a:buNone/>
            </a:pPr>
            <a:r>
              <a:rPr lang="en-US" sz="2100" b="1" dirty="0"/>
              <a:t>2. Cities A &amp; B House Most High-Value Customers (Champions</a:t>
            </a:r>
            <a:r>
              <a:rPr lang="en-US" b="1" dirty="0"/>
              <a:t>)</a:t>
            </a:r>
            <a:endParaRPr lang="en-US" dirty="0"/>
          </a:p>
          <a:p>
            <a:r>
              <a:rPr lang="en-US" sz="1700" dirty="0"/>
              <a:t>City B over-indexes at 146% and City A at 133% for Champions, indicating they have a high concentration of top-tier loyal customers.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3B4D25-1D3D-176A-C5E6-6F06DADAFF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001493"/>
              </p:ext>
            </p:extLst>
          </p:nvPr>
        </p:nvGraphicFramePr>
        <p:xfrm>
          <a:off x="1276350" y="609600"/>
          <a:ext cx="6591299" cy="28003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EAB97C0-EB74-2D10-D02A-D3BFF1E53ADD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530276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89E9-E128-B0F7-4C0D-95694B66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Marital Status Based Segment Distribution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1D09-486B-2151-167C-7706B2CAD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57225"/>
            <a:ext cx="8229600" cy="5397918"/>
          </a:xfrm>
        </p:spPr>
        <p:txBody>
          <a:bodyPr>
            <a:normAutofit/>
          </a:bodyPr>
          <a:lstStyle/>
          <a:p>
            <a:r>
              <a:rPr lang="en-US" sz="1800" b="1" dirty="0"/>
              <a:t>Segment Distribution by Marital Status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Indexed Segment Representation by Marital Status</a:t>
            </a:r>
          </a:p>
          <a:p>
            <a:endParaRPr lang="en-US" sz="1800" b="1" dirty="0"/>
          </a:p>
          <a:p>
            <a:endParaRPr lang="en-US" sz="18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C4334E-E5DA-96FC-6719-D2DAB137C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43578"/>
              </p:ext>
            </p:extLst>
          </p:nvPr>
        </p:nvGraphicFramePr>
        <p:xfrm>
          <a:off x="895350" y="1104900"/>
          <a:ext cx="7253286" cy="1733550"/>
        </p:xfrm>
        <a:graphic>
          <a:graphicData uri="http://schemas.openxmlformats.org/drawingml/2006/table">
            <a:tbl>
              <a:tblPr/>
              <a:tblGrid>
                <a:gridCol w="2228546">
                  <a:extLst>
                    <a:ext uri="{9D8B030D-6E8A-4147-A177-3AD203B41FA5}">
                      <a16:colId xmlns:a16="http://schemas.microsoft.com/office/drawing/2014/main" val="1228706234"/>
                    </a:ext>
                  </a:extLst>
                </a:gridCol>
                <a:gridCol w="2796194">
                  <a:extLst>
                    <a:ext uri="{9D8B030D-6E8A-4147-A177-3AD203B41FA5}">
                      <a16:colId xmlns:a16="http://schemas.microsoft.com/office/drawing/2014/main" val="3556453059"/>
                    </a:ext>
                  </a:extLst>
                </a:gridCol>
                <a:gridCol w="2228546">
                  <a:extLst>
                    <a:ext uri="{9D8B030D-6E8A-4147-A177-3AD203B41FA5}">
                      <a16:colId xmlns:a16="http://schemas.microsoft.com/office/drawing/2014/main" val="4211037971"/>
                    </a:ext>
                  </a:extLst>
                </a:gridCol>
              </a:tblGrid>
              <a:tr h="4252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806146"/>
                  </a:ext>
                </a:extLst>
              </a:tr>
              <a:tr h="26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7C7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60863"/>
                  </a:ext>
                </a:extLst>
              </a:tr>
              <a:tr h="26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042951"/>
                  </a:ext>
                </a:extLst>
              </a:tr>
              <a:tr h="26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78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42.74%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4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773825"/>
                  </a:ext>
                </a:extLst>
              </a:tr>
              <a:tr h="26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C88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43.01%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88036"/>
                  </a:ext>
                </a:extLst>
              </a:tr>
              <a:tr h="261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Representation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6674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BAA2F5-E74D-C408-F048-B07E01DA8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416858"/>
              </p:ext>
            </p:extLst>
          </p:nvPr>
        </p:nvGraphicFramePr>
        <p:xfrm>
          <a:off x="895350" y="3403223"/>
          <a:ext cx="7253287" cy="1861345"/>
        </p:xfrm>
        <a:graphic>
          <a:graphicData uri="http://schemas.openxmlformats.org/drawingml/2006/table">
            <a:tbl>
              <a:tblPr/>
              <a:tblGrid>
                <a:gridCol w="2228546">
                  <a:extLst>
                    <a:ext uri="{9D8B030D-6E8A-4147-A177-3AD203B41FA5}">
                      <a16:colId xmlns:a16="http://schemas.microsoft.com/office/drawing/2014/main" val="2431540131"/>
                    </a:ext>
                  </a:extLst>
                </a:gridCol>
                <a:gridCol w="2796195">
                  <a:extLst>
                    <a:ext uri="{9D8B030D-6E8A-4147-A177-3AD203B41FA5}">
                      <a16:colId xmlns:a16="http://schemas.microsoft.com/office/drawing/2014/main" val="2763879196"/>
                    </a:ext>
                  </a:extLst>
                </a:gridCol>
                <a:gridCol w="2228546">
                  <a:extLst>
                    <a:ext uri="{9D8B030D-6E8A-4147-A177-3AD203B41FA5}">
                      <a16:colId xmlns:a16="http://schemas.microsoft.com/office/drawing/2014/main" val="2464470209"/>
                    </a:ext>
                  </a:extLst>
                </a:gridCol>
              </a:tblGrid>
              <a:tr h="372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656599"/>
                  </a:ext>
                </a:extLst>
              </a:tr>
              <a:tr h="372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98.55%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043918"/>
                  </a:ext>
                </a:extLst>
              </a:tr>
              <a:tr h="372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37082"/>
                  </a:ext>
                </a:extLst>
              </a:tr>
              <a:tr h="372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98.38%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49787"/>
                  </a:ext>
                </a:extLst>
              </a:tr>
              <a:tr h="3722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494824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E37360D9-EEBE-9737-8672-7039283AA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8" y="-6007061"/>
            <a:ext cx="8229600" cy="1292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latin typeface="Arial Unicode MS"/>
              </a:rPr>
              <a:t>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en-US" sz="1200" dirty="0">
                <a:latin typeface="Arial Unicode MS"/>
              </a:rPr>
              <a:t>0 = Unmarried</a:t>
            </a:r>
            <a:r>
              <a:rPr lang="en-US" altLang="en-US" sz="1200" dirty="0"/>
              <a:t>, </a:t>
            </a:r>
            <a:r>
              <a:rPr lang="en-US" altLang="en-US" sz="1200" dirty="0">
                <a:latin typeface="Arial Unicode MS"/>
              </a:rPr>
              <a:t>1 = Married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                                          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D408AF-3B05-DC0A-00A9-9C34DD22E628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2657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78" y="-275381"/>
            <a:ext cx="7653022" cy="12439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0160">
              <a:spcBef>
                <a:spcPts val="100"/>
              </a:spcBef>
            </a:pP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         </a:t>
            </a:r>
            <a:r>
              <a:rPr lang="en-IN" sz="3200" dirty="0"/>
              <a:t>Executive Summary</a:t>
            </a:r>
            <a:br>
              <a:rPr lang="en-IN" sz="2400" dirty="0"/>
            </a:br>
            <a:endParaRPr lang="en-IN" sz="2400" spc="-8" dirty="0"/>
          </a:p>
        </p:txBody>
      </p:sp>
      <p:grpSp>
        <p:nvGrpSpPr>
          <p:cNvPr id="3" name="object 3"/>
          <p:cNvGrpSpPr/>
          <p:nvPr/>
        </p:nvGrpSpPr>
        <p:grpSpPr>
          <a:xfrm>
            <a:off x="320040" y="855981"/>
            <a:ext cx="8504377" cy="5763894"/>
            <a:chOff x="400050" y="906589"/>
            <a:chExt cx="10630471" cy="5085080"/>
          </a:xfrm>
        </p:grpSpPr>
        <p:sp>
          <p:nvSpPr>
            <p:cNvPr id="4" name="object 4"/>
            <p:cNvSpPr/>
            <p:nvPr/>
          </p:nvSpPr>
          <p:spPr>
            <a:xfrm>
              <a:off x="400050" y="906589"/>
              <a:ext cx="5436870" cy="5085080"/>
            </a:xfrm>
            <a:custGeom>
              <a:avLst/>
              <a:gdLst/>
              <a:ahLst/>
              <a:cxnLst/>
              <a:rect l="l" t="t" r="r" b="b"/>
              <a:pathLst>
                <a:path w="5436870" h="508508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436870" h="5085080">
                  <a:moveTo>
                    <a:pt x="5436869" y="5084635"/>
                  </a:moveTo>
                  <a:lnTo>
                    <a:pt x="5268846" y="5084635"/>
                  </a:lnTo>
                  <a:lnTo>
                    <a:pt x="5275627" y="5083286"/>
                  </a:lnTo>
                  <a:lnTo>
                    <a:pt x="5288650" y="5077891"/>
                  </a:lnTo>
                  <a:lnTo>
                    <a:pt x="5313600" y="5045312"/>
                  </a:lnTo>
                  <a:lnTo>
                    <a:pt x="5314949" y="5038533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436869" y="0"/>
                  </a:lnTo>
                  <a:lnTo>
                    <a:pt x="5436869" y="5084635"/>
                  </a:lnTo>
                  <a:close/>
                </a:path>
                <a:path w="5436870" h="5085080">
                  <a:moveTo>
                    <a:pt x="46102" y="5084635"/>
                  </a:moveTo>
                  <a:lnTo>
                    <a:pt x="0" y="5084635"/>
                  </a:lnTo>
                  <a:lnTo>
                    <a:pt x="0" y="5038533"/>
                  </a:lnTo>
                  <a:lnTo>
                    <a:pt x="1348" y="5045312"/>
                  </a:lnTo>
                  <a:lnTo>
                    <a:pt x="6742" y="5058335"/>
                  </a:lnTo>
                  <a:lnTo>
                    <a:pt x="10583" y="5064083"/>
                  </a:lnTo>
                  <a:lnTo>
                    <a:pt x="20550" y="5074051"/>
                  </a:lnTo>
                  <a:lnTo>
                    <a:pt x="26298" y="5077891"/>
                  </a:lnTo>
                  <a:lnTo>
                    <a:pt x="39321" y="5083286"/>
                  </a:lnTo>
                  <a:lnTo>
                    <a:pt x="46102" y="508463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5" name="object 5"/>
            <p:cNvSpPr/>
            <p:nvPr/>
          </p:nvSpPr>
          <p:spPr>
            <a:xfrm>
              <a:off x="417766" y="906589"/>
              <a:ext cx="5297805" cy="5085080"/>
            </a:xfrm>
            <a:custGeom>
              <a:avLst/>
              <a:gdLst/>
              <a:ahLst/>
              <a:cxnLst/>
              <a:rect l="l" t="t" r="r" b="b"/>
              <a:pathLst>
                <a:path w="5297805" h="5085080">
                  <a:moveTo>
                    <a:pt x="5247573" y="5084634"/>
                  </a:moveTo>
                  <a:lnTo>
                    <a:pt x="30734" y="5084634"/>
                  </a:lnTo>
                  <a:lnTo>
                    <a:pt x="26214" y="5083286"/>
                  </a:lnTo>
                  <a:lnTo>
                    <a:pt x="899" y="5045312"/>
                  </a:lnTo>
                  <a:lnTo>
                    <a:pt x="0" y="5038533"/>
                  </a:lnTo>
                  <a:lnTo>
                    <a:pt x="0" y="5031485"/>
                  </a:lnTo>
                  <a:lnTo>
                    <a:pt x="0" y="46101"/>
                  </a:lnTo>
                  <a:lnTo>
                    <a:pt x="17532" y="6742"/>
                  </a:lnTo>
                  <a:lnTo>
                    <a:pt x="30734" y="0"/>
                  </a:lnTo>
                  <a:lnTo>
                    <a:pt x="5247573" y="0"/>
                  </a:lnTo>
                  <a:lnTo>
                    <a:pt x="5284133" y="18034"/>
                  </a:lnTo>
                  <a:lnTo>
                    <a:pt x="5297232" y="49659"/>
                  </a:lnTo>
                  <a:lnTo>
                    <a:pt x="5297232" y="5034975"/>
                  </a:lnTo>
                  <a:lnTo>
                    <a:pt x="5279197" y="5071535"/>
                  </a:lnTo>
                  <a:lnTo>
                    <a:pt x="5251029" y="5084294"/>
                  </a:lnTo>
                  <a:lnTo>
                    <a:pt x="5247573" y="508463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6" name="object 6"/>
            <p:cNvSpPr/>
            <p:nvPr/>
          </p:nvSpPr>
          <p:spPr>
            <a:xfrm>
              <a:off x="400050" y="906589"/>
              <a:ext cx="48260" cy="5085080"/>
            </a:xfrm>
            <a:custGeom>
              <a:avLst/>
              <a:gdLst/>
              <a:ahLst/>
              <a:cxnLst/>
              <a:rect l="l" t="t" r="r" b="b"/>
              <a:pathLst>
                <a:path w="48259" h="5085080">
                  <a:moveTo>
                    <a:pt x="48257" y="5084635"/>
                  </a:moveTo>
                  <a:lnTo>
                    <a:pt x="46101" y="5084635"/>
                  </a:lnTo>
                  <a:lnTo>
                    <a:pt x="39321" y="5083286"/>
                  </a:lnTo>
                  <a:lnTo>
                    <a:pt x="6742" y="5058336"/>
                  </a:lnTo>
                  <a:lnTo>
                    <a:pt x="0" y="503853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48257" y="0"/>
                  </a:lnTo>
                  <a:lnTo>
                    <a:pt x="44081" y="5188"/>
                  </a:lnTo>
                  <a:lnTo>
                    <a:pt x="40622" y="15567"/>
                  </a:lnTo>
                  <a:lnTo>
                    <a:pt x="38351" y="23753"/>
                  </a:lnTo>
                  <a:lnTo>
                    <a:pt x="36730" y="32746"/>
                  </a:lnTo>
                  <a:lnTo>
                    <a:pt x="35757" y="42544"/>
                  </a:lnTo>
                  <a:lnTo>
                    <a:pt x="35433" y="53149"/>
                  </a:lnTo>
                  <a:lnTo>
                    <a:pt x="35433" y="5031486"/>
                  </a:lnTo>
                  <a:lnTo>
                    <a:pt x="44081" y="5079446"/>
                  </a:lnTo>
                  <a:lnTo>
                    <a:pt x="48257" y="5084635"/>
                  </a:lnTo>
                  <a:close/>
                </a:path>
              </a:pathLst>
            </a:custGeom>
            <a:solidFill>
              <a:srgbClr val="0070CD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7" name="object 7"/>
            <p:cNvSpPr/>
            <p:nvPr/>
          </p:nvSpPr>
          <p:spPr>
            <a:xfrm>
              <a:off x="5769863" y="906589"/>
              <a:ext cx="168910" cy="5085080"/>
            </a:xfrm>
            <a:custGeom>
              <a:avLst/>
              <a:gdLst/>
              <a:ahLst/>
              <a:cxnLst/>
              <a:rect l="l" t="t" r="r" b="b"/>
              <a:pathLst>
                <a:path w="168910" h="5085080">
                  <a:moveTo>
                    <a:pt x="168403" y="5084635"/>
                  </a:moveTo>
                  <a:lnTo>
                    <a:pt x="0" y="5084635"/>
                  </a:lnTo>
                  <a:lnTo>
                    <a:pt x="0" y="0"/>
                  </a:lnTo>
                  <a:lnTo>
                    <a:pt x="168401" y="0"/>
                  </a:lnTo>
                  <a:lnTo>
                    <a:pt x="161622" y="1348"/>
                  </a:lnTo>
                  <a:lnTo>
                    <a:pt x="148598" y="6742"/>
                  </a:lnTo>
                  <a:lnTo>
                    <a:pt x="123649" y="39321"/>
                  </a:lnTo>
                  <a:lnTo>
                    <a:pt x="122300" y="46101"/>
                  </a:lnTo>
                  <a:lnTo>
                    <a:pt x="122300" y="5038533"/>
                  </a:lnTo>
                  <a:lnTo>
                    <a:pt x="142851" y="5074051"/>
                  </a:lnTo>
                  <a:lnTo>
                    <a:pt x="161622" y="5083286"/>
                  </a:lnTo>
                  <a:lnTo>
                    <a:pt x="168403" y="508463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8" name="object 8"/>
            <p:cNvSpPr/>
            <p:nvPr/>
          </p:nvSpPr>
          <p:spPr>
            <a:xfrm>
              <a:off x="5909881" y="906589"/>
              <a:ext cx="5120640" cy="5085080"/>
            </a:xfrm>
            <a:custGeom>
              <a:avLst/>
              <a:gdLst/>
              <a:ahLst/>
              <a:cxnLst/>
              <a:rect l="l" t="t" r="r" b="b"/>
              <a:pathLst>
                <a:path w="5120640" h="5085080">
                  <a:moveTo>
                    <a:pt x="5120069" y="5084635"/>
                  </a:moveTo>
                  <a:lnTo>
                    <a:pt x="30734" y="5084635"/>
                  </a:lnTo>
                  <a:lnTo>
                    <a:pt x="26214" y="5083286"/>
                  </a:lnTo>
                  <a:lnTo>
                    <a:pt x="899" y="5045313"/>
                  </a:lnTo>
                  <a:lnTo>
                    <a:pt x="0" y="5038533"/>
                  </a:lnTo>
                  <a:lnTo>
                    <a:pt x="0" y="46101"/>
                  </a:lnTo>
                  <a:lnTo>
                    <a:pt x="17532" y="6742"/>
                  </a:lnTo>
                  <a:lnTo>
                    <a:pt x="30734" y="0"/>
                  </a:lnTo>
                  <a:lnTo>
                    <a:pt x="5120069" y="0"/>
                  </a:lnTo>
                  <a:lnTo>
                    <a:pt x="5120069" y="5084635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92165" y="906589"/>
              <a:ext cx="48260" cy="5085080"/>
            </a:xfrm>
            <a:custGeom>
              <a:avLst/>
              <a:gdLst/>
              <a:ahLst/>
              <a:cxnLst/>
              <a:rect l="l" t="t" r="r" b="b"/>
              <a:pathLst>
                <a:path w="48260" h="5085080">
                  <a:moveTo>
                    <a:pt x="48257" y="5084635"/>
                  </a:moveTo>
                  <a:lnTo>
                    <a:pt x="46100" y="5084635"/>
                  </a:lnTo>
                  <a:lnTo>
                    <a:pt x="39320" y="5083286"/>
                  </a:lnTo>
                  <a:lnTo>
                    <a:pt x="6742" y="5058336"/>
                  </a:lnTo>
                  <a:lnTo>
                    <a:pt x="0" y="503853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0" y="0"/>
                  </a:lnTo>
                  <a:lnTo>
                    <a:pt x="48257" y="0"/>
                  </a:lnTo>
                  <a:lnTo>
                    <a:pt x="44081" y="5188"/>
                  </a:lnTo>
                  <a:lnTo>
                    <a:pt x="40621" y="15567"/>
                  </a:lnTo>
                  <a:lnTo>
                    <a:pt x="38351" y="23753"/>
                  </a:lnTo>
                  <a:lnTo>
                    <a:pt x="36729" y="32746"/>
                  </a:lnTo>
                  <a:lnTo>
                    <a:pt x="35757" y="42544"/>
                  </a:lnTo>
                  <a:lnTo>
                    <a:pt x="35432" y="53149"/>
                  </a:lnTo>
                  <a:lnTo>
                    <a:pt x="35432" y="5031486"/>
                  </a:lnTo>
                  <a:lnTo>
                    <a:pt x="44081" y="5079446"/>
                  </a:lnTo>
                  <a:lnTo>
                    <a:pt x="48257" y="5084635"/>
                  </a:lnTo>
                  <a:close/>
                </a:path>
              </a:pathLst>
            </a:custGeom>
            <a:solidFill>
              <a:srgbClr val="0070CD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118050" y="1562099"/>
              <a:ext cx="4912360" cy="894714"/>
            </a:xfrm>
            <a:custGeom>
              <a:avLst/>
              <a:gdLst/>
              <a:ahLst/>
              <a:cxnLst/>
              <a:rect l="l" t="t" r="r" b="b"/>
              <a:pathLst>
                <a:path w="4912359" h="894714">
                  <a:moveTo>
                    <a:pt x="4862240" y="894683"/>
                  </a:moveTo>
                  <a:lnTo>
                    <a:pt x="34576" y="894683"/>
                  </a:lnTo>
                  <a:lnTo>
                    <a:pt x="29491" y="893334"/>
                  </a:lnTo>
                  <a:lnTo>
                    <a:pt x="1011" y="855361"/>
                  </a:lnTo>
                  <a:lnTo>
                    <a:pt x="0" y="848581"/>
                  </a:lnTo>
                  <a:lnTo>
                    <a:pt x="0" y="841533"/>
                  </a:lnTo>
                  <a:lnTo>
                    <a:pt x="0" y="46101"/>
                  </a:lnTo>
                  <a:lnTo>
                    <a:pt x="15412" y="10583"/>
                  </a:lnTo>
                  <a:lnTo>
                    <a:pt x="34576" y="0"/>
                  </a:lnTo>
                  <a:lnTo>
                    <a:pt x="4862240" y="0"/>
                  </a:lnTo>
                  <a:lnTo>
                    <a:pt x="4898801" y="18034"/>
                  </a:lnTo>
                  <a:lnTo>
                    <a:pt x="4911900" y="49659"/>
                  </a:lnTo>
                  <a:lnTo>
                    <a:pt x="4911900" y="845023"/>
                  </a:lnTo>
                  <a:lnTo>
                    <a:pt x="4893863" y="881583"/>
                  </a:lnTo>
                  <a:lnTo>
                    <a:pt x="4865696" y="894342"/>
                  </a:lnTo>
                  <a:lnTo>
                    <a:pt x="4862240" y="894683"/>
                  </a:lnTo>
                  <a:close/>
                </a:path>
              </a:pathLst>
            </a:custGeom>
            <a:solidFill>
              <a:srgbClr val="FFC22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 sz="1440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104763" y="1562099"/>
              <a:ext cx="46355" cy="894715"/>
            </a:xfrm>
            <a:custGeom>
              <a:avLst/>
              <a:gdLst/>
              <a:ahLst/>
              <a:cxnLst/>
              <a:rect l="l" t="t" r="r" b="b"/>
              <a:pathLst>
                <a:path w="46354" h="894714">
                  <a:moveTo>
                    <a:pt x="45821" y="894683"/>
                  </a:moveTo>
                  <a:lnTo>
                    <a:pt x="10583" y="874132"/>
                  </a:lnTo>
                  <a:lnTo>
                    <a:pt x="0" y="848581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5821" y="0"/>
                  </a:lnTo>
                  <a:lnTo>
                    <a:pt x="39546" y="5189"/>
                  </a:lnTo>
                  <a:lnTo>
                    <a:pt x="34357" y="15567"/>
                  </a:lnTo>
                  <a:lnTo>
                    <a:pt x="30952" y="23753"/>
                  </a:lnTo>
                  <a:lnTo>
                    <a:pt x="28520" y="32746"/>
                  </a:lnTo>
                  <a:lnTo>
                    <a:pt x="27060" y="42544"/>
                  </a:lnTo>
                  <a:lnTo>
                    <a:pt x="26574" y="53149"/>
                  </a:lnTo>
                  <a:lnTo>
                    <a:pt x="26574" y="841533"/>
                  </a:lnTo>
                  <a:lnTo>
                    <a:pt x="34357" y="879116"/>
                  </a:lnTo>
                  <a:lnTo>
                    <a:pt x="39546" y="889494"/>
                  </a:lnTo>
                  <a:lnTo>
                    <a:pt x="45821" y="894683"/>
                  </a:lnTo>
                  <a:close/>
                </a:path>
              </a:pathLst>
            </a:custGeom>
            <a:solidFill>
              <a:srgbClr val="FFC220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2" name="object 12"/>
            <p:cNvSpPr/>
            <p:nvPr/>
          </p:nvSpPr>
          <p:spPr>
            <a:xfrm>
              <a:off x="6118050" y="2580798"/>
              <a:ext cx="4912360" cy="885825"/>
            </a:xfrm>
            <a:custGeom>
              <a:avLst/>
              <a:gdLst/>
              <a:ahLst/>
              <a:cxnLst/>
              <a:rect l="l" t="t" r="r" b="b"/>
              <a:pathLst>
                <a:path w="4912359" h="885825">
                  <a:moveTo>
                    <a:pt x="4862240" y="885825"/>
                  </a:moveTo>
                  <a:lnTo>
                    <a:pt x="34576" y="885825"/>
                  </a:lnTo>
                  <a:lnTo>
                    <a:pt x="29491" y="884476"/>
                  </a:lnTo>
                  <a:lnTo>
                    <a:pt x="1011" y="846503"/>
                  </a:lnTo>
                  <a:lnTo>
                    <a:pt x="0" y="839723"/>
                  </a:lnTo>
                  <a:lnTo>
                    <a:pt x="0" y="832675"/>
                  </a:lnTo>
                  <a:lnTo>
                    <a:pt x="0" y="46101"/>
                  </a:lnTo>
                  <a:lnTo>
                    <a:pt x="15412" y="10583"/>
                  </a:lnTo>
                  <a:lnTo>
                    <a:pt x="34576" y="0"/>
                  </a:lnTo>
                  <a:lnTo>
                    <a:pt x="4862240" y="0"/>
                  </a:lnTo>
                  <a:lnTo>
                    <a:pt x="4898801" y="18034"/>
                  </a:lnTo>
                  <a:lnTo>
                    <a:pt x="4911900" y="49659"/>
                  </a:lnTo>
                  <a:lnTo>
                    <a:pt x="4911900" y="836165"/>
                  </a:lnTo>
                  <a:lnTo>
                    <a:pt x="4893863" y="872725"/>
                  </a:lnTo>
                  <a:lnTo>
                    <a:pt x="4865696" y="885484"/>
                  </a:lnTo>
                  <a:lnTo>
                    <a:pt x="4862240" y="885825"/>
                  </a:lnTo>
                  <a:close/>
                </a:path>
              </a:pathLst>
            </a:custGeom>
            <a:solidFill>
              <a:srgbClr val="FFC22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104763" y="2580798"/>
              <a:ext cx="46355" cy="885825"/>
            </a:xfrm>
            <a:custGeom>
              <a:avLst/>
              <a:gdLst/>
              <a:ahLst/>
              <a:cxnLst/>
              <a:rect l="l" t="t" r="r" b="b"/>
              <a:pathLst>
                <a:path w="46354" h="885825">
                  <a:moveTo>
                    <a:pt x="45822" y="885825"/>
                  </a:moveTo>
                  <a:lnTo>
                    <a:pt x="10583" y="865273"/>
                  </a:lnTo>
                  <a:lnTo>
                    <a:pt x="0" y="83972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5821" y="0"/>
                  </a:lnTo>
                  <a:lnTo>
                    <a:pt x="39546" y="5189"/>
                  </a:lnTo>
                  <a:lnTo>
                    <a:pt x="34357" y="15567"/>
                  </a:lnTo>
                  <a:lnTo>
                    <a:pt x="30952" y="23753"/>
                  </a:lnTo>
                  <a:lnTo>
                    <a:pt x="28520" y="32746"/>
                  </a:lnTo>
                  <a:lnTo>
                    <a:pt x="27060" y="42544"/>
                  </a:lnTo>
                  <a:lnTo>
                    <a:pt x="26574" y="53149"/>
                  </a:lnTo>
                  <a:lnTo>
                    <a:pt x="26574" y="832675"/>
                  </a:lnTo>
                  <a:lnTo>
                    <a:pt x="34357" y="870257"/>
                  </a:lnTo>
                  <a:lnTo>
                    <a:pt x="39546" y="880635"/>
                  </a:lnTo>
                  <a:lnTo>
                    <a:pt x="45822" y="885825"/>
                  </a:lnTo>
                  <a:close/>
                </a:path>
              </a:pathLst>
            </a:custGeom>
            <a:solidFill>
              <a:srgbClr val="FFC220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8050" y="3590638"/>
              <a:ext cx="4912360" cy="1214120"/>
            </a:xfrm>
            <a:custGeom>
              <a:avLst/>
              <a:gdLst/>
              <a:ahLst/>
              <a:cxnLst/>
              <a:rect l="l" t="t" r="r" b="b"/>
              <a:pathLst>
                <a:path w="4912359" h="1214120">
                  <a:moveTo>
                    <a:pt x="4862240" y="1213580"/>
                  </a:moveTo>
                  <a:lnTo>
                    <a:pt x="34576" y="1213579"/>
                  </a:lnTo>
                  <a:lnTo>
                    <a:pt x="5056" y="1187281"/>
                  </a:lnTo>
                  <a:lnTo>
                    <a:pt x="0" y="1167478"/>
                  </a:lnTo>
                  <a:lnTo>
                    <a:pt x="0" y="1160430"/>
                  </a:lnTo>
                  <a:lnTo>
                    <a:pt x="0" y="46101"/>
                  </a:lnTo>
                  <a:lnTo>
                    <a:pt x="15412" y="10583"/>
                  </a:lnTo>
                  <a:lnTo>
                    <a:pt x="34576" y="0"/>
                  </a:lnTo>
                  <a:lnTo>
                    <a:pt x="4862240" y="0"/>
                  </a:lnTo>
                  <a:lnTo>
                    <a:pt x="4898801" y="18034"/>
                  </a:lnTo>
                  <a:lnTo>
                    <a:pt x="4911900" y="49659"/>
                  </a:lnTo>
                  <a:lnTo>
                    <a:pt x="4911900" y="1163920"/>
                  </a:lnTo>
                  <a:lnTo>
                    <a:pt x="4893863" y="1200480"/>
                  </a:lnTo>
                  <a:lnTo>
                    <a:pt x="4865696" y="1213239"/>
                  </a:lnTo>
                  <a:lnTo>
                    <a:pt x="4862240" y="1213580"/>
                  </a:lnTo>
                  <a:close/>
                </a:path>
              </a:pathLst>
            </a:custGeom>
            <a:solidFill>
              <a:srgbClr val="FFC22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104763" y="3590638"/>
              <a:ext cx="46355" cy="1214120"/>
            </a:xfrm>
            <a:custGeom>
              <a:avLst/>
              <a:gdLst/>
              <a:ahLst/>
              <a:cxnLst/>
              <a:rect l="l" t="t" r="r" b="b"/>
              <a:pathLst>
                <a:path w="46354" h="1214120">
                  <a:moveTo>
                    <a:pt x="45822" y="1213580"/>
                  </a:moveTo>
                  <a:lnTo>
                    <a:pt x="10583" y="1193028"/>
                  </a:lnTo>
                  <a:lnTo>
                    <a:pt x="0" y="1167478"/>
                  </a:lnTo>
                  <a:lnTo>
                    <a:pt x="0" y="46100"/>
                  </a:lnTo>
                  <a:lnTo>
                    <a:pt x="20550" y="10583"/>
                  </a:lnTo>
                  <a:lnTo>
                    <a:pt x="45821" y="0"/>
                  </a:lnTo>
                  <a:lnTo>
                    <a:pt x="39546" y="5188"/>
                  </a:lnTo>
                  <a:lnTo>
                    <a:pt x="34357" y="15567"/>
                  </a:lnTo>
                  <a:lnTo>
                    <a:pt x="30952" y="23753"/>
                  </a:lnTo>
                  <a:lnTo>
                    <a:pt x="28520" y="32746"/>
                  </a:lnTo>
                  <a:lnTo>
                    <a:pt x="27060" y="42544"/>
                  </a:lnTo>
                  <a:lnTo>
                    <a:pt x="26574" y="53149"/>
                  </a:lnTo>
                  <a:lnTo>
                    <a:pt x="26574" y="1160430"/>
                  </a:lnTo>
                  <a:lnTo>
                    <a:pt x="34357" y="1198012"/>
                  </a:lnTo>
                  <a:lnTo>
                    <a:pt x="39546" y="1208390"/>
                  </a:lnTo>
                  <a:lnTo>
                    <a:pt x="45822" y="1213580"/>
                  </a:lnTo>
                  <a:close/>
                </a:path>
              </a:pathLst>
            </a:custGeom>
            <a:solidFill>
              <a:srgbClr val="FFC220"/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sz="half" idx="3"/>
          </p:nvPr>
        </p:nvSpPr>
        <p:spPr>
          <a:xfrm>
            <a:off x="4794453" y="909453"/>
            <a:ext cx="3977640" cy="3180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0" marR="14732" indent="0" algn="ctr">
              <a:spcBef>
                <a:spcPts val="80"/>
              </a:spcBef>
              <a:buNone/>
            </a:pPr>
            <a:r>
              <a:rPr lang="en-US" sz="2000" b="1" dirty="0"/>
              <a:t>🧠 Strategic Implications</a:t>
            </a:r>
            <a:endParaRPr lang="en-IN" sz="2000" b="1" spc="-8" dirty="0">
              <a:solidFill>
                <a:srgbClr val="000000"/>
              </a:solidFill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sz="half" idx="2"/>
          </p:nvPr>
        </p:nvSpPr>
        <p:spPr>
          <a:xfrm>
            <a:off x="463004" y="1756867"/>
            <a:ext cx="3977640" cy="4050340"/>
          </a:xfrm>
          <a:prstGeom prst="rect">
            <a:avLst/>
          </a:prstGeom>
        </p:spPr>
        <p:txBody>
          <a:bodyPr vert="horz" wrap="square" lIns="0" tIns="24384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67%</a:t>
            </a:r>
            <a:r>
              <a:rPr lang="en-US" sz="1800" dirty="0"/>
              <a:t> – ‘</a:t>
            </a:r>
            <a:r>
              <a:rPr lang="en-US" sz="1600" dirty="0"/>
              <a:t>At Risk’ customers are from </a:t>
            </a:r>
          </a:p>
          <a:p>
            <a:pPr marL="0" indent="0">
              <a:buNone/>
            </a:pPr>
            <a:r>
              <a:rPr lang="en-US" sz="1600" b="1" dirty="0"/>
              <a:t>        City C</a:t>
            </a:r>
            <a:r>
              <a:rPr lang="en-US" sz="1600" dirty="0"/>
              <a:t> (major churn risk)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146%</a:t>
            </a:r>
            <a:r>
              <a:rPr lang="en-US" sz="1800" dirty="0"/>
              <a:t> </a:t>
            </a:r>
            <a:r>
              <a:rPr lang="en-US" sz="1600" dirty="0"/>
              <a:t>– More Champions found in      </a:t>
            </a:r>
            <a:r>
              <a:rPr lang="en-US" sz="1600" b="1" dirty="0"/>
              <a:t>City B</a:t>
            </a:r>
            <a:r>
              <a:rPr lang="en-US" sz="1600" dirty="0"/>
              <a:t> (high-value cluster)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119%</a:t>
            </a:r>
            <a:r>
              <a:rPr lang="en-US" sz="1600" dirty="0"/>
              <a:t> – City C customers likely to be in </a:t>
            </a:r>
            <a:r>
              <a:rPr lang="en-US" sz="1600" b="1" dirty="0"/>
              <a:t>Needs Attention</a:t>
            </a:r>
            <a:r>
              <a:rPr lang="en-US" sz="1600" dirty="0"/>
              <a:t>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1yr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1600" dirty="0"/>
              <a:t>– customers with 1 year stay in current city are doing best among all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26–35 yrs </a:t>
            </a:r>
            <a:r>
              <a:rPr lang="en-US" sz="1600" b="1" dirty="0"/>
              <a:t>(Males)</a:t>
            </a:r>
            <a:r>
              <a:rPr lang="en-US" sz="1600" dirty="0"/>
              <a:t> – </a:t>
            </a:r>
            <a:r>
              <a:rPr lang="en-US" sz="1600" b="1" dirty="0"/>
              <a:t>Highest spenders</a:t>
            </a:r>
            <a:endParaRPr lang="en-US" sz="1800" b="1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5242560" y="5934421"/>
            <a:ext cx="1706880" cy="112338"/>
          </a:xfrm>
          <a:prstGeom prst="rect">
            <a:avLst/>
          </a:prstGeom>
        </p:spPr>
        <p:txBody>
          <a:bodyPr vert="horz" wrap="square" lIns="0" tIns="1524" rIns="0" bIns="0" rtlCol="0" anchor="ctr">
            <a:spAutoFit/>
          </a:bodyPr>
          <a:lstStyle/>
          <a:p>
            <a:pPr marL="30480">
              <a:spcBef>
                <a:spcPts val="12"/>
              </a:spcBef>
            </a:pPr>
            <a:fld id="{81D60167-4931-47E6-BA6A-407CBD079E47}" type="slidenum">
              <a:rPr dirty="0"/>
              <a:pPr marL="30480">
                <a:spcBef>
                  <a:spcPts val="12"/>
                </a:spcBef>
              </a:pPr>
              <a:t>3</a:t>
            </a:fld>
            <a:r>
              <a:rPr spc="180" dirty="0"/>
              <a:t> </a:t>
            </a:r>
            <a:r>
              <a:rPr dirty="0"/>
              <a:t>/</a:t>
            </a:r>
            <a:r>
              <a:rPr spc="180" dirty="0"/>
              <a:t> </a:t>
            </a:r>
            <a:r>
              <a:rPr spc="-20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3D10A-E37D-0407-4B46-29FF9DD94AD0}"/>
              </a:ext>
            </a:extLst>
          </p:cNvPr>
          <p:cNvSpPr txBox="1"/>
          <p:nvPr/>
        </p:nvSpPr>
        <p:spPr>
          <a:xfrm>
            <a:off x="431216" y="858157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📊 Data-Driven Customer Summary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BCF144-A3B2-66F8-BBCD-6F459AE45D01}"/>
              </a:ext>
            </a:extLst>
          </p:cNvPr>
          <p:cNvSpPr txBox="1"/>
          <p:nvPr/>
        </p:nvSpPr>
        <p:spPr>
          <a:xfrm>
            <a:off x="4876825" y="166814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High-Value Segment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–</a:t>
            </a:r>
          </a:p>
          <a:p>
            <a:r>
              <a:rPr lang="en-US" dirty="0"/>
              <a:t> Males </a:t>
            </a:r>
            <a:r>
              <a:rPr lang="en-US" b="1" dirty="0"/>
              <a:t>(26–35)</a:t>
            </a:r>
            <a:r>
              <a:rPr lang="en-US" dirty="0"/>
              <a:t> in </a:t>
            </a:r>
            <a:r>
              <a:rPr lang="en-US" b="1" dirty="0"/>
              <a:t>City B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E61539-E328-EA9B-E306-4944F8D867DD}"/>
              </a:ext>
            </a:extLst>
          </p:cNvPr>
          <p:cNvSpPr txBox="1"/>
          <p:nvPr/>
        </p:nvSpPr>
        <p:spPr>
          <a:xfrm>
            <a:off x="4883811" y="2803480"/>
            <a:ext cx="472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Target </a:t>
            </a:r>
            <a:r>
              <a:rPr lang="en-US" dirty="0"/>
              <a:t>– </a:t>
            </a:r>
          </a:p>
          <a:p>
            <a:r>
              <a:rPr lang="en-US" dirty="0"/>
              <a:t>‘At Risk’ &amp;  ‘Needs Attention’ in </a:t>
            </a:r>
            <a:r>
              <a:rPr lang="en-US" b="1" dirty="0"/>
              <a:t>City C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F8E0-6EC7-50F4-F146-A0ABAB9E3A23}"/>
              </a:ext>
            </a:extLst>
          </p:cNvPr>
          <p:cNvSpPr txBox="1"/>
          <p:nvPr/>
        </p:nvSpPr>
        <p:spPr>
          <a:xfrm>
            <a:off x="4843330" y="4065346"/>
            <a:ext cx="48053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Point </a:t>
            </a:r>
            <a:r>
              <a:rPr lang="en-US" dirty="0"/>
              <a:t>– </a:t>
            </a:r>
          </a:p>
          <a:p>
            <a:r>
              <a:rPr lang="en-US" dirty="0"/>
              <a:t>Personalize by </a:t>
            </a:r>
            <a:r>
              <a:rPr lang="en-US" b="1" dirty="0"/>
              <a:t>FRM + City + Demographic</a:t>
            </a:r>
            <a:r>
              <a:rPr lang="en-US" dirty="0"/>
              <a:t> clusters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04928F-99AD-B17B-A78D-E09002AA06DB}"/>
              </a:ext>
            </a:extLst>
          </p:cNvPr>
          <p:cNvSpPr/>
          <p:nvPr/>
        </p:nvSpPr>
        <p:spPr>
          <a:xfrm>
            <a:off x="0" y="630936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86748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149E0-880F-3E46-1F45-BEC31C6B8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FCBD-B693-DF27-85A2-628C451E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Marital Status Based Segment Distribution </a:t>
            </a:r>
            <a:endParaRPr 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F0B1F-595F-DDFD-DAA4-45395B6CF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472982"/>
              </p:ext>
            </p:extLst>
          </p:nvPr>
        </p:nvGraphicFramePr>
        <p:xfrm>
          <a:off x="962024" y="723900"/>
          <a:ext cx="7058025" cy="260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14F75-1046-0224-4BFE-FC28A3006665}"/>
              </a:ext>
            </a:extLst>
          </p:cNvPr>
          <p:cNvCxnSpPr/>
          <p:nvPr/>
        </p:nvCxnSpPr>
        <p:spPr>
          <a:xfrm>
            <a:off x="1543050" y="1685925"/>
            <a:ext cx="6476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D64321-C158-A49F-07AB-07DC850354DC}"/>
              </a:ext>
            </a:extLst>
          </p:cNvPr>
          <p:cNvSpPr txBox="1"/>
          <p:nvPr/>
        </p:nvSpPr>
        <p:spPr>
          <a:xfrm>
            <a:off x="457200" y="3333750"/>
            <a:ext cx="8229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✅ Top Insights</a:t>
            </a:r>
          </a:p>
          <a:p>
            <a:pPr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Married Customers Show Slightly Higher Affinity Towards Loyalty Segments</a:t>
            </a:r>
            <a:endParaRPr lang="en-US" dirty="0"/>
          </a:p>
          <a:p>
            <a:r>
              <a:rPr lang="en-US" sz="1600" dirty="0"/>
              <a:t>-- Although married individuals account for </a:t>
            </a:r>
            <a:r>
              <a:rPr lang="en-US" sz="1600" b="1" dirty="0"/>
              <a:t>only 42%</a:t>
            </a:r>
            <a:r>
              <a:rPr lang="en-US" sz="1600" dirty="0"/>
              <a:t> of the total base, they are </a:t>
            </a:r>
            <a:r>
              <a:rPr lang="en-US" sz="1600" b="1" dirty="0"/>
              <a:t>over-indexed in all segments</a:t>
            </a:r>
            <a:r>
              <a:rPr lang="en-US" sz="1600" dirty="0"/>
              <a:t>, especially in </a:t>
            </a:r>
            <a:r>
              <a:rPr lang="en-US" sz="1600" b="1" dirty="0"/>
              <a:t>Potential Loyalists (103%)</a:t>
            </a:r>
            <a:r>
              <a:rPr lang="en-US" sz="1600" dirty="0"/>
              <a:t> and </a:t>
            </a:r>
            <a:r>
              <a:rPr lang="en-US" sz="1600" b="1" dirty="0"/>
              <a:t>Needs Attention (102%)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/>
          </a:p>
          <a:p>
            <a:r>
              <a:rPr lang="en-US" b="1" dirty="0"/>
              <a:t>2.Unmarried Customers Dominate Overall Base But Are Slightly Underrepresented in Key Segments</a:t>
            </a:r>
            <a:endParaRPr lang="en-US" dirty="0"/>
          </a:p>
          <a:p>
            <a:r>
              <a:rPr lang="en-US" sz="1600" dirty="0"/>
              <a:t>--  Despite forming </a:t>
            </a:r>
            <a:r>
              <a:rPr lang="en-US" sz="1600" b="1" dirty="0"/>
              <a:t>58% of the base</a:t>
            </a:r>
            <a:r>
              <a:rPr lang="en-US" sz="1600" dirty="0"/>
              <a:t>, unmarried customers are slightly </a:t>
            </a:r>
            <a:r>
              <a:rPr lang="en-US" sz="1600" b="1" dirty="0"/>
              <a:t>under-indexed in    loyalty-driven segments</a:t>
            </a:r>
            <a:r>
              <a:rPr lang="en-US" sz="1600" dirty="0"/>
              <a:t>, especially </a:t>
            </a:r>
            <a:r>
              <a:rPr lang="en-US" sz="1600" b="1" dirty="0"/>
              <a:t>Potential Loyalists (98%)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2B5610-EDB3-A303-A894-7BDF20A76803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9879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1060-F455-C52D-CF6B-A1B5C60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357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Segment-Wise Purchase Contribution Across Product Categories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869A9-A6EC-5013-CCD7-621DDC5CDECC}"/>
              </a:ext>
            </a:extLst>
          </p:cNvPr>
          <p:cNvSpPr txBox="1"/>
          <p:nvPr/>
        </p:nvSpPr>
        <p:spPr>
          <a:xfrm>
            <a:off x="2036190" y="2986405"/>
            <a:ext cx="5797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Indexed Segment Representation by Product Category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DF0DC88-7DC7-2049-984E-7C55A425D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734780"/>
              </p:ext>
            </p:extLst>
          </p:nvPr>
        </p:nvGraphicFramePr>
        <p:xfrm>
          <a:off x="457200" y="839262"/>
          <a:ext cx="8229607" cy="1994875"/>
        </p:xfrm>
        <a:graphic>
          <a:graphicData uri="http://schemas.openxmlformats.org/drawingml/2006/table">
            <a:tbl>
              <a:tblPr/>
              <a:tblGrid>
                <a:gridCol w="1087724">
                  <a:extLst>
                    <a:ext uri="{9D8B030D-6E8A-4147-A177-3AD203B41FA5}">
                      <a16:colId xmlns:a16="http://schemas.microsoft.com/office/drawing/2014/main" val="4091684002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1087687599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830096610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658480082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38361718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673902104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743313484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23178048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857869162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4137207371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767177201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545040940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683164717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782961772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418559153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49082895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648737981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519445561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021158892"/>
                    </a:ext>
                  </a:extLst>
                </a:gridCol>
              </a:tblGrid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38872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B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8C0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1D5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DD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377587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41.44%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8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E5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458805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5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30.69%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A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5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2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16682"/>
                  </a:ext>
                </a:extLst>
              </a:tr>
              <a:tr h="398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31967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5E4420A-2931-4500-6325-603994158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70011"/>
              </p:ext>
            </p:extLst>
          </p:nvPr>
        </p:nvGraphicFramePr>
        <p:xfrm>
          <a:off x="457197" y="3502264"/>
          <a:ext cx="8229607" cy="2380060"/>
        </p:xfrm>
        <a:graphic>
          <a:graphicData uri="http://schemas.openxmlformats.org/drawingml/2006/table">
            <a:tbl>
              <a:tblPr/>
              <a:tblGrid>
                <a:gridCol w="1087724">
                  <a:extLst>
                    <a:ext uri="{9D8B030D-6E8A-4147-A177-3AD203B41FA5}">
                      <a16:colId xmlns:a16="http://schemas.microsoft.com/office/drawing/2014/main" val="2078066316"/>
                    </a:ext>
                  </a:extLst>
                </a:gridCol>
                <a:gridCol w="978108">
                  <a:extLst>
                    <a:ext uri="{9D8B030D-6E8A-4147-A177-3AD203B41FA5}">
                      <a16:colId xmlns:a16="http://schemas.microsoft.com/office/drawing/2014/main" val="1357947683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17169639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212926865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550008811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15912479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78021074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946488976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804468610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712166405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730042885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1158450892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721233265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35446310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2303956483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4214518387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759801237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4052664908"/>
                    </a:ext>
                  </a:extLst>
                </a:gridCol>
                <a:gridCol w="362575">
                  <a:extLst>
                    <a:ext uri="{9D8B030D-6E8A-4147-A177-3AD203B41FA5}">
                      <a16:colId xmlns:a16="http://schemas.microsoft.com/office/drawing/2014/main" val="3152364290"/>
                    </a:ext>
                  </a:extLst>
                </a:gridCol>
              </a:tblGrid>
              <a:tr h="476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093576"/>
                  </a:ext>
                </a:extLst>
              </a:tr>
              <a:tr h="476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113.15%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103.89%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98.11%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127.83%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5E4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272.70%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119.99%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C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76.16%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109.08%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121971"/>
                  </a:ext>
                </a:extLst>
              </a:tr>
              <a:tr h="476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79.40%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115.21%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136.73%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110.90%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A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92.07%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108.98%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121.63%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129.97%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127.47%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141.40%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80.13%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8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F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659755"/>
                  </a:ext>
                </a:extLst>
              </a:tr>
              <a:tr h="476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127.16%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85.86%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7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90.58%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114.46%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8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88.40%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87.89%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65.92%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123.19%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414.36%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82.87%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3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749616"/>
                  </a:ext>
                </a:extLst>
              </a:tr>
              <a:tr h="476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129.19%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95.26%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1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E4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162.25%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140.66%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71.95%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0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150.04%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77.79%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68.20%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B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76.73%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160.76%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1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176.83%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172.34%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168.80%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C3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9499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A70135EB-4991-94C9-D0D2-F82D3293015B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4328307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00EF-9445-7859-54C8-21D5025C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0"/>
            <a:ext cx="8229600" cy="6221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INSIGHTS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6E4A5465-C172-59FF-0E61-1C59772C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1" y="671660"/>
            <a:ext cx="8229600" cy="55146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sz="3300" dirty="0">
                <a:highlight>
                  <a:srgbClr val="00FF00"/>
                </a:highlight>
              </a:rPr>
              <a:t>The </a:t>
            </a:r>
            <a:r>
              <a:rPr lang="en-US" sz="3300" b="1" dirty="0">
                <a:highlight>
                  <a:srgbClr val="00FF00"/>
                </a:highlight>
              </a:rPr>
              <a:t>Champions segment</a:t>
            </a:r>
            <a:r>
              <a:rPr lang="en-US" sz="3300" dirty="0">
                <a:highlight>
                  <a:srgbClr val="00FF00"/>
                </a:highlight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consistently contributes the highest across most product categories — averaging around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36.67%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total purchases.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in Category 9 with a massive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272.7%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this category highly appeals to your most loyal customers.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strong in Category 7(126%), Category 10 (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119.99%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Category 15 (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112.98%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➡️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key categories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promotions and cross-sell efforts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Champions.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</a:rPr>
              <a:t>The </a:t>
            </a:r>
            <a:r>
              <a:rPr lang="en-US" b="1" dirty="0">
                <a:highlight>
                  <a:srgbClr val="FF0000"/>
                </a:highlight>
              </a:rPr>
              <a:t>At-Risk segment</a:t>
            </a:r>
            <a:r>
              <a:rPr lang="en-US" dirty="0">
                <a:highlight>
                  <a:srgbClr val="FF0000"/>
                </a:highlight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strong contribution in a few specific product categories: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136.73%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4 and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141.4%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14,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127.3%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13, even though their overall average is about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30.31%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Category 13 they contributed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127.47%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higher than Champions in that category.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➡️ These products could be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points of interest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they churn, so these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retention campaigns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B2A853-6FBF-4FED-6872-5C59C7BF609A}"/>
              </a:ext>
            </a:extLst>
          </p:cNvPr>
          <p:cNvCxnSpPr>
            <a:cxnSpLocks/>
          </p:cNvCxnSpPr>
          <p:nvPr/>
        </p:nvCxnSpPr>
        <p:spPr>
          <a:xfrm>
            <a:off x="1699166" y="3429000"/>
            <a:ext cx="5745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342BC7B-01B9-178B-9CAC-08F3B00CD468}"/>
              </a:ext>
            </a:extLst>
          </p:cNvPr>
          <p:cNvSpPr/>
          <p:nvPr/>
        </p:nvSpPr>
        <p:spPr>
          <a:xfrm>
            <a:off x="-19050" y="6285745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40753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55187-B593-4247-CADD-3BE79C165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2245-654C-8B31-0081-6CED4C0C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8852"/>
            <a:ext cx="8229600" cy="62216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INSIGHTS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992FF6A-6CEF-607B-FBFD-F7B7AAF5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86" y="603316"/>
            <a:ext cx="8229600" cy="5514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highlight>
                  <a:srgbClr val="FFFF00"/>
                </a:highlight>
              </a:rPr>
              <a:t>Potential Loyalists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(average: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24.13%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had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spike in Category 17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contributing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414.36%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far exceeding all other segments.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had good numbers in Category 2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127.16%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Category 16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123.19%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almost AT PAR for all the products means not doing BAD overall.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➡️ Suggests strong interest in specific products — a good time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with loyalty-building offers or exclusive discounts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highlight>
                  <a:srgbClr val="C0C0C0"/>
                </a:highlight>
              </a:rPr>
              <a:t>Needs Attention segment</a:t>
            </a:r>
            <a:r>
              <a:rPr lang="en-US" sz="1800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has a low share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~8.89%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but made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 high contributions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few categories: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176.83%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15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172.34%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16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160.76%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Category 14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&amp; few other categories.</a:t>
            </a:r>
          </a:p>
          <a:p>
            <a:pPr marL="0" indent="0"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➡️ Indicates that some products still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their attention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categories can be used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re-engage and activate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segment.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ACD33E-64BF-F1A7-596F-5E3A8D84E4C5}"/>
              </a:ext>
            </a:extLst>
          </p:cNvPr>
          <p:cNvCxnSpPr>
            <a:cxnSpLocks/>
          </p:cNvCxnSpPr>
          <p:nvPr/>
        </p:nvCxnSpPr>
        <p:spPr>
          <a:xfrm>
            <a:off x="1571625" y="3219155"/>
            <a:ext cx="5543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5C0DD79-971E-6565-0CAD-5A650DB8ADEE}"/>
              </a:ext>
            </a:extLst>
          </p:cNvPr>
          <p:cNvSpPr/>
          <p:nvPr/>
        </p:nvSpPr>
        <p:spPr>
          <a:xfrm>
            <a:off x="-19050" y="6256546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86020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C1BCE8-551E-D694-65A7-4A656E663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89D8-4541-0184-78C6-4684A709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92231"/>
            <a:ext cx="8229600" cy="698631"/>
          </a:xfrm>
        </p:spPr>
        <p:txBody>
          <a:bodyPr>
            <a:noAutofit/>
          </a:bodyPr>
          <a:lstStyle/>
          <a:p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(Demographics, Behaviors &amp; Strategy</a:t>
            </a:r>
            <a:r>
              <a:rPr lang="en-US" sz="2400" b="1" dirty="0">
                <a:solidFill>
                  <a:schemeClr val="accent1"/>
                </a:solidFill>
              </a:rPr>
              <a:t>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210C083-953C-C4FE-32DE-55E8031402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528763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81481461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442491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4428449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95219996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934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3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992788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5CC3AE-1586-772B-B32A-B6A67EDEB66B}"/>
              </a:ext>
            </a:extLst>
          </p:cNvPr>
          <p:cNvSpPr/>
          <p:nvPr/>
        </p:nvSpPr>
        <p:spPr>
          <a:xfrm>
            <a:off x="1" y="589281"/>
            <a:ext cx="4656842" cy="3017520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   </a:t>
            </a:r>
            <a:r>
              <a:rPr lang="en-US" sz="1600" b="1" u="sng" dirty="0"/>
              <a:t>Engaged Young Shoppers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18–35</a:t>
            </a:r>
          </a:p>
          <a:p>
            <a:r>
              <a:rPr lang="en-US" sz="1600" dirty="0"/>
              <a:t>🚹 </a:t>
            </a:r>
            <a:r>
              <a:rPr lang="en-US" sz="1600" b="1" dirty="0"/>
              <a:t>Gender</a:t>
            </a:r>
            <a:r>
              <a:rPr lang="en-US" sz="1600" dirty="0"/>
              <a:t>: Mostly 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High from City B, then A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Mostly Unmarried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Frequent shoppers, high spenders.    Active in categories 1, 6, 7, 9(100%), 10, 15.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Convenience, trendiness, early access to new items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Offer loyalty rewards, early access, exclusive bundles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518AD7-7B19-231E-65CB-5793928302FD}"/>
              </a:ext>
            </a:extLst>
          </p:cNvPr>
          <p:cNvSpPr/>
          <p:nvPr/>
        </p:nvSpPr>
        <p:spPr>
          <a:xfrm>
            <a:off x="4656844" y="624998"/>
            <a:ext cx="4487158" cy="2979341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</a:t>
            </a:r>
            <a:r>
              <a:rPr lang="en-US" sz="1600" b="1" u="sng" dirty="0"/>
              <a:t>Disengaged Customers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Mostly 55+, some teens (1–17)</a:t>
            </a:r>
          </a:p>
          <a:p>
            <a:r>
              <a:rPr lang="en-US" sz="1600" dirty="0"/>
              <a:t>🚺 </a:t>
            </a:r>
            <a:r>
              <a:rPr lang="en-US" sz="1600" b="1" dirty="0"/>
              <a:t>Gender</a:t>
            </a:r>
            <a:r>
              <a:rPr lang="en-US" sz="1600" dirty="0"/>
              <a:t>: Slightly more Female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Strong presence in City C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Slightly more 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Lowest Engagement . Found in categories 4, 12, 13, 14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Practicality, offers, and value for money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Use win-back campaigns, personalized discounts based on past interests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22CAD8-7670-CE97-2DA5-DF0BBF556927}"/>
              </a:ext>
            </a:extLst>
          </p:cNvPr>
          <p:cNvSpPr/>
          <p:nvPr/>
        </p:nvSpPr>
        <p:spPr>
          <a:xfrm>
            <a:off x="1" y="3624714"/>
            <a:ext cx="4656842" cy="3091046"/>
          </a:xfrm>
          <a:prstGeom prst="round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                    </a:t>
            </a:r>
            <a:r>
              <a:rPr lang="en-US" sz="1600" b="1" u="sng" dirty="0"/>
              <a:t>Curious Mid-Age Buyers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26–45</a:t>
            </a:r>
          </a:p>
          <a:p>
            <a:r>
              <a:rPr lang="en-US" sz="1600" dirty="0"/>
              <a:t>🚹 </a:t>
            </a:r>
            <a:r>
              <a:rPr lang="en-US" sz="1600" b="1" dirty="0"/>
              <a:t>Gender</a:t>
            </a:r>
            <a:r>
              <a:rPr lang="en-US" sz="1600" dirty="0"/>
              <a:t>: Slight Male Majority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City C &gt; City B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Mixed, slightly more Unmarried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Curious, exploratory behavior. Active in categories 2, 5, 16, 17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Trying new products/platform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First-purchase incentives, personalized recommendations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E3201E-54D3-1BC6-24CA-CA9C63E2D7F5}"/>
              </a:ext>
            </a:extLst>
          </p:cNvPr>
          <p:cNvSpPr/>
          <p:nvPr/>
        </p:nvSpPr>
        <p:spPr>
          <a:xfrm>
            <a:off x="4656844" y="3624714"/>
            <a:ext cx="4487157" cy="3091046"/>
          </a:xfrm>
          <a:prstGeom prst="round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     </a:t>
            </a:r>
            <a:r>
              <a:rPr lang="en-US" sz="1600" b="1" u="sng" dirty="0"/>
              <a:t>Value-Conscious Low Engagers</a:t>
            </a:r>
          </a:p>
          <a:p>
            <a:r>
              <a:rPr lang="en-US" sz="1600" dirty="0"/>
              <a:t>👤 </a:t>
            </a:r>
            <a:r>
              <a:rPr lang="en-US" sz="1600" b="1" dirty="0"/>
              <a:t>Age</a:t>
            </a:r>
            <a:r>
              <a:rPr lang="en-US" sz="1600" dirty="0"/>
              <a:t>: 18–25 and 50+</a:t>
            </a:r>
          </a:p>
          <a:p>
            <a:r>
              <a:rPr lang="en-US" sz="1600" dirty="0"/>
              <a:t>🚺 </a:t>
            </a:r>
            <a:r>
              <a:rPr lang="en-US" sz="1600" b="1" dirty="0"/>
              <a:t>Gender</a:t>
            </a:r>
            <a:r>
              <a:rPr lang="en-US" sz="1600" dirty="0"/>
              <a:t>: Balanced or slightly Female</a:t>
            </a:r>
          </a:p>
          <a:p>
            <a:r>
              <a:rPr lang="en-US" sz="1600" dirty="0"/>
              <a:t>📍 </a:t>
            </a:r>
            <a:r>
              <a:rPr lang="en-US" sz="1600" b="1" dirty="0"/>
              <a:t>City</a:t>
            </a:r>
            <a:r>
              <a:rPr lang="en-US" sz="1600" dirty="0"/>
              <a:t>: Mostly City C </a:t>
            </a:r>
          </a:p>
          <a:p>
            <a:r>
              <a:rPr lang="en-US" sz="1600" dirty="0"/>
              <a:t>💍 </a:t>
            </a:r>
            <a:r>
              <a:rPr lang="en-US" sz="1600" b="1" dirty="0"/>
              <a:t>Marital Status</a:t>
            </a:r>
            <a:r>
              <a:rPr lang="en-US" sz="1600" dirty="0"/>
              <a:t>: Mostly Married</a:t>
            </a:r>
          </a:p>
          <a:p>
            <a:r>
              <a:rPr lang="en-US" sz="1600" dirty="0"/>
              <a:t>🛍️ </a:t>
            </a:r>
            <a:r>
              <a:rPr lang="en-US" sz="1600" b="1" dirty="0"/>
              <a:t>Behavior</a:t>
            </a:r>
            <a:r>
              <a:rPr lang="en-US" sz="1600" dirty="0"/>
              <a:t>:  Engagement Declining. Found in categories with red flags: 6, 14, 15, 16</a:t>
            </a:r>
          </a:p>
          <a:p>
            <a:r>
              <a:rPr lang="en-US" sz="1600" dirty="0"/>
              <a:t>🎯 </a:t>
            </a:r>
            <a:r>
              <a:rPr lang="en-US" sz="1600" b="1" dirty="0"/>
              <a:t>Motivation</a:t>
            </a:r>
            <a:r>
              <a:rPr lang="en-US" sz="1600" dirty="0"/>
              <a:t>: Unclear—likely low relevance or awareness</a:t>
            </a:r>
          </a:p>
          <a:p>
            <a:r>
              <a:rPr lang="en-US" sz="1600" dirty="0"/>
              <a:t>💡 </a:t>
            </a:r>
            <a:r>
              <a:rPr lang="en-US" sz="1600" b="1" dirty="0"/>
              <a:t>Strategy Tip</a:t>
            </a:r>
            <a:r>
              <a:rPr lang="en-US" sz="1600" dirty="0"/>
              <a:t>: Conduct surveys, retarget with age-specific bundles or educational content</a:t>
            </a:r>
          </a:p>
        </p:txBody>
      </p:sp>
    </p:spTree>
    <p:extLst>
      <p:ext uri="{BB962C8B-B14F-4D97-AF65-F5344CB8AC3E}">
        <p14:creationId xmlns:p14="http://schemas.microsoft.com/office/powerpoint/2010/main" val="2266637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946784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lang="en-US" sz="3600" b="1" dirty="0"/>
              <a:t>Conclusion &amp; Key Takeaways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0625"/>
            <a:ext cx="8391525" cy="4371975"/>
          </a:xfrm>
        </p:spPr>
        <p:txBody>
          <a:bodyPr>
            <a:normAutofit/>
          </a:bodyPr>
          <a:lstStyle/>
          <a:p>
            <a:r>
              <a:rPr lang="en-US" sz="2400" b="1" dirty="0"/>
              <a:t>Identified 4 key customer personas </a:t>
            </a:r>
            <a:r>
              <a:rPr lang="en-US" sz="2400" dirty="0"/>
              <a:t>with distinct traits and shopping behaviors.</a:t>
            </a:r>
          </a:p>
          <a:p>
            <a:r>
              <a:rPr lang="en-US" sz="2400" b="1" dirty="0"/>
              <a:t>Engaged Young Shoppers and Curious Mid-Age Buyers </a:t>
            </a:r>
            <a:r>
              <a:rPr lang="en-US" sz="2400" dirty="0"/>
              <a:t>are high-potential; target them with rewards and curated offers.</a:t>
            </a:r>
          </a:p>
          <a:p>
            <a:r>
              <a:rPr lang="en-US" sz="2400" b="1" dirty="0"/>
              <a:t>Value Conscious Low Engagers and Disengaged Customers </a:t>
            </a:r>
            <a:r>
              <a:rPr lang="en-US" sz="2400" dirty="0"/>
              <a:t>need re-engagement through discounts and education.</a:t>
            </a:r>
          </a:p>
          <a:p>
            <a:r>
              <a:rPr lang="en-US" sz="2400" b="1" dirty="0"/>
              <a:t>City and age group differences </a:t>
            </a:r>
            <a:r>
              <a:rPr lang="en-US" sz="2400" dirty="0"/>
              <a:t>offer clear focus for marketing and product strategy.</a:t>
            </a:r>
          </a:p>
          <a:p>
            <a:r>
              <a:rPr lang="en-US" sz="2400" b="1" dirty="0"/>
              <a:t>Align product categories </a:t>
            </a:r>
            <a:r>
              <a:rPr lang="en-US" sz="2400" dirty="0"/>
              <a:t>with segment preferences to boost sales and loyalty</a:t>
            </a:r>
            <a:r>
              <a:rPr lang="en-US" sz="2800" dirty="0"/>
              <a:t>.</a:t>
            </a:r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"/>
            <a:ext cx="8229600" cy="980539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66CC"/>
                </a:solidFill>
              </a:defRPr>
            </a:pPr>
            <a:r>
              <a:rPr sz="4000" dirty="0"/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979"/>
            <a:ext cx="8439150" cy="4983163"/>
          </a:xfrm>
        </p:spPr>
        <p:txBody>
          <a:bodyPr/>
          <a:lstStyle/>
          <a:p>
            <a:r>
              <a:rPr b="1" dirty="0"/>
              <a:t>Email:</a:t>
            </a:r>
            <a:r>
              <a:rPr dirty="0"/>
              <a:t> sahil</a:t>
            </a:r>
            <a:r>
              <a:rPr lang="en-US" dirty="0"/>
              <a:t>1431</a:t>
            </a:r>
            <a:r>
              <a:rPr dirty="0"/>
              <a:t>sharma@</a:t>
            </a:r>
            <a:r>
              <a:rPr lang="en-US" dirty="0"/>
              <a:t>g</a:t>
            </a:r>
            <a:r>
              <a:rPr dirty="0"/>
              <a:t>mail.com</a:t>
            </a:r>
          </a:p>
          <a:p>
            <a:r>
              <a:rPr b="1" dirty="0"/>
              <a:t>LinkedIn:</a:t>
            </a:r>
            <a:r>
              <a:rPr lang="en-US" b="1" dirty="0"/>
              <a:t> </a:t>
            </a:r>
            <a:r>
              <a:rPr lang="en-US" dirty="0">
                <a:hlinkClick r:id="rId2"/>
              </a:rPr>
              <a:t>www.linkedin.com/in/sahilsharma01</a:t>
            </a:r>
            <a:endParaRPr lang="en-US" b="1" dirty="0"/>
          </a:p>
          <a:p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dirty="0">
                <a:hlinkClick r:id="rId3"/>
              </a:rPr>
              <a:t>https://github.com/iamsk09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b="1" dirty="0"/>
              <a:t>Open for feedback and questions</a:t>
            </a:r>
            <a:r>
              <a:rPr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1440" y="61264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D05B-AC6D-AA6F-079A-0C7141E1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3034284"/>
            <a:ext cx="6888480" cy="12187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Customer Demographic Analysis</a:t>
            </a:r>
            <a:br>
              <a:rPr lang="en-US" sz="2800" dirty="0"/>
            </a:br>
            <a:r>
              <a:rPr lang="en-IN" sz="2000" b="1" dirty="0">
                <a:solidFill>
                  <a:srgbClr val="666666"/>
                </a:solidFill>
              </a:rPr>
              <a:t>Who Is Our Customer?</a:t>
            </a:r>
            <a:br>
              <a:rPr lang="en-US" sz="3100" b="1" dirty="0"/>
            </a:br>
            <a:endParaRPr lang="en-IN" sz="2800" b="1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EE5997FF-2747-AB1E-18DB-30FED1AB4EEF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9F456-B44B-0614-7CB4-1F8A72329634}"/>
              </a:ext>
            </a:extLst>
          </p:cNvPr>
          <p:cNvSpPr/>
          <p:nvPr/>
        </p:nvSpPr>
        <p:spPr>
          <a:xfrm>
            <a:off x="0" y="630936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71431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39" y="32337"/>
            <a:ext cx="6356985" cy="383182"/>
          </a:xfrm>
          <a:prstGeom prst="rect">
            <a:avLst/>
          </a:prstGeom>
        </p:spPr>
        <p:txBody>
          <a:bodyPr vert="horz" wrap="square" lIns="0" tIns="13716" rIns="0" bIns="0" rtlCol="0" anchor="ctr">
            <a:spAutoFit/>
          </a:bodyPr>
          <a:lstStyle/>
          <a:p>
            <a:pPr marL="10160">
              <a:spcBef>
                <a:spcPts val="108"/>
              </a:spcBef>
            </a:pPr>
            <a:r>
              <a:rPr lang="en-US" sz="2400" b="1" spc="-8" dirty="0">
                <a:solidFill>
                  <a:schemeClr val="accent1"/>
                </a:solidFill>
              </a:rPr>
              <a:t>Majority Are Young, Male and New to the City</a:t>
            </a:r>
            <a:endParaRPr sz="2400" b="1" spc="-8" dirty="0">
              <a:solidFill>
                <a:schemeClr val="accent1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4584" y="957831"/>
            <a:ext cx="4558645" cy="5233419"/>
            <a:chOff x="400049" y="844581"/>
            <a:chExt cx="5753317" cy="5137785"/>
          </a:xfrm>
        </p:grpSpPr>
        <p:sp>
          <p:nvSpPr>
            <p:cNvPr id="4" name="object 4"/>
            <p:cNvSpPr/>
            <p:nvPr/>
          </p:nvSpPr>
          <p:spPr>
            <a:xfrm>
              <a:off x="400049" y="844581"/>
              <a:ext cx="5379085" cy="5137785"/>
            </a:xfrm>
            <a:custGeom>
              <a:avLst/>
              <a:gdLst/>
              <a:ahLst/>
              <a:cxnLst/>
              <a:rect l="l" t="t" r="r" b="b"/>
              <a:pathLst>
                <a:path w="5379085" h="513778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79085" h="5137785">
                  <a:moveTo>
                    <a:pt x="5378957" y="5137784"/>
                  </a:moveTo>
                  <a:lnTo>
                    <a:pt x="5268844" y="5137784"/>
                  </a:lnTo>
                  <a:lnTo>
                    <a:pt x="5275627" y="5136435"/>
                  </a:lnTo>
                  <a:lnTo>
                    <a:pt x="5288650" y="5131040"/>
                  </a:lnTo>
                  <a:lnTo>
                    <a:pt x="5313600" y="5098462"/>
                  </a:lnTo>
                  <a:lnTo>
                    <a:pt x="5314949" y="5091682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78957" y="0"/>
                  </a:lnTo>
                  <a:lnTo>
                    <a:pt x="5378957" y="5137784"/>
                  </a:lnTo>
                  <a:close/>
                </a:path>
                <a:path w="5379085" h="5137785">
                  <a:moveTo>
                    <a:pt x="46104" y="5137785"/>
                  </a:moveTo>
                  <a:lnTo>
                    <a:pt x="0" y="5137785"/>
                  </a:lnTo>
                  <a:lnTo>
                    <a:pt x="0" y="5091683"/>
                  </a:lnTo>
                  <a:lnTo>
                    <a:pt x="1348" y="5098462"/>
                  </a:lnTo>
                  <a:lnTo>
                    <a:pt x="6742" y="5111485"/>
                  </a:lnTo>
                  <a:lnTo>
                    <a:pt x="10583" y="5117233"/>
                  </a:lnTo>
                  <a:lnTo>
                    <a:pt x="20550" y="5127200"/>
                  </a:lnTo>
                  <a:lnTo>
                    <a:pt x="26298" y="5131040"/>
                  </a:lnTo>
                  <a:lnTo>
                    <a:pt x="39321" y="5136435"/>
                  </a:lnTo>
                  <a:lnTo>
                    <a:pt x="46104" y="513778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 sz="1440"/>
            </a:p>
          </p:txBody>
        </p:sp>
        <p:sp>
          <p:nvSpPr>
            <p:cNvPr id="5" name="object 5"/>
            <p:cNvSpPr/>
            <p:nvPr/>
          </p:nvSpPr>
          <p:spPr>
            <a:xfrm>
              <a:off x="838416" y="844581"/>
              <a:ext cx="5314950" cy="5137785"/>
            </a:xfrm>
            <a:custGeom>
              <a:avLst/>
              <a:gdLst/>
              <a:ahLst/>
              <a:cxnLst/>
              <a:rect l="l" t="t" r="r" b="b"/>
              <a:pathLst>
                <a:path w="5314950" h="5137785">
                  <a:moveTo>
                    <a:pt x="5265290" y="5137784"/>
                  </a:moveTo>
                  <a:lnTo>
                    <a:pt x="49659" y="5137784"/>
                  </a:lnTo>
                  <a:lnTo>
                    <a:pt x="46203" y="5137444"/>
                  </a:lnTo>
                  <a:lnTo>
                    <a:pt x="10896" y="5117065"/>
                  </a:lnTo>
                  <a:lnTo>
                    <a:pt x="0" y="5088124"/>
                  </a:lnTo>
                  <a:lnTo>
                    <a:pt x="0" y="5084635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265290" y="0"/>
                  </a:lnTo>
                  <a:lnTo>
                    <a:pt x="5301850" y="18034"/>
                  </a:lnTo>
                  <a:lnTo>
                    <a:pt x="5314949" y="49659"/>
                  </a:lnTo>
                  <a:lnTo>
                    <a:pt x="5314949" y="5088124"/>
                  </a:lnTo>
                  <a:lnTo>
                    <a:pt x="5296914" y="5124685"/>
                  </a:lnTo>
                  <a:lnTo>
                    <a:pt x="5268746" y="5137444"/>
                  </a:lnTo>
                  <a:lnTo>
                    <a:pt x="5265290" y="5137784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 sz="1440"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26807" y="1728981"/>
            <a:ext cx="2238756" cy="257506"/>
          </a:xfrm>
          <a:prstGeom prst="rect">
            <a:avLst/>
          </a:prstGeom>
        </p:spPr>
        <p:txBody>
          <a:bodyPr vert="horz" wrap="square" lIns="0" tIns="11176" rIns="0" bIns="0" rtlCol="0">
            <a:spAutoFit/>
          </a:bodyPr>
          <a:lstStyle/>
          <a:p>
            <a:pPr marL="10160" algn="ctr">
              <a:spcBef>
                <a:spcPts val="88"/>
              </a:spcBef>
            </a:pPr>
            <a:r>
              <a:rPr lang="en-IN" sz="1600" b="1" spc="-16" dirty="0">
                <a:solidFill>
                  <a:schemeClr val="accent1"/>
                </a:solidFill>
                <a:latin typeface="Times New Roman"/>
                <a:cs typeface="Times New Roman"/>
              </a:rPr>
              <a:t>Findings</a:t>
            </a:r>
            <a:r>
              <a:rPr sz="1600" b="1" spc="-12" dirty="0">
                <a:solidFill>
                  <a:srgbClr val="0070C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70CD"/>
                </a:solidFill>
                <a:latin typeface="Times New Roman"/>
                <a:cs typeface="Times New Roman"/>
              </a:rPr>
              <a:t>at</a:t>
            </a:r>
            <a:r>
              <a:rPr sz="1600" b="1" spc="-16" dirty="0">
                <a:solidFill>
                  <a:srgbClr val="0070C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0070CD"/>
                </a:solidFill>
                <a:latin typeface="Times New Roman"/>
                <a:cs typeface="Times New Roman"/>
              </a:rPr>
              <a:t>a</a:t>
            </a:r>
            <a:r>
              <a:rPr sz="1600" b="1" spc="-12" dirty="0">
                <a:solidFill>
                  <a:srgbClr val="0070CD"/>
                </a:solidFill>
                <a:latin typeface="Times New Roman"/>
                <a:cs typeface="Times New Roman"/>
              </a:rPr>
              <a:t> </a:t>
            </a:r>
            <a:r>
              <a:rPr sz="1600" b="1" spc="-8" dirty="0">
                <a:solidFill>
                  <a:srgbClr val="0070CD"/>
                </a:solidFill>
                <a:latin typeface="Times New Roman"/>
                <a:cs typeface="Times New Roman"/>
              </a:rPr>
              <a:t>Glance</a:t>
            </a:r>
            <a:r>
              <a:rPr sz="1280" b="1" spc="-8" dirty="0">
                <a:solidFill>
                  <a:srgbClr val="0070CD"/>
                </a:solidFill>
                <a:latin typeface="Times New Roman"/>
                <a:cs typeface="Times New Roman"/>
              </a:rPr>
              <a:t>:</a:t>
            </a:r>
            <a:endParaRPr sz="128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9398" y="2186310"/>
            <a:ext cx="42672" cy="2870200"/>
          </a:xfrm>
          <a:custGeom>
            <a:avLst/>
            <a:gdLst/>
            <a:ahLst/>
            <a:cxnLst/>
            <a:rect l="l" t="t" r="r" b="b"/>
            <a:pathLst>
              <a:path w="53340" h="3587750">
                <a:moveTo>
                  <a:pt x="53162" y="3561016"/>
                </a:moveTo>
                <a:lnTo>
                  <a:pt x="30099" y="3534435"/>
                </a:lnTo>
                <a:lnTo>
                  <a:pt x="23063" y="3534435"/>
                </a:lnTo>
                <a:lnTo>
                  <a:pt x="0" y="3557486"/>
                </a:lnTo>
                <a:lnTo>
                  <a:pt x="0" y="3564534"/>
                </a:lnTo>
                <a:lnTo>
                  <a:pt x="23063" y="3587585"/>
                </a:lnTo>
                <a:lnTo>
                  <a:pt x="30099" y="3587585"/>
                </a:lnTo>
                <a:lnTo>
                  <a:pt x="53162" y="3561016"/>
                </a:lnTo>
                <a:close/>
              </a:path>
              <a:path w="53340" h="3587750">
                <a:moveTo>
                  <a:pt x="53162" y="3020657"/>
                </a:moveTo>
                <a:lnTo>
                  <a:pt x="30099" y="2994088"/>
                </a:lnTo>
                <a:lnTo>
                  <a:pt x="23063" y="2994088"/>
                </a:lnTo>
                <a:lnTo>
                  <a:pt x="0" y="3017139"/>
                </a:lnTo>
                <a:lnTo>
                  <a:pt x="0" y="3024187"/>
                </a:lnTo>
                <a:lnTo>
                  <a:pt x="23063" y="3047238"/>
                </a:lnTo>
                <a:lnTo>
                  <a:pt x="30099" y="3047238"/>
                </a:lnTo>
                <a:lnTo>
                  <a:pt x="53162" y="3020657"/>
                </a:lnTo>
                <a:close/>
              </a:path>
              <a:path w="53340" h="3587750">
                <a:moveTo>
                  <a:pt x="53162" y="2719476"/>
                </a:moveTo>
                <a:lnTo>
                  <a:pt x="30099" y="2692908"/>
                </a:lnTo>
                <a:lnTo>
                  <a:pt x="23063" y="2692908"/>
                </a:lnTo>
                <a:lnTo>
                  <a:pt x="0" y="2715958"/>
                </a:lnTo>
                <a:lnTo>
                  <a:pt x="0" y="2723007"/>
                </a:lnTo>
                <a:lnTo>
                  <a:pt x="23063" y="2746057"/>
                </a:lnTo>
                <a:lnTo>
                  <a:pt x="30099" y="2746057"/>
                </a:lnTo>
                <a:lnTo>
                  <a:pt x="53162" y="2719476"/>
                </a:lnTo>
                <a:close/>
              </a:path>
              <a:path w="53340" h="3587750">
                <a:moveTo>
                  <a:pt x="53162" y="2427160"/>
                </a:moveTo>
                <a:lnTo>
                  <a:pt x="30099" y="2400579"/>
                </a:lnTo>
                <a:lnTo>
                  <a:pt x="23063" y="2400579"/>
                </a:lnTo>
                <a:lnTo>
                  <a:pt x="0" y="2423630"/>
                </a:lnTo>
                <a:lnTo>
                  <a:pt x="0" y="2430678"/>
                </a:lnTo>
                <a:lnTo>
                  <a:pt x="23063" y="2453729"/>
                </a:lnTo>
                <a:lnTo>
                  <a:pt x="30099" y="2453729"/>
                </a:lnTo>
                <a:lnTo>
                  <a:pt x="53162" y="2427160"/>
                </a:lnTo>
                <a:close/>
              </a:path>
              <a:path w="53340" h="3587750">
                <a:moveTo>
                  <a:pt x="53162" y="1461604"/>
                </a:moveTo>
                <a:lnTo>
                  <a:pt x="30099" y="1435036"/>
                </a:lnTo>
                <a:lnTo>
                  <a:pt x="23063" y="1435036"/>
                </a:lnTo>
                <a:lnTo>
                  <a:pt x="0" y="1458087"/>
                </a:lnTo>
                <a:lnTo>
                  <a:pt x="0" y="1465135"/>
                </a:lnTo>
                <a:lnTo>
                  <a:pt x="23063" y="1488186"/>
                </a:lnTo>
                <a:lnTo>
                  <a:pt x="30099" y="1488186"/>
                </a:lnTo>
                <a:lnTo>
                  <a:pt x="53162" y="1461604"/>
                </a:lnTo>
                <a:close/>
              </a:path>
              <a:path w="53340" h="3587750">
                <a:moveTo>
                  <a:pt x="53162" y="921258"/>
                </a:moveTo>
                <a:lnTo>
                  <a:pt x="30099" y="894676"/>
                </a:lnTo>
                <a:lnTo>
                  <a:pt x="23063" y="894676"/>
                </a:lnTo>
                <a:lnTo>
                  <a:pt x="0" y="917727"/>
                </a:lnTo>
                <a:lnTo>
                  <a:pt x="0" y="924775"/>
                </a:lnTo>
                <a:lnTo>
                  <a:pt x="23063" y="947826"/>
                </a:lnTo>
                <a:lnTo>
                  <a:pt x="30099" y="947826"/>
                </a:lnTo>
                <a:lnTo>
                  <a:pt x="53162" y="921258"/>
                </a:lnTo>
                <a:close/>
              </a:path>
              <a:path w="53340" h="3587750">
                <a:moveTo>
                  <a:pt x="53162" y="620077"/>
                </a:moveTo>
                <a:lnTo>
                  <a:pt x="30099" y="593496"/>
                </a:lnTo>
                <a:lnTo>
                  <a:pt x="23063" y="593496"/>
                </a:lnTo>
                <a:lnTo>
                  <a:pt x="0" y="616546"/>
                </a:lnTo>
                <a:lnTo>
                  <a:pt x="0" y="623595"/>
                </a:lnTo>
                <a:lnTo>
                  <a:pt x="23063" y="646645"/>
                </a:lnTo>
                <a:lnTo>
                  <a:pt x="30099" y="646645"/>
                </a:lnTo>
                <a:lnTo>
                  <a:pt x="53162" y="620077"/>
                </a:lnTo>
                <a:close/>
              </a:path>
              <a:path w="53340" h="3587750">
                <a:moveTo>
                  <a:pt x="53162" y="327748"/>
                </a:moveTo>
                <a:lnTo>
                  <a:pt x="30099" y="301180"/>
                </a:lnTo>
                <a:lnTo>
                  <a:pt x="23063" y="301180"/>
                </a:lnTo>
                <a:lnTo>
                  <a:pt x="0" y="324231"/>
                </a:lnTo>
                <a:lnTo>
                  <a:pt x="0" y="331279"/>
                </a:lnTo>
                <a:lnTo>
                  <a:pt x="23063" y="354330"/>
                </a:lnTo>
                <a:lnTo>
                  <a:pt x="30099" y="354330"/>
                </a:lnTo>
                <a:lnTo>
                  <a:pt x="53162" y="327748"/>
                </a:lnTo>
                <a:close/>
              </a:path>
              <a:path w="53340" h="3587750">
                <a:moveTo>
                  <a:pt x="53162" y="26568"/>
                </a:moveTo>
                <a:lnTo>
                  <a:pt x="30099" y="0"/>
                </a:lnTo>
                <a:lnTo>
                  <a:pt x="23063" y="0"/>
                </a:lnTo>
                <a:lnTo>
                  <a:pt x="0" y="23050"/>
                </a:lnTo>
                <a:lnTo>
                  <a:pt x="0" y="30099"/>
                </a:lnTo>
                <a:lnTo>
                  <a:pt x="23063" y="53149"/>
                </a:lnTo>
                <a:lnTo>
                  <a:pt x="30099" y="53149"/>
                </a:lnTo>
                <a:lnTo>
                  <a:pt x="53162" y="26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8" name="object 8"/>
          <p:cNvSpPr txBox="1"/>
          <p:nvPr/>
        </p:nvSpPr>
        <p:spPr>
          <a:xfrm>
            <a:off x="868701" y="2073401"/>
            <a:ext cx="3435604" cy="1344214"/>
          </a:xfrm>
          <a:prstGeom prst="rect">
            <a:avLst/>
          </a:prstGeom>
        </p:spPr>
        <p:txBody>
          <a:bodyPr vert="horz" wrap="square" lIns="0" tIns="13208" rIns="0" bIns="0" rtlCol="0">
            <a:spAutoFit/>
          </a:bodyPr>
          <a:lstStyle/>
          <a:p>
            <a:pPr marL="10160" marR="342900">
              <a:lnSpc>
                <a:spcPct val="134300"/>
              </a:lnSpc>
              <a:spcBef>
                <a:spcPts val="104"/>
              </a:spcBef>
            </a:pPr>
            <a:r>
              <a:rPr sz="1100" b="1" dirty="0">
                <a:latin typeface="Times New Roman"/>
                <a:cs typeface="Times New Roman"/>
              </a:rPr>
              <a:t>Age:</a:t>
            </a:r>
            <a:r>
              <a:rPr sz="1100" b="1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55%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customers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26-45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years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old </a:t>
            </a:r>
            <a:endParaRPr lang="en-US" sz="1100" spc="-20" dirty="0">
              <a:latin typeface="Times New Roman"/>
              <a:cs typeface="Times New Roman"/>
            </a:endParaRPr>
          </a:p>
          <a:p>
            <a:pPr marL="10160" marR="342900">
              <a:lnSpc>
                <a:spcPct val="134300"/>
              </a:lnSpc>
              <a:spcBef>
                <a:spcPts val="104"/>
              </a:spcBef>
            </a:pPr>
            <a:r>
              <a:rPr sz="1100" b="1" dirty="0">
                <a:latin typeface="Times New Roman"/>
                <a:cs typeface="Times New Roman"/>
              </a:rPr>
              <a:t>Gender:</a:t>
            </a:r>
            <a:r>
              <a:rPr sz="1100" b="1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72%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male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vs</a:t>
            </a:r>
            <a:r>
              <a:rPr sz="1100" spc="24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28%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female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customer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6" dirty="0">
                <a:latin typeface="Times New Roman"/>
                <a:cs typeface="Times New Roman"/>
              </a:rPr>
              <a:t>base </a:t>
            </a:r>
            <a:r>
              <a:rPr sz="1100" b="1" dirty="0">
                <a:latin typeface="Times New Roman"/>
                <a:cs typeface="Times New Roman"/>
              </a:rPr>
              <a:t>City:</a:t>
            </a:r>
            <a:r>
              <a:rPr sz="1100" b="1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</a:t>
            </a:r>
            <a:r>
              <a:rPr lang="en-US" sz="1100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%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City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C,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lang="en-US" sz="1100" spc="8" dirty="0">
                <a:latin typeface="Times New Roman"/>
                <a:cs typeface="Times New Roman"/>
              </a:rPr>
              <a:t>30</a:t>
            </a:r>
            <a:r>
              <a:rPr sz="1100" dirty="0">
                <a:latin typeface="Times New Roman"/>
                <a:cs typeface="Times New Roman"/>
              </a:rPr>
              <a:t>%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City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B,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18%</a:t>
            </a:r>
            <a:r>
              <a:rPr sz="1100" spc="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City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40" dirty="0">
                <a:latin typeface="Times New Roman"/>
                <a:cs typeface="Times New Roman"/>
              </a:rPr>
              <a:t>A</a:t>
            </a:r>
            <a:endParaRPr sz="1100" dirty="0">
              <a:latin typeface="Times New Roman"/>
              <a:cs typeface="Times New Roman"/>
            </a:endParaRPr>
          </a:p>
          <a:p>
            <a:pPr marL="10160" marR="4064">
              <a:lnSpc>
                <a:spcPct val="108200"/>
              </a:lnSpc>
              <a:spcBef>
                <a:spcPts val="392"/>
              </a:spcBef>
            </a:pPr>
            <a:r>
              <a:rPr sz="1100" b="1" dirty="0">
                <a:latin typeface="Times New Roman"/>
                <a:cs typeface="Times New Roman"/>
              </a:rPr>
              <a:t>City</a:t>
            </a:r>
            <a:r>
              <a:rPr sz="1100" b="1" spc="12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Stay:</a:t>
            </a:r>
            <a:r>
              <a:rPr sz="1100" b="1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35%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are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1-year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residents,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only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15%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stayed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4+ </a:t>
            </a:r>
            <a:r>
              <a:rPr sz="1100" spc="-8" dirty="0">
                <a:latin typeface="Times New Roman"/>
                <a:cs typeface="Times New Roman"/>
              </a:rPr>
              <a:t>years</a:t>
            </a:r>
            <a:endParaRPr sz="1100" dirty="0">
              <a:latin typeface="Times New Roman"/>
              <a:cs typeface="Times New Roman"/>
            </a:endParaRPr>
          </a:p>
          <a:p>
            <a:pPr marL="10160">
              <a:spcBef>
                <a:spcPts val="504"/>
              </a:spcBef>
            </a:pPr>
            <a:r>
              <a:rPr sz="1100" b="1" dirty="0">
                <a:latin typeface="Times New Roman"/>
                <a:cs typeface="Times New Roman"/>
              </a:rPr>
              <a:t>Marital</a:t>
            </a:r>
            <a:r>
              <a:rPr sz="1100" b="1" spc="12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Status:</a:t>
            </a:r>
            <a:r>
              <a:rPr sz="1100" b="1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58%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single,</a:t>
            </a:r>
            <a:r>
              <a:rPr sz="1100" spc="12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42%</a:t>
            </a:r>
            <a:r>
              <a:rPr sz="1100" spc="16" dirty="0">
                <a:latin typeface="Times New Roman"/>
                <a:cs typeface="Times New Roman"/>
              </a:rPr>
              <a:t> </a:t>
            </a:r>
            <a:r>
              <a:rPr sz="1100" spc="-8" dirty="0">
                <a:latin typeface="Times New Roman"/>
                <a:cs typeface="Times New Roman"/>
              </a:rPr>
              <a:t>married</a:t>
            </a:r>
            <a:endParaRPr sz="116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8064" y="3649449"/>
            <a:ext cx="1615948" cy="257506"/>
          </a:xfrm>
          <a:prstGeom prst="rect">
            <a:avLst/>
          </a:prstGeom>
        </p:spPr>
        <p:txBody>
          <a:bodyPr vert="horz" wrap="square" lIns="0" tIns="11176" rIns="0" bIns="0" rtlCol="0">
            <a:spAutoFit/>
          </a:bodyPr>
          <a:lstStyle/>
          <a:p>
            <a:pPr marL="10160" algn="ctr">
              <a:spcBef>
                <a:spcPts val="88"/>
              </a:spcBef>
            </a:pPr>
            <a:r>
              <a:rPr lang="en-IN" sz="1600" b="1" spc="-48" dirty="0">
                <a:solidFill>
                  <a:schemeClr val="accent1"/>
                </a:solidFill>
                <a:latin typeface="Times New Roman"/>
                <a:cs typeface="Times New Roman"/>
              </a:rPr>
              <a:t>Insights</a:t>
            </a:r>
            <a:endParaRPr sz="16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894" y="3956299"/>
            <a:ext cx="3544824" cy="1341586"/>
          </a:xfrm>
          <a:prstGeom prst="rect">
            <a:avLst/>
          </a:prstGeom>
        </p:spPr>
        <p:txBody>
          <a:bodyPr vert="horz" wrap="square" lIns="0" tIns="9652" rIns="0" bIns="0" rtlCol="0">
            <a:spAutoFit/>
          </a:bodyPr>
          <a:lstStyle/>
          <a:p>
            <a:pPr marL="10160" marR="4064">
              <a:lnSpc>
                <a:spcPct val="132300"/>
              </a:lnSpc>
              <a:spcBef>
                <a:spcPts val="76"/>
              </a:spcBef>
            </a:pPr>
            <a:r>
              <a:rPr sz="1160" dirty="0">
                <a:latin typeface="Times New Roman"/>
                <a:cs typeface="Times New Roman"/>
              </a:rPr>
              <a:t>Focus</a:t>
            </a:r>
            <a:r>
              <a:rPr sz="1160" spc="28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on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male-oriented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marketing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and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store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spc="-8" dirty="0">
                <a:latin typeface="Times New Roman"/>
                <a:cs typeface="Times New Roman"/>
              </a:rPr>
              <a:t>experience Target</a:t>
            </a:r>
            <a:r>
              <a:rPr sz="1160" spc="1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working-age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adults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(26-45)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as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primary</a:t>
            </a:r>
            <a:r>
              <a:rPr sz="1160" spc="12" dirty="0">
                <a:latin typeface="Times New Roman"/>
                <a:cs typeface="Times New Roman"/>
              </a:rPr>
              <a:t> </a:t>
            </a:r>
            <a:r>
              <a:rPr sz="1160" spc="-8" dirty="0">
                <a:latin typeface="Times New Roman"/>
                <a:cs typeface="Times New Roman"/>
              </a:rPr>
              <a:t>demographic</a:t>
            </a:r>
            <a:endParaRPr sz="1160" dirty="0">
              <a:latin typeface="Times New Roman"/>
              <a:cs typeface="Times New Roman"/>
            </a:endParaRPr>
          </a:p>
          <a:p>
            <a:pPr marL="10160" marR="312928">
              <a:lnSpc>
                <a:spcPct val="108200"/>
              </a:lnSpc>
              <a:spcBef>
                <a:spcPts val="392"/>
              </a:spcBef>
            </a:pPr>
            <a:r>
              <a:rPr sz="1160" dirty="0">
                <a:latin typeface="Times New Roman"/>
                <a:cs typeface="Times New Roman"/>
              </a:rPr>
              <a:t>Develop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City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C-specific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strategies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to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capture</a:t>
            </a:r>
            <a:r>
              <a:rPr sz="1160" spc="32" dirty="0">
                <a:latin typeface="Times New Roman"/>
                <a:cs typeface="Times New Roman"/>
              </a:rPr>
              <a:t> </a:t>
            </a:r>
            <a:r>
              <a:rPr sz="1160" spc="-8" dirty="0">
                <a:latin typeface="Times New Roman"/>
                <a:cs typeface="Times New Roman"/>
              </a:rPr>
              <a:t>majority market</a:t>
            </a:r>
            <a:endParaRPr sz="1160" dirty="0">
              <a:latin typeface="Times New Roman"/>
              <a:cs typeface="Times New Roman"/>
            </a:endParaRPr>
          </a:p>
          <a:p>
            <a:pPr marL="10160" marR="427228">
              <a:lnSpc>
                <a:spcPct val="108200"/>
              </a:lnSpc>
              <a:spcBef>
                <a:spcPts val="391"/>
              </a:spcBef>
            </a:pPr>
            <a:r>
              <a:rPr sz="1160" dirty="0">
                <a:latin typeface="Times New Roman"/>
                <a:cs typeface="Times New Roman"/>
              </a:rPr>
              <a:t>Create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programs</a:t>
            </a:r>
            <a:r>
              <a:rPr sz="1160" spc="20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for</a:t>
            </a:r>
            <a:r>
              <a:rPr sz="1160" spc="20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new</a:t>
            </a:r>
            <a:r>
              <a:rPr sz="1160" spc="20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residents</a:t>
            </a:r>
            <a:r>
              <a:rPr sz="1160" spc="16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who</a:t>
            </a:r>
            <a:r>
              <a:rPr sz="1160" spc="20" dirty="0">
                <a:latin typeface="Times New Roman"/>
                <a:cs typeface="Times New Roman"/>
              </a:rPr>
              <a:t> </a:t>
            </a:r>
            <a:r>
              <a:rPr sz="1160" dirty="0">
                <a:latin typeface="Times New Roman"/>
                <a:cs typeface="Times New Roman"/>
              </a:rPr>
              <a:t>form</a:t>
            </a:r>
            <a:r>
              <a:rPr sz="1160" spc="20" dirty="0">
                <a:latin typeface="Times New Roman"/>
                <a:cs typeface="Times New Roman"/>
              </a:rPr>
              <a:t> </a:t>
            </a:r>
            <a:r>
              <a:rPr sz="1160" spc="-8" dirty="0">
                <a:latin typeface="Times New Roman"/>
                <a:cs typeface="Times New Roman"/>
              </a:rPr>
              <a:t>largest segment</a:t>
            </a:r>
            <a:endParaRPr sz="1160" dirty="0">
              <a:latin typeface="Times New Roman"/>
              <a:cs typeface="Times New Roman"/>
            </a:endParaRPr>
          </a:p>
        </p:txBody>
      </p:sp>
      <p:sp>
        <p:nvSpPr>
          <p:cNvPr id="50" name="object 2">
            <a:extLst>
              <a:ext uri="{FF2B5EF4-FFF2-40B4-BE49-F238E27FC236}">
                <a16:creationId xmlns:a16="http://schemas.microsoft.com/office/drawing/2014/main" id="{B3703FCA-3F55-8648-D3DC-E240C69EE50B}"/>
              </a:ext>
            </a:extLst>
          </p:cNvPr>
          <p:cNvSpPr/>
          <p:nvPr/>
        </p:nvSpPr>
        <p:spPr>
          <a:xfrm>
            <a:off x="-25362" y="571492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59CB3C50-5973-50F0-6B2D-60F847EF1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573855"/>
              </p:ext>
            </p:extLst>
          </p:nvPr>
        </p:nvGraphicFramePr>
        <p:xfrm>
          <a:off x="6904289" y="590125"/>
          <a:ext cx="2200274" cy="191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5" name="Group 34">
            <a:extLst>
              <a:ext uri="{FF2B5EF4-FFF2-40B4-BE49-F238E27FC236}">
                <a16:creationId xmlns:a16="http://schemas.microsoft.com/office/drawing/2014/main" id="{051EFBDB-5582-ECB4-E576-9ECB0F7343BF}"/>
              </a:ext>
            </a:extLst>
          </p:cNvPr>
          <p:cNvGrpSpPr/>
          <p:nvPr/>
        </p:nvGrpSpPr>
        <p:grpSpPr>
          <a:xfrm>
            <a:off x="4465889" y="636325"/>
            <a:ext cx="4693968" cy="5718274"/>
            <a:chOff x="4505326" y="1139726"/>
            <a:chExt cx="4693968" cy="571827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929E6EE-3522-AC48-1F06-84FD7AB3D3D5}"/>
                </a:ext>
              </a:extLst>
            </p:cNvPr>
            <p:cNvGrpSpPr/>
            <p:nvPr/>
          </p:nvGrpSpPr>
          <p:grpSpPr>
            <a:xfrm>
              <a:off x="4505326" y="1139726"/>
              <a:ext cx="4638674" cy="3951006"/>
              <a:chOff x="4505326" y="1139726"/>
              <a:chExt cx="4638674" cy="3951006"/>
            </a:xfrm>
          </p:grpSpPr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DF400AF1-24E7-C881-05F5-414FD69E11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87646045"/>
                  </p:ext>
                </p:extLst>
              </p:nvPr>
            </p:nvGraphicFramePr>
            <p:xfrm>
              <a:off x="4572000" y="1139726"/>
              <a:ext cx="2371726" cy="19321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24" name="Chart 23">
                <a:extLst>
                  <a:ext uri="{FF2B5EF4-FFF2-40B4-BE49-F238E27FC236}">
                    <a16:creationId xmlns:a16="http://schemas.microsoft.com/office/drawing/2014/main" id="{597F310D-458D-7816-BB1B-DDEA8244D72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16416212"/>
                  </p:ext>
                </p:extLst>
              </p:nvPr>
            </p:nvGraphicFramePr>
            <p:xfrm>
              <a:off x="6838950" y="2933383"/>
              <a:ext cx="2305050" cy="215734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2D435564-D3CC-4C7F-45E9-3779419F5B5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8011071"/>
                  </p:ext>
                </p:extLst>
              </p:nvPr>
            </p:nvGraphicFramePr>
            <p:xfrm>
              <a:off x="4505326" y="2933383"/>
              <a:ext cx="2438400" cy="206623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07318575-BCFE-AA2E-49F2-2B8AEFF19F2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24650257"/>
                </p:ext>
              </p:extLst>
            </p:nvPr>
          </p:nvGraphicFramePr>
          <p:xfrm>
            <a:off x="4627294" y="4984946"/>
            <a:ext cx="4572000" cy="18730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A711F3-B398-02CA-5996-81F1059AAA36}"/>
              </a:ext>
            </a:extLst>
          </p:cNvPr>
          <p:cNvSpPr/>
          <p:nvPr/>
        </p:nvSpPr>
        <p:spPr>
          <a:xfrm>
            <a:off x="0" y="6354599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165667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6D6F5-3F9F-3F89-87CB-804530C1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797F-A157-DAA7-68EF-096CC639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3034284"/>
            <a:ext cx="6888480" cy="12187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Product Analysis</a:t>
            </a:r>
            <a:br>
              <a:rPr lang="en-US" sz="2880" dirty="0"/>
            </a:br>
            <a:r>
              <a:rPr lang="en-IN" sz="2200" b="1" dirty="0">
                <a:solidFill>
                  <a:srgbClr val="666666"/>
                </a:solidFill>
              </a:rPr>
              <a:t>What Do They Buy?</a:t>
            </a:r>
            <a:br>
              <a:rPr lang="en-US" sz="3100" b="1" dirty="0"/>
            </a:br>
            <a:endParaRPr lang="en-IN" sz="2880" b="1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067BF0C-9DD0-55DC-C76B-BF5E905EFB6C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C5597-4B13-D3B5-D9C6-3E408340149B}"/>
              </a:ext>
            </a:extLst>
          </p:cNvPr>
          <p:cNvSpPr/>
          <p:nvPr/>
        </p:nvSpPr>
        <p:spPr>
          <a:xfrm>
            <a:off x="0" y="639318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73181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DA20-7726-0472-12BE-5AA4787B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-20002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spc="-10" dirty="0">
                <a:solidFill>
                  <a:schemeClr val="accent1"/>
                </a:solidFill>
              </a:rPr>
              <a:t>Top 3 Product Categories Drive Over 90% of Revenue</a:t>
            </a:r>
            <a:r>
              <a:rPr lang="en-IN" sz="2800" b="1" dirty="0">
                <a:solidFill>
                  <a:schemeClr val="accent1"/>
                </a:solidFill>
              </a:rPr>
              <a:t> 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5F0A0-F02D-D13B-CF2F-4C39CFA7B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811" y="643591"/>
            <a:ext cx="9147811" cy="620018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7CFA8-7116-D2D7-098F-E9F10918FF15}"/>
              </a:ext>
            </a:extLst>
          </p:cNvPr>
          <p:cNvSpPr txBox="1"/>
          <p:nvPr/>
        </p:nvSpPr>
        <p:spPr>
          <a:xfrm>
            <a:off x="133349" y="682600"/>
            <a:ext cx="88106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                                  Key Insights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Category 1 dominates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$413M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3,594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ARPU: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$114,960 (highest)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High volume &amp; high margin — strongest performer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Category 2 &amp; 3 show premium potential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ARPU</a:t>
            </a:r>
            <a:r>
              <a:rPr lang="en-US" sz="1400" b="1" dirty="0"/>
              <a:t>:</a:t>
            </a:r>
            <a:r>
              <a:rPr lang="en-US" sz="1400" dirty="0"/>
              <a:t> $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49,789</a:t>
            </a:r>
            <a:r>
              <a:rPr lang="en-US" sz="1400" dirty="0"/>
              <a:t> (Cat 2), $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36,407</a:t>
            </a:r>
            <a:r>
              <a:rPr lang="en-US" sz="1400" dirty="0"/>
              <a:t> (Cat 3)</a:t>
            </a:r>
          </a:p>
          <a:p>
            <a:pPr lvl="1"/>
            <a:r>
              <a:rPr lang="en-US" sz="1400" dirty="0"/>
              <a:t>                   Moderate orders —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lang="en-US" sz="1400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dirty="0"/>
              <a:t> targeted promotions</a:t>
            </a:r>
          </a:p>
          <a:p>
            <a:pPr lvl="1"/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Category 5 is mid-volume, mid-margin</a:t>
            </a:r>
            <a:endParaRPr lang="en-US" sz="1400" dirty="0"/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ARPU: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$26,200 over 825 purchases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performer worth nurturing</a:t>
            </a: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Low ARPU categories (12, 13, 18)</a:t>
            </a:r>
            <a:endParaRPr lang="en-US" sz="1400" dirty="0"/>
          </a:p>
          <a:p>
            <a:pPr lvl="1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ARPU &lt; $5,000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&lt;10 orders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Not profitable — consider phasing out or repositioning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3A07B90-B640-B351-69E0-8F4D4D50915C}"/>
              </a:ext>
            </a:extLst>
          </p:cNvPr>
          <p:cNvSpPr/>
          <p:nvPr/>
        </p:nvSpPr>
        <p:spPr>
          <a:xfrm>
            <a:off x="-3810" y="643591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2D8207F-645F-69AC-9D53-F2664B7789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135020"/>
              </p:ext>
            </p:extLst>
          </p:nvPr>
        </p:nvGraphicFramePr>
        <p:xfrm>
          <a:off x="133348" y="4661638"/>
          <a:ext cx="8610602" cy="2347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743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C6BC-89D6-3E13-218F-1AF3BFBFE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5230-B5D0-D519-3FF1-36B67CF07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chemeClr val="accent1"/>
                </a:solidFill>
              </a:rPr>
            </a:br>
            <a:r>
              <a:rPr lang="en-US" sz="4900" b="1" dirty="0">
                <a:solidFill>
                  <a:schemeClr val="accent1"/>
                </a:solidFill>
              </a:rPr>
              <a:t>Customer Segmentation</a:t>
            </a:r>
            <a:br>
              <a:rPr lang="en-US" sz="2880" dirty="0"/>
            </a:br>
            <a:endParaRPr lang="en-IN" sz="288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D3435-669C-BF8F-760E-F6867E10F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25" y="3200400"/>
            <a:ext cx="6400800" cy="1752600"/>
          </a:xfrm>
        </p:spPr>
        <p:txBody>
          <a:bodyPr>
            <a:normAutofit/>
          </a:bodyPr>
          <a:lstStyle/>
          <a:p>
            <a:r>
              <a:rPr lang="en-US" sz="1600" dirty="0"/>
              <a:t>(customer belongs to which segment)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C75E994C-4E45-66C6-D56A-689B40A6AD31}"/>
              </a:ext>
            </a:extLst>
          </p:cNvPr>
          <p:cNvSpPr/>
          <p:nvPr/>
        </p:nvSpPr>
        <p:spPr>
          <a:xfrm>
            <a:off x="320040" y="1356360"/>
            <a:ext cx="8503920" cy="14224"/>
          </a:xfrm>
          <a:custGeom>
            <a:avLst/>
            <a:gdLst/>
            <a:ahLst/>
            <a:cxnLst/>
            <a:rect l="l" t="t" r="r" b="b"/>
            <a:pathLst>
              <a:path w="10629900" h="17779">
                <a:moveTo>
                  <a:pt x="10629899" y="17716"/>
                </a:moveTo>
                <a:lnTo>
                  <a:pt x="0" y="17716"/>
                </a:lnTo>
                <a:lnTo>
                  <a:pt x="0" y="0"/>
                </a:lnTo>
                <a:lnTo>
                  <a:pt x="10629899" y="0"/>
                </a:lnTo>
                <a:lnTo>
                  <a:pt x="10629899" y="17716"/>
                </a:lnTo>
                <a:close/>
              </a:path>
            </a:pathLst>
          </a:custGeom>
          <a:solidFill>
            <a:srgbClr val="FFC220"/>
          </a:solidFill>
        </p:spPr>
        <p:txBody>
          <a:bodyPr wrap="square" lIns="0" tIns="0" rIns="0" bIns="0" rtlCol="0"/>
          <a:lstStyle/>
          <a:p>
            <a:endParaRPr sz="144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F2F8C-4660-0DC1-EB46-63A14CAFD8F5}"/>
              </a:ext>
            </a:extLst>
          </p:cNvPr>
          <p:cNvSpPr/>
          <p:nvPr/>
        </p:nvSpPr>
        <p:spPr>
          <a:xfrm>
            <a:off x="0" y="6309360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77840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C4CC8-677D-1BD8-79B7-6EEE52990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4B5A-80E8-E5A9-3A24-2F62F7E1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763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CUSTOMERS ARE DIVIDED INTO 4 SEGMENTS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389734-2462-A310-ED9F-47E6A5CA6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850704"/>
              </p:ext>
            </p:extLst>
          </p:nvPr>
        </p:nvGraphicFramePr>
        <p:xfrm>
          <a:off x="266700" y="4141830"/>
          <a:ext cx="3276600" cy="2114550"/>
        </p:xfrm>
        <a:graphic>
          <a:graphicData uri="http://schemas.openxmlformats.org/drawingml/2006/table">
            <a:tbl>
              <a:tblPr/>
              <a:tblGrid>
                <a:gridCol w="1453221">
                  <a:extLst>
                    <a:ext uri="{9D8B030D-6E8A-4147-A177-3AD203B41FA5}">
                      <a16:colId xmlns:a16="http://schemas.microsoft.com/office/drawing/2014/main" val="4144123795"/>
                    </a:ext>
                  </a:extLst>
                </a:gridCol>
                <a:gridCol w="1823379">
                  <a:extLst>
                    <a:ext uri="{9D8B030D-6E8A-4147-A177-3AD203B41FA5}">
                      <a16:colId xmlns:a16="http://schemas.microsoft.com/office/drawing/2014/main" val="803907069"/>
                    </a:ext>
                  </a:extLst>
                </a:gridCol>
              </a:tblGrid>
              <a:tr h="49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Percentage of Customers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27128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370826"/>
                  </a:ext>
                </a:extLst>
              </a:tr>
              <a:tr h="369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941275"/>
                  </a:ext>
                </a:extLst>
              </a:tr>
              <a:tr h="4971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414731"/>
                  </a:ext>
                </a:extLst>
              </a:tr>
              <a:tr h="3807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9322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B8B52FB-7296-BB9A-725F-07145039FE3C}"/>
              </a:ext>
            </a:extLst>
          </p:cNvPr>
          <p:cNvSpPr/>
          <p:nvPr/>
        </p:nvSpPr>
        <p:spPr>
          <a:xfrm>
            <a:off x="0" y="6448107"/>
            <a:ext cx="1371600" cy="1828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1BA96A1-2760-11EC-886C-4DB7E950C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279507"/>
              </p:ext>
            </p:extLst>
          </p:nvPr>
        </p:nvGraphicFramePr>
        <p:xfrm>
          <a:off x="4000500" y="3429000"/>
          <a:ext cx="4876800" cy="3201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9FF79C-65EA-9337-C70C-AF2DC6AA8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712826"/>
              </p:ext>
            </p:extLst>
          </p:nvPr>
        </p:nvGraphicFramePr>
        <p:xfrm>
          <a:off x="4105275" y="947124"/>
          <a:ext cx="5038725" cy="2481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A3B1BF-71FF-DC00-6CD9-7BA4E2950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975963"/>
              </p:ext>
            </p:extLst>
          </p:nvPr>
        </p:nvGraphicFramePr>
        <p:xfrm>
          <a:off x="247650" y="942153"/>
          <a:ext cx="5162550" cy="2504872"/>
        </p:xfrm>
        <a:graphic>
          <a:graphicData uri="http://schemas.openxmlformats.org/drawingml/2006/table">
            <a:tbl>
              <a:tblPr/>
              <a:tblGrid>
                <a:gridCol w="1098886">
                  <a:extLst>
                    <a:ext uri="{9D8B030D-6E8A-4147-A177-3AD203B41FA5}">
                      <a16:colId xmlns:a16="http://schemas.microsoft.com/office/drawing/2014/main" val="2588650285"/>
                    </a:ext>
                  </a:extLst>
                </a:gridCol>
                <a:gridCol w="1247727">
                  <a:extLst>
                    <a:ext uri="{9D8B030D-6E8A-4147-A177-3AD203B41FA5}">
                      <a16:colId xmlns:a16="http://schemas.microsoft.com/office/drawing/2014/main" val="3249704747"/>
                    </a:ext>
                  </a:extLst>
                </a:gridCol>
                <a:gridCol w="1279972">
                  <a:extLst>
                    <a:ext uri="{9D8B030D-6E8A-4147-A177-3AD203B41FA5}">
                      <a16:colId xmlns:a16="http://schemas.microsoft.com/office/drawing/2014/main" val="2474306360"/>
                    </a:ext>
                  </a:extLst>
                </a:gridCol>
                <a:gridCol w="1535965">
                  <a:extLst>
                    <a:ext uri="{9D8B030D-6E8A-4147-A177-3AD203B41FA5}">
                      <a16:colId xmlns:a16="http://schemas.microsoft.com/office/drawing/2014/main" val="4292426280"/>
                    </a:ext>
                  </a:extLst>
                </a:gridCol>
              </a:tblGrid>
              <a:tr h="5566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\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(Low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(Mid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(High Spend)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4408"/>
                  </a:ext>
                </a:extLst>
              </a:tr>
              <a:tr h="5566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(Low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 Risk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75767"/>
                  </a:ext>
                </a:extLst>
              </a:tr>
              <a:tr h="8349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(Medium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Attention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854510"/>
                  </a:ext>
                </a:extLst>
              </a:tr>
              <a:tr h="5566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(High Visit)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 Loyalists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Champions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12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1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2465</TotalTime>
  <Words>3689</Words>
  <Application>Microsoft Office PowerPoint</Application>
  <PresentationFormat>On-screen Show (4:3)</PresentationFormat>
  <Paragraphs>961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Unicode MS</vt:lpstr>
      <vt:lpstr>Calibri</vt:lpstr>
      <vt:lpstr>Times New Roman</vt:lpstr>
      <vt:lpstr>Office Theme</vt:lpstr>
      <vt:lpstr>Customer Segmentation Analysis Using FRM </vt:lpstr>
      <vt:lpstr>Agenda</vt:lpstr>
      <vt:lpstr>           Executive Summary </vt:lpstr>
      <vt:lpstr>Customer Demographic Analysis Who Is Our Customer? </vt:lpstr>
      <vt:lpstr>Majority Are Young, Male and New to the City</vt:lpstr>
      <vt:lpstr>Product Analysis What Do They Buy? </vt:lpstr>
      <vt:lpstr>Top 3 Product Categories Drive Over 90% of Revenue </vt:lpstr>
      <vt:lpstr> Customer Segmentation </vt:lpstr>
      <vt:lpstr>CUSTOMERS ARE DIVIDED INTO 4 SEGMENTS</vt:lpstr>
      <vt:lpstr>       Young Males Drive Most Spending Activity</vt:lpstr>
      <vt:lpstr>             Urban Influence on Customer Value</vt:lpstr>
      <vt:lpstr>         Top Segments Cluster Around  Categories     9 and 17</vt:lpstr>
      <vt:lpstr>Customer Personas How They Behave? </vt:lpstr>
      <vt:lpstr> (Demographics, Behaviors &amp; Strategy)</vt:lpstr>
      <vt:lpstr>Recommendations What Can We Do? </vt:lpstr>
      <vt:lpstr>        Actionable Strategies to Boost Revenue</vt:lpstr>
      <vt:lpstr>End to End Project Explanation My approach to this project?  </vt:lpstr>
      <vt:lpstr>Project Overview</vt:lpstr>
      <vt:lpstr>Methodology – Data Preparation</vt:lpstr>
      <vt:lpstr>Methodology – FRM Segmentation Logic</vt:lpstr>
      <vt:lpstr>Methodology – FRM Segmentation Logic</vt:lpstr>
      <vt:lpstr>CUSTOMER SEGMENTATION</vt:lpstr>
      <vt:lpstr>Gender-Based Segment Distribution </vt:lpstr>
      <vt:lpstr>Gender-Based Segment Distribution </vt:lpstr>
      <vt:lpstr>AGE Based Segment Distribution </vt:lpstr>
      <vt:lpstr>AGE Based Segment Distribution </vt:lpstr>
      <vt:lpstr>CITY Based Segment Distribution </vt:lpstr>
      <vt:lpstr>CITY Based Segment Distribution </vt:lpstr>
      <vt:lpstr>Marital Status Based Segment Distribution </vt:lpstr>
      <vt:lpstr>Marital Status Based Segment Distribution </vt:lpstr>
      <vt:lpstr>Segment-Wise Purchase Contribution Across Product Categories</vt:lpstr>
      <vt:lpstr>INSIGHTS</vt:lpstr>
      <vt:lpstr>INSIGHTS</vt:lpstr>
      <vt:lpstr> (Demographics, Behaviors &amp; Strategy)</vt:lpstr>
      <vt:lpstr>Conclusion &amp; Key Takeaways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SAHIL SHARMA</cp:lastModifiedBy>
  <cp:revision>15</cp:revision>
  <dcterms:created xsi:type="dcterms:W3CDTF">2013-01-27T09:14:16Z</dcterms:created>
  <dcterms:modified xsi:type="dcterms:W3CDTF">2025-08-06T08:41:07Z</dcterms:modified>
  <cp:category/>
</cp:coreProperties>
</file>