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ora Medium"/>
      <p:regular r:id="rId15"/>
      <p:bold r:id="rId16"/>
      <p:italic r:id="rId17"/>
      <p:boldItalic r:id="rId18"/>
    </p:embeddedFont>
    <p:embeddedFont>
      <p:font typeface="Roboto"/>
      <p:regular r:id="rId19"/>
      <p:bold r:id="rId20"/>
      <p:italic r:id="rId21"/>
      <p:boldItalic r:id="rId22"/>
    </p:embeddedFont>
    <p:embeddedFont>
      <p:font typeface="Roboto Medium"/>
      <p:regular r:id="rId23"/>
      <p:bold r:id="rId24"/>
      <p:italic r:id="rId25"/>
      <p:boldItalic r:id="rId26"/>
    </p:embeddedFont>
    <p:embeddedFont>
      <p:font typeface="Lo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or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oraMedium-regular.fntdata"/><Relationship Id="rId14" Type="http://schemas.openxmlformats.org/officeDocument/2006/relationships/slide" Target="slides/slide9.xml"/><Relationship Id="rId17" Type="http://schemas.openxmlformats.org/officeDocument/2006/relationships/font" Target="fonts/LoraMedium-italic.fntdata"/><Relationship Id="rId16" Type="http://schemas.openxmlformats.org/officeDocument/2006/relationships/font" Target="fonts/LoraMedium-bold.fntdata"/><Relationship Id="rId19" Type="http://schemas.openxmlformats.org/officeDocument/2006/relationships/font" Target="fonts/Roboto-regular.fntdata"/><Relationship Id="rId18" Type="http://schemas.openxmlformats.org/officeDocument/2006/relationships/font" Target="fonts/Lora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2c62d643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2c62d64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2c62d6439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2c62d643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2c62d6439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2c62d64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file/d/1BCBuBxkjAks-KRPFXH4waa3w-WKVsgZ9/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55200" y="357950"/>
            <a:ext cx="8222100" cy="1514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200">
                <a:latin typeface="Lora"/>
                <a:ea typeface="Lora"/>
                <a:cs typeface="Lora"/>
                <a:sym typeface="Lora"/>
              </a:rPr>
              <a:t>DATA EXPOSYS LABS</a:t>
            </a:r>
            <a:endParaRPr b="1" sz="2200">
              <a:latin typeface="Lora"/>
              <a:ea typeface="Lora"/>
              <a:cs typeface="Lora"/>
              <a:sym typeface="Lora"/>
            </a:endParaRPr>
          </a:p>
          <a:p>
            <a:pPr indent="0" lvl="0" marL="0" rtl="0" algn="ctr">
              <a:lnSpc>
                <a:spcPct val="115000"/>
              </a:lnSpc>
              <a:spcBef>
                <a:spcPts val="1000"/>
              </a:spcBef>
              <a:spcAft>
                <a:spcPts val="0"/>
              </a:spcAft>
              <a:buNone/>
            </a:pPr>
            <a:r>
              <a:t/>
            </a:r>
            <a:endParaRPr b="1" sz="2200">
              <a:latin typeface="Lora"/>
              <a:ea typeface="Lora"/>
              <a:cs typeface="Lora"/>
              <a:sym typeface="Lora"/>
            </a:endParaRPr>
          </a:p>
          <a:p>
            <a:pPr indent="0" lvl="0" marL="0" rtl="0" algn="ctr">
              <a:lnSpc>
                <a:spcPct val="115000"/>
              </a:lnSpc>
              <a:spcBef>
                <a:spcPts val="1000"/>
              </a:spcBef>
              <a:spcAft>
                <a:spcPts val="1000"/>
              </a:spcAft>
              <a:buNone/>
            </a:pPr>
            <a:r>
              <a:rPr b="1" lang="en" sz="2600">
                <a:latin typeface="Lora"/>
                <a:ea typeface="Lora"/>
                <a:cs typeface="Lora"/>
                <a:sym typeface="Lora"/>
              </a:rPr>
              <a:t>“DIABETES  PREDICTION  USING  DATA SCIENCE”</a:t>
            </a:r>
            <a:endParaRPr sz="4600"/>
          </a:p>
        </p:txBody>
      </p:sp>
      <p:sp>
        <p:nvSpPr>
          <p:cNvPr id="86" name="Google Shape;86;p13"/>
          <p:cNvSpPr txBox="1"/>
          <p:nvPr>
            <p:ph idx="1" type="subTitle"/>
          </p:nvPr>
        </p:nvSpPr>
        <p:spPr>
          <a:xfrm>
            <a:off x="460950" y="3358864"/>
            <a:ext cx="8222100" cy="9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Submitted by :- Sonal Sanjay Shitole</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92" name="Google Shape;92;p14"/>
          <p:cNvSpPr/>
          <p:nvPr/>
        </p:nvSpPr>
        <p:spPr>
          <a:xfrm>
            <a:off x="437790" y="1228700"/>
            <a:ext cx="7904313"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Roboto Medium"/>
                <a:ea typeface="Roboto Medium"/>
                <a:cs typeface="Roboto Medium"/>
                <a:sym typeface="Roboto Medium"/>
              </a:rPr>
              <a:t>Diabetes is a type of chronic disease which is more common among the people of all age groups. Predicting this disease at an early stage can help a person to take the necessary precautions and change his/her lifestyle accordingly to either prevent the occurrence of this disease or control the disease (For people who already have the disease).</a:t>
            </a:r>
            <a:endParaRPr sz="2200">
              <a:solidFill>
                <a:schemeClr val="dk1"/>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a:t>
            </a:r>
            <a:endParaRPr/>
          </a:p>
        </p:txBody>
      </p:sp>
      <p:sp>
        <p:nvSpPr>
          <p:cNvPr id="98" name="Google Shape;98;p15"/>
          <p:cNvSpPr/>
          <p:nvPr/>
        </p:nvSpPr>
        <p:spPr>
          <a:xfrm>
            <a:off x="371700" y="1304875"/>
            <a:ext cx="410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1232475" y="1401263"/>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Task 1</a:t>
            </a:r>
            <a:endParaRPr>
              <a:solidFill>
                <a:schemeClr val="lt1"/>
              </a:solidFill>
            </a:endParaRPr>
          </a:p>
        </p:txBody>
      </p:sp>
      <p:sp>
        <p:nvSpPr>
          <p:cNvPr id="100" name="Google Shape;100;p15"/>
          <p:cNvSpPr txBox="1"/>
          <p:nvPr>
            <p:ph idx="4294967295" type="body"/>
          </p:nvPr>
        </p:nvSpPr>
        <p:spPr>
          <a:xfrm>
            <a:off x="371725" y="2099150"/>
            <a:ext cx="4101600" cy="1446900"/>
          </a:xfrm>
          <a:prstGeom prst="rect">
            <a:avLst/>
          </a:prstGeom>
        </p:spPr>
        <p:txBody>
          <a:bodyPr anchorCtr="0" anchor="t" bIns="91425" lIns="91425" spcFirstLastPara="1" rIns="91425" wrap="square" tIns="91425">
            <a:spAutoFit/>
          </a:bodyPr>
          <a:lstStyle/>
          <a:p>
            <a:pPr indent="-368300" lvl="0" marL="457200" rtl="0" algn="l">
              <a:lnSpc>
                <a:spcPct val="100000"/>
              </a:lnSpc>
              <a:spcBef>
                <a:spcPts val="0"/>
              </a:spcBef>
              <a:spcAft>
                <a:spcPts val="0"/>
              </a:spcAft>
              <a:buClr>
                <a:srgbClr val="000000"/>
              </a:buClr>
              <a:buSzPts val="2200"/>
              <a:buChar char="●"/>
            </a:pPr>
            <a:r>
              <a:rPr lang="en" sz="2200">
                <a:solidFill>
                  <a:srgbClr val="000000"/>
                </a:solidFill>
              </a:rPr>
              <a:t>P</a:t>
            </a:r>
            <a:r>
              <a:rPr lang="en" sz="2200">
                <a:solidFill>
                  <a:srgbClr val="000000"/>
                </a:solidFill>
              </a:rPr>
              <a:t>repare the data-set using several methods to train the model.</a:t>
            </a:r>
            <a:endParaRPr sz="2200">
              <a:solidFill>
                <a:srgbClr val="000000"/>
              </a:solidFill>
            </a:endParaRPr>
          </a:p>
          <a:p>
            <a:pPr indent="0" lvl="0" marL="0" rtl="0" algn="l">
              <a:spcBef>
                <a:spcPts val="0"/>
              </a:spcBef>
              <a:spcAft>
                <a:spcPts val="800"/>
              </a:spcAft>
              <a:buNone/>
            </a:pPr>
            <a:r>
              <a:t/>
            </a:r>
            <a:endParaRPr b="1" sz="1600"/>
          </a:p>
        </p:txBody>
      </p:sp>
      <p:sp>
        <p:nvSpPr>
          <p:cNvPr id="101" name="Google Shape;101;p15"/>
          <p:cNvSpPr/>
          <p:nvPr/>
        </p:nvSpPr>
        <p:spPr>
          <a:xfrm>
            <a:off x="5045049" y="1304875"/>
            <a:ext cx="387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6343875" y="1401475"/>
            <a:ext cx="1992600" cy="414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Task 2</a:t>
            </a:r>
            <a:endParaRPr>
              <a:solidFill>
                <a:schemeClr val="lt1"/>
              </a:solidFill>
            </a:endParaRPr>
          </a:p>
        </p:txBody>
      </p:sp>
      <p:sp>
        <p:nvSpPr>
          <p:cNvPr id="103" name="Google Shape;103;p15"/>
          <p:cNvSpPr txBox="1"/>
          <p:nvPr>
            <p:ph idx="4294967295" type="body"/>
          </p:nvPr>
        </p:nvSpPr>
        <p:spPr>
          <a:xfrm>
            <a:off x="5045050" y="1999150"/>
            <a:ext cx="3787200" cy="26508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 sz="2200">
                <a:solidFill>
                  <a:srgbClr val="000000"/>
                </a:solidFill>
              </a:rPr>
              <a:t>Build a model which can give high accuracy of predicting the disease.</a:t>
            </a:r>
            <a:endParaRPr sz="2200">
              <a:solidFill>
                <a:srgbClr val="000000"/>
              </a:solidFill>
            </a:endParaRPr>
          </a:p>
          <a:p>
            <a:pPr indent="0" lvl="0" marL="457200" rtl="0" algn="l">
              <a:spcBef>
                <a:spcPts val="0"/>
              </a:spcBef>
              <a:spcAft>
                <a:spcPts val="8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descr="Background pointer shape in timeline graphic" id="108" name="Google Shape;108;p16"/>
          <p:cNvSpPr/>
          <p:nvPr/>
        </p:nvSpPr>
        <p:spPr>
          <a:xfrm>
            <a:off x="100249" y="2199000"/>
            <a:ext cx="21129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9" name="Google Shape;109;p16"/>
          <p:cNvSpPr txBox="1"/>
          <p:nvPr>
            <p:ph idx="4294967295" type="body"/>
          </p:nvPr>
        </p:nvSpPr>
        <p:spPr>
          <a:xfrm>
            <a:off x="126125" y="2336550"/>
            <a:ext cx="16908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INTRODUCTION</a:t>
            </a:r>
            <a:endParaRPr sz="1600">
              <a:solidFill>
                <a:schemeClr val="lt1"/>
              </a:solidFill>
            </a:endParaRPr>
          </a:p>
        </p:txBody>
      </p:sp>
      <p:grpSp>
        <p:nvGrpSpPr>
          <p:cNvPr id="110" name="Google Shape;110;p16"/>
          <p:cNvGrpSpPr/>
          <p:nvPr/>
        </p:nvGrpSpPr>
        <p:grpSpPr>
          <a:xfrm>
            <a:off x="969270" y="1610215"/>
            <a:ext cx="198900" cy="593656"/>
            <a:chOff x="777447" y="1610215"/>
            <a:chExt cx="198900" cy="593656"/>
          </a:xfrm>
        </p:grpSpPr>
        <p:cxnSp>
          <p:nvCxnSpPr>
            <p:cNvPr id="111" name="Google Shape;111;p1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2" name="Google Shape;112;p1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6"/>
          <p:cNvSpPr txBox="1"/>
          <p:nvPr>
            <p:ph idx="4294967295" type="body"/>
          </p:nvPr>
        </p:nvSpPr>
        <p:spPr>
          <a:xfrm>
            <a:off x="243125" y="1179125"/>
            <a:ext cx="1757400" cy="4311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1600"/>
              <a:t>       Slide 5</a:t>
            </a:r>
            <a:endParaRPr sz="1600"/>
          </a:p>
        </p:txBody>
      </p:sp>
      <p:sp>
        <p:nvSpPr>
          <p:cNvPr descr="Background pointer shape in timeline graphic" id="114" name="Google Shape;114;p16"/>
          <p:cNvSpPr/>
          <p:nvPr/>
        </p:nvSpPr>
        <p:spPr>
          <a:xfrm>
            <a:off x="1625350" y="2199000"/>
            <a:ext cx="22428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5" name="Google Shape;115;p16"/>
          <p:cNvSpPr txBox="1"/>
          <p:nvPr>
            <p:ph idx="4294967295" type="body"/>
          </p:nvPr>
        </p:nvSpPr>
        <p:spPr>
          <a:xfrm>
            <a:off x="1846625" y="2336550"/>
            <a:ext cx="17574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METHODOLOGY</a:t>
            </a:r>
            <a:endParaRPr sz="1600">
              <a:solidFill>
                <a:schemeClr val="lt1"/>
              </a:solidFill>
            </a:endParaRPr>
          </a:p>
        </p:txBody>
      </p:sp>
      <p:grpSp>
        <p:nvGrpSpPr>
          <p:cNvPr id="116" name="Google Shape;116;p16"/>
          <p:cNvGrpSpPr/>
          <p:nvPr/>
        </p:nvGrpSpPr>
        <p:grpSpPr>
          <a:xfrm>
            <a:off x="2684632" y="2938958"/>
            <a:ext cx="198900" cy="593656"/>
            <a:chOff x="2223534" y="2938958"/>
            <a:chExt cx="198900" cy="593656"/>
          </a:xfrm>
        </p:grpSpPr>
        <p:cxnSp>
          <p:nvCxnSpPr>
            <p:cNvPr id="117" name="Google Shape;117;p1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8" name="Google Shape;118;p1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6"/>
          <p:cNvSpPr txBox="1"/>
          <p:nvPr>
            <p:ph idx="4294967295" type="body"/>
          </p:nvPr>
        </p:nvSpPr>
        <p:spPr>
          <a:xfrm>
            <a:off x="1817050" y="3595175"/>
            <a:ext cx="2242800" cy="43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         Slide 6</a:t>
            </a:r>
            <a:endParaRPr sz="1600"/>
          </a:p>
        </p:txBody>
      </p:sp>
      <p:sp>
        <p:nvSpPr>
          <p:cNvPr descr="Background pointer shape in timeline graphic" id="120" name="Google Shape;120;p16"/>
          <p:cNvSpPr/>
          <p:nvPr/>
        </p:nvSpPr>
        <p:spPr>
          <a:xfrm>
            <a:off x="3343625" y="2199000"/>
            <a:ext cx="21795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6"/>
          <p:cNvSpPr txBox="1"/>
          <p:nvPr>
            <p:ph idx="4294967295" type="body"/>
          </p:nvPr>
        </p:nvSpPr>
        <p:spPr>
          <a:xfrm>
            <a:off x="3667150" y="2336550"/>
            <a:ext cx="16908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PROPOSED ARCHITECTURE</a:t>
            </a:r>
            <a:endParaRPr sz="1600">
              <a:solidFill>
                <a:schemeClr val="lt1"/>
              </a:solidFill>
            </a:endParaRPr>
          </a:p>
        </p:txBody>
      </p:sp>
      <p:grpSp>
        <p:nvGrpSpPr>
          <p:cNvPr id="122" name="Google Shape;122;p16"/>
          <p:cNvGrpSpPr/>
          <p:nvPr/>
        </p:nvGrpSpPr>
        <p:grpSpPr>
          <a:xfrm>
            <a:off x="4319545" y="1610215"/>
            <a:ext cx="198900" cy="593656"/>
            <a:chOff x="3918084" y="1610215"/>
            <a:chExt cx="198900" cy="593656"/>
          </a:xfrm>
        </p:grpSpPr>
        <p:cxnSp>
          <p:nvCxnSpPr>
            <p:cNvPr id="123" name="Google Shape;123;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4" name="Google Shape;124;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6"/>
          <p:cNvSpPr txBox="1"/>
          <p:nvPr>
            <p:ph idx="4294967295" type="body"/>
          </p:nvPr>
        </p:nvSpPr>
        <p:spPr>
          <a:xfrm>
            <a:off x="3604150" y="1175275"/>
            <a:ext cx="22428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         Slide 7</a:t>
            </a:r>
            <a:endParaRPr sz="1600"/>
          </a:p>
        </p:txBody>
      </p:sp>
      <p:sp>
        <p:nvSpPr>
          <p:cNvPr descr="Background pointer shape in timeline graphic" id="126" name="Google Shape;126;p16"/>
          <p:cNvSpPr/>
          <p:nvPr/>
        </p:nvSpPr>
        <p:spPr>
          <a:xfrm>
            <a:off x="5126900" y="2199000"/>
            <a:ext cx="23028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16"/>
          <p:cNvSpPr txBox="1"/>
          <p:nvPr>
            <p:ph idx="4294967295" type="body"/>
          </p:nvPr>
        </p:nvSpPr>
        <p:spPr>
          <a:xfrm>
            <a:off x="5358050" y="2336550"/>
            <a:ext cx="2011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IMPLEMENTATION</a:t>
            </a:r>
            <a:endParaRPr sz="1600">
              <a:solidFill>
                <a:schemeClr val="lt1"/>
              </a:solidFill>
            </a:endParaRPr>
          </a:p>
        </p:txBody>
      </p:sp>
      <p:grpSp>
        <p:nvGrpSpPr>
          <p:cNvPr id="128" name="Google Shape;128;p16"/>
          <p:cNvGrpSpPr/>
          <p:nvPr/>
        </p:nvGrpSpPr>
        <p:grpSpPr>
          <a:xfrm>
            <a:off x="5973070" y="2938958"/>
            <a:ext cx="198900" cy="593656"/>
            <a:chOff x="5958946" y="2938958"/>
            <a:chExt cx="198900" cy="593656"/>
          </a:xfrm>
        </p:grpSpPr>
        <p:cxnSp>
          <p:nvCxnSpPr>
            <p:cNvPr id="129" name="Google Shape;129;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0" name="Google Shape;130;p1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6"/>
          <p:cNvSpPr txBox="1"/>
          <p:nvPr>
            <p:ph idx="4294967295" type="body"/>
          </p:nvPr>
        </p:nvSpPr>
        <p:spPr>
          <a:xfrm>
            <a:off x="5126900" y="3595175"/>
            <a:ext cx="22428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          Slide 8</a:t>
            </a:r>
            <a:endParaRPr sz="1600"/>
          </a:p>
        </p:txBody>
      </p:sp>
      <p:sp>
        <p:nvSpPr>
          <p:cNvPr descr="Background pointer shape in timeline graphic" id="132" name="Google Shape;132;p16"/>
          <p:cNvSpPr/>
          <p:nvPr/>
        </p:nvSpPr>
        <p:spPr>
          <a:xfrm>
            <a:off x="7031125" y="2199000"/>
            <a:ext cx="2112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3" name="Google Shape;133;p16"/>
          <p:cNvSpPr txBox="1"/>
          <p:nvPr>
            <p:ph idx="4294967295" type="body"/>
          </p:nvPr>
        </p:nvSpPr>
        <p:spPr>
          <a:xfrm>
            <a:off x="7111496" y="2336550"/>
            <a:ext cx="17574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CONCLUSION</a:t>
            </a:r>
            <a:endParaRPr sz="1600">
              <a:solidFill>
                <a:schemeClr val="lt1"/>
              </a:solidFill>
            </a:endParaRPr>
          </a:p>
        </p:txBody>
      </p:sp>
      <p:grpSp>
        <p:nvGrpSpPr>
          <p:cNvPr id="134" name="Google Shape;134;p16"/>
          <p:cNvGrpSpPr/>
          <p:nvPr/>
        </p:nvGrpSpPr>
        <p:grpSpPr>
          <a:xfrm>
            <a:off x="7669807" y="1610215"/>
            <a:ext cx="198900" cy="593656"/>
            <a:chOff x="3918084" y="1610215"/>
            <a:chExt cx="198900" cy="593656"/>
          </a:xfrm>
        </p:grpSpPr>
        <p:cxnSp>
          <p:nvCxnSpPr>
            <p:cNvPr id="135" name="Google Shape;135;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6" name="Google Shape;136;p1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6"/>
          <p:cNvSpPr txBox="1"/>
          <p:nvPr>
            <p:ph idx="4294967295" type="body"/>
          </p:nvPr>
        </p:nvSpPr>
        <p:spPr>
          <a:xfrm>
            <a:off x="6685975" y="1114321"/>
            <a:ext cx="2242800" cy="43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           Slide 9</a:t>
            </a:r>
            <a:endParaRPr sz="1600"/>
          </a:p>
        </p:txBody>
      </p:sp>
      <p:sp>
        <p:nvSpPr>
          <p:cNvPr id="138" name="Google Shape;138;p16"/>
          <p:cNvSpPr txBox="1"/>
          <p:nvPr/>
        </p:nvSpPr>
        <p:spPr>
          <a:xfrm>
            <a:off x="243125" y="157925"/>
            <a:ext cx="31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9" name="Google Shape;139;p16"/>
          <p:cNvSpPr txBox="1"/>
          <p:nvPr>
            <p:ph idx="4294967295" type="title"/>
          </p:nvPr>
        </p:nvSpPr>
        <p:spPr>
          <a:xfrm>
            <a:off x="265500" y="57925"/>
            <a:ext cx="40452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a:t>
            </a:r>
            <a:endParaRPr/>
          </a:p>
        </p:txBody>
      </p:sp>
      <p:sp>
        <p:nvSpPr>
          <p:cNvPr id="145" name="Google Shape;145;p1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rPr>
              <a:t>Diabetes is becoming a very common disease in India. </a:t>
            </a:r>
            <a:r>
              <a:rPr lang="en" sz="1800">
                <a:solidFill>
                  <a:schemeClr val="dk1"/>
                </a:solidFill>
                <a:highlight>
                  <a:srgbClr val="FCFCFC"/>
                </a:highlight>
              </a:rPr>
              <a:t>The annual report of the World Health Association, added up to the number of individuals experiencing diabetes is 422 million the year .</a:t>
            </a:r>
            <a:r>
              <a:rPr lang="en" sz="1400">
                <a:solidFill>
                  <a:srgbClr val="000000"/>
                </a:solidFill>
                <a:highlight>
                  <a:srgbClr val="FCFCFC"/>
                </a:highlight>
                <a:latin typeface="Lora Medium"/>
                <a:ea typeface="Lora Medium"/>
                <a:cs typeface="Lora Medium"/>
                <a:sym typeface="Lora Medium"/>
              </a:rPr>
              <a:t> </a:t>
            </a:r>
            <a:endParaRPr/>
          </a:p>
        </p:txBody>
      </p:sp>
      <p:sp>
        <p:nvSpPr>
          <p:cNvPr id="146" name="Google Shape;146;p17"/>
          <p:cNvSpPr txBox="1"/>
          <p:nvPr>
            <p:ph idx="2" type="body"/>
          </p:nvPr>
        </p:nvSpPr>
        <p:spPr>
          <a:xfrm>
            <a:off x="4939500" y="572275"/>
            <a:ext cx="3837000" cy="38469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highlight>
                  <a:schemeClr val="dk1"/>
                </a:highlight>
                <a:latin typeface="Roboto Medium"/>
                <a:ea typeface="Roboto Medium"/>
                <a:cs typeface="Roboto Medium"/>
                <a:sym typeface="Roboto Medium"/>
              </a:rPr>
              <a:t>In this project, a support vector machine [SVM] is applied in diabetes prediction. The performance of the SVM algorithm is analyzed for different available kernels. The best kernel is selected and used for prediction. The proposed approach is implemented in python programming language and its performance is as good as other algorithms.</a:t>
            </a:r>
            <a:endParaRPr>
              <a:highlight>
                <a:schemeClr val="dk1"/>
              </a:highlight>
              <a:latin typeface="Roboto Medium"/>
              <a:ea typeface="Roboto Medium"/>
              <a:cs typeface="Roboto Medium"/>
              <a:sym typeface="Roboto Medium"/>
            </a:endParaRPr>
          </a:p>
          <a:p>
            <a:pPr indent="0" lvl="0" marL="0" rtl="0" algn="l">
              <a:spcBef>
                <a:spcPts val="0"/>
              </a:spcBef>
              <a:spcAft>
                <a:spcPts val="1600"/>
              </a:spcAft>
              <a:buNone/>
            </a:pPr>
            <a:r>
              <a:t/>
            </a:r>
            <a:endParaRPr>
              <a:highlight>
                <a:schemeClr val="dk1"/>
              </a:highlight>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152" name="Google Shape;152;p18"/>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ph idx="4294967295" type="body"/>
          </p:nvPr>
        </p:nvSpPr>
        <p:spPr>
          <a:xfrm>
            <a:off x="4147075" y="1108350"/>
            <a:ext cx="1449000" cy="24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        Methods</a:t>
            </a:r>
            <a:endParaRPr sz="1100">
              <a:solidFill>
                <a:schemeClr val="lt1"/>
              </a:solidFill>
            </a:endParaRPr>
          </a:p>
        </p:txBody>
      </p:sp>
      <p:sp>
        <p:nvSpPr>
          <p:cNvPr id="155" name="Google Shape;155;p18"/>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 </a:t>
            </a:r>
            <a:endParaRPr sz="1300">
              <a:solidFill>
                <a:schemeClr val="dk1"/>
              </a:solidFill>
            </a:endParaRPr>
          </a:p>
        </p:txBody>
      </p:sp>
      <p:grpSp>
        <p:nvGrpSpPr>
          <p:cNvPr id="156" name="Google Shape;156;p18"/>
          <p:cNvGrpSpPr/>
          <p:nvPr/>
        </p:nvGrpSpPr>
        <p:grpSpPr>
          <a:xfrm>
            <a:off x="2918113" y="1746605"/>
            <a:ext cx="4160100" cy="531900"/>
            <a:chOff x="2918113" y="1746605"/>
            <a:chExt cx="4160100" cy="531900"/>
          </a:xfrm>
        </p:grpSpPr>
        <p:cxnSp>
          <p:nvCxnSpPr>
            <p:cNvPr id="157" name="Google Shape;157;p18"/>
            <p:cNvCxnSpPr>
              <a:stCxn id="152" idx="2"/>
              <a:endCxn id="158"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159" name="Google Shape;159;p18"/>
            <p:cNvCxnSpPr>
              <a:stCxn id="152" idx="2"/>
              <a:endCxn id="160"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161" name="Google Shape;161;p18"/>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txBox="1"/>
          <p:nvPr>
            <p:ph idx="4294967295" type="body"/>
          </p:nvPr>
        </p:nvSpPr>
        <p:spPr>
          <a:xfrm>
            <a:off x="2193650"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Existing</a:t>
            </a:r>
            <a:endParaRPr sz="1100">
              <a:solidFill>
                <a:schemeClr val="lt1"/>
              </a:solidFill>
            </a:endParaRPr>
          </a:p>
        </p:txBody>
      </p:sp>
      <p:sp>
        <p:nvSpPr>
          <p:cNvPr id="163" name="Google Shape;163;p18"/>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Tests</a:t>
            </a:r>
            <a:endParaRPr sz="1300">
              <a:solidFill>
                <a:schemeClr val="dk1"/>
              </a:solidFill>
            </a:endParaRPr>
          </a:p>
          <a:p>
            <a:pPr indent="0" lvl="0" marL="0" rtl="0" algn="ctr">
              <a:lnSpc>
                <a:spcPct val="100000"/>
              </a:lnSpc>
              <a:spcBef>
                <a:spcPts val="0"/>
              </a:spcBef>
              <a:spcAft>
                <a:spcPts val="0"/>
              </a:spcAft>
              <a:buNone/>
            </a:pPr>
            <a:r>
              <a:rPr lang="en" sz="1300">
                <a:solidFill>
                  <a:schemeClr val="dk1"/>
                </a:solidFill>
              </a:rPr>
              <a:t> </a:t>
            </a:r>
            <a:endParaRPr sz="1300">
              <a:solidFill>
                <a:schemeClr val="dk1"/>
              </a:solidFill>
            </a:endParaRPr>
          </a:p>
        </p:txBody>
      </p:sp>
      <p:grpSp>
        <p:nvGrpSpPr>
          <p:cNvPr id="164" name="Google Shape;164;p18"/>
          <p:cNvGrpSpPr/>
          <p:nvPr/>
        </p:nvGrpSpPr>
        <p:grpSpPr>
          <a:xfrm>
            <a:off x="1256055" y="2975701"/>
            <a:ext cx="3327300" cy="531900"/>
            <a:chOff x="1256055" y="2975701"/>
            <a:chExt cx="3327300" cy="531900"/>
          </a:xfrm>
        </p:grpSpPr>
        <p:cxnSp>
          <p:nvCxnSpPr>
            <p:cNvPr id="165" name="Google Shape;165;p18"/>
            <p:cNvCxnSpPr>
              <a:stCxn id="161" idx="2"/>
              <a:endCxn id="166"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167" name="Google Shape;167;p18"/>
            <p:cNvCxnSpPr>
              <a:stCxn id="161" idx="2"/>
              <a:endCxn id="168"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169" name="Google Shape;169;p18"/>
            <p:cNvCxnSpPr>
              <a:stCxn id="161" idx="2"/>
              <a:endCxn id="170"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171" name="Google Shape;171;p18"/>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FPG test</a:t>
            </a:r>
            <a:endParaRPr sz="1100">
              <a:solidFill>
                <a:schemeClr val="lt1"/>
              </a:solidFill>
            </a:endParaRPr>
          </a:p>
        </p:txBody>
      </p:sp>
      <p:sp>
        <p:nvSpPr>
          <p:cNvPr id="173" name="Google Shape;173;p18"/>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Fasting plasma glucose</a:t>
            </a:r>
            <a:endParaRPr sz="1300">
              <a:solidFill>
                <a:schemeClr val="dk1"/>
              </a:solidFill>
            </a:endParaRPr>
          </a:p>
        </p:txBody>
      </p:sp>
      <p:sp>
        <p:nvSpPr>
          <p:cNvPr id="174" name="Google Shape;174;p18"/>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txBox="1"/>
          <p:nvPr>
            <p:ph idx="4294967295" type="body"/>
          </p:nvPr>
        </p:nvSpPr>
        <p:spPr>
          <a:xfrm>
            <a:off x="21951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A1C  test</a:t>
            </a:r>
            <a:endParaRPr sz="1100">
              <a:solidFill>
                <a:schemeClr val="lt1"/>
              </a:solidFill>
            </a:endParaRPr>
          </a:p>
        </p:txBody>
      </p:sp>
      <p:sp>
        <p:nvSpPr>
          <p:cNvPr id="176" name="Google Shape;176;p18"/>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Hemoglobin A1C </a:t>
            </a:r>
            <a:endParaRPr sz="1300">
              <a:solidFill>
                <a:schemeClr val="dk1"/>
              </a:solidFill>
            </a:endParaRPr>
          </a:p>
        </p:txBody>
      </p:sp>
      <p:sp>
        <p:nvSpPr>
          <p:cNvPr id="177" name="Google Shape;177;p18"/>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txBox="1"/>
          <p:nvPr>
            <p:ph idx="4294967295" type="body"/>
          </p:nvPr>
        </p:nvSpPr>
        <p:spPr>
          <a:xfrm>
            <a:off x="38586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RPG test</a:t>
            </a:r>
            <a:endParaRPr sz="1100">
              <a:solidFill>
                <a:schemeClr val="lt1"/>
              </a:solidFill>
            </a:endParaRPr>
          </a:p>
        </p:txBody>
      </p:sp>
      <p:sp>
        <p:nvSpPr>
          <p:cNvPr id="179" name="Google Shape;179;p18"/>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Random plasma glucose</a:t>
            </a:r>
            <a:endParaRPr sz="1300">
              <a:solidFill>
                <a:schemeClr val="dk1"/>
              </a:solidFill>
            </a:endParaRPr>
          </a:p>
        </p:txBody>
      </p:sp>
      <p:sp>
        <p:nvSpPr>
          <p:cNvPr id="180" name="Google Shape;180;p18"/>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Proposed</a:t>
            </a:r>
            <a:endParaRPr sz="1100">
              <a:solidFill>
                <a:schemeClr val="lt1"/>
              </a:solidFill>
            </a:endParaRPr>
          </a:p>
        </p:txBody>
      </p:sp>
      <p:sp>
        <p:nvSpPr>
          <p:cNvPr id="182" name="Google Shape;182;p18"/>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Python language </a:t>
            </a:r>
            <a:endParaRPr sz="1300">
              <a:solidFill>
                <a:schemeClr val="dk1"/>
              </a:solidFill>
            </a:endParaRPr>
          </a:p>
        </p:txBody>
      </p:sp>
      <p:sp>
        <p:nvSpPr>
          <p:cNvPr id="183" name="Google Shape;183;p18"/>
          <p:cNvSpPr/>
          <p:nvPr/>
        </p:nvSpPr>
        <p:spPr>
          <a:xfrm>
            <a:off x="6353931" y="35082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63537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ph idx="4294967295" type="body"/>
          </p:nvPr>
        </p:nvSpPr>
        <p:spPr>
          <a:xfrm>
            <a:off x="6352413" y="35076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SVM </a:t>
            </a:r>
            <a:endParaRPr sz="1100">
              <a:solidFill>
                <a:schemeClr val="lt1"/>
              </a:solidFill>
            </a:endParaRPr>
          </a:p>
        </p:txBody>
      </p:sp>
      <p:sp>
        <p:nvSpPr>
          <p:cNvPr id="186" name="Google Shape;186;p18"/>
          <p:cNvSpPr txBox="1"/>
          <p:nvPr>
            <p:ph idx="4294967295" type="body"/>
          </p:nvPr>
        </p:nvSpPr>
        <p:spPr>
          <a:xfrm>
            <a:off x="6353925" y="391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Machine learning algorithm </a:t>
            </a:r>
            <a:endParaRPr sz="1300">
              <a:solidFill>
                <a:schemeClr val="dk1"/>
              </a:solidFill>
            </a:endParaRPr>
          </a:p>
        </p:txBody>
      </p:sp>
      <p:cxnSp>
        <p:nvCxnSpPr>
          <p:cNvPr id="187" name="Google Shape;187;p18"/>
          <p:cNvCxnSpPr>
            <a:endCxn id="180" idx="2"/>
          </p:cNvCxnSpPr>
          <p:nvPr/>
        </p:nvCxnSpPr>
        <p:spPr>
          <a:xfrm flipH="1" rot="10800000">
            <a:off x="7072641" y="2975701"/>
            <a:ext cx="5700" cy="539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265500" y="57925"/>
            <a:ext cx="4045200" cy="132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Proposed Architecture :-</a:t>
            </a:r>
            <a:endParaRPr/>
          </a:p>
        </p:txBody>
      </p:sp>
      <p:sp>
        <p:nvSpPr>
          <p:cNvPr id="193" name="Google Shape;193;p19"/>
          <p:cNvSpPr txBox="1"/>
          <p:nvPr>
            <p:ph idx="1" type="subTitle"/>
          </p:nvPr>
        </p:nvSpPr>
        <p:spPr>
          <a:xfrm>
            <a:off x="265500" y="1386625"/>
            <a:ext cx="4045200" cy="36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rPr>
              <a:t>The SVM model is created by using python programming language. The dataset is divided into training parts and testing parts. Then, the SVM model is trained accordingly. The SVM is tested on one kernels which are Linear. The best SVM kernel is selected and used for diabetes prediction.The proposed model is tested on a data set (source-kaggle) of 768 patients.</a:t>
            </a:r>
            <a:endParaRPr sz="2500">
              <a:solidFill>
                <a:schemeClr val="dk1"/>
              </a:solidFill>
            </a:endParaRPr>
          </a:p>
        </p:txBody>
      </p:sp>
      <p:sp>
        <p:nvSpPr>
          <p:cNvPr id="194" name="Google Shape;194;p19"/>
          <p:cNvSpPr txBox="1"/>
          <p:nvPr>
            <p:ph idx="2" type="body"/>
          </p:nvPr>
        </p:nvSpPr>
        <p:spPr>
          <a:xfrm>
            <a:off x="4939500" y="572275"/>
            <a:ext cx="3837000" cy="38469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1600"/>
              </a:spcAft>
              <a:buNone/>
            </a:pPr>
            <a:r>
              <a:rPr lang="en">
                <a:highlight>
                  <a:schemeClr val="dk1"/>
                </a:highlight>
                <a:latin typeface="Roboto Medium"/>
                <a:ea typeface="Roboto Medium"/>
                <a:cs typeface="Roboto Medium"/>
                <a:sym typeface="Roboto Medium"/>
              </a:rPr>
              <a:t> </a:t>
            </a:r>
            <a:endParaRPr>
              <a:highlight>
                <a:schemeClr val="dk1"/>
              </a:highlight>
              <a:latin typeface="Roboto Medium"/>
              <a:ea typeface="Roboto Medium"/>
              <a:cs typeface="Roboto Medium"/>
              <a:sym typeface="Roboto Medium"/>
            </a:endParaRPr>
          </a:p>
        </p:txBody>
      </p:sp>
      <p:pic>
        <p:nvPicPr>
          <p:cNvPr id="195" name="Google Shape;195;p19"/>
          <p:cNvPicPr preferRelativeResize="0"/>
          <p:nvPr/>
        </p:nvPicPr>
        <p:blipFill>
          <a:blip r:embed="rId3">
            <a:alphaModFix/>
          </a:blip>
          <a:stretch>
            <a:fillRect/>
          </a:stretch>
        </p:blipFill>
        <p:spPr>
          <a:xfrm>
            <a:off x="5015150" y="0"/>
            <a:ext cx="361475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u="sng">
                <a:solidFill>
                  <a:schemeClr val="hlink"/>
                </a:solidFill>
                <a:hlinkClick r:id="rId3"/>
              </a:rPr>
              <a:t>Code link</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265500" y="86500"/>
            <a:ext cx="4045200" cy="82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 :-</a:t>
            </a:r>
            <a:endParaRPr/>
          </a:p>
        </p:txBody>
      </p:sp>
      <p:sp>
        <p:nvSpPr>
          <p:cNvPr id="206" name="Google Shape;206;p21"/>
          <p:cNvSpPr txBox="1"/>
          <p:nvPr>
            <p:ph idx="1" type="subTitle"/>
          </p:nvPr>
        </p:nvSpPr>
        <p:spPr>
          <a:xfrm>
            <a:off x="265500" y="1329500"/>
            <a:ext cx="40452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In this project,it is found that the kernel best performs for the diabetes prediction as its prediction accuracy is found. In future the SVM kernel can be tested in prediction of other diseases such as Cancer, Thyroid etc. Further the work can be extended to compare the performance of SVD on other performance metrics such as precision, recall and F-measure and can be compared with other existing techniques. </a:t>
            </a:r>
            <a:endParaRPr sz="1800">
              <a:solidFill>
                <a:schemeClr val="dk1"/>
              </a:solidFill>
            </a:endParaRPr>
          </a:p>
        </p:txBody>
      </p:sp>
      <p:pic>
        <p:nvPicPr>
          <p:cNvPr id="207" name="Google Shape;207;p21"/>
          <p:cNvPicPr preferRelativeResize="0"/>
          <p:nvPr/>
        </p:nvPicPr>
        <p:blipFill rotWithShape="1">
          <a:blip r:embed="rId3">
            <a:alphaModFix/>
          </a:blip>
          <a:srcRect b="-14626" l="0" r="0" t="0"/>
          <a:stretch/>
        </p:blipFill>
        <p:spPr>
          <a:xfrm>
            <a:off x="4715125" y="338125"/>
            <a:ext cx="4276476" cy="2233625"/>
          </a:xfrm>
          <a:prstGeom prst="rect">
            <a:avLst/>
          </a:prstGeom>
          <a:noFill/>
          <a:ln>
            <a:noFill/>
          </a:ln>
        </p:spPr>
      </p:pic>
      <p:pic>
        <p:nvPicPr>
          <p:cNvPr id="208" name="Google Shape;208;p21"/>
          <p:cNvPicPr preferRelativeResize="0"/>
          <p:nvPr/>
        </p:nvPicPr>
        <p:blipFill>
          <a:blip r:embed="rId4">
            <a:alphaModFix/>
          </a:blip>
          <a:stretch>
            <a:fillRect/>
          </a:stretch>
        </p:blipFill>
        <p:spPr>
          <a:xfrm>
            <a:off x="4715125" y="2715600"/>
            <a:ext cx="4276476" cy="211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