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png" ContentType="image/png"/>
  <Default Extension="fntdata" ContentType="application/x-fontdata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revisionInfo.xml" ContentType="application/vnd.ms-powerpoint.revisioninfo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slides/slide4.xml" ContentType="application/vnd.openxmlformats-officedocument.presentationml.slide+xml"/>
  <Override PartName="/ppt/changesInfos/changesInfo1.xml" ContentType="application/vnd.ms-powerpoint.changesinfo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459" r:id="rId2"/>
    <p:sldId id="257" r:id="rId3"/>
    <p:sldId id="461" r:id="rId4"/>
    <p:sldId id="463" r:id="rId5"/>
    <p:sldId id="465" r:id="rId6"/>
    <p:sldId id="467" r:id="rId7"/>
    <p:sldId id="468" r:id="rId8"/>
    <p:sldId id="469" r:id="rId9"/>
    <p:sldId id="470" r:id="rId10"/>
    <p:sldId id="471" r:id="rId11"/>
    <p:sldId id="476" r:id="rId12"/>
  </p:sldIdLst>
  <p:sldSz cx="12192000" cy="6858000"/>
  <p:notesSz cx="6858000" cy="9144000"/>
  <p:embeddedFontLs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Palatino Linotype" panose="02040502050505030304" pitchFamily="18" charset="0"/>
      <p:regular r:id="rId18"/>
      <p:bold r:id="rId19"/>
      <p:italic r:id="rId20"/>
      <p:boldItalic r:id="rId21"/>
    </p:embeddedFont>
    <p:embeddedFont>
      <p:font typeface="Roboto Slab" pitchFamily="2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5F5F5"/>
    <a:srgbClr val="000000"/>
    <a:srgbClr val="990099"/>
    <a:srgbClr val="CC3399"/>
    <a:srgbClr val="532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E5D7D-D24D-44BD-B9C8-A4141ADF33D5}" v="2" dt="2023-05-25T03:10:31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1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18"/>
    </p:cViewPr>
  </p:sorter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.xml" Id="rId8" /><Relationship Type="http://schemas.openxmlformats.org/officeDocument/2006/relationships/notesMaster" Target="/ppt/notesMasters/notesMaster1.xml" Id="rId13" /><Relationship Type="http://schemas.openxmlformats.org/officeDocument/2006/relationships/font" Target="/ppt/fonts/font5.fntdata" Id="rId18" /><Relationship Type="http://schemas.openxmlformats.org/officeDocument/2006/relationships/theme" Target="/ppt/theme/theme1.xml" Id="rId26" /><Relationship Type="http://schemas.openxmlformats.org/officeDocument/2006/relationships/slide" Target="/ppt/slides/slide2.xml" Id="rId3" /><Relationship Type="http://schemas.openxmlformats.org/officeDocument/2006/relationships/font" Target="/ppt/fonts/font8.fntdata" Id="rId21" /><Relationship Type="http://schemas.openxmlformats.org/officeDocument/2006/relationships/slide" Target="/ppt/slides/slide6.xml" Id="rId7" /><Relationship Type="http://schemas.openxmlformats.org/officeDocument/2006/relationships/slide" Target="/ppt/slides/slide11.xml" Id="rId12" /><Relationship Type="http://schemas.openxmlformats.org/officeDocument/2006/relationships/font" Target="/ppt/fonts/font4.fntdata" Id="rId17" /><Relationship Type="http://schemas.openxmlformats.org/officeDocument/2006/relationships/viewProps" Target="/ppt/viewProps.xml" Id="rId25" /><Relationship Type="http://schemas.openxmlformats.org/officeDocument/2006/relationships/slide" Target="/ppt/slides/slide1.xml" Id="rId2" /><Relationship Type="http://schemas.openxmlformats.org/officeDocument/2006/relationships/font" Target="/ppt/fonts/font3.fntdata" Id="rId16" /><Relationship Type="http://schemas.openxmlformats.org/officeDocument/2006/relationships/font" Target="/ppt/fonts/font7.fntdata" Id="rId20" /><Relationship Type="http://schemas.microsoft.com/office/2015/10/relationships/revisionInfo" Target="/ppt/revisionInfo.xml" Id="rId29" /><Relationship Type="http://schemas.openxmlformats.org/officeDocument/2006/relationships/slideMaster" Target="/ppt/slideMasters/slideMaster1.xml" Id="rId1" /><Relationship Type="http://schemas.openxmlformats.org/officeDocument/2006/relationships/slide" Target="/ppt/slides/slide5.xml" Id="rId6" /><Relationship Type="http://schemas.openxmlformats.org/officeDocument/2006/relationships/slide" Target="/ppt/slides/slide10.xml" Id="rId11" /><Relationship Type="http://schemas.openxmlformats.org/officeDocument/2006/relationships/presProps" Target="/ppt/presProps.xml" Id="rId24" /><Relationship Type="http://schemas.openxmlformats.org/officeDocument/2006/relationships/slide" Target="/ppt/slides/slide4.xml" Id="rId5" /><Relationship Type="http://schemas.openxmlformats.org/officeDocument/2006/relationships/font" Target="/ppt/fonts/font2.fntdata" Id="rId15" /><Relationship Type="http://schemas.openxmlformats.org/officeDocument/2006/relationships/font" Target="/ppt/fonts/font10.fntdata" Id="rId23" /><Relationship Type="http://schemas.microsoft.com/office/2016/11/relationships/changesInfo" Target="/ppt/changesInfos/changesInfo1.xml" Id="rId28" /><Relationship Type="http://schemas.openxmlformats.org/officeDocument/2006/relationships/slide" Target="/ppt/slides/slide9.xml" Id="rId10" /><Relationship Type="http://schemas.openxmlformats.org/officeDocument/2006/relationships/font" Target="/ppt/fonts/font6.fntdata" Id="rId19" /><Relationship Type="http://schemas.openxmlformats.org/officeDocument/2006/relationships/slide" Target="/ppt/slides/slide3.xml" Id="rId4" /><Relationship Type="http://schemas.openxmlformats.org/officeDocument/2006/relationships/slide" Target="/ppt/slides/slide8.xml" Id="rId9" /><Relationship Type="http://schemas.openxmlformats.org/officeDocument/2006/relationships/font" Target="/ppt/fonts/font1.fntdata" Id="rId14" /><Relationship Type="http://schemas.openxmlformats.org/officeDocument/2006/relationships/font" Target="/ppt/fonts/font9.fntdata" Id="rId22" /><Relationship Type="http://schemas.openxmlformats.org/officeDocument/2006/relationships/tableStyles" Target="/ppt/tableStyles.xml" Id="rId27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amesh" userId="b2aecfd1930da117" providerId="LiveId" clId="{F28E5D7D-D24D-44BD-B9C8-A4141ADF33D5}"/>
    <pc:docChg chg="custSel modSld">
      <pc:chgData name="Paramesh" userId="b2aecfd1930da117" providerId="LiveId" clId="{F28E5D7D-D24D-44BD-B9C8-A4141ADF33D5}" dt="2023-05-25T03:10:41.474" v="3" actId="478"/>
      <pc:docMkLst>
        <pc:docMk/>
      </pc:docMkLst>
      <pc:sldChg chg="delSp mod">
        <pc:chgData name="Paramesh" userId="b2aecfd1930da117" providerId="LiveId" clId="{F28E5D7D-D24D-44BD-B9C8-A4141ADF33D5}" dt="2023-05-25T03:10:41.474" v="3" actId="478"/>
        <pc:sldMkLst>
          <pc:docMk/>
          <pc:sldMk cId="3861336387" sldId="455"/>
        </pc:sldMkLst>
        <pc:spChg chg="del">
          <ac:chgData name="Paramesh" userId="b2aecfd1930da117" providerId="LiveId" clId="{F28E5D7D-D24D-44BD-B9C8-A4141ADF33D5}" dt="2023-05-25T03:10:41.474" v="3" actId="478"/>
          <ac:spMkLst>
            <pc:docMk/>
            <pc:sldMk cId="3861336387" sldId="455"/>
            <ac:spMk id="74" creationId="{F7C4B306-2CF4-4EB6-8CBC-23F4D855C74D}"/>
          </ac:spMkLst>
        </pc:spChg>
        <pc:grpChg chg="del">
          <ac:chgData name="Paramesh" userId="b2aecfd1930da117" providerId="LiveId" clId="{F28E5D7D-D24D-44BD-B9C8-A4141ADF33D5}" dt="2023-05-25T03:10:40.035" v="2" actId="478"/>
          <ac:grpSpMkLst>
            <pc:docMk/>
            <pc:sldMk cId="3861336387" sldId="455"/>
            <ac:grpSpMk id="61" creationId="{77F83582-CE09-46A9-BA33-433431B34F1D}"/>
          </ac:grpSpMkLst>
        </pc:grpChg>
      </pc:sldChg>
      <pc:sldChg chg="addSp delSp">
        <pc:chgData name="Paramesh" userId="b2aecfd1930da117" providerId="LiveId" clId="{F28E5D7D-D24D-44BD-B9C8-A4141ADF33D5}" dt="2023-05-25T03:10:31.964" v="1" actId="478"/>
        <pc:sldMkLst>
          <pc:docMk/>
          <pc:sldMk cId="41426684" sldId="456"/>
        </pc:sldMkLst>
        <pc:grpChg chg="add del">
          <ac:chgData name="Paramesh" userId="b2aecfd1930da117" providerId="LiveId" clId="{F28E5D7D-D24D-44BD-B9C8-A4141ADF33D5}" dt="2023-05-25T03:10:31.964" v="1" actId="478"/>
          <ac:grpSpMkLst>
            <pc:docMk/>
            <pc:sldMk cId="41426684" sldId="456"/>
            <ac:grpSpMk id="93" creationId="{E0BB9DFF-9B88-4FEC-AEE3-6588ABB8C7F4}"/>
          </ac:grpSpMkLst>
        </pc:grpChg>
      </pc:sldChg>
    </pc:docChg>
  </pc:docChgLst>
</pc:chgInfo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04D3E-AB25-4865-88B1-E5CEDFA4F726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107A-A654-4768-8807-756F0176A7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34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image" Target="/ppt/media/image6.png" Id="rId2" /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image" Target="/ppt/media/image2.png" Id="rId2" /><Relationship Type="http://schemas.openxmlformats.org/officeDocument/2006/relationships/slideMaster" Target="/ppt/slideMasters/slideMaster1.xml" Id="rId1" /></Relationships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508" y="6573011"/>
            <a:ext cx="11683365" cy="22860"/>
          </a:xfrm>
          <a:custGeom>
            <a:avLst/>
            <a:gdLst/>
            <a:ahLst/>
            <a:cxnLst/>
            <a:rect l="l" t="t" r="r" b="b"/>
            <a:pathLst>
              <a:path w="11683365" h="22859">
                <a:moveTo>
                  <a:pt x="0" y="22860"/>
                </a:moveTo>
                <a:lnTo>
                  <a:pt x="11682984" y="22860"/>
                </a:lnTo>
                <a:lnTo>
                  <a:pt x="11682984" y="0"/>
                </a:lnTo>
                <a:lnTo>
                  <a:pt x="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4508" y="262127"/>
            <a:ext cx="11683365" cy="6240780"/>
          </a:xfrm>
          <a:custGeom>
            <a:avLst/>
            <a:gdLst/>
            <a:ahLst/>
            <a:cxnLst/>
            <a:rect l="l" t="t" r="r" b="b"/>
            <a:pathLst>
              <a:path w="11683365" h="6240780">
                <a:moveTo>
                  <a:pt x="0" y="6240780"/>
                </a:moveTo>
                <a:lnTo>
                  <a:pt x="11682984" y="6240780"/>
                </a:lnTo>
                <a:lnTo>
                  <a:pt x="11682984" y="0"/>
                </a:lnTo>
                <a:lnTo>
                  <a:pt x="0" y="0"/>
                </a:lnTo>
                <a:lnTo>
                  <a:pt x="0" y="624078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812" y="379475"/>
            <a:ext cx="2444496" cy="98297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90329" y="1043520"/>
            <a:ext cx="8678545" cy="12700"/>
          </a:xfrm>
          <a:custGeom>
            <a:avLst/>
            <a:gdLst/>
            <a:ahLst/>
            <a:cxnLst/>
            <a:rect l="l" t="t" r="r" b="b"/>
            <a:pathLst>
              <a:path w="8678545" h="12700">
                <a:moveTo>
                  <a:pt x="8678329" y="12699"/>
                </a:moveTo>
                <a:lnTo>
                  <a:pt x="0" y="12699"/>
                </a:lnTo>
                <a:lnTo>
                  <a:pt x="0" y="0"/>
                </a:lnTo>
                <a:lnTo>
                  <a:pt x="8678329" y="0"/>
                </a:lnTo>
                <a:lnTo>
                  <a:pt x="8678329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54508" y="6502907"/>
            <a:ext cx="11683365" cy="70485"/>
          </a:xfrm>
          <a:custGeom>
            <a:avLst/>
            <a:gdLst/>
            <a:ahLst/>
            <a:cxnLst/>
            <a:rect l="l" t="t" r="r" b="b"/>
            <a:pathLst>
              <a:path w="11683365" h="70484">
                <a:moveTo>
                  <a:pt x="11682984" y="70103"/>
                </a:moveTo>
                <a:lnTo>
                  <a:pt x="0" y="70103"/>
                </a:lnTo>
                <a:lnTo>
                  <a:pt x="0" y="0"/>
                </a:lnTo>
                <a:lnTo>
                  <a:pt x="11682984" y="0"/>
                </a:lnTo>
                <a:lnTo>
                  <a:pt x="11682984" y="70103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7250" y="1649094"/>
            <a:ext cx="4478020" cy="3754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 u="sng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/>
              <a:t>REVA</a:t>
            </a:r>
            <a:r>
              <a:rPr spc="70" dirty="0"/>
              <a:t> </a:t>
            </a:r>
            <a:r>
              <a:rPr spc="65" dirty="0"/>
              <a:t>Academy</a:t>
            </a:r>
            <a:r>
              <a:rPr spc="75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dirty="0"/>
              <a:t>Corporate</a:t>
            </a:r>
            <a:r>
              <a:rPr spc="75" dirty="0"/>
              <a:t> </a:t>
            </a:r>
            <a:r>
              <a:rPr spc="45" dirty="0"/>
              <a:t>Excellence</a:t>
            </a:r>
            <a:r>
              <a:rPr spc="75" dirty="0"/>
              <a:t> </a:t>
            </a:r>
            <a:r>
              <a:rPr spc="-10" dirty="0"/>
              <a:t>(RACE)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563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9" y="379813"/>
            <a:ext cx="2444161" cy="98306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090333" y="1049867"/>
            <a:ext cx="86783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54475" y="6502400"/>
            <a:ext cx="11683050" cy="704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7956645" y="6476902"/>
            <a:ext cx="3980880" cy="435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1200" b="0" dirty="0">
                <a:solidFill>
                  <a:srgbClr val="595959"/>
                </a:solidFill>
              </a:rPr>
              <a:t>REVA Academy for Corporate Excellence (RACE)</a:t>
            </a:r>
          </a:p>
        </p:txBody>
      </p:sp>
    </p:spTree>
    <p:extLst>
      <p:ext uri="{BB962C8B-B14F-4D97-AF65-F5344CB8AC3E}">
        <p14:creationId xmlns:p14="http://schemas.microsoft.com/office/powerpoint/2010/main" val="1783210247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2" /><Relationship Type="http://schemas.openxmlformats.org/officeDocument/2006/relationships/theme" Target="/ppt/theme/theme1.xml" Id="rId16" /><Relationship Type="http://schemas.openxmlformats.org/officeDocument/2006/relationships/slideLayout" Target="/ppt/slideLayouts/slideLayout15.xml" Id="rId15" 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8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17672-D273-40A8-9069-31B0837D574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D3BC5-34EF-44B2-83AC-D5533E46F0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1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2"/>
    <p:sldLayoutId id="214748368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/ppt/media/image8.png" Id="rId3" /><Relationship Type="http://schemas.openxmlformats.org/officeDocument/2006/relationships/image" Target="/ppt/media/image7.png" Id="rId2" /><Relationship Type="http://schemas.openxmlformats.org/officeDocument/2006/relationships/slideLayout" Target="/ppt/slideLayouts/slideLayout2.xml" Id="rId1" /><Relationship Type="http://schemas.openxmlformats.org/officeDocument/2006/relationships/image" Target="/ppt/media/image6.png" Id="rId4" /><Relationship Type="http://schemas.openxmlformats.org/officeDocument/2006/relationships/hyperlink" Target="http://www.race.reva.edu.in/" TargetMode="External" Id="rId5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5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/ppt/media/image9.png" Id="rId2" /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image" Target="/ppt/media/image10.png" Id="rId2" /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07EAD6AF-2C08-4745-9F81-41C499AF7B01}"/>
              </a:ext>
            </a:extLst>
          </p:cNvPr>
          <p:cNvSpPr txBox="1"/>
          <p:nvPr/>
        </p:nvSpPr>
        <p:spPr>
          <a:xfrm>
            <a:off x="782472" y="1909229"/>
            <a:ext cx="9580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A biometric authentication system that maps facial features to unlock devices.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D8B5B30-E9DA-4CD8-9FA7-0A54BA276910}"/>
              </a:ext>
            </a:extLst>
          </p:cNvPr>
          <p:cNvGrpSpPr/>
          <p:nvPr/>
        </p:nvGrpSpPr>
        <p:grpSpPr>
          <a:xfrm>
            <a:off x="753034" y="2481285"/>
            <a:ext cx="8803341" cy="1413454"/>
            <a:chOff x="7164288" y="856926"/>
            <a:chExt cx="1637708" cy="141345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F98BFF2-CE28-45E8-9382-282B313AAD26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Importance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C3F5AE5-DC81-4588-B426-A8472D21EC24}"/>
                </a:ext>
              </a:extLst>
            </p:cNvPr>
            <p:cNvSpPr txBox="1"/>
            <p:nvPr/>
          </p:nvSpPr>
          <p:spPr>
            <a:xfrm>
              <a:off x="7164288" y="1193162"/>
              <a:ext cx="16377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b="1" dirty="0"/>
                <a:t>Security</a:t>
              </a:r>
              <a:r>
                <a:rPr lang="en-US" sz="1600" dirty="0"/>
                <a:t>: Protects sensitive data.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b="1" dirty="0"/>
                <a:t>Convenience</a:t>
              </a:r>
              <a:r>
                <a:rPr lang="en-US" sz="1600" dirty="0"/>
                <a:t>: Quick and hands-free.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0D8581-2103-473B-9B4D-3C00697D4CD7}"/>
              </a:ext>
            </a:extLst>
          </p:cNvPr>
          <p:cNvGrpSpPr/>
          <p:nvPr/>
        </p:nvGrpSpPr>
        <p:grpSpPr>
          <a:xfrm>
            <a:off x="782472" y="3551881"/>
            <a:ext cx="10746139" cy="1570026"/>
            <a:chOff x="7164288" y="856926"/>
            <a:chExt cx="1613693" cy="1570026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8FC32A8-282C-438E-9732-1149F4AFC7C9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cs typeface="Arial" pitchFamily="34" charset="0"/>
                </a:rPr>
                <a:t>Objective of the presentation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22BE4D1-A60F-42AB-90E0-7DC751081330}"/>
                </a:ext>
              </a:extLst>
            </p:cNvPr>
            <p:cNvSpPr txBox="1"/>
            <p:nvPr/>
          </p:nvSpPr>
          <p:spPr>
            <a:xfrm>
              <a:off x="7164288" y="1103513"/>
              <a:ext cx="161369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cs typeface="Arial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cs typeface="Arial" pitchFamily="34" charset="0"/>
                </a:rPr>
                <a:t>Analyze the technical process, challenges, benefits, and design considerations of face recognition unlocking.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cs typeface="Arial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cs typeface="Arial" pitchFamily="34" charset="0"/>
                </a:rPr>
                <a:t>Use the Six Thinking Hats methodology for holistic insights.</a:t>
              </a:r>
            </a:p>
          </p:txBody>
        </p:sp>
      </p:grpSp>
      <p:grpSp>
        <p:nvGrpSpPr>
          <p:cNvPr id="11" name="object 2">
            <a:extLst>
              <a:ext uri="{FF2B5EF4-FFF2-40B4-BE49-F238E27FC236}">
                <a16:creationId xmlns:a16="http://schemas.microsoft.com/office/drawing/2014/main" id="{7A228809-7BB2-F432-DD07-FA25B3271D0F}"/>
              </a:ext>
            </a:extLst>
          </p:cNvPr>
          <p:cNvGrpSpPr/>
          <p:nvPr/>
        </p:nvGrpSpPr>
        <p:grpSpPr>
          <a:xfrm>
            <a:off x="309280" y="320599"/>
            <a:ext cx="11683186" cy="6403352"/>
            <a:chOff x="254508" y="265671"/>
            <a:chExt cx="11683186" cy="6403352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043DA882-C992-777E-7F25-4E16E098BF95}"/>
                </a:ext>
              </a:extLst>
            </p:cNvPr>
            <p:cNvSpPr/>
            <p:nvPr/>
          </p:nvSpPr>
          <p:spPr>
            <a:xfrm>
              <a:off x="285432" y="265671"/>
              <a:ext cx="7416800" cy="6327140"/>
            </a:xfrm>
            <a:custGeom>
              <a:avLst/>
              <a:gdLst/>
              <a:ahLst/>
              <a:cxnLst/>
              <a:rect l="l" t="t" r="r" b="b"/>
              <a:pathLst>
                <a:path w="7416800" h="6327140">
                  <a:moveTo>
                    <a:pt x="4825072" y="6326657"/>
                  </a:moveTo>
                  <a:lnTo>
                    <a:pt x="0" y="6326657"/>
                  </a:lnTo>
                  <a:lnTo>
                    <a:pt x="0" y="0"/>
                  </a:lnTo>
                  <a:lnTo>
                    <a:pt x="7416330" y="0"/>
                  </a:lnTo>
                  <a:lnTo>
                    <a:pt x="4825072" y="632665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4">
              <a:extLst>
                <a:ext uri="{FF2B5EF4-FFF2-40B4-BE49-F238E27FC236}">
                  <a16:creationId xmlns:a16="http://schemas.microsoft.com/office/drawing/2014/main" id="{595FAC61-B7F0-9E51-4D68-3617F9C4B6F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9337" y="1002131"/>
              <a:ext cx="7128357" cy="5666892"/>
            </a:xfrm>
            <a:prstGeom prst="rect">
              <a:avLst/>
            </a:prstGeom>
          </p:spPr>
        </p:pic>
        <p:pic>
          <p:nvPicPr>
            <p:cNvPr id="14" name="object 5">
              <a:extLst>
                <a:ext uri="{FF2B5EF4-FFF2-40B4-BE49-F238E27FC236}">
                  <a16:creationId xmlns:a16="http://schemas.microsoft.com/office/drawing/2014/main" id="{962C5FB1-8158-7F87-90C9-942140517F0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508" y="3200400"/>
              <a:ext cx="6915911" cy="3375660"/>
            </a:xfrm>
            <a:prstGeom prst="rect">
              <a:avLst/>
            </a:prstGeom>
          </p:spPr>
        </p:pic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6BDC4C73-43FF-2C32-7E12-553BFEDD969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812" y="379476"/>
              <a:ext cx="2759964" cy="1110996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FE87B5E3-E763-69CA-882B-BA61050975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1972338"/>
            <a:ext cx="5983941" cy="15818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l">
              <a:lnSpc>
                <a:spcPct val="100000"/>
              </a:lnSpc>
              <a:spcBef>
                <a:spcPts val="95"/>
              </a:spcBef>
            </a:pPr>
            <a:r>
              <a:rPr lang="en-US" sz="2800" b="1" spc="45" dirty="0">
                <a:solidFill>
                  <a:srgbClr val="2583C5"/>
                </a:solidFill>
                <a:latin typeface="Arial"/>
                <a:cs typeface="Arial"/>
              </a:rPr>
              <a:t>“</a:t>
            </a:r>
            <a:r>
              <a:rPr lang="en-US" sz="2800" b="1" spc="45" dirty="0">
                <a:solidFill>
                  <a:srgbClr val="2583C5"/>
                </a:solidFill>
                <a:latin typeface="Palatino Linotype"/>
                <a:cs typeface="Palatino Linotype"/>
              </a:rPr>
              <a:t>Cybersecurity Breach Analysis Dashboard</a:t>
            </a:r>
            <a:r>
              <a:rPr lang="en-US" sz="2800" b="1" spc="85" dirty="0">
                <a:solidFill>
                  <a:srgbClr val="2583C5"/>
                </a:solidFill>
                <a:latin typeface="Arial"/>
                <a:cs typeface="Arial"/>
              </a:rPr>
              <a:t>”</a:t>
            </a:r>
            <a:br>
              <a:rPr lang="en-US" sz="2800" b="1" spc="85" dirty="0">
                <a:solidFill>
                  <a:srgbClr val="2583C5"/>
                </a:solidFill>
                <a:latin typeface="Arial"/>
                <a:cs typeface="Arial"/>
              </a:rPr>
            </a:br>
            <a:r>
              <a:rPr lang="en-US" sz="2800" b="1" spc="85" dirty="0">
                <a:solidFill>
                  <a:srgbClr val="2583C5"/>
                </a:solidFill>
                <a:latin typeface="Arial"/>
                <a:cs typeface="Arial"/>
              </a:rPr>
              <a:t> - </a:t>
            </a:r>
            <a:r>
              <a:rPr lang="en-US" sz="1800" b="1" spc="85" dirty="0">
                <a:solidFill>
                  <a:srgbClr val="2583C5"/>
                </a:solidFill>
                <a:latin typeface="Arial"/>
                <a:cs typeface="Arial"/>
              </a:rPr>
              <a:t>Interactive Data Storytelling Using Power BI and CRISP-DM Framework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EBD7B6DE-FBFE-6C87-AC27-36C073B21375}"/>
              </a:ext>
            </a:extLst>
          </p:cNvPr>
          <p:cNvSpPr txBox="1"/>
          <p:nvPr/>
        </p:nvSpPr>
        <p:spPr>
          <a:xfrm>
            <a:off x="7867551" y="3149286"/>
            <a:ext cx="2970082" cy="694421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lang="en-US" b="1" dirty="0">
                <a:solidFill>
                  <a:srgbClr val="FFFFFF"/>
                </a:solidFill>
                <a:latin typeface="Palatino Linotype"/>
                <a:cs typeface="Palatino Linotype"/>
              </a:rPr>
              <a:t>By: </a:t>
            </a:r>
            <a:r>
              <a:rPr b="1" dirty="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lang="en-IN" b="1" dirty="0" err="1">
                <a:solidFill>
                  <a:srgbClr val="FFFFFF"/>
                </a:solidFill>
                <a:latin typeface="Palatino Linotype"/>
                <a:cs typeface="Palatino Linotype"/>
              </a:rPr>
              <a:t>onika</a:t>
            </a:r>
            <a:r>
              <a:rPr b="1" spc="28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b="1" spc="-50" dirty="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br>
              <a:rPr lang="en-US" b="1" spc="-50" dirty="0">
                <a:solidFill>
                  <a:srgbClr val="FFFFFF"/>
                </a:solidFill>
                <a:latin typeface="Palatino Linotype"/>
                <a:cs typeface="Palatino Linotype"/>
              </a:rPr>
            </a:br>
            <a:r>
              <a:rPr lang="en-US" b="1" spc="-50" dirty="0">
                <a:solidFill>
                  <a:srgbClr val="FFFFFF"/>
                </a:solidFill>
                <a:latin typeface="Palatino Linotype"/>
                <a:cs typeface="Palatino Linotype"/>
              </a:rPr>
              <a:t>M. Tech in AI (FT Batch 3)</a:t>
            </a:r>
            <a:endParaRPr dirty="0">
              <a:latin typeface="Palatino Linotype"/>
              <a:cs typeface="Palatino Linotype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0F77883C-335D-1B3C-AC80-46D1AA7935FF}"/>
              </a:ext>
            </a:extLst>
          </p:cNvPr>
          <p:cNvSpPr txBox="1"/>
          <p:nvPr/>
        </p:nvSpPr>
        <p:spPr>
          <a:xfrm>
            <a:off x="9634511" y="6212154"/>
            <a:ext cx="213995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0" dirty="0">
                <a:solidFill>
                  <a:srgbClr val="FFFFFF"/>
                </a:solidFill>
                <a:latin typeface="Georgia"/>
                <a:cs typeface="Georgia"/>
                <a:hlinkClick r:id="rId5"/>
              </a:rPr>
              <a:t>www.race.reva.edu.in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D356656E-54C1-14B8-2E8E-43B1FB4FC983}"/>
              </a:ext>
            </a:extLst>
          </p:cNvPr>
          <p:cNvSpPr txBox="1"/>
          <p:nvPr/>
        </p:nvSpPr>
        <p:spPr>
          <a:xfrm>
            <a:off x="7679473" y="417969"/>
            <a:ext cx="41560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0" dirty="0">
                <a:solidFill>
                  <a:srgbClr val="585858"/>
                </a:solidFill>
                <a:latin typeface="Palatino Linotype"/>
                <a:cs typeface="Palatino Linotype"/>
              </a:rPr>
              <a:t>REVA</a:t>
            </a:r>
            <a:r>
              <a:rPr sz="1400" b="1" spc="9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1400" b="1" dirty="0">
                <a:solidFill>
                  <a:srgbClr val="585858"/>
                </a:solidFill>
                <a:latin typeface="Palatino Linotype"/>
                <a:cs typeface="Palatino Linotype"/>
              </a:rPr>
              <a:t>Academy</a:t>
            </a:r>
            <a:r>
              <a:rPr sz="1400" b="1" spc="9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1400" b="1" dirty="0">
                <a:solidFill>
                  <a:srgbClr val="585858"/>
                </a:solidFill>
                <a:latin typeface="Palatino Linotype"/>
                <a:cs typeface="Palatino Linotype"/>
              </a:rPr>
              <a:t>for</a:t>
            </a:r>
            <a:r>
              <a:rPr sz="1400" b="1" spc="9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1400" b="1" dirty="0">
                <a:solidFill>
                  <a:srgbClr val="585858"/>
                </a:solidFill>
                <a:latin typeface="Palatino Linotype"/>
                <a:cs typeface="Palatino Linotype"/>
              </a:rPr>
              <a:t>Corporate</a:t>
            </a:r>
            <a:r>
              <a:rPr sz="1400" b="1" spc="9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1400" b="1" spc="50" dirty="0">
                <a:solidFill>
                  <a:srgbClr val="585858"/>
                </a:solidFill>
                <a:latin typeface="Palatino Linotype"/>
                <a:cs typeface="Palatino Linotype"/>
              </a:rPr>
              <a:t>Excellence</a:t>
            </a:r>
            <a:r>
              <a:rPr sz="1400" b="1" spc="90" dirty="0">
                <a:solidFill>
                  <a:srgbClr val="585858"/>
                </a:solidFill>
                <a:latin typeface="Palatino Linotype"/>
                <a:cs typeface="Palatino Linotype"/>
              </a:rPr>
              <a:t> </a:t>
            </a:r>
            <a:r>
              <a:rPr sz="1400" b="1" spc="-10" dirty="0">
                <a:solidFill>
                  <a:srgbClr val="585858"/>
                </a:solidFill>
                <a:latin typeface="Palatino Linotype"/>
                <a:cs typeface="Palatino Linotype"/>
              </a:rPr>
              <a:t>(RACE)</a:t>
            </a:r>
            <a:endParaRPr sz="1400" dirty="0">
              <a:latin typeface="Palatino Linotype"/>
              <a:cs typeface="Palatino Linotype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103A5F5C-1FF4-85C2-967A-FE34B6E10005}"/>
              </a:ext>
            </a:extLst>
          </p:cNvPr>
          <p:cNvSpPr txBox="1"/>
          <p:nvPr/>
        </p:nvSpPr>
        <p:spPr>
          <a:xfrm>
            <a:off x="299948" y="3881715"/>
            <a:ext cx="23263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90" dirty="0">
                <a:solidFill>
                  <a:srgbClr val="585858"/>
                </a:solidFill>
                <a:latin typeface="Georgia"/>
                <a:cs typeface="Georgia"/>
              </a:rPr>
              <a:t>29</a:t>
            </a:r>
            <a:r>
              <a:rPr lang="en-IN" sz="2400" spc="90" baseline="30000" dirty="0">
                <a:solidFill>
                  <a:srgbClr val="585858"/>
                </a:solidFill>
                <a:latin typeface="Georgia"/>
                <a:cs typeface="Georgia"/>
              </a:rPr>
              <a:t>th</a:t>
            </a:r>
            <a:r>
              <a:rPr lang="en-IN" sz="2400" spc="90" dirty="0">
                <a:solidFill>
                  <a:srgbClr val="585858"/>
                </a:solidFill>
                <a:latin typeface="Georgia"/>
                <a:cs typeface="Georgia"/>
              </a:rPr>
              <a:t> April</a:t>
            </a:r>
            <a:r>
              <a:rPr sz="2400" spc="9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Georgia"/>
                <a:cs typeface="Georgia"/>
              </a:rPr>
              <a:t>2025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1751A294-EE22-632A-11C5-FF8CC87EA136}"/>
              </a:ext>
            </a:extLst>
          </p:cNvPr>
          <p:cNvSpPr txBox="1"/>
          <p:nvPr/>
        </p:nvSpPr>
        <p:spPr>
          <a:xfrm>
            <a:off x="6111875" y="4096384"/>
            <a:ext cx="5507990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7CED6"/>
                </a:solidFill>
                <a:latin typeface="Times New Roman"/>
                <a:cs typeface="Times New Roman"/>
              </a:rPr>
              <a:t>Under</a:t>
            </a:r>
            <a:r>
              <a:rPr sz="1800" spc="-25" dirty="0">
                <a:solidFill>
                  <a:srgbClr val="27CED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7CED6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27CED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7CED6"/>
                </a:solidFill>
                <a:latin typeface="Times New Roman"/>
                <a:cs typeface="Times New Roman"/>
              </a:rPr>
              <a:t>guidance</a:t>
            </a:r>
            <a:r>
              <a:rPr sz="1800" spc="-20" dirty="0">
                <a:solidFill>
                  <a:srgbClr val="27CED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7CED6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27CED6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27CED6"/>
                </a:solidFill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27CED6"/>
                </a:solidFill>
                <a:latin typeface="Times New Roman"/>
                <a:cs typeface="Times New Roman"/>
              </a:rPr>
              <a:t>Dr.</a:t>
            </a:r>
            <a:r>
              <a:rPr sz="1800" spc="-30" dirty="0">
                <a:solidFill>
                  <a:srgbClr val="27CED6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27CED6"/>
                </a:solidFill>
                <a:latin typeface="Times New Roman"/>
                <a:cs typeface="Times New Roman"/>
              </a:rPr>
              <a:t>Shinu Abhi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27CED6"/>
                </a:solidFill>
                <a:latin typeface="Times New Roman"/>
                <a:cs typeface="Times New Roman"/>
              </a:rPr>
              <a:t>Professor and Director,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27CED6"/>
                </a:solidFill>
                <a:latin typeface="Times New Roman"/>
                <a:cs typeface="Times New Roman"/>
              </a:rPr>
              <a:t>RACE, REVA University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A29CD5B2-1638-6B38-30F4-1DA2C91619EA}"/>
              </a:ext>
            </a:extLst>
          </p:cNvPr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988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95396-D17F-604F-F5D3-07A8FD34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FF96-22EB-03E0-1D14-A9E5FDCF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3600" b="0" i="0" u="none" strike="noStrike" kern="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/>
                <a:ea typeface="+mj-ea"/>
              </a:rPr>
              <a:t>Evaluation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90878-476A-932F-DBD8-4A661374A788}"/>
              </a:ext>
            </a:extLst>
          </p:cNvPr>
          <p:cNvSpPr txBox="1"/>
          <p:nvPr/>
        </p:nvSpPr>
        <p:spPr>
          <a:xfrm>
            <a:off x="669472" y="2017960"/>
            <a:ext cx="11099195" cy="267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Analyzed the effectiveness of the dashboard by validating results across different filters:</a:t>
            </a:r>
          </a:p>
          <a:p>
            <a:pPr>
              <a:buNone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Breach types distribution revealed most common threats.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Top-performing employees were identified using rankings.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Departments and branches with highest risk were highlighted.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Duration analysis helped spot delayed breach closures. The model successfully answered the business questions posed.</a:t>
            </a:r>
          </a:p>
        </p:txBody>
      </p:sp>
    </p:spTree>
    <p:extLst>
      <p:ext uri="{BB962C8B-B14F-4D97-AF65-F5344CB8AC3E}">
        <p14:creationId xmlns:p14="http://schemas.microsoft.com/office/powerpoint/2010/main" val="210432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A9FA4-BAD5-DC6F-8781-71E723BE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A195-0280-B83E-9F8A-3FB590C8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3600" b="0" i="0" u="none" strike="noStrike" kern="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/>
                <a:ea typeface="+mj-ea"/>
              </a:rPr>
              <a:t>Conclusion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0A091-6821-F01A-26DF-B7D25407815B}"/>
              </a:ext>
            </a:extLst>
          </p:cNvPr>
          <p:cNvSpPr txBox="1"/>
          <p:nvPr/>
        </p:nvSpPr>
        <p:spPr>
          <a:xfrm>
            <a:off x="628262" y="1843598"/>
            <a:ext cx="10935476" cy="3507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Through the application of the CRISP-DM methodology, a comprehensive cybersecurity breach analysis dashboard was developed using Power BI.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Key Achievements:</a:t>
            </a:r>
          </a:p>
          <a:p>
            <a:pPr>
              <a:buNone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Cleaned and structured complex breach data for reliable insights.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Designed a star schema model ensuring scalability and performance.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Built dynamic DAX measures to enable real-time analysis and interactivity.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Delivered multi-page dashboards providing critical views across employees, departments, branches, and breach types.</a:t>
            </a:r>
          </a:p>
        </p:txBody>
      </p:sp>
    </p:spTree>
    <p:extLst>
      <p:ext uri="{BB962C8B-B14F-4D97-AF65-F5344CB8AC3E}">
        <p14:creationId xmlns:p14="http://schemas.microsoft.com/office/powerpoint/2010/main" val="336257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4224" y="358713"/>
            <a:ext cx="882575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3600" algn="r">
              <a:lnSpc>
                <a:spcPct val="100000"/>
              </a:lnSpc>
              <a:spcBef>
                <a:spcPts val="100"/>
              </a:spcBef>
            </a:pPr>
            <a:r>
              <a:rPr dirty="0"/>
              <a:t>CONTENTS</a:t>
            </a:r>
            <a:endParaRPr spc="-50" dirty="0">
              <a:solidFill>
                <a:srgbClr val="0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8992" y="1400238"/>
            <a:ext cx="2261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0885" algn="l"/>
              </a:tabLst>
            </a:pPr>
            <a:r>
              <a:rPr sz="3600" b="1" spc="-25" dirty="0">
                <a:solidFill>
                  <a:srgbClr val="404040"/>
                </a:solidFill>
                <a:latin typeface="Palatino Linotype"/>
                <a:cs typeface="Palatino Linotype"/>
              </a:rPr>
              <a:t>01</a:t>
            </a:r>
            <a:r>
              <a:rPr sz="3600" b="1" dirty="0">
                <a:solidFill>
                  <a:srgbClr val="404040"/>
                </a:solidFill>
                <a:latin typeface="Palatino Linotype"/>
                <a:cs typeface="Palatino Linotype"/>
              </a:rPr>
              <a:t>	</a:t>
            </a:r>
            <a:r>
              <a:rPr sz="2000" b="1" spc="-10" dirty="0">
                <a:solidFill>
                  <a:srgbClr val="404040"/>
                </a:solidFill>
                <a:latin typeface="Palatino Linotype"/>
                <a:cs typeface="Palatino Linotype"/>
              </a:rPr>
              <a:t>Introduction</a:t>
            </a:r>
            <a:endParaRPr sz="2000" dirty="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1823" y="2392090"/>
            <a:ext cx="303911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50" dirty="0">
                <a:solidFill>
                  <a:srgbClr val="404040"/>
                </a:solidFill>
                <a:latin typeface="Palatino Linotype"/>
                <a:cs typeface="Palatino Linotype"/>
              </a:rPr>
              <a:t>CRISP-DM Framework Overview</a:t>
            </a:r>
            <a:endParaRPr lang="en-IN" sz="20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8992" y="2369430"/>
            <a:ext cx="540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85" dirty="0">
                <a:solidFill>
                  <a:srgbClr val="404040"/>
                </a:solidFill>
                <a:latin typeface="Palatino Linotype"/>
                <a:cs typeface="Palatino Linotype"/>
              </a:rPr>
              <a:t>02</a:t>
            </a:r>
            <a:endParaRPr sz="36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823" y="3440833"/>
            <a:ext cx="32200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50" dirty="0">
                <a:solidFill>
                  <a:srgbClr val="404040"/>
                </a:solidFill>
                <a:latin typeface="Palatino Linotype"/>
                <a:cs typeface="Palatino Linotype"/>
              </a:rPr>
              <a:t>Business Understanding</a:t>
            </a:r>
            <a:endParaRPr lang="en-US" sz="200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6002" y="3295131"/>
            <a:ext cx="53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70" dirty="0">
                <a:solidFill>
                  <a:srgbClr val="404040"/>
                </a:solidFill>
                <a:latin typeface="Palatino Linotype"/>
                <a:cs typeface="Palatino Linotype"/>
              </a:rPr>
              <a:t>03</a:t>
            </a:r>
            <a:endParaRPr sz="36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1823" y="4397967"/>
            <a:ext cx="33477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dirty="0">
                <a:solidFill>
                  <a:srgbClr val="404040"/>
                </a:solidFill>
                <a:latin typeface="Palatino Linotype" panose="02040502050505030304" pitchFamily="18" charset="0"/>
                <a:cs typeface="Arial"/>
              </a:rPr>
              <a:t>Data Understanding</a:t>
            </a:r>
            <a:endParaRPr lang="en-US" sz="2000" b="1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8992" y="4261781"/>
            <a:ext cx="545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15" dirty="0">
                <a:solidFill>
                  <a:srgbClr val="404040"/>
                </a:solidFill>
                <a:latin typeface="Palatino Linotype"/>
                <a:cs typeface="Palatino Linotype"/>
              </a:rPr>
              <a:t>04</a:t>
            </a:r>
            <a:endParaRPr sz="3600" dirty="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6002" y="5290875"/>
            <a:ext cx="37449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1840" algn="l"/>
              </a:tabLst>
            </a:pPr>
            <a:r>
              <a:rPr sz="3600" b="1" spc="150" dirty="0">
                <a:solidFill>
                  <a:srgbClr val="404040"/>
                </a:solidFill>
                <a:latin typeface="Palatino Linotype"/>
                <a:cs typeface="Palatino Linotype"/>
              </a:rPr>
              <a:t>05</a:t>
            </a:r>
            <a:r>
              <a:rPr lang="en-IN" sz="2000" b="1" spc="150" dirty="0">
                <a:solidFill>
                  <a:srgbClr val="404040"/>
                </a:solidFill>
                <a:latin typeface="Palatino Linotype"/>
                <a:cs typeface="Palatino Linotype"/>
              </a:rPr>
              <a:t> </a:t>
            </a:r>
            <a:r>
              <a:rPr lang="en-IN" sz="2000" b="1" dirty="0">
                <a:solidFill>
                  <a:srgbClr val="404040"/>
                </a:solidFill>
                <a:latin typeface="Palatino Linotype"/>
                <a:cs typeface="Palatino Linotype"/>
              </a:rPr>
              <a:t>  </a:t>
            </a:r>
            <a:r>
              <a:rPr lang="en-US" sz="2000" b="1" dirty="0">
                <a:solidFill>
                  <a:srgbClr val="404040"/>
                </a:solidFill>
                <a:latin typeface="Palatino Linotype"/>
                <a:cs typeface="Palatino Linotype"/>
              </a:rPr>
              <a:t>Data Preparation</a:t>
            </a:r>
            <a:endParaRPr sz="2000" dirty="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2035" y="1419051"/>
            <a:ext cx="532881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195" dirty="0">
                <a:solidFill>
                  <a:srgbClr val="404040"/>
                </a:solidFill>
                <a:latin typeface="Palatino Linotype"/>
                <a:cs typeface="Palatino Linotype"/>
              </a:rPr>
              <a:t>06  </a:t>
            </a:r>
            <a:r>
              <a:rPr lang="en-IN" sz="2000" b="1" spc="195" dirty="0">
                <a:solidFill>
                  <a:srgbClr val="404040"/>
                </a:solidFill>
                <a:latin typeface="Palatino Linotype"/>
                <a:cs typeface="Palatino Linotype"/>
              </a:rPr>
              <a:t>Data Modelling 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16140" y="2531945"/>
            <a:ext cx="4479876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 panose="02040502050505030304" pitchFamily="18" charset="0"/>
                <a:cs typeface="Arial"/>
              </a:rPr>
              <a:t>DAX Measures and Calculations</a:t>
            </a:r>
            <a:endParaRPr lang="en-US" sz="20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6140" y="3476494"/>
            <a:ext cx="40189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dirty="0">
                <a:solidFill>
                  <a:srgbClr val="404040"/>
                </a:solidFill>
                <a:latin typeface="Palatino Linotype" panose="02040502050505030304" pitchFamily="18" charset="0"/>
                <a:cs typeface="Arial"/>
              </a:rPr>
              <a:t>Dashboard Design and Pages</a:t>
            </a:r>
            <a:endParaRPr lang="en-US" sz="20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08285" y="2370231"/>
            <a:ext cx="54102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95" dirty="0">
                <a:solidFill>
                  <a:srgbClr val="404040"/>
                </a:solidFill>
                <a:latin typeface="Palatino Linotype"/>
                <a:cs typeface="Palatino Linotype"/>
              </a:rPr>
              <a:t>0</a:t>
            </a:r>
            <a:r>
              <a:rPr sz="3600" b="1" spc="95" dirty="0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IN" sz="3600" b="1" spc="95" dirty="0">
                <a:solidFill>
                  <a:srgbClr val="404040"/>
                </a:solidFill>
                <a:latin typeface="Palatino Linotype"/>
                <a:cs typeface="Palatino Linotype"/>
              </a:rPr>
              <a:t>0</a:t>
            </a:r>
            <a:r>
              <a:rPr sz="3600" b="1" spc="95" dirty="0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8176577" y="6547155"/>
            <a:ext cx="4114800" cy="3651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/>
              <a:t>REVA</a:t>
            </a:r>
            <a:r>
              <a:rPr spc="70" dirty="0"/>
              <a:t> </a:t>
            </a:r>
            <a:r>
              <a:rPr spc="65" dirty="0"/>
              <a:t>Academy</a:t>
            </a:r>
            <a:r>
              <a:rPr spc="75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dirty="0"/>
              <a:t>Corporate</a:t>
            </a:r>
            <a:r>
              <a:rPr spc="75" dirty="0"/>
              <a:t> </a:t>
            </a:r>
            <a:r>
              <a:rPr spc="45" dirty="0"/>
              <a:t>Excellence</a:t>
            </a:r>
            <a:r>
              <a:rPr spc="75" dirty="0"/>
              <a:t> </a:t>
            </a:r>
            <a:r>
              <a:rPr spc="-10" dirty="0"/>
              <a:t>(RACE)</a:t>
            </a:r>
          </a:p>
        </p:txBody>
      </p:sp>
      <p:sp>
        <p:nvSpPr>
          <p:cNvPr id="17" name="object 6"/>
          <p:cNvSpPr txBox="1"/>
          <p:nvPr/>
        </p:nvSpPr>
        <p:spPr>
          <a:xfrm>
            <a:off x="6096000" y="4280893"/>
            <a:ext cx="7215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56920" algn="l"/>
              </a:tabLst>
              <a:defRPr/>
            </a:pPr>
            <a:r>
              <a:rPr kumimoji="0" sz="3600" b="1" i="0" u="none" strike="noStrike" kern="0" cap="none" spc="19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/>
                <a:cs typeface="Palatino Linotype"/>
              </a:rPr>
              <a:t>09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alatino Linotype"/>
              <a:cs typeface="Palatino Linotype"/>
            </a:endParaRPr>
          </a:p>
        </p:txBody>
      </p:sp>
      <p:sp>
        <p:nvSpPr>
          <p:cNvPr id="20" name="object 8"/>
          <p:cNvSpPr txBox="1"/>
          <p:nvPr/>
        </p:nvSpPr>
        <p:spPr>
          <a:xfrm>
            <a:off x="6122035" y="5290875"/>
            <a:ext cx="488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1" i="0" u="none" strike="noStrike" kern="0" cap="none" spc="-2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/>
                <a:cs typeface="Palatino Linotype"/>
              </a:rPr>
              <a:t>10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alatino Linotype"/>
              <a:cs typeface="Palatino Linotype"/>
            </a:endParaRPr>
          </a:p>
        </p:txBody>
      </p:sp>
      <p:sp>
        <p:nvSpPr>
          <p:cNvPr id="21" name="object 13"/>
          <p:cNvSpPr txBox="1"/>
          <p:nvPr/>
        </p:nvSpPr>
        <p:spPr>
          <a:xfrm>
            <a:off x="6916140" y="5417594"/>
            <a:ext cx="209677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4535" algn="l"/>
              </a:tabLst>
              <a:defRPr/>
            </a:pP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Palatino Linotype"/>
                <a:cs typeface="Palatino Linotype"/>
              </a:rPr>
              <a:t>Conclusion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alatino Linotype"/>
              <a:cs typeface="Palatino Linotype"/>
            </a:endParaRPr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6BF234A9-1417-6637-68F1-BCA96E7FD9B6}"/>
              </a:ext>
            </a:extLst>
          </p:cNvPr>
          <p:cNvSpPr txBox="1"/>
          <p:nvPr/>
        </p:nvSpPr>
        <p:spPr>
          <a:xfrm>
            <a:off x="6916140" y="4452767"/>
            <a:ext cx="452293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dirty="0">
                <a:latin typeface="Palatino Linotype" panose="02040502050505030304" pitchFamily="18" charset="0"/>
              </a:rPr>
              <a:t>Key Insights and Analysis</a:t>
            </a:r>
            <a:endParaRPr lang="en-IN" sz="2000" b="1" dirty="0">
              <a:latin typeface="Palatino Linotype" panose="02040502050505030304" pitchFamily="18" charset="0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2745F-F3CF-0594-CDDE-6537F11E5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D29AAD9D-158C-950A-5CA3-C590EE8580DF}"/>
              </a:ext>
            </a:extLst>
          </p:cNvPr>
          <p:cNvSpPr txBox="1">
            <a:spLocks/>
          </p:cNvSpPr>
          <p:nvPr/>
        </p:nvSpPr>
        <p:spPr>
          <a:xfrm>
            <a:off x="3061335" y="367665"/>
            <a:ext cx="8707120" cy="57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Georgia"/>
                <a:ea typeface="+mj-ea"/>
                <a:cs typeface="Georgia"/>
              </a:defRPr>
            </a:lvl1pPr>
          </a:lstStyle>
          <a:p>
            <a:pPr marL="591121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0" cap="none" spc="6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/>
                <a:ea typeface="+mj-ea"/>
              </a:rPr>
              <a:t>Introduction</a:t>
            </a:r>
            <a:endParaRPr kumimoji="0" lang="en-IN" sz="3600" b="0" i="0" u="none" strike="noStrike" kern="0" cap="none" spc="6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eorgi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D5AFD-A8AF-ADB8-CB65-E485B70A48C9}"/>
              </a:ext>
            </a:extLst>
          </p:cNvPr>
          <p:cNvSpPr txBox="1"/>
          <p:nvPr/>
        </p:nvSpPr>
        <p:spPr>
          <a:xfrm>
            <a:off x="681135" y="2690336"/>
            <a:ext cx="28271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Analyze cybersecurity breaches to uncover patterns, identify risk areas, and improve breach mitigation using Power BI.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A4A062-0D7B-CBE3-5935-B51EDF9E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805" y="1231642"/>
            <a:ext cx="7996335" cy="499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1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A8014-3DF4-BBB1-127E-1DBC5B315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81D96A53-AA6C-6644-4059-9C59ACF22E25}"/>
              </a:ext>
            </a:extLst>
          </p:cNvPr>
          <p:cNvSpPr txBox="1">
            <a:spLocks/>
          </p:cNvSpPr>
          <p:nvPr/>
        </p:nvSpPr>
        <p:spPr>
          <a:xfrm>
            <a:off x="-2509935" y="367665"/>
            <a:ext cx="14303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Georgia"/>
                <a:ea typeface="+mj-ea"/>
                <a:cs typeface="Georgia"/>
              </a:defRPr>
            </a:lvl1pPr>
          </a:lstStyle>
          <a:p>
            <a:pPr marL="5911215" marR="0" lvl="0" indent="0" algn="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/>
                <a:ea typeface="+mj-ea"/>
              </a:rPr>
              <a:t>CRISP-DM Framework Overview</a:t>
            </a:r>
            <a:endParaRPr kumimoji="0" lang="en-IN" sz="3600" b="0" i="0" u="none" strike="noStrike" kern="0" cap="none" spc="6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eorgia"/>
              <a:ea typeface="+mj-ea"/>
            </a:endParaRPr>
          </a:p>
        </p:txBody>
      </p:sp>
      <p:sp>
        <p:nvSpPr>
          <p:cNvPr id="2" name="AutoShape 2" descr="A detailed flow diagram representing the architecture framework of face recognition unlocking. The diagram starts with a user face captured by a camera module, shown as an icon of a camera. The flow moves to a pre-processing module, represented with sliders and adjustment icons. Next is a feature extraction module with a facial grid overlay depicting points on eyes, nose, and mouth. This connects to a template matching module, shown with a database icon and a comparison bar. Arrows lead to a decision-making module with checkmark and cross icons indicating 'Match Found' or 'Access Denied'. Include a lock icon to represent secure encrypted storage for the database. Add a circular arrow to depict a feedback loop going back to the user for retry instructions. The style is modern, clean, and technical, using distinct colors for each module.">
            <a:extLst>
              <a:ext uri="{FF2B5EF4-FFF2-40B4-BE49-F238E27FC236}">
                <a16:creationId xmlns:a16="http://schemas.microsoft.com/office/drawing/2014/main" id="{0A0DCF0F-2452-3508-36CB-DE15C47EA8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B3844-5AFF-951B-E551-6ED962F4174C}"/>
              </a:ext>
            </a:extLst>
          </p:cNvPr>
          <p:cNvSpPr txBox="1"/>
          <p:nvPr/>
        </p:nvSpPr>
        <p:spPr>
          <a:xfrm>
            <a:off x="578500" y="1603607"/>
            <a:ext cx="11280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CRISP-DM (Cross-Industry Standard Process for Data Mining) guides the structured development of this data storytelling project.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34DAD7-A48D-5223-8C2D-7B723322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99" y="2513175"/>
            <a:ext cx="10498015" cy="3772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49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6E03-035A-5E04-BDE7-83F0A8267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9970-3B28-94F6-2C76-B72FAB81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3600" b="0" i="0" u="none" strike="noStrike" kern="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/>
                <a:ea typeface="+mj-ea"/>
              </a:rPr>
              <a:t>Business Understanding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5CD31-F153-9FD8-CD6E-5CD2F6D783B9}"/>
              </a:ext>
            </a:extLst>
          </p:cNvPr>
          <p:cNvSpPr txBox="1"/>
          <p:nvPr/>
        </p:nvSpPr>
        <p:spPr>
          <a:xfrm>
            <a:off x="587829" y="1610333"/>
            <a:ext cx="1118083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Objective: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primary objective was to analyze cybersecurity breaches to uncover patterns, track breach status (open/closed), measure breach duration, assess employee involvement, and estimate data loss.</a:t>
            </a:r>
            <a:br>
              <a:rPr lang="en-US" dirty="0"/>
            </a:br>
            <a:r>
              <a:rPr lang="en-US" dirty="0"/>
              <a:t>This enables organizations to proactively understand vulnerabilities and improve breach mitigation strategies.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Key questions addressed:</a:t>
            </a:r>
          </a:p>
          <a:p>
            <a:pPr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What types of breaches are most common?”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Which departments and branches are most affected?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How do employees contribute to breach detection?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How severe are breaches in terms of duration and data loss?</a:t>
            </a:r>
          </a:p>
        </p:txBody>
      </p:sp>
    </p:spTree>
    <p:extLst>
      <p:ext uri="{BB962C8B-B14F-4D97-AF65-F5344CB8AC3E}">
        <p14:creationId xmlns:p14="http://schemas.microsoft.com/office/powerpoint/2010/main" val="41170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0642B-92B2-2117-35C2-06E69C28A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F756-7EFD-F1B1-4304-5C0356EC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3600" b="0" i="0" u="none" strike="noStrike" kern="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/>
                <a:ea typeface="+mj-ea"/>
              </a:rPr>
              <a:t>Data Understanding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9352D-A5D2-FFA6-51CE-60E8C899F269}"/>
              </a:ext>
            </a:extLst>
          </p:cNvPr>
          <p:cNvSpPr txBox="1"/>
          <p:nvPr/>
        </p:nvSpPr>
        <p:spPr>
          <a:xfrm>
            <a:off x="587829" y="1610333"/>
            <a:ext cx="11180838" cy="3646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Exploratory analysis of the Cybersecurity Breach dataset was conducted.</a:t>
            </a:r>
          </a:p>
          <a:p>
            <a:pPr>
              <a:buNone/>
            </a:pPr>
            <a:br>
              <a:rPr lang="en-US" dirty="0"/>
            </a:br>
            <a:r>
              <a:rPr lang="en-US" b="1" dirty="0"/>
              <a:t>Key Observations:</a:t>
            </a:r>
          </a:p>
          <a:p>
            <a:pPr>
              <a:buNone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Dataset contained columns such as Breach Type, Affected Individuals, Estimated Data Stolen, Breach Dates, Branch, Department, and Employee Details.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Identified missing values in </a:t>
            </a:r>
            <a:r>
              <a:rPr lang="en-US" dirty="0" err="1"/>
              <a:t>breach_end</a:t>
            </a:r>
            <a:r>
              <a:rPr lang="en-US" dirty="0"/>
              <a:t> and business associate fields.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Observed inconsistency in naming and datatype mismatches (e.g., dates stored as text).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Realized that multiple Branches, Departments, and Employees existed without unique identifiers, impacting star schema design.</a:t>
            </a:r>
          </a:p>
        </p:txBody>
      </p:sp>
    </p:spTree>
    <p:extLst>
      <p:ext uri="{BB962C8B-B14F-4D97-AF65-F5344CB8AC3E}">
        <p14:creationId xmlns:p14="http://schemas.microsoft.com/office/powerpoint/2010/main" val="427485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76B40-004C-E847-0B2D-BE7457537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6BC4-B415-8156-4261-E54ACFF9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3600" b="0" i="0" u="none" strike="noStrike" kern="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/>
                <a:ea typeface="+mj-ea"/>
              </a:rPr>
              <a:t>Data Preparation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EEF17-FE46-355A-34F4-D1BA94045054}"/>
              </a:ext>
            </a:extLst>
          </p:cNvPr>
          <p:cNvSpPr txBox="1"/>
          <p:nvPr/>
        </p:nvSpPr>
        <p:spPr>
          <a:xfrm>
            <a:off x="637247" y="1697228"/>
            <a:ext cx="11131420" cy="433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Extensive data cleaning was performed using Power Query:</a:t>
            </a:r>
          </a:p>
          <a:p>
            <a:pPr>
              <a:buNone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Renamed inconsistent columns for clarity (e.g., 'Total </a:t>
            </a:r>
            <a:r>
              <a:rPr lang="en-US" dirty="0" err="1"/>
              <a:t>Indicviduals</a:t>
            </a:r>
            <a:r>
              <a:rPr lang="en-US" dirty="0"/>
              <a:t>' → '</a:t>
            </a:r>
            <a:r>
              <a:rPr lang="en-US" dirty="0" err="1"/>
              <a:t>Total_Individuals</a:t>
            </a:r>
            <a:r>
              <a:rPr lang="en-US" dirty="0"/>
              <a:t>').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Converted </a:t>
            </a:r>
            <a:r>
              <a:rPr lang="en-US" dirty="0" err="1"/>
              <a:t>breach_start</a:t>
            </a:r>
            <a:r>
              <a:rPr lang="en-US" dirty="0"/>
              <a:t> and </a:t>
            </a:r>
            <a:r>
              <a:rPr lang="en-US" dirty="0" err="1"/>
              <a:t>breach_end</a:t>
            </a:r>
            <a:r>
              <a:rPr lang="en-US" dirty="0"/>
              <a:t> to proper datetime format.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Created calculated columns: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Breach_Status</a:t>
            </a:r>
            <a:r>
              <a:rPr lang="en-US" dirty="0"/>
              <a:t> (Open/Closed based on </a:t>
            </a:r>
            <a:r>
              <a:rPr lang="en-US" dirty="0" err="1"/>
              <a:t>breach_end</a:t>
            </a:r>
            <a:r>
              <a:rPr lang="en-US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Breach_Duration_Days</a:t>
            </a:r>
            <a:r>
              <a:rPr lang="en-US" dirty="0"/>
              <a:t> (Date difference)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Data_Loss_Per_Individual_MB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Is_Associate_Involved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Created dimension tables (Branch, Department, Country, Employee) by referencing main table and removing duplicates."</a:t>
            </a:r>
          </a:p>
        </p:txBody>
      </p:sp>
    </p:spTree>
    <p:extLst>
      <p:ext uri="{BB962C8B-B14F-4D97-AF65-F5344CB8AC3E}">
        <p14:creationId xmlns:p14="http://schemas.microsoft.com/office/powerpoint/2010/main" val="57618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72AA4-C676-54D2-F01D-0D81194CE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E3AF-FA30-002A-B048-FA8CB374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3600" b="0" i="0" u="none" strike="noStrike" kern="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/>
                <a:ea typeface="+mj-ea"/>
              </a:rPr>
              <a:t>Data Modeling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06A81-E70B-AAE4-5F52-FC33754DD41A}"/>
              </a:ext>
            </a:extLst>
          </p:cNvPr>
          <p:cNvSpPr txBox="1"/>
          <p:nvPr/>
        </p:nvSpPr>
        <p:spPr>
          <a:xfrm>
            <a:off x="599103" y="1688470"/>
            <a:ext cx="10993793" cy="267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 relational star schema was built:</a:t>
            </a:r>
          </a:p>
          <a:p>
            <a:pPr>
              <a:buNone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Central Fact Table: </a:t>
            </a:r>
            <a:r>
              <a:rPr lang="en-US" dirty="0" err="1"/>
              <a:t>Cleaned_Cyber_Security_Breaches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Dimension Tables: Branch, Department, Country, Employee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Established one-to-many relationships.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Ensured dimension tables contained only unique records.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Enabled easy filtering and drill-down capabilities in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32863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86DE9-2A8A-6889-AB58-D47C52BF5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A403-CFCF-55D7-1126-8FBB73C9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3600" b="0" i="0" u="none" strike="noStrike" kern="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orgia"/>
                <a:ea typeface="+mj-ea"/>
              </a:rPr>
              <a:t>Modeling (continued) - DAX Measures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FF32F-D596-54F9-84BD-F98409CEEEAB}"/>
              </a:ext>
            </a:extLst>
          </p:cNvPr>
          <p:cNvSpPr txBox="1"/>
          <p:nvPr/>
        </p:nvSpPr>
        <p:spPr>
          <a:xfrm>
            <a:off x="700229" y="1948266"/>
            <a:ext cx="10365877" cy="267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Developed important DAX Measures:</a:t>
            </a:r>
          </a:p>
          <a:p>
            <a:pPr>
              <a:buNone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Total Breaches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Open Breaches and Closed Breaches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Total Data Loss (GB)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Average Breach Duration (Days)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Employee Breach Detection Rank (RANKX function)</a:t>
            </a:r>
          </a:p>
        </p:txBody>
      </p:sp>
    </p:spTree>
    <p:extLst>
      <p:ext uri="{BB962C8B-B14F-4D97-AF65-F5344CB8AC3E}">
        <p14:creationId xmlns:p14="http://schemas.microsoft.com/office/powerpoint/2010/main" val="208654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7098</TotalTime>
  <Words>718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Palatino Linotype</vt:lpstr>
      <vt:lpstr>Calibri</vt:lpstr>
      <vt:lpstr>Times New Roman</vt:lpstr>
      <vt:lpstr>Roboto Slab</vt:lpstr>
      <vt:lpstr>Georgia</vt:lpstr>
      <vt:lpstr>Arial</vt:lpstr>
      <vt:lpstr>Wingdings</vt:lpstr>
      <vt:lpstr>Office Theme</vt:lpstr>
      <vt:lpstr>“Cybersecurity Breach Analysis Dashboard”  - Interactive Data Storytelling Using Power BI and CRISP-DM Framework</vt:lpstr>
      <vt:lpstr>CONTENTS</vt:lpstr>
      <vt:lpstr>PowerPoint Presentation</vt:lpstr>
      <vt:lpstr>PowerPoint Presentation</vt:lpstr>
      <vt:lpstr>Business Understanding</vt:lpstr>
      <vt:lpstr>Data Understanding</vt:lpstr>
      <vt:lpstr>Data Preparation</vt:lpstr>
      <vt:lpstr>Data Modeling</vt:lpstr>
      <vt:lpstr>Modeling (continued) - DAX Measures</vt:lpstr>
      <vt:lpstr>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SONIKA R</cp:lastModifiedBy>
  <cp:revision>299</cp:revision>
  <dcterms:created xsi:type="dcterms:W3CDTF">2020-01-23T06:03:51Z</dcterms:created>
  <dcterms:modified xsi:type="dcterms:W3CDTF">2025-04-29T18:52:10Z</dcterms:modified>
</cp:coreProperties>
</file>