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3" r:id="rId1"/>
  </p:sldMasterIdLst>
  <p:notesMasterIdLst>
    <p:notesMasterId r:id="rId20"/>
  </p:notesMasterIdLst>
  <p:sldIdLst>
    <p:sldId id="256" r:id="rId2"/>
    <p:sldId id="257" r:id="rId3"/>
    <p:sldId id="258" r:id="rId4"/>
    <p:sldId id="261" r:id="rId5"/>
    <p:sldId id="262" r:id="rId6"/>
    <p:sldId id="263" r:id="rId7"/>
    <p:sldId id="272" r:id="rId8"/>
    <p:sldId id="273" r:id="rId9"/>
    <p:sldId id="264" r:id="rId10"/>
    <p:sldId id="265" r:id="rId11"/>
    <p:sldId id="274" r:id="rId12"/>
    <p:sldId id="275" r:id="rId13"/>
    <p:sldId id="276" r:id="rId14"/>
    <p:sldId id="277" r:id="rId15"/>
    <p:sldId id="278" r:id="rId16"/>
    <p:sldId id="279" r:id="rId17"/>
    <p:sldId id="280" r:id="rId18"/>
    <p:sldId id="271"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Garamond" panose="02020404030301010803" pitchFamily="18" charset="0"/>
      <p:regular r:id="rId25"/>
      <p:bold r:id="rId26"/>
      <p:italic r:id="rId27"/>
    </p:embeddedFont>
    <p:embeddedFont>
      <p:font typeface="Open Sauce Semi-Bold" panose="020B0604020202020204" charset="0"/>
      <p:regular r:id="rId28"/>
    </p:embeddedFont>
    <p:embeddedFont>
      <p:font typeface="Times New Roman" panose="02020603050405020304" pitchFamily="18" charset="0"/>
      <p:regular r:id="rId29"/>
    </p:embeddedFont>
    <p:embeddedFont>
      <p:font typeface="Times New Roman Semi-Bold" panose="020B0604020202020204" charset="0"/>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0" autoAdjust="0"/>
  </p:normalViewPr>
  <p:slideViewPr>
    <p:cSldViewPr>
      <p:cViewPr varScale="1">
        <p:scale>
          <a:sx n="55" d="100"/>
          <a:sy n="55" d="100"/>
        </p:scale>
        <p:origin x="87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62E83-676A-4DC4-87D5-BFFDC4B19F0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CECF502-6283-4220-A361-D4CABE2AED70}">
      <dgm:prSet/>
      <dgm:spPr/>
      <dgm:t>
        <a:bodyPr/>
        <a:lstStyle/>
        <a:p>
          <a:pPr>
            <a:lnSpc>
              <a:spcPct val="100000"/>
            </a:lnSpc>
          </a:pPr>
          <a:r>
            <a:rPr lang="en-US"/>
            <a:t>1.Input Layer: This is where the raw data is fed into the model. Raw text is tokenized, and the tokens may undergo additional preprocessing, such as removing stop words or stemming.</a:t>
          </a:r>
        </a:p>
      </dgm:t>
    </dgm:pt>
    <dgm:pt modelId="{1A976B2D-8676-405B-9AD1-9F4A510F3444}" type="parTrans" cxnId="{5FBDDEC5-9D90-4956-B9A2-841B48D5B5D3}">
      <dgm:prSet/>
      <dgm:spPr/>
      <dgm:t>
        <a:bodyPr/>
        <a:lstStyle/>
        <a:p>
          <a:endParaRPr lang="en-US"/>
        </a:p>
      </dgm:t>
    </dgm:pt>
    <dgm:pt modelId="{39BCB4FD-D405-4A19-9F99-DE3B30F7ABB4}" type="sibTrans" cxnId="{5FBDDEC5-9D90-4956-B9A2-841B48D5B5D3}">
      <dgm:prSet/>
      <dgm:spPr/>
      <dgm:t>
        <a:bodyPr/>
        <a:lstStyle/>
        <a:p>
          <a:pPr>
            <a:lnSpc>
              <a:spcPct val="100000"/>
            </a:lnSpc>
          </a:pPr>
          <a:endParaRPr lang="en-US"/>
        </a:p>
      </dgm:t>
    </dgm:pt>
    <dgm:pt modelId="{2E61C788-3F12-4CE4-AC4B-1B4FC3EB4C09}">
      <dgm:prSet/>
      <dgm:spPr/>
      <dgm:t>
        <a:bodyPr/>
        <a:lstStyle/>
        <a:p>
          <a:pPr>
            <a:lnSpc>
              <a:spcPct val="100000"/>
            </a:lnSpc>
          </a:pPr>
          <a:r>
            <a:rPr lang="en-US"/>
            <a:t>2.Embedding Layer: Converts the tokenized input into dense vectors, representing words in a continuous vector space. Pre-trained word embeddings may be used to enhance the model's understanding of context.</a:t>
          </a:r>
        </a:p>
      </dgm:t>
    </dgm:pt>
    <dgm:pt modelId="{769C90DD-A0E6-4112-A5D5-6AF7AC20AE44}" type="parTrans" cxnId="{B76928A2-5A4A-41A8-AE2B-940C537E3E59}">
      <dgm:prSet/>
      <dgm:spPr/>
      <dgm:t>
        <a:bodyPr/>
        <a:lstStyle/>
        <a:p>
          <a:endParaRPr lang="en-US"/>
        </a:p>
      </dgm:t>
    </dgm:pt>
    <dgm:pt modelId="{982F01AF-169D-476A-B6CD-0E8177CC5A88}" type="sibTrans" cxnId="{B76928A2-5A4A-41A8-AE2B-940C537E3E59}">
      <dgm:prSet/>
      <dgm:spPr/>
      <dgm:t>
        <a:bodyPr/>
        <a:lstStyle/>
        <a:p>
          <a:pPr>
            <a:lnSpc>
              <a:spcPct val="100000"/>
            </a:lnSpc>
          </a:pPr>
          <a:endParaRPr lang="en-US"/>
        </a:p>
      </dgm:t>
    </dgm:pt>
    <dgm:pt modelId="{0414CEBA-6A7B-4982-BCB2-AAD399853A0C}">
      <dgm:prSet/>
      <dgm:spPr/>
      <dgm:t>
        <a:bodyPr/>
        <a:lstStyle/>
        <a:p>
          <a:pPr>
            <a:lnSpc>
              <a:spcPct val="100000"/>
            </a:lnSpc>
          </a:pPr>
          <a:r>
            <a:rPr lang="en-US"/>
            <a:t>3.Recurrent or Convolutional Layers: For sequence data like text, recurrent neural networks (RNNs) or convolutional neural networks (CNNs) can be employed to capture sequential dependencies or local patterns.</a:t>
          </a:r>
        </a:p>
      </dgm:t>
    </dgm:pt>
    <dgm:pt modelId="{3808EA1C-3FF4-4B77-93EB-EC323D0F6EAD}" type="parTrans" cxnId="{FB0F5B5D-4AF2-4406-A0EF-F976E85E0BFB}">
      <dgm:prSet/>
      <dgm:spPr/>
      <dgm:t>
        <a:bodyPr/>
        <a:lstStyle/>
        <a:p>
          <a:endParaRPr lang="en-US"/>
        </a:p>
      </dgm:t>
    </dgm:pt>
    <dgm:pt modelId="{B22FF08F-41AF-4D60-9DB1-F23442C5BB89}" type="sibTrans" cxnId="{FB0F5B5D-4AF2-4406-A0EF-F976E85E0BFB}">
      <dgm:prSet/>
      <dgm:spPr/>
      <dgm:t>
        <a:bodyPr/>
        <a:lstStyle/>
        <a:p>
          <a:pPr>
            <a:lnSpc>
              <a:spcPct val="100000"/>
            </a:lnSpc>
          </a:pPr>
          <a:endParaRPr lang="en-US"/>
        </a:p>
      </dgm:t>
    </dgm:pt>
    <dgm:pt modelId="{15E8CF4F-A268-413F-8BD6-C964ECF4379E}">
      <dgm:prSet/>
      <dgm:spPr/>
      <dgm:t>
        <a:bodyPr/>
        <a:lstStyle/>
        <a:p>
          <a:pPr>
            <a:lnSpc>
              <a:spcPct val="100000"/>
            </a:lnSpc>
          </a:pPr>
          <a:r>
            <a:rPr lang="en-US"/>
            <a:t>4. Pooling Layer: In the case of CNNs, a pooling layer may be used to reduce the spatial dimensions of the input, capturing the most salient features.</a:t>
          </a:r>
        </a:p>
      </dgm:t>
    </dgm:pt>
    <dgm:pt modelId="{E6889DB3-60DC-4E3F-8AC9-B0445D037907}" type="parTrans" cxnId="{EFB4A93D-399C-4339-9F42-C1C4E3C200FA}">
      <dgm:prSet/>
      <dgm:spPr/>
      <dgm:t>
        <a:bodyPr/>
        <a:lstStyle/>
        <a:p>
          <a:endParaRPr lang="en-US"/>
        </a:p>
      </dgm:t>
    </dgm:pt>
    <dgm:pt modelId="{75766245-5634-46A6-9E5C-B3E9539D8A76}" type="sibTrans" cxnId="{EFB4A93D-399C-4339-9F42-C1C4E3C200FA}">
      <dgm:prSet/>
      <dgm:spPr/>
      <dgm:t>
        <a:bodyPr/>
        <a:lstStyle/>
        <a:p>
          <a:endParaRPr lang="en-US"/>
        </a:p>
      </dgm:t>
    </dgm:pt>
    <dgm:pt modelId="{B14B6C8A-9586-495C-A713-88C3D1F3699E}" type="pres">
      <dgm:prSet presAssocID="{1D762E83-676A-4DC4-87D5-BFFDC4B19F06}" presName="root" presStyleCnt="0">
        <dgm:presLayoutVars>
          <dgm:dir/>
          <dgm:resizeHandles val="exact"/>
        </dgm:presLayoutVars>
      </dgm:prSet>
      <dgm:spPr/>
    </dgm:pt>
    <dgm:pt modelId="{3F5ED45A-5306-4962-B3A5-20512C5C0436}" type="pres">
      <dgm:prSet presAssocID="{1D762E83-676A-4DC4-87D5-BFFDC4B19F06}" presName="container" presStyleCnt="0">
        <dgm:presLayoutVars>
          <dgm:dir/>
          <dgm:resizeHandles val="exact"/>
        </dgm:presLayoutVars>
      </dgm:prSet>
      <dgm:spPr/>
    </dgm:pt>
    <dgm:pt modelId="{882ADF66-08DB-4007-9BE3-3B16FB6570D3}" type="pres">
      <dgm:prSet presAssocID="{FCECF502-6283-4220-A361-D4CABE2AED70}" presName="compNode" presStyleCnt="0"/>
      <dgm:spPr/>
    </dgm:pt>
    <dgm:pt modelId="{A4C6F4A1-ADE1-4D59-B927-13D4C5D00FEC}" type="pres">
      <dgm:prSet presAssocID="{FCECF502-6283-4220-A361-D4CABE2AED70}" presName="iconBgRect" presStyleLbl="bgShp" presStyleIdx="0" presStyleCnt="4"/>
      <dgm:spPr/>
    </dgm:pt>
    <dgm:pt modelId="{EE37D668-0648-42FE-91B4-ADAC0545E28A}" type="pres">
      <dgm:prSet presAssocID="{FCECF502-6283-4220-A361-D4CABE2AED7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old bars"/>
        </a:ext>
      </dgm:extLst>
    </dgm:pt>
    <dgm:pt modelId="{7178CB1E-5690-4548-A321-3CE2FAECE247}" type="pres">
      <dgm:prSet presAssocID="{FCECF502-6283-4220-A361-D4CABE2AED70}" presName="spaceRect" presStyleCnt="0"/>
      <dgm:spPr/>
    </dgm:pt>
    <dgm:pt modelId="{AE05068E-DB86-4FDF-BB63-C1BE2822A3FF}" type="pres">
      <dgm:prSet presAssocID="{FCECF502-6283-4220-A361-D4CABE2AED70}" presName="textRect" presStyleLbl="revTx" presStyleIdx="0" presStyleCnt="4">
        <dgm:presLayoutVars>
          <dgm:chMax val="1"/>
          <dgm:chPref val="1"/>
        </dgm:presLayoutVars>
      </dgm:prSet>
      <dgm:spPr/>
    </dgm:pt>
    <dgm:pt modelId="{C69B959A-9021-41DF-AB37-6B80FD0B4600}" type="pres">
      <dgm:prSet presAssocID="{39BCB4FD-D405-4A19-9F99-DE3B30F7ABB4}" presName="sibTrans" presStyleLbl="sibTrans2D1" presStyleIdx="0" presStyleCnt="0"/>
      <dgm:spPr/>
    </dgm:pt>
    <dgm:pt modelId="{E92563B4-1843-4A69-B812-D8BF66EF5689}" type="pres">
      <dgm:prSet presAssocID="{2E61C788-3F12-4CE4-AC4B-1B4FC3EB4C09}" presName="compNode" presStyleCnt="0"/>
      <dgm:spPr/>
    </dgm:pt>
    <dgm:pt modelId="{D18A2C91-9BFE-431C-9F70-CF1E2856D008}" type="pres">
      <dgm:prSet presAssocID="{2E61C788-3F12-4CE4-AC4B-1B4FC3EB4C09}" presName="iconBgRect" presStyleLbl="bgShp" presStyleIdx="1" presStyleCnt="4"/>
      <dgm:spPr/>
    </dgm:pt>
    <dgm:pt modelId="{397C48F0-43EE-448E-A034-D9D13321C7FF}" type="pres">
      <dgm:prSet presAssocID="{2E61C788-3F12-4CE4-AC4B-1B4FC3EB4C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awing Compass"/>
        </a:ext>
      </dgm:extLst>
    </dgm:pt>
    <dgm:pt modelId="{D8AFEA9D-7191-423F-BA18-9637F26B4402}" type="pres">
      <dgm:prSet presAssocID="{2E61C788-3F12-4CE4-AC4B-1B4FC3EB4C09}" presName="spaceRect" presStyleCnt="0"/>
      <dgm:spPr/>
    </dgm:pt>
    <dgm:pt modelId="{32F4420B-B886-4CCB-AD40-2B0603154641}" type="pres">
      <dgm:prSet presAssocID="{2E61C788-3F12-4CE4-AC4B-1B4FC3EB4C09}" presName="textRect" presStyleLbl="revTx" presStyleIdx="1" presStyleCnt="4">
        <dgm:presLayoutVars>
          <dgm:chMax val="1"/>
          <dgm:chPref val="1"/>
        </dgm:presLayoutVars>
      </dgm:prSet>
      <dgm:spPr/>
    </dgm:pt>
    <dgm:pt modelId="{680D73D8-EFB6-480D-936A-9CABE74495EA}" type="pres">
      <dgm:prSet presAssocID="{982F01AF-169D-476A-B6CD-0E8177CC5A88}" presName="sibTrans" presStyleLbl="sibTrans2D1" presStyleIdx="0" presStyleCnt="0"/>
      <dgm:spPr/>
    </dgm:pt>
    <dgm:pt modelId="{1083889A-4AFB-41A6-A43D-C306DFE70A69}" type="pres">
      <dgm:prSet presAssocID="{0414CEBA-6A7B-4982-BCB2-AAD399853A0C}" presName="compNode" presStyleCnt="0"/>
      <dgm:spPr/>
    </dgm:pt>
    <dgm:pt modelId="{8106EA52-F28A-4F40-9CAD-E1E0834E1B30}" type="pres">
      <dgm:prSet presAssocID="{0414CEBA-6A7B-4982-BCB2-AAD399853A0C}" presName="iconBgRect" presStyleLbl="bgShp" presStyleIdx="2" presStyleCnt="4"/>
      <dgm:spPr/>
    </dgm:pt>
    <dgm:pt modelId="{A780CD06-B313-44F2-9EC5-799A01513BFE}" type="pres">
      <dgm:prSet presAssocID="{0414CEBA-6A7B-4982-BCB2-AAD399853A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ECD700FE-28A8-4FB0-A2B7-286FEEE530D1}" type="pres">
      <dgm:prSet presAssocID="{0414CEBA-6A7B-4982-BCB2-AAD399853A0C}" presName="spaceRect" presStyleCnt="0"/>
      <dgm:spPr/>
    </dgm:pt>
    <dgm:pt modelId="{11C02002-2E87-4A05-8C9B-FADB2CB011A3}" type="pres">
      <dgm:prSet presAssocID="{0414CEBA-6A7B-4982-BCB2-AAD399853A0C}" presName="textRect" presStyleLbl="revTx" presStyleIdx="2" presStyleCnt="4">
        <dgm:presLayoutVars>
          <dgm:chMax val="1"/>
          <dgm:chPref val="1"/>
        </dgm:presLayoutVars>
      </dgm:prSet>
      <dgm:spPr/>
    </dgm:pt>
    <dgm:pt modelId="{CA5A6B08-EC7F-46E2-9A1A-FDD9CA8C2981}" type="pres">
      <dgm:prSet presAssocID="{B22FF08F-41AF-4D60-9DB1-F23442C5BB89}" presName="sibTrans" presStyleLbl="sibTrans2D1" presStyleIdx="0" presStyleCnt="0"/>
      <dgm:spPr/>
    </dgm:pt>
    <dgm:pt modelId="{90B92B03-7BBD-4258-B3BE-80419E64E875}" type="pres">
      <dgm:prSet presAssocID="{15E8CF4F-A268-413F-8BD6-C964ECF4379E}" presName="compNode" presStyleCnt="0"/>
      <dgm:spPr/>
    </dgm:pt>
    <dgm:pt modelId="{AD09D52F-011C-4302-809F-9193E953EAF3}" type="pres">
      <dgm:prSet presAssocID="{15E8CF4F-A268-413F-8BD6-C964ECF4379E}" presName="iconBgRect" presStyleLbl="bgShp" presStyleIdx="3" presStyleCnt="4"/>
      <dgm:spPr/>
    </dgm:pt>
    <dgm:pt modelId="{479DF72A-04CB-4462-AE08-FCD138D8C888}" type="pres">
      <dgm:prSet presAssocID="{15E8CF4F-A268-413F-8BD6-C964ECF437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495C2D35-00FE-434E-BD21-079890D45A3B}" type="pres">
      <dgm:prSet presAssocID="{15E8CF4F-A268-413F-8BD6-C964ECF4379E}" presName="spaceRect" presStyleCnt="0"/>
      <dgm:spPr/>
    </dgm:pt>
    <dgm:pt modelId="{CBCE7745-E968-4BD4-BD2C-4B4A6A77B041}" type="pres">
      <dgm:prSet presAssocID="{15E8CF4F-A268-413F-8BD6-C964ECF4379E}" presName="textRect" presStyleLbl="revTx" presStyleIdx="3" presStyleCnt="4">
        <dgm:presLayoutVars>
          <dgm:chMax val="1"/>
          <dgm:chPref val="1"/>
        </dgm:presLayoutVars>
      </dgm:prSet>
      <dgm:spPr/>
    </dgm:pt>
  </dgm:ptLst>
  <dgm:cxnLst>
    <dgm:cxn modelId="{77F2BF24-EED6-447B-8618-E52B2F1C3979}" type="presOf" srcId="{0414CEBA-6A7B-4982-BCB2-AAD399853A0C}" destId="{11C02002-2E87-4A05-8C9B-FADB2CB011A3}" srcOrd="0" destOrd="0" presId="urn:microsoft.com/office/officeart/2018/2/layout/IconCircleList"/>
    <dgm:cxn modelId="{D444782C-64AF-4888-BB7C-DC7974688328}" type="presOf" srcId="{FCECF502-6283-4220-A361-D4CABE2AED70}" destId="{AE05068E-DB86-4FDF-BB63-C1BE2822A3FF}" srcOrd="0" destOrd="0" presId="urn:microsoft.com/office/officeart/2018/2/layout/IconCircleList"/>
    <dgm:cxn modelId="{D40E1130-5E91-4CB5-88F8-6788D43BB6A6}" type="presOf" srcId="{B22FF08F-41AF-4D60-9DB1-F23442C5BB89}" destId="{CA5A6B08-EC7F-46E2-9A1A-FDD9CA8C2981}" srcOrd="0" destOrd="0" presId="urn:microsoft.com/office/officeart/2018/2/layout/IconCircleList"/>
    <dgm:cxn modelId="{EFB4A93D-399C-4339-9F42-C1C4E3C200FA}" srcId="{1D762E83-676A-4DC4-87D5-BFFDC4B19F06}" destId="{15E8CF4F-A268-413F-8BD6-C964ECF4379E}" srcOrd="3" destOrd="0" parTransId="{E6889DB3-60DC-4E3F-8AC9-B0445D037907}" sibTransId="{75766245-5634-46A6-9E5C-B3E9539D8A76}"/>
    <dgm:cxn modelId="{FB0F5B5D-4AF2-4406-A0EF-F976E85E0BFB}" srcId="{1D762E83-676A-4DC4-87D5-BFFDC4B19F06}" destId="{0414CEBA-6A7B-4982-BCB2-AAD399853A0C}" srcOrd="2" destOrd="0" parTransId="{3808EA1C-3FF4-4B77-93EB-EC323D0F6EAD}" sibTransId="{B22FF08F-41AF-4D60-9DB1-F23442C5BB89}"/>
    <dgm:cxn modelId="{10C54662-0158-4463-B693-91F3990A64EF}" type="presOf" srcId="{39BCB4FD-D405-4A19-9F99-DE3B30F7ABB4}" destId="{C69B959A-9021-41DF-AB37-6B80FD0B4600}" srcOrd="0" destOrd="0" presId="urn:microsoft.com/office/officeart/2018/2/layout/IconCircleList"/>
    <dgm:cxn modelId="{6A0E244E-E49F-4787-8BA6-85CE2FC81A5E}" type="presOf" srcId="{2E61C788-3F12-4CE4-AC4B-1B4FC3EB4C09}" destId="{32F4420B-B886-4CCB-AD40-2B0603154641}" srcOrd="0" destOrd="0" presId="urn:microsoft.com/office/officeart/2018/2/layout/IconCircleList"/>
    <dgm:cxn modelId="{B0375C6E-1483-42EC-8CF7-CF23CD035474}" type="presOf" srcId="{15E8CF4F-A268-413F-8BD6-C964ECF4379E}" destId="{CBCE7745-E968-4BD4-BD2C-4B4A6A77B041}" srcOrd="0" destOrd="0" presId="urn:microsoft.com/office/officeart/2018/2/layout/IconCircleList"/>
    <dgm:cxn modelId="{458A508F-3D6B-4AFF-A492-28BA985F1400}" type="presOf" srcId="{982F01AF-169D-476A-B6CD-0E8177CC5A88}" destId="{680D73D8-EFB6-480D-936A-9CABE74495EA}" srcOrd="0" destOrd="0" presId="urn:microsoft.com/office/officeart/2018/2/layout/IconCircleList"/>
    <dgm:cxn modelId="{B76928A2-5A4A-41A8-AE2B-940C537E3E59}" srcId="{1D762E83-676A-4DC4-87D5-BFFDC4B19F06}" destId="{2E61C788-3F12-4CE4-AC4B-1B4FC3EB4C09}" srcOrd="1" destOrd="0" parTransId="{769C90DD-A0E6-4112-A5D5-6AF7AC20AE44}" sibTransId="{982F01AF-169D-476A-B6CD-0E8177CC5A88}"/>
    <dgm:cxn modelId="{5FBDDEC5-9D90-4956-B9A2-841B48D5B5D3}" srcId="{1D762E83-676A-4DC4-87D5-BFFDC4B19F06}" destId="{FCECF502-6283-4220-A361-D4CABE2AED70}" srcOrd="0" destOrd="0" parTransId="{1A976B2D-8676-405B-9AD1-9F4A510F3444}" sibTransId="{39BCB4FD-D405-4A19-9F99-DE3B30F7ABB4}"/>
    <dgm:cxn modelId="{0129B4EA-1F9B-44A3-9232-F5D999F01429}" type="presOf" srcId="{1D762E83-676A-4DC4-87D5-BFFDC4B19F06}" destId="{B14B6C8A-9586-495C-A713-88C3D1F3699E}" srcOrd="0" destOrd="0" presId="urn:microsoft.com/office/officeart/2018/2/layout/IconCircleList"/>
    <dgm:cxn modelId="{50D63D15-40AB-4415-AD7C-C27883F0CD62}" type="presParOf" srcId="{B14B6C8A-9586-495C-A713-88C3D1F3699E}" destId="{3F5ED45A-5306-4962-B3A5-20512C5C0436}" srcOrd="0" destOrd="0" presId="urn:microsoft.com/office/officeart/2018/2/layout/IconCircleList"/>
    <dgm:cxn modelId="{8FE3EDB2-4C6B-4D7E-B6B6-88CF542819D5}" type="presParOf" srcId="{3F5ED45A-5306-4962-B3A5-20512C5C0436}" destId="{882ADF66-08DB-4007-9BE3-3B16FB6570D3}" srcOrd="0" destOrd="0" presId="urn:microsoft.com/office/officeart/2018/2/layout/IconCircleList"/>
    <dgm:cxn modelId="{EC662691-AD25-4DCB-8E5C-6A77F8F99816}" type="presParOf" srcId="{882ADF66-08DB-4007-9BE3-3B16FB6570D3}" destId="{A4C6F4A1-ADE1-4D59-B927-13D4C5D00FEC}" srcOrd="0" destOrd="0" presId="urn:microsoft.com/office/officeart/2018/2/layout/IconCircleList"/>
    <dgm:cxn modelId="{2EA6DF9D-B8C0-499C-B4CA-DA54D3CF7276}" type="presParOf" srcId="{882ADF66-08DB-4007-9BE3-3B16FB6570D3}" destId="{EE37D668-0648-42FE-91B4-ADAC0545E28A}" srcOrd="1" destOrd="0" presId="urn:microsoft.com/office/officeart/2018/2/layout/IconCircleList"/>
    <dgm:cxn modelId="{7E15727F-EDB7-4661-A774-1A8CBE7C9C13}" type="presParOf" srcId="{882ADF66-08DB-4007-9BE3-3B16FB6570D3}" destId="{7178CB1E-5690-4548-A321-3CE2FAECE247}" srcOrd="2" destOrd="0" presId="urn:microsoft.com/office/officeart/2018/2/layout/IconCircleList"/>
    <dgm:cxn modelId="{91B1D83F-5160-4832-8CAF-05BABA51969A}" type="presParOf" srcId="{882ADF66-08DB-4007-9BE3-3B16FB6570D3}" destId="{AE05068E-DB86-4FDF-BB63-C1BE2822A3FF}" srcOrd="3" destOrd="0" presId="urn:microsoft.com/office/officeart/2018/2/layout/IconCircleList"/>
    <dgm:cxn modelId="{0F7A23C3-B081-486D-A18E-E69CEFC46809}" type="presParOf" srcId="{3F5ED45A-5306-4962-B3A5-20512C5C0436}" destId="{C69B959A-9021-41DF-AB37-6B80FD0B4600}" srcOrd="1" destOrd="0" presId="urn:microsoft.com/office/officeart/2018/2/layout/IconCircleList"/>
    <dgm:cxn modelId="{1FAC0929-6C6C-4E04-A05A-78E4810A75E1}" type="presParOf" srcId="{3F5ED45A-5306-4962-B3A5-20512C5C0436}" destId="{E92563B4-1843-4A69-B812-D8BF66EF5689}" srcOrd="2" destOrd="0" presId="urn:microsoft.com/office/officeart/2018/2/layout/IconCircleList"/>
    <dgm:cxn modelId="{ED32683D-9601-4F75-B5EE-137E3AFF6088}" type="presParOf" srcId="{E92563B4-1843-4A69-B812-D8BF66EF5689}" destId="{D18A2C91-9BFE-431C-9F70-CF1E2856D008}" srcOrd="0" destOrd="0" presId="urn:microsoft.com/office/officeart/2018/2/layout/IconCircleList"/>
    <dgm:cxn modelId="{0025B343-D22D-4236-B157-33645FEDCFE3}" type="presParOf" srcId="{E92563B4-1843-4A69-B812-D8BF66EF5689}" destId="{397C48F0-43EE-448E-A034-D9D13321C7FF}" srcOrd="1" destOrd="0" presId="urn:microsoft.com/office/officeart/2018/2/layout/IconCircleList"/>
    <dgm:cxn modelId="{44D01BCD-AAD6-4AED-BDC2-0E7B0D6A9807}" type="presParOf" srcId="{E92563B4-1843-4A69-B812-D8BF66EF5689}" destId="{D8AFEA9D-7191-423F-BA18-9637F26B4402}" srcOrd="2" destOrd="0" presId="urn:microsoft.com/office/officeart/2018/2/layout/IconCircleList"/>
    <dgm:cxn modelId="{21A2774F-5B3A-4B6E-A43A-2480B86DABA0}" type="presParOf" srcId="{E92563B4-1843-4A69-B812-D8BF66EF5689}" destId="{32F4420B-B886-4CCB-AD40-2B0603154641}" srcOrd="3" destOrd="0" presId="urn:microsoft.com/office/officeart/2018/2/layout/IconCircleList"/>
    <dgm:cxn modelId="{E5BC4D52-32AD-42EB-BBB7-02C72C426118}" type="presParOf" srcId="{3F5ED45A-5306-4962-B3A5-20512C5C0436}" destId="{680D73D8-EFB6-480D-936A-9CABE74495EA}" srcOrd="3" destOrd="0" presId="urn:microsoft.com/office/officeart/2018/2/layout/IconCircleList"/>
    <dgm:cxn modelId="{6D3BAA8C-2C13-43C9-A540-940D54DABD3B}" type="presParOf" srcId="{3F5ED45A-5306-4962-B3A5-20512C5C0436}" destId="{1083889A-4AFB-41A6-A43D-C306DFE70A69}" srcOrd="4" destOrd="0" presId="urn:microsoft.com/office/officeart/2018/2/layout/IconCircleList"/>
    <dgm:cxn modelId="{22A2A3C9-2075-4AF8-BCC4-20FDB07CC6E1}" type="presParOf" srcId="{1083889A-4AFB-41A6-A43D-C306DFE70A69}" destId="{8106EA52-F28A-4F40-9CAD-E1E0834E1B30}" srcOrd="0" destOrd="0" presId="urn:microsoft.com/office/officeart/2018/2/layout/IconCircleList"/>
    <dgm:cxn modelId="{6562398A-D858-419C-9151-2767F4336A6F}" type="presParOf" srcId="{1083889A-4AFB-41A6-A43D-C306DFE70A69}" destId="{A780CD06-B313-44F2-9EC5-799A01513BFE}" srcOrd="1" destOrd="0" presId="urn:microsoft.com/office/officeart/2018/2/layout/IconCircleList"/>
    <dgm:cxn modelId="{BAEE674F-2C59-4A19-A35D-12EF75FE0BAD}" type="presParOf" srcId="{1083889A-4AFB-41A6-A43D-C306DFE70A69}" destId="{ECD700FE-28A8-4FB0-A2B7-286FEEE530D1}" srcOrd="2" destOrd="0" presId="urn:microsoft.com/office/officeart/2018/2/layout/IconCircleList"/>
    <dgm:cxn modelId="{AC8A88E3-3B29-475C-BD0C-09FDE2821B5E}" type="presParOf" srcId="{1083889A-4AFB-41A6-A43D-C306DFE70A69}" destId="{11C02002-2E87-4A05-8C9B-FADB2CB011A3}" srcOrd="3" destOrd="0" presId="urn:microsoft.com/office/officeart/2018/2/layout/IconCircleList"/>
    <dgm:cxn modelId="{97712EDB-43B2-446C-AEC7-1979127CB58A}" type="presParOf" srcId="{3F5ED45A-5306-4962-B3A5-20512C5C0436}" destId="{CA5A6B08-EC7F-46E2-9A1A-FDD9CA8C2981}" srcOrd="5" destOrd="0" presId="urn:microsoft.com/office/officeart/2018/2/layout/IconCircleList"/>
    <dgm:cxn modelId="{5B33D17D-AAF8-44FA-AD64-5DA58AE652A0}" type="presParOf" srcId="{3F5ED45A-5306-4962-B3A5-20512C5C0436}" destId="{90B92B03-7BBD-4258-B3BE-80419E64E875}" srcOrd="6" destOrd="0" presId="urn:microsoft.com/office/officeart/2018/2/layout/IconCircleList"/>
    <dgm:cxn modelId="{3D7EC648-8D87-4B2F-9A78-DF6F30CF6E15}" type="presParOf" srcId="{90B92B03-7BBD-4258-B3BE-80419E64E875}" destId="{AD09D52F-011C-4302-809F-9193E953EAF3}" srcOrd="0" destOrd="0" presId="urn:microsoft.com/office/officeart/2018/2/layout/IconCircleList"/>
    <dgm:cxn modelId="{B43F0414-7EA2-430B-AB32-3F5D65DE3094}" type="presParOf" srcId="{90B92B03-7BBD-4258-B3BE-80419E64E875}" destId="{479DF72A-04CB-4462-AE08-FCD138D8C888}" srcOrd="1" destOrd="0" presId="urn:microsoft.com/office/officeart/2018/2/layout/IconCircleList"/>
    <dgm:cxn modelId="{ACC5A7D5-D1CB-435D-B2FA-A95DD5E610E9}" type="presParOf" srcId="{90B92B03-7BBD-4258-B3BE-80419E64E875}" destId="{495C2D35-00FE-434E-BD21-079890D45A3B}" srcOrd="2" destOrd="0" presId="urn:microsoft.com/office/officeart/2018/2/layout/IconCircleList"/>
    <dgm:cxn modelId="{9835AB4F-EE43-4146-A3EE-3633FFD4D466}" type="presParOf" srcId="{90B92B03-7BBD-4258-B3BE-80419E64E875}" destId="{CBCE7745-E968-4BD4-BD2C-4B4A6A77B04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252F2F-2EB4-42BC-BF92-B0E18D18298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799A253-062A-4435-9960-ED01451AED6F}">
      <dgm:prSet/>
      <dgm:spPr/>
      <dgm:t>
        <a:bodyPr/>
        <a:lstStyle/>
        <a:p>
          <a:pPr>
            <a:lnSpc>
              <a:spcPct val="100000"/>
            </a:lnSpc>
          </a:pPr>
          <a:r>
            <a:rPr lang="en-US"/>
            <a:t>6. Output Layer: Produces the final output, which is the sentiment prediction for the input text. A softmax activation function is often used for multi-class classification.</a:t>
          </a:r>
        </a:p>
      </dgm:t>
    </dgm:pt>
    <dgm:pt modelId="{08CD90F6-3588-401C-9EC2-BFCE7F94F508}" type="parTrans" cxnId="{3BEA1162-35A8-41F2-82F5-19ACF222CF39}">
      <dgm:prSet/>
      <dgm:spPr/>
      <dgm:t>
        <a:bodyPr/>
        <a:lstStyle/>
        <a:p>
          <a:endParaRPr lang="en-US"/>
        </a:p>
      </dgm:t>
    </dgm:pt>
    <dgm:pt modelId="{414FCCBF-C413-438B-A73C-874E2D665117}" type="sibTrans" cxnId="{3BEA1162-35A8-41F2-82F5-19ACF222CF39}">
      <dgm:prSet/>
      <dgm:spPr/>
      <dgm:t>
        <a:bodyPr/>
        <a:lstStyle/>
        <a:p>
          <a:endParaRPr lang="en-US"/>
        </a:p>
      </dgm:t>
    </dgm:pt>
    <dgm:pt modelId="{C0299B22-42CE-4321-9BF6-CA7580782A2B}">
      <dgm:prSet/>
      <dgm:spPr/>
      <dgm:t>
        <a:bodyPr/>
        <a:lstStyle/>
        <a:p>
          <a:pPr>
            <a:lnSpc>
              <a:spcPct val="100000"/>
            </a:lnSpc>
          </a:pPr>
          <a:r>
            <a:rPr lang="en-US"/>
            <a:t>7. Model Compilation: This step configures the model for training by specifying the optimizer, loss function, and evaluation metric. Common choices include the Adam optimizer, categorical cross-entropy loss for multi-class classification, and accuracy as the evaluation metric.</a:t>
          </a:r>
        </a:p>
      </dgm:t>
    </dgm:pt>
    <dgm:pt modelId="{ED0DC459-24D8-4436-8C90-9892ECEB56B2}" type="parTrans" cxnId="{FA855D6F-AF1E-4B48-9D63-4534C26FE14E}">
      <dgm:prSet/>
      <dgm:spPr/>
      <dgm:t>
        <a:bodyPr/>
        <a:lstStyle/>
        <a:p>
          <a:endParaRPr lang="en-US"/>
        </a:p>
      </dgm:t>
    </dgm:pt>
    <dgm:pt modelId="{F2D06181-0671-495E-8E47-81E2CAADA197}" type="sibTrans" cxnId="{FA855D6F-AF1E-4B48-9D63-4534C26FE14E}">
      <dgm:prSet/>
      <dgm:spPr/>
      <dgm:t>
        <a:bodyPr/>
        <a:lstStyle/>
        <a:p>
          <a:endParaRPr lang="en-US"/>
        </a:p>
      </dgm:t>
    </dgm:pt>
    <dgm:pt modelId="{D6253F33-1EA2-4196-B1FD-0FA809531C35}">
      <dgm:prSet/>
      <dgm:spPr/>
      <dgm:t>
        <a:bodyPr/>
        <a:lstStyle/>
        <a:p>
          <a:pPr>
            <a:lnSpc>
              <a:spcPct val="100000"/>
            </a:lnSpc>
          </a:pPr>
          <a:r>
            <a:rPr lang="en-US"/>
            <a:t>8. Model Training: The model is trained on a labeled dataset using an iterative process, adjusting weights to minimize the chosen loss function. The training set is used to update the model parameters during each epoch. Validation sets help monitor overfitting.</a:t>
          </a:r>
        </a:p>
      </dgm:t>
    </dgm:pt>
    <dgm:pt modelId="{BF69DDCE-014A-4D70-A08D-61CEF020FCBC}" type="parTrans" cxnId="{C651EF70-DEC6-484D-8E6E-4ED44AF23351}">
      <dgm:prSet/>
      <dgm:spPr/>
      <dgm:t>
        <a:bodyPr/>
        <a:lstStyle/>
        <a:p>
          <a:endParaRPr lang="en-US"/>
        </a:p>
      </dgm:t>
    </dgm:pt>
    <dgm:pt modelId="{031824DF-910E-42BB-B053-60A337962279}" type="sibTrans" cxnId="{C651EF70-DEC6-484D-8E6E-4ED44AF23351}">
      <dgm:prSet/>
      <dgm:spPr/>
      <dgm:t>
        <a:bodyPr/>
        <a:lstStyle/>
        <a:p>
          <a:endParaRPr lang="en-US"/>
        </a:p>
      </dgm:t>
    </dgm:pt>
    <dgm:pt modelId="{B339512C-5AF6-4902-9B1E-4651231B8D4B}">
      <dgm:prSet/>
      <dgm:spPr/>
      <dgm:t>
        <a:bodyPr/>
        <a:lstStyle/>
        <a:p>
          <a:pPr>
            <a:lnSpc>
              <a:spcPct val="100000"/>
            </a:lnSpc>
          </a:pPr>
          <a:r>
            <a:rPr lang="en-US" dirty="0"/>
            <a:t>9. Evaluation Metrics: Metrics such as accuracy, precision, recall, and F1 score are used to evaluate the model's performance on a separate validation or test set. These metrics provide insights into how well the model generalizes to new, unseen data.</a:t>
          </a:r>
        </a:p>
      </dgm:t>
    </dgm:pt>
    <dgm:pt modelId="{2B7AA3AA-F7A5-4913-B508-8EF75E2908A4}" type="parTrans" cxnId="{C783E842-CBB6-45A6-8637-C96DB86E763B}">
      <dgm:prSet/>
      <dgm:spPr/>
      <dgm:t>
        <a:bodyPr/>
        <a:lstStyle/>
        <a:p>
          <a:endParaRPr lang="en-US"/>
        </a:p>
      </dgm:t>
    </dgm:pt>
    <dgm:pt modelId="{7C670E58-D1CE-4E56-B4D6-E6ECB22782B7}" type="sibTrans" cxnId="{C783E842-CBB6-45A6-8637-C96DB86E763B}">
      <dgm:prSet/>
      <dgm:spPr/>
      <dgm:t>
        <a:bodyPr/>
        <a:lstStyle/>
        <a:p>
          <a:endParaRPr lang="en-US"/>
        </a:p>
      </dgm:t>
    </dgm:pt>
    <dgm:pt modelId="{483AB03E-2D2F-48A8-99F6-7CE4D8CFEEC6}" type="pres">
      <dgm:prSet presAssocID="{1C252F2F-2EB4-42BC-BF92-B0E18D18298A}" presName="root" presStyleCnt="0">
        <dgm:presLayoutVars>
          <dgm:dir/>
          <dgm:resizeHandles val="exact"/>
        </dgm:presLayoutVars>
      </dgm:prSet>
      <dgm:spPr/>
    </dgm:pt>
    <dgm:pt modelId="{F47C5A49-2A08-4F4F-A861-7B5C4BC65FD0}" type="pres">
      <dgm:prSet presAssocID="{8799A253-062A-4435-9960-ED01451AED6F}" presName="compNode" presStyleCnt="0"/>
      <dgm:spPr/>
    </dgm:pt>
    <dgm:pt modelId="{8C8FB49F-A3D7-4936-BC03-1BCA8A6CC991}" type="pres">
      <dgm:prSet presAssocID="{8799A253-062A-4435-9960-ED01451AED6F}" presName="bgRect" presStyleLbl="bgShp" presStyleIdx="0" presStyleCnt="4"/>
      <dgm:spPr/>
    </dgm:pt>
    <dgm:pt modelId="{B5CFBF75-C7CF-4D28-B67B-49FB2C56CB0F}" type="pres">
      <dgm:prSet presAssocID="{8799A253-062A-4435-9960-ED01451AED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73A5A30-687A-4D43-A13B-5E4633DB45B8}" type="pres">
      <dgm:prSet presAssocID="{8799A253-062A-4435-9960-ED01451AED6F}" presName="spaceRect" presStyleCnt="0"/>
      <dgm:spPr/>
    </dgm:pt>
    <dgm:pt modelId="{BDE931BD-DB93-4DBB-A75F-395FB6B551B7}" type="pres">
      <dgm:prSet presAssocID="{8799A253-062A-4435-9960-ED01451AED6F}" presName="parTx" presStyleLbl="revTx" presStyleIdx="0" presStyleCnt="4">
        <dgm:presLayoutVars>
          <dgm:chMax val="0"/>
          <dgm:chPref val="0"/>
        </dgm:presLayoutVars>
      </dgm:prSet>
      <dgm:spPr/>
    </dgm:pt>
    <dgm:pt modelId="{60F91B3E-1035-4C06-BC79-341C8112F218}" type="pres">
      <dgm:prSet presAssocID="{414FCCBF-C413-438B-A73C-874E2D665117}" presName="sibTrans" presStyleCnt="0"/>
      <dgm:spPr/>
    </dgm:pt>
    <dgm:pt modelId="{2D873FC2-AC1B-48D6-A025-0BBCCCAF2C2A}" type="pres">
      <dgm:prSet presAssocID="{C0299B22-42CE-4321-9BF6-CA7580782A2B}" presName="compNode" presStyleCnt="0"/>
      <dgm:spPr/>
    </dgm:pt>
    <dgm:pt modelId="{A4AA3EEB-436D-4646-9743-B536E9A353E4}" type="pres">
      <dgm:prSet presAssocID="{C0299B22-42CE-4321-9BF6-CA7580782A2B}" presName="bgRect" presStyleLbl="bgShp" presStyleIdx="1" presStyleCnt="4"/>
      <dgm:spPr/>
    </dgm:pt>
    <dgm:pt modelId="{9D380BF8-AB77-42EB-8A60-C2C4672DEBFF}" type="pres">
      <dgm:prSet presAssocID="{C0299B22-42CE-4321-9BF6-CA7580782A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55D5434D-604D-425F-BBC4-EA27161A8444}" type="pres">
      <dgm:prSet presAssocID="{C0299B22-42CE-4321-9BF6-CA7580782A2B}" presName="spaceRect" presStyleCnt="0"/>
      <dgm:spPr/>
    </dgm:pt>
    <dgm:pt modelId="{5A0C80FC-2F0E-48FD-803C-7FE666BC8873}" type="pres">
      <dgm:prSet presAssocID="{C0299B22-42CE-4321-9BF6-CA7580782A2B}" presName="parTx" presStyleLbl="revTx" presStyleIdx="1" presStyleCnt="4">
        <dgm:presLayoutVars>
          <dgm:chMax val="0"/>
          <dgm:chPref val="0"/>
        </dgm:presLayoutVars>
      </dgm:prSet>
      <dgm:spPr/>
    </dgm:pt>
    <dgm:pt modelId="{BE598231-A072-4D1F-88B1-AF6A7853CB05}" type="pres">
      <dgm:prSet presAssocID="{F2D06181-0671-495E-8E47-81E2CAADA197}" presName="sibTrans" presStyleCnt="0"/>
      <dgm:spPr/>
    </dgm:pt>
    <dgm:pt modelId="{63A9C9D7-B003-4FB6-B0D6-53B79F80AEF2}" type="pres">
      <dgm:prSet presAssocID="{D6253F33-1EA2-4196-B1FD-0FA809531C35}" presName="compNode" presStyleCnt="0"/>
      <dgm:spPr/>
    </dgm:pt>
    <dgm:pt modelId="{6832E501-8476-4CC7-8C84-3C019716F03B}" type="pres">
      <dgm:prSet presAssocID="{D6253F33-1EA2-4196-B1FD-0FA809531C35}" presName="bgRect" presStyleLbl="bgShp" presStyleIdx="2" presStyleCnt="4"/>
      <dgm:spPr/>
    </dgm:pt>
    <dgm:pt modelId="{3DEC4B9C-28B2-47D3-A50F-8FC004240DCB}" type="pres">
      <dgm:prSet presAssocID="{D6253F33-1EA2-4196-B1FD-0FA809531C3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B92B4BD3-3976-47D6-A335-534182D4FF6B}" type="pres">
      <dgm:prSet presAssocID="{D6253F33-1EA2-4196-B1FD-0FA809531C35}" presName="spaceRect" presStyleCnt="0"/>
      <dgm:spPr/>
    </dgm:pt>
    <dgm:pt modelId="{DE7CE1AC-7C63-409C-838F-B7DC176813A8}" type="pres">
      <dgm:prSet presAssocID="{D6253F33-1EA2-4196-B1FD-0FA809531C35}" presName="parTx" presStyleLbl="revTx" presStyleIdx="2" presStyleCnt="4">
        <dgm:presLayoutVars>
          <dgm:chMax val="0"/>
          <dgm:chPref val="0"/>
        </dgm:presLayoutVars>
      </dgm:prSet>
      <dgm:spPr/>
    </dgm:pt>
    <dgm:pt modelId="{48CBAD88-03F9-4C11-818B-FD21F61ECBDE}" type="pres">
      <dgm:prSet presAssocID="{031824DF-910E-42BB-B053-60A337962279}" presName="sibTrans" presStyleCnt="0"/>
      <dgm:spPr/>
    </dgm:pt>
    <dgm:pt modelId="{3A17CEBF-A1F5-476B-A082-38F98FA670C3}" type="pres">
      <dgm:prSet presAssocID="{B339512C-5AF6-4902-9B1E-4651231B8D4B}" presName="compNode" presStyleCnt="0"/>
      <dgm:spPr/>
    </dgm:pt>
    <dgm:pt modelId="{CB0CE799-189F-4C7E-A768-F69028840932}" type="pres">
      <dgm:prSet presAssocID="{B339512C-5AF6-4902-9B1E-4651231B8D4B}" presName="bgRect" presStyleLbl="bgShp" presStyleIdx="3" presStyleCnt="4"/>
      <dgm:spPr/>
    </dgm:pt>
    <dgm:pt modelId="{EC13591B-C4BB-4AE8-B0E4-9AB3F2C78755}" type="pres">
      <dgm:prSet presAssocID="{B339512C-5AF6-4902-9B1E-4651231B8D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ext>
      </dgm:extLst>
    </dgm:pt>
    <dgm:pt modelId="{90AF8E52-5F66-4CAC-A8EC-BA2CE93B6242}" type="pres">
      <dgm:prSet presAssocID="{B339512C-5AF6-4902-9B1E-4651231B8D4B}" presName="spaceRect" presStyleCnt="0"/>
      <dgm:spPr/>
    </dgm:pt>
    <dgm:pt modelId="{1E32CDA3-33FE-494E-A195-C2F00E0C9CC0}" type="pres">
      <dgm:prSet presAssocID="{B339512C-5AF6-4902-9B1E-4651231B8D4B}" presName="parTx" presStyleLbl="revTx" presStyleIdx="3" presStyleCnt="4">
        <dgm:presLayoutVars>
          <dgm:chMax val="0"/>
          <dgm:chPref val="0"/>
        </dgm:presLayoutVars>
      </dgm:prSet>
      <dgm:spPr/>
    </dgm:pt>
  </dgm:ptLst>
  <dgm:cxnLst>
    <dgm:cxn modelId="{7A892B26-56D8-4872-9119-89443C275769}" type="presOf" srcId="{8799A253-062A-4435-9960-ED01451AED6F}" destId="{BDE931BD-DB93-4DBB-A75F-395FB6B551B7}" srcOrd="0" destOrd="0" presId="urn:microsoft.com/office/officeart/2018/2/layout/IconVerticalSolidList"/>
    <dgm:cxn modelId="{3BEA1162-35A8-41F2-82F5-19ACF222CF39}" srcId="{1C252F2F-2EB4-42BC-BF92-B0E18D18298A}" destId="{8799A253-062A-4435-9960-ED01451AED6F}" srcOrd="0" destOrd="0" parTransId="{08CD90F6-3588-401C-9EC2-BFCE7F94F508}" sibTransId="{414FCCBF-C413-438B-A73C-874E2D665117}"/>
    <dgm:cxn modelId="{C783E842-CBB6-45A6-8637-C96DB86E763B}" srcId="{1C252F2F-2EB4-42BC-BF92-B0E18D18298A}" destId="{B339512C-5AF6-4902-9B1E-4651231B8D4B}" srcOrd="3" destOrd="0" parTransId="{2B7AA3AA-F7A5-4913-B508-8EF75E2908A4}" sibTransId="{7C670E58-D1CE-4E56-B4D6-E6ECB22782B7}"/>
    <dgm:cxn modelId="{FA855D6F-AF1E-4B48-9D63-4534C26FE14E}" srcId="{1C252F2F-2EB4-42BC-BF92-B0E18D18298A}" destId="{C0299B22-42CE-4321-9BF6-CA7580782A2B}" srcOrd="1" destOrd="0" parTransId="{ED0DC459-24D8-4436-8C90-9892ECEB56B2}" sibTransId="{F2D06181-0671-495E-8E47-81E2CAADA197}"/>
    <dgm:cxn modelId="{C651EF70-DEC6-484D-8E6E-4ED44AF23351}" srcId="{1C252F2F-2EB4-42BC-BF92-B0E18D18298A}" destId="{D6253F33-1EA2-4196-B1FD-0FA809531C35}" srcOrd="2" destOrd="0" parTransId="{BF69DDCE-014A-4D70-A08D-61CEF020FCBC}" sibTransId="{031824DF-910E-42BB-B053-60A337962279}"/>
    <dgm:cxn modelId="{5A2EA657-8A97-4606-B844-CD0E78B658C7}" type="presOf" srcId="{1C252F2F-2EB4-42BC-BF92-B0E18D18298A}" destId="{483AB03E-2D2F-48A8-99F6-7CE4D8CFEEC6}" srcOrd="0" destOrd="0" presId="urn:microsoft.com/office/officeart/2018/2/layout/IconVerticalSolidList"/>
    <dgm:cxn modelId="{D68BF79A-0E0D-4F33-ADF9-E1C57870CFD9}" type="presOf" srcId="{B339512C-5AF6-4902-9B1E-4651231B8D4B}" destId="{1E32CDA3-33FE-494E-A195-C2F00E0C9CC0}" srcOrd="0" destOrd="0" presId="urn:microsoft.com/office/officeart/2018/2/layout/IconVerticalSolidList"/>
    <dgm:cxn modelId="{E8D131A9-E8AD-45D3-9EC4-A28FF7FD4A7B}" type="presOf" srcId="{C0299B22-42CE-4321-9BF6-CA7580782A2B}" destId="{5A0C80FC-2F0E-48FD-803C-7FE666BC8873}" srcOrd="0" destOrd="0" presId="urn:microsoft.com/office/officeart/2018/2/layout/IconVerticalSolidList"/>
    <dgm:cxn modelId="{BCFE43EF-5B97-4CDB-ABC9-D9B9B634A90C}" type="presOf" srcId="{D6253F33-1EA2-4196-B1FD-0FA809531C35}" destId="{DE7CE1AC-7C63-409C-838F-B7DC176813A8}" srcOrd="0" destOrd="0" presId="urn:microsoft.com/office/officeart/2018/2/layout/IconVerticalSolidList"/>
    <dgm:cxn modelId="{A54D12B0-6798-4B63-9AE6-C1859EF87A32}" type="presParOf" srcId="{483AB03E-2D2F-48A8-99F6-7CE4D8CFEEC6}" destId="{F47C5A49-2A08-4F4F-A861-7B5C4BC65FD0}" srcOrd="0" destOrd="0" presId="urn:microsoft.com/office/officeart/2018/2/layout/IconVerticalSolidList"/>
    <dgm:cxn modelId="{77C30096-597B-4A4D-8AD2-319F38F11350}" type="presParOf" srcId="{F47C5A49-2A08-4F4F-A861-7B5C4BC65FD0}" destId="{8C8FB49F-A3D7-4936-BC03-1BCA8A6CC991}" srcOrd="0" destOrd="0" presId="urn:microsoft.com/office/officeart/2018/2/layout/IconVerticalSolidList"/>
    <dgm:cxn modelId="{38CC8D57-30D9-4A1A-9066-DAB5DBA8BD16}" type="presParOf" srcId="{F47C5A49-2A08-4F4F-A861-7B5C4BC65FD0}" destId="{B5CFBF75-C7CF-4D28-B67B-49FB2C56CB0F}" srcOrd="1" destOrd="0" presId="urn:microsoft.com/office/officeart/2018/2/layout/IconVerticalSolidList"/>
    <dgm:cxn modelId="{E880DF63-7CCD-4CCE-8BDE-431E784940B8}" type="presParOf" srcId="{F47C5A49-2A08-4F4F-A861-7B5C4BC65FD0}" destId="{F73A5A30-687A-4D43-A13B-5E4633DB45B8}" srcOrd="2" destOrd="0" presId="urn:microsoft.com/office/officeart/2018/2/layout/IconVerticalSolidList"/>
    <dgm:cxn modelId="{874B2989-DDD2-48D0-8DFB-1C9D0E0F45E6}" type="presParOf" srcId="{F47C5A49-2A08-4F4F-A861-7B5C4BC65FD0}" destId="{BDE931BD-DB93-4DBB-A75F-395FB6B551B7}" srcOrd="3" destOrd="0" presId="urn:microsoft.com/office/officeart/2018/2/layout/IconVerticalSolidList"/>
    <dgm:cxn modelId="{40FF84D7-4486-4279-BAE8-C60A00FA8BB9}" type="presParOf" srcId="{483AB03E-2D2F-48A8-99F6-7CE4D8CFEEC6}" destId="{60F91B3E-1035-4C06-BC79-341C8112F218}" srcOrd="1" destOrd="0" presId="urn:microsoft.com/office/officeart/2018/2/layout/IconVerticalSolidList"/>
    <dgm:cxn modelId="{5E9B015B-5E3F-4B7C-81B1-1CCE4B272DE6}" type="presParOf" srcId="{483AB03E-2D2F-48A8-99F6-7CE4D8CFEEC6}" destId="{2D873FC2-AC1B-48D6-A025-0BBCCCAF2C2A}" srcOrd="2" destOrd="0" presId="urn:microsoft.com/office/officeart/2018/2/layout/IconVerticalSolidList"/>
    <dgm:cxn modelId="{B0411D34-5328-4475-B2CD-D2C87079CB69}" type="presParOf" srcId="{2D873FC2-AC1B-48D6-A025-0BBCCCAF2C2A}" destId="{A4AA3EEB-436D-4646-9743-B536E9A353E4}" srcOrd="0" destOrd="0" presId="urn:microsoft.com/office/officeart/2018/2/layout/IconVerticalSolidList"/>
    <dgm:cxn modelId="{849FFE8E-54A4-4C7F-B22B-863B58EF0E79}" type="presParOf" srcId="{2D873FC2-AC1B-48D6-A025-0BBCCCAF2C2A}" destId="{9D380BF8-AB77-42EB-8A60-C2C4672DEBFF}" srcOrd="1" destOrd="0" presId="urn:microsoft.com/office/officeart/2018/2/layout/IconVerticalSolidList"/>
    <dgm:cxn modelId="{2E8288A4-0A12-4690-940A-201B187744D4}" type="presParOf" srcId="{2D873FC2-AC1B-48D6-A025-0BBCCCAF2C2A}" destId="{55D5434D-604D-425F-BBC4-EA27161A8444}" srcOrd="2" destOrd="0" presId="urn:microsoft.com/office/officeart/2018/2/layout/IconVerticalSolidList"/>
    <dgm:cxn modelId="{611EEA65-463C-414D-9D06-6248295BF8D4}" type="presParOf" srcId="{2D873FC2-AC1B-48D6-A025-0BBCCCAF2C2A}" destId="{5A0C80FC-2F0E-48FD-803C-7FE666BC8873}" srcOrd="3" destOrd="0" presId="urn:microsoft.com/office/officeart/2018/2/layout/IconVerticalSolidList"/>
    <dgm:cxn modelId="{17272A14-1670-4446-8505-5023DA2BAE47}" type="presParOf" srcId="{483AB03E-2D2F-48A8-99F6-7CE4D8CFEEC6}" destId="{BE598231-A072-4D1F-88B1-AF6A7853CB05}" srcOrd="3" destOrd="0" presId="urn:microsoft.com/office/officeart/2018/2/layout/IconVerticalSolidList"/>
    <dgm:cxn modelId="{BC123797-B5C7-4C70-ACE7-9E18B5C847FE}" type="presParOf" srcId="{483AB03E-2D2F-48A8-99F6-7CE4D8CFEEC6}" destId="{63A9C9D7-B003-4FB6-B0D6-53B79F80AEF2}" srcOrd="4" destOrd="0" presId="urn:microsoft.com/office/officeart/2018/2/layout/IconVerticalSolidList"/>
    <dgm:cxn modelId="{981E9D49-0B01-4D46-8234-79E86596BF59}" type="presParOf" srcId="{63A9C9D7-B003-4FB6-B0D6-53B79F80AEF2}" destId="{6832E501-8476-4CC7-8C84-3C019716F03B}" srcOrd="0" destOrd="0" presId="urn:microsoft.com/office/officeart/2018/2/layout/IconVerticalSolidList"/>
    <dgm:cxn modelId="{461BF9FE-C5AF-4EE7-8972-BC5B224C4941}" type="presParOf" srcId="{63A9C9D7-B003-4FB6-B0D6-53B79F80AEF2}" destId="{3DEC4B9C-28B2-47D3-A50F-8FC004240DCB}" srcOrd="1" destOrd="0" presId="urn:microsoft.com/office/officeart/2018/2/layout/IconVerticalSolidList"/>
    <dgm:cxn modelId="{6FD390F7-6B32-425E-BACD-D12E5B59A311}" type="presParOf" srcId="{63A9C9D7-B003-4FB6-B0D6-53B79F80AEF2}" destId="{B92B4BD3-3976-47D6-A335-534182D4FF6B}" srcOrd="2" destOrd="0" presId="urn:microsoft.com/office/officeart/2018/2/layout/IconVerticalSolidList"/>
    <dgm:cxn modelId="{A4CF7E70-B480-400D-9BD0-9D2ED84A3DFD}" type="presParOf" srcId="{63A9C9D7-B003-4FB6-B0D6-53B79F80AEF2}" destId="{DE7CE1AC-7C63-409C-838F-B7DC176813A8}" srcOrd="3" destOrd="0" presId="urn:microsoft.com/office/officeart/2018/2/layout/IconVerticalSolidList"/>
    <dgm:cxn modelId="{CDB3DB49-8C9E-4AED-8158-C9B9DCEEAC95}" type="presParOf" srcId="{483AB03E-2D2F-48A8-99F6-7CE4D8CFEEC6}" destId="{48CBAD88-03F9-4C11-818B-FD21F61ECBDE}" srcOrd="5" destOrd="0" presId="urn:microsoft.com/office/officeart/2018/2/layout/IconVerticalSolidList"/>
    <dgm:cxn modelId="{972CFCC3-45B4-43AC-B300-3F3791223FFE}" type="presParOf" srcId="{483AB03E-2D2F-48A8-99F6-7CE4D8CFEEC6}" destId="{3A17CEBF-A1F5-476B-A082-38F98FA670C3}" srcOrd="6" destOrd="0" presId="urn:microsoft.com/office/officeart/2018/2/layout/IconVerticalSolidList"/>
    <dgm:cxn modelId="{1B2FBF05-DD43-4702-86D7-B7D007FBEC48}" type="presParOf" srcId="{3A17CEBF-A1F5-476B-A082-38F98FA670C3}" destId="{CB0CE799-189F-4C7E-A768-F69028840932}" srcOrd="0" destOrd="0" presId="urn:microsoft.com/office/officeart/2018/2/layout/IconVerticalSolidList"/>
    <dgm:cxn modelId="{8F07B016-E5E7-4451-BA74-50DC8CB9D961}" type="presParOf" srcId="{3A17CEBF-A1F5-476B-A082-38F98FA670C3}" destId="{EC13591B-C4BB-4AE8-B0E4-9AB3F2C78755}" srcOrd="1" destOrd="0" presId="urn:microsoft.com/office/officeart/2018/2/layout/IconVerticalSolidList"/>
    <dgm:cxn modelId="{A0CC7E02-776F-410E-B210-64308250A7E8}" type="presParOf" srcId="{3A17CEBF-A1F5-476B-A082-38F98FA670C3}" destId="{90AF8E52-5F66-4CAC-A8EC-BA2CE93B6242}" srcOrd="2" destOrd="0" presId="urn:microsoft.com/office/officeart/2018/2/layout/IconVerticalSolidList"/>
    <dgm:cxn modelId="{68DC9D00-268D-4A99-A82D-5E555185E1D6}" type="presParOf" srcId="{3A17CEBF-A1F5-476B-A082-38F98FA670C3}" destId="{1E32CDA3-33FE-494E-A195-C2F00E0C9C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6F4A1-ADE1-4D59-B927-13D4C5D00FEC}">
      <dsp:nvSpPr>
        <dsp:cNvPr id="0" name=""/>
        <dsp:cNvSpPr/>
      </dsp:nvSpPr>
      <dsp:spPr>
        <a:xfrm>
          <a:off x="156644" y="300116"/>
          <a:ext cx="1986201" cy="19862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37D668-0648-42FE-91B4-ADAC0545E28A}">
      <dsp:nvSpPr>
        <dsp:cNvPr id="0" name=""/>
        <dsp:cNvSpPr/>
      </dsp:nvSpPr>
      <dsp:spPr>
        <a:xfrm>
          <a:off x="573746" y="717219"/>
          <a:ext cx="1151996" cy="1151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05068E-DB86-4FDF-BB63-C1BE2822A3FF}">
      <dsp:nvSpPr>
        <dsp:cNvPr id="0" name=""/>
        <dsp:cNvSpPr/>
      </dsp:nvSpPr>
      <dsp:spPr>
        <a:xfrm>
          <a:off x="2568459" y="300116"/>
          <a:ext cx="4681759" cy="1986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1.Input Layer: This is where the raw data is fed into the model. Raw text is tokenized, and the tokens may undergo additional preprocessing, such as removing stop words or stemming.</a:t>
          </a:r>
        </a:p>
      </dsp:txBody>
      <dsp:txXfrm>
        <a:off x="2568459" y="300116"/>
        <a:ext cx="4681759" cy="1986201"/>
      </dsp:txXfrm>
    </dsp:sp>
    <dsp:sp modelId="{D18A2C91-9BFE-431C-9F70-CF1E2856D008}">
      <dsp:nvSpPr>
        <dsp:cNvPr id="0" name=""/>
        <dsp:cNvSpPr/>
      </dsp:nvSpPr>
      <dsp:spPr>
        <a:xfrm>
          <a:off x="8065980" y="300116"/>
          <a:ext cx="1986201" cy="19862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C48F0-43EE-448E-A034-D9D13321C7FF}">
      <dsp:nvSpPr>
        <dsp:cNvPr id="0" name=""/>
        <dsp:cNvSpPr/>
      </dsp:nvSpPr>
      <dsp:spPr>
        <a:xfrm>
          <a:off x="8483082" y="717219"/>
          <a:ext cx="1151996" cy="1151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4420B-B886-4CCB-AD40-2B0603154641}">
      <dsp:nvSpPr>
        <dsp:cNvPr id="0" name=""/>
        <dsp:cNvSpPr/>
      </dsp:nvSpPr>
      <dsp:spPr>
        <a:xfrm>
          <a:off x="10477796" y="300116"/>
          <a:ext cx="4681759" cy="1986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2.Embedding Layer: Converts the tokenized input into dense vectors, representing words in a continuous vector space. Pre-trained word embeddings may be used to enhance the model's understanding of context.</a:t>
          </a:r>
        </a:p>
      </dsp:txBody>
      <dsp:txXfrm>
        <a:off x="10477796" y="300116"/>
        <a:ext cx="4681759" cy="1986201"/>
      </dsp:txXfrm>
    </dsp:sp>
    <dsp:sp modelId="{8106EA52-F28A-4F40-9CAD-E1E0834E1B30}">
      <dsp:nvSpPr>
        <dsp:cNvPr id="0" name=""/>
        <dsp:cNvSpPr/>
      </dsp:nvSpPr>
      <dsp:spPr>
        <a:xfrm>
          <a:off x="156644" y="3222882"/>
          <a:ext cx="1986201" cy="19862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0CD06-B313-44F2-9EC5-799A01513BFE}">
      <dsp:nvSpPr>
        <dsp:cNvPr id="0" name=""/>
        <dsp:cNvSpPr/>
      </dsp:nvSpPr>
      <dsp:spPr>
        <a:xfrm>
          <a:off x="573746" y="3639984"/>
          <a:ext cx="1151996" cy="1151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C02002-2E87-4A05-8C9B-FADB2CB011A3}">
      <dsp:nvSpPr>
        <dsp:cNvPr id="0" name=""/>
        <dsp:cNvSpPr/>
      </dsp:nvSpPr>
      <dsp:spPr>
        <a:xfrm>
          <a:off x="2568459" y="3222882"/>
          <a:ext cx="4681759" cy="1986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3.Recurrent or Convolutional Layers: For sequence data like text, recurrent neural networks (RNNs) or convolutional neural networks (CNNs) can be employed to capture sequential dependencies or local patterns.</a:t>
          </a:r>
        </a:p>
      </dsp:txBody>
      <dsp:txXfrm>
        <a:off x="2568459" y="3222882"/>
        <a:ext cx="4681759" cy="1986201"/>
      </dsp:txXfrm>
    </dsp:sp>
    <dsp:sp modelId="{AD09D52F-011C-4302-809F-9193E953EAF3}">
      <dsp:nvSpPr>
        <dsp:cNvPr id="0" name=""/>
        <dsp:cNvSpPr/>
      </dsp:nvSpPr>
      <dsp:spPr>
        <a:xfrm>
          <a:off x="8065980" y="3222882"/>
          <a:ext cx="1986201" cy="19862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DF72A-04CB-4462-AE08-FCD138D8C888}">
      <dsp:nvSpPr>
        <dsp:cNvPr id="0" name=""/>
        <dsp:cNvSpPr/>
      </dsp:nvSpPr>
      <dsp:spPr>
        <a:xfrm>
          <a:off x="8483082" y="3639984"/>
          <a:ext cx="1151996" cy="11519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CE7745-E968-4BD4-BD2C-4B4A6A77B041}">
      <dsp:nvSpPr>
        <dsp:cNvPr id="0" name=""/>
        <dsp:cNvSpPr/>
      </dsp:nvSpPr>
      <dsp:spPr>
        <a:xfrm>
          <a:off x="10477796" y="3222882"/>
          <a:ext cx="4681759" cy="1986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4. Pooling Layer: In the case of CNNs, a pooling layer may be used to reduce the spatial dimensions of the input, capturing the most salient features.</a:t>
          </a:r>
        </a:p>
      </dsp:txBody>
      <dsp:txXfrm>
        <a:off x="10477796" y="3222882"/>
        <a:ext cx="4681759" cy="1986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FB49F-A3D7-4936-BC03-1BCA8A6CC991}">
      <dsp:nvSpPr>
        <dsp:cNvPr id="0" name=""/>
        <dsp:cNvSpPr/>
      </dsp:nvSpPr>
      <dsp:spPr>
        <a:xfrm>
          <a:off x="0" y="2286"/>
          <a:ext cx="16002000" cy="11588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FBF75-C7CF-4D28-B67B-49FB2C56CB0F}">
      <dsp:nvSpPr>
        <dsp:cNvPr id="0" name=""/>
        <dsp:cNvSpPr/>
      </dsp:nvSpPr>
      <dsp:spPr>
        <a:xfrm>
          <a:off x="350557" y="263032"/>
          <a:ext cx="637377" cy="637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E931BD-DB93-4DBB-A75F-395FB6B551B7}">
      <dsp:nvSpPr>
        <dsp:cNvPr id="0" name=""/>
        <dsp:cNvSpPr/>
      </dsp:nvSpPr>
      <dsp:spPr>
        <a:xfrm>
          <a:off x="1338493" y="2286"/>
          <a:ext cx="14663506" cy="115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7" tIns="122647" rIns="122647" bIns="122647" numCol="1" spcCol="1270" anchor="ctr" anchorCtr="0">
          <a:noAutofit/>
        </a:bodyPr>
        <a:lstStyle/>
        <a:p>
          <a:pPr marL="0" lvl="0" indent="0" algn="l" defTabSz="933450">
            <a:lnSpc>
              <a:spcPct val="100000"/>
            </a:lnSpc>
            <a:spcBef>
              <a:spcPct val="0"/>
            </a:spcBef>
            <a:spcAft>
              <a:spcPct val="35000"/>
            </a:spcAft>
            <a:buNone/>
          </a:pPr>
          <a:r>
            <a:rPr lang="en-US" sz="2100" kern="1200"/>
            <a:t>6. Output Layer: Produces the final output, which is the sentiment prediction for the input text. A softmax activation function is often used for multi-class classification.</a:t>
          </a:r>
        </a:p>
      </dsp:txBody>
      <dsp:txXfrm>
        <a:off x="1338493" y="2286"/>
        <a:ext cx="14663506" cy="1158868"/>
      </dsp:txXfrm>
    </dsp:sp>
    <dsp:sp modelId="{A4AA3EEB-436D-4646-9743-B536E9A353E4}">
      <dsp:nvSpPr>
        <dsp:cNvPr id="0" name=""/>
        <dsp:cNvSpPr/>
      </dsp:nvSpPr>
      <dsp:spPr>
        <a:xfrm>
          <a:off x="0" y="1450872"/>
          <a:ext cx="16002000" cy="11588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80BF8-AB77-42EB-8A60-C2C4672DEBFF}">
      <dsp:nvSpPr>
        <dsp:cNvPr id="0" name=""/>
        <dsp:cNvSpPr/>
      </dsp:nvSpPr>
      <dsp:spPr>
        <a:xfrm>
          <a:off x="350557" y="1711618"/>
          <a:ext cx="637377" cy="637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C80FC-2F0E-48FD-803C-7FE666BC8873}">
      <dsp:nvSpPr>
        <dsp:cNvPr id="0" name=""/>
        <dsp:cNvSpPr/>
      </dsp:nvSpPr>
      <dsp:spPr>
        <a:xfrm>
          <a:off x="1338493" y="1450872"/>
          <a:ext cx="14663506" cy="115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7" tIns="122647" rIns="122647" bIns="122647" numCol="1" spcCol="1270" anchor="ctr" anchorCtr="0">
          <a:noAutofit/>
        </a:bodyPr>
        <a:lstStyle/>
        <a:p>
          <a:pPr marL="0" lvl="0" indent="0" algn="l" defTabSz="933450">
            <a:lnSpc>
              <a:spcPct val="100000"/>
            </a:lnSpc>
            <a:spcBef>
              <a:spcPct val="0"/>
            </a:spcBef>
            <a:spcAft>
              <a:spcPct val="35000"/>
            </a:spcAft>
            <a:buNone/>
          </a:pPr>
          <a:r>
            <a:rPr lang="en-US" sz="2100" kern="1200"/>
            <a:t>7. Model Compilation: This step configures the model for training by specifying the optimizer, loss function, and evaluation metric. Common choices include the Adam optimizer, categorical cross-entropy loss for multi-class classification, and accuracy as the evaluation metric.</a:t>
          </a:r>
        </a:p>
      </dsp:txBody>
      <dsp:txXfrm>
        <a:off x="1338493" y="1450872"/>
        <a:ext cx="14663506" cy="1158868"/>
      </dsp:txXfrm>
    </dsp:sp>
    <dsp:sp modelId="{6832E501-8476-4CC7-8C84-3C019716F03B}">
      <dsp:nvSpPr>
        <dsp:cNvPr id="0" name=""/>
        <dsp:cNvSpPr/>
      </dsp:nvSpPr>
      <dsp:spPr>
        <a:xfrm>
          <a:off x="0" y="2899458"/>
          <a:ext cx="16002000" cy="11588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EC4B9C-28B2-47D3-A50F-8FC004240DCB}">
      <dsp:nvSpPr>
        <dsp:cNvPr id="0" name=""/>
        <dsp:cNvSpPr/>
      </dsp:nvSpPr>
      <dsp:spPr>
        <a:xfrm>
          <a:off x="350557" y="3160204"/>
          <a:ext cx="637377" cy="637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7CE1AC-7C63-409C-838F-B7DC176813A8}">
      <dsp:nvSpPr>
        <dsp:cNvPr id="0" name=""/>
        <dsp:cNvSpPr/>
      </dsp:nvSpPr>
      <dsp:spPr>
        <a:xfrm>
          <a:off x="1338493" y="2899458"/>
          <a:ext cx="14663506" cy="115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7" tIns="122647" rIns="122647" bIns="122647" numCol="1" spcCol="1270" anchor="ctr" anchorCtr="0">
          <a:noAutofit/>
        </a:bodyPr>
        <a:lstStyle/>
        <a:p>
          <a:pPr marL="0" lvl="0" indent="0" algn="l" defTabSz="933450">
            <a:lnSpc>
              <a:spcPct val="100000"/>
            </a:lnSpc>
            <a:spcBef>
              <a:spcPct val="0"/>
            </a:spcBef>
            <a:spcAft>
              <a:spcPct val="35000"/>
            </a:spcAft>
            <a:buNone/>
          </a:pPr>
          <a:r>
            <a:rPr lang="en-US" sz="2100" kern="1200"/>
            <a:t>8. Model Training: The model is trained on a labeled dataset using an iterative process, adjusting weights to minimize the chosen loss function. The training set is used to update the model parameters during each epoch. Validation sets help monitor overfitting.</a:t>
          </a:r>
        </a:p>
      </dsp:txBody>
      <dsp:txXfrm>
        <a:off x="1338493" y="2899458"/>
        <a:ext cx="14663506" cy="1158868"/>
      </dsp:txXfrm>
    </dsp:sp>
    <dsp:sp modelId="{CB0CE799-189F-4C7E-A768-F69028840932}">
      <dsp:nvSpPr>
        <dsp:cNvPr id="0" name=""/>
        <dsp:cNvSpPr/>
      </dsp:nvSpPr>
      <dsp:spPr>
        <a:xfrm>
          <a:off x="0" y="4348044"/>
          <a:ext cx="16002000" cy="11588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3591B-C4BB-4AE8-B0E4-9AB3F2C78755}">
      <dsp:nvSpPr>
        <dsp:cNvPr id="0" name=""/>
        <dsp:cNvSpPr/>
      </dsp:nvSpPr>
      <dsp:spPr>
        <a:xfrm>
          <a:off x="350557" y="4608790"/>
          <a:ext cx="637377" cy="637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32CDA3-33FE-494E-A195-C2F00E0C9CC0}">
      <dsp:nvSpPr>
        <dsp:cNvPr id="0" name=""/>
        <dsp:cNvSpPr/>
      </dsp:nvSpPr>
      <dsp:spPr>
        <a:xfrm>
          <a:off x="1338493" y="4348044"/>
          <a:ext cx="14663506" cy="115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7" tIns="122647" rIns="122647" bIns="122647" numCol="1" spcCol="1270" anchor="ctr" anchorCtr="0">
          <a:noAutofit/>
        </a:bodyPr>
        <a:lstStyle/>
        <a:p>
          <a:pPr marL="0" lvl="0" indent="0" algn="l" defTabSz="933450">
            <a:lnSpc>
              <a:spcPct val="100000"/>
            </a:lnSpc>
            <a:spcBef>
              <a:spcPct val="0"/>
            </a:spcBef>
            <a:spcAft>
              <a:spcPct val="35000"/>
            </a:spcAft>
            <a:buNone/>
          </a:pPr>
          <a:r>
            <a:rPr lang="en-US" sz="2100" kern="1200" dirty="0"/>
            <a:t>9. Evaluation Metrics: Metrics such as accuracy, precision, recall, and F1 score are used to evaluate the model's performance on a separate validation or test set. These metrics provide insights into how well the model generalizes to new, unseen data.</a:t>
          </a:r>
        </a:p>
      </dsp:txBody>
      <dsp:txXfrm>
        <a:off x="1338493" y="4348044"/>
        <a:ext cx="14663506" cy="115886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013C0-91DF-49D9-A7EF-91A26170CB40}"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309E7-B622-410C-9680-34E1166FC4C5}" type="slidenum">
              <a:rPr lang="en-US" smtClean="0"/>
              <a:t>‹#›</a:t>
            </a:fld>
            <a:endParaRPr lang="en-US"/>
          </a:p>
        </p:txBody>
      </p:sp>
    </p:spTree>
    <p:extLst>
      <p:ext uri="{BB962C8B-B14F-4D97-AF65-F5344CB8AC3E}">
        <p14:creationId xmlns:p14="http://schemas.microsoft.com/office/powerpoint/2010/main" val="1979017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F309E7-B622-410C-9680-34E1166FC4C5}" type="slidenum">
              <a:rPr lang="en-US" smtClean="0"/>
              <a:t>6</a:t>
            </a:fld>
            <a:endParaRPr lang="en-US"/>
          </a:p>
        </p:txBody>
      </p:sp>
    </p:spTree>
    <p:extLst>
      <p:ext uri="{BB962C8B-B14F-4D97-AF65-F5344CB8AC3E}">
        <p14:creationId xmlns:p14="http://schemas.microsoft.com/office/powerpoint/2010/main" val="405575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401" y="0"/>
            <a:ext cx="18346740" cy="1028432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4038598" y="2806697"/>
            <a:ext cx="10223504" cy="2273300"/>
          </a:xfrm>
        </p:spPr>
        <p:txBody>
          <a:bodyPr anchor="b">
            <a:noAutofit/>
          </a:bodyPr>
          <a:lstStyle>
            <a:lvl1pPr algn="ctr">
              <a:defRPr sz="8100">
                <a:effectLst/>
              </a:defRPr>
            </a:lvl1pPr>
          </a:lstStyle>
          <a:p>
            <a:r>
              <a:rPr lang="en-US"/>
              <a:t>Click to edit Master title style</a:t>
            </a:r>
            <a:endParaRPr lang="en-US" dirty="0"/>
          </a:p>
        </p:txBody>
      </p:sp>
      <p:sp>
        <p:nvSpPr>
          <p:cNvPr id="3" name="Subtitle 2"/>
          <p:cNvSpPr>
            <a:spLocks noGrp="1"/>
          </p:cNvSpPr>
          <p:nvPr>
            <p:ph type="subTitle" idx="1"/>
          </p:nvPr>
        </p:nvSpPr>
        <p:spPr>
          <a:xfrm>
            <a:off x="4038598" y="5486396"/>
            <a:ext cx="10223504" cy="1981203"/>
          </a:xfrm>
        </p:spPr>
        <p:txBody>
          <a:bodyPr anchor="t">
            <a:normAutofit/>
          </a:bodyPr>
          <a:lstStyle>
            <a:lvl1pPr marL="0" indent="0" algn="ct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1974849" y="7556495"/>
            <a:ext cx="1346201" cy="419100"/>
          </a:xfrm>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a:xfrm>
            <a:off x="4038596" y="7556495"/>
            <a:ext cx="7821953" cy="419100"/>
          </a:xfrm>
        </p:spPr>
        <p:txBody>
          <a:bodyPr/>
          <a:lstStyle/>
          <a:p>
            <a:endParaRPr lang="en-US" dirty="0"/>
          </a:p>
        </p:txBody>
      </p:sp>
      <p:sp>
        <p:nvSpPr>
          <p:cNvPr id="6" name="Slide Number Placeholder 5"/>
          <p:cNvSpPr>
            <a:spLocks noGrp="1"/>
          </p:cNvSpPr>
          <p:nvPr>
            <p:ph type="sldNum" sz="quarter" idx="12"/>
          </p:nvPr>
        </p:nvSpPr>
        <p:spPr>
          <a:xfrm>
            <a:off x="13435351" y="7556495"/>
            <a:ext cx="826751" cy="419100"/>
          </a:xfrm>
        </p:spPr>
        <p:txBody>
          <a:bodyPr/>
          <a:lstStyle/>
          <a:p>
            <a:fld id="{D57F1E4F-1CFF-5643-939E-217C01CDF565}" type="slidenum">
              <a:rPr lang="en-US" dirty="0"/>
              <a:pPr/>
              <a:t>‹#›</a:t>
            </a:fld>
            <a:endParaRPr lang="en-US" dirty="0"/>
          </a:p>
        </p:txBody>
      </p:sp>
      <p:cxnSp>
        <p:nvCxnSpPr>
          <p:cNvPr id="15" name="Straight Connector 14"/>
          <p:cNvCxnSpPr/>
          <p:nvPr/>
        </p:nvCxnSpPr>
        <p:spPr>
          <a:xfrm>
            <a:off x="4038599" y="5283197"/>
            <a:ext cx="102235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01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102" y="7223122"/>
            <a:ext cx="14414499"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62141" y="1562099"/>
            <a:ext cx="15158958" cy="5003804"/>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943102" y="8073230"/>
            <a:ext cx="14414499"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225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55802" y="1473198"/>
            <a:ext cx="14389098" cy="4432302"/>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55802" y="6515099"/>
            <a:ext cx="14389098"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992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556002"/>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12218" y="5029200"/>
            <a:ext cx="13258803" cy="876300"/>
          </a:xfrm>
        </p:spPr>
        <p:txBody>
          <a:bodyPr anchor="ctr">
            <a:normAutofit/>
          </a:bodyPr>
          <a:lstStyle>
            <a:lvl1pPr marL="0" indent="0" algn="r">
              <a:buFontTx/>
              <a:buNone/>
              <a:defRPr sz="30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3102" y="6515099"/>
            <a:ext cx="14414499"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900401" y="4241805"/>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19" name="Straight Connector 18"/>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768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3103" y="4962872"/>
            <a:ext cx="14414502" cy="2203200"/>
          </a:xfrm>
        </p:spPr>
        <p:txBody>
          <a:bodyPr anchor="b">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3102" y="7166072"/>
            <a:ext cx="14414502"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7902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365502"/>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943102" y="5458968"/>
            <a:ext cx="14414502" cy="1330452"/>
          </a:xfrm>
        </p:spPr>
        <p:txBody>
          <a:bodyPr anchor="b">
            <a:normAutofit/>
          </a:bodyPr>
          <a:lstStyle>
            <a:lvl1pPr marL="0" indent="0" algn="l">
              <a:spcBef>
                <a:spcPts val="0"/>
              </a:spcBef>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43102" y="6794500"/>
            <a:ext cx="14414502" cy="20193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3" name="TextBox 12"/>
          <p:cNvSpPr txBox="1"/>
          <p:nvPr/>
        </p:nvSpPr>
        <p:spPr>
          <a:xfrm>
            <a:off x="15900401" y="389889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26" name="Straight Connector 25"/>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8730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3102" y="1473198"/>
            <a:ext cx="14414499" cy="336550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943102" y="5445252"/>
            <a:ext cx="14414502" cy="1261872"/>
          </a:xfrm>
        </p:spPr>
        <p:txBody>
          <a:bodyPr anchor="b">
            <a:normAutofit/>
          </a:bodyPr>
          <a:lstStyle>
            <a:lvl1pPr marL="0" indent="0" algn="l">
              <a:spcBef>
                <a:spcPts val="0"/>
              </a:spcBef>
              <a:buNone/>
              <a:defRPr sz="42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43100" y="6705599"/>
            <a:ext cx="14414505" cy="2108201"/>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3177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00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99035" y="1473197"/>
            <a:ext cx="2836343" cy="73406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43098" y="1473198"/>
            <a:ext cx="11149538" cy="7340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295835" y="1485900"/>
            <a:ext cx="0" cy="73152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5636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61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36485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22604" y="2628909"/>
            <a:ext cx="12238032" cy="2733771"/>
          </a:xfrm>
        </p:spPr>
        <p:txBody>
          <a:bodyPr anchor="b">
            <a:normAutofit/>
          </a:bodyPr>
          <a:lstStyle>
            <a:lvl1pPr algn="ctr">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3022601" y="5769077"/>
            <a:ext cx="12238035" cy="1431821"/>
          </a:xfrm>
        </p:spPr>
        <p:txBody>
          <a:bodyPr anchor="t">
            <a:normAutofit/>
          </a:bodyPr>
          <a:lstStyle>
            <a:lvl1pPr marL="0" indent="0" algn="ctr">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3019085" y="5565878"/>
            <a:ext cx="122450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952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7672" y="3840480"/>
            <a:ext cx="7077456" cy="496519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72016" y="3840480"/>
            <a:ext cx="7077456" cy="496519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77072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943100"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943100" y="4864894"/>
            <a:ext cx="7077456" cy="394890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71005"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71005" y="4864894"/>
            <a:ext cx="7077456" cy="394890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552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991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977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0717" y="2082801"/>
            <a:ext cx="5577683"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8128002" y="1473197"/>
            <a:ext cx="8204199" cy="734060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0717" y="4546598"/>
            <a:ext cx="5577683" cy="3657606"/>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94254" y="4368800"/>
            <a:ext cx="52717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0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099" y="2825748"/>
            <a:ext cx="9362724" cy="2057400"/>
          </a:xfrm>
        </p:spPr>
        <p:txBody>
          <a:bodyPr anchor="b">
            <a:normAutofit/>
          </a:bodyPr>
          <a:lstStyle>
            <a:lvl1pPr algn="ctr">
              <a:defRPr sz="42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12142247" y="1562100"/>
            <a:ext cx="4595021" cy="71628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943099" y="4883148"/>
            <a:ext cx="9362724" cy="2743200"/>
          </a:xfrm>
        </p:spPr>
        <p:txBody>
          <a:bodyPr anchor="t">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178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3604" y="0"/>
            <a:ext cx="18344943" cy="1028432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943103" y="1473199"/>
            <a:ext cx="14401794" cy="19558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3102" y="3835398"/>
            <a:ext cx="14401794" cy="497840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16252" y="8953500"/>
            <a:ext cx="2400300"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1BEF0D-F0BB-DE4B-95CE-6DB70DBA9567}" type="datetimeFigureOut">
              <a:rPr lang="en-US" dirty="0"/>
              <a:pPr/>
              <a:t>12/20/2023</a:t>
            </a:fld>
            <a:endParaRPr lang="en-US" dirty="0"/>
          </a:p>
        </p:txBody>
      </p:sp>
      <p:sp>
        <p:nvSpPr>
          <p:cNvPr id="5" name="Footer Placeholder 4"/>
          <p:cNvSpPr>
            <a:spLocks noGrp="1"/>
          </p:cNvSpPr>
          <p:nvPr>
            <p:ph type="ftr" sz="quarter" idx="3"/>
          </p:nvPr>
        </p:nvSpPr>
        <p:spPr>
          <a:xfrm>
            <a:off x="1943102" y="8953500"/>
            <a:ext cx="10958850" cy="419100"/>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5530852" y="8953500"/>
            <a:ext cx="814046"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645460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txStyles>
    <p:titleStyle>
      <a:lvl1pPr algn="ctr" defTabSz="685800" rtl="0" eaLnBrk="1" latinLnBrk="0" hangingPunct="1">
        <a:spcBef>
          <a:spcPct val="0"/>
        </a:spcBef>
        <a:buNone/>
        <a:defRPr sz="66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buClr>
        <a:buSzPct val="115000"/>
        <a:buFont typeface="Arial"/>
        <a:buChar char="•"/>
        <a:defRPr sz="3600" kern="1200" cap="none">
          <a:solidFill>
            <a:schemeClr val="tx1">
              <a:lumMod val="85000"/>
              <a:lumOff val="1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buClr>
        <a:buSzPct val="115000"/>
        <a:buFont typeface="Arial"/>
        <a:buChar char="•"/>
        <a:defRPr sz="3000" kern="1200" cap="none">
          <a:solidFill>
            <a:schemeClr val="tx1">
              <a:lumMod val="85000"/>
              <a:lumOff val="1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buClr>
        <a:buSzPct val="115000"/>
        <a:buFont typeface="Arial"/>
        <a:buChar char="•"/>
        <a:defRPr sz="2700" kern="1200" cap="none">
          <a:solidFill>
            <a:schemeClr val="tx1">
              <a:lumMod val="85000"/>
              <a:lumOff val="1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0">
            <a:extLst>
              <a:ext uri="{FF2B5EF4-FFF2-40B4-BE49-F238E27FC236}">
                <a16:creationId xmlns:a16="http://schemas.microsoft.com/office/drawing/2014/main" id="{957A1698-DB32-C5F3-C4EB-E6635C887AC7}"/>
              </a:ext>
            </a:extLst>
          </p:cNvPr>
          <p:cNvSpPr/>
          <p:nvPr/>
        </p:nvSpPr>
        <p:spPr>
          <a:xfrm>
            <a:off x="1219200" y="1181101"/>
            <a:ext cx="15544800" cy="7848600"/>
          </a:xfrm>
          <a:prstGeom prst="rect">
            <a:avLst/>
          </a:prstGeom>
          <a:solidFill>
            <a:srgbClr val="0C0C0E"/>
          </a:solidFill>
          <a:ln/>
        </p:spPr>
        <p:txBody>
          <a:bodyPr/>
          <a:lstStyle/>
          <a:p>
            <a:endParaRPr lang="en-US"/>
          </a:p>
        </p:txBody>
      </p:sp>
      <p:sp>
        <p:nvSpPr>
          <p:cNvPr id="22" name="Shape 1">
            <a:extLst>
              <a:ext uri="{FF2B5EF4-FFF2-40B4-BE49-F238E27FC236}">
                <a16:creationId xmlns:a16="http://schemas.microsoft.com/office/drawing/2014/main" id="{85718331-E3F0-F687-C69C-DD3F8E97588F}"/>
              </a:ext>
            </a:extLst>
          </p:cNvPr>
          <p:cNvSpPr/>
          <p:nvPr/>
        </p:nvSpPr>
        <p:spPr>
          <a:xfrm>
            <a:off x="1219200" y="1181101"/>
            <a:ext cx="15544800" cy="7848600"/>
          </a:xfrm>
          <a:prstGeom prst="rect">
            <a:avLst/>
          </a:prstGeom>
          <a:solidFill>
            <a:srgbClr val="F3F3F7"/>
          </a:solidFill>
          <a:ln/>
        </p:spPr>
        <p:txBody>
          <a:bodyPr/>
          <a:lstStyle/>
          <a:p>
            <a:endParaRPr lang="en-US"/>
          </a:p>
        </p:txBody>
      </p:sp>
      <p:sp>
        <p:nvSpPr>
          <p:cNvPr id="23" name="Title 1">
            <a:extLst>
              <a:ext uri="{FF2B5EF4-FFF2-40B4-BE49-F238E27FC236}">
                <a16:creationId xmlns:a16="http://schemas.microsoft.com/office/drawing/2014/main" id="{4B5A81E3-DC7B-44FD-CE65-75731ABF4286}"/>
              </a:ext>
            </a:extLst>
          </p:cNvPr>
          <p:cNvSpPr txBox="1">
            <a:spLocks/>
          </p:cNvSpPr>
          <p:nvPr/>
        </p:nvSpPr>
        <p:spPr>
          <a:xfrm>
            <a:off x="2236167" y="1277502"/>
            <a:ext cx="11733603" cy="1690234"/>
          </a:xfrm>
          <a:prstGeom prst="rect">
            <a:avLst/>
          </a:prstGeom>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b="1" dirty="0">
                <a:latin typeface="Times New Roman" panose="02020603050405020304" pitchFamily="18" charset="0"/>
                <a:cs typeface="Times New Roman" panose="02020603050405020304" pitchFamily="18" charset="0"/>
              </a:rPr>
              <a:t>Flipkart Review Analysis: Unveiling Customer Sentiments with Machine Learning</a:t>
            </a:r>
            <a:endParaRPr lang="en-US" sz="5400" dirty="0">
              <a:latin typeface="Times New Roman" panose="02020603050405020304" pitchFamily="18" charset="0"/>
              <a:cs typeface="Times New Roman" panose="02020603050405020304" pitchFamily="18" charset="0"/>
            </a:endParaRPr>
          </a:p>
        </p:txBody>
      </p:sp>
      <p:sp>
        <p:nvSpPr>
          <p:cNvPr id="24" name="Subtitle 2">
            <a:extLst>
              <a:ext uri="{FF2B5EF4-FFF2-40B4-BE49-F238E27FC236}">
                <a16:creationId xmlns:a16="http://schemas.microsoft.com/office/drawing/2014/main" id="{4BC5F0DD-EA2B-8BF7-40D6-F9B381488F00}"/>
              </a:ext>
            </a:extLst>
          </p:cNvPr>
          <p:cNvSpPr txBox="1">
            <a:spLocks/>
          </p:cNvSpPr>
          <p:nvPr/>
        </p:nvSpPr>
        <p:spPr>
          <a:xfrm>
            <a:off x="2728114" y="4593122"/>
            <a:ext cx="6599270" cy="2099677"/>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Faculty Coordinator – Subha Meenakshi S</a:t>
            </a:r>
          </a:p>
          <a:p>
            <a:r>
              <a:rPr lang="pt-BR" dirty="0">
                <a:solidFill>
                  <a:srgbClr val="000000"/>
                </a:solidFill>
                <a:latin typeface="Times New Roman" panose="02020603050405020304" pitchFamily="18" charset="0"/>
                <a:cs typeface="Times New Roman" panose="02020603050405020304" pitchFamily="18" charset="0"/>
              </a:rPr>
              <a:t>Team Members :</a:t>
            </a:r>
          </a:p>
          <a:p>
            <a:pPr marL="0" indent="0">
              <a:buNone/>
            </a:pPr>
            <a:r>
              <a:rPr lang="pt-BR" dirty="0">
                <a:solidFill>
                  <a:srgbClr val="000000"/>
                </a:solidFill>
                <a:latin typeface="Times New Roman" panose="02020603050405020304" pitchFamily="18" charset="0"/>
                <a:cs typeface="Times New Roman" panose="02020603050405020304" pitchFamily="18" charset="0"/>
              </a:rPr>
              <a:t>	Sonika R - 1BI20AI049</a:t>
            </a:r>
          </a:p>
          <a:p>
            <a:pPr marL="0" indent="0">
              <a:buNone/>
            </a:pPr>
            <a:r>
              <a:rPr lang="pt-BR" dirty="0">
                <a:solidFill>
                  <a:srgbClr val="000000"/>
                </a:solidFill>
                <a:latin typeface="Times New Roman" panose="02020603050405020304" pitchFamily="18" charset="0"/>
                <a:cs typeface="Times New Roman" panose="02020603050405020304" pitchFamily="18" charset="0"/>
              </a:rPr>
              <a:t>	Yashas R - 1BI20AI058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419600" y="1104899"/>
            <a:ext cx="11963400" cy="8077201"/>
          </a:xfrm>
          <a:custGeom>
            <a:avLst/>
            <a:gdLst/>
            <a:ahLst/>
            <a:cxnLst/>
            <a:rect l="l" t="t" r="r" b="b"/>
            <a:pathLst>
              <a:path w="12359244" h="8661448">
                <a:moveTo>
                  <a:pt x="0" y="0"/>
                </a:moveTo>
                <a:lnTo>
                  <a:pt x="12359244" y="0"/>
                </a:lnTo>
                <a:lnTo>
                  <a:pt x="12359244" y="8661449"/>
                </a:lnTo>
                <a:lnTo>
                  <a:pt x="0" y="8661449"/>
                </a:lnTo>
                <a:lnTo>
                  <a:pt x="0" y="0"/>
                </a:lnTo>
                <a:close/>
              </a:path>
            </a:pathLst>
          </a:custGeom>
          <a:blipFill>
            <a:blip r:embed="rId2"/>
            <a:stretch>
              <a:fillRect l="-7083" t="-11456" r="-6580" b="-10575"/>
            </a:stretch>
          </a:blipFill>
        </p:spPr>
        <p:txBody>
          <a:bodyPr/>
          <a:lstStyle/>
          <a:p>
            <a:endParaRPr lang="en-US"/>
          </a:p>
        </p:txBody>
      </p:sp>
      <p:sp>
        <p:nvSpPr>
          <p:cNvPr id="3" name="TextBox 3"/>
          <p:cNvSpPr txBox="1"/>
          <p:nvPr/>
        </p:nvSpPr>
        <p:spPr>
          <a:xfrm>
            <a:off x="980607" y="834107"/>
            <a:ext cx="4520282" cy="846386"/>
          </a:xfrm>
          <a:prstGeom prst="rect">
            <a:avLst/>
          </a:prstGeom>
        </p:spPr>
        <p:txBody>
          <a:bodyPr lIns="0" tIns="0" rIns="0" bIns="0" rtlCol="0" anchor="t">
            <a:spAutoFit/>
          </a:bodyPr>
          <a:lstStyle/>
          <a:p>
            <a:pPr>
              <a:lnSpc>
                <a:spcPts val="7279"/>
              </a:lnSpc>
            </a:pPr>
            <a:r>
              <a:rPr lang="en-US" sz="4800" b="1" u="sng" dirty="0">
                <a:solidFill>
                  <a:srgbClr val="000000"/>
                </a:solidFill>
                <a:latin typeface="Times New Roman"/>
              </a:rPr>
              <a:t>Module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A5AB-8032-8F65-C100-809DCD14CE7A}"/>
              </a:ext>
            </a:extLst>
          </p:cNvPr>
          <p:cNvSpPr>
            <a:spLocks noGrp="1"/>
          </p:cNvSpPr>
          <p:nvPr>
            <p:ph type="title"/>
          </p:nvPr>
        </p:nvSpPr>
        <p:spPr/>
        <p:txBody>
          <a:bodyPr/>
          <a:lstStyle/>
          <a:p>
            <a:r>
              <a:rPr lang="en-US" b="1" dirty="0"/>
              <a:t>Output</a:t>
            </a:r>
          </a:p>
        </p:txBody>
      </p:sp>
      <p:pic>
        <p:nvPicPr>
          <p:cNvPr id="4" name="Picture 3">
            <a:extLst>
              <a:ext uri="{FF2B5EF4-FFF2-40B4-BE49-F238E27FC236}">
                <a16:creationId xmlns:a16="http://schemas.microsoft.com/office/drawing/2014/main" id="{5B1F5857-D955-0365-2235-92439FA83CFA}"/>
              </a:ext>
            </a:extLst>
          </p:cNvPr>
          <p:cNvPicPr>
            <a:picLocks noChangeAspect="1"/>
          </p:cNvPicPr>
          <p:nvPr/>
        </p:nvPicPr>
        <p:blipFill>
          <a:blip r:embed="rId2"/>
          <a:stretch>
            <a:fillRect/>
          </a:stretch>
        </p:blipFill>
        <p:spPr>
          <a:xfrm>
            <a:off x="2362200" y="3848100"/>
            <a:ext cx="13347800" cy="4267200"/>
          </a:xfrm>
          <a:prstGeom prst="rect">
            <a:avLst/>
          </a:prstGeom>
        </p:spPr>
      </p:pic>
    </p:spTree>
    <p:extLst>
      <p:ext uri="{BB962C8B-B14F-4D97-AF65-F5344CB8AC3E}">
        <p14:creationId xmlns:p14="http://schemas.microsoft.com/office/powerpoint/2010/main" val="4239962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rgbClr val="736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3604" y="43405"/>
            <a:ext cx="18283237" cy="10284321"/>
          </a:xfrm>
          <a:prstGeom prst="rect">
            <a:avLst/>
          </a:prstGeom>
        </p:spPr>
      </p:pic>
      <p:grpSp>
        <p:nvGrpSpPr>
          <p:cNvPr id="23" name="Group 22">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93434"/>
            <a:ext cx="18352016" cy="987552"/>
            <a:chOff x="-18288" y="3128956"/>
            <a:chExt cx="12234672" cy="658368"/>
          </a:xfrm>
        </p:grpSpPr>
        <p:sp useBgFill="1">
          <p:nvSpPr>
            <p:cNvPr id="16"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5" name="Picture 24">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7"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7" name="Picture 26">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pic>
        <p:nvPicPr>
          <p:cNvPr id="2" name="Picture 1">
            <a:extLst>
              <a:ext uri="{FF2B5EF4-FFF2-40B4-BE49-F238E27FC236}">
                <a16:creationId xmlns:a16="http://schemas.microsoft.com/office/drawing/2014/main" id="{9A54665D-F664-5646-2D4A-990BAD8E2048}"/>
              </a:ext>
            </a:extLst>
          </p:cNvPr>
          <p:cNvPicPr>
            <a:picLocks noChangeAspect="1"/>
          </p:cNvPicPr>
          <p:nvPr/>
        </p:nvPicPr>
        <p:blipFill>
          <a:blip r:embed="rId5"/>
          <a:stretch>
            <a:fillRect/>
          </a:stretch>
        </p:blipFill>
        <p:spPr>
          <a:xfrm>
            <a:off x="7467600" y="6371834"/>
            <a:ext cx="9276522" cy="2667000"/>
          </a:xfrm>
          <a:prstGeom prst="rect">
            <a:avLst/>
          </a:prstGeom>
        </p:spPr>
      </p:pic>
      <p:pic>
        <p:nvPicPr>
          <p:cNvPr id="4" name="Picture 3">
            <a:extLst>
              <a:ext uri="{FF2B5EF4-FFF2-40B4-BE49-F238E27FC236}">
                <a16:creationId xmlns:a16="http://schemas.microsoft.com/office/drawing/2014/main" id="{5F62B0B3-F431-B68F-2C20-23EB7C6580AA}"/>
              </a:ext>
            </a:extLst>
          </p:cNvPr>
          <p:cNvPicPr>
            <a:picLocks noChangeAspect="1"/>
          </p:cNvPicPr>
          <p:nvPr/>
        </p:nvPicPr>
        <p:blipFill>
          <a:blip r:embed="rId6"/>
          <a:stretch>
            <a:fillRect/>
          </a:stretch>
        </p:blipFill>
        <p:spPr>
          <a:xfrm>
            <a:off x="1447800" y="935455"/>
            <a:ext cx="9958034" cy="5147511"/>
          </a:xfrm>
          <a:prstGeom prst="rect">
            <a:avLst/>
          </a:prstGeom>
        </p:spPr>
      </p:pic>
    </p:spTree>
    <p:extLst>
      <p:ext uri="{BB962C8B-B14F-4D97-AF65-F5344CB8AC3E}">
        <p14:creationId xmlns:p14="http://schemas.microsoft.com/office/powerpoint/2010/main" val="425755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9C24E2-49D8-B70F-36B9-022E7ACB99AE}"/>
              </a:ext>
            </a:extLst>
          </p:cNvPr>
          <p:cNvPicPr>
            <a:picLocks noChangeAspect="1"/>
          </p:cNvPicPr>
          <p:nvPr/>
        </p:nvPicPr>
        <p:blipFill>
          <a:blip r:embed="rId2"/>
          <a:stretch>
            <a:fillRect/>
          </a:stretch>
        </p:blipFill>
        <p:spPr>
          <a:xfrm>
            <a:off x="4191000" y="1681890"/>
            <a:ext cx="10143911" cy="6923219"/>
          </a:xfrm>
          <a:prstGeom prst="rect">
            <a:avLst/>
          </a:prstGeom>
        </p:spPr>
      </p:pic>
    </p:spTree>
    <p:extLst>
      <p:ext uri="{BB962C8B-B14F-4D97-AF65-F5344CB8AC3E}">
        <p14:creationId xmlns:p14="http://schemas.microsoft.com/office/powerpoint/2010/main" val="2013143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rgbClr val="3C3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052ECF2-AB04-44DB-D866-D9CB89350E66}"/>
              </a:ext>
            </a:extLst>
          </p:cNvPr>
          <p:cNvPicPr>
            <a:picLocks noChangeAspect="1"/>
          </p:cNvPicPr>
          <p:nvPr/>
        </p:nvPicPr>
        <p:blipFill>
          <a:blip r:embed="rId3"/>
          <a:stretch>
            <a:fillRect/>
          </a:stretch>
        </p:blipFill>
        <p:spPr>
          <a:xfrm>
            <a:off x="3409318" y="1000192"/>
            <a:ext cx="11469364" cy="8286617"/>
          </a:xfrm>
          <a:prstGeom prst="rect">
            <a:avLst/>
          </a:prstGeom>
        </p:spPr>
      </p:pic>
      <p:sp>
        <p:nvSpPr>
          <p:cNvPr id="10" name="Rectangle 9">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916" y="525834"/>
            <a:ext cx="17314169" cy="9235332"/>
          </a:xfrm>
          <a:prstGeom prst="rect">
            <a:avLst/>
          </a:prstGeom>
          <a:noFill/>
          <a:ln w="25400" cap="flat">
            <a:solidFill>
              <a:srgbClr val="F5FB1A"/>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3120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rgbClr val="4967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916" y="525834"/>
            <a:ext cx="17314169" cy="9235332"/>
          </a:xfrm>
          <a:prstGeom prst="rect">
            <a:avLst/>
          </a:prstGeom>
          <a:noFill/>
          <a:ln w="25400" cap="flat">
            <a:solidFill>
              <a:srgbClr val="05CBFF"/>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graph of a review polarity&#10;&#10;Description automatically generated">
            <a:extLst>
              <a:ext uri="{FF2B5EF4-FFF2-40B4-BE49-F238E27FC236}">
                <a16:creationId xmlns:a16="http://schemas.microsoft.com/office/drawing/2014/main" id="{24FFC869-F7C6-F77F-855B-304DFEB5B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775" y="1652587"/>
            <a:ext cx="8934450" cy="6981825"/>
          </a:xfrm>
          <a:prstGeom prst="rect">
            <a:avLst/>
          </a:prstGeom>
        </p:spPr>
      </p:pic>
    </p:spTree>
    <p:extLst>
      <p:ext uri="{BB962C8B-B14F-4D97-AF65-F5344CB8AC3E}">
        <p14:creationId xmlns:p14="http://schemas.microsoft.com/office/powerpoint/2010/main" val="1063719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e chart with different percentages&#10;&#10;Description automatically generated">
            <a:extLst>
              <a:ext uri="{FF2B5EF4-FFF2-40B4-BE49-F238E27FC236}">
                <a16:creationId xmlns:a16="http://schemas.microsoft.com/office/drawing/2014/main" id="{0B1D1099-9166-09E9-7FCD-EB5EFA8A0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312" y="1681162"/>
            <a:ext cx="6429375" cy="6924675"/>
          </a:xfrm>
          <a:prstGeom prst="rect">
            <a:avLst/>
          </a:prstGeom>
        </p:spPr>
      </p:pic>
    </p:spTree>
    <p:extLst>
      <p:ext uri="{BB962C8B-B14F-4D97-AF65-F5344CB8AC3E}">
        <p14:creationId xmlns:p14="http://schemas.microsoft.com/office/powerpoint/2010/main" val="21470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blue dot&#10;&#10;Description automatically generated with medium confidence">
            <a:extLst>
              <a:ext uri="{FF2B5EF4-FFF2-40B4-BE49-F238E27FC236}">
                <a16:creationId xmlns:a16="http://schemas.microsoft.com/office/drawing/2014/main" id="{35AFEC9B-D899-7782-960C-C26E6D17A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262" y="1471612"/>
            <a:ext cx="9515475" cy="7343775"/>
          </a:xfrm>
          <a:prstGeom prst="rect">
            <a:avLst/>
          </a:prstGeom>
        </p:spPr>
      </p:pic>
    </p:spTree>
    <p:extLst>
      <p:ext uri="{BB962C8B-B14F-4D97-AF65-F5344CB8AC3E}">
        <p14:creationId xmlns:p14="http://schemas.microsoft.com/office/powerpoint/2010/main" val="89245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12147" y="3718153"/>
            <a:ext cx="9076373" cy="2123130"/>
          </a:xfrm>
          <a:prstGeom prst="rect">
            <a:avLst/>
          </a:prstGeom>
        </p:spPr>
        <p:txBody>
          <a:bodyPr lIns="0" tIns="0" rIns="0" bIns="0" rtlCol="0" anchor="t">
            <a:spAutoFit/>
          </a:bodyPr>
          <a:lstStyle/>
          <a:p>
            <a:pPr>
              <a:lnSpc>
                <a:spcPts val="15539"/>
              </a:lnSpc>
            </a:pPr>
            <a:r>
              <a:rPr lang="en-US" sz="11099">
                <a:solidFill>
                  <a:srgbClr val="000000"/>
                </a:solidFill>
                <a:latin typeface="Times New Roman Semi-Bold"/>
              </a:rPr>
              <a:t>Thank You</a:t>
            </a:r>
          </a:p>
        </p:txBody>
      </p:sp>
      <p:grpSp>
        <p:nvGrpSpPr>
          <p:cNvPr id="3" name="Group 3"/>
          <p:cNvGrpSpPr/>
          <p:nvPr/>
        </p:nvGrpSpPr>
        <p:grpSpPr>
          <a:xfrm>
            <a:off x="15132930" y="38808"/>
            <a:ext cx="3155070" cy="2972583"/>
            <a:chOff x="0" y="0"/>
            <a:chExt cx="4468025" cy="4209599"/>
          </a:xfrm>
        </p:grpSpPr>
        <p:sp>
          <p:nvSpPr>
            <p:cNvPr id="4" name="Freeform 4"/>
            <p:cNvSpPr/>
            <p:nvPr/>
          </p:nvSpPr>
          <p:spPr>
            <a:xfrm>
              <a:off x="0" y="0"/>
              <a:ext cx="4468025" cy="4209598"/>
            </a:xfrm>
            <a:custGeom>
              <a:avLst/>
              <a:gdLst/>
              <a:ahLst/>
              <a:cxnLst/>
              <a:rect l="l" t="t" r="r" b="b"/>
              <a:pathLst>
                <a:path w="4468025" h="4209598">
                  <a:moveTo>
                    <a:pt x="2234012" y="0"/>
                  </a:moveTo>
                  <a:lnTo>
                    <a:pt x="0" y="0"/>
                  </a:lnTo>
                  <a:lnTo>
                    <a:pt x="1117006" y="2104799"/>
                  </a:lnTo>
                  <a:lnTo>
                    <a:pt x="2234012" y="4209598"/>
                  </a:lnTo>
                  <a:lnTo>
                    <a:pt x="3351019" y="2104799"/>
                  </a:lnTo>
                  <a:lnTo>
                    <a:pt x="4468025" y="0"/>
                  </a:lnTo>
                  <a:close/>
                </a:path>
              </a:pathLst>
            </a:custGeom>
            <a:solidFill>
              <a:srgbClr val="FFA269"/>
            </a:solidFill>
            <a:ln w="12700">
              <a:solidFill>
                <a:srgbClr val="000000"/>
              </a:solidFill>
            </a:ln>
          </p:spPr>
          <p:txBody>
            <a:bodyPr/>
            <a:lstStyle/>
            <a:p>
              <a:endParaRPr lang="en-US"/>
            </a:p>
          </p:txBody>
        </p:sp>
      </p:grpSp>
      <p:grpSp>
        <p:nvGrpSpPr>
          <p:cNvPr id="5" name="Group 5"/>
          <p:cNvGrpSpPr/>
          <p:nvPr/>
        </p:nvGrpSpPr>
        <p:grpSpPr>
          <a:xfrm rot="-10800000">
            <a:off x="1319175" y="7840280"/>
            <a:ext cx="1260100" cy="110258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US"/>
            </a:p>
          </p:txBody>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a:off x="14674833" y="1363781"/>
            <a:ext cx="1882982" cy="1647610"/>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US"/>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a:off x="0" y="7840280"/>
            <a:ext cx="2311080" cy="2446720"/>
            <a:chOff x="0" y="0"/>
            <a:chExt cx="1123999" cy="1189967"/>
          </a:xfrm>
        </p:grpSpPr>
        <p:sp>
          <p:nvSpPr>
            <p:cNvPr id="12" name="Freeform 12"/>
            <p:cNvSpPr/>
            <p:nvPr/>
          </p:nvSpPr>
          <p:spPr>
            <a:xfrm>
              <a:off x="0" y="0"/>
              <a:ext cx="1123999" cy="1189967"/>
            </a:xfrm>
            <a:custGeom>
              <a:avLst/>
              <a:gdLst/>
              <a:ahLst/>
              <a:cxnLst/>
              <a:rect l="l" t="t" r="r" b="b"/>
              <a:pathLst>
                <a:path w="1123999" h="1189967">
                  <a:moveTo>
                    <a:pt x="561999" y="0"/>
                  </a:moveTo>
                  <a:lnTo>
                    <a:pt x="1123999" y="1189967"/>
                  </a:lnTo>
                  <a:lnTo>
                    <a:pt x="0" y="1189967"/>
                  </a:lnTo>
                  <a:lnTo>
                    <a:pt x="561999" y="0"/>
                  </a:lnTo>
                  <a:close/>
                </a:path>
              </a:pathLst>
            </a:custGeom>
            <a:solidFill>
              <a:srgbClr val="0CB0B6"/>
            </a:solidFill>
          </p:spPr>
          <p:txBody>
            <a:bodyPr/>
            <a:lstStyle/>
            <a:p>
              <a:endParaRPr lang="en-US"/>
            </a:p>
          </p:txBody>
        </p:sp>
        <p:sp>
          <p:nvSpPr>
            <p:cNvPr id="13" name="TextBox 13"/>
            <p:cNvSpPr txBox="1"/>
            <p:nvPr/>
          </p:nvSpPr>
          <p:spPr>
            <a:xfrm>
              <a:off x="175625" y="476285"/>
              <a:ext cx="772749" cy="628685"/>
            </a:xfrm>
            <a:prstGeom prst="rect">
              <a:avLst/>
            </a:prstGeom>
          </p:spPr>
          <p:txBody>
            <a:bodyPr lIns="50800" tIns="50800" rIns="50800" bIns="50800" rtlCol="0" anchor="ctr"/>
            <a:lstStyle/>
            <a:p>
              <a:pPr algn="ctr">
                <a:lnSpc>
                  <a:spcPts val="3525"/>
                </a:lnSpc>
              </a:pPr>
              <a:endParaRPr/>
            </a:p>
          </p:txBody>
        </p:sp>
      </p:grpSp>
    </p:spTree>
    <p:extLst>
      <p:ext uri="{BB962C8B-B14F-4D97-AF65-F5344CB8AC3E}">
        <p14:creationId xmlns:p14="http://schemas.microsoft.com/office/powerpoint/2010/main" val="359526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US"/>
            </a:p>
          </p:txBody>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895600" y="1027956"/>
            <a:ext cx="7777865" cy="1037528"/>
          </a:xfrm>
          <a:prstGeom prst="rect">
            <a:avLst/>
          </a:prstGeom>
        </p:spPr>
        <p:txBody>
          <a:bodyPr lIns="0" tIns="0" rIns="0" bIns="0" rtlCol="0" anchor="t">
            <a:spAutoFit/>
          </a:bodyPr>
          <a:lstStyle/>
          <a:p>
            <a:pPr>
              <a:lnSpc>
                <a:spcPts val="9100"/>
              </a:lnSpc>
            </a:pPr>
            <a:r>
              <a:rPr lang="en-US" sz="5400" b="1" u="sng" dirty="0">
                <a:solidFill>
                  <a:srgbClr val="DB793D"/>
                </a:solidFill>
                <a:latin typeface="Times New Roman" panose="02020603050405020304" pitchFamily="18" charset="0"/>
                <a:cs typeface="Times New Roman" panose="02020603050405020304" pitchFamily="18" charset="0"/>
              </a:rPr>
              <a:t>Abstract</a:t>
            </a:r>
          </a:p>
        </p:txBody>
      </p:sp>
      <p:sp>
        <p:nvSpPr>
          <p:cNvPr id="7" name="TextBox 7"/>
          <p:cNvSpPr txBox="1"/>
          <p:nvPr/>
        </p:nvSpPr>
        <p:spPr>
          <a:xfrm>
            <a:off x="2403602" y="3089770"/>
            <a:ext cx="12988798" cy="4506042"/>
          </a:xfrm>
          <a:prstGeom prst="rect">
            <a:avLst/>
          </a:prstGeom>
        </p:spPr>
        <p:txBody>
          <a:bodyPr wrap="square" lIns="0" tIns="0" rIns="0" bIns="0" rtlCol="0" anchor="t">
            <a:spAutoFit/>
          </a:bodyPr>
          <a:lstStyle/>
          <a:p>
            <a:pPr algn="just">
              <a:lnSpc>
                <a:spcPct val="150000"/>
              </a:lnSpc>
            </a:pPr>
            <a:r>
              <a:rPr lang="en-US" sz="4000" dirty="0">
                <a:solidFill>
                  <a:srgbClr val="000000"/>
                </a:solidFill>
                <a:latin typeface="Times New Roman"/>
              </a:rPr>
              <a:t>	This project involves the application of sentiment analysis on Flipkart reviews using advanced natural language processing techniques. The goal is to extract meaningful insights from customer feedback to aid businesses in making informed decisions.</a:t>
            </a: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US"/>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US"/>
            </a:p>
          </p:txBody>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743200" y="890097"/>
            <a:ext cx="7777865" cy="1249358"/>
          </a:xfrm>
          <a:prstGeom prst="rect">
            <a:avLst/>
          </a:prstGeom>
        </p:spPr>
        <p:txBody>
          <a:bodyPr lIns="0" tIns="0" rIns="0" bIns="0" rtlCol="0" anchor="t">
            <a:spAutoFit/>
          </a:bodyPr>
          <a:lstStyle/>
          <a:p>
            <a:pPr>
              <a:lnSpc>
                <a:spcPts val="9100"/>
              </a:lnSpc>
            </a:pPr>
            <a:r>
              <a:rPr lang="en-US" sz="6500" dirty="0">
                <a:solidFill>
                  <a:srgbClr val="DB793D"/>
                </a:solidFill>
                <a:latin typeface="Times New Roman Semi-Bold"/>
              </a:rPr>
              <a:t>Introduction</a:t>
            </a:r>
          </a:p>
        </p:txBody>
      </p:sp>
      <p:sp>
        <p:nvSpPr>
          <p:cNvPr id="7" name="TextBox 7"/>
          <p:cNvSpPr txBox="1"/>
          <p:nvPr/>
        </p:nvSpPr>
        <p:spPr>
          <a:xfrm>
            <a:off x="2380947" y="2607567"/>
            <a:ext cx="14171121" cy="5539978"/>
          </a:xfrm>
          <a:prstGeom prst="rect">
            <a:avLst/>
          </a:prstGeom>
        </p:spPr>
        <p:txBody>
          <a:bodyPr wrap="square" lIns="0" tIns="0" rIns="0" bIns="0" rtlCol="0" anchor="t">
            <a:spAutoFit/>
          </a:bodyPr>
          <a:lstStyle/>
          <a:p>
            <a:pPr algn="just"/>
            <a:r>
              <a:rPr lang="en-US" sz="4000" dirty="0">
                <a:solidFill>
                  <a:srgbClr val="000000"/>
                </a:solidFill>
                <a:latin typeface="Times New Roman"/>
              </a:rPr>
              <a:t>	In the dynamic landscape of e-commerce, customer feedback has emerged as a critical factor influencing business strategies and consumer decisions. Understanding and interpreting this vast amount of unstructured data embedded in customer reviews is a complex challenge, but one that holds the key to unlocking valuable insights. Our project, the "Flipkart Review Sentiment Analysis," delves into the realm of Natural Language Processing (NLP) to harness the power of machine learning in deciphering sentiments expressed by users in their Flipkart reviews.</a:t>
            </a: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US"/>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US"/>
            </a:p>
          </p:txBody>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US"/>
            </a:p>
          </p:txBody>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US"/>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US"/>
            </a:p>
          </p:txBody>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5" name="TextBox 15"/>
          <p:cNvSpPr txBox="1"/>
          <p:nvPr/>
        </p:nvSpPr>
        <p:spPr>
          <a:xfrm>
            <a:off x="1373125" y="1194940"/>
            <a:ext cx="8658607" cy="1111246"/>
          </a:xfrm>
          <a:prstGeom prst="rect">
            <a:avLst/>
          </a:prstGeom>
        </p:spPr>
        <p:txBody>
          <a:bodyPr lIns="0" tIns="0" rIns="0" bIns="0" rtlCol="0" anchor="t">
            <a:spAutoFit/>
          </a:bodyPr>
          <a:lstStyle/>
          <a:p>
            <a:pPr>
              <a:lnSpc>
                <a:spcPts val="9100"/>
              </a:lnSpc>
            </a:pPr>
            <a:r>
              <a:rPr lang="en-US" sz="6500">
                <a:solidFill>
                  <a:srgbClr val="DB793D"/>
                </a:solidFill>
                <a:latin typeface="Open Sauce Semi-Bold"/>
              </a:rPr>
              <a:t>Proposed System</a:t>
            </a:r>
            <a:endParaRPr lang="en-US" sz="6500" dirty="0">
              <a:solidFill>
                <a:srgbClr val="DB793D"/>
              </a:solidFill>
              <a:latin typeface="Open Sauce Semi-Bold"/>
            </a:endParaRPr>
          </a:p>
        </p:txBody>
      </p:sp>
      <p:sp>
        <p:nvSpPr>
          <p:cNvPr id="16" name="TextBox 16"/>
          <p:cNvSpPr txBox="1"/>
          <p:nvPr/>
        </p:nvSpPr>
        <p:spPr>
          <a:xfrm>
            <a:off x="1920876" y="3376150"/>
            <a:ext cx="14125530" cy="3077766"/>
          </a:xfrm>
          <a:prstGeom prst="rect">
            <a:avLst/>
          </a:prstGeom>
        </p:spPr>
        <p:txBody>
          <a:bodyPr wrap="square" lIns="0" tIns="0" rIns="0" bIns="0" rtlCol="0" anchor="t">
            <a:spAutoFit/>
          </a:bodyPr>
          <a:lstStyle/>
          <a:p>
            <a:pPr algn="just"/>
            <a:r>
              <a:rPr lang="en-US" sz="4000" dirty="0">
                <a:solidFill>
                  <a:srgbClr val="000000"/>
                </a:solidFill>
                <a:latin typeface="Times New Roman"/>
              </a:rPr>
              <a:t>	Our proposed system employs state-of-the-art sentiment analysis techniques to evaluate Flipkart reviews. The system leverages machine learning algorithms to categorize reviews into positive, negative, or neutral sentiments, providing businesses with actionable intelligence.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166464" y="7979379"/>
            <a:ext cx="2820367" cy="647065"/>
          </a:xfrm>
          <a:prstGeom prst="rect">
            <a:avLst/>
          </a:prstGeom>
        </p:spPr>
        <p:txBody>
          <a:bodyPr lIns="0" tIns="0" rIns="0" bIns="0" rtlCol="0" anchor="t">
            <a:spAutoFit/>
          </a:bodyPr>
          <a:lstStyle/>
          <a:p>
            <a:pPr algn="ctr">
              <a:lnSpc>
                <a:spcPts val="4759"/>
              </a:lnSpc>
            </a:pPr>
            <a:r>
              <a:rPr lang="en-US" sz="3399" u="sng" dirty="0">
                <a:solidFill>
                  <a:srgbClr val="000000"/>
                </a:solidFill>
                <a:latin typeface="Times New Roman"/>
              </a:rPr>
              <a:t>Block Diagram</a:t>
            </a:r>
          </a:p>
        </p:txBody>
      </p:sp>
      <p:sp>
        <p:nvSpPr>
          <p:cNvPr id="9" name="TextBox 9"/>
          <p:cNvSpPr txBox="1"/>
          <p:nvPr/>
        </p:nvSpPr>
        <p:spPr>
          <a:xfrm>
            <a:off x="6249572" y="2576877"/>
            <a:ext cx="10821726" cy="5416868"/>
          </a:xfrm>
          <a:prstGeom prst="rect">
            <a:avLst/>
          </a:prstGeom>
        </p:spPr>
        <p:txBody>
          <a:bodyPr wrap="square" lIns="0" tIns="0" rIns="0" bIns="0" rtlCol="0" anchor="t">
            <a:spAutoFit/>
          </a:bodyPr>
          <a:lstStyle/>
          <a:p>
            <a:pPr algn="just"/>
            <a:r>
              <a:rPr lang="en-US" sz="3200" b="1" dirty="0">
                <a:solidFill>
                  <a:srgbClr val="000000"/>
                </a:solidFill>
                <a:latin typeface="Times New Roman"/>
              </a:rPr>
              <a:t>Data Collection: </a:t>
            </a:r>
            <a:r>
              <a:rPr lang="en-US" sz="3200" dirty="0">
                <a:solidFill>
                  <a:srgbClr val="000000"/>
                </a:solidFill>
                <a:latin typeface="Times New Roman"/>
              </a:rPr>
              <a:t>Extract reviews from Flipkart using web scraping.</a:t>
            </a:r>
          </a:p>
          <a:p>
            <a:pPr algn="just"/>
            <a:r>
              <a:rPr lang="en-US" sz="3200" b="1" dirty="0">
                <a:solidFill>
                  <a:srgbClr val="000000"/>
                </a:solidFill>
                <a:latin typeface="Times New Roman"/>
              </a:rPr>
              <a:t>Preprocessing: </a:t>
            </a:r>
            <a:r>
              <a:rPr lang="en-US" sz="3200" dirty="0">
                <a:solidFill>
                  <a:srgbClr val="000000"/>
                </a:solidFill>
                <a:latin typeface="Times New Roman"/>
              </a:rPr>
              <a:t>Clean and preprocess the textual data.</a:t>
            </a:r>
          </a:p>
          <a:p>
            <a:pPr algn="just"/>
            <a:r>
              <a:rPr lang="en-US" sz="3200" b="1" dirty="0">
                <a:solidFill>
                  <a:srgbClr val="000000"/>
                </a:solidFill>
                <a:latin typeface="Times New Roman"/>
              </a:rPr>
              <a:t>Feature Extraction: </a:t>
            </a:r>
            <a:r>
              <a:rPr lang="en-US" sz="3200" dirty="0">
                <a:solidFill>
                  <a:srgbClr val="000000"/>
                </a:solidFill>
                <a:latin typeface="Times New Roman"/>
              </a:rPr>
              <a:t>Utilize NLP techniques to extract relevant features.</a:t>
            </a:r>
          </a:p>
          <a:p>
            <a:pPr algn="just"/>
            <a:r>
              <a:rPr lang="en-US" sz="3200" b="1" dirty="0">
                <a:solidFill>
                  <a:srgbClr val="000000"/>
                </a:solidFill>
                <a:latin typeface="Times New Roman"/>
              </a:rPr>
              <a:t>Model Training:</a:t>
            </a:r>
            <a:r>
              <a:rPr lang="en-US" sz="3200" dirty="0">
                <a:solidFill>
                  <a:srgbClr val="000000"/>
                </a:solidFill>
                <a:latin typeface="Times New Roman"/>
              </a:rPr>
              <a:t> Train a sentiment analysis model on labeled data.</a:t>
            </a:r>
          </a:p>
          <a:p>
            <a:pPr algn="just"/>
            <a:r>
              <a:rPr lang="en-US" sz="3200" b="1" dirty="0">
                <a:solidFill>
                  <a:srgbClr val="000000"/>
                </a:solidFill>
                <a:latin typeface="Times New Roman"/>
              </a:rPr>
              <a:t>Evaluation: </a:t>
            </a:r>
            <a:r>
              <a:rPr lang="en-US" sz="3200" dirty="0">
                <a:solidFill>
                  <a:srgbClr val="000000"/>
                </a:solidFill>
                <a:latin typeface="Times New Roman"/>
              </a:rPr>
              <a:t>Assess model performance using metrics like accuracy and precision.</a:t>
            </a:r>
          </a:p>
          <a:p>
            <a:pPr algn="just"/>
            <a:r>
              <a:rPr lang="en-US" sz="3200" b="1" dirty="0">
                <a:solidFill>
                  <a:srgbClr val="000000"/>
                </a:solidFill>
                <a:latin typeface="Times New Roman"/>
              </a:rPr>
              <a:t>Deployment: </a:t>
            </a:r>
            <a:r>
              <a:rPr lang="en-US" sz="3200" dirty="0">
                <a:solidFill>
                  <a:srgbClr val="000000"/>
                </a:solidFill>
                <a:latin typeface="Times New Roman"/>
              </a:rPr>
              <a:t>Implement the model for real-time sentiment analysis.</a:t>
            </a:r>
          </a:p>
        </p:txBody>
      </p:sp>
      <p:pic>
        <p:nvPicPr>
          <p:cNvPr id="11" name="Picture 10" descr="A diagram of a data processing process">
            <a:extLst>
              <a:ext uri="{FF2B5EF4-FFF2-40B4-BE49-F238E27FC236}">
                <a16:creationId xmlns:a16="http://schemas.microsoft.com/office/drawing/2014/main" id="{EC09DC5C-932F-1353-D89E-EFB65A0898D0}"/>
              </a:ext>
            </a:extLst>
          </p:cNvPr>
          <p:cNvPicPr>
            <a:picLocks noChangeAspect="1"/>
          </p:cNvPicPr>
          <p:nvPr/>
        </p:nvPicPr>
        <p:blipFill rotWithShape="1">
          <a:blip r:embed="rId2">
            <a:extLst>
              <a:ext uri="{28A0092B-C50C-407E-A947-70E740481C1C}">
                <a14:useLocalDpi xmlns:a14="http://schemas.microsoft.com/office/drawing/2010/main" val="0"/>
              </a:ext>
            </a:extLst>
          </a:blip>
          <a:srcRect l="5355" r="8967"/>
          <a:stretch/>
        </p:blipFill>
        <p:spPr>
          <a:xfrm>
            <a:off x="1219200" y="1063198"/>
            <a:ext cx="4876801" cy="6916181"/>
          </a:xfrm>
          <a:prstGeom prst="rect">
            <a:avLst/>
          </a:prstGeom>
        </p:spPr>
      </p:pic>
      <p:sp>
        <p:nvSpPr>
          <p:cNvPr id="12" name="TextBox 11">
            <a:extLst>
              <a:ext uri="{FF2B5EF4-FFF2-40B4-BE49-F238E27FC236}">
                <a16:creationId xmlns:a16="http://schemas.microsoft.com/office/drawing/2014/main" id="{94664C26-F4BE-12D3-3702-F4172395CC77}"/>
              </a:ext>
            </a:extLst>
          </p:cNvPr>
          <p:cNvSpPr txBox="1"/>
          <p:nvPr/>
        </p:nvSpPr>
        <p:spPr>
          <a:xfrm>
            <a:off x="6249572" y="1063198"/>
            <a:ext cx="4168129" cy="830997"/>
          </a:xfrm>
          <a:prstGeom prst="rect">
            <a:avLst/>
          </a:prstGeom>
          <a:noFill/>
        </p:spPr>
        <p:txBody>
          <a:bodyPr wrap="none" rtlCol="0">
            <a:spAutoFit/>
          </a:bodyPr>
          <a:lstStyle/>
          <a:p>
            <a:r>
              <a:rPr lang="en-US" sz="4800" b="1" u="sng" dirty="0">
                <a:latin typeface="Times New Roman" panose="02020603050405020304" pitchFamily="18" charset="0"/>
                <a:cs typeface="Times New Roman" panose="02020603050405020304" pitchFamily="18" charset="0"/>
              </a:rPr>
              <a:t>Block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5707004" y="924708"/>
            <a:ext cx="5661753" cy="711733"/>
          </a:xfrm>
          <a:prstGeom prst="rect">
            <a:avLst/>
          </a:prstGeom>
        </p:spPr>
        <p:txBody>
          <a:bodyPr wrap="square" lIns="0" tIns="0" rIns="0" bIns="0" rtlCol="0" anchor="t">
            <a:spAutoFit/>
          </a:bodyPr>
          <a:lstStyle/>
          <a:p>
            <a:pPr algn="ctr">
              <a:lnSpc>
                <a:spcPts val="5880"/>
              </a:lnSpc>
            </a:pPr>
            <a:r>
              <a:rPr lang="en-US" sz="4800" b="1" u="sng" dirty="0">
                <a:solidFill>
                  <a:srgbClr val="000000"/>
                </a:solidFill>
                <a:latin typeface="Times New Roman"/>
              </a:rPr>
              <a:t>System Architecture</a:t>
            </a:r>
          </a:p>
        </p:txBody>
      </p:sp>
      <p:sp>
        <p:nvSpPr>
          <p:cNvPr id="9" name="TextBox 9"/>
          <p:cNvSpPr txBox="1"/>
          <p:nvPr/>
        </p:nvSpPr>
        <p:spPr>
          <a:xfrm>
            <a:off x="6187347" y="1658302"/>
            <a:ext cx="10881453" cy="6894195"/>
          </a:xfrm>
          <a:prstGeom prst="rect">
            <a:avLst/>
          </a:prstGeom>
        </p:spPr>
        <p:txBody>
          <a:bodyPr wrap="square" lIns="0" tIns="0" rIns="0" bIns="0" rtlCol="0" anchor="t">
            <a:spAutoFit/>
          </a:bodyPr>
          <a:lstStyle/>
          <a:p>
            <a:pPr algn="just"/>
            <a:r>
              <a:rPr lang="en-US" sz="3200" b="1" dirty="0">
                <a:solidFill>
                  <a:srgbClr val="000000"/>
                </a:solidFill>
                <a:latin typeface="Times New Roman"/>
              </a:rPr>
              <a:t>Data Collection Module: </a:t>
            </a:r>
            <a:r>
              <a:rPr lang="en-US" sz="3200" dirty="0">
                <a:solidFill>
                  <a:srgbClr val="000000"/>
                </a:solidFill>
                <a:latin typeface="Times New Roman"/>
              </a:rPr>
              <a:t>Web scraping tools to collect Flipkart reviews.</a:t>
            </a:r>
          </a:p>
          <a:p>
            <a:pPr algn="just"/>
            <a:r>
              <a:rPr lang="en-US" sz="3200" b="1" dirty="0">
                <a:solidFill>
                  <a:srgbClr val="000000"/>
                </a:solidFill>
                <a:latin typeface="Times New Roman"/>
              </a:rPr>
              <a:t>Preprocessing Module: </a:t>
            </a:r>
            <a:r>
              <a:rPr lang="en-US" sz="3200" dirty="0">
                <a:solidFill>
                  <a:srgbClr val="000000"/>
                </a:solidFill>
                <a:latin typeface="Times New Roman"/>
              </a:rPr>
              <a:t>Text cleaning and tokenization.</a:t>
            </a:r>
          </a:p>
          <a:p>
            <a:pPr algn="just"/>
            <a:r>
              <a:rPr lang="en-US" sz="3200" b="1" dirty="0">
                <a:solidFill>
                  <a:srgbClr val="000000"/>
                </a:solidFill>
                <a:latin typeface="Times New Roman"/>
              </a:rPr>
              <a:t>Feature Extraction Module: </a:t>
            </a:r>
            <a:r>
              <a:rPr lang="en-US" sz="3200" dirty="0">
                <a:solidFill>
                  <a:srgbClr val="000000"/>
                </a:solidFill>
                <a:latin typeface="Times New Roman"/>
              </a:rPr>
              <a:t>Extract features using NLP techniques.</a:t>
            </a:r>
          </a:p>
          <a:p>
            <a:pPr algn="just"/>
            <a:r>
              <a:rPr lang="en-US" sz="3200" b="1" dirty="0">
                <a:solidFill>
                  <a:srgbClr val="000000"/>
                </a:solidFill>
                <a:latin typeface="Times New Roman"/>
              </a:rPr>
              <a:t>Model Training Module: </a:t>
            </a:r>
            <a:r>
              <a:rPr lang="en-US" sz="3200" dirty="0">
                <a:solidFill>
                  <a:srgbClr val="000000"/>
                </a:solidFill>
                <a:latin typeface="Times New Roman"/>
              </a:rPr>
              <a:t>Train a machine learning model for sentiment analysis. </a:t>
            </a:r>
            <a:r>
              <a:rPr lang="en-US" sz="3200" b="1" dirty="0">
                <a:solidFill>
                  <a:srgbClr val="000000"/>
                </a:solidFill>
                <a:latin typeface="Times New Roman"/>
              </a:rPr>
              <a:t>Tokenizing: T</a:t>
            </a:r>
            <a:r>
              <a:rPr lang="en-US" sz="3200" dirty="0">
                <a:solidFill>
                  <a:srgbClr val="000000"/>
                </a:solidFill>
                <a:latin typeface="Times New Roman"/>
              </a:rPr>
              <a:t>he process of breaking a stream of textual data into words, terms, sentences, symbols, or some other meaningful elements called tokens.</a:t>
            </a:r>
          </a:p>
          <a:p>
            <a:pPr algn="just"/>
            <a:r>
              <a:rPr lang="en-US" sz="3200" b="1" dirty="0" err="1">
                <a:solidFill>
                  <a:srgbClr val="000000"/>
                </a:solidFill>
                <a:latin typeface="Times New Roman"/>
              </a:rPr>
              <a:t>Wordcloud</a:t>
            </a:r>
            <a:r>
              <a:rPr lang="en-US" sz="3200" b="1" dirty="0">
                <a:solidFill>
                  <a:srgbClr val="000000"/>
                </a:solidFill>
                <a:latin typeface="Times New Roman"/>
              </a:rPr>
              <a:t> Formation: </a:t>
            </a:r>
            <a:r>
              <a:rPr lang="en-US" sz="3200" dirty="0">
                <a:solidFill>
                  <a:srgbClr val="000000"/>
                </a:solidFill>
                <a:latin typeface="Times New Roman"/>
              </a:rPr>
              <a:t>A word cloud is a visual representation of text data, where the size of each word indicates its frequency or importance in the given text. In the context of machine learning (ML), word clouds are often used for text analysis and visualization.</a:t>
            </a:r>
          </a:p>
        </p:txBody>
      </p:sp>
      <p:pic>
        <p:nvPicPr>
          <p:cNvPr id="11" name="Picture 10" descr="A diagram of a model&#10;&#10;Description automatically generated">
            <a:extLst>
              <a:ext uri="{FF2B5EF4-FFF2-40B4-BE49-F238E27FC236}">
                <a16:creationId xmlns:a16="http://schemas.microsoft.com/office/drawing/2014/main" id="{E9F11A9F-96F7-F3B7-D8F7-19EF2AF35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703476"/>
            <a:ext cx="4820262" cy="88038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7F660612-FDD6-0A8A-F020-0F4969E5E7B0}"/>
              </a:ext>
            </a:extLst>
          </p:cNvPr>
          <p:cNvGraphicFramePr/>
          <p:nvPr>
            <p:extLst>
              <p:ext uri="{D42A27DB-BD31-4B8C-83A1-F6EECF244321}">
                <p14:modId xmlns:p14="http://schemas.microsoft.com/office/powerpoint/2010/main" val="3844660590"/>
              </p:ext>
            </p:extLst>
          </p:nvPr>
        </p:nvGraphicFramePr>
        <p:xfrm>
          <a:off x="1143000" y="1790700"/>
          <a:ext cx="15316200" cy="550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30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A5414556-8114-4590-1261-5FD8C73D42DE}"/>
              </a:ext>
            </a:extLst>
          </p:cNvPr>
          <p:cNvGraphicFramePr/>
          <p:nvPr>
            <p:extLst>
              <p:ext uri="{D42A27DB-BD31-4B8C-83A1-F6EECF244321}">
                <p14:modId xmlns:p14="http://schemas.microsoft.com/office/powerpoint/2010/main" val="3834998159"/>
              </p:ext>
            </p:extLst>
          </p:nvPr>
        </p:nvGraphicFramePr>
        <p:xfrm>
          <a:off x="1143000" y="2171700"/>
          <a:ext cx="16002000" cy="550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914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6800" y="-420500"/>
            <a:ext cx="8195890" cy="1086836"/>
          </a:xfrm>
          <a:prstGeom prst="rect">
            <a:avLst/>
          </a:prstGeom>
        </p:spPr>
        <p:txBody>
          <a:bodyPr lIns="0" tIns="0" rIns="0" bIns="0" rtlCol="0" anchor="t">
            <a:spAutoFit/>
          </a:bodyPr>
          <a:lstStyle/>
          <a:p>
            <a:pPr>
              <a:lnSpc>
                <a:spcPts val="9800"/>
              </a:lnSpc>
            </a:pPr>
            <a:r>
              <a:rPr lang="en-US" sz="4800" b="1" u="sng" dirty="0">
                <a:solidFill>
                  <a:srgbClr val="000000"/>
                </a:solidFill>
                <a:latin typeface="Times New Roman"/>
              </a:rPr>
              <a:t>System Requirements</a:t>
            </a:r>
          </a:p>
        </p:txBody>
      </p:sp>
      <p:sp>
        <p:nvSpPr>
          <p:cNvPr id="3" name="TextBox 3"/>
          <p:cNvSpPr txBox="1"/>
          <p:nvPr/>
        </p:nvSpPr>
        <p:spPr>
          <a:xfrm>
            <a:off x="1066800" y="1250169"/>
            <a:ext cx="7106245" cy="810286"/>
          </a:xfrm>
          <a:prstGeom prst="rect">
            <a:avLst/>
          </a:prstGeom>
        </p:spPr>
        <p:txBody>
          <a:bodyPr lIns="0" tIns="0" rIns="0" bIns="0" rtlCol="0" anchor="t">
            <a:spAutoFit/>
          </a:bodyPr>
          <a:lstStyle/>
          <a:p>
            <a:pPr>
              <a:lnSpc>
                <a:spcPts val="7279"/>
              </a:lnSpc>
            </a:pPr>
            <a:r>
              <a:rPr lang="en-US" sz="3600" u="sng" dirty="0">
                <a:solidFill>
                  <a:srgbClr val="000000"/>
                </a:solidFill>
                <a:latin typeface="Times New Roman"/>
              </a:rPr>
              <a:t>Hardware Requirements:</a:t>
            </a:r>
          </a:p>
        </p:txBody>
      </p:sp>
      <p:sp>
        <p:nvSpPr>
          <p:cNvPr id="4" name="TextBox 4"/>
          <p:cNvSpPr txBox="1"/>
          <p:nvPr/>
        </p:nvSpPr>
        <p:spPr>
          <a:xfrm>
            <a:off x="1066800" y="2289459"/>
            <a:ext cx="5194176" cy="1477328"/>
          </a:xfrm>
          <a:prstGeom prst="rect">
            <a:avLst/>
          </a:prstGeom>
        </p:spPr>
        <p:txBody>
          <a:bodyPr lIns="0" tIns="0" rIns="0" bIns="0" rtlCol="0" anchor="t">
            <a:spAutoFit/>
          </a:bodyPr>
          <a:lstStyle/>
          <a:p>
            <a:r>
              <a:rPr lang="en-US" sz="3200" dirty="0">
                <a:solidFill>
                  <a:srgbClr val="000000"/>
                </a:solidFill>
                <a:latin typeface="Times New Roman"/>
              </a:rPr>
              <a:t>- CPU : Processor i5 or more</a:t>
            </a:r>
          </a:p>
          <a:p>
            <a:r>
              <a:rPr lang="en-US" sz="3200" dirty="0">
                <a:solidFill>
                  <a:srgbClr val="000000"/>
                </a:solidFill>
                <a:latin typeface="Times New Roman"/>
              </a:rPr>
              <a:t>- RAM : 8GB</a:t>
            </a:r>
          </a:p>
          <a:p>
            <a:pPr algn="l"/>
            <a:r>
              <a:rPr lang="en-US" sz="3200" dirty="0">
                <a:solidFill>
                  <a:srgbClr val="000000"/>
                </a:solidFill>
                <a:latin typeface="Times New Roman"/>
              </a:rPr>
              <a:t>- Operating System</a:t>
            </a:r>
          </a:p>
        </p:txBody>
      </p:sp>
      <p:sp>
        <p:nvSpPr>
          <p:cNvPr id="5" name="TextBox 5"/>
          <p:cNvSpPr txBox="1"/>
          <p:nvPr/>
        </p:nvSpPr>
        <p:spPr>
          <a:xfrm>
            <a:off x="9372600" y="1250169"/>
            <a:ext cx="6782693" cy="810286"/>
          </a:xfrm>
          <a:prstGeom prst="rect">
            <a:avLst/>
          </a:prstGeom>
        </p:spPr>
        <p:txBody>
          <a:bodyPr lIns="0" tIns="0" rIns="0" bIns="0" rtlCol="0" anchor="t">
            <a:spAutoFit/>
          </a:bodyPr>
          <a:lstStyle/>
          <a:p>
            <a:pPr>
              <a:lnSpc>
                <a:spcPts val="7279"/>
              </a:lnSpc>
            </a:pPr>
            <a:r>
              <a:rPr lang="en-US" sz="3600" u="sng" dirty="0">
                <a:solidFill>
                  <a:srgbClr val="000000"/>
                </a:solidFill>
                <a:latin typeface="Times New Roman"/>
              </a:rPr>
              <a:t>Software Requirements:</a:t>
            </a:r>
          </a:p>
        </p:txBody>
      </p:sp>
      <p:sp>
        <p:nvSpPr>
          <p:cNvPr id="7" name="TextBox 7"/>
          <p:cNvSpPr txBox="1"/>
          <p:nvPr/>
        </p:nvSpPr>
        <p:spPr>
          <a:xfrm>
            <a:off x="1216484" y="3985558"/>
            <a:ext cx="10136312" cy="952184"/>
          </a:xfrm>
          <a:prstGeom prst="rect">
            <a:avLst/>
          </a:prstGeom>
        </p:spPr>
        <p:txBody>
          <a:bodyPr lIns="0" tIns="0" rIns="0" bIns="0" rtlCol="0" anchor="t">
            <a:spAutoFit/>
          </a:bodyPr>
          <a:lstStyle/>
          <a:p>
            <a:pPr>
              <a:lnSpc>
                <a:spcPts val="8399"/>
              </a:lnSpc>
            </a:pPr>
            <a:r>
              <a:rPr lang="en-US" sz="4800" b="1" u="sng" dirty="0">
                <a:solidFill>
                  <a:srgbClr val="000000"/>
                </a:solidFill>
                <a:latin typeface="Times New Roman"/>
              </a:rPr>
              <a:t>Non-Functional Requirements </a:t>
            </a:r>
          </a:p>
        </p:txBody>
      </p:sp>
      <p:sp>
        <p:nvSpPr>
          <p:cNvPr id="8" name="TextBox 8"/>
          <p:cNvSpPr txBox="1"/>
          <p:nvPr/>
        </p:nvSpPr>
        <p:spPr>
          <a:xfrm>
            <a:off x="1216484" y="5084216"/>
            <a:ext cx="16312232" cy="4257127"/>
          </a:xfrm>
          <a:prstGeom prst="rect">
            <a:avLst/>
          </a:prstGeom>
        </p:spPr>
        <p:txBody>
          <a:bodyPr lIns="0" tIns="0" rIns="0" bIns="0" rtlCol="0" anchor="t">
            <a:spAutoFit/>
          </a:bodyPr>
          <a:lstStyle/>
          <a:p>
            <a:pPr>
              <a:lnSpc>
                <a:spcPts val="4759"/>
              </a:lnSpc>
            </a:pPr>
            <a:r>
              <a:rPr lang="en-US" sz="3399" u="sng" dirty="0">
                <a:solidFill>
                  <a:srgbClr val="000000"/>
                </a:solidFill>
                <a:latin typeface="Times New Roman"/>
              </a:rPr>
              <a:t>Reliability:</a:t>
            </a:r>
          </a:p>
          <a:p>
            <a:pPr>
              <a:lnSpc>
                <a:spcPts val="4759"/>
              </a:lnSpc>
            </a:pPr>
            <a:r>
              <a:rPr lang="en-US" sz="3399" dirty="0">
                <a:solidFill>
                  <a:srgbClr val="000000"/>
                </a:solidFill>
                <a:latin typeface="Times New Roman"/>
              </a:rPr>
              <a:t>	The software should be able to detect the URL type accurately irrespective of number of attempts.</a:t>
            </a:r>
          </a:p>
          <a:p>
            <a:pPr>
              <a:lnSpc>
                <a:spcPts val="4759"/>
              </a:lnSpc>
            </a:pPr>
            <a:r>
              <a:rPr lang="en-US" sz="3399" dirty="0">
                <a:solidFill>
                  <a:srgbClr val="000000"/>
                </a:solidFill>
                <a:latin typeface="Times New Roman"/>
              </a:rPr>
              <a:t>It should be able to give the faster response as output.</a:t>
            </a:r>
          </a:p>
          <a:p>
            <a:pPr>
              <a:lnSpc>
                <a:spcPts val="4759"/>
              </a:lnSpc>
            </a:pPr>
            <a:r>
              <a:rPr lang="en-US" sz="3399" u="sng" dirty="0">
                <a:solidFill>
                  <a:srgbClr val="000000"/>
                </a:solidFill>
                <a:latin typeface="Times New Roman"/>
              </a:rPr>
              <a:t>Scalability</a:t>
            </a:r>
            <a:r>
              <a:rPr lang="en-US" sz="3399" dirty="0">
                <a:solidFill>
                  <a:srgbClr val="000000"/>
                </a:solidFill>
                <a:latin typeface="Times New Roman"/>
              </a:rPr>
              <a:t>:</a:t>
            </a:r>
          </a:p>
          <a:p>
            <a:pPr>
              <a:lnSpc>
                <a:spcPts val="4759"/>
              </a:lnSpc>
            </a:pPr>
            <a:r>
              <a:rPr lang="en-US" sz="3399" dirty="0">
                <a:solidFill>
                  <a:srgbClr val="000000"/>
                </a:solidFill>
                <a:latin typeface="Times New Roman"/>
              </a:rPr>
              <a:t>	The software should be able to differentiate the class of all the URLs ands should be user friendly for yielding better results.</a:t>
            </a:r>
          </a:p>
        </p:txBody>
      </p:sp>
      <p:sp>
        <p:nvSpPr>
          <p:cNvPr id="9" name="TextBox 8">
            <a:extLst>
              <a:ext uri="{FF2B5EF4-FFF2-40B4-BE49-F238E27FC236}">
                <a16:creationId xmlns:a16="http://schemas.microsoft.com/office/drawing/2014/main" id="{252374C2-2B04-3E97-E7DB-0A0192C64DD6}"/>
              </a:ext>
            </a:extLst>
          </p:cNvPr>
          <p:cNvSpPr txBox="1"/>
          <p:nvPr/>
        </p:nvSpPr>
        <p:spPr>
          <a:xfrm>
            <a:off x="9525000" y="2281340"/>
            <a:ext cx="3913059" cy="1569660"/>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Jupyter</a:t>
            </a:r>
            <a:r>
              <a:rPr lang="en-US" sz="3200" dirty="0">
                <a:latin typeface="Times New Roman" panose="02020603050405020304" pitchFamily="18" charset="0"/>
                <a:cs typeface="Times New Roman" panose="02020603050405020304" pitchFamily="18" charset="0"/>
              </a:rPr>
              <a:t> Notebook</a:t>
            </a:r>
          </a:p>
          <a:p>
            <a:r>
              <a:rPr lang="en-US" sz="3200" dirty="0">
                <a:latin typeface="Times New Roman" panose="02020603050405020304" pitchFamily="18" charset="0"/>
                <a:cs typeface="Times New Roman" panose="02020603050405020304" pitchFamily="18" charset="0"/>
              </a:rPr>
              <a:t>- Anaconda Navigator</a:t>
            </a:r>
          </a:p>
          <a:p>
            <a:r>
              <a:rPr lang="en-US" sz="3200" dirty="0">
                <a:latin typeface="Times New Roman" panose="02020603050405020304" pitchFamily="18" charset="0"/>
                <a:cs typeface="Times New Roman" panose="02020603050405020304" pitchFamily="18" charset="0"/>
              </a:rPr>
              <a:t>- Python 3.8</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TotalTime>
  <Words>802</Words>
  <Application>Microsoft Office PowerPoint</Application>
  <PresentationFormat>Custom</PresentationFormat>
  <Paragraphs>52</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Times New Roman Semi-Bold</vt:lpstr>
      <vt:lpstr>Open Sauce Semi-Bold</vt:lpstr>
      <vt:lpstr>Times New Roman</vt:lpstr>
      <vt:lpstr>Garamond</vt:lpstr>
      <vt:lpstr>Calibri</vt:lpstr>
      <vt:lpstr>Arial</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Guarding Against Deception: ML-Powered Phishing Website Detection</dc:title>
  <cp:lastModifiedBy>Yashas R</cp:lastModifiedBy>
  <cp:revision>4</cp:revision>
  <dcterms:created xsi:type="dcterms:W3CDTF">2006-08-16T00:00:00Z</dcterms:created>
  <dcterms:modified xsi:type="dcterms:W3CDTF">2023-12-20T15:10:49Z</dcterms:modified>
  <dc:identifier>DAFzHiZIvjQ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2023-12-18T08:39:25Z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893771dd-3a96-42b0-b05c-8a428bd26266</vt:lpwstr>
  </property>
  <property fmtid="{D5CDD505-2E9C-101B-9397-08002B2CF9AE}" pid="7" name="MSIP_Label_defa4170-0d19-0005-0004-bc88714345d2_ActionId">
    <vt:lpwstr>6850d815-1280-4da4-95a6-bf468d593994</vt:lpwstr>
  </property>
  <property fmtid="{D5CDD505-2E9C-101B-9397-08002B2CF9AE}" pid="8" name="MSIP_Label_defa4170-0d19-0005-0004-bc88714345d2_ContentBits">
    <vt:lpwstr>0</vt:lpwstr>
  </property>
</Properties>
</file>