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4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4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41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4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01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4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9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8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2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6989-AA96-48B5-A1D8-A42D4C3E06D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FCEB37-70F9-4F90-9EF7-909B66B41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hyperlink" Target="https://www2.deloitte.com/us/en/pages/financial-services/articles/making-blockchain-real-customer-loyalty-rewards-program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rkle_tree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en.wikipedia.org/wiki/Trusted_timestampin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ryptographic_hash_function" TargetMode="External"/><Relationship Id="rId5" Type="http://schemas.openxmlformats.org/officeDocument/2006/relationships/hyperlink" Target="https://en.wikipedia.org/wiki/Cryptography" TargetMode="External"/><Relationship Id="rId4" Type="http://schemas.openxmlformats.org/officeDocument/2006/relationships/hyperlink" Target="https://en.wikipedia.org/wiki/Record_(computer_scienc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eloitte.wsj.com/cmo/2017/03/07/using-blockchain-for-loyalty-reward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loitte.wsj.com/cmo/2017/03/07/using-blockchain-for-loyalty-rewar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5D7E4F-A8F5-4EBC-B516-B94C90AB8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2AEBC-1909-4859-939F-4E67071C1F56}"/>
              </a:ext>
            </a:extLst>
          </p:cNvPr>
          <p:cNvSpPr txBox="1"/>
          <p:nvPr/>
        </p:nvSpPr>
        <p:spPr>
          <a:xfrm>
            <a:off x="749590" y="664223"/>
            <a:ext cx="9071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BlockMarket</a:t>
            </a:r>
            <a:br>
              <a:rPr lang="en-IN" sz="28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IN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A decentralised Customer Loyalty Reward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454C1-234D-4E45-9EEA-BE3A65E48FA1}"/>
              </a:ext>
            </a:extLst>
          </p:cNvPr>
          <p:cNvSpPr/>
          <p:nvPr/>
        </p:nvSpPr>
        <p:spPr>
          <a:xfrm>
            <a:off x="942392" y="3139751"/>
            <a:ext cx="8182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Team:</a:t>
            </a:r>
            <a:r>
              <a:rPr lang="en-IN" sz="2400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PyAI</a:t>
            </a: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/</a:t>
            </a: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Oneers</a:t>
            </a:r>
            <a:endParaRPr lang="en-IN" sz="2400" b="1" dirty="0">
              <a:solidFill>
                <a:schemeClr val="bg1"/>
              </a:solidFill>
              <a:latin typeface="Ink Free" panose="03080402000500000000" pitchFamily="66" charset="0"/>
              <a:cs typeface="Calibri Light" panose="020F0302020204030204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Swaraj </a:t>
            </a: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Priyadarshan</a:t>
            </a: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 Dash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Siddhant Panda</a:t>
            </a:r>
          </a:p>
          <a:p>
            <a:pPr marL="342900" indent="-342900">
              <a:buAutoNum type="arabicPeriod"/>
            </a:pP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Navin</a:t>
            </a: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 Chandra</a:t>
            </a:r>
          </a:p>
          <a:p>
            <a:pPr marL="342900" indent="-342900">
              <a:buAutoNum type="arabicPeriod"/>
            </a:pP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Lakhi</a:t>
            </a: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Charan</a:t>
            </a:r>
            <a:r>
              <a:rPr lang="en-IN" sz="2400" b="1" dirty="0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Ink Free" panose="03080402000500000000" pitchFamily="66" charset="0"/>
                <a:cs typeface="Calibri Light" panose="020F0302020204030204" pitchFamily="34" charset="0"/>
              </a:rPr>
              <a:t>Mahato</a:t>
            </a:r>
            <a:endParaRPr lang="en-IN" sz="2400" b="1" dirty="0">
              <a:solidFill>
                <a:schemeClr val="bg1"/>
              </a:solidFill>
              <a:latin typeface="Ink Free" panose="03080402000500000000" pitchFamily="66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54AE4-E988-4DEB-921D-94BB29F7EA97}"/>
              </a:ext>
            </a:extLst>
          </p:cNvPr>
          <p:cNvSpPr txBox="1"/>
          <p:nvPr/>
        </p:nvSpPr>
        <p:spPr>
          <a:xfrm>
            <a:off x="749590" y="2097887"/>
            <a:ext cx="536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oper Black" panose="0208090404030B020404" pitchFamily="18" charset="0"/>
              </a:rPr>
              <a:t>UTKALHACKS 2.0</a:t>
            </a:r>
          </a:p>
        </p:txBody>
      </p:sp>
    </p:spTree>
    <p:extLst>
      <p:ext uri="{BB962C8B-B14F-4D97-AF65-F5344CB8AC3E}">
        <p14:creationId xmlns:p14="http://schemas.microsoft.com/office/powerpoint/2010/main" val="2075527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6D7C-072B-4958-BE04-9C22DF42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624110"/>
            <a:ext cx="9647820" cy="1280890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16DC-5E3A-4631-968F-40F587F6B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099" y="2133600"/>
            <a:ext cx="9554514" cy="3777622"/>
          </a:xfrm>
        </p:spPr>
        <p:txBody>
          <a:bodyPr/>
          <a:lstStyle/>
          <a:p>
            <a:r>
              <a:rPr lang="en-IN" dirty="0"/>
              <a:t>Currently, </a:t>
            </a:r>
            <a:r>
              <a:rPr lang="en-IN" dirty="0" err="1"/>
              <a:t>BlockMarket</a:t>
            </a:r>
            <a:r>
              <a:rPr lang="en-IN" dirty="0"/>
              <a:t> is suitable for offline brands &amp; stores who wants to retain their customers by providing them lucrative offers.</a:t>
            </a:r>
          </a:p>
          <a:p>
            <a:endParaRPr lang="en-IN" dirty="0"/>
          </a:p>
          <a:p>
            <a:r>
              <a:rPr lang="en-IN" dirty="0"/>
              <a:t>We have the potential to revive those businesses which are facing stiff competitions from bigger players in the market.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Expansion of </a:t>
            </a:r>
            <a:r>
              <a:rPr lang="en-IN" dirty="0" err="1"/>
              <a:t>BlockMarket</a:t>
            </a:r>
            <a:r>
              <a:rPr lang="en-IN" dirty="0"/>
              <a:t> in online retail market.</a:t>
            </a:r>
          </a:p>
          <a:p>
            <a:endParaRPr lang="en-IN" dirty="0"/>
          </a:p>
          <a:p>
            <a:r>
              <a:rPr lang="en-IN" dirty="0"/>
              <a:t>Conversion of redeemable loyalty points to national currencies.</a:t>
            </a:r>
          </a:p>
        </p:txBody>
      </p:sp>
    </p:spTree>
    <p:extLst>
      <p:ext uri="{BB962C8B-B14F-4D97-AF65-F5344CB8AC3E}">
        <p14:creationId xmlns:p14="http://schemas.microsoft.com/office/powerpoint/2010/main" val="86923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19D1EE6-C77B-4AB5-80C2-B2766A04E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7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08F2D9-8FE2-43D8-B23D-EA67637D7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5" r="1" b="157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873991DB-6F50-4514-9746-B72BC8E1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0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E705-031E-4F5B-ADB4-335438A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 is Customer loyalty?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1BFA-024A-487A-94BD-88765AF2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loyalty is when a supplier receives the ultimate reward of his efforts in interacting with its customer</a:t>
            </a:r>
            <a:r>
              <a:rPr lang="en-US" dirty="0"/>
              <a:t>. </a:t>
            </a:r>
          </a:p>
          <a:p>
            <a:r>
              <a:rPr lang="en-US" dirty="0"/>
              <a:t>Customer loyalty tends the customer to voluntarily choose a particular product against another for his need. </a:t>
            </a:r>
          </a:p>
          <a:p>
            <a:r>
              <a:rPr lang="en-US" dirty="0"/>
              <a:t>The loyalty may be product specific or it may be company specific. When a loyal customer has repetitive requirement of the same product, such customers may be described as being ‘</a:t>
            </a:r>
            <a:r>
              <a:rPr lang="en-US" b="1" dirty="0"/>
              <a:t>brand loyal</a:t>
            </a:r>
            <a:r>
              <a:rPr lang="en-US" dirty="0"/>
              <a:t>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/>
              <a:t>But, why it is so much important for the brands to have loyal customers.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121122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F08B1D26-912F-48EC-9A4D-72AA6081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842962"/>
            <a:ext cx="9258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7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F75E-8C21-4249-88FC-27C6BDE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EFFFF"/>
                </a:solidFill>
              </a:rPr>
              <a:t>What is the present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538D-70BB-46BF-A6D9-245881C4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Whether you were on the side of the customer or the business in charge of it, chances are you have worked with one or more loyalty programs.</a:t>
            </a:r>
          </a:p>
          <a:p>
            <a:r>
              <a:rPr lang="en-US">
                <a:solidFill>
                  <a:srgbClr val="FEFFFF"/>
                </a:solidFill>
              </a:rPr>
              <a:t>Regardless of your experience, you have no doubt noticed areas where loyalty programs could be improved, inefficiencies and inconsistencies which blockchain implementation and tokenization could help eliminate.</a:t>
            </a:r>
          </a:p>
          <a:p>
            <a:r>
              <a:rPr lang="en-US">
                <a:solidFill>
                  <a:srgbClr val="FEFFFF"/>
                </a:solidFill>
              </a:rPr>
              <a:t>According to </a:t>
            </a:r>
            <a:r>
              <a:rPr lang="en-US">
                <a:solidFill>
                  <a:srgbClr val="FEFFFF"/>
                </a:solidFill>
                <a:hlinkClick r:id="rId2"/>
              </a:rPr>
              <a:t>Deloitte</a:t>
            </a:r>
            <a:r>
              <a:rPr lang="en-US">
                <a:solidFill>
                  <a:srgbClr val="FEFFFF"/>
                </a:solidFill>
              </a:rPr>
              <a:t>, only 50% of loyalty program members are actually active participants, and of that half, 20% have never redeemed any rewards at all</a:t>
            </a:r>
            <a:endParaRPr lang="en-IN">
              <a:solidFill>
                <a:srgbClr val="FE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C1B611-B634-4656-896E-F9CED0EB15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8"/>
          <a:stretch/>
        </p:blipFill>
        <p:spPr>
          <a:xfrm>
            <a:off x="8681574" y="2121508"/>
            <a:ext cx="3001931" cy="30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picture containing person, indoor, man, table&#10;&#10;Description automatically generated">
            <a:extLst>
              <a:ext uri="{FF2B5EF4-FFF2-40B4-BE49-F238E27FC236}">
                <a16:creationId xmlns:a16="http://schemas.microsoft.com/office/drawing/2014/main" id="{633C7FBF-5849-4FBE-A718-FF0467C7E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" r="-1" b="11637"/>
          <a:stretch/>
        </p:blipFill>
        <p:spPr>
          <a:xfrm>
            <a:off x="4507570" y="-21931"/>
            <a:ext cx="7706444" cy="3428990"/>
          </a:xfrm>
          <a:prstGeom prst="rect">
            <a:avLst/>
          </a:prstGeo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29A56384-FDD0-4B6B-B946-EA339CC51E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1" r="-1" b="14459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CCCD2-3F55-43A8-9D02-B15553E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Enter the Blockchain…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E2BF4B5-A445-4C5C-BEDA-E35C2E6B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blockchain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/>
              <a:t>originally </a:t>
            </a:r>
            <a:r>
              <a:rPr lang="en-US" b="1" dirty="0"/>
              <a:t>block chain</a:t>
            </a:r>
            <a:r>
              <a:rPr lang="en-US" dirty="0"/>
              <a:t>, is a growing list of </a:t>
            </a:r>
            <a:r>
              <a:rPr lang="en-US" dirty="0">
                <a:hlinkClick r:id="rId4" tooltip="Record (computer science)"/>
              </a:rPr>
              <a:t>records</a:t>
            </a:r>
            <a:r>
              <a:rPr lang="en-US" dirty="0"/>
              <a:t>, called </a:t>
            </a:r>
            <a:r>
              <a:rPr lang="en-US" i="1" dirty="0"/>
              <a:t>blocks</a:t>
            </a:r>
            <a:r>
              <a:rPr lang="en-US" dirty="0"/>
              <a:t>, that are linked using </a:t>
            </a:r>
            <a:r>
              <a:rPr lang="en-US" dirty="0">
                <a:hlinkClick r:id="rId5" tooltip="Cryptography"/>
              </a:rPr>
              <a:t>cryptography</a:t>
            </a:r>
            <a:r>
              <a:rPr lang="en-US" dirty="0"/>
              <a:t>.</a:t>
            </a:r>
            <a:r>
              <a:rPr lang="en-US" baseline="30000" dirty="0"/>
              <a:t> </a:t>
            </a:r>
            <a:r>
              <a:rPr lang="en-US" dirty="0"/>
              <a:t>Each block contains:</a:t>
            </a:r>
          </a:p>
          <a:p>
            <a:pPr lvl="1"/>
            <a:r>
              <a:rPr lang="en-US" dirty="0"/>
              <a:t>a </a:t>
            </a:r>
            <a:r>
              <a:rPr lang="en-US" dirty="0">
                <a:hlinkClick r:id="rId6" tooltip="Cryptographic hash function"/>
              </a:rPr>
              <a:t>cryptographic hash</a:t>
            </a:r>
            <a:r>
              <a:rPr lang="en-US" dirty="0"/>
              <a:t> of the previous block,</a:t>
            </a:r>
          </a:p>
          <a:p>
            <a:pPr lvl="1"/>
            <a:r>
              <a:rPr lang="en-US" baseline="30000" dirty="0"/>
              <a:t> </a:t>
            </a:r>
            <a:r>
              <a:rPr lang="en-US" dirty="0"/>
              <a:t>a </a:t>
            </a:r>
            <a:r>
              <a:rPr lang="en-US" dirty="0">
                <a:hlinkClick r:id="rId7" tooltip="Trusted timestamping"/>
              </a:rPr>
              <a:t>timestamp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and transaction data (generally represented as a </a:t>
            </a:r>
            <a:r>
              <a:rPr lang="en-US" dirty="0">
                <a:hlinkClick r:id="rId8" tooltip="Merkle tree"/>
              </a:rPr>
              <a:t>Merkle tree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3087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9D43-F3A7-4776-AAB5-CFEC9113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70382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Blockchain?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3FF2-F5D6-461A-9C1C-7D41BF644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133600"/>
            <a:ext cx="5999225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Blockchain's </a:t>
            </a:r>
            <a:r>
              <a:rPr lang="en-US" dirty="0">
                <a:solidFill>
                  <a:srgbClr val="FF0000"/>
                </a:solidFill>
              </a:rPr>
              <a:t>automated, decentralized ledger </a:t>
            </a:r>
            <a:r>
              <a:rPr lang="en-US" dirty="0"/>
              <a:t>ensures that loyalty points are securely recorded, allowing anyone to view when loyalty points were issued, redeemed or exchanged.</a:t>
            </a:r>
          </a:p>
          <a:p>
            <a:r>
              <a:rPr lang="en-US" dirty="0"/>
              <a:t>This </a:t>
            </a:r>
            <a:r>
              <a:rPr lang="en-US" dirty="0">
                <a:hlinkClick r:id="rId2"/>
              </a:rPr>
              <a:t>creates transparency and speed</a:t>
            </a:r>
            <a:r>
              <a:rPr lang="en-US" dirty="0"/>
              <a:t> for producers and consumers involved, making the process verifiable. </a:t>
            </a:r>
          </a:p>
          <a:p>
            <a:r>
              <a:rPr lang="en-US" dirty="0"/>
              <a:t>Blockchain's </a:t>
            </a:r>
            <a:r>
              <a:rPr lang="en-US" dirty="0">
                <a:solidFill>
                  <a:srgbClr val="FF0000"/>
                </a:solidFill>
              </a:rPr>
              <a:t>automated, detailed system</a:t>
            </a:r>
            <a:r>
              <a:rPr lang="en-US" dirty="0"/>
              <a:t> supports balance sheet liability of loyalty points by tracking points that are deferred until redemption. </a:t>
            </a:r>
          </a:p>
        </p:txBody>
      </p:sp>
      <p:pic>
        <p:nvPicPr>
          <p:cNvPr id="6" name="Content Placeholder 5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EE915307-75E8-45A8-9755-EF216FEAD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4" b="2332"/>
          <a:stretch/>
        </p:blipFill>
        <p:spPr>
          <a:xfrm>
            <a:off x="7411445" y="2236819"/>
            <a:ext cx="4419772" cy="3122644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4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0FFE-568D-474F-BB18-9F4BC42B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421" y="624110"/>
            <a:ext cx="9517192" cy="1280890"/>
          </a:xfrm>
        </p:spPr>
        <p:txBody>
          <a:bodyPr/>
          <a:lstStyle/>
          <a:p>
            <a:r>
              <a:rPr lang="en-IN" dirty="0"/>
              <a:t>How it solves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BED5-3E35-4AA6-8178-BBDC549B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629" y="2133600"/>
            <a:ext cx="9087983" cy="3777622"/>
          </a:xfrm>
        </p:spPr>
        <p:txBody>
          <a:bodyPr>
            <a:normAutofit/>
          </a:bodyPr>
          <a:lstStyle/>
          <a:p>
            <a:r>
              <a:rPr lang="en-IN" dirty="0"/>
              <a:t>The present loyalty system is time &amp; cost intensive.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Companies can decrease the overall </a:t>
            </a:r>
            <a:r>
              <a:rPr lang="en-US" dirty="0">
                <a:hlinkClick r:id="rId2"/>
              </a:rPr>
              <a:t>administrative and personnel costs</a:t>
            </a:r>
            <a:r>
              <a:rPr lang="en-US" dirty="0"/>
              <a:t> due to blockchain's ability to execute programs in near real-time with clarity.</a:t>
            </a:r>
          </a:p>
          <a:p>
            <a:endParaRPr lang="en-US" dirty="0"/>
          </a:p>
          <a:p>
            <a:r>
              <a:rPr lang="en-US" dirty="0"/>
              <a:t>Using blockchain also reduces the cost of security, development, integration and reconciliation.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Luckily, there are many startups getting into blockchain for loyalty 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640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963-627C-453D-BE55-749D9A79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6" y="446088"/>
            <a:ext cx="4465636" cy="850867"/>
          </a:xfrm>
        </p:spPr>
        <p:txBody>
          <a:bodyPr>
            <a:normAutofit/>
          </a:bodyPr>
          <a:lstStyle/>
          <a:p>
            <a:r>
              <a:rPr lang="en-IN" sz="4000" b="1" dirty="0" err="1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BlockMarket</a:t>
            </a:r>
            <a:endParaRPr lang="en-IN" sz="4000" b="1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2228-62A6-4422-980C-4877E1F2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12" y="1828799"/>
            <a:ext cx="5181600" cy="4032251"/>
          </a:xfrm>
        </p:spPr>
        <p:txBody>
          <a:bodyPr/>
          <a:lstStyle/>
          <a:p>
            <a:r>
              <a:rPr lang="en-IN" dirty="0"/>
              <a:t>A decentralised Customer Loyalty Reward system.</a:t>
            </a:r>
          </a:p>
          <a:p>
            <a:r>
              <a:rPr lang="en-IN" dirty="0"/>
              <a:t>Customers are enrolled in different loyalty programs for ‘n’ brands.</a:t>
            </a:r>
          </a:p>
          <a:p>
            <a:r>
              <a:rPr lang="en-IN" dirty="0"/>
              <a:t>We strive to narrow this down to a single transactional currency: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ilicoin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Customers will be able to  use their reward points anywhere, anytime for transaction.</a:t>
            </a:r>
          </a:p>
          <a:p>
            <a:r>
              <a:rPr lang="en-IN" dirty="0">
                <a:solidFill>
                  <a:schemeClr val="tx1"/>
                </a:solidFill>
              </a:rPr>
              <a:t>This will result in hassle-free transactions.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7B8A-2635-41E1-ACE8-45BB9EF1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19" y="1925184"/>
            <a:ext cx="4792792" cy="3437164"/>
          </a:xfrm>
          <a:prstGeom prst="rect">
            <a:avLst/>
          </a:prstGeom>
        </p:spPr>
      </p:pic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F255A311-D606-4A6C-8986-17B09A7F6A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7"/>
          <a:stretch/>
        </p:blipFill>
        <p:spPr>
          <a:xfrm>
            <a:off x="9028111" y="582613"/>
            <a:ext cx="2476501" cy="7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C558AD-BBD1-4A37-884F-D46C23629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8" y="2724150"/>
            <a:ext cx="4762500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5B0A1E-DC78-45E2-8991-C5D56832DB99}"/>
              </a:ext>
            </a:extLst>
          </p:cNvPr>
          <p:cNvSpPr txBox="1"/>
          <p:nvPr/>
        </p:nvSpPr>
        <p:spPr>
          <a:xfrm>
            <a:off x="1819469" y="593466"/>
            <a:ext cx="554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erlin Sans FB Demi" panose="020E0802020502020306" pitchFamily="34" charset="0"/>
              </a:rPr>
              <a:t>Behind the scenes…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4B8F9-41E5-4316-A058-27C6463BA3FC}"/>
              </a:ext>
            </a:extLst>
          </p:cNvPr>
          <p:cNvSpPr txBox="1"/>
          <p:nvPr/>
        </p:nvSpPr>
        <p:spPr>
          <a:xfrm>
            <a:off x="1819470" y="1502229"/>
            <a:ext cx="5101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How our system works?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</a:rPr>
              <a:t>We are using </a:t>
            </a:r>
            <a:r>
              <a:rPr lang="en-IN" dirty="0" err="1">
                <a:solidFill>
                  <a:srgbClr val="0070C0"/>
                </a:solidFill>
              </a:rPr>
              <a:t>Blockstack</a:t>
            </a:r>
            <a:r>
              <a:rPr lang="en-IN" dirty="0">
                <a:solidFill>
                  <a:srgbClr val="0070C0"/>
                </a:solidFill>
              </a:rPr>
              <a:t> to create a decentralised application.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</a:rPr>
              <a:t>A customer or a business can access </a:t>
            </a:r>
            <a:r>
              <a:rPr lang="en-IN" dirty="0" err="1">
                <a:solidFill>
                  <a:srgbClr val="0070C0"/>
                </a:solidFill>
              </a:rPr>
              <a:t>BlockMarket</a:t>
            </a:r>
            <a:r>
              <a:rPr lang="en-IN" dirty="0">
                <a:solidFill>
                  <a:srgbClr val="0070C0"/>
                </a:solidFill>
              </a:rPr>
              <a:t> only through a secure </a:t>
            </a:r>
            <a:r>
              <a:rPr lang="en-IN" dirty="0" err="1">
                <a:solidFill>
                  <a:srgbClr val="0070C0"/>
                </a:solidFill>
              </a:rPr>
              <a:t>Blockstack</a:t>
            </a:r>
            <a:r>
              <a:rPr lang="en-IN" dirty="0">
                <a:solidFill>
                  <a:srgbClr val="0070C0"/>
                </a:solidFill>
              </a:rPr>
              <a:t> ID.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</a:rPr>
              <a:t>The customer needs to redeem the points by logging in to the </a:t>
            </a:r>
            <a:r>
              <a:rPr lang="en-IN" dirty="0" err="1">
                <a:solidFill>
                  <a:srgbClr val="0070C0"/>
                </a:solidFill>
              </a:rPr>
              <a:t>BlockMarket</a:t>
            </a:r>
            <a:r>
              <a:rPr lang="en-IN" dirty="0">
                <a:solidFill>
                  <a:srgbClr val="0070C0"/>
                </a:solidFill>
              </a:rPr>
              <a:t> site &amp; select the available brands to shop.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</a:rPr>
              <a:t>Then the customer uses </a:t>
            </a:r>
            <a:r>
              <a:rPr lang="en-IN" b="1" dirty="0">
                <a:solidFill>
                  <a:srgbClr val="FF0000"/>
                </a:solidFill>
              </a:rPr>
              <a:t>$</a:t>
            </a:r>
            <a:r>
              <a:rPr lang="en-IN" b="1" dirty="0" err="1">
                <a:solidFill>
                  <a:srgbClr val="FF0000"/>
                </a:solidFill>
              </a:rPr>
              <a:t>ilicoin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to make transactions at the select retail brands.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174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594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Berlin Sans FB Demi</vt:lpstr>
      <vt:lpstr>Century Gothic</vt:lpstr>
      <vt:lpstr>Cooper Black</vt:lpstr>
      <vt:lpstr>Ink Free</vt:lpstr>
      <vt:lpstr>Wingdings</vt:lpstr>
      <vt:lpstr>Wingdings 3</vt:lpstr>
      <vt:lpstr>Wisp</vt:lpstr>
      <vt:lpstr>PowerPoint Presentation</vt:lpstr>
      <vt:lpstr>What is Customer loyalty?</vt:lpstr>
      <vt:lpstr>PowerPoint Presentation</vt:lpstr>
      <vt:lpstr>What is the present scenario?</vt:lpstr>
      <vt:lpstr>Enter the Blockchain…</vt:lpstr>
      <vt:lpstr>Why Blockchain?</vt:lpstr>
      <vt:lpstr>How it solves the problem?</vt:lpstr>
      <vt:lpstr>BlockMarket</vt:lpstr>
      <vt:lpstr>PowerPoint Presentation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Panda</dc:creator>
  <cp:lastModifiedBy>Siddhant Panda</cp:lastModifiedBy>
  <cp:revision>5</cp:revision>
  <dcterms:created xsi:type="dcterms:W3CDTF">2020-02-02T05:42:05Z</dcterms:created>
  <dcterms:modified xsi:type="dcterms:W3CDTF">2020-02-02T07:55:58Z</dcterms:modified>
</cp:coreProperties>
</file>