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67" r:id="rId4"/>
    <p:sldId id="260" r:id="rId5"/>
    <p:sldId id="262" r:id="rId6"/>
    <p:sldId id="263" r:id="rId7"/>
    <p:sldId id="270" r:id="rId8"/>
    <p:sldId id="265" r:id="rId9"/>
    <p:sldId id="266" r:id="rId10"/>
    <p:sldId id="272" r:id="rId11"/>
    <p:sldId id="274" r:id="rId12"/>
    <p:sldId id="273" r:id="rId13"/>
    <p:sldId id="276" r:id="rId14"/>
    <p:sldId id="271" r:id="rId15"/>
    <p:sldId id="275" r:id="rId16"/>
    <p:sldId id="26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19" autoAdjust="0"/>
    <p:restoredTop sz="94660"/>
  </p:normalViewPr>
  <p:slideViewPr>
    <p:cSldViewPr snapToGrid="0">
      <p:cViewPr varScale="1">
        <p:scale>
          <a:sx n="86" d="100"/>
          <a:sy n="86" d="100"/>
        </p:scale>
        <p:origin x="9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1" name="Picture 10">
            <a:extLst>
              <a:ext uri="{FF2B5EF4-FFF2-40B4-BE49-F238E27FC236}">
                <a16:creationId xmlns:a16="http://schemas.microsoft.com/office/drawing/2014/main" id="{6F66FE78-5CF9-40BF-8D0B-C41E8037C7CB}"/>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a:extLst>
              <a:ext uri="{FF2B5EF4-FFF2-40B4-BE49-F238E27FC236}">
                <a16:creationId xmlns:a16="http://schemas.microsoft.com/office/drawing/2014/main" id="{0C6A728E-A0E5-4402-9B98-E921F11C88BE}"/>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4" name="Picture 13">
            <a:extLst>
              <a:ext uri="{FF2B5EF4-FFF2-40B4-BE49-F238E27FC236}">
                <a16:creationId xmlns:a16="http://schemas.microsoft.com/office/drawing/2014/main" id="{406DB762-EB7B-4A13-81A3-D84FD855E0C2}"/>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a:extLst>
              <a:ext uri="{FF2B5EF4-FFF2-40B4-BE49-F238E27FC236}">
                <a16:creationId xmlns:a16="http://schemas.microsoft.com/office/drawing/2014/main" id="{0E460FBC-C8C5-473E-AF67-51A000E5CAD7}"/>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1" name="Picture 10">
            <a:extLst>
              <a:ext uri="{FF2B5EF4-FFF2-40B4-BE49-F238E27FC236}">
                <a16:creationId xmlns:a16="http://schemas.microsoft.com/office/drawing/2014/main" id="{D53BA86A-0314-48C0-B4E2-25D254DD7F3B}"/>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lvl1pPr>
              <a:buClr>
                <a:schemeClr val="bg2">
                  <a:lumMod val="50000"/>
                </a:schemeClr>
              </a:buClr>
              <a:defRPr/>
            </a:lvl1pPr>
            <a:lvl2pPr>
              <a:buClr>
                <a:schemeClr val="bg2">
                  <a:lumMod val="50000"/>
                </a:schemeClr>
              </a:buClr>
              <a:defRPr/>
            </a:lvl2pPr>
            <a:lvl3pPr>
              <a:buClr>
                <a:schemeClr val="bg2">
                  <a:lumMod val="50000"/>
                </a:schemeClr>
              </a:buClr>
              <a:defRPr/>
            </a:lvl3pPr>
            <a:lvl4pPr>
              <a:buClr>
                <a:schemeClr val="bg2">
                  <a:lumMod val="50000"/>
                </a:schemeClr>
              </a:buClr>
              <a:defRPr/>
            </a:lvl4pPr>
            <a:lvl5pPr>
              <a:buClr>
                <a:schemeClr val="bg2">
                  <a:lumMod val="50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B6845C1E-72C4-443F-BAB0-84881458D59F}"/>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pic>
        <p:nvPicPr>
          <p:cNvPr id="10" name="Picture 9">
            <a:extLst>
              <a:ext uri="{FF2B5EF4-FFF2-40B4-BE49-F238E27FC236}">
                <a16:creationId xmlns:a16="http://schemas.microsoft.com/office/drawing/2014/main" id="{2113F16A-C526-43E6-BF35-BE42363AC079}"/>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pic>
        <p:nvPicPr>
          <p:cNvPr id="6" name="Picture 5">
            <a:extLst>
              <a:ext uri="{FF2B5EF4-FFF2-40B4-BE49-F238E27FC236}">
                <a16:creationId xmlns:a16="http://schemas.microsoft.com/office/drawing/2014/main" id="{124EB99D-2B1C-4956-BB85-1E767CA925A3}"/>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pic>
        <p:nvPicPr>
          <p:cNvPr id="5" name="Picture 4">
            <a:extLst>
              <a:ext uri="{FF2B5EF4-FFF2-40B4-BE49-F238E27FC236}">
                <a16:creationId xmlns:a16="http://schemas.microsoft.com/office/drawing/2014/main" id="{F9F344FF-BE9B-4249-82C9-8C7CCD22CF08}"/>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pic>
        <p:nvPicPr>
          <p:cNvPr id="12" name="Picture 11">
            <a:extLst>
              <a:ext uri="{FF2B5EF4-FFF2-40B4-BE49-F238E27FC236}">
                <a16:creationId xmlns:a16="http://schemas.microsoft.com/office/drawing/2014/main" id="{2AFDA934-F5C7-40A0-8B44-FE07AB54D094}"/>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35B398D3-0346-4605-A0C7-D4605165EB56}"/>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C8102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bg2">
            <a:lumMod val="50000"/>
          </a:schemeClr>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p:txBody>
          <a:bodyPr>
            <a:normAutofit/>
          </a:bodyPr>
          <a:lstStyle/>
          <a:p>
            <a:r>
              <a:rPr lang="en-US" dirty="0"/>
              <a:t>Budweiser Data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solidFill>
                  <a:schemeClr val="tx1">
                    <a:lumMod val="50000"/>
                    <a:lumOff val="50000"/>
                  </a:schemeClr>
                </a:solidFill>
              </a:rPr>
              <a:t>Paul Huggins &amp; Vijayasrikanth Kaniti</a:t>
            </a:r>
          </a:p>
        </p:txBody>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5666" y="3101880"/>
            <a:ext cx="11260667" cy="3310466"/>
          </a:xfrm>
          <a:prstGeom prst="rect">
            <a:avLst/>
          </a:prstGeom>
        </p:spPr>
      </p:pic>
      <p:pic>
        <p:nvPicPr>
          <p:cNvPr id="8" name="Picture 7">
            <a:extLst>
              <a:ext uri="{FF2B5EF4-FFF2-40B4-BE49-F238E27FC236}">
                <a16:creationId xmlns:a16="http://schemas.microsoft.com/office/drawing/2014/main" id="{A25C4230-3BA2-4138-926D-C1F737391026}"/>
              </a:ext>
            </a:extLst>
          </p:cNvPr>
          <p:cNvPicPr>
            <a:picLocks noChangeAspect="1"/>
          </p:cNvPicPr>
          <p:nvPr/>
        </p:nvPicPr>
        <p:blipFill>
          <a:blip r:embed="rId3"/>
          <a:stretch>
            <a:fillRect/>
          </a:stretch>
        </p:blipFill>
        <p:spPr>
          <a:xfrm>
            <a:off x="7439192" y="1020431"/>
            <a:ext cx="4133863" cy="1613215"/>
          </a:xfrm>
          <a:prstGeom prst="rect">
            <a:avLst/>
          </a:prstGeom>
        </p:spPr>
      </p:pic>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3B6C-5774-44D5-A4CC-D82C78974BDA}"/>
              </a:ext>
            </a:extLst>
          </p:cNvPr>
          <p:cNvSpPr>
            <a:spLocks noGrp="1"/>
          </p:cNvSpPr>
          <p:nvPr>
            <p:ph type="title"/>
          </p:nvPr>
        </p:nvSpPr>
        <p:spPr>
          <a:xfrm>
            <a:off x="581192" y="235492"/>
            <a:ext cx="11029616" cy="988332"/>
          </a:xfrm>
        </p:spPr>
        <p:txBody>
          <a:bodyPr/>
          <a:lstStyle/>
          <a:p>
            <a:r>
              <a:rPr lang="en-US" dirty="0" err="1"/>
              <a:t>knn</a:t>
            </a:r>
            <a:r>
              <a:rPr lang="en-US" dirty="0"/>
              <a:t> CLASSIFICATION</a:t>
            </a:r>
          </a:p>
        </p:txBody>
      </p:sp>
      <p:sp>
        <p:nvSpPr>
          <p:cNvPr id="10" name="TextBox 9">
            <a:extLst>
              <a:ext uri="{FF2B5EF4-FFF2-40B4-BE49-F238E27FC236}">
                <a16:creationId xmlns:a16="http://schemas.microsoft.com/office/drawing/2014/main" id="{820A17FD-9E4B-47D5-BF50-6B2BC36AA826}"/>
              </a:ext>
            </a:extLst>
          </p:cNvPr>
          <p:cNvSpPr txBox="1"/>
          <p:nvPr/>
        </p:nvSpPr>
        <p:spPr>
          <a:xfrm>
            <a:off x="409962" y="1328782"/>
            <a:ext cx="9924961" cy="646331"/>
          </a:xfrm>
          <a:prstGeom prst="rect">
            <a:avLst/>
          </a:prstGeom>
          <a:noFill/>
        </p:spPr>
        <p:txBody>
          <a:bodyPr wrap="none" rtlCol="0">
            <a:spAutoFit/>
          </a:bodyPr>
          <a:lstStyle/>
          <a:p>
            <a:r>
              <a:rPr lang="en-US" dirty="0"/>
              <a:t>Using KNN Classification technique we were able to classify Style of Beer based on ABV and IBU with </a:t>
            </a:r>
          </a:p>
          <a:p>
            <a:r>
              <a:rPr lang="en-US" dirty="0"/>
              <a:t>an accuracy of 80.43%</a:t>
            </a:r>
          </a:p>
        </p:txBody>
      </p:sp>
      <p:pic>
        <p:nvPicPr>
          <p:cNvPr id="11" name="Picture 10">
            <a:extLst>
              <a:ext uri="{FF2B5EF4-FFF2-40B4-BE49-F238E27FC236}">
                <a16:creationId xmlns:a16="http://schemas.microsoft.com/office/drawing/2014/main" id="{9A589366-802D-4C37-9BB0-15523109CF89}"/>
              </a:ext>
            </a:extLst>
          </p:cNvPr>
          <p:cNvPicPr>
            <a:picLocks noChangeAspect="1"/>
          </p:cNvPicPr>
          <p:nvPr/>
        </p:nvPicPr>
        <p:blipFill>
          <a:blip r:embed="rId2"/>
          <a:stretch>
            <a:fillRect/>
          </a:stretch>
        </p:blipFill>
        <p:spPr>
          <a:xfrm>
            <a:off x="4217905" y="2469148"/>
            <a:ext cx="7657977" cy="4074565"/>
          </a:xfrm>
          <a:prstGeom prst="rect">
            <a:avLst/>
          </a:prstGeom>
        </p:spPr>
      </p:pic>
      <p:pic>
        <p:nvPicPr>
          <p:cNvPr id="12" name="Picture 11">
            <a:extLst>
              <a:ext uri="{FF2B5EF4-FFF2-40B4-BE49-F238E27FC236}">
                <a16:creationId xmlns:a16="http://schemas.microsoft.com/office/drawing/2014/main" id="{9EA38ADC-6DAA-4E33-96B4-5E99CD14CC01}"/>
              </a:ext>
            </a:extLst>
          </p:cNvPr>
          <p:cNvPicPr>
            <a:picLocks noChangeAspect="1"/>
          </p:cNvPicPr>
          <p:nvPr/>
        </p:nvPicPr>
        <p:blipFill>
          <a:blip r:embed="rId3"/>
          <a:stretch>
            <a:fillRect/>
          </a:stretch>
        </p:blipFill>
        <p:spPr>
          <a:xfrm>
            <a:off x="581192" y="2235404"/>
            <a:ext cx="3636713" cy="4542055"/>
          </a:xfrm>
          <a:prstGeom prst="rect">
            <a:avLst/>
          </a:prstGeom>
        </p:spPr>
      </p:pic>
    </p:spTree>
    <p:extLst>
      <p:ext uri="{BB962C8B-B14F-4D97-AF65-F5344CB8AC3E}">
        <p14:creationId xmlns:p14="http://schemas.microsoft.com/office/powerpoint/2010/main" val="265244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2836-0496-4A32-AF0B-8EF0C0BEB958}"/>
              </a:ext>
            </a:extLst>
          </p:cNvPr>
          <p:cNvSpPr>
            <a:spLocks noGrp="1"/>
          </p:cNvSpPr>
          <p:nvPr>
            <p:ph type="title"/>
          </p:nvPr>
        </p:nvSpPr>
        <p:spPr>
          <a:xfrm>
            <a:off x="581192" y="310390"/>
            <a:ext cx="11029616" cy="988332"/>
          </a:xfrm>
        </p:spPr>
        <p:txBody>
          <a:bodyPr/>
          <a:lstStyle/>
          <a:p>
            <a:r>
              <a:rPr lang="en-US" dirty="0"/>
              <a:t>KNN results</a:t>
            </a:r>
          </a:p>
        </p:txBody>
      </p:sp>
      <p:pic>
        <p:nvPicPr>
          <p:cNvPr id="5" name="Content Placeholder 4">
            <a:extLst>
              <a:ext uri="{FF2B5EF4-FFF2-40B4-BE49-F238E27FC236}">
                <a16:creationId xmlns:a16="http://schemas.microsoft.com/office/drawing/2014/main" id="{60E60842-C2E2-47CF-84D3-0A9163397CF4}"/>
              </a:ext>
            </a:extLst>
          </p:cNvPr>
          <p:cNvPicPr>
            <a:picLocks noGrp="1" noChangeAspect="1"/>
          </p:cNvPicPr>
          <p:nvPr>
            <p:ph sz="half" idx="1"/>
          </p:nvPr>
        </p:nvPicPr>
        <p:blipFill>
          <a:blip r:embed="rId2"/>
          <a:stretch>
            <a:fillRect/>
          </a:stretch>
        </p:blipFill>
        <p:spPr>
          <a:xfrm>
            <a:off x="581192" y="1985282"/>
            <a:ext cx="8948869" cy="4562328"/>
          </a:xfrm>
          <a:prstGeom prst="rect">
            <a:avLst/>
          </a:prstGeom>
        </p:spPr>
      </p:pic>
      <p:sp>
        <p:nvSpPr>
          <p:cNvPr id="4" name="Content Placeholder 3">
            <a:extLst>
              <a:ext uri="{FF2B5EF4-FFF2-40B4-BE49-F238E27FC236}">
                <a16:creationId xmlns:a16="http://schemas.microsoft.com/office/drawing/2014/main" id="{BA70CC2A-8484-4D3A-BEE9-4136F0BDAC57}"/>
              </a:ext>
            </a:extLst>
          </p:cNvPr>
          <p:cNvSpPr>
            <a:spLocks noGrp="1"/>
          </p:cNvSpPr>
          <p:nvPr>
            <p:ph sz="half" idx="2"/>
          </p:nvPr>
        </p:nvSpPr>
        <p:spPr/>
        <p:txBody>
          <a:bodyPr/>
          <a:lstStyle/>
          <a:p>
            <a:endParaRPr lang="en-US" dirty="0"/>
          </a:p>
        </p:txBody>
      </p:sp>
      <p:sp>
        <p:nvSpPr>
          <p:cNvPr id="6" name="TextBox 5">
            <a:extLst>
              <a:ext uri="{FF2B5EF4-FFF2-40B4-BE49-F238E27FC236}">
                <a16:creationId xmlns:a16="http://schemas.microsoft.com/office/drawing/2014/main" id="{B2BCB8E6-4535-4508-8465-4E49705D02C9}"/>
              </a:ext>
            </a:extLst>
          </p:cNvPr>
          <p:cNvSpPr txBox="1"/>
          <p:nvPr/>
        </p:nvSpPr>
        <p:spPr>
          <a:xfrm>
            <a:off x="820867" y="1298722"/>
            <a:ext cx="10402078" cy="923330"/>
          </a:xfrm>
          <a:prstGeom prst="rect">
            <a:avLst/>
          </a:prstGeom>
          <a:noFill/>
        </p:spPr>
        <p:txBody>
          <a:bodyPr wrap="none" rtlCol="0">
            <a:spAutoFit/>
          </a:bodyPr>
          <a:lstStyle/>
          <a:p>
            <a:r>
              <a:rPr lang="en-US" dirty="0"/>
              <a:t>We can say from below graph there is enough evidence that IPA's generally have higher IBU &amp; ABV values </a:t>
            </a:r>
          </a:p>
          <a:p>
            <a:r>
              <a:rPr lang="en-US" dirty="0"/>
              <a:t>compared to Ales kind of Beers</a:t>
            </a:r>
          </a:p>
          <a:p>
            <a:endParaRPr lang="en-US" dirty="0"/>
          </a:p>
        </p:txBody>
      </p:sp>
    </p:spTree>
    <p:extLst>
      <p:ext uri="{BB962C8B-B14F-4D97-AF65-F5344CB8AC3E}">
        <p14:creationId xmlns:p14="http://schemas.microsoft.com/office/powerpoint/2010/main" val="196190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7B69-B4CA-4FB0-A44E-D59FC966F1D0}"/>
              </a:ext>
            </a:extLst>
          </p:cNvPr>
          <p:cNvSpPr>
            <a:spLocks noGrp="1"/>
          </p:cNvSpPr>
          <p:nvPr>
            <p:ph type="title"/>
          </p:nvPr>
        </p:nvSpPr>
        <p:spPr/>
        <p:txBody>
          <a:bodyPr/>
          <a:lstStyle/>
          <a:p>
            <a:r>
              <a:rPr lang="en-US" dirty="0"/>
              <a:t>Naive-</a:t>
            </a:r>
            <a:r>
              <a:rPr lang="en-US" dirty="0" err="1"/>
              <a:t>bayes</a:t>
            </a:r>
            <a:r>
              <a:rPr lang="en-US" dirty="0"/>
              <a:t> classification</a:t>
            </a:r>
          </a:p>
        </p:txBody>
      </p:sp>
      <p:pic>
        <p:nvPicPr>
          <p:cNvPr id="5" name="Content Placeholder 4">
            <a:extLst>
              <a:ext uri="{FF2B5EF4-FFF2-40B4-BE49-F238E27FC236}">
                <a16:creationId xmlns:a16="http://schemas.microsoft.com/office/drawing/2014/main" id="{28477CA0-1497-4D51-9028-B230C5F46766}"/>
              </a:ext>
            </a:extLst>
          </p:cNvPr>
          <p:cNvPicPr>
            <a:picLocks noGrp="1" noChangeAspect="1"/>
          </p:cNvPicPr>
          <p:nvPr>
            <p:ph sz="half" idx="1"/>
          </p:nvPr>
        </p:nvPicPr>
        <p:blipFill>
          <a:blip r:embed="rId2"/>
          <a:stretch>
            <a:fillRect/>
          </a:stretch>
        </p:blipFill>
        <p:spPr>
          <a:xfrm>
            <a:off x="1384927" y="2228003"/>
            <a:ext cx="3016043" cy="3633787"/>
          </a:xfrm>
          <a:prstGeom prst="rect">
            <a:avLst/>
          </a:prstGeom>
        </p:spPr>
      </p:pic>
      <p:sp>
        <p:nvSpPr>
          <p:cNvPr id="4" name="Content Placeholder 3">
            <a:extLst>
              <a:ext uri="{FF2B5EF4-FFF2-40B4-BE49-F238E27FC236}">
                <a16:creationId xmlns:a16="http://schemas.microsoft.com/office/drawing/2014/main" id="{163F493D-0420-4971-8B9C-B9AB72D8C86C}"/>
              </a:ext>
            </a:extLst>
          </p:cNvPr>
          <p:cNvSpPr>
            <a:spLocks noGrp="1"/>
          </p:cNvSpPr>
          <p:nvPr>
            <p:ph sz="half" idx="2"/>
          </p:nvPr>
        </p:nvSpPr>
        <p:spPr/>
        <p:txBody>
          <a:bodyPr/>
          <a:lstStyle/>
          <a:p>
            <a:r>
              <a:rPr lang="en-US" dirty="0"/>
              <a:t>Using NB classification technique we can say Beers can be classified based on IBU and ABY with an accuracy of 78.91% slightly less than KNN method</a:t>
            </a:r>
          </a:p>
        </p:txBody>
      </p:sp>
    </p:spTree>
    <p:extLst>
      <p:ext uri="{BB962C8B-B14F-4D97-AF65-F5344CB8AC3E}">
        <p14:creationId xmlns:p14="http://schemas.microsoft.com/office/powerpoint/2010/main" val="111237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7415-2D03-4B0F-A822-B605A709FD51}"/>
              </a:ext>
            </a:extLst>
          </p:cNvPr>
          <p:cNvSpPr>
            <a:spLocks noGrp="1"/>
          </p:cNvSpPr>
          <p:nvPr>
            <p:ph type="title"/>
          </p:nvPr>
        </p:nvSpPr>
        <p:spPr/>
        <p:txBody>
          <a:bodyPr/>
          <a:lstStyle/>
          <a:p>
            <a:r>
              <a:rPr lang="en-US" dirty="0"/>
              <a:t>Most likeable beers ?</a:t>
            </a:r>
          </a:p>
        </p:txBody>
      </p:sp>
      <p:sp>
        <p:nvSpPr>
          <p:cNvPr id="3" name="Content Placeholder 2">
            <a:extLst>
              <a:ext uri="{FF2B5EF4-FFF2-40B4-BE49-F238E27FC236}">
                <a16:creationId xmlns:a16="http://schemas.microsoft.com/office/drawing/2014/main" id="{A57756DB-8B3C-44B6-B00D-CC67C08E105F}"/>
              </a:ext>
            </a:extLst>
          </p:cNvPr>
          <p:cNvSpPr>
            <a:spLocks noGrp="1"/>
          </p:cNvSpPr>
          <p:nvPr>
            <p:ph sz="half" idx="1"/>
          </p:nvPr>
        </p:nvSpPr>
        <p:spPr/>
        <p:txBody>
          <a:bodyPr/>
          <a:lstStyle/>
          <a:p>
            <a:r>
              <a:rPr lang="en-US" dirty="0"/>
              <a:t>Divided ABV of different beers into Low, Medium , High groups.</a:t>
            </a:r>
          </a:p>
          <a:p>
            <a:r>
              <a:rPr lang="en-US" dirty="0"/>
              <a:t>From the plot its clearly visible that most people like Beers which have medium alcohol content.</a:t>
            </a:r>
          </a:p>
        </p:txBody>
      </p:sp>
      <p:pic>
        <p:nvPicPr>
          <p:cNvPr id="5" name="Content Placeholder 4">
            <a:extLst>
              <a:ext uri="{FF2B5EF4-FFF2-40B4-BE49-F238E27FC236}">
                <a16:creationId xmlns:a16="http://schemas.microsoft.com/office/drawing/2014/main" id="{3391254D-CF66-4211-8079-778626410F81}"/>
              </a:ext>
            </a:extLst>
          </p:cNvPr>
          <p:cNvPicPr>
            <a:picLocks noGrp="1" noChangeAspect="1"/>
          </p:cNvPicPr>
          <p:nvPr>
            <p:ph sz="half" idx="2"/>
          </p:nvPr>
        </p:nvPicPr>
        <p:blipFill>
          <a:blip r:embed="rId2"/>
          <a:stretch>
            <a:fillRect/>
          </a:stretch>
        </p:blipFill>
        <p:spPr>
          <a:xfrm>
            <a:off x="5730386" y="2539014"/>
            <a:ext cx="6205857" cy="3273956"/>
          </a:xfrm>
          <a:prstGeom prst="rect">
            <a:avLst/>
          </a:prstGeom>
        </p:spPr>
      </p:pic>
    </p:spTree>
    <p:extLst>
      <p:ext uri="{BB962C8B-B14F-4D97-AF65-F5344CB8AC3E}">
        <p14:creationId xmlns:p14="http://schemas.microsoft.com/office/powerpoint/2010/main" val="261167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US" dirty="0"/>
              <a:t>Thank you</a:t>
            </a:r>
          </a:p>
        </p:txBody>
      </p:sp>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11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8B9D-C9A0-4897-A83C-3FAE7F5C446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334397D-8E59-4EF0-851F-0BE56E40DA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5014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US" dirty="0"/>
              <a:t>Appendix – question 2</a:t>
            </a:r>
          </a:p>
        </p:txBody>
      </p:sp>
      <p:sp>
        <p:nvSpPr>
          <p:cNvPr id="3" name="Subtitle 2">
            <a:extLst>
              <a:ext uri="{FF2B5EF4-FFF2-40B4-BE49-F238E27FC236}">
                <a16:creationId xmlns:a16="http://schemas.microsoft.com/office/drawing/2014/main" id="{835D6E6B-3353-491C-A3C6-F278D6CED8B3}"/>
              </a:ext>
            </a:extLst>
          </p:cNvPr>
          <p:cNvSpPr>
            <a:spLocks noGrp="1"/>
          </p:cNvSpPr>
          <p:nvPr>
            <p:ph type="body" idx="1"/>
          </p:nvPr>
        </p:nvSpPr>
        <p:spPr/>
        <p:txBody>
          <a:bodyPr>
            <a:normAutofit/>
          </a:bodyPr>
          <a:lstStyle/>
          <a:p>
            <a:r>
              <a:rPr lang="en-US" dirty="0">
                <a:solidFill>
                  <a:schemeClr val="tx1">
                    <a:lumMod val="50000"/>
                    <a:lumOff val="50000"/>
                  </a:schemeClr>
                </a:solidFill>
              </a:rPr>
              <a:t>Paul Huggins &amp; Vijayasrikanth Kaniti</a:t>
            </a:r>
          </a:p>
        </p:txBody>
      </p:sp>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10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6234-C0B3-496A-B6AE-782A1C39B70A}"/>
              </a:ext>
            </a:extLst>
          </p:cNvPr>
          <p:cNvSpPr>
            <a:spLocks noGrp="1"/>
          </p:cNvSpPr>
          <p:nvPr>
            <p:ph type="title"/>
          </p:nvPr>
        </p:nvSpPr>
        <p:spPr/>
        <p:txBody>
          <a:bodyPr>
            <a:noAutofit/>
          </a:bodyPr>
          <a:lstStyle/>
          <a:p>
            <a:r>
              <a:rPr lang="en-US" sz="2400" dirty="0"/>
              <a:t>Merge the beer data with the breweries data. Print the first 6 observations and the last six observations to check the merged file.</a:t>
            </a:r>
          </a:p>
        </p:txBody>
      </p:sp>
      <p:graphicFrame>
        <p:nvGraphicFramePr>
          <p:cNvPr id="3" name="Table 4">
            <a:extLst>
              <a:ext uri="{FF2B5EF4-FFF2-40B4-BE49-F238E27FC236}">
                <a16:creationId xmlns:a16="http://schemas.microsoft.com/office/drawing/2014/main" id="{E31CBBC4-9164-4344-A5EF-1EBC8ECF9C7B}"/>
              </a:ext>
            </a:extLst>
          </p:cNvPr>
          <p:cNvGraphicFramePr>
            <a:graphicFrameLocks noGrp="1"/>
          </p:cNvGraphicFramePr>
          <p:nvPr/>
        </p:nvGraphicFramePr>
        <p:xfrm>
          <a:off x="1472706" y="2145829"/>
          <a:ext cx="9246588" cy="1971698"/>
        </p:xfrm>
        <a:graphic>
          <a:graphicData uri="http://schemas.openxmlformats.org/drawingml/2006/table">
            <a:tbl>
              <a:tblPr firstRow="1" bandRow="1">
                <a:tableStyleId>{793D81CF-94F2-401A-BA57-92F5A7B2D0C5}</a:tableStyleId>
              </a:tblPr>
              <a:tblGrid>
                <a:gridCol w="686118">
                  <a:extLst>
                    <a:ext uri="{9D8B030D-6E8A-4147-A177-3AD203B41FA5}">
                      <a16:colId xmlns:a16="http://schemas.microsoft.com/office/drawing/2014/main" val="2831419276"/>
                    </a:ext>
                  </a:extLst>
                </a:gridCol>
                <a:gridCol w="1262380">
                  <a:extLst>
                    <a:ext uri="{9D8B030D-6E8A-4147-A177-3AD203B41FA5}">
                      <a16:colId xmlns:a16="http://schemas.microsoft.com/office/drawing/2014/main" val="2811840041"/>
                    </a:ext>
                  </a:extLst>
                </a:gridCol>
                <a:gridCol w="903605">
                  <a:extLst>
                    <a:ext uri="{9D8B030D-6E8A-4147-A177-3AD203B41FA5}">
                      <a16:colId xmlns:a16="http://schemas.microsoft.com/office/drawing/2014/main" val="3838192989"/>
                    </a:ext>
                  </a:extLst>
                </a:gridCol>
                <a:gridCol w="514668">
                  <a:extLst>
                    <a:ext uri="{9D8B030D-6E8A-4147-A177-3AD203B41FA5}">
                      <a16:colId xmlns:a16="http://schemas.microsoft.com/office/drawing/2014/main" val="2193007939"/>
                    </a:ext>
                  </a:extLst>
                </a:gridCol>
                <a:gridCol w="1029018">
                  <a:extLst>
                    <a:ext uri="{9D8B030D-6E8A-4147-A177-3AD203B41FA5}">
                      <a16:colId xmlns:a16="http://schemas.microsoft.com/office/drawing/2014/main" val="1231408249"/>
                    </a:ext>
                  </a:extLst>
                </a:gridCol>
                <a:gridCol w="667068">
                  <a:extLst>
                    <a:ext uri="{9D8B030D-6E8A-4147-A177-3AD203B41FA5}">
                      <a16:colId xmlns:a16="http://schemas.microsoft.com/office/drawing/2014/main" val="448422916"/>
                    </a:ext>
                  </a:extLst>
                </a:gridCol>
                <a:gridCol w="560705">
                  <a:extLst>
                    <a:ext uri="{9D8B030D-6E8A-4147-A177-3AD203B41FA5}">
                      <a16:colId xmlns:a16="http://schemas.microsoft.com/office/drawing/2014/main" val="3476557126"/>
                    </a:ext>
                  </a:extLst>
                </a:gridCol>
                <a:gridCol w="411480">
                  <a:extLst>
                    <a:ext uri="{9D8B030D-6E8A-4147-A177-3AD203B41FA5}">
                      <a16:colId xmlns:a16="http://schemas.microsoft.com/office/drawing/2014/main" val="2730334235"/>
                    </a:ext>
                  </a:extLst>
                </a:gridCol>
                <a:gridCol w="2125980">
                  <a:extLst>
                    <a:ext uri="{9D8B030D-6E8A-4147-A177-3AD203B41FA5}">
                      <a16:colId xmlns:a16="http://schemas.microsoft.com/office/drawing/2014/main" val="2613496755"/>
                    </a:ext>
                  </a:extLst>
                </a:gridCol>
                <a:gridCol w="1085566">
                  <a:extLst>
                    <a:ext uri="{9D8B030D-6E8A-4147-A177-3AD203B41FA5}">
                      <a16:colId xmlns:a16="http://schemas.microsoft.com/office/drawing/2014/main" val="793665091"/>
                    </a:ext>
                  </a:extLst>
                </a:gridCol>
              </a:tblGrid>
              <a:tr h="249122">
                <a:tc>
                  <a:txBody>
                    <a:bodyPr/>
                    <a:lstStyle/>
                    <a:p>
                      <a:r>
                        <a:rPr lang="en-US" sz="1050" dirty="0" err="1"/>
                        <a:t>Brew_ID</a:t>
                      </a:r>
                      <a:endParaRPr lang="en-US" sz="1050" dirty="0"/>
                    </a:p>
                  </a:txBody>
                  <a:tcPr/>
                </a:tc>
                <a:tc>
                  <a:txBody>
                    <a:bodyPr/>
                    <a:lstStyle/>
                    <a:p>
                      <a:r>
                        <a:rPr lang="en-US" sz="1050" dirty="0"/>
                        <a:t>Brewery</a:t>
                      </a:r>
                    </a:p>
                  </a:txBody>
                  <a:tcPr/>
                </a:tc>
                <a:tc>
                  <a:txBody>
                    <a:bodyPr/>
                    <a:lstStyle/>
                    <a:p>
                      <a:r>
                        <a:rPr lang="en-US" sz="1050" dirty="0"/>
                        <a:t>City</a:t>
                      </a:r>
                    </a:p>
                  </a:txBody>
                  <a:tcPr/>
                </a:tc>
                <a:tc>
                  <a:txBody>
                    <a:bodyPr/>
                    <a:lstStyle/>
                    <a:p>
                      <a:r>
                        <a:rPr lang="en-US" sz="1050" dirty="0"/>
                        <a:t>State</a:t>
                      </a:r>
                    </a:p>
                  </a:txBody>
                  <a:tcPr/>
                </a:tc>
                <a:tc>
                  <a:txBody>
                    <a:bodyPr/>
                    <a:lstStyle/>
                    <a:p>
                      <a:r>
                        <a:rPr lang="en-US" sz="1050" dirty="0"/>
                        <a:t>Beer Name</a:t>
                      </a:r>
                    </a:p>
                  </a:txBody>
                  <a:tcPr/>
                </a:tc>
                <a:tc>
                  <a:txBody>
                    <a:bodyPr/>
                    <a:lstStyle/>
                    <a:p>
                      <a:r>
                        <a:rPr lang="en-US" sz="1050" dirty="0" err="1"/>
                        <a:t>Beer_ID</a:t>
                      </a:r>
                      <a:endParaRPr lang="en-US" sz="1050" dirty="0"/>
                    </a:p>
                  </a:txBody>
                  <a:tcPr/>
                </a:tc>
                <a:tc>
                  <a:txBody>
                    <a:bodyPr/>
                    <a:lstStyle/>
                    <a:p>
                      <a:r>
                        <a:rPr lang="en-US" sz="1050" dirty="0"/>
                        <a:t>ABV</a:t>
                      </a:r>
                    </a:p>
                  </a:txBody>
                  <a:tcPr/>
                </a:tc>
                <a:tc>
                  <a:txBody>
                    <a:bodyPr/>
                    <a:lstStyle/>
                    <a:p>
                      <a:r>
                        <a:rPr lang="en-US" sz="1050" dirty="0"/>
                        <a:t>IBU</a:t>
                      </a:r>
                    </a:p>
                  </a:txBody>
                  <a:tcPr/>
                </a:tc>
                <a:tc>
                  <a:txBody>
                    <a:bodyPr/>
                    <a:lstStyle/>
                    <a:p>
                      <a:r>
                        <a:rPr lang="en-US" sz="1050" dirty="0"/>
                        <a:t>Style</a:t>
                      </a:r>
                    </a:p>
                  </a:txBody>
                  <a:tcPr/>
                </a:tc>
                <a:tc>
                  <a:txBody>
                    <a:bodyPr/>
                    <a:lstStyle/>
                    <a:p>
                      <a:r>
                        <a:rPr lang="en-US" sz="1050" dirty="0"/>
                        <a:t>Ounces </a:t>
                      </a:r>
                    </a:p>
                  </a:txBody>
                  <a:tcPr/>
                </a:tc>
                <a:extLst>
                  <a:ext uri="{0D108BD9-81ED-4DB2-BD59-A6C34878D82A}">
                    <a16:rowId xmlns:a16="http://schemas.microsoft.com/office/drawing/2014/main" val="3492228471"/>
                  </a:ext>
                </a:extLst>
              </a:tr>
              <a:tr h="312356">
                <a:tc>
                  <a:txBody>
                    <a:bodyPr/>
                    <a:lstStyle/>
                    <a:p>
                      <a:r>
                        <a:rPr lang="en-US" sz="1050" dirty="0"/>
                        <a:t>1</a:t>
                      </a:r>
                    </a:p>
                  </a:txBody>
                  <a:tcPr/>
                </a:tc>
                <a:tc>
                  <a:txBody>
                    <a:bodyPr/>
                    <a:lstStyle/>
                    <a:p>
                      <a:r>
                        <a:rPr lang="en-US" sz="1050" dirty="0"/>
                        <a:t>Northgate Brewing</a:t>
                      </a:r>
                    </a:p>
                  </a:txBody>
                  <a:tcPr/>
                </a:tc>
                <a:tc>
                  <a:txBody>
                    <a:bodyPr/>
                    <a:lstStyle/>
                    <a:p>
                      <a:r>
                        <a:rPr lang="en-US" sz="1050" dirty="0"/>
                        <a:t>Minneapolis</a:t>
                      </a:r>
                    </a:p>
                  </a:txBody>
                  <a:tcPr/>
                </a:tc>
                <a:tc>
                  <a:txBody>
                    <a:bodyPr/>
                    <a:lstStyle/>
                    <a:p>
                      <a:r>
                        <a:rPr lang="en-US" sz="1050" dirty="0"/>
                        <a:t>MN</a:t>
                      </a:r>
                    </a:p>
                  </a:txBody>
                  <a:tcPr/>
                </a:tc>
                <a:tc>
                  <a:txBody>
                    <a:bodyPr/>
                    <a:lstStyle/>
                    <a:p>
                      <a:r>
                        <a:rPr lang="en-US" sz="1050" dirty="0" err="1"/>
                        <a:t>Pumplon</a:t>
                      </a:r>
                      <a:endParaRPr lang="en-US" sz="1050" dirty="0"/>
                    </a:p>
                  </a:txBody>
                  <a:tcPr/>
                </a:tc>
                <a:tc>
                  <a:txBody>
                    <a:bodyPr/>
                    <a:lstStyle/>
                    <a:p>
                      <a:r>
                        <a:rPr lang="en-US" sz="1050" dirty="0"/>
                        <a:t>2689</a:t>
                      </a:r>
                    </a:p>
                  </a:txBody>
                  <a:tcPr/>
                </a:tc>
                <a:tc>
                  <a:txBody>
                    <a:bodyPr/>
                    <a:lstStyle/>
                    <a:p>
                      <a:r>
                        <a:rPr lang="en-US" sz="1050" dirty="0"/>
                        <a:t>0.050</a:t>
                      </a:r>
                    </a:p>
                  </a:txBody>
                  <a:tcPr/>
                </a:tc>
                <a:tc>
                  <a:txBody>
                    <a:bodyPr/>
                    <a:lstStyle/>
                    <a:p>
                      <a:r>
                        <a:rPr lang="en-US" sz="1050" dirty="0"/>
                        <a:t>38</a:t>
                      </a:r>
                    </a:p>
                  </a:txBody>
                  <a:tcPr/>
                </a:tc>
                <a:tc>
                  <a:txBody>
                    <a:bodyPr/>
                    <a:lstStyle/>
                    <a:p>
                      <a:r>
                        <a:rPr lang="en-US" sz="1050" dirty="0"/>
                        <a:t>Pumpkin Ale</a:t>
                      </a:r>
                    </a:p>
                  </a:txBody>
                  <a:tcPr/>
                </a:tc>
                <a:tc>
                  <a:txBody>
                    <a:bodyPr/>
                    <a:lstStyle/>
                    <a:p>
                      <a:r>
                        <a:rPr lang="en-US" sz="1050" dirty="0"/>
                        <a:t>16</a:t>
                      </a:r>
                    </a:p>
                  </a:txBody>
                  <a:tcPr/>
                </a:tc>
                <a:extLst>
                  <a:ext uri="{0D108BD9-81ED-4DB2-BD59-A6C34878D82A}">
                    <a16:rowId xmlns:a16="http://schemas.microsoft.com/office/drawing/2014/main" val="2690594856"/>
                  </a:ext>
                </a:extLst>
              </a:tr>
              <a:tr h="293614">
                <a:tc>
                  <a:txBody>
                    <a:bodyPr/>
                    <a:lstStyle/>
                    <a:p>
                      <a:r>
                        <a:rPr lang="en-US" sz="105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Northgate Brewing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Minneapolis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MN</a:t>
                      </a:r>
                    </a:p>
                  </a:txBody>
                  <a:tcPr/>
                </a:tc>
                <a:tc>
                  <a:txBody>
                    <a:bodyPr/>
                    <a:lstStyle/>
                    <a:p>
                      <a:r>
                        <a:rPr lang="en-US" sz="1050" dirty="0"/>
                        <a:t>Stronghold</a:t>
                      </a:r>
                    </a:p>
                  </a:txBody>
                  <a:tcPr/>
                </a:tc>
                <a:tc>
                  <a:txBody>
                    <a:bodyPr/>
                    <a:lstStyle/>
                    <a:p>
                      <a:r>
                        <a:rPr lang="en-US" sz="1050" dirty="0"/>
                        <a:t>2688</a:t>
                      </a:r>
                    </a:p>
                  </a:txBody>
                  <a:tcPr/>
                </a:tc>
                <a:tc>
                  <a:txBody>
                    <a:bodyPr/>
                    <a:lstStyle/>
                    <a:p>
                      <a:r>
                        <a:rPr lang="en-US" sz="1050" dirty="0"/>
                        <a:t>0.050</a:t>
                      </a:r>
                    </a:p>
                  </a:txBody>
                  <a:tcPr/>
                </a:tc>
                <a:tc>
                  <a:txBody>
                    <a:bodyPr/>
                    <a:lstStyle/>
                    <a:p>
                      <a:r>
                        <a:rPr lang="en-US" sz="1050" dirty="0"/>
                        <a:t>25</a:t>
                      </a:r>
                    </a:p>
                  </a:txBody>
                  <a:tcPr/>
                </a:tc>
                <a:tc>
                  <a:txBody>
                    <a:bodyPr/>
                    <a:lstStyle/>
                    <a:p>
                      <a:r>
                        <a:rPr lang="en-US" sz="1050" dirty="0"/>
                        <a:t>American Porter</a:t>
                      </a:r>
                    </a:p>
                  </a:txBody>
                  <a:tcPr/>
                </a:tc>
                <a:tc>
                  <a:txBody>
                    <a:bodyPr/>
                    <a:lstStyle/>
                    <a:p>
                      <a:r>
                        <a:rPr lang="en-US" sz="1050" dirty="0"/>
                        <a:t>16</a:t>
                      </a:r>
                    </a:p>
                  </a:txBody>
                  <a:tcPr/>
                </a:tc>
                <a:extLst>
                  <a:ext uri="{0D108BD9-81ED-4DB2-BD59-A6C34878D82A}">
                    <a16:rowId xmlns:a16="http://schemas.microsoft.com/office/drawing/2014/main" val="1265461744"/>
                  </a:ext>
                </a:extLst>
              </a:tr>
              <a:tr h="268448">
                <a:tc>
                  <a:txBody>
                    <a:bodyPr/>
                    <a:lstStyle/>
                    <a:p>
                      <a:r>
                        <a:rPr lang="en-US" sz="105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Northgate Brewing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Minneapolis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MN</a:t>
                      </a:r>
                    </a:p>
                  </a:txBody>
                  <a:tcPr/>
                </a:tc>
                <a:tc>
                  <a:txBody>
                    <a:bodyPr/>
                    <a:lstStyle/>
                    <a:p>
                      <a:r>
                        <a:rPr lang="en-US" sz="1050" dirty="0"/>
                        <a:t>Parapet ESB</a:t>
                      </a:r>
                    </a:p>
                  </a:txBody>
                  <a:tcPr/>
                </a:tc>
                <a:tc>
                  <a:txBody>
                    <a:bodyPr/>
                    <a:lstStyle/>
                    <a:p>
                      <a:r>
                        <a:rPr lang="en-US" sz="1050" dirty="0"/>
                        <a:t>2687</a:t>
                      </a:r>
                    </a:p>
                  </a:txBody>
                  <a:tcPr/>
                </a:tc>
                <a:tc>
                  <a:txBody>
                    <a:bodyPr/>
                    <a:lstStyle/>
                    <a:p>
                      <a:r>
                        <a:rPr lang="en-US" sz="1050" dirty="0"/>
                        <a:t>0.056</a:t>
                      </a:r>
                    </a:p>
                  </a:txBody>
                  <a:tcPr/>
                </a:tc>
                <a:tc>
                  <a:txBody>
                    <a:bodyPr/>
                    <a:lstStyle/>
                    <a:p>
                      <a:r>
                        <a:rPr lang="en-US" sz="1050" dirty="0"/>
                        <a:t>47</a:t>
                      </a:r>
                    </a:p>
                  </a:txBody>
                  <a:tcPr/>
                </a:tc>
                <a:tc>
                  <a:txBody>
                    <a:bodyPr/>
                    <a:lstStyle/>
                    <a:p>
                      <a:r>
                        <a:rPr lang="en-US" sz="1050" dirty="0"/>
                        <a:t>Extra Special / Strong Bitter (ESB)</a:t>
                      </a:r>
                    </a:p>
                  </a:txBody>
                  <a:tcPr/>
                </a:tc>
                <a:tc>
                  <a:txBody>
                    <a:bodyPr/>
                    <a:lstStyle/>
                    <a:p>
                      <a:r>
                        <a:rPr lang="en-US" sz="1050" dirty="0"/>
                        <a:t>16</a:t>
                      </a:r>
                    </a:p>
                  </a:txBody>
                  <a:tcPr/>
                </a:tc>
                <a:extLst>
                  <a:ext uri="{0D108BD9-81ED-4DB2-BD59-A6C34878D82A}">
                    <a16:rowId xmlns:a16="http://schemas.microsoft.com/office/drawing/2014/main" val="1080554980"/>
                  </a:ext>
                </a:extLst>
              </a:tr>
              <a:tr h="293195">
                <a:tc>
                  <a:txBody>
                    <a:bodyPr/>
                    <a:lstStyle/>
                    <a:p>
                      <a:r>
                        <a:rPr lang="en-US" sz="105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Northgate Brewing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Minneapolis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MN</a:t>
                      </a:r>
                    </a:p>
                  </a:txBody>
                  <a:tcPr/>
                </a:tc>
                <a:tc>
                  <a:txBody>
                    <a:bodyPr/>
                    <a:lstStyle/>
                    <a:p>
                      <a:r>
                        <a:rPr lang="en-US" sz="1050" dirty="0"/>
                        <a:t>Get Together</a:t>
                      </a:r>
                    </a:p>
                  </a:txBody>
                  <a:tcPr/>
                </a:tc>
                <a:tc>
                  <a:txBody>
                    <a:bodyPr/>
                    <a:lstStyle/>
                    <a:p>
                      <a:r>
                        <a:rPr lang="en-US" sz="1050" dirty="0"/>
                        <a:t>2692</a:t>
                      </a:r>
                    </a:p>
                  </a:txBody>
                  <a:tcPr/>
                </a:tc>
                <a:tc>
                  <a:txBody>
                    <a:bodyPr/>
                    <a:lstStyle/>
                    <a:p>
                      <a:r>
                        <a:rPr lang="en-US" sz="1050" dirty="0"/>
                        <a:t>0.045</a:t>
                      </a:r>
                    </a:p>
                  </a:txBody>
                  <a:tcPr/>
                </a:tc>
                <a:tc>
                  <a:txBody>
                    <a:bodyPr/>
                    <a:lstStyle/>
                    <a:p>
                      <a:r>
                        <a:rPr lang="en-US" sz="1050" dirty="0"/>
                        <a:t>50</a:t>
                      </a:r>
                    </a:p>
                  </a:txBody>
                  <a:tcPr/>
                </a:tc>
                <a:tc>
                  <a:txBody>
                    <a:bodyPr/>
                    <a:lstStyle/>
                    <a:p>
                      <a:r>
                        <a:rPr lang="en-US" sz="1050" dirty="0"/>
                        <a:t>American IPA</a:t>
                      </a:r>
                    </a:p>
                  </a:txBody>
                  <a:tcPr/>
                </a:tc>
                <a:tc>
                  <a:txBody>
                    <a:bodyPr/>
                    <a:lstStyle/>
                    <a:p>
                      <a:r>
                        <a:rPr lang="en-US" sz="1050" dirty="0"/>
                        <a:t>16</a:t>
                      </a:r>
                    </a:p>
                  </a:txBody>
                  <a:tcPr/>
                </a:tc>
                <a:extLst>
                  <a:ext uri="{0D108BD9-81ED-4DB2-BD59-A6C34878D82A}">
                    <a16:rowId xmlns:a16="http://schemas.microsoft.com/office/drawing/2014/main" val="668668276"/>
                  </a:ext>
                </a:extLst>
              </a:tr>
              <a:tr h="301165">
                <a:tc>
                  <a:txBody>
                    <a:bodyPr/>
                    <a:lstStyle/>
                    <a:p>
                      <a:r>
                        <a:rPr lang="en-US" sz="105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Northgate Brewing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Minneapolis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MN</a:t>
                      </a:r>
                    </a:p>
                  </a:txBody>
                  <a:tcPr/>
                </a:tc>
                <a:tc>
                  <a:txBody>
                    <a:bodyPr/>
                    <a:lstStyle/>
                    <a:p>
                      <a:r>
                        <a:rPr lang="en-US" sz="1050" dirty="0"/>
                        <a:t>Maggie’s Leap</a:t>
                      </a:r>
                    </a:p>
                  </a:txBody>
                  <a:tcPr/>
                </a:tc>
                <a:tc>
                  <a:txBody>
                    <a:bodyPr/>
                    <a:lstStyle/>
                    <a:p>
                      <a:r>
                        <a:rPr lang="en-US" sz="1050" dirty="0"/>
                        <a:t>2691</a:t>
                      </a:r>
                    </a:p>
                  </a:txBody>
                  <a:tcPr/>
                </a:tc>
                <a:tc>
                  <a:txBody>
                    <a:bodyPr/>
                    <a:lstStyle/>
                    <a:p>
                      <a:r>
                        <a:rPr lang="en-US" sz="1050" dirty="0"/>
                        <a:t>0.049</a:t>
                      </a:r>
                    </a:p>
                  </a:txBody>
                  <a:tcPr/>
                </a:tc>
                <a:tc>
                  <a:txBody>
                    <a:bodyPr/>
                    <a:lstStyle/>
                    <a:p>
                      <a:r>
                        <a:rPr lang="en-US" sz="1050" dirty="0"/>
                        <a:t>26</a:t>
                      </a:r>
                    </a:p>
                  </a:txBody>
                  <a:tcPr/>
                </a:tc>
                <a:tc>
                  <a:txBody>
                    <a:bodyPr/>
                    <a:lstStyle/>
                    <a:p>
                      <a:r>
                        <a:rPr lang="en-US" sz="1050" dirty="0"/>
                        <a:t>Milk / Sweet Stout</a:t>
                      </a:r>
                    </a:p>
                  </a:txBody>
                  <a:tcPr/>
                </a:tc>
                <a:tc>
                  <a:txBody>
                    <a:bodyPr/>
                    <a:lstStyle/>
                    <a:p>
                      <a:r>
                        <a:rPr lang="en-US" sz="1050" dirty="0"/>
                        <a:t>16</a:t>
                      </a:r>
                    </a:p>
                  </a:txBody>
                  <a:tcPr/>
                </a:tc>
                <a:extLst>
                  <a:ext uri="{0D108BD9-81ED-4DB2-BD59-A6C34878D82A}">
                    <a16:rowId xmlns:a16="http://schemas.microsoft.com/office/drawing/2014/main" val="2013304058"/>
                  </a:ext>
                </a:extLst>
              </a:tr>
              <a:tr h="0">
                <a:tc>
                  <a:txBody>
                    <a:bodyPr/>
                    <a:lstStyle/>
                    <a:p>
                      <a:r>
                        <a:rPr lang="en-US" sz="105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Northgate Brewing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Minneapolis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MN</a:t>
                      </a:r>
                    </a:p>
                  </a:txBody>
                  <a:tcPr/>
                </a:tc>
                <a:tc>
                  <a:txBody>
                    <a:bodyPr/>
                    <a:lstStyle/>
                    <a:p>
                      <a:r>
                        <a:rPr lang="en-US" sz="1050" dirty="0"/>
                        <a:t>Wall’s End</a:t>
                      </a:r>
                    </a:p>
                  </a:txBody>
                  <a:tcPr/>
                </a:tc>
                <a:tc>
                  <a:txBody>
                    <a:bodyPr/>
                    <a:lstStyle/>
                    <a:p>
                      <a:r>
                        <a:rPr lang="en-US" sz="1050" dirty="0"/>
                        <a:t>2690</a:t>
                      </a:r>
                    </a:p>
                  </a:txBody>
                  <a:tcPr/>
                </a:tc>
                <a:tc>
                  <a:txBody>
                    <a:bodyPr/>
                    <a:lstStyle/>
                    <a:p>
                      <a:r>
                        <a:rPr lang="en-US" sz="1050" dirty="0"/>
                        <a:t>0.048</a:t>
                      </a:r>
                    </a:p>
                  </a:txBody>
                  <a:tcPr/>
                </a:tc>
                <a:tc>
                  <a:txBody>
                    <a:bodyPr/>
                    <a:lstStyle/>
                    <a:p>
                      <a:r>
                        <a:rPr lang="en-US" sz="1050" dirty="0"/>
                        <a:t>19</a:t>
                      </a:r>
                    </a:p>
                  </a:txBody>
                  <a:tcPr/>
                </a:tc>
                <a:tc>
                  <a:txBody>
                    <a:bodyPr/>
                    <a:lstStyle/>
                    <a:p>
                      <a:r>
                        <a:rPr lang="en-US" sz="1050" dirty="0"/>
                        <a:t>English Brown Ale</a:t>
                      </a:r>
                    </a:p>
                  </a:txBody>
                  <a:tcPr/>
                </a:tc>
                <a:tc>
                  <a:txBody>
                    <a:bodyPr/>
                    <a:lstStyle/>
                    <a:p>
                      <a:r>
                        <a:rPr lang="en-US" sz="1050" dirty="0"/>
                        <a:t>16</a:t>
                      </a:r>
                    </a:p>
                  </a:txBody>
                  <a:tcPr/>
                </a:tc>
                <a:extLst>
                  <a:ext uri="{0D108BD9-81ED-4DB2-BD59-A6C34878D82A}">
                    <a16:rowId xmlns:a16="http://schemas.microsoft.com/office/drawing/2014/main" val="573290905"/>
                  </a:ext>
                </a:extLst>
              </a:tr>
            </a:tbl>
          </a:graphicData>
        </a:graphic>
      </p:graphicFrame>
      <p:graphicFrame>
        <p:nvGraphicFramePr>
          <p:cNvPr id="13" name="Table 4">
            <a:extLst>
              <a:ext uri="{FF2B5EF4-FFF2-40B4-BE49-F238E27FC236}">
                <a16:creationId xmlns:a16="http://schemas.microsoft.com/office/drawing/2014/main" id="{24CE323C-E282-4D46-90E3-7E35FDB03BD6}"/>
              </a:ext>
            </a:extLst>
          </p:cNvPr>
          <p:cNvGraphicFramePr>
            <a:graphicFrameLocks noGrp="1"/>
          </p:cNvGraphicFramePr>
          <p:nvPr/>
        </p:nvGraphicFramePr>
        <p:xfrm>
          <a:off x="755041" y="4545366"/>
          <a:ext cx="10681918" cy="1983831"/>
        </p:xfrm>
        <a:graphic>
          <a:graphicData uri="http://schemas.openxmlformats.org/drawingml/2006/table">
            <a:tbl>
              <a:tblPr firstRow="1" bandRow="1">
                <a:tableStyleId>{793D81CF-94F2-401A-BA57-92F5A7B2D0C5}</a:tableStyleId>
              </a:tblPr>
              <a:tblGrid>
                <a:gridCol w="747121">
                  <a:extLst>
                    <a:ext uri="{9D8B030D-6E8A-4147-A177-3AD203B41FA5}">
                      <a16:colId xmlns:a16="http://schemas.microsoft.com/office/drawing/2014/main" val="2831419276"/>
                    </a:ext>
                  </a:extLst>
                </a:gridCol>
                <a:gridCol w="1706156">
                  <a:extLst>
                    <a:ext uri="{9D8B030D-6E8A-4147-A177-3AD203B41FA5}">
                      <a16:colId xmlns:a16="http://schemas.microsoft.com/office/drawing/2014/main" val="2811840041"/>
                    </a:ext>
                  </a:extLst>
                </a:gridCol>
                <a:gridCol w="986038">
                  <a:extLst>
                    <a:ext uri="{9D8B030D-6E8A-4147-A177-3AD203B41FA5}">
                      <a16:colId xmlns:a16="http://schemas.microsoft.com/office/drawing/2014/main" val="3838192989"/>
                    </a:ext>
                  </a:extLst>
                </a:gridCol>
                <a:gridCol w="514668">
                  <a:extLst>
                    <a:ext uri="{9D8B030D-6E8A-4147-A177-3AD203B41FA5}">
                      <a16:colId xmlns:a16="http://schemas.microsoft.com/office/drawing/2014/main" val="2193007939"/>
                    </a:ext>
                  </a:extLst>
                </a:gridCol>
                <a:gridCol w="1694180">
                  <a:extLst>
                    <a:ext uri="{9D8B030D-6E8A-4147-A177-3AD203B41FA5}">
                      <a16:colId xmlns:a16="http://schemas.microsoft.com/office/drawing/2014/main" val="1231408249"/>
                    </a:ext>
                  </a:extLst>
                </a:gridCol>
                <a:gridCol w="667068">
                  <a:extLst>
                    <a:ext uri="{9D8B030D-6E8A-4147-A177-3AD203B41FA5}">
                      <a16:colId xmlns:a16="http://schemas.microsoft.com/office/drawing/2014/main" val="448422916"/>
                    </a:ext>
                  </a:extLst>
                </a:gridCol>
                <a:gridCol w="610558">
                  <a:extLst>
                    <a:ext uri="{9D8B030D-6E8A-4147-A177-3AD203B41FA5}">
                      <a16:colId xmlns:a16="http://schemas.microsoft.com/office/drawing/2014/main" val="3476557126"/>
                    </a:ext>
                  </a:extLst>
                </a:gridCol>
                <a:gridCol w="448065">
                  <a:extLst>
                    <a:ext uri="{9D8B030D-6E8A-4147-A177-3AD203B41FA5}">
                      <a16:colId xmlns:a16="http://schemas.microsoft.com/office/drawing/2014/main" val="2730334235"/>
                    </a:ext>
                  </a:extLst>
                </a:gridCol>
                <a:gridCol w="2125980">
                  <a:extLst>
                    <a:ext uri="{9D8B030D-6E8A-4147-A177-3AD203B41FA5}">
                      <a16:colId xmlns:a16="http://schemas.microsoft.com/office/drawing/2014/main" val="2613496755"/>
                    </a:ext>
                  </a:extLst>
                </a:gridCol>
                <a:gridCol w="1182084">
                  <a:extLst>
                    <a:ext uri="{9D8B030D-6E8A-4147-A177-3AD203B41FA5}">
                      <a16:colId xmlns:a16="http://schemas.microsoft.com/office/drawing/2014/main" val="793665091"/>
                    </a:ext>
                  </a:extLst>
                </a:gridCol>
              </a:tblGrid>
              <a:tr h="263593">
                <a:tc>
                  <a:txBody>
                    <a:bodyPr/>
                    <a:lstStyle/>
                    <a:p>
                      <a:r>
                        <a:rPr lang="en-US" sz="1050" dirty="0" err="1"/>
                        <a:t>Brew_ID</a:t>
                      </a:r>
                      <a:endParaRPr lang="en-US" sz="1050" dirty="0"/>
                    </a:p>
                  </a:txBody>
                  <a:tcPr/>
                </a:tc>
                <a:tc>
                  <a:txBody>
                    <a:bodyPr/>
                    <a:lstStyle/>
                    <a:p>
                      <a:r>
                        <a:rPr lang="en-US" sz="1050" dirty="0"/>
                        <a:t>Brewery</a:t>
                      </a:r>
                    </a:p>
                  </a:txBody>
                  <a:tcPr/>
                </a:tc>
                <a:tc>
                  <a:txBody>
                    <a:bodyPr/>
                    <a:lstStyle/>
                    <a:p>
                      <a:r>
                        <a:rPr lang="en-US" sz="1050" dirty="0"/>
                        <a:t>City</a:t>
                      </a:r>
                    </a:p>
                  </a:txBody>
                  <a:tcPr/>
                </a:tc>
                <a:tc>
                  <a:txBody>
                    <a:bodyPr/>
                    <a:lstStyle/>
                    <a:p>
                      <a:r>
                        <a:rPr lang="en-US" sz="1050" dirty="0"/>
                        <a:t>State</a:t>
                      </a:r>
                    </a:p>
                  </a:txBody>
                  <a:tcPr/>
                </a:tc>
                <a:tc>
                  <a:txBody>
                    <a:bodyPr/>
                    <a:lstStyle/>
                    <a:p>
                      <a:r>
                        <a:rPr lang="en-US" sz="1050" dirty="0"/>
                        <a:t>Beer Name</a:t>
                      </a:r>
                    </a:p>
                  </a:txBody>
                  <a:tcPr/>
                </a:tc>
                <a:tc>
                  <a:txBody>
                    <a:bodyPr/>
                    <a:lstStyle/>
                    <a:p>
                      <a:r>
                        <a:rPr lang="en-US" sz="1050" dirty="0" err="1"/>
                        <a:t>Beer_ID</a:t>
                      </a:r>
                      <a:endParaRPr lang="en-US" sz="1050" dirty="0"/>
                    </a:p>
                  </a:txBody>
                  <a:tcPr/>
                </a:tc>
                <a:tc>
                  <a:txBody>
                    <a:bodyPr/>
                    <a:lstStyle/>
                    <a:p>
                      <a:r>
                        <a:rPr lang="en-US" sz="1050" dirty="0"/>
                        <a:t>ABV</a:t>
                      </a:r>
                    </a:p>
                  </a:txBody>
                  <a:tcPr/>
                </a:tc>
                <a:tc>
                  <a:txBody>
                    <a:bodyPr/>
                    <a:lstStyle/>
                    <a:p>
                      <a:r>
                        <a:rPr lang="en-US" sz="1050" dirty="0"/>
                        <a:t>IBU</a:t>
                      </a:r>
                    </a:p>
                  </a:txBody>
                  <a:tcPr/>
                </a:tc>
                <a:tc>
                  <a:txBody>
                    <a:bodyPr/>
                    <a:lstStyle/>
                    <a:p>
                      <a:r>
                        <a:rPr lang="en-US" sz="1050" dirty="0"/>
                        <a:t>Style</a:t>
                      </a:r>
                    </a:p>
                  </a:txBody>
                  <a:tcPr/>
                </a:tc>
                <a:tc>
                  <a:txBody>
                    <a:bodyPr/>
                    <a:lstStyle/>
                    <a:p>
                      <a:r>
                        <a:rPr lang="en-US" sz="1050" dirty="0"/>
                        <a:t>Ounces </a:t>
                      </a:r>
                    </a:p>
                  </a:txBody>
                  <a:tcPr/>
                </a:tc>
                <a:extLst>
                  <a:ext uri="{0D108BD9-81ED-4DB2-BD59-A6C34878D82A}">
                    <a16:rowId xmlns:a16="http://schemas.microsoft.com/office/drawing/2014/main" val="3492228471"/>
                  </a:ext>
                </a:extLst>
              </a:tr>
              <a:tr h="312356">
                <a:tc>
                  <a:txBody>
                    <a:bodyPr/>
                    <a:lstStyle/>
                    <a:p>
                      <a:r>
                        <a:rPr lang="en-US" sz="1050" dirty="0"/>
                        <a:t>556</a:t>
                      </a:r>
                    </a:p>
                  </a:txBody>
                  <a:tcPr/>
                </a:tc>
                <a:tc>
                  <a:txBody>
                    <a:bodyPr/>
                    <a:lstStyle/>
                    <a:p>
                      <a:r>
                        <a:rPr lang="en-US" sz="1050" dirty="0"/>
                        <a:t>Ukiah Brewing Company</a:t>
                      </a:r>
                    </a:p>
                  </a:txBody>
                  <a:tcPr/>
                </a:tc>
                <a:tc>
                  <a:txBody>
                    <a:bodyPr/>
                    <a:lstStyle/>
                    <a:p>
                      <a:r>
                        <a:rPr lang="en-US" sz="1050" dirty="0"/>
                        <a:t>Ukiah</a:t>
                      </a:r>
                    </a:p>
                  </a:txBody>
                  <a:tcPr/>
                </a:tc>
                <a:tc>
                  <a:txBody>
                    <a:bodyPr/>
                    <a:lstStyle/>
                    <a:p>
                      <a:r>
                        <a:rPr lang="en-US" sz="1050" dirty="0"/>
                        <a:t>CA</a:t>
                      </a:r>
                    </a:p>
                  </a:txBody>
                  <a:tcPr/>
                </a:tc>
                <a:tc>
                  <a:txBody>
                    <a:bodyPr/>
                    <a:lstStyle/>
                    <a:p>
                      <a:r>
                        <a:rPr lang="en-US" sz="1050" dirty="0"/>
                        <a:t>Pilsner Ukiah</a:t>
                      </a:r>
                    </a:p>
                  </a:txBody>
                  <a:tcPr/>
                </a:tc>
                <a:tc>
                  <a:txBody>
                    <a:bodyPr/>
                    <a:lstStyle/>
                    <a:p>
                      <a:r>
                        <a:rPr lang="en-US" sz="1050" dirty="0"/>
                        <a:t>98</a:t>
                      </a:r>
                    </a:p>
                  </a:txBody>
                  <a:tcPr/>
                </a:tc>
                <a:tc>
                  <a:txBody>
                    <a:bodyPr/>
                    <a:lstStyle/>
                    <a:p>
                      <a:r>
                        <a:rPr lang="en-US" sz="1050" dirty="0"/>
                        <a:t>0.055</a:t>
                      </a:r>
                    </a:p>
                  </a:txBody>
                  <a:tcPr/>
                </a:tc>
                <a:tc>
                  <a:txBody>
                    <a:bodyPr/>
                    <a:lstStyle/>
                    <a:p>
                      <a:r>
                        <a:rPr lang="en-US" sz="1050" dirty="0"/>
                        <a:t>NA</a:t>
                      </a:r>
                    </a:p>
                  </a:txBody>
                  <a:tcPr/>
                </a:tc>
                <a:tc>
                  <a:txBody>
                    <a:bodyPr/>
                    <a:lstStyle/>
                    <a:p>
                      <a:r>
                        <a:rPr lang="en-US" sz="1050" dirty="0"/>
                        <a:t>German Pilsner</a:t>
                      </a:r>
                    </a:p>
                  </a:txBody>
                  <a:tcPr/>
                </a:tc>
                <a:tc>
                  <a:txBody>
                    <a:bodyPr/>
                    <a:lstStyle/>
                    <a:p>
                      <a:r>
                        <a:rPr lang="en-US" sz="1050" dirty="0"/>
                        <a:t>12</a:t>
                      </a:r>
                    </a:p>
                  </a:txBody>
                  <a:tcPr/>
                </a:tc>
                <a:extLst>
                  <a:ext uri="{0D108BD9-81ED-4DB2-BD59-A6C34878D82A}">
                    <a16:rowId xmlns:a16="http://schemas.microsoft.com/office/drawing/2014/main" val="2690594856"/>
                  </a:ext>
                </a:extLst>
              </a:tr>
              <a:tr h="293614">
                <a:tc>
                  <a:txBody>
                    <a:bodyPr/>
                    <a:lstStyle/>
                    <a:p>
                      <a:r>
                        <a:rPr lang="en-US" sz="1050" dirty="0"/>
                        <a:t>557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Butternuts Beer and 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err="1"/>
                        <a:t>Garrattsville</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NY</a:t>
                      </a:r>
                    </a:p>
                  </a:txBody>
                  <a:tcPr/>
                </a:tc>
                <a:tc>
                  <a:txBody>
                    <a:bodyPr/>
                    <a:lstStyle/>
                    <a:p>
                      <a:r>
                        <a:rPr lang="en-US" sz="1050" dirty="0" err="1"/>
                        <a:t>Porkslap</a:t>
                      </a:r>
                      <a:r>
                        <a:rPr lang="en-US" sz="1050" dirty="0"/>
                        <a:t> Pale Ale</a:t>
                      </a:r>
                    </a:p>
                  </a:txBody>
                  <a:tcPr/>
                </a:tc>
                <a:tc>
                  <a:txBody>
                    <a:bodyPr/>
                    <a:lstStyle/>
                    <a:p>
                      <a:r>
                        <a:rPr lang="en-US" sz="1050" dirty="0"/>
                        <a:t>49</a:t>
                      </a:r>
                    </a:p>
                  </a:txBody>
                  <a:tcPr/>
                </a:tc>
                <a:tc>
                  <a:txBody>
                    <a:bodyPr/>
                    <a:lstStyle/>
                    <a:p>
                      <a:r>
                        <a:rPr lang="en-US" sz="1050" dirty="0"/>
                        <a:t>0.043</a:t>
                      </a:r>
                    </a:p>
                  </a:txBody>
                  <a:tcPr/>
                </a:tc>
                <a:tc>
                  <a:txBody>
                    <a:bodyPr/>
                    <a:lstStyle/>
                    <a:p>
                      <a:r>
                        <a:rPr lang="en-US" sz="1050" dirty="0"/>
                        <a:t>NA</a:t>
                      </a:r>
                    </a:p>
                  </a:txBody>
                  <a:tcPr/>
                </a:tc>
                <a:tc>
                  <a:txBody>
                    <a:bodyPr/>
                    <a:lstStyle/>
                    <a:p>
                      <a:r>
                        <a:rPr lang="en-US" sz="1050" dirty="0"/>
                        <a:t>American Porter</a:t>
                      </a:r>
                    </a:p>
                  </a:txBody>
                  <a:tcPr/>
                </a:tc>
                <a:tc>
                  <a:txBody>
                    <a:bodyPr/>
                    <a:lstStyle/>
                    <a:p>
                      <a:r>
                        <a:rPr lang="en-US" sz="1050" dirty="0"/>
                        <a:t>12</a:t>
                      </a:r>
                    </a:p>
                  </a:txBody>
                  <a:tcPr/>
                </a:tc>
                <a:extLst>
                  <a:ext uri="{0D108BD9-81ED-4DB2-BD59-A6C34878D82A}">
                    <a16:rowId xmlns:a16="http://schemas.microsoft.com/office/drawing/2014/main" val="1265461744"/>
                  </a:ext>
                </a:extLst>
              </a:tr>
              <a:tr h="268448">
                <a:tc>
                  <a:txBody>
                    <a:bodyPr/>
                    <a:lstStyle/>
                    <a:p>
                      <a:r>
                        <a:rPr lang="en-US" sz="1050" dirty="0"/>
                        <a:t>557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Butternuts Beer and 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err="1"/>
                        <a:t>Garrattsville</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NY</a:t>
                      </a:r>
                    </a:p>
                  </a:txBody>
                  <a:tcPr/>
                </a:tc>
                <a:tc>
                  <a:txBody>
                    <a:bodyPr/>
                    <a:lstStyle/>
                    <a:p>
                      <a:r>
                        <a:rPr lang="en-US" sz="1050" dirty="0" err="1"/>
                        <a:t>Snapperhead</a:t>
                      </a:r>
                      <a:r>
                        <a:rPr lang="en-US" sz="1050" dirty="0"/>
                        <a:t> IPA</a:t>
                      </a:r>
                    </a:p>
                  </a:txBody>
                  <a:tcPr/>
                </a:tc>
                <a:tc>
                  <a:txBody>
                    <a:bodyPr/>
                    <a:lstStyle/>
                    <a:p>
                      <a:r>
                        <a:rPr lang="en-US" sz="1050" dirty="0"/>
                        <a:t>51</a:t>
                      </a:r>
                    </a:p>
                  </a:txBody>
                  <a:tcPr/>
                </a:tc>
                <a:tc>
                  <a:txBody>
                    <a:bodyPr/>
                    <a:lstStyle/>
                    <a:p>
                      <a:r>
                        <a:rPr lang="en-US" sz="1050" dirty="0"/>
                        <a:t>0.068</a:t>
                      </a:r>
                    </a:p>
                  </a:txBody>
                  <a:tcPr/>
                </a:tc>
                <a:tc>
                  <a:txBody>
                    <a:bodyPr/>
                    <a:lstStyle/>
                    <a:p>
                      <a:r>
                        <a:rPr lang="en-US" sz="1050" dirty="0"/>
                        <a:t>NA</a:t>
                      </a:r>
                    </a:p>
                  </a:txBody>
                  <a:tcPr/>
                </a:tc>
                <a:tc>
                  <a:txBody>
                    <a:bodyPr/>
                    <a:lstStyle/>
                    <a:p>
                      <a:r>
                        <a:rPr lang="en-US" sz="1050" dirty="0"/>
                        <a:t>Extra Special / Strong Bitter (ESB)</a:t>
                      </a:r>
                    </a:p>
                  </a:txBody>
                  <a:tcPr/>
                </a:tc>
                <a:tc>
                  <a:txBody>
                    <a:bodyPr/>
                    <a:lstStyle/>
                    <a:p>
                      <a:r>
                        <a:rPr lang="en-US" sz="1050" dirty="0"/>
                        <a:t>12</a:t>
                      </a:r>
                    </a:p>
                  </a:txBody>
                  <a:tcPr/>
                </a:tc>
                <a:extLst>
                  <a:ext uri="{0D108BD9-81ED-4DB2-BD59-A6C34878D82A}">
                    <a16:rowId xmlns:a16="http://schemas.microsoft.com/office/drawing/2014/main" val="1080554980"/>
                  </a:ext>
                </a:extLst>
              </a:tr>
              <a:tr h="293195">
                <a:tc>
                  <a:txBody>
                    <a:bodyPr/>
                    <a:lstStyle/>
                    <a:p>
                      <a:r>
                        <a:rPr lang="en-US" sz="1050" dirty="0"/>
                        <a:t>557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Butternuts Beer and 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err="1"/>
                        <a:t>Garrattsville</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NY</a:t>
                      </a:r>
                    </a:p>
                  </a:txBody>
                  <a:tcPr/>
                </a:tc>
                <a:tc>
                  <a:txBody>
                    <a:bodyPr/>
                    <a:lstStyle/>
                    <a:p>
                      <a:r>
                        <a:rPr lang="en-US" sz="1050" dirty="0"/>
                        <a:t>Moo Thunder Stout</a:t>
                      </a:r>
                    </a:p>
                  </a:txBody>
                  <a:tcPr/>
                </a:tc>
                <a:tc>
                  <a:txBody>
                    <a:bodyPr/>
                    <a:lstStyle/>
                    <a:p>
                      <a:r>
                        <a:rPr lang="en-US" sz="1050" dirty="0"/>
                        <a:t>50</a:t>
                      </a:r>
                    </a:p>
                  </a:txBody>
                  <a:tcPr/>
                </a:tc>
                <a:tc>
                  <a:txBody>
                    <a:bodyPr/>
                    <a:lstStyle/>
                    <a:p>
                      <a:r>
                        <a:rPr lang="en-US" sz="1050" dirty="0"/>
                        <a:t>0.049</a:t>
                      </a:r>
                    </a:p>
                  </a:txBody>
                  <a:tcPr/>
                </a:tc>
                <a:tc>
                  <a:txBody>
                    <a:bodyPr/>
                    <a:lstStyle/>
                    <a:p>
                      <a:r>
                        <a:rPr lang="en-US" sz="1050" dirty="0"/>
                        <a:t>NA</a:t>
                      </a:r>
                    </a:p>
                  </a:txBody>
                  <a:tcPr/>
                </a:tc>
                <a:tc>
                  <a:txBody>
                    <a:bodyPr/>
                    <a:lstStyle/>
                    <a:p>
                      <a:r>
                        <a:rPr lang="en-US" sz="1050" dirty="0"/>
                        <a:t>American IPA</a:t>
                      </a:r>
                    </a:p>
                  </a:txBody>
                  <a:tcPr/>
                </a:tc>
                <a:tc>
                  <a:txBody>
                    <a:bodyPr/>
                    <a:lstStyle/>
                    <a:p>
                      <a:r>
                        <a:rPr lang="en-US" sz="1050" dirty="0"/>
                        <a:t>12</a:t>
                      </a:r>
                    </a:p>
                  </a:txBody>
                  <a:tcPr/>
                </a:tc>
                <a:extLst>
                  <a:ext uri="{0D108BD9-81ED-4DB2-BD59-A6C34878D82A}">
                    <a16:rowId xmlns:a16="http://schemas.microsoft.com/office/drawing/2014/main" val="668668276"/>
                  </a:ext>
                </a:extLst>
              </a:tr>
              <a:tr h="301165">
                <a:tc>
                  <a:txBody>
                    <a:bodyPr/>
                    <a:lstStyle/>
                    <a:p>
                      <a:r>
                        <a:rPr lang="en-US" sz="1050" dirty="0"/>
                        <a:t>557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Butternuts Beer and 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err="1"/>
                        <a:t>Garrattsville</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NY</a:t>
                      </a:r>
                    </a:p>
                  </a:txBody>
                  <a:tcPr/>
                </a:tc>
                <a:tc>
                  <a:txBody>
                    <a:bodyPr/>
                    <a:lstStyle/>
                    <a:p>
                      <a:r>
                        <a:rPr lang="en-US" sz="1050" dirty="0" err="1"/>
                        <a:t>Heinnieweisse</a:t>
                      </a:r>
                      <a:r>
                        <a:rPr lang="en-US" sz="1050" dirty="0"/>
                        <a:t> </a:t>
                      </a:r>
                      <a:r>
                        <a:rPr lang="en-US" sz="1050" dirty="0" err="1"/>
                        <a:t>Weissebier</a:t>
                      </a:r>
                      <a:endParaRPr lang="en-US" sz="1050" dirty="0"/>
                    </a:p>
                  </a:txBody>
                  <a:tcPr/>
                </a:tc>
                <a:tc>
                  <a:txBody>
                    <a:bodyPr/>
                    <a:lstStyle/>
                    <a:p>
                      <a:r>
                        <a:rPr lang="en-US" sz="1050" dirty="0"/>
                        <a:t>52</a:t>
                      </a:r>
                    </a:p>
                  </a:txBody>
                  <a:tcPr/>
                </a:tc>
                <a:tc>
                  <a:txBody>
                    <a:bodyPr/>
                    <a:lstStyle/>
                    <a:p>
                      <a:r>
                        <a:rPr lang="en-US" sz="1050" dirty="0"/>
                        <a:t>0.049</a:t>
                      </a:r>
                    </a:p>
                  </a:txBody>
                  <a:tcPr/>
                </a:tc>
                <a:tc>
                  <a:txBody>
                    <a:bodyPr/>
                    <a:lstStyle/>
                    <a:p>
                      <a:r>
                        <a:rPr lang="en-US" sz="1050" dirty="0"/>
                        <a:t>NA</a:t>
                      </a:r>
                    </a:p>
                  </a:txBody>
                  <a:tcPr/>
                </a:tc>
                <a:tc>
                  <a:txBody>
                    <a:bodyPr/>
                    <a:lstStyle/>
                    <a:p>
                      <a:r>
                        <a:rPr lang="en-US" sz="1050" dirty="0"/>
                        <a:t>Milk / Sweet Stout</a:t>
                      </a:r>
                    </a:p>
                  </a:txBody>
                  <a:tcPr/>
                </a:tc>
                <a:tc>
                  <a:txBody>
                    <a:bodyPr/>
                    <a:lstStyle/>
                    <a:p>
                      <a:r>
                        <a:rPr lang="en-US" sz="1050" dirty="0"/>
                        <a:t>12</a:t>
                      </a:r>
                    </a:p>
                  </a:txBody>
                  <a:tcPr/>
                </a:tc>
                <a:extLst>
                  <a:ext uri="{0D108BD9-81ED-4DB2-BD59-A6C34878D82A}">
                    <a16:rowId xmlns:a16="http://schemas.microsoft.com/office/drawing/2014/main" val="2013304058"/>
                  </a:ext>
                </a:extLst>
              </a:tr>
              <a:tr h="0">
                <a:tc>
                  <a:txBody>
                    <a:bodyPr/>
                    <a:lstStyle/>
                    <a:p>
                      <a:r>
                        <a:rPr lang="en-US" sz="1050" dirty="0"/>
                        <a:t>558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Butternuts Beer and 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err="1"/>
                        <a:t>Garrattsville</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AK</a:t>
                      </a:r>
                    </a:p>
                  </a:txBody>
                  <a:tcPr/>
                </a:tc>
                <a:tc>
                  <a:txBody>
                    <a:bodyPr/>
                    <a:lstStyle/>
                    <a:p>
                      <a:r>
                        <a:rPr lang="en-US" sz="1050" dirty="0"/>
                        <a:t>Urban Wilderness Pale Ale</a:t>
                      </a:r>
                    </a:p>
                  </a:txBody>
                  <a:tcPr/>
                </a:tc>
                <a:tc>
                  <a:txBody>
                    <a:bodyPr/>
                    <a:lstStyle/>
                    <a:p>
                      <a:r>
                        <a:rPr lang="en-US" sz="1050" dirty="0"/>
                        <a:t>30</a:t>
                      </a:r>
                    </a:p>
                  </a:txBody>
                  <a:tcPr/>
                </a:tc>
                <a:tc>
                  <a:txBody>
                    <a:bodyPr/>
                    <a:lstStyle/>
                    <a:p>
                      <a:r>
                        <a:rPr lang="en-US" sz="1050" dirty="0"/>
                        <a:t>0.049</a:t>
                      </a:r>
                    </a:p>
                  </a:txBody>
                  <a:tcPr/>
                </a:tc>
                <a:tc>
                  <a:txBody>
                    <a:bodyPr/>
                    <a:lstStyle/>
                    <a:p>
                      <a:r>
                        <a:rPr lang="en-US" sz="1050" dirty="0"/>
                        <a:t>NA</a:t>
                      </a:r>
                    </a:p>
                  </a:txBody>
                  <a:tcPr/>
                </a:tc>
                <a:tc>
                  <a:txBody>
                    <a:bodyPr/>
                    <a:lstStyle/>
                    <a:p>
                      <a:r>
                        <a:rPr lang="en-US" sz="1050" dirty="0"/>
                        <a:t>English Brown Ale</a:t>
                      </a:r>
                    </a:p>
                  </a:txBody>
                  <a:tcPr/>
                </a:tc>
                <a:tc>
                  <a:txBody>
                    <a:bodyPr/>
                    <a:lstStyle/>
                    <a:p>
                      <a:r>
                        <a:rPr lang="en-US" sz="1050" dirty="0"/>
                        <a:t>12</a:t>
                      </a:r>
                    </a:p>
                  </a:txBody>
                  <a:tcPr/>
                </a:tc>
                <a:extLst>
                  <a:ext uri="{0D108BD9-81ED-4DB2-BD59-A6C34878D82A}">
                    <a16:rowId xmlns:a16="http://schemas.microsoft.com/office/drawing/2014/main" val="573290905"/>
                  </a:ext>
                </a:extLst>
              </a:tr>
            </a:tbl>
          </a:graphicData>
        </a:graphic>
      </p:graphicFrame>
      <p:sp>
        <p:nvSpPr>
          <p:cNvPr id="14" name="TextBox 13">
            <a:extLst>
              <a:ext uri="{FF2B5EF4-FFF2-40B4-BE49-F238E27FC236}">
                <a16:creationId xmlns:a16="http://schemas.microsoft.com/office/drawing/2014/main" id="{9151DF24-673D-478C-87D7-4567DF4DE93A}"/>
              </a:ext>
            </a:extLst>
          </p:cNvPr>
          <p:cNvSpPr txBox="1"/>
          <p:nvPr/>
        </p:nvSpPr>
        <p:spPr>
          <a:xfrm>
            <a:off x="4957894" y="1776497"/>
            <a:ext cx="2147581" cy="369332"/>
          </a:xfrm>
          <a:prstGeom prst="rect">
            <a:avLst/>
          </a:prstGeom>
          <a:noFill/>
        </p:spPr>
        <p:txBody>
          <a:bodyPr wrap="square" rtlCol="0">
            <a:spAutoFit/>
          </a:bodyPr>
          <a:lstStyle/>
          <a:p>
            <a:r>
              <a:rPr lang="en-US" b="1" u="sng" dirty="0"/>
              <a:t>First 6 Observations</a:t>
            </a:r>
          </a:p>
        </p:txBody>
      </p:sp>
      <p:sp>
        <p:nvSpPr>
          <p:cNvPr id="15" name="TextBox 14">
            <a:extLst>
              <a:ext uri="{FF2B5EF4-FFF2-40B4-BE49-F238E27FC236}">
                <a16:creationId xmlns:a16="http://schemas.microsoft.com/office/drawing/2014/main" id="{512376F4-8210-4269-880C-47ABE1E82909}"/>
              </a:ext>
            </a:extLst>
          </p:cNvPr>
          <p:cNvSpPr txBox="1"/>
          <p:nvPr/>
        </p:nvSpPr>
        <p:spPr>
          <a:xfrm>
            <a:off x="4957893" y="4176034"/>
            <a:ext cx="2147581" cy="369332"/>
          </a:xfrm>
          <a:prstGeom prst="rect">
            <a:avLst/>
          </a:prstGeom>
          <a:noFill/>
        </p:spPr>
        <p:txBody>
          <a:bodyPr wrap="square" rtlCol="0">
            <a:spAutoFit/>
          </a:bodyPr>
          <a:lstStyle/>
          <a:p>
            <a:r>
              <a:rPr lang="en-US" b="1" u="sng" dirty="0"/>
              <a:t>Last 6 Observations</a:t>
            </a:r>
          </a:p>
        </p:txBody>
      </p:sp>
    </p:spTree>
    <p:extLst>
      <p:ext uri="{BB962C8B-B14F-4D97-AF65-F5344CB8AC3E}">
        <p14:creationId xmlns:p14="http://schemas.microsoft.com/office/powerpoint/2010/main" val="7127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4087-E2AE-4040-A861-878DF0C0EFA3}"/>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0CCA6F76-E926-4B63-9E30-8632F56FA4B0}"/>
              </a:ext>
            </a:extLst>
          </p:cNvPr>
          <p:cNvSpPr>
            <a:spLocks noGrp="1"/>
          </p:cNvSpPr>
          <p:nvPr>
            <p:ph idx="1"/>
          </p:nvPr>
        </p:nvSpPr>
        <p:spPr/>
        <p:txBody>
          <a:bodyPr>
            <a:normAutofit/>
          </a:bodyPr>
          <a:lstStyle/>
          <a:p>
            <a:r>
              <a:rPr lang="en-US" dirty="0"/>
              <a:t>The goal of this project was to detect and analyze the relationships between a data points supplied by Budweiser containing details regarding different beers and breweries.</a:t>
            </a:r>
          </a:p>
          <a:p>
            <a:r>
              <a:rPr lang="en-US" dirty="0"/>
              <a:t>The following 6 questions were of interest:</a:t>
            </a:r>
          </a:p>
          <a:p>
            <a:pPr marL="324000" lvl="1" indent="0">
              <a:buNone/>
            </a:pPr>
            <a:r>
              <a:rPr lang="en-US" dirty="0"/>
              <a:t>1.   How many breweries are present in each state?</a:t>
            </a:r>
          </a:p>
          <a:p>
            <a:pPr marL="324000" lvl="1" indent="0">
              <a:buNone/>
            </a:pPr>
            <a:r>
              <a:rPr lang="en-US" dirty="0"/>
              <a:t>2.   Address the missing values in each column.</a:t>
            </a:r>
          </a:p>
          <a:p>
            <a:pPr marL="324000" lvl="1" indent="0">
              <a:buNone/>
            </a:pPr>
            <a:r>
              <a:rPr lang="en-US" dirty="0"/>
              <a:t>3.   Compute the median alcohol content and international bitterness unit for each state. Plot a bar chart to compare.</a:t>
            </a:r>
          </a:p>
          <a:p>
            <a:pPr marL="324000" lvl="1" indent="0">
              <a:buNone/>
            </a:pPr>
            <a:r>
              <a:rPr lang="en-US" dirty="0"/>
              <a:t>4.   Which state has the maximum alcoholic (ABV) beer? Which state has the most bitter (IBU) beer?</a:t>
            </a:r>
          </a:p>
          <a:p>
            <a:pPr marL="324000" lvl="1" indent="0">
              <a:buNone/>
            </a:pPr>
            <a:r>
              <a:rPr lang="en-US" dirty="0"/>
              <a:t>5.   Comment on the summary statistics and distribution of the ABV variable.</a:t>
            </a:r>
          </a:p>
          <a:p>
            <a:pPr marL="324000" lvl="1" indent="0">
              <a:buNone/>
            </a:pPr>
            <a:r>
              <a:rPr lang="en-US" dirty="0"/>
              <a:t>6.   Is there an apparent relationship between the bitterness of the beer and its alcoholic content? Draw a scatter plot.  </a:t>
            </a:r>
          </a:p>
        </p:txBody>
      </p:sp>
    </p:spTree>
    <p:extLst>
      <p:ext uri="{BB962C8B-B14F-4D97-AF65-F5344CB8AC3E}">
        <p14:creationId xmlns:p14="http://schemas.microsoft.com/office/powerpoint/2010/main" val="408331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24EF-CDEF-4176-8A16-4A5FE9B3901D}"/>
              </a:ext>
            </a:extLst>
          </p:cNvPr>
          <p:cNvSpPr>
            <a:spLocks noGrp="1"/>
          </p:cNvSpPr>
          <p:nvPr>
            <p:ph type="title"/>
          </p:nvPr>
        </p:nvSpPr>
        <p:spPr/>
        <p:txBody>
          <a:bodyPr/>
          <a:lstStyle/>
          <a:p>
            <a:r>
              <a:rPr lang="en-US" dirty="0"/>
              <a:t>How many breweries are present in each state?</a:t>
            </a:r>
            <a:br>
              <a:rPr lang="en-US" dirty="0"/>
            </a:br>
            <a:endParaRPr lang="en-US" dirty="0"/>
          </a:p>
        </p:txBody>
      </p:sp>
      <p:graphicFrame>
        <p:nvGraphicFramePr>
          <p:cNvPr id="3" name="Table 3">
            <a:extLst>
              <a:ext uri="{FF2B5EF4-FFF2-40B4-BE49-F238E27FC236}">
                <a16:creationId xmlns:a16="http://schemas.microsoft.com/office/drawing/2014/main" id="{ACDB56E6-2506-43D9-A35A-C0BCED1D7B2C}"/>
              </a:ext>
            </a:extLst>
          </p:cNvPr>
          <p:cNvGraphicFramePr>
            <a:graphicFrameLocks noGrp="1"/>
          </p:cNvGraphicFramePr>
          <p:nvPr>
            <p:extLst>
              <p:ext uri="{D42A27DB-BD31-4B8C-83A1-F6EECF244321}">
                <p14:modId xmlns:p14="http://schemas.microsoft.com/office/powerpoint/2010/main" val="72876050"/>
              </p:ext>
            </p:extLst>
          </p:nvPr>
        </p:nvGraphicFramePr>
        <p:xfrm>
          <a:off x="8831371" y="2434444"/>
          <a:ext cx="2329688" cy="3261420"/>
        </p:xfrm>
        <a:graphic>
          <a:graphicData uri="http://schemas.openxmlformats.org/drawingml/2006/table">
            <a:tbl>
              <a:tblPr firstRow="1" bandRow="1">
                <a:tableStyleId>{B301B821-A1FF-4177-AEE7-76D212191A09}</a:tableStyleId>
              </a:tblPr>
              <a:tblGrid>
                <a:gridCol w="1180801">
                  <a:extLst>
                    <a:ext uri="{9D8B030D-6E8A-4147-A177-3AD203B41FA5}">
                      <a16:colId xmlns:a16="http://schemas.microsoft.com/office/drawing/2014/main" val="833518713"/>
                    </a:ext>
                  </a:extLst>
                </a:gridCol>
                <a:gridCol w="1148887">
                  <a:extLst>
                    <a:ext uri="{9D8B030D-6E8A-4147-A177-3AD203B41FA5}">
                      <a16:colId xmlns:a16="http://schemas.microsoft.com/office/drawing/2014/main" val="3189975"/>
                    </a:ext>
                  </a:extLst>
                </a:gridCol>
              </a:tblGrid>
              <a:tr h="543570">
                <a:tc>
                  <a:txBody>
                    <a:bodyPr/>
                    <a:lstStyle/>
                    <a:p>
                      <a:pPr algn="ctr"/>
                      <a:r>
                        <a:rPr lang="en-US" sz="1400" dirty="0"/>
                        <a:t>Top 5 States</a:t>
                      </a:r>
                    </a:p>
                  </a:txBody>
                  <a:tcPr anchor="ctr"/>
                </a:tc>
                <a:tc>
                  <a:txBody>
                    <a:bodyPr/>
                    <a:lstStyle/>
                    <a:p>
                      <a:pPr algn="ctr"/>
                      <a:r>
                        <a:rPr lang="en-US" sz="1400" dirty="0"/>
                        <a:t>Number of Breweries</a:t>
                      </a:r>
                    </a:p>
                  </a:txBody>
                  <a:tcPr anchor="ctr"/>
                </a:tc>
                <a:extLst>
                  <a:ext uri="{0D108BD9-81ED-4DB2-BD59-A6C34878D82A}">
                    <a16:rowId xmlns:a16="http://schemas.microsoft.com/office/drawing/2014/main" val="516990907"/>
                  </a:ext>
                </a:extLst>
              </a:tr>
              <a:tr h="543570">
                <a:tc>
                  <a:txBody>
                    <a:bodyPr/>
                    <a:lstStyle/>
                    <a:p>
                      <a:pPr algn="ctr"/>
                      <a:r>
                        <a:rPr lang="en-US" sz="1400" dirty="0"/>
                        <a:t>Colorado</a:t>
                      </a:r>
                    </a:p>
                  </a:txBody>
                  <a:tcPr anchor="ctr"/>
                </a:tc>
                <a:tc>
                  <a:txBody>
                    <a:bodyPr/>
                    <a:lstStyle/>
                    <a:p>
                      <a:pPr algn="ctr"/>
                      <a:r>
                        <a:rPr lang="en-US" sz="1400" dirty="0"/>
                        <a:t>47</a:t>
                      </a:r>
                    </a:p>
                  </a:txBody>
                  <a:tcPr anchor="ctr"/>
                </a:tc>
                <a:extLst>
                  <a:ext uri="{0D108BD9-81ED-4DB2-BD59-A6C34878D82A}">
                    <a16:rowId xmlns:a16="http://schemas.microsoft.com/office/drawing/2014/main" val="3157351664"/>
                  </a:ext>
                </a:extLst>
              </a:tr>
              <a:tr h="543570">
                <a:tc>
                  <a:txBody>
                    <a:bodyPr/>
                    <a:lstStyle/>
                    <a:p>
                      <a:pPr algn="ctr"/>
                      <a:r>
                        <a:rPr lang="en-US" sz="1400" dirty="0"/>
                        <a:t>California</a:t>
                      </a:r>
                    </a:p>
                  </a:txBody>
                  <a:tcPr anchor="ctr"/>
                </a:tc>
                <a:tc>
                  <a:txBody>
                    <a:bodyPr/>
                    <a:lstStyle/>
                    <a:p>
                      <a:pPr algn="ctr"/>
                      <a:r>
                        <a:rPr lang="en-US" sz="1400" dirty="0"/>
                        <a:t>39</a:t>
                      </a:r>
                    </a:p>
                  </a:txBody>
                  <a:tcPr anchor="ctr"/>
                </a:tc>
                <a:extLst>
                  <a:ext uri="{0D108BD9-81ED-4DB2-BD59-A6C34878D82A}">
                    <a16:rowId xmlns:a16="http://schemas.microsoft.com/office/drawing/2014/main" val="4065563385"/>
                  </a:ext>
                </a:extLst>
              </a:tr>
              <a:tr h="543570">
                <a:tc>
                  <a:txBody>
                    <a:bodyPr/>
                    <a:lstStyle/>
                    <a:p>
                      <a:pPr algn="ctr"/>
                      <a:r>
                        <a:rPr lang="en-US" sz="1400" dirty="0"/>
                        <a:t>Michigan</a:t>
                      </a:r>
                    </a:p>
                  </a:txBody>
                  <a:tcPr anchor="ctr"/>
                </a:tc>
                <a:tc>
                  <a:txBody>
                    <a:bodyPr/>
                    <a:lstStyle/>
                    <a:p>
                      <a:pPr algn="ctr"/>
                      <a:r>
                        <a:rPr lang="en-US" sz="1400" dirty="0"/>
                        <a:t>32</a:t>
                      </a:r>
                    </a:p>
                  </a:txBody>
                  <a:tcPr anchor="ctr"/>
                </a:tc>
                <a:extLst>
                  <a:ext uri="{0D108BD9-81ED-4DB2-BD59-A6C34878D82A}">
                    <a16:rowId xmlns:a16="http://schemas.microsoft.com/office/drawing/2014/main" val="920185027"/>
                  </a:ext>
                </a:extLst>
              </a:tr>
              <a:tr h="543570">
                <a:tc>
                  <a:txBody>
                    <a:bodyPr/>
                    <a:lstStyle/>
                    <a:p>
                      <a:pPr algn="ctr"/>
                      <a:r>
                        <a:rPr lang="en-US" sz="1400" dirty="0"/>
                        <a:t>Oregon</a:t>
                      </a:r>
                    </a:p>
                  </a:txBody>
                  <a:tcPr anchor="ctr"/>
                </a:tc>
                <a:tc>
                  <a:txBody>
                    <a:bodyPr/>
                    <a:lstStyle/>
                    <a:p>
                      <a:pPr algn="ctr"/>
                      <a:r>
                        <a:rPr lang="en-US" sz="1400" dirty="0"/>
                        <a:t>29</a:t>
                      </a:r>
                    </a:p>
                  </a:txBody>
                  <a:tcPr anchor="ctr"/>
                </a:tc>
                <a:extLst>
                  <a:ext uri="{0D108BD9-81ED-4DB2-BD59-A6C34878D82A}">
                    <a16:rowId xmlns:a16="http://schemas.microsoft.com/office/drawing/2014/main" val="185454900"/>
                  </a:ext>
                </a:extLst>
              </a:tr>
              <a:tr h="543570">
                <a:tc>
                  <a:txBody>
                    <a:bodyPr/>
                    <a:lstStyle/>
                    <a:p>
                      <a:pPr algn="ctr"/>
                      <a:r>
                        <a:rPr lang="en-US" sz="1400" dirty="0"/>
                        <a:t>Texas</a:t>
                      </a:r>
                    </a:p>
                  </a:txBody>
                  <a:tcPr anchor="ctr"/>
                </a:tc>
                <a:tc>
                  <a:txBody>
                    <a:bodyPr/>
                    <a:lstStyle/>
                    <a:p>
                      <a:pPr algn="ctr"/>
                      <a:r>
                        <a:rPr lang="en-US" sz="1400" dirty="0"/>
                        <a:t>28</a:t>
                      </a:r>
                    </a:p>
                  </a:txBody>
                  <a:tcPr anchor="ctr"/>
                </a:tc>
                <a:extLst>
                  <a:ext uri="{0D108BD9-81ED-4DB2-BD59-A6C34878D82A}">
                    <a16:rowId xmlns:a16="http://schemas.microsoft.com/office/drawing/2014/main" val="3959791573"/>
                  </a:ext>
                </a:extLst>
              </a:tr>
            </a:tbl>
          </a:graphicData>
        </a:graphic>
      </p:graphicFrame>
      <p:pic>
        <p:nvPicPr>
          <p:cNvPr id="6" name="Picture 5">
            <a:extLst>
              <a:ext uri="{FF2B5EF4-FFF2-40B4-BE49-F238E27FC236}">
                <a16:creationId xmlns:a16="http://schemas.microsoft.com/office/drawing/2014/main" id="{A02048AD-B4C3-4663-954F-7012DD10582D}"/>
              </a:ext>
            </a:extLst>
          </p:cNvPr>
          <p:cNvPicPr>
            <a:picLocks noChangeAspect="1"/>
          </p:cNvPicPr>
          <p:nvPr/>
        </p:nvPicPr>
        <p:blipFill>
          <a:blip r:embed="rId2"/>
          <a:stretch>
            <a:fillRect/>
          </a:stretch>
        </p:blipFill>
        <p:spPr>
          <a:xfrm>
            <a:off x="682075" y="1841067"/>
            <a:ext cx="7315200" cy="4448175"/>
          </a:xfrm>
          <a:prstGeom prst="rect">
            <a:avLst/>
          </a:prstGeom>
        </p:spPr>
      </p:pic>
    </p:spTree>
    <p:extLst>
      <p:ext uri="{BB962C8B-B14F-4D97-AF65-F5344CB8AC3E}">
        <p14:creationId xmlns:p14="http://schemas.microsoft.com/office/powerpoint/2010/main" val="22483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24EF-CDEF-4176-8A16-4A5FE9B3901D}"/>
              </a:ext>
            </a:extLst>
          </p:cNvPr>
          <p:cNvSpPr>
            <a:spLocks noGrp="1"/>
          </p:cNvSpPr>
          <p:nvPr>
            <p:ph type="title"/>
          </p:nvPr>
        </p:nvSpPr>
        <p:spPr/>
        <p:txBody>
          <a:bodyPr/>
          <a:lstStyle/>
          <a:p>
            <a:r>
              <a:rPr lang="en-US" dirty="0"/>
              <a:t>How many breweries are present in each state?</a:t>
            </a:r>
            <a:br>
              <a:rPr lang="en-US" dirty="0"/>
            </a:br>
            <a:endParaRPr lang="en-US" dirty="0"/>
          </a:p>
        </p:txBody>
      </p:sp>
      <p:pic>
        <p:nvPicPr>
          <p:cNvPr id="8" name="Picture 7">
            <a:extLst>
              <a:ext uri="{FF2B5EF4-FFF2-40B4-BE49-F238E27FC236}">
                <a16:creationId xmlns:a16="http://schemas.microsoft.com/office/drawing/2014/main" id="{D6B20312-1A88-441A-8950-4F42B49E7103}"/>
              </a:ext>
            </a:extLst>
          </p:cNvPr>
          <p:cNvPicPr>
            <a:picLocks noChangeAspect="1"/>
          </p:cNvPicPr>
          <p:nvPr/>
        </p:nvPicPr>
        <p:blipFill>
          <a:blip r:embed="rId2"/>
          <a:stretch>
            <a:fillRect/>
          </a:stretch>
        </p:blipFill>
        <p:spPr>
          <a:xfrm>
            <a:off x="1532401" y="1890360"/>
            <a:ext cx="9127198" cy="4801734"/>
          </a:xfrm>
          <a:prstGeom prst="rect">
            <a:avLst/>
          </a:prstGeom>
        </p:spPr>
      </p:pic>
    </p:spTree>
    <p:extLst>
      <p:ext uri="{BB962C8B-B14F-4D97-AF65-F5344CB8AC3E}">
        <p14:creationId xmlns:p14="http://schemas.microsoft.com/office/powerpoint/2010/main" val="87735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16E4-AE7E-461A-9306-0D89E82F59B3}"/>
              </a:ext>
            </a:extLst>
          </p:cNvPr>
          <p:cNvSpPr>
            <a:spLocks noGrp="1"/>
          </p:cNvSpPr>
          <p:nvPr>
            <p:ph type="title"/>
          </p:nvPr>
        </p:nvSpPr>
        <p:spPr/>
        <p:txBody>
          <a:bodyPr/>
          <a:lstStyle/>
          <a:p>
            <a:r>
              <a:rPr lang="en-US" dirty="0"/>
              <a:t>Address the missing values in each column.</a:t>
            </a:r>
          </a:p>
        </p:txBody>
      </p:sp>
      <p:sp>
        <p:nvSpPr>
          <p:cNvPr id="5" name="Content Placeholder 4">
            <a:extLst>
              <a:ext uri="{FF2B5EF4-FFF2-40B4-BE49-F238E27FC236}">
                <a16:creationId xmlns:a16="http://schemas.microsoft.com/office/drawing/2014/main" id="{05C9FF87-F77C-47B5-8821-CB2DAFB788DB}"/>
              </a:ext>
            </a:extLst>
          </p:cNvPr>
          <p:cNvSpPr>
            <a:spLocks noGrp="1"/>
          </p:cNvSpPr>
          <p:nvPr>
            <p:ph idx="1"/>
          </p:nvPr>
        </p:nvSpPr>
        <p:spPr/>
        <p:txBody>
          <a:bodyPr>
            <a:normAutofit/>
          </a:bodyPr>
          <a:lstStyle/>
          <a:p>
            <a:r>
              <a:rPr lang="en-US" dirty="0"/>
              <a:t>There were 62 missing values in the ABV column and 1005 missing values in the IBU column.</a:t>
            </a:r>
          </a:p>
          <a:p>
            <a:r>
              <a:rPr lang="en-US" dirty="0"/>
              <a:t>To address this, we looked at three options:</a:t>
            </a:r>
          </a:p>
          <a:p>
            <a:pPr lvl="1"/>
            <a:r>
              <a:rPr lang="en-US" dirty="0"/>
              <a:t>Removing the rows with missing data.</a:t>
            </a:r>
          </a:p>
          <a:p>
            <a:pPr lvl="1"/>
            <a:r>
              <a:rPr lang="en-US" dirty="0"/>
              <a:t>Setting all the missing values to be the median value of the entire column.</a:t>
            </a:r>
          </a:p>
          <a:p>
            <a:pPr lvl="1"/>
            <a:r>
              <a:rPr lang="en-US" dirty="0"/>
              <a:t>Using a linear regression model to impute what the data values might be by keying off of rows with complete data and assessing the relationship between the values. Imputation was done using the </a:t>
            </a:r>
            <a:r>
              <a:rPr lang="en-US" b="1" dirty="0"/>
              <a:t>Mice</a:t>
            </a:r>
            <a:r>
              <a:rPr lang="en-US" dirty="0"/>
              <a:t> package in R Studio and the method we used was predictive mean matching.</a:t>
            </a:r>
          </a:p>
          <a:p>
            <a:r>
              <a:rPr lang="en-US" dirty="0"/>
              <a:t>After implementing the Mice package, we obtained better estimated values for ABV and IBU which defined a more clear relationship between the two variables.</a:t>
            </a:r>
          </a:p>
        </p:txBody>
      </p:sp>
    </p:spTree>
    <p:extLst>
      <p:ext uri="{BB962C8B-B14F-4D97-AF65-F5344CB8AC3E}">
        <p14:creationId xmlns:p14="http://schemas.microsoft.com/office/powerpoint/2010/main" val="329241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0BC4-C67D-4A8D-8369-20D58E754611}"/>
              </a:ext>
            </a:extLst>
          </p:cNvPr>
          <p:cNvSpPr>
            <a:spLocks noGrp="1"/>
          </p:cNvSpPr>
          <p:nvPr>
            <p:ph type="title"/>
          </p:nvPr>
        </p:nvSpPr>
        <p:spPr/>
        <p:txBody>
          <a:bodyPr>
            <a:normAutofit fontScale="90000"/>
          </a:bodyPr>
          <a:lstStyle/>
          <a:p>
            <a:r>
              <a:rPr lang="en-US" dirty="0"/>
              <a:t>Compute the median alcohol content and international bitterness unit for each state. Plot a bar chart to compare.</a:t>
            </a:r>
          </a:p>
        </p:txBody>
      </p:sp>
      <p:sp>
        <p:nvSpPr>
          <p:cNvPr id="8" name="TextBox 7">
            <a:extLst>
              <a:ext uri="{FF2B5EF4-FFF2-40B4-BE49-F238E27FC236}">
                <a16:creationId xmlns:a16="http://schemas.microsoft.com/office/drawing/2014/main" id="{6EB27016-645F-4A6C-95DF-599F43DD5901}"/>
              </a:ext>
            </a:extLst>
          </p:cNvPr>
          <p:cNvSpPr txBox="1"/>
          <p:nvPr/>
        </p:nvSpPr>
        <p:spPr>
          <a:xfrm>
            <a:off x="581025" y="5911272"/>
            <a:ext cx="5194300" cy="646331"/>
          </a:xfrm>
          <a:prstGeom prst="rect">
            <a:avLst/>
          </a:prstGeom>
          <a:noFill/>
        </p:spPr>
        <p:txBody>
          <a:bodyPr wrap="square" rtlCol="0">
            <a:spAutoFit/>
          </a:bodyPr>
          <a:lstStyle/>
          <a:p>
            <a:pPr algn="ctr"/>
            <a:r>
              <a:rPr lang="en-US" dirty="0"/>
              <a:t>The median ABV by state was relatively constant with the overall median being 0.056 or 5.6%.</a:t>
            </a:r>
          </a:p>
        </p:txBody>
      </p:sp>
      <p:sp>
        <p:nvSpPr>
          <p:cNvPr id="9" name="TextBox 8">
            <a:extLst>
              <a:ext uri="{FF2B5EF4-FFF2-40B4-BE49-F238E27FC236}">
                <a16:creationId xmlns:a16="http://schemas.microsoft.com/office/drawing/2014/main" id="{7601D719-E03F-4260-9441-CAC96BEA0940}"/>
              </a:ext>
            </a:extLst>
          </p:cNvPr>
          <p:cNvSpPr txBox="1"/>
          <p:nvPr/>
        </p:nvSpPr>
        <p:spPr>
          <a:xfrm>
            <a:off x="6416509" y="5911271"/>
            <a:ext cx="5194300" cy="646331"/>
          </a:xfrm>
          <a:prstGeom prst="rect">
            <a:avLst/>
          </a:prstGeom>
          <a:noFill/>
        </p:spPr>
        <p:txBody>
          <a:bodyPr wrap="square" rtlCol="0">
            <a:spAutoFit/>
          </a:bodyPr>
          <a:lstStyle/>
          <a:p>
            <a:pPr algn="ctr"/>
            <a:r>
              <a:rPr lang="en-US" dirty="0"/>
              <a:t>The median IBU by state contained more variance with the overall median being 35 Units.</a:t>
            </a:r>
          </a:p>
        </p:txBody>
      </p:sp>
      <p:pic>
        <p:nvPicPr>
          <p:cNvPr id="10" name="Content Placeholder 9">
            <a:extLst>
              <a:ext uri="{FF2B5EF4-FFF2-40B4-BE49-F238E27FC236}">
                <a16:creationId xmlns:a16="http://schemas.microsoft.com/office/drawing/2014/main" id="{B2724422-A879-4BAF-ABE1-6340A51A5115}"/>
              </a:ext>
            </a:extLst>
          </p:cNvPr>
          <p:cNvPicPr>
            <a:picLocks noGrp="1" noChangeAspect="1"/>
          </p:cNvPicPr>
          <p:nvPr>
            <p:ph sz="half" idx="1"/>
          </p:nvPr>
        </p:nvPicPr>
        <p:blipFill>
          <a:blip r:embed="rId2"/>
          <a:stretch>
            <a:fillRect/>
          </a:stretch>
        </p:blipFill>
        <p:spPr>
          <a:xfrm>
            <a:off x="491694" y="2386214"/>
            <a:ext cx="5283631" cy="3260755"/>
          </a:xfrm>
          <a:prstGeom prst="rect">
            <a:avLst/>
          </a:prstGeom>
        </p:spPr>
      </p:pic>
      <p:pic>
        <p:nvPicPr>
          <p:cNvPr id="13" name="Content Placeholder 12">
            <a:extLst>
              <a:ext uri="{FF2B5EF4-FFF2-40B4-BE49-F238E27FC236}">
                <a16:creationId xmlns:a16="http://schemas.microsoft.com/office/drawing/2014/main" id="{428D51C7-77C5-4DE7-A864-A904F0CE75FD}"/>
              </a:ext>
            </a:extLst>
          </p:cNvPr>
          <p:cNvPicPr>
            <a:picLocks noGrp="1" noChangeAspect="1"/>
          </p:cNvPicPr>
          <p:nvPr>
            <p:ph sz="half" idx="2"/>
          </p:nvPr>
        </p:nvPicPr>
        <p:blipFill>
          <a:blip r:embed="rId3"/>
          <a:stretch>
            <a:fillRect/>
          </a:stretch>
        </p:blipFill>
        <p:spPr>
          <a:xfrm>
            <a:off x="6327344" y="2386214"/>
            <a:ext cx="5283631" cy="3260755"/>
          </a:xfrm>
          <a:prstGeom prst="rect">
            <a:avLst/>
          </a:prstGeom>
        </p:spPr>
      </p:pic>
    </p:spTree>
    <p:extLst>
      <p:ext uri="{BB962C8B-B14F-4D97-AF65-F5344CB8AC3E}">
        <p14:creationId xmlns:p14="http://schemas.microsoft.com/office/powerpoint/2010/main" val="175120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0326-C774-4B02-B191-CF8440F99991}"/>
              </a:ext>
            </a:extLst>
          </p:cNvPr>
          <p:cNvSpPr>
            <a:spLocks noGrp="1"/>
          </p:cNvSpPr>
          <p:nvPr>
            <p:ph type="title"/>
          </p:nvPr>
        </p:nvSpPr>
        <p:spPr/>
        <p:txBody>
          <a:bodyPr>
            <a:normAutofit/>
          </a:bodyPr>
          <a:lstStyle/>
          <a:p>
            <a:r>
              <a:rPr lang="en-US" dirty="0"/>
              <a:t>Which state has the maximum alcoholic (ABV) beer? Which state has the most bitter (IBU) beer?</a:t>
            </a:r>
          </a:p>
        </p:txBody>
      </p:sp>
      <p:graphicFrame>
        <p:nvGraphicFramePr>
          <p:cNvPr id="5" name="Table 3">
            <a:extLst>
              <a:ext uri="{FF2B5EF4-FFF2-40B4-BE49-F238E27FC236}">
                <a16:creationId xmlns:a16="http://schemas.microsoft.com/office/drawing/2014/main" id="{09E4ADE6-373F-406B-BA57-FCAE9511959E}"/>
              </a:ext>
            </a:extLst>
          </p:cNvPr>
          <p:cNvGraphicFramePr>
            <a:graphicFrameLocks noGrp="1"/>
          </p:cNvGraphicFramePr>
          <p:nvPr>
            <p:extLst>
              <p:ext uri="{D42A27DB-BD31-4B8C-83A1-F6EECF244321}">
                <p14:modId xmlns:p14="http://schemas.microsoft.com/office/powerpoint/2010/main" val="421938412"/>
              </p:ext>
            </p:extLst>
          </p:nvPr>
        </p:nvGraphicFramePr>
        <p:xfrm>
          <a:off x="2119092" y="1882925"/>
          <a:ext cx="8352180" cy="2034052"/>
        </p:xfrm>
        <a:graphic>
          <a:graphicData uri="http://schemas.openxmlformats.org/drawingml/2006/table">
            <a:tbl>
              <a:tblPr firstRow="1" bandRow="1">
                <a:tableStyleId>{B301B821-A1FF-4177-AEE7-76D212191A09}</a:tableStyleId>
              </a:tblPr>
              <a:tblGrid>
                <a:gridCol w="900945">
                  <a:extLst>
                    <a:ext uri="{9D8B030D-6E8A-4147-A177-3AD203B41FA5}">
                      <a16:colId xmlns:a16="http://schemas.microsoft.com/office/drawing/2014/main" val="833518713"/>
                    </a:ext>
                  </a:extLst>
                </a:gridCol>
                <a:gridCol w="1222457">
                  <a:extLst>
                    <a:ext uri="{9D8B030D-6E8A-4147-A177-3AD203B41FA5}">
                      <a16:colId xmlns:a16="http://schemas.microsoft.com/office/drawing/2014/main" val="3189975"/>
                    </a:ext>
                  </a:extLst>
                </a:gridCol>
                <a:gridCol w="2213737">
                  <a:extLst>
                    <a:ext uri="{9D8B030D-6E8A-4147-A177-3AD203B41FA5}">
                      <a16:colId xmlns:a16="http://schemas.microsoft.com/office/drawing/2014/main" val="2234192899"/>
                    </a:ext>
                  </a:extLst>
                </a:gridCol>
                <a:gridCol w="4015041">
                  <a:extLst>
                    <a:ext uri="{9D8B030D-6E8A-4147-A177-3AD203B41FA5}">
                      <a16:colId xmlns:a16="http://schemas.microsoft.com/office/drawing/2014/main" val="2457236080"/>
                    </a:ext>
                  </a:extLst>
                </a:gridCol>
              </a:tblGrid>
              <a:tr h="474381">
                <a:tc>
                  <a:txBody>
                    <a:bodyPr/>
                    <a:lstStyle/>
                    <a:p>
                      <a:pPr algn="ctr"/>
                      <a:r>
                        <a:rPr lang="en-US" sz="1400" dirty="0"/>
                        <a:t>State</a:t>
                      </a:r>
                    </a:p>
                  </a:txBody>
                  <a:tcPr anchor="ctr"/>
                </a:tc>
                <a:tc>
                  <a:txBody>
                    <a:bodyPr/>
                    <a:lstStyle/>
                    <a:p>
                      <a:pPr algn="ctr"/>
                      <a:r>
                        <a:rPr lang="en-US" sz="1400" dirty="0"/>
                        <a:t>Maximum ABV</a:t>
                      </a:r>
                    </a:p>
                  </a:txBody>
                  <a:tcPr anchor="ctr"/>
                </a:tc>
                <a:tc>
                  <a:txBody>
                    <a:bodyPr/>
                    <a:lstStyle/>
                    <a:p>
                      <a:pPr algn="ctr"/>
                      <a:r>
                        <a:rPr lang="en-US" sz="1400" dirty="0"/>
                        <a:t>Brewery</a:t>
                      </a:r>
                    </a:p>
                  </a:txBody>
                  <a:tcPr anchor="ctr"/>
                </a:tc>
                <a:tc>
                  <a:txBody>
                    <a:bodyPr/>
                    <a:lstStyle/>
                    <a:p>
                      <a:pPr algn="ctr"/>
                      <a:r>
                        <a:rPr lang="en-US" sz="1400" dirty="0"/>
                        <a:t>Beer</a:t>
                      </a:r>
                    </a:p>
                  </a:txBody>
                  <a:tcPr anchor="ctr"/>
                </a:tc>
                <a:extLst>
                  <a:ext uri="{0D108BD9-81ED-4DB2-BD59-A6C34878D82A}">
                    <a16:rowId xmlns:a16="http://schemas.microsoft.com/office/drawing/2014/main" val="516990907"/>
                  </a:ext>
                </a:extLst>
              </a:tr>
              <a:tr h="453006">
                <a:tc>
                  <a:txBody>
                    <a:bodyPr/>
                    <a:lstStyle/>
                    <a:p>
                      <a:pPr algn="ctr"/>
                      <a:r>
                        <a:rPr lang="en-US" sz="1400" dirty="0"/>
                        <a:t>Colorado</a:t>
                      </a:r>
                    </a:p>
                  </a:txBody>
                  <a:tcPr anchor="ctr"/>
                </a:tc>
                <a:tc>
                  <a:txBody>
                    <a:bodyPr/>
                    <a:lstStyle/>
                    <a:p>
                      <a:pPr algn="ctr"/>
                      <a:r>
                        <a:rPr lang="en-US" sz="1400" dirty="0"/>
                        <a:t>0.128</a:t>
                      </a:r>
                    </a:p>
                  </a:txBody>
                  <a:tcPr anchor="ctr"/>
                </a:tc>
                <a:tc>
                  <a:txBody>
                    <a:bodyPr/>
                    <a:lstStyle/>
                    <a:p>
                      <a:pPr algn="ctr"/>
                      <a:r>
                        <a:rPr lang="en-US" sz="1400" dirty="0"/>
                        <a:t>Upslope Brewing Company</a:t>
                      </a:r>
                    </a:p>
                  </a:txBody>
                  <a:tcPr anchor="ctr"/>
                </a:tc>
                <a:tc>
                  <a:txBody>
                    <a:bodyPr/>
                    <a:lstStyle/>
                    <a:p>
                      <a:pPr algn="ctr"/>
                      <a:r>
                        <a:rPr lang="en-US" sz="1400" dirty="0"/>
                        <a:t>Lee Hill Series Vol. 5 – Belgian Style </a:t>
                      </a:r>
                      <a:r>
                        <a:rPr lang="en-US" sz="1400" dirty="0" err="1"/>
                        <a:t>Quadrupel</a:t>
                      </a:r>
                      <a:r>
                        <a:rPr lang="en-US" sz="1400" dirty="0"/>
                        <a:t> Ale</a:t>
                      </a:r>
                    </a:p>
                  </a:txBody>
                  <a:tcPr anchor="ctr"/>
                </a:tc>
                <a:extLst>
                  <a:ext uri="{0D108BD9-81ED-4DB2-BD59-A6C34878D82A}">
                    <a16:rowId xmlns:a16="http://schemas.microsoft.com/office/drawing/2014/main" val="3157351664"/>
                  </a:ext>
                </a:extLst>
              </a:tr>
              <a:tr h="513686">
                <a:tc>
                  <a:txBody>
                    <a:bodyPr/>
                    <a:lstStyle/>
                    <a:p>
                      <a:pPr algn="ctr"/>
                      <a:r>
                        <a:rPr lang="en-US" sz="1400" dirty="0"/>
                        <a:t>Kentucky</a:t>
                      </a:r>
                    </a:p>
                  </a:txBody>
                  <a:tcPr anchor="ctr"/>
                </a:tc>
                <a:tc>
                  <a:txBody>
                    <a:bodyPr/>
                    <a:lstStyle/>
                    <a:p>
                      <a:pPr algn="ctr"/>
                      <a:r>
                        <a:rPr lang="en-US" sz="1400" dirty="0"/>
                        <a:t>0.125</a:t>
                      </a:r>
                    </a:p>
                  </a:txBody>
                  <a:tcPr anchor="ctr"/>
                </a:tc>
                <a:tc>
                  <a:txBody>
                    <a:bodyPr/>
                    <a:lstStyle/>
                    <a:p>
                      <a:pPr algn="ctr"/>
                      <a:r>
                        <a:rPr lang="en-US" sz="1400" dirty="0"/>
                        <a:t>Against the Grain Brewery</a:t>
                      </a:r>
                    </a:p>
                  </a:txBody>
                  <a:tcPr anchor="ctr"/>
                </a:tc>
                <a:tc>
                  <a:txBody>
                    <a:bodyPr/>
                    <a:lstStyle/>
                    <a:p>
                      <a:pPr algn="ctr"/>
                      <a:r>
                        <a:rPr lang="en-US" sz="1400" dirty="0"/>
                        <a:t>London Balling</a:t>
                      </a:r>
                    </a:p>
                  </a:txBody>
                  <a:tcPr anchor="ctr"/>
                </a:tc>
                <a:extLst>
                  <a:ext uri="{0D108BD9-81ED-4DB2-BD59-A6C34878D82A}">
                    <a16:rowId xmlns:a16="http://schemas.microsoft.com/office/drawing/2014/main" val="4065563385"/>
                  </a:ext>
                </a:extLst>
              </a:tr>
              <a:tr h="549200">
                <a:tc>
                  <a:txBody>
                    <a:bodyPr/>
                    <a:lstStyle/>
                    <a:p>
                      <a:pPr algn="ctr"/>
                      <a:r>
                        <a:rPr lang="en-US" sz="1400" dirty="0"/>
                        <a:t>Indiana</a:t>
                      </a:r>
                    </a:p>
                  </a:txBody>
                  <a:tcPr anchor="ctr"/>
                </a:tc>
                <a:tc>
                  <a:txBody>
                    <a:bodyPr/>
                    <a:lstStyle/>
                    <a:p>
                      <a:pPr algn="ctr"/>
                      <a:r>
                        <a:rPr lang="en-US" sz="1400" dirty="0"/>
                        <a:t>0.120</a:t>
                      </a:r>
                    </a:p>
                  </a:txBody>
                  <a:tcPr anchor="ctr"/>
                </a:tc>
                <a:tc>
                  <a:txBody>
                    <a:bodyPr/>
                    <a:lstStyle/>
                    <a:p>
                      <a:pPr algn="ctr"/>
                      <a:r>
                        <a:rPr lang="en-US" sz="1400" dirty="0"/>
                        <a:t>Tin Man Brewing Company</a:t>
                      </a:r>
                    </a:p>
                  </a:txBody>
                  <a:tcPr anchor="ctr"/>
                </a:tc>
                <a:tc>
                  <a:txBody>
                    <a:bodyPr/>
                    <a:lstStyle/>
                    <a:p>
                      <a:pPr algn="ctr"/>
                      <a:r>
                        <a:rPr lang="en-US" sz="1400" dirty="0" err="1"/>
                        <a:t>Csar</a:t>
                      </a:r>
                      <a:endParaRPr lang="en-US" sz="1400" dirty="0"/>
                    </a:p>
                  </a:txBody>
                  <a:tcPr anchor="ctr"/>
                </a:tc>
                <a:extLst>
                  <a:ext uri="{0D108BD9-81ED-4DB2-BD59-A6C34878D82A}">
                    <a16:rowId xmlns:a16="http://schemas.microsoft.com/office/drawing/2014/main" val="920185027"/>
                  </a:ext>
                </a:extLst>
              </a:tr>
            </a:tbl>
          </a:graphicData>
        </a:graphic>
      </p:graphicFrame>
      <p:graphicFrame>
        <p:nvGraphicFramePr>
          <p:cNvPr id="7" name="Table 3">
            <a:extLst>
              <a:ext uri="{FF2B5EF4-FFF2-40B4-BE49-F238E27FC236}">
                <a16:creationId xmlns:a16="http://schemas.microsoft.com/office/drawing/2014/main" id="{1BCC9350-E075-46EA-8FFC-90E28360D01E}"/>
              </a:ext>
            </a:extLst>
          </p:cNvPr>
          <p:cNvGraphicFramePr>
            <a:graphicFrameLocks noGrp="1"/>
          </p:cNvGraphicFramePr>
          <p:nvPr>
            <p:extLst>
              <p:ext uri="{D42A27DB-BD31-4B8C-83A1-F6EECF244321}">
                <p14:modId xmlns:p14="http://schemas.microsoft.com/office/powerpoint/2010/main" val="643018247"/>
              </p:ext>
            </p:extLst>
          </p:nvPr>
        </p:nvGraphicFramePr>
        <p:xfrm>
          <a:off x="2119092" y="4401021"/>
          <a:ext cx="8352181" cy="2034052"/>
        </p:xfrm>
        <a:graphic>
          <a:graphicData uri="http://schemas.openxmlformats.org/drawingml/2006/table">
            <a:tbl>
              <a:tblPr firstRow="1" bandRow="1">
                <a:tableStyleId>{B301B821-A1FF-4177-AEE7-76D212191A09}</a:tableStyleId>
              </a:tblPr>
              <a:tblGrid>
                <a:gridCol w="900945">
                  <a:extLst>
                    <a:ext uri="{9D8B030D-6E8A-4147-A177-3AD203B41FA5}">
                      <a16:colId xmlns:a16="http://schemas.microsoft.com/office/drawing/2014/main" val="833518713"/>
                    </a:ext>
                  </a:extLst>
                </a:gridCol>
                <a:gridCol w="1222457">
                  <a:extLst>
                    <a:ext uri="{9D8B030D-6E8A-4147-A177-3AD203B41FA5}">
                      <a16:colId xmlns:a16="http://schemas.microsoft.com/office/drawing/2014/main" val="3189975"/>
                    </a:ext>
                  </a:extLst>
                </a:gridCol>
                <a:gridCol w="2376420">
                  <a:extLst>
                    <a:ext uri="{9D8B030D-6E8A-4147-A177-3AD203B41FA5}">
                      <a16:colId xmlns:a16="http://schemas.microsoft.com/office/drawing/2014/main" val="2234192899"/>
                    </a:ext>
                  </a:extLst>
                </a:gridCol>
                <a:gridCol w="3852359">
                  <a:extLst>
                    <a:ext uri="{9D8B030D-6E8A-4147-A177-3AD203B41FA5}">
                      <a16:colId xmlns:a16="http://schemas.microsoft.com/office/drawing/2014/main" val="2457236080"/>
                    </a:ext>
                  </a:extLst>
                </a:gridCol>
              </a:tblGrid>
              <a:tr h="431038">
                <a:tc>
                  <a:txBody>
                    <a:bodyPr/>
                    <a:lstStyle/>
                    <a:p>
                      <a:pPr algn="ctr"/>
                      <a:r>
                        <a:rPr lang="en-US" sz="1400" dirty="0"/>
                        <a:t>State</a:t>
                      </a:r>
                    </a:p>
                  </a:txBody>
                  <a:tcPr anchor="ctr"/>
                </a:tc>
                <a:tc>
                  <a:txBody>
                    <a:bodyPr/>
                    <a:lstStyle/>
                    <a:p>
                      <a:pPr algn="ctr"/>
                      <a:r>
                        <a:rPr lang="en-US" sz="1400" dirty="0"/>
                        <a:t>Maximum IBU</a:t>
                      </a:r>
                    </a:p>
                  </a:txBody>
                  <a:tcPr anchor="ctr"/>
                </a:tc>
                <a:tc>
                  <a:txBody>
                    <a:bodyPr/>
                    <a:lstStyle/>
                    <a:p>
                      <a:pPr algn="ctr"/>
                      <a:r>
                        <a:rPr lang="en-US" sz="1400" dirty="0"/>
                        <a:t>Brewery</a:t>
                      </a:r>
                    </a:p>
                  </a:txBody>
                  <a:tcPr anchor="ctr"/>
                </a:tc>
                <a:tc>
                  <a:txBody>
                    <a:bodyPr/>
                    <a:lstStyle/>
                    <a:p>
                      <a:pPr algn="ctr"/>
                      <a:r>
                        <a:rPr lang="en-US" sz="1400" dirty="0"/>
                        <a:t>Beer</a:t>
                      </a:r>
                    </a:p>
                  </a:txBody>
                  <a:tcPr anchor="ctr"/>
                </a:tc>
                <a:extLst>
                  <a:ext uri="{0D108BD9-81ED-4DB2-BD59-A6C34878D82A}">
                    <a16:rowId xmlns:a16="http://schemas.microsoft.com/office/drawing/2014/main" val="516990907"/>
                  </a:ext>
                </a:extLst>
              </a:tr>
              <a:tr h="453006">
                <a:tc>
                  <a:txBody>
                    <a:bodyPr/>
                    <a:lstStyle/>
                    <a:p>
                      <a:pPr algn="ctr"/>
                      <a:r>
                        <a:rPr lang="en-US" sz="1400" dirty="0"/>
                        <a:t>Oregon</a:t>
                      </a:r>
                    </a:p>
                  </a:txBody>
                  <a:tcPr anchor="ctr"/>
                </a:tc>
                <a:tc>
                  <a:txBody>
                    <a:bodyPr/>
                    <a:lstStyle/>
                    <a:p>
                      <a:pPr algn="ctr"/>
                      <a:r>
                        <a:rPr lang="en-US" sz="1400" dirty="0"/>
                        <a:t>138</a:t>
                      </a:r>
                    </a:p>
                  </a:txBody>
                  <a:tcPr anchor="ctr"/>
                </a:tc>
                <a:tc>
                  <a:txBody>
                    <a:bodyPr/>
                    <a:lstStyle/>
                    <a:p>
                      <a:pPr algn="ctr"/>
                      <a:r>
                        <a:rPr lang="en-US" sz="1400" dirty="0"/>
                        <a:t>Astoria Brewing Company</a:t>
                      </a:r>
                    </a:p>
                  </a:txBody>
                  <a:tcPr anchor="ctr"/>
                </a:tc>
                <a:tc>
                  <a:txBody>
                    <a:bodyPr/>
                    <a:lstStyle/>
                    <a:p>
                      <a:pPr algn="ctr"/>
                      <a:r>
                        <a:rPr lang="en-US" sz="1400" dirty="0"/>
                        <a:t>Bitter Bitch Imperial Ale</a:t>
                      </a:r>
                    </a:p>
                  </a:txBody>
                  <a:tcPr anchor="ctr"/>
                </a:tc>
                <a:extLst>
                  <a:ext uri="{0D108BD9-81ED-4DB2-BD59-A6C34878D82A}">
                    <a16:rowId xmlns:a16="http://schemas.microsoft.com/office/drawing/2014/main" val="3157351664"/>
                  </a:ext>
                </a:extLst>
              </a:tr>
              <a:tr h="513686">
                <a:tc>
                  <a:txBody>
                    <a:bodyPr/>
                    <a:lstStyle/>
                    <a:p>
                      <a:pPr algn="ctr"/>
                      <a:r>
                        <a:rPr lang="en-US" sz="1400" dirty="0"/>
                        <a:t>Virginia</a:t>
                      </a:r>
                    </a:p>
                  </a:txBody>
                  <a:tcPr anchor="ctr"/>
                </a:tc>
                <a:tc>
                  <a:txBody>
                    <a:bodyPr/>
                    <a:lstStyle/>
                    <a:p>
                      <a:pPr algn="ctr"/>
                      <a:r>
                        <a:rPr lang="en-US" sz="1400" dirty="0"/>
                        <a:t>135</a:t>
                      </a:r>
                    </a:p>
                  </a:txBody>
                  <a:tcPr anchor="ctr"/>
                </a:tc>
                <a:tc>
                  <a:txBody>
                    <a:bodyPr/>
                    <a:lstStyle/>
                    <a:p>
                      <a:pPr algn="ctr"/>
                      <a:r>
                        <a:rPr lang="en-US" sz="1400" dirty="0"/>
                        <a:t>Wolf Hills Brewing Company</a:t>
                      </a:r>
                    </a:p>
                  </a:txBody>
                  <a:tcPr anchor="ctr"/>
                </a:tc>
                <a:tc>
                  <a:txBody>
                    <a:bodyPr/>
                    <a:lstStyle/>
                    <a:p>
                      <a:pPr algn="ctr"/>
                      <a:r>
                        <a:rPr lang="en-US" sz="1400" dirty="0"/>
                        <a:t>Troopers Alley IPA</a:t>
                      </a:r>
                    </a:p>
                  </a:txBody>
                  <a:tcPr anchor="ctr"/>
                </a:tc>
                <a:extLst>
                  <a:ext uri="{0D108BD9-81ED-4DB2-BD59-A6C34878D82A}">
                    <a16:rowId xmlns:a16="http://schemas.microsoft.com/office/drawing/2014/main" val="4065563385"/>
                  </a:ext>
                </a:extLst>
              </a:tr>
              <a:tr h="549200">
                <a:tc>
                  <a:txBody>
                    <a:bodyPr/>
                    <a:lstStyle/>
                    <a:p>
                      <a:pPr algn="ctr"/>
                      <a:r>
                        <a:rPr lang="en-US" sz="1400" dirty="0"/>
                        <a:t>Maine</a:t>
                      </a:r>
                    </a:p>
                  </a:txBody>
                  <a:tcPr anchor="ctr"/>
                </a:tc>
                <a:tc>
                  <a:txBody>
                    <a:bodyPr/>
                    <a:lstStyle/>
                    <a:p>
                      <a:pPr algn="ctr"/>
                      <a:r>
                        <a:rPr lang="en-US" sz="1400" dirty="0"/>
                        <a:t>130</a:t>
                      </a:r>
                    </a:p>
                  </a:txBody>
                  <a:tcPr anchor="ctr"/>
                </a:tc>
                <a:tc>
                  <a:txBody>
                    <a:bodyPr/>
                    <a:lstStyle/>
                    <a:p>
                      <a:pPr algn="ctr"/>
                      <a:r>
                        <a:rPr lang="en-US" sz="1400" dirty="0"/>
                        <a:t>Cape Ann Brewing Company</a:t>
                      </a:r>
                    </a:p>
                  </a:txBody>
                  <a:tcPr anchor="ctr"/>
                </a:tc>
                <a:tc>
                  <a:txBody>
                    <a:bodyPr/>
                    <a:lstStyle/>
                    <a:p>
                      <a:pPr algn="ctr"/>
                      <a:r>
                        <a:rPr lang="en-US" sz="1400" dirty="0"/>
                        <a:t>Dead-Eye DIPA</a:t>
                      </a:r>
                    </a:p>
                  </a:txBody>
                  <a:tcPr anchor="ctr"/>
                </a:tc>
                <a:extLst>
                  <a:ext uri="{0D108BD9-81ED-4DB2-BD59-A6C34878D82A}">
                    <a16:rowId xmlns:a16="http://schemas.microsoft.com/office/drawing/2014/main" val="920185027"/>
                  </a:ext>
                </a:extLst>
              </a:tr>
            </a:tbl>
          </a:graphicData>
        </a:graphic>
      </p:graphicFrame>
    </p:spTree>
    <p:extLst>
      <p:ext uri="{BB962C8B-B14F-4D97-AF65-F5344CB8AC3E}">
        <p14:creationId xmlns:p14="http://schemas.microsoft.com/office/powerpoint/2010/main" val="113854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5617-E1E3-409D-9183-7A2F3A35F520}"/>
              </a:ext>
            </a:extLst>
          </p:cNvPr>
          <p:cNvSpPr>
            <a:spLocks noGrp="1"/>
          </p:cNvSpPr>
          <p:nvPr>
            <p:ph type="title"/>
          </p:nvPr>
        </p:nvSpPr>
        <p:spPr/>
        <p:txBody>
          <a:bodyPr>
            <a:normAutofit/>
          </a:bodyPr>
          <a:lstStyle/>
          <a:p>
            <a:r>
              <a:rPr lang="en-US" dirty="0"/>
              <a:t>Comment on the summary statistics and distribution of the ABV variable.</a:t>
            </a:r>
          </a:p>
        </p:txBody>
      </p:sp>
      <p:sp>
        <p:nvSpPr>
          <p:cNvPr id="4" name="Content Placeholder 3">
            <a:extLst>
              <a:ext uri="{FF2B5EF4-FFF2-40B4-BE49-F238E27FC236}">
                <a16:creationId xmlns:a16="http://schemas.microsoft.com/office/drawing/2014/main" id="{68B28E7B-C746-417E-9CE1-8D8D0D4B10AA}"/>
              </a:ext>
            </a:extLst>
          </p:cNvPr>
          <p:cNvSpPr>
            <a:spLocks noGrp="1"/>
          </p:cNvSpPr>
          <p:nvPr>
            <p:ph sz="half" idx="2"/>
          </p:nvPr>
        </p:nvSpPr>
        <p:spPr>
          <a:xfrm>
            <a:off x="7550092" y="2228003"/>
            <a:ext cx="4060716" cy="3633047"/>
          </a:xfrm>
        </p:spPr>
        <p:txBody>
          <a:bodyPr>
            <a:normAutofit fontScale="92500" lnSpcReduction="20000"/>
          </a:bodyPr>
          <a:lstStyle/>
          <a:p>
            <a:r>
              <a:rPr lang="en-US" dirty="0"/>
              <a:t>The average ABV of all the Beers in the dataset was 0.059 (5.9%).</a:t>
            </a:r>
          </a:p>
          <a:p>
            <a:r>
              <a:rPr lang="en-US" dirty="0"/>
              <a:t>It is safe to assume that the majority of beers have an ABV greater than 0.059 which could tell us something about the palette of the American Consumer.</a:t>
            </a:r>
          </a:p>
          <a:p>
            <a:r>
              <a:rPr lang="en-US" dirty="0"/>
              <a:t>Summary Statistics:</a:t>
            </a:r>
          </a:p>
          <a:p>
            <a:pPr lvl="1"/>
            <a:r>
              <a:rPr lang="en-US" dirty="0"/>
              <a:t>Max: 0.128</a:t>
            </a:r>
          </a:p>
          <a:p>
            <a:pPr lvl="1"/>
            <a:r>
              <a:rPr lang="en-US" dirty="0"/>
              <a:t>3</a:t>
            </a:r>
            <a:r>
              <a:rPr lang="en-US" baseline="30000" dirty="0"/>
              <a:t>rd</a:t>
            </a:r>
            <a:r>
              <a:rPr lang="en-US" dirty="0"/>
              <a:t> Quarter: 0.067</a:t>
            </a:r>
          </a:p>
          <a:p>
            <a:pPr lvl="1"/>
            <a:r>
              <a:rPr lang="en-US" dirty="0"/>
              <a:t>Mean : 0.059</a:t>
            </a:r>
          </a:p>
          <a:p>
            <a:pPr lvl="1"/>
            <a:r>
              <a:rPr lang="en-US" dirty="0"/>
              <a:t>Median: 0.056</a:t>
            </a:r>
          </a:p>
          <a:p>
            <a:pPr lvl="1"/>
            <a:r>
              <a:rPr lang="en-US" dirty="0"/>
              <a:t>1</a:t>
            </a:r>
            <a:r>
              <a:rPr lang="en-US" baseline="30000" dirty="0"/>
              <a:t>st</a:t>
            </a:r>
            <a:r>
              <a:rPr lang="en-US" dirty="0"/>
              <a:t> Quarter: 0.050</a:t>
            </a:r>
          </a:p>
          <a:p>
            <a:pPr lvl="1"/>
            <a:r>
              <a:rPr lang="en-US" dirty="0"/>
              <a:t>Minimum: 0.001</a:t>
            </a:r>
          </a:p>
          <a:p>
            <a:endParaRPr lang="en-US" dirty="0"/>
          </a:p>
        </p:txBody>
      </p:sp>
      <p:pic>
        <p:nvPicPr>
          <p:cNvPr id="7" name="Picture 6">
            <a:extLst>
              <a:ext uri="{FF2B5EF4-FFF2-40B4-BE49-F238E27FC236}">
                <a16:creationId xmlns:a16="http://schemas.microsoft.com/office/drawing/2014/main" id="{23A67BF3-1854-4F6E-A724-0B0AF6A5A907}"/>
              </a:ext>
            </a:extLst>
          </p:cNvPr>
          <p:cNvPicPr>
            <a:picLocks noChangeAspect="1"/>
          </p:cNvPicPr>
          <p:nvPr/>
        </p:nvPicPr>
        <p:blipFill>
          <a:blip r:embed="rId2"/>
          <a:stretch>
            <a:fillRect/>
          </a:stretch>
        </p:blipFill>
        <p:spPr>
          <a:xfrm>
            <a:off x="384101" y="1968656"/>
            <a:ext cx="6553595" cy="4582733"/>
          </a:xfrm>
          <a:prstGeom prst="rect">
            <a:avLst/>
          </a:prstGeom>
        </p:spPr>
      </p:pic>
    </p:spTree>
    <p:extLst>
      <p:ext uri="{BB962C8B-B14F-4D97-AF65-F5344CB8AC3E}">
        <p14:creationId xmlns:p14="http://schemas.microsoft.com/office/powerpoint/2010/main" val="118216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0299-3BAD-4173-A977-0C27238A88F7}"/>
              </a:ext>
            </a:extLst>
          </p:cNvPr>
          <p:cNvSpPr>
            <a:spLocks noGrp="1"/>
          </p:cNvSpPr>
          <p:nvPr>
            <p:ph type="title"/>
          </p:nvPr>
        </p:nvSpPr>
        <p:spPr/>
        <p:txBody>
          <a:bodyPr>
            <a:normAutofit fontScale="90000"/>
          </a:bodyPr>
          <a:lstStyle/>
          <a:p>
            <a:r>
              <a:rPr lang="en-US" dirty="0"/>
              <a:t>Is there an apparent relationship between the bitterness of the beer and its alcoholic content? Draw a scatter plot.</a:t>
            </a:r>
          </a:p>
        </p:txBody>
      </p:sp>
      <p:sp>
        <p:nvSpPr>
          <p:cNvPr id="4" name="Content Placeholder 3">
            <a:extLst>
              <a:ext uri="{FF2B5EF4-FFF2-40B4-BE49-F238E27FC236}">
                <a16:creationId xmlns:a16="http://schemas.microsoft.com/office/drawing/2014/main" id="{E7A6BF78-851F-43C3-A736-74869D80CAEE}"/>
              </a:ext>
            </a:extLst>
          </p:cNvPr>
          <p:cNvSpPr>
            <a:spLocks noGrp="1"/>
          </p:cNvSpPr>
          <p:nvPr>
            <p:ph sz="half" idx="2"/>
          </p:nvPr>
        </p:nvSpPr>
        <p:spPr/>
        <p:txBody>
          <a:bodyPr/>
          <a:lstStyle/>
          <a:p>
            <a:r>
              <a:rPr lang="en-US" dirty="0"/>
              <a:t>There appears to be a positive relation between IBU &amp; ABV. </a:t>
            </a:r>
          </a:p>
          <a:p>
            <a:r>
              <a:rPr lang="en-US" dirty="0"/>
              <a:t>There are a couple of factors that could contribute to this:</a:t>
            </a:r>
          </a:p>
          <a:p>
            <a:pPr lvl="1"/>
            <a:r>
              <a:rPr lang="en-US" dirty="0"/>
              <a:t>Americans may prefer a more balanced beer instead of a beer that favors ABV over IBU or vice versa.</a:t>
            </a:r>
          </a:p>
          <a:p>
            <a:pPr lvl="1"/>
            <a:r>
              <a:rPr lang="en-US" dirty="0"/>
              <a:t>To offset the taste of the bitterness, more hops are added which would result in a positive relationship.</a:t>
            </a:r>
          </a:p>
        </p:txBody>
      </p:sp>
      <p:pic>
        <p:nvPicPr>
          <p:cNvPr id="3" name="Picture 2">
            <a:extLst>
              <a:ext uri="{FF2B5EF4-FFF2-40B4-BE49-F238E27FC236}">
                <a16:creationId xmlns:a16="http://schemas.microsoft.com/office/drawing/2014/main" id="{FF61AE52-D06A-4264-900F-D647E4A6B7EF}"/>
              </a:ext>
            </a:extLst>
          </p:cNvPr>
          <p:cNvPicPr>
            <a:picLocks noChangeAspect="1"/>
          </p:cNvPicPr>
          <p:nvPr/>
        </p:nvPicPr>
        <p:blipFill>
          <a:blip r:embed="rId2"/>
          <a:stretch>
            <a:fillRect/>
          </a:stretch>
        </p:blipFill>
        <p:spPr>
          <a:xfrm>
            <a:off x="255146" y="2309408"/>
            <a:ext cx="6085392" cy="3755556"/>
          </a:xfrm>
          <a:prstGeom prst="rect">
            <a:avLst/>
          </a:prstGeom>
        </p:spPr>
      </p:pic>
    </p:spTree>
    <p:extLst>
      <p:ext uri="{BB962C8B-B14F-4D97-AF65-F5344CB8AC3E}">
        <p14:creationId xmlns:p14="http://schemas.microsoft.com/office/powerpoint/2010/main" val="16030097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
  <TotalTime>0</TotalTime>
  <Words>998</Words>
  <Application>Microsoft Office PowerPoint</Application>
  <PresentationFormat>Widescreen</PresentationFormat>
  <Paragraphs>240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Franklin Gothic Book</vt:lpstr>
      <vt:lpstr>Franklin Gothic Demi</vt:lpstr>
      <vt:lpstr>Wingdings 2</vt:lpstr>
      <vt:lpstr>DividendVTI</vt:lpstr>
      <vt:lpstr>Budweiser Data Analysis</vt:lpstr>
      <vt:lpstr>Project scope</vt:lpstr>
      <vt:lpstr>How many breweries are present in each state? </vt:lpstr>
      <vt:lpstr>How many breweries are present in each state? </vt:lpstr>
      <vt:lpstr>Address the missing values in each column.</vt:lpstr>
      <vt:lpstr>Compute the median alcohol content and international bitterness unit for each state. Plot a bar chart to compare.</vt:lpstr>
      <vt:lpstr>Which state has the maximum alcoholic (ABV) beer? Which state has the most bitter (IBU) beer?</vt:lpstr>
      <vt:lpstr>Comment on the summary statistics and distribution of the ABV variable.</vt:lpstr>
      <vt:lpstr>Is there an apparent relationship between the bitterness of the beer and its alcoholic content? Draw a scatter plot.</vt:lpstr>
      <vt:lpstr>knn CLASSIFICATION</vt:lpstr>
      <vt:lpstr>KNN results</vt:lpstr>
      <vt:lpstr>Naive-bayes classification</vt:lpstr>
      <vt:lpstr>Most likeable beers ?</vt:lpstr>
      <vt:lpstr>Thank you</vt:lpstr>
      <vt:lpstr>PowerPoint Presentation</vt:lpstr>
      <vt:lpstr>Appendix – question 2</vt:lpstr>
      <vt:lpstr>Merge the beer data with the breweries data. Print the first 6 observations and the last six observations to check the merged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2020-02-19T01:47:46Z</dcterms:created>
  <dcterms:modified xsi:type="dcterms:W3CDTF">2020-03-07T23:56:54Z</dcterms:modified>
</cp:coreProperties>
</file>