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3" r:id="rId9"/>
    <p:sldId id="266" r:id="rId10"/>
    <p:sldId id="265" r:id="rId11"/>
    <p:sldId id="267" r:id="rId12"/>
    <p:sldId id="262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Employee attrition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 err="1"/>
              <a:t>Vijayasrikanth</a:t>
            </a:r>
            <a:r>
              <a:rPr lang="en-US" dirty="0"/>
              <a:t> kaniti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4"/>
    </mc:Choice>
    <mc:Fallback xmlns="">
      <p:transition spd="slow" advTm="784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46796-98B0-4621-B3BB-BAE79811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540462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Linear regression for monthly income prediction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653AB7-1221-4C81-BE96-FF3D692D8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Factors that are significant for Monthly Income prediction are as below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Department+DistanceFromHome+JobLevel+JobRole+TotalWorkingYears+YearsWithCurrentManager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RMSE=1339.671 &lt;3000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DFE47-334B-46F6-A265-15E655FA7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188" y="682635"/>
            <a:ext cx="4039455" cy="2681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A2F8DA-F61B-4255-B20D-455132242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351" y="3908193"/>
            <a:ext cx="4039455" cy="209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5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31"/>
    </mc:Choice>
    <mc:Fallback xmlns="">
      <p:transition spd="slow" advTm="3803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F67F-853C-43B2-901A-A2919D58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43ED-1A46-401C-8930-A6EEA0805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Employees making less than $5000 /month have highest attrition rates</a:t>
            </a:r>
          </a:p>
          <a:p>
            <a:r>
              <a:rPr lang="en-US" dirty="0"/>
              <a:t>Over Time, Age, Marital Status and Job Involvement are top factors for attrition rate</a:t>
            </a:r>
          </a:p>
          <a:p>
            <a:r>
              <a:rPr lang="en-US" dirty="0"/>
              <a:t>Employees with less than 5 years of company or 5 total working years are more likely to leave</a:t>
            </a:r>
          </a:p>
          <a:p>
            <a:r>
              <a:rPr lang="en-US" dirty="0"/>
              <a:t>Naïve Bayes provides the best prediction model with an accuracy rate of 81.94%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3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78"/>
    </mc:Choice>
    <mc:Fallback xmlns="">
      <p:transition spd="slow" advTm="4927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6F45F-FAB1-4A92-9686-144C9C1D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22751"/>
            <a:ext cx="11029615" cy="3634486"/>
          </a:xfrm>
        </p:spPr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Provide employee attrition analysis to DDS Analytics company</a:t>
            </a:r>
          </a:p>
          <a:p>
            <a:r>
              <a:rPr lang="en-US" dirty="0">
                <a:latin typeface="Arial Nova" panose="020B0504020202020204" pitchFamily="34" charset="0"/>
              </a:rPr>
              <a:t>Identify various trends or insights from data</a:t>
            </a:r>
          </a:p>
          <a:p>
            <a:r>
              <a:rPr lang="en-US" dirty="0">
                <a:latin typeface="Arial Nova" panose="020B0504020202020204" pitchFamily="34" charset="0"/>
              </a:rPr>
              <a:t>Predict Attrition and Monthly income for given test data sets</a:t>
            </a:r>
          </a:p>
          <a:p>
            <a:r>
              <a:rPr lang="en-US" dirty="0">
                <a:latin typeface="Arial Nova" panose="020B0504020202020204" pitchFamily="34" charset="0"/>
              </a:rPr>
              <a:t>Make recommendations for HR to improve talent management</a:t>
            </a:r>
          </a:p>
          <a:p>
            <a:r>
              <a:rPr lang="en-US" dirty="0">
                <a:latin typeface="Arial Nova" panose="020B0504020202020204" pitchFamily="34" charset="0"/>
              </a:rPr>
              <a:t>Used R language to do the Data Analysis and prediction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34"/>
    </mc:Choice>
    <mc:Fallback xmlns="">
      <p:transition spd="slow" advTm="4393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6F45F-FAB1-4A92-9686-144C9C1D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0471"/>
            <a:ext cx="11029615" cy="3634486"/>
          </a:xfrm>
        </p:spPr>
        <p:txBody>
          <a:bodyPr/>
          <a:lstStyle/>
          <a:p>
            <a:r>
              <a:rPr lang="en-US" b="1" i="1" dirty="0">
                <a:latin typeface="Arial Nova" panose="020B0504020202020204" pitchFamily="34" charset="0"/>
              </a:rPr>
              <a:t>Removed variables </a:t>
            </a:r>
            <a:r>
              <a:rPr lang="en-US" dirty="0">
                <a:latin typeface="Arial Nova" panose="020B0504020202020204" pitchFamily="34" charset="0"/>
              </a:rPr>
              <a:t>which holds constant value across data set (EmployeeNumber,Over18,StandardHours)</a:t>
            </a:r>
          </a:p>
          <a:p>
            <a:r>
              <a:rPr lang="en-US" dirty="0">
                <a:latin typeface="Arial Nova" panose="020B0504020202020204" pitchFamily="34" charset="0"/>
              </a:rPr>
              <a:t>No Missing values.</a:t>
            </a:r>
          </a:p>
          <a:p>
            <a:r>
              <a:rPr lang="en-US" dirty="0">
                <a:latin typeface="Arial Nova" panose="020B0504020202020204" pitchFamily="34" charset="0"/>
              </a:rPr>
              <a:t>Converted </a:t>
            </a:r>
            <a:r>
              <a:rPr lang="en-US" b="1" i="1" dirty="0">
                <a:latin typeface="Arial Nova" panose="020B0504020202020204" pitchFamily="34" charset="0"/>
              </a:rPr>
              <a:t>Categorical</a:t>
            </a:r>
            <a:r>
              <a:rPr lang="en-US" dirty="0">
                <a:latin typeface="Arial Nova" panose="020B0504020202020204" pitchFamily="34" charset="0"/>
              </a:rPr>
              <a:t> variables to </a:t>
            </a:r>
            <a:r>
              <a:rPr lang="en-US" b="1" i="1" dirty="0">
                <a:latin typeface="Arial Nova" panose="020B0504020202020204" pitchFamily="34" charset="0"/>
              </a:rPr>
              <a:t>Numerical</a:t>
            </a:r>
            <a:r>
              <a:rPr lang="en-US" dirty="0">
                <a:latin typeface="Arial Nova" panose="020B0504020202020204" pitchFamily="34" charset="0"/>
              </a:rPr>
              <a:t> variables.</a:t>
            </a:r>
          </a:p>
          <a:p>
            <a:r>
              <a:rPr lang="en-US" b="1" i="1" dirty="0">
                <a:latin typeface="Arial Nova" panose="020B0504020202020204" pitchFamily="34" charset="0"/>
              </a:rPr>
              <a:t>Removed outliers </a:t>
            </a:r>
            <a:r>
              <a:rPr lang="en-US" dirty="0">
                <a:latin typeface="Arial Nova" panose="020B0504020202020204" pitchFamily="34" charset="0"/>
              </a:rPr>
              <a:t>by performing linear regression and cooks distance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9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42"/>
    </mc:Choice>
    <mc:Fallback xmlns="">
      <p:transition spd="slow" advTm="4714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3359-F6B3-4940-847D-D2C8F922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78281"/>
            <a:ext cx="11029616" cy="1188720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3E1A-F8F9-4DBA-88BA-8B332B29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41051"/>
            <a:ext cx="11029615" cy="3634486"/>
          </a:xfrm>
        </p:spPr>
        <p:txBody>
          <a:bodyPr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Performed Linear regression modelling to remove variables which are not significant for Attrition</a:t>
            </a:r>
          </a:p>
          <a:p>
            <a:r>
              <a:rPr lang="en-US" dirty="0">
                <a:latin typeface="Arial Nova" panose="020B0504020202020204" pitchFamily="34" charset="0"/>
              </a:rPr>
              <a:t>Performed correlation technique to check if there is relationship between variables. Identified top three variables that effect Attrition rate by checking correlation coefficient.</a:t>
            </a:r>
          </a:p>
          <a:p>
            <a:endParaRPr lang="en-US" dirty="0">
              <a:latin typeface="Arial Nova" panose="020B05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 Nova" panose="020B0504020202020204" pitchFamily="34" charset="0"/>
              </a:rPr>
              <a:t>Significant Attributes from Data Set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7F559-8FC2-4469-A640-08B67BF16DCC}"/>
              </a:ext>
            </a:extLst>
          </p:cNvPr>
          <p:cNvSpPr txBox="1"/>
          <p:nvPr/>
        </p:nvSpPr>
        <p:spPr>
          <a:xfrm>
            <a:off x="5739469" y="3728690"/>
            <a:ext cx="2843868" cy="3236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Jobsatisfaction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 </a:t>
            </a:r>
          </a:p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Maritalstatus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 </a:t>
            </a:r>
          </a:p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Numcompaniesworkd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Arial Nova" panose="020B0504020202020204" pitchFamily="34" charset="0"/>
            </a:endParaRPr>
          </a:p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Overtime </a:t>
            </a:r>
          </a:p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Relationshipsatisfaction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 </a:t>
            </a:r>
          </a:p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Worklifebalance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 </a:t>
            </a:r>
          </a:p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Yearsincelastpromotion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56AFB-B776-40A5-B051-801D82849AD6}"/>
              </a:ext>
            </a:extLst>
          </p:cNvPr>
          <p:cNvSpPr txBox="1"/>
          <p:nvPr/>
        </p:nvSpPr>
        <p:spPr>
          <a:xfrm>
            <a:off x="2033291" y="3728690"/>
            <a:ext cx="2381549" cy="2402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Businesstravel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Arial Nova" panose="020B0504020202020204" pitchFamily="34" charset="0"/>
            </a:endParaRPr>
          </a:p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Department</a:t>
            </a:r>
          </a:p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Distancefromhome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 </a:t>
            </a:r>
          </a:p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EnvSatisfaction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 </a:t>
            </a:r>
          </a:p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Jobinvolvement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 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292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98"/>
    </mc:Choice>
    <mc:Fallback xmlns="">
      <p:transition spd="slow" advTm="390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34984-1BDF-4C2A-A13A-32D63A2E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Correlation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B117EF-3CBD-4D66-A2AF-CB7524E5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Top three factors that attributes Attrition rate are 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FFFFFF"/>
                </a:solidFill>
              </a:rPr>
              <a:t>Age</a:t>
            </a:r>
            <a:r>
              <a:rPr lang="en-US">
                <a:solidFill>
                  <a:srgbClr val="FFFFFF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FFFFFF"/>
                </a:solidFill>
              </a:rPr>
              <a:t>Job Involvment</a:t>
            </a:r>
            <a:r>
              <a:rPr lang="en-US">
                <a:solidFill>
                  <a:srgbClr val="FFFFFF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FFFFFF"/>
                </a:solidFill>
              </a:rPr>
              <a:t>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1C3E7-3923-4D68-A028-BAD6DAF5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635563"/>
            <a:ext cx="6831503" cy="356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98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1950"/>
    </mc:Choice>
    <mc:Fallback xmlns="">
      <p:transition spd="slow" advTm="1195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4E9E4F29-51DD-4E0C-8155-AD0B60EE9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34" y="659654"/>
            <a:ext cx="6309003" cy="396226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Insights…</a:t>
            </a: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Employees who are younger have high attrition rate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Employees who have less monthly Income have high attrition rate</a:t>
            </a: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CA44E33-FB03-453D-93B5-5A8EB5AC8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2" b="-3"/>
          <a:stretch/>
        </p:blipFill>
        <p:spPr>
          <a:xfrm>
            <a:off x="7723446" y="659654"/>
            <a:ext cx="3728939" cy="2727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4F61A-73CA-4A89-8B7A-6669563E6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608" y="3589867"/>
            <a:ext cx="3840941" cy="27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5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29"/>
    </mc:Choice>
    <mc:Fallback xmlns="">
      <p:transition spd="slow" advTm="3062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88CC10-CE04-49F3-8DDF-2CA7200A7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34" y="457200"/>
            <a:ext cx="6309003" cy="3962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Insights…</a:t>
            </a: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Employees who works overtime </a:t>
            </a:r>
            <a:r>
              <a:rPr lang="en-US">
                <a:solidFill>
                  <a:schemeClr val="tx2"/>
                </a:solidFill>
              </a:rPr>
              <a:t>and younger </a:t>
            </a:r>
            <a:r>
              <a:rPr lang="en-US" dirty="0">
                <a:solidFill>
                  <a:schemeClr val="tx2"/>
                </a:solidFill>
              </a:rPr>
              <a:t>Age have attrition rate</a:t>
            </a:r>
          </a:p>
          <a:p>
            <a:r>
              <a:rPr lang="en-US" dirty="0">
                <a:solidFill>
                  <a:schemeClr val="tx2"/>
                </a:solidFill>
              </a:rPr>
              <a:t>Employees who have less salary hike have a sign of high attrition rate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7681F2-ABA9-44F0-83D3-E3C8B780D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7" r="4" b="4"/>
          <a:stretch/>
        </p:blipFill>
        <p:spPr>
          <a:xfrm>
            <a:off x="7568188" y="-1"/>
            <a:ext cx="4623812" cy="3381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DA875-E20C-4735-9EE0-F4734A02B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189" y="3513431"/>
            <a:ext cx="4535264" cy="323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6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06"/>
    </mc:Choice>
    <mc:Fallback xmlns="">
      <p:transition spd="slow" advTm="179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5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E1C8A8E-7B60-46CD-8A35-49776D54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40" y="174712"/>
            <a:ext cx="6843475" cy="3634486"/>
          </a:xfrm>
        </p:spPr>
        <p:txBody>
          <a:bodyPr>
            <a:normAutofit/>
          </a:bodyPr>
          <a:lstStyle/>
          <a:p>
            <a:r>
              <a:rPr lang="en-US" dirty="0"/>
              <a:t>Managers and Research Scientist have high median income than other Job roles.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53F517-CC71-4B52-AD6E-8F0DFBB07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37" y="2423604"/>
            <a:ext cx="8733474" cy="435893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D27D34-0F41-490C-A26C-A9120F7042E9}"/>
              </a:ext>
            </a:extLst>
          </p:cNvPr>
          <p:cNvSpPr txBox="1"/>
          <p:nvPr/>
        </p:nvSpPr>
        <p:spPr>
          <a:xfrm>
            <a:off x="802432" y="1005839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Insights…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8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67"/>
    </mc:Choice>
    <mc:Fallback xmlns="">
      <p:transition spd="slow" advTm="1976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68E0-8A4B-4928-A617-3B52DDB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84" y="0"/>
            <a:ext cx="11029616" cy="1188720"/>
          </a:xfrm>
        </p:spPr>
        <p:txBody>
          <a:bodyPr/>
          <a:lstStyle/>
          <a:p>
            <a:r>
              <a:rPr lang="en-US" dirty="0"/>
              <a:t>Prediction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62F51-9058-4A77-A460-C2A4EFA1F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56" y="108495"/>
            <a:ext cx="11029615" cy="3634486"/>
          </a:xfrm>
        </p:spPr>
        <p:txBody>
          <a:bodyPr/>
          <a:lstStyle/>
          <a:p>
            <a:r>
              <a:rPr lang="en-US" dirty="0"/>
              <a:t>Performed KNN and Naïve Bayes Modelling for classification and prediction of </a:t>
            </a:r>
            <a:r>
              <a:rPr lang="en-US" b="1" dirty="0"/>
              <a:t>attrition</a:t>
            </a:r>
            <a:r>
              <a:rPr lang="en-US" dirty="0"/>
              <a:t> rate,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12C127-6F2B-4BAE-894F-A46601ED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818901"/>
              </p:ext>
            </p:extLst>
          </p:nvPr>
        </p:nvGraphicFramePr>
        <p:xfrm>
          <a:off x="617979" y="268732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220758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501889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703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66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656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3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468111"/>
                  </a:ext>
                </a:extLst>
              </a:tr>
            </a:tbl>
          </a:graphicData>
        </a:graphic>
      </p:graphicFrame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FC44594C-0852-4C45-92C8-F8C151548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648" y="2187711"/>
            <a:ext cx="499609" cy="499609"/>
          </a:xfrm>
          <a:prstGeom prst="rect">
            <a:avLst/>
          </a:prstGeom>
        </p:spPr>
      </p:pic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984B271C-ECA7-4C44-85EE-9D650E809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6949" y="2216046"/>
            <a:ext cx="499609" cy="4996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CD0761-0E65-4BD2-A26C-21E063AF459C}"/>
              </a:ext>
            </a:extLst>
          </p:cNvPr>
          <p:cNvSpPr txBox="1"/>
          <p:nvPr/>
        </p:nvSpPr>
        <p:spPr>
          <a:xfrm>
            <a:off x="617979" y="4872249"/>
            <a:ext cx="695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Naïve Bayes model gives the better output than KNN with this dataset</a:t>
            </a:r>
          </a:p>
        </p:txBody>
      </p:sp>
    </p:spTree>
    <p:extLst>
      <p:ext uri="{BB962C8B-B14F-4D97-AF65-F5344CB8AC3E}">
        <p14:creationId xmlns:p14="http://schemas.microsoft.com/office/powerpoint/2010/main" val="20055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78"/>
    </mc:Choice>
    <mc:Fallback xmlns="">
      <p:transition spd="slow" advTm="5737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8|0.8|1"/>
</p:tagLst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Nova</vt:lpstr>
      <vt:lpstr>Franklin Gothic Book</vt:lpstr>
      <vt:lpstr>Franklin Gothic Demi</vt:lpstr>
      <vt:lpstr>Wingdings</vt:lpstr>
      <vt:lpstr>Wingdings 2</vt:lpstr>
      <vt:lpstr>DividendVTI</vt:lpstr>
      <vt:lpstr>Employee attrition Analysis</vt:lpstr>
      <vt:lpstr>Introduction</vt:lpstr>
      <vt:lpstr>Preprocessing data</vt:lpstr>
      <vt:lpstr>Data exploration</vt:lpstr>
      <vt:lpstr>Correlation </vt:lpstr>
      <vt:lpstr>PowerPoint Presentation</vt:lpstr>
      <vt:lpstr>PowerPoint Presentation</vt:lpstr>
      <vt:lpstr>PowerPoint Presentation</vt:lpstr>
      <vt:lpstr>Prediction modelling</vt:lpstr>
      <vt:lpstr>Linear regression for monthly income prediction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2020-04-18T23:58:14Z</dcterms:created>
  <dcterms:modified xsi:type="dcterms:W3CDTF">2020-04-19T01:21:07Z</dcterms:modified>
</cp:coreProperties>
</file>