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45F7A0-9D87-4E04-9EBF-42B7CBDD7C1F}">
  <a:tblStyle styleId="{AF45F7A0-9D87-4E04-9EBF-42B7CBDD7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AF752B-34D5-49F1-BFC9-E00E8DFF5F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77cf997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77cf997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0c2391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0c2391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0c2391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0c2391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895919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895919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895919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895919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32e8e3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32e8e3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32e8e3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32e8e3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a5f49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a5f49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c/nlp-getting-start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37300" y="163925"/>
            <a:ext cx="4491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CC0000"/>
                </a:solidFill>
              </a:rPr>
              <a:t>TWEETS DISASTER OR NOT?</a:t>
            </a:r>
            <a:endParaRPr b="1" sz="1800">
              <a:solidFill>
                <a:schemeClr val="dk1"/>
              </a:solidFill>
            </a:endParaRPr>
          </a:p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74E13"/>
                </a:solidFill>
              </a:rPr>
              <a:t> </a:t>
            </a:r>
            <a:r>
              <a:rPr b="1" lang="en" sz="1800" u="sng">
                <a:solidFill>
                  <a:srgbClr val="1155CC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the Kaggle Problem</a:t>
            </a:r>
            <a:endParaRPr b="1" sz="1800">
              <a:solidFill>
                <a:schemeClr val="dk1"/>
              </a:solidFill>
            </a:endParaRPr>
          </a:p>
          <a:p>
            <a:pPr indent="-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rgbClr val="274E13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274E13"/>
                </a:solidFill>
              </a:rPr>
              <a:t>Problem Statement</a:t>
            </a:r>
            <a:r>
              <a:rPr b="1" lang="en" sz="1800">
                <a:solidFill>
                  <a:srgbClr val="274E13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: </a:t>
            </a:r>
            <a:endParaRPr b="1" sz="1800">
              <a:solidFill>
                <a:schemeClr val="dk1"/>
              </a:solidFill>
            </a:endParaRPr>
          </a:p>
          <a:p>
            <a:pPr indent="-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Predict which Tweets are about Real Disaster &amp; which ones are</a:t>
            </a:r>
            <a:r>
              <a:rPr b="1" lang="en" sz="1800">
                <a:solidFill>
                  <a:srgbClr val="FF0000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not</a:t>
            </a:r>
            <a:endParaRPr b="1" sz="1800">
              <a:solidFill>
                <a:schemeClr val="dk1"/>
              </a:solidFill>
            </a:endParaRPr>
          </a:p>
          <a:p>
            <a:pPr indent="-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rgbClr val="274E13"/>
                </a:solidFill>
              </a:rPr>
              <a:t>Problem Analysis</a:t>
            </a:r>
            <a:r>
              <a:rPr b="1" lang="en" sz="1800">
                <a:solidFill>
                  <a:srgbClr val="274E13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457200" lvl="0" marL="21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			</a:t>
            </a:r>
            <a:r>
              <a:rPr b="1" lang="en" sz="1800">
                <a:solidFill>
                  <a:schemeClr val="dk1"/>
                </a:solidFill>
              </a:rPr>
              <a:t>This is a Binary Classification problem with text data as the input, </a:t>
            </a:r>
            <a:endParaRPr b="1" sz="1800">
              <a:solidFill>
                <a:schemeClr val="dk1"/>
              </a:solidFill>
            </a:endParaRPr>
          </a:p>
          <a:p>
            <a:pPr indent="-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hence we’ll be using NLP.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	</a:t>
            </a:r>
            <a:r>
              <a:rPr b="1" lang="en" sz="1800" u="sng">
                <a:solidFill>
                  <a:srgbClr val="274E13"/>
                </a:solidFill>
              </a:rPr>
              <a:t>Software Used</a:t>
            </a:r>
            <a:r>
              <a:rPr b="1" lang="en" sz="1800">
                <a:solidFill>
                  <a:srgbClr val="274E13"/>
                </a:solidFill>
              </a:rPr>
              <a:t> : </a:t>
            </a:r>
            <a:endParaRPr b="1" sz="1800">
              <a:solidFill>
                <a:srgbClr val="274E1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74E13"/>
                </a:solidFill>
              </a:rPr>
              <a:t>		</a:t>
            </a:r>
            <a:r>
              <a:rPr b="1" lang="en" sz="1800">
                <a:solidFill>
                  <a:srgbClr val="741B47"/>
                </a:solidFill>
              </a:rPr>
              <a:t>Python, Pandas, Scikit- learn, Ktrain, Spacy </a:t>
            </a:r>
            <a:endParaRPr b="1" sz="1800">
              <a:solidFill>
                <a:srgbClr val="741B47"/>
              </a:solidFill>
            </a:endParaRPr>
          </a:p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8761D"/>
              </a:solidFill>
            </a:endParaRPr>
          </a:p>
          <a:p>
            <a:pPr indent="-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351C75"/>
              </a:solidFill>
            </a:endParaRPr>
          </a:p>
          <a:p>
            <a:pPr indent="-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150" y="-17700"/>
            <a:ext cx="9125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</a:rPr>
              <a:t>     </a:t>
            </a:r>
            <a:r>
              <a:rPr b="1" lang="en" sz="2400">
                <a:solidFill>
                  <a:srgbClr val="CC0000"/>
                </a:solidFill>
              </a:rPr>
              <a:t>MODEL ARCHITECTURE</a:t>
            </a:r>
            <a:endParaRPr b="1" sz="24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                        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689563" y="1233350"/>
            <a:ext cx="2979600" cy="3601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L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</a:rPr>
              <a:t>LEVEL - 1</a:t>
            </a:r>
            <a:endParaRPr b="1" sz="21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Gradient Boosting Classifier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Logistic Regression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SVM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Bernoulli Naive Bayes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Extra Trees</a:t>
            </a:r>
            <a:r>
              <a:rPr b="1" lang="en" sz="24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Classifier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CatBoost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BERT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ROBERTA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ALBERT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 rot="-1741">
            <a:off x="4669200" y="2806389"/>
            <a:ext cx="5925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261600" y="1567700"/>
            <a:ext cx="2034000" cy="3027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</a:rPr>
              <a:t>LEVEL - 2</a:t>
            </a:r>
            <a:endParaRPr b="1" sz="21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ENSEMBLE Logistic Regression Model using  Predicted Probabilities of Level-1 Models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 rot="-2275">
            <a:off x="7295595" y="2806401"/>
            <a:ext cx="453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2275">
            <a:off x="1236250" y="2806559"/>
            <a:ext cx="453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22950" y="2636300"/>
            <a:ext cx="1113300" cy="7953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Input</a:t>
            </a:r>
            <a:r>
              <a:rPr b="1" lang="en" sz="2100">
                <a:solidFill>
                  <a:srgbClr val="FFFFFF"/>
                </a:solidFill>
              </a:rPr>
              <a:t> 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748900" y="2636300"/>
            <a:ext cx="1246800" cy="7953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Output</a:t>
            </a:r>
            <a:r>
              <a:rPr b="1" lang="en" sz="2100">
                <a:solidFill>
                  <a:srgbClr val="FFFFFF"/>
                </a:solidFill>
              </a:rPr>
              <a:t> 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-15425" y="-146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CC0000"/>
                </a:solidFill>
              </a:rPr>
              <a:t>Dataset Split:</a:t>
            </a:r>
            <a:endParaRPr b="1" sz="2400" u="sng">
              <a:solidFill>
                <a:srgbClr val="CC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DATASET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DATASET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DATASET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DATASET</a:t>
            </a:r>
            <a:endParaRPr b="1" sz="1800">
              <a:solidFill>
                <a:srgbClr val="FFFFFF"/>
              </a:solidFill>
            </a:endParaRPr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73" name="Google Shape;73;p15"/>
          <p:cNvSpPr/>
          <p:nvPr/>
        </p:nvSpPr>
        <p:spPr>
          <a:xfrm>
            <a:off x="3607825" y="109775"/>
            <a:ext cx="2226000" cy="909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DATASET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008050" y="1365300"/>
            <a:ext cx="5127900" cy="12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08050" y="14907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650325" y="1019375"/>
            <a:ext cx="141000" cy="345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94950" y="14907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10050" y="1914000"/>
            <a:ext cx="2226000" cy="9096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TRAIN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952450" y="1914000"/>
            <a:ext cx="2226000" cy="9096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TEST (blind)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008050" y="3246900"/>
            <a:ext cx="5268900" cy="12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008050" y="28236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135950" y="33723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650325" y="33723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008050" y="3372300"/>
            <a:ext cx="141000" cy="4233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110050" y="3795600"/>
            <a:ext cx="2226000" cy="114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SET - 1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50 %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607825" y="3795600"/>
            <a:ext cx="2226000" cy="114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SET - 2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25 %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224625" y="3795600"/>
            <a:ext cx="2226000" cy="1145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SET - 3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25 %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-15425" y="-30350"/>
            <a:ext cx="91440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 DATA DETAILS</a:t>
            </a:r>
            <a:endParaRPr b="1" sz="2400">
              <a:solidFill>
                <a:srgbClr val="CC0000"/>
              </a:solidFill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423363" y="9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{AF45F7A0-9D87-4E04-9EBF-42B7CBDD7C1F}</a:tableStyleId>
              </a:tblPr>
              <a:tblGrid>
                <a:gridCol w="1724875"/>
                <a:gridCol w="2389375"/>
                <a:gridCol w="2169900"/>
                <a:gridCol w="2013100"/>
              </a:tblGrid>
              <a:tr h="77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00"/>
                          </a:solidFill>
                        </a:rPr>
                        <a:t>LEVEL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 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00"/>
                          </a:solidFill>
                        </a:rPr>
                        <a:t>TRAIN</a:t>
                      </a:r>
                      <a:endParaRPr b="1" sz="18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00"/>
                          </a:solidFill>
                        </a:rPr>
                        <a:t>VALIDATION</a:t>
                      </a:r>
                      <a:endParaRPr b="1" sz="18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00"/>
                          </a:solidFill>
                        </a:rPr>
                        <a:t>BLIND</a:t>
                      </a:r>
                      <a:endParaRPr b="1" sz="18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151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LEVEL - 1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Set - 1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Set - 2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Set - 3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Test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14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LEVEL - 2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Probas of Set - 2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Probas of Set - 3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Probas of Test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-94250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</a:rPr>
              <a:t>  </a:t>
            </a:r>
            <a:r>
              <a:rPr b="1" lang="en" sz="2400">
                <a:solidFill>
                  <a:srgbClr val="CC0000"/>
                </a:solidFill>
              </a:rPr>
              <a:t> </a:t>
            </a:r>
            <a:r>
              <a:rPr b="1" lang="en" sz="1800">
                <a:solidFill>
                  <a:srgbClr val="CC0000"/>
                </a:solidFill>
              </a:rPr>
              <a:t>LEVEL - 1 : INDIVIDUAL MODELS</a:t>
            </a:r>
            <a:endParaRPr sz="1800">
              <a:solidFill>
                <a:srgbClr val="CC0000"/>
              </a:solidFill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781325" y="4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{B9AF752B-34D5-49F1-BFC9-E00E8DFF5F99}</a:tableStyleId>
              </a:tblPr>
              <a:tblGrid>
                <a:gridCol w="931425"/>
                <a:gridCol w="3437900"/>
                <a:gridCol w="1217900"/>
                <a:gridCol w="1092400"/>
                <a:gridCol w="10297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00"/>
                          </a:solidFill>
                        </a:rPr>
                        <a:t>NO</a:t>
                      </a:r>
                      <a:endParaRPr b="1" sz="1500">
                        <a:solidFill>
                          <a:srgbClr val="FFFF00"/>
                        </a:solidFill>
                      </a:endParaRPr>
                    </a:p>
                  </a:txBody>
                  <a:tcPr marT="64000" marB="64000" marR="63500" marL="63500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00"/>
                          </a:solidFill>
                        </a:rPr>
                        <a:t>MODEL</a:t>
                      </a:r>
                      <a:endParaRPr b="1" sz="1500">
                        <a:solidFill>
                          <a:srgbClr val="FFFF00"/>
                        </a:solidFill>
                      </a:endParaRPr>
                    </a:p>
                  </a:txBody>
                  <a:tcPr marT="64000" marB="64000" marR="63500" marL="63500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00"/>
                          </a:solidFill>
                        </a:rPr>
                        <a:t>F1 Score</a:t>
                      </a:r>
                      <a:endParaRPr b="1" sz="1500">
                        <a:solidFill>
                          <a:srgbClr val="FFFF00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 hMerge="1"/>
                <a:tc hMerge="1"/>
              </a:tr>
              <a:tr h="4013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FF00"/>
                          </a:solidFill>
                        </a:rPr>
                        <a:t>Set - 1</a:t>
                      </a:r>
                      <a:endParaRPr b="1" sz="1500">
                        <a:solidFill>
                          <a:srgbClr val="00FF00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FF00"/>
                          </a:solidFill>
                        </a:rPr>
                        <a:t>Set - 2</a:t>
                      </a:r>
                      <a:endParaRPr b="1" sz="1500">
                        <a:solidFill>
                          <a:srgbClr val="00FF00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FF00"/>
                          </a:solidFill>
                        </a:rPr>
                        <a:t>Set - 3</a:t>
                      </a:r>
                      <a:endParaRPr b="1" sz="1500">
                        <a:solidFill>
                          <a:srgbClr val="00FF00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1.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0.75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0.69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0.71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2.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SVM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0.75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0.69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0.72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3.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ExtraTreesClassifier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0.97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0.66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0.67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4.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GradientBoostingClassifier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0.69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0.67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0.69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5.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CatBoost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0.71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0.68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0.70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6.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BernoulliNB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0.71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0.65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0.66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7.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Bert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0.79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8.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Roberta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0.80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9.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Albert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0.77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4000" marB="64000" marR="63500" marL="63500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5950" y="32375"/>
            <a:ext cx="9063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</a:rPr>
              <a:t>LEVEL-2 : ENSEMBLE - STACKING</a:t>
            </a:r>
            <a:endParaRPr b="1" sz="3000">
              <a:solidFill>
                <a:srgbClr val="CC0000"/>
              </a:solidFill>
            </a:endParaRPr>
          </a:p>
          <a:p>
            <a:pPr indent="-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AutoNum type="arabicPeriod"/>
            </a:pPr>
            <a:r>
              <a:rPr b="1" lang="en" sz="2400">
                <a:solidFill>
                  <a:srgbClr val="674EA7"/>
                </a:solidFill>
              </a:rPr>
              <a:t>Train the </a:t>
            </a:r>
            <a:r>
              <a:rPr b="1" lang="en" sz="2400">
                <a:solidFill>
                  <a:srgbClr val="6AA84F"/>
                </a:solidFill>
              </a:rPr>
              <a:t>Logistic Regression</a:t>
            </a:r>
            <a:r>
              <a:rPr b="1" lang="en" sz="2400">
                <a:solidFill>
                  <a:srgbClr val="674EA7"/>
                </a:solidFill>
              </a:rPr>
              <a:t> Model using the</a:t>
            </a:r>
            <a:endParaRPr b="1" sz="2400">
              <a:solidFill>
                <a:srgbClr val="674EA7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</a:rPr>
              <a:t>Predict Probas of Set-2 from Level-1</a:t>
            </a:r>
            <a:endParaRPr b="1" sz="2400">
              <a:solidFill>
                <a:srgbClr val="674EA7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AutoNum type="arabicPeriod"/>
            </a:pPr>
            <a:r>
              <a:rPr b="1" lang="en" sz="2400">
                <a:solidFill>
                  <a:srgbClr val="674EA7"/>
                </a:solidFill>
              </a:rPr>
              <a:t>Validate using the </a:t>
            </a:r>
            <a:r>
              <a:rPr b="1" lang="en" sz="2400">
                <a:solidFill>
                  <a:srgbClr val="674EA7"/>
                </a:solidFill>
              </a:rPr>
              <a:t>Predict Probas of Set- 3 to Validate &amp; calculate F1 Score which is </a:t>
            </a: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</a:rPr>
              <a:t>0.818518</a:t>
            </a:r>
            <a:endParaRPr b="1" sz="24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AutoNum type="arabicPeriod"/>
            </a:pP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After searching from 0.1 to 0.99 , we find that </a:t>
            </a:r>
            <a:endParaRPr b="1" sz="24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</a:rPr>
              <a:t>0.51</a:t>
            </a:r>
            <a:r>
              <a:rPr b="1" lang="en" sz="2400">
                <a:solidFill>
                  <a:srgbClr val="1155CC"/>
                </a:solidFill>
                <a:highlight>
                  <a:srgbClr val="FFFFFF"/>
                </a:highlight>
              </a:rPr>
              <a:t> </a:t>
            </a: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is the Best Threshold </a:t>
            </a:r>
            <a:endParaRPr b="1" sz="24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4.  Set new threshold as 0.51 . New F1 Score is </a:t>
            </a: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</a:rPr>
              <a:t>0.819590</a:t>
            </a:r>
            <a:endParaRPr b="1" sz="24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highlight>
                  <a:srgbClr val="FFFFFF"/>
                </a:highlight>
              </a:rPr>
              <a:t>5.  </a:t>
            </a: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Binarize Test Proba using</a:t>
            </a:r>
            <a:r>
              <a:rPr b="1" lang="en" sz="2400">
                <a:solidFill>
                  <a:srgbClr val="1155CC"/>
                </a:solidFill>
                <a:highlight>
                  <a:srgbClr val="FFFFFF"/>
                </a:highlight>
              </a:rPr>
              <a:t> </a:t>
            </a: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new threshold 0.51 &amp; </a:t>
            </a:r>
            <a:endParaRPr b="1" sz="2400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     predict the </a:t>
            </a:r>
            <a:r>
              <a:rPr b="1" lang="en" sz="2400">
                <a:solidFill>
                  <a:srgbClr val="6AA84F"/>
                </a:solidFill>
                <a:highlight>
                  <a:srgbClr val="FFFFFF"/>
                </a:highlight>
              </a:rPr>
              <a:t>Output</a:t>
            </a:r>
            <a:r>
              <a:rPr b="1" lang="en" sz="2400">
                <a:solidFill>
                  <a:srgbClr val="674EA7"/>
                </a:solidFill>
                <a:highlight>
                  <a:srgbClr val="FFFFFF"/>
                </a:highlight>
              </a:rPr>
              <a:t> for the Test Data</a:t>
            </a:r>
            <a:endParaRPr b="1" sz="24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-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75" y="10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KAGGLE SUBMISSION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Ensemble of 8 Models = Level - 2</a:t>
            </a:r>
            <a:endParaRPr b="1" sz="1800">
              <a:solidFill>
                <a:srgbClr val="6AA84F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105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{AF45F7A0-9D87-4E04-9EBF-42B7CBDD7C1F}</a:tableStyleId>
              </a:tblPr>
              <a:tblGrid>
                <a:gridCol w="2871100"/>
                <a:gridCol w="2061875"/>
                <a:gridCol w="2013275"/>
                <a:gridCol w="195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MODEL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Set- 2 F1 score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Set- 3 F1 score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Kaggle Score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Logistic Regression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0.80952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0.81851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  <a:highlight>
                            <a:schemeClr val="lt1"/>
                          </a:highlight>
                        </a:rPr>
                        <a:t>0.83297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Gradient Boost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0.81686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0.81884</a:t>
                      </a:r>
                      <a:endParaRPr b="1"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AA84F"/>
                          </a:solidFill>
                        </a:rPr>
                        <a:t>0.82991</a:t>
                      </a:r>
                      <a:endParaRPr b="1" sz="1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LESSONS LEARNT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Best Encoding : </a:t>
            </a:r>
            <a:r>
              <a:rPr b="1" lang="en" sz="1600">
                <a:solidFill>
                  <a:srgbClr val="38761D"/>
                </a:solidFill>
              </a:rPr>
              <a:t>Leave One Out Encoder</a:t>
            </a:r>
            <a:r>
              <a:rPr b="1" lang="en" sz="1600">
                <a:solidFill>
                  <a:srgbClr val="674EA7"/>
                </a:solidFill>
              </a:rPr>
              <a:t>. </a:t>
            </a:r>
            <a:r>
              <a:rPr b="1" lang="en" sz="1600">
                <a:solidFill>
                  <a:srgbClr val="674EA7"/>
                </a:solidFill>
                <a:highlight>
                  <a:srgbClr val="FFFF00"/>
                </a:highlight>
              </a:rPr>
              <a:t>[Best only for a specific type of problem]</a:t>
            </a:r>
            <a:endParaRPr b="1" sz="1600">
              <a:solidFill>
                <a:srgbClr val="674EA7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SVM doesn’t have predict_proba method. Solution: </a:t>
            </a:r>
            <a:r>
              <a:rPr b="1" lang="en" sz="1600">
                <a:solidFill>
                  <a:srgbClr val="38761D"/>
                </a:solidFill>
              </a:rPr>
              <a:t>SVM (probability = True)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Use F1 score(average=’</a:t>
            </a:r>
            <a:r>
              <a:rPr b="1" lang="en" sz="1600">
                <a:solidFill>
                  <a:srgbClr val="38761D"/>
                </a:solidFill>
              </a:rPr>
              <a:t>binary</a:t>
            </a:r>
            <a:r>
              <a:rPr b="1" lang="en" sz="1600">
                <a:solidFill>
                  <a:srgbClr val="674EA7"/>
                </a:solidFill>
              </a:rPr>
              <a:t>’) for binary classification problem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Using </a:t>
            </a:r>
            <a:r>
              <a:rPr b="1" lang="en" sz="1600">
                <a:solidFill>
                  <a:srgbClr val="1155CC"/>
                </a:solidFill>
              </a:rPr>
              <a:t>predict_probas of Level-1 as input to Level-2</a:t>
            </a:r>
            <a:r>
              <a:rPr b="1" lang="en" sz="1600">
                <a:solidFill>
                  <a:srgbClr val="674EA7"/>
                </a:solidFill>
              </a:rPr>
              <a:t> is called </a:t>
            </a:r>
            <a:r>
              <a:rPr b="1" lang="en" sz="1600">
                <a:solidFill>
                  <a:srgbClr val="38761D"/>
                </a:solidFill>
              </a:rPr>
              <a:t>Stacking</a:t>
            </a:r>
            <a:r>
              <a:rPr b="1" lang="en" sz="1600">
                <a:solidFill>
                  <a:srgbClr val="674EA7"/>
                </a:solidFill>
              </a:rPr>
              <a:t>. It is one type of the many </a:t>
            </a:r>
            <a:r>
              <a:rPr b="1" lang="en" sz="1600">
                <a:solidFill>
                  <a:srgbClr val="38761D"/>
                </a:solidFill>
              </a:rPr>
              <a:t>Ensemble</a:t>
            </a:r>
            <a:r>
              <a:rPr b="1" lang="en" sz="1600">
                <a:solidFill>
                  <a:srgbClr val="674EA7"/>
                </a:solidFill>
              </a:rPr>
              <a:t> methods.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38761D"/>
                </a:solidFill>
              </a:rPr>
              <a:t>Models should be trained only once</a:t>
            </a:r>
            <a:r>
              <a:rPr b="1" lang="en" sz="1600">
                <a:solidFill>
                  <a:srgbClr val="674EA7"/>
                </a:solidFill>
              </a:rPr>
              <a:t> , else they overfit. </a:t>
            </a:r>
            <a:r>
              <a:rPr b="1" lang="en" sz="1600">
                <a:solidFill>
                  <a:srgbClr val="674EA7"/>
                </a:solidFill>
                <a:highlight>
                  <a:srgbClr val="FFFF00"/>
                </a:highlight>
              </a:rPr>
              <a:t>[What are you trying to say here?] </a:t>
            </a:r>
            <a:endParaRPr b="1" sz="1600">
              <a:solidFill>
                <a:srgbClr val="674EA7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74EA7"/>
                </a:solidFill>
                <a:highlight>
                  <a:srgbClr val="FFFF00"/>
                </a:highlight>
              </a:rPr>
              <a:t>	First time, I trained the model to get probasof set-2 &amp; second time, I trained the model to get probas of set-3. But later, I trained the model(fit) once &amp; got probas of set-2 ,set-3 &amp; test</a:t>
            </a:r>
            <a:endParaRPr b="1" sz="1600">
              <a:solidFill>
                <a:srgbClr val="674EA7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In Level-1, train using set-1 &amp; we can validate on set-2 &amp; set-3  &amp; get predict_probas of set-2, </a:t>
            </a:r>
            <a:r>
              <a:rPr b="1" lang="en" sz="1600">
                <a:solidFill>
                  <a:srgbClr val="674EA7"/>
                </a:solidFill>
              </a:rPr>
              <a:t>set- 3 &amp; test set.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In Level-2, train any best model using predict_probas of set-2 &amp; validate using predict_probas of set-3 . 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Use this ensemble model to make predictions on the Blind Test Data.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38761D"/>
                </a:solidFill>
              </a:rPr>
              <a:t>Adjust the Threshold</a:t>
            </a:r>
            <a:r>
              <a:rPr b="1" lang="en" sz="1600">
                <a:solidFill>
                  <a:srgbClr val="674EA7"/>
                </a:solidFill>
              </a:rPr>
              <a:t> to a value which gives high F1 Score &amp; use that threshold value to binarize the predictions on the test data.</a:t>
            </a:r>
            <a:endParaRPr b="1" sz="1600">
              <a:solidFill>
                <a:srgbClr val="674EA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For BERT, ROBERTA NLP models, </a:t>
            </a:r>
            <a:r>
              <a:rPr b="1" lang="en" sz="1600">
                <a:solidFill>
                  <a:srgbClr val="38761D"/>
                </a:solidFill>
              </a:rPr>
              <a:t>Model’s Preprocess &gt; Manual Preprocess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AutoNum type="arabicPeriod"/>
            </a:pPr>
            <a:r>
              <a:rPr b="1" lang="en" sz="1600">
                <a:solidFill>
                  <a:srgbClr val="674EA7"/>
                </a:solidFill>
              </a:rPr>
              <a:t>NLP models give higher F1 Score compared to scikit-learn models</a:t>
            </a:r>
            <a:endParaRPr b="1" sz="1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75" y="1025"/>
            <a:ext cx="91440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VERSION - 2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Calculated F1 scores on set-1 for all models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Calculated Coefficients of Level-2 Logistic Regression Ensemble model to see which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level 1 models the ensemble model liked vs. disliked.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