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9.png"/><Relationship Id="rId7" Type="http://schemas.openxmlformats.org/officeDocument/2006/relationships/image" Target="../media/image3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9.png"/><Relationship Id="rId7" Type="http://schemas.openxmlformats.org/officeDocument/2006/relationships/image" Target="../media/image3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7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9.png"/><Relationship Id="rId7" Type="http://schemas.openxmlformats.org/officeDocument/2006/relationships/image" Target="../media/image3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7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9.png"/><Relationship Id="rId7" Type="http://schemas.openxmlformats.org/officeDocument/2006/relationships/image" Target="../media/image3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7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9.png"/><Relationship Id="rId7" Type="http://schemas.openxmlformats.org/officeDocument/2006/relationships/image" Target="../media/image3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7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4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4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4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9.png"/><Relationship Id="rId7" Type="http://schemas.openxmlformats.org/officeDocument/2006/relationships/image" Target="../media/image4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20.png"/><Relationship Id="rId9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pic>
        <p:nvPicPr>
          <p:cNvPr id="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8" cy="5138542"/>
          </a:xfrm>
          <a:prstGeom prst="rect">
            <a:avLst/>
          </a:prstGeom>
        </p:spPr>
      </p:pic>
      <p:pic>
        <p:nvPicPr>
          <p:cNvPr id="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8" cy="5138542"/>
          </a:xfrm>
          <a:prstGeom prst="rect">
            <a:avLst/>
          </a:prstGeom>
        </p:spPr>
      </p:pic>
      <p:pic>
        <p:nvPicPr>
          <p:cNvPr id="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48" y="2"/>
            <a:ext cx="7115951" cy="5143498"/>
          </a:xfrm>
          <a:prstGeom prst="rect">
            <a:avLst/>
          </a:prstGeom>
        </p:spPr>
      </p:pic>
      <p:pic>
        <p:nvPicPr>
          <p:cNvPr id="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757" y="819127"/>
            <a:ext cx="1642334" cy="18287"/>
          </a:xfrm>
          <a:prstGeom prst="rect">
            <a:avLst/>
          </a:prstGeom>
        </p:spPr>
      </p:pic>
      <p:pic>
        <p:nvPicPr>
          <p:cNvPr id="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629" y="625603"/>
            <a:ext cx="1142999" cy="18286"/>
          </a:xfrm>
          <a:prstGeom prst="rect">
            <a:avLst/>
          </a:prstGeom>
        </p:spPr>
      </p:pic>
      <p:pic>
        <p:nvPicPr>
          <p:cNvPr id="8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06" y="4506093"/>
            <a:ext cx="1143000" cy="18286"/>
          </a:xfrm>
          <a:prstGeom prst="rect">
            <a:avLst/>
          </a:prstGeom>
        </p:spPr>
      </p:pic>
      <p:pic>
        <p:nvPicPr>
          <p:cNvPr id="9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190" y="4346576"/>
            <a:ext cx="1642335" cy="18286"/>
          </a:xfrm>
          <a:prstGeom prst="rect">
            <a:avLst/>
          </a:prstGeom>
        </p:spPr>
      </p:pic>
      <p:pic>
        <p:nvPicPr>
          <p:cNvPr id="10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0332" cy="5143500"/>
          </a:xfrm>
          <a:prstGeom prst="rect">
            <a:avLst/>
          </a:prstGeom>
        </p:spPr>
      </p:pic>
      <p:pic>
        <p:nvPicPr>
          <p:cNvPr id="11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666" y="20796"/>
            <a:ext cx="400332" cy="5122703"/>
          </a:xfrm>
          <a:prstGeom prst="rect">
            <a:avLst/>
          </a:prstGeom>
        </p:spPr>
      </p:pic>
      <p:pic>
        <p:nvPicPr>
          <p:cNvPr id="12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099" y="819127"/>
            <a:ext cx="1642335" cy="18287"/>
          </a:xfrm>
          <a:prstGeom prst="rect">
            <a:avLst/>
          </a:prstGeom>
        </p:spPr>
      </p:pic>
      <p:pic>
        <p:nvPicPr>
          <p:cNvPr id="13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629" y="625603"/>
            <a:ext cx="1142999" cy="18286"/>
          </a:xfrm>
          <a:prstGeom prst="rect">
            <a:avLst/>
          </a:prstGeom>
        </p:spPr>
      </p:pic>
      <p:pic>
        <p:nvPicPr>
          <p:cNvPr id="14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952" y="2036619"/>
            <a:ext cx="5752407" cy="914400"/>
          </a:xfrm>
          <a:prstGeom prst="rect">
            <a:avLst/>
          </a:prstGeom>
        </p:spPr>
      </p:pic>
      <p:pic>
        <p:nvPicPr>
          <p:cNvPr id="15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174" y="2685011"/>
            <a:ext cx="3237806" cy="914400"/>
          </a:xfrm>
          <a:prstGeom prst="rect">
            <a:avLst/>
          </a:prstGeom>
        </p:spPr>
      </p:pic>
      <p:pic>
        <p:nvPicPr>
          <p:cNvPr id="16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85" y="2223919"/>
            <a:ext cx="5547927" cy="451485"/>
          </a:xfrm>
          <a:prstGeom prst="rect">
            <a:avLst/>
          </a:prstGeom>
        </p:spPr>
      </p:pic>
      <p:pic>
        <p:nvPicPr>
          <p:cNvPr id="18" name="Image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9" name="Image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386" y="2878604"/>
            <a:ext cx="3018107" cy="560704"/>
          </a:xfrm>
          <a:prstGeom prst="rect">
            <a:avLst/>
          </a:prstGeom>
        </p:spPr>
      </p:pic>
      <p:sp>
        <p:nvSpPr>
          <p:cNvPr id="21" name="text 1"/>
          <p:cNvSpPr txBox="1"/>
          <p:nvPr/>
        </p:nvSpPr>
        <p:spPr>
          <a:xfrm>
            <a:off x="3612915" y="1223100"/>
            <a:ext cx="1144544" cy="6832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40" b="1" spc="10" dirty="0">
                <a:solidFill>
                  <a:srgbClr val="FFFFFF"/>
                </a:solidFill>
                <a:latin typeface="Arial"/>
                <a:cs typeface="Arial"/>
              </a:rPr>
              <a:t>Git :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pic>
        <p:nvPicPr>
          <p:cNvPr id="5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pic>
        <p:nvPicPr>
          <p:cNvPr id="5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171190" y="499674"/>
            <a:ext cx="2103527" cy="4535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414141"/>
                </a:solidFill>
                <a:latin typeface="Arial"/>
                <a:cs typeface="Arial"/>
              </a:rPr>
              <a:t>What is git?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171190" y="1252029"/>
            <a:ext cx="173923" cy="3968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6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226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685540" y="1252029"/>
            <a:ext cx="518820" cy="3968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14141"/>
                </a:solidFill>
                <a:latin typeface="Arial"/>
                <a:cs typeface="Arial"/>
              </a:rPr>
              <a:t>Git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3679190" y="1252029"/>
            <a:ext cx="4906512" cy="8159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433063">
              <a:lnSpc>
                <a:spcPct val="100000"/>
              </a:lnSpc>
            </a:pPr>
            <a:r>
              <a:rPr sz="2710" spc="10" dirty="0">
                <a:solidFill>
                  <a:srgbClr val="414141"/>
                </a:solidFill>
                <a:latin typeface="Arial"/>
                <a:cs typeface="Arial"/>
              </a:rPr>
              <a:t> isn’t the only version control</a:t>
            </a:r>
            <a:endParaRPr sz="2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14141"/>
                </a:solidFill>
                <a:latin typeface="Arial"/>
                <a:cs typeface="Arial"/>
              </a:rPr>
              <a:t>system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171190" y="4207446"/>
            <a:ext cx="136653" cy="3118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181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685540" y="4207446"/>
            <a:ext cx="3134308" cy="3118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10" spc="10" dirty="0">
                <a:solidFill>
                  <a:srgbClr val="414141"/>
                </a:solidFill>
                <a:latin typeface="Arial"/>
                <a:cs typeface="Arial"/>
              </a:rPr>
              <a:t>But (we think) it’s the best</a:t>
            </a:r>
            <a:endParaRPr sz="2100">
              <a:latin typeface="Arial"/>
              <a:cs typeface="Arial"/>
            </a:endParaRPr>
          </a:p>
        </p:txBody>
      </p:sp>
      <p:pic>
        <p:nvPicPr>
          <p:cNvPr id="5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838" y="2286352"/>
            <a:ext cx="4041161" cy="657536"/>
          </a:xfrm>
          <a:prstGeom prst="rect">
            <a:avLst/>
          </a:prstGeom>
        </p:spPr>
      </p:pic>
      <p:pic>
        <p:nvPicPr>
          <p:cNvPr id="5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838" y="3046405"/>
            <a:ext cx="2914285" cy="670284"/>
          </a:xfrm>
          <a:prstGeom prst="rect">
            <a:avLst/>
          </a:prstGeom>
        </p:spPr>
      </p:pic>
      <p:pic>
        <p:nvPicPr>
          <p:cNvPr id="5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80" y="2439093"/>
            <a:ext cx="841323" cy="100958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pic>
        <p:nvPicPr>
          <p:cNvPr id="6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"/>
            <a:ext cx="9135539" cy="5143499"/>
          </a:xfrm>
          <a:prstGeom prst="rect">
            <a:avLst/>
          </a:prstGeom>
        </p:spPr>
      </p:pic>
      <p:pic>
        <p:nvPicPr>
          <p:cNvPr id="6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"/>
            <a:ext cx="9135539" cy="5143499"/>
          </a:xfrm>
          <a:prstGeom prst="rect">
            <a:avLst/>
          </a:prstGeom>
        </p:spPr>
      </p:pic>
      <p:pic>
        <p:nvPicPr>
          <p:cNvPr id="63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33" y="1678561"/>
            <a:ext cx="7678766" cy="165966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556673" y="2251851"/>
            <a:ext cx="4486656" cy="5669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FFFFFF"/>
                </a:solidFill>
                <a:latin typeface="Arial"/>
                <a:cs typeface="Arial"/>
              </a:rPr>
              <a:t>How does git work?</a:t>
            </a:r>
            <a:endParaRPr sz="4000">
              <a:latin typeface="Arial"/>
              <a:cs typeface="Arial"/>
            </a:endParaRPr>
          </a:p>
        </p:txBody>
      </p:sp>
      <p:pic>
        <p:nvPicPr>
          <p:cNvPr id="64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678561"/>
            <a:ext cx="1465230" cy="165966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403557" y="1840105"/>
            <a:ext cx="979017" cy="1360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600" spc="10" dirty="0">
                <a:solidFill>
                  <a:srgbClr val="3D8CA0"/>
                </a:solidFill>
                <a:latin typeface="Arial"/>
                <a:cs typeface="Arial"/>
              </a:rPr>
              <a:t>3</a:t>
            </a:r>
            <a:endParaRPr sz="9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pic>
        <p:nvPicPr>
          <p:cNvPr id="6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pic>
        <p:nvPicPr>
          <p:cNvPr id="6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171190" y="499674"/>
            <a:ext cx="3589325" cy="4535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414141"/>
                </a:solidFill>
                <a:latin typeface="Arial"/>
                <a:cs typeface="Arial"/>
              </a:rPr>
              <a:t>How does git work?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171190" y="1368552"/>
            <a:ext cx="173923" cy="39685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6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226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679190" y="1368552"/>
            <a:ext cx="4853888" cy="17557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6350">
              <a:lnSpc>
                <a:spcPct val="100000"/>
              </a:lnSpc>
            </a:pPr>
            <a:r>
              <a:rPr sz="2710" spc="10" dirty="0">
                <a:solidFill>
                  <a:srgbClr val="414141"/>
                </a:solidFill>
                <a:latin typeface="Arial"/>
                <a:cs typeface="Arial"/>
              </a:rPr>
              <a:t>Can be complicated at ﬁrst, but</a:t>
            </a:r>
            <a:endParaRPr sz="2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14141"/>
                </a:solidFill>
                <a:latin typeface="Arial"/>
                <a:cs typeface="Arial"/>
              </a:rPr>
              <a:t>there are a few key concepts</a:t>
            </a:r>
            <a:endParaRPr sz="2800">
              <a:latin typeface="Arial"/>
              <a:cs typeface="Arial"/>
            </a:endParaRPr>
          </a:p>
          <a:p>
            <a:pPr marL="6350">
              <a:lnSpc>
                <a:spcPct val="100000"/>
              </a:lnSpc>
            </a:pPr>
            <a:r>
              <a:rPr sz="2800" spc="10" dirty="0">
                <a:solidFill>
                  <a:srgbClr val="414141"/>
                </a:solidFill>
                <a:latin typeface="Arial"/>
                <a:cs typeface="Arial"/>
              </a:rPr>
              <a:t>Important git terminology in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14141"/>
                </a:solidFill>
                <a:latin typeface="Arial"/>
                <a:cs typeface="Arial"/>
              </a:rPr>
              <a:t>following slides are </a:t>
            </a:r>
            <a:r>
              <a:rPr sz="2800" spc="10" dirty="0">
                <a:solidFill>
                  <a:srgbClr val="0000FF"/>
                </a:solidFill>
                <a:latin typeface="Arial"/>
                <a:cs typeface="Arial"/>
              </a:rPr>
              <a:t>blue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3171190" y="2304796"/>
            <a:ext cx="173923" cy="3968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6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226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pic>
        <p:nvPicPr>
          <p:cNvPr id="6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pic>
        <p:nvPicPr>
          <p:cNvPr id="70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171190" y="499674"/>
            <a:ext cx="4587397" cy="4535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414141"/>
                </a:solidFill>
                <a:latin typeface="Arial"/>
                <a:cs typeface="Arial"/>
              </a:rPr>
              <a:t>Key Concepts: </a:t>
            </a:r>
            <a:r>
              <a:rPr sz="3170" spc="10" dirty="0">
                <a:solidFill>
                  <a:srgbClr val="0000FF"/>
                </a:solidFill>
                <a:latin typeface="Arial"/>
                <a:cs typeface="Arial"/>
              </a:rPr>
              <a:t>Snapshots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171190" y="1302766"/>
            <a:ext cx="149077" cy="3401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3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183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628390" y="1302766"/>
            <a:ext cx="1191768" cy="3401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14141"/>
                </a:solidFill>
                <a:latin typeface="Arial"/>
                <a:cs typeface="Arial"/>
              </a:rPr>
              <a:t>The way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820136" y="1302766"/>
            <a:ext cx="401726" cy="3401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14141"/>
                </a:solidFill>
                <a:latin typeface="Arial"/>
                <a:cs typeface="Arial"/>
              </a:rPr>
              <a:t>git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5142911" y="1302766"/>
            <a:ext cx="3437839" cy="3401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414141"/>
                </a:solidFill>
                <a:latin typeface="Arial"/>
                <a:cs typeface="Arial"/>
              </a:rPr>
              <a:t> keeps track of your code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628390" y="1594866"/>
            <a:ext cx="4873448" cy="7054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14141"/>
                </a:solidFill>
                <a:latin typeface="Arial"/>
                <a:cs typeface="Arial"/>
              </a:rPr>
              <a:t>history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310" spc="10" dirty="0">
                <a:solidFill>
                  <a:srgbClr val="414141"/>
                </a:solidFill>
                <a:latin typeface="Arial"/>
                <a:cs typeface="Arial"/>
              </a:rPr>
              <a:t>Essentially records what all your ﬁles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3171190" y="1960118"/>
            <a:ext cx="149077" cy="3401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3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183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3628390" y="2242566"/>
            <a:ext cx="4961535" cy="7054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14141"/>
                </a:solidFill>
                <a:latin typeface="Arial"/>
                <a:cs typeface="Arial"/>
              </a:rPr>
              <a:t>look like at a given point in time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414141"/>
                </a:solidFill>
                <a:latin typeface="Arial"/>
                <a:cs typeface="Arial"/>
              </a:rPr>
              <a:t>You decide when to take a snapshot,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3171190" y="2607818"/>
            <a:ext cx="149077" cy="3401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3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183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3628390" y="2902966"/>
            <a:ext cx="5054803" cy="7054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14141"/>
                </a:solidFill>
                <a:latin typeface="Arial"/>
                <a:cs typeface="Arial"/>
              </a:rPr>
              <a:t>and of what ﬁles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414141"/>
                </a:solidFill>
                <a:latin typeface="Arial"/>
                <a:cs typeface="Arial"/>
              </a:rPr>
              <a:t>Have the ability to go back to visit any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3171190" y="3268218"/>
            <a:ext cx="149077" cy="3401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3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183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3628390" y="3563366"/>
            <a:ext cx="1277416" cy="3401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14141"/>
                </a:solidFill>
                <a:latin typeface="Arial"/>
                <a:cs typeface="Arial"/>
              </a:rPr>
              <a:t>snapshot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3399790" y="3921760"/>
            <a:ext cx="124230" cy="2834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170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17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3856990" y="3921760"/>
            <a:ext cx="4138677" cy="2834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202020"/>
                </a:solidFill>
                <a:latin typeface="Arial"/>
                <a:cs typeface="Arial"/>
              </a:rPr>
              <a:t>Your snapshots from later on will stay</a:t>
            </a:r>
            <a:endParaRPr sz="19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3856990" y="4165600"/>
            <a:ext cx="1324355" cy="2834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202020"/>
                </a:solidFill>
                <a:latin typeface="Arial"/>
                <a:cs typeface="Arial"/>
              </a:rPr>
              <a:t>around, too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pic>
        <p:nvPicPr>
          <p:cNvPr id="7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pic>
        <p:nvPicPr>
          <p:cNvPr id="7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171190" y="499674"/>
            <a:ext cx="4098497" cy="4535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414141"/>
                </a:solidFill>
                <a:latin typeface="Arial"/>
                <a:cs typeface="Arial"/>
              </a:rPr>
              <a:t>Key Concepts: </a:t>
            </a:r>
            <a:r>
              <a:rPr sz="3170" spc="10" dirty="0">
                <a:solidFill>
                  <a:srgbClr val="0000FF"/>
                </a:solidFill>
                <a:latin typeface="Arial"/>
                <a:cs typeface="Arial"/>
              </a:rPr>
              <a:t>Commit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171190" y="1368552"/>
            <a:ext cx="5187393" cy="901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E5425D"/>
                </a:solidFill>
                <a:latin typeface="Arial"/>
                <a:cs typeface="Arial"/>
              </a:rPr>
              <a:t>•   </a:t>
            </a:r>
            <a:r>
              <a:rPr sz="2800" spc="10" dirty="0">
                <a:solidFill>
                  <a:srgbClr val="414141"/>
                </a:solidFill>
                <a:latin typeface="Arial"/>
                <a:cs typeface="Arial"/>
              </a:rPr>
              <a:t>The act of creating a snapshot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E5425D"/>
                </a:solidFill>
                <a:latin typeface="Arial"/>
                <a:cs typeface="Arial"/>
              </a:rPr>
              <a:t>•   </a:t>
            </a:r>
            <a:r>
              <a:rPr sz="2800" spc="10" dirty="0">
                <a:solidFill>
                  <a:srgbClr val="414141"/>
                </a:solidFill>
                <a:latin typeface="Arial"/>
                <a:cs typeface="Arial"/>
              </a:rPr>
              <a:t>Can be a noun or verb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295685" y="1416558"/>
            <a:ext cx="49428" cy="3488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3295685" y="1921002"/>
            <a:ext cx="49428" cy="3488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399790" y="2363978"/>
            <a:ext cx="149076" cy="3401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3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183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856990" y="2363978"/>
            <a:ext cx="256641" cy="3401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202020"/>
                </a:solidFill>
                <a:latin typeface="Arial"/>
                <a:cs typeface="Arial"/>
              </a:rPr>
              <a:t>“I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113621" y="2363978"/>
            <a:ext cx="1380439" cy="3401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202020"/>
                </a:solidFill>
                <a:latin typeface="Arial"/>
                <a:cs typeface="Arial"/>
              </a:rPr>
              <a:t>commited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3856990" y="2363978"/>
            <a:ext cx="3630778" cy="7846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558104">
              <a:lnSpc>
                <a:spcPct val="100000"/>
              </a:lnSpc>
            </a:pPr>
            <a:r>
              <a:rPr sz="2400" spc="10" dirty="0">
                <a:solidFill>
                  <a:srgbClr val="202020"/>
                </a:solidFill>
                <a:latin typeface="Arial"/>
                <a:cs typeface="Arial"/>
              </a:rPr>
              <a:t> code”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202020"/>
                </a:solidFill>
                <a:latin typeface="Arial"/>
                <a:cs typeface="Arial"/>
              </a:rPr>
              <a:t>“I just made a new commit”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3399790" y="2808478"/>
            <a:ext cx="149076" cy="3401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3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183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3171190" y="3269996"/>
            <a:ext cx="5448046" cy="8195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90" spc="10" dirty="0">
                <a:solidFill>
                  <a:srgbClr val="E5425D"/>
                </a:solidFill>
                <a:latin typeface="Arial"/>
                <a:cs typeface="Arial"/>
              </a:rPr>
              <a:t>•   </a:t>
            </a:r>
            <a:r>
              <a:rPr sz="2590" spc="10" dirty="0">
                <a:solidFill>
                  <a:srgbClr val="414141"/>
                </a:solidFill>
                <a:latin typeface="Arial"/>
                <a:cs typeface="Arial"/>
              </a:rPr>
              <a:t>Essentially, a project is made up</a:t>
            </a:r>
            <a:endParaRPr sz="25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</a:pPr>
            <a:r>
              <a:rPr sz="2800" spc="10" dirty="0">
                <a:solidFill>
                  <a:srgbClr val="414141"/>
                </a:solidFill>
                <a:latin typeface="Arial"/>
                <a:cs typeface="Arial"/>
              </a:rPr>
              <a:t>of a bunch of commits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3295685" y="3318002"/>
            <a:ext cx="49428" cy="3488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pic>
        <p:nvPicPr>
          <p:cNvPr id="7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pic>
        <p:nvPicPr>
          <p:cNvPr id="7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171190" y="499674"/>
            <a:ext cx="4098497" cy="4535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414141"/>
                </a:solidFill>
                <a:latin typeface="Arial"/>
                <a:cs typeface="Arial"/>
              </a:rPr>
              <a:t>Key Concepts: </a:t>
            </a:r>
            <a:r>
              <a:rPr sz="3170" spc="10" dirty="0">
                <a:solidFill>
                  <a:srgbClr val="0000FF"/>
                </a:solidFill>
                <a:latin typeface="Arial"/>
                <a:cs typeface="Arial"/>
              </a:rPr>
              <a:t>Commit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171188" y="1300099"/>
            <a:ext cx="5142408" cy="3685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E5425D"/>
                </a:solidFill>
                <a:latin typeface="Arial"/>
                <a:cs typeface="Arial"/>
              </a:rPr>
              <a:t>•   </a:t>
            </a:r>
            <a:r>
              <a:rPr sz="2600" spc="10" dirty="0">
                <a:solidFill>
                  <a:srgbClr val="414141"/>
                </a:solidFill>
                <a:latin typeface="Arial"/>
                <a:cs typeface="Arial"/>
              </a:rPr>
              <a:t>Commits contain three pieces of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286790" y="1344676"/>
            <a:ext cx="45898" cy="323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1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3628388" y="1604899"/>
            <a:ext cx="4524426" cy="10924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414141"/>
                </a:solidFill>
                <a:latin typeface="Arial"/>
                <a:cs typeface="Arial"/>
              </a:rPr>
              <a:t>information:</a:t>
            </a:r>
            <a:endParaRPr sz="2600">
              <a:latin typeface="Arial"/>
              <a:cs typeface="Arial"/>
            </a:endParaRPr>
          </a:p>
          <a:p>
            <a:pPr marL="57150">
              <a:lnSpc>
                <a:spcPct val="100000"/>
              </a:lnSpc>
            </a:pPr>
            <a:r>
              <a:rPr sz="2570" spc="10" dirty="0">
                <a:solidFill>
                  <a:srgbClr val="414141"/>
                </a:solidFill>
                <a:latin typeface="Arial"/>
                <a:cs typeface="Arial"/>
              </a:rPr>
              <a:t>Information about how the ﬁles</a:t>
            </a:r>
            <a:endParaRPr sz="25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2600" spc="10" dirty="0">
                <a:solidFill>
                  <a:srgbClr val="414141"/>
                </a:solidFill>
                <a:latin typeface="Arial"/>
                <a:cs typeface="Arial"/>
              </a:rPr>
              <a:t>changed from previously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171188" y="2001647"/>
            <a:ext cx="219910" cy="3685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70" spc="10" dirty="0">
                <a:solidFill>
                  <a:srgbClr val="E5425D"/>
                </a:solidFill>
                <a:latin typeface="Arial"/>
                <a:cs typeface="Arial"/>
              </a:rPr>
              <a:t>1.</a:t>
            </a:r>
            <a:r>
              <a:rPr sz="167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171188" y="2725547"/>
            <a:ext cx="4930114" cy="3685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E5425D"/>
                </a:solidFill>
                <a:latin typeface="Arial"/>
                <a:cs typeface="Arial"/>
              </a:rPr>
              <a:t>2.  </a:t>
            </a:r>
            <a:r>
              <a:rPr sz="2600" spc="10" dirty="0">
                <a:solidFill>
                  <a:srgbClr val="414141"/>
                </a:solidFill>
                <a:latin typeface="Arial"/>
                <a:cs typeface="Arial"/>
              </a:rPr>
              <a:t>A reference to the commit that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3435672" y="2770124"/>
            <a:ext cx="45898" cy="323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1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3679188" y="3039999"/>
            <a:ext cx="2144649" cy="3685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spc="10" dirty="0">
                <a:solidFill>
                  <a:srgbClr val="414141"/>
                </a:solidFill>
                <a:latin typeface="Arial"/>
                <a:cs typeface="Arial"/>
              </a:rPr>
              <a:t>came before it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3399788" y="3429889"/>
            <a:ext cx="136654" cy="3118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181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3856989" y="3429889"/>
            <a:ext cx="1301725" cy="3118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02020"/>
                </a:solidFill>
                <a:latin typeface="Arial"/>
                <a:cs typeface="Arial"/>
              </a:rPr>
              <a:t>Called the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5158686" y="3429889"/>
            <a:ext cx="172949" cy="3118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02020"/>
                </a:solidFill>
                <a:latin typeface="Arial"/>
                <a:cs typeface="Arial"/>
              </a:rPr>
              <a:t>“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5259266" y="3429889"/>
            <a:ext cx="1798498" cy="3118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000FF"/>
                </a:solidFill>
                <a:latin typeface="Arial"/>
                <a:cs typeface="Arial"/>
              </a:rPr>
              <a:t>parent commit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6985364" y="3429889"/>
            <a:ext cx="172949" cy="3118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02020"/>
                </a:solidFill>
                <a:latin typeface="Arial"/>
                <a:cs typeface="Arial"/>
              </a:rPr>
              <a:t>”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3171188" y="3766947"/>
            <a:ext cx="297836" cy="3685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10" spc="10" dirty="0">
                <a:solidFill>
                  <a:srgbClr val="E5425D"/>
                </a:solidFill>
                <a:latin typeface="Arial"/>
                <a:cs typeface="Arial"/>
              </a:rPr>
              <a:t>3.</a:t>
            </a:r>
            <a:r>
              <a:rPr sz="221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3685539" y="3766947"/>
            <a:ext cx="2761431" cy="3685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414141"/>
                </a:solidFill>
                <a:latin typeface="Arial"/>
                <a:cs typeface="Arial"/>
              </a:rPr>
              <a:t>A </a:t>
            </a:r>
            <a:r>
              <a:rPr sz="2600" spc="10" dirty="0">
                <a:solidFill>
                  <a:srgbClr val="0000FF"/>
                </a:solidFill>
                <a:latin typeface="Arial"/>
                <a:cs typeface="Arial"/>
              </a:rPr>
              <a:t>hash code </a:t>
            </a:r>
            <a:r>
              <a:rPr sz="2600" spc="10" dirty="0">
                <a:solidFill>
                  <a:srgbClr val="202020"/>
                </a:solidFill>
                <a:latin typeface="Arial"/>
                <a:cs typeface="Arial"/>
              </a:rPr>
              <a:t>name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3399788" y="4148645"/>
            <a:ext cx="118019" cy="2692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160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3856989" y="4148646"/>
            <a:ext cx="2569845" cy="2692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202020"/>
                </a:solidFill>
                <a:latin typeface="Arial"/>
                <a:cs typeface="Arial"/>
              </a:rPr>
              <a:t>Will look something like: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3856988" y="4382834"/>
            <a:ext cx="5000701" cy="2692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solidFill>
                  <a:srgbClr val="202020"/>
                </a:solidFill>
                <a:latin typeface="Arial"/>
                <a:cs typeface="Arial"/>
              </a:rPr>
              <a:t>f2d2ec5069fc6776c80b3ad6b7cbde3cade4e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pic>
        <p:nvPicPr>
          <p:cNvPr id="7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pic>
        <p:nvPicPr>
          <p:cNvPr id="7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171190" y="499674"/>
            <a:ext cx="4937713" cy="4535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414141"/>
                </a:solidFill>
                <a:latin typeface="Arial"/>
                <a:cs typeface="Arial"/>
              </a:rPr>
              <a:t>Key Concepts: </a:t>
            </a:r>
            <a:r>
              <a:rPr sz="3170" spc="10" dirty="0">
                <a:solidFill>
                  <a:srgbClr val="0000FF"/>
                </a:solidFill>
                <a:latin typeface="Arial"/>
                <a:cs typeface="Arial"/>
              </a:rPr>
              <a:t>Repositories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171190" y="1368552"/>
            <a:ext cx="173923" cy="39685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6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226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685540" y="1368552"/>
            <a:ext cx="3171597" cy="3968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14141"/>
                </a:solidFill>
                <a:latin typeface="Arial"/>
                <a:cs typeface="Arial"/>
              </a:rPr>
              <a:t>Often shortened to ‘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764982" y="1368552"/>
            <a:ext cx="811124" cy="3968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Arial"/>
                <a:cs typeface="Arial"/>
              </a:rPr>
              <a:t>repo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679190" y="1368552"/>
            <a:ext cx="4675735" cy="13239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3804800">
              <a:lnSpc>
                <a:spcPct val="100000"/>
              </a:lnSpc>
            </a:pPr>
            <a:r>
              <a:rPr sz="2800" spc="10" dirty="0">
                <a:solidFill>
                  <a:srgbClr val="414141"/>
                </a:solidFill>
                <a:latin typeface="Arial"/>
                <a:cs typeface="Arial"/>
              </a:rPr>
              <a:t>’</a:t>
            </a:r>
            <a:endParaRPr sz="2800">
              <a:latin typeface="Arial"/>
              <a:cs typeface="Arial"/>
            </a:endParaRPr>
          </a:p>
          <a:p>
            <a:pPr marL="6350">
              <a:lnSpc>
                <a:spcPct val="100000"/>
              </a:lnSpc>
            </a:pPr>
            <a:r>
              <a:rPr sz="2710" spc="10" dirty="0">
                <a:solidFill>
                  <a:srgbClr val="414141"/>
                </a:solidFill>
                <a:latin typeface="Arial"/>
                <a:cs typeface="Arial"/>
              </a:rPr>
              <a:t>A collection of all the ﬁles and</a:t>
            </a:r>
            <a:endParaRPr sz="2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14141"/>
                </a:solidFill>
                <a:latin typeface="Arial"/>
                <a:cs typeface="Arial"/>
              </a:rPr>
              <a:t>the history of those ﬁles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171190" y="1872996"/>
            <a:ext cx="173923" cy="3968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6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226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3628390" y="2795778"/>
            <a:ext cx="4699864" cy="11433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E5425D"/>
                </a:solidFill>
                <a:latin typeface="Arial"/>
                <a:cs typeface="Arial"/>
              </a:rPr>
              <a:t>•  </a:t>
            </a:r>
            <a:r>
              <a:rPr sz="2400" spc="10" dirty="0">
                <a:solidFill>
                  <a:srgbClr val="202020"/>
                </a:solidFill>
                <a:latin typeface="Arial"/>
                <a:cs typeface="Arial"/>
              </a:rPr>
              <a:t>Consists of all your commits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80" spc="10" dirty="0">
                <a:solidFill>
                  <a:srgbClr val="E5425D"/>
                </a:solidFill>
                <a:latin typeface="Arial"/>
                <a:cs typeface="Arial"/>
              </a:rPr>
              <a:t>•  </a:t>
            </a:r>
            <a:r>
              <a:rPr sz="2280" spc="10" dirty="0">
                <a:solidFill>
                  <a:srgbClr val="202020"/>
                </a:solidFill>
                <a:latin typeface="Arial"/>
                <a:cs typeface="Arial"/>
              </a:rPr>
              <a:t>Place where all your hard work is</a:t>
            </a:r>
            <a:endParaRPr sz="2200">
              <a:latin typeface="Arial"/>
              <a:cs typeface="Arial"/>
            </a:endParaRPr>
          </a:p>
          <a:p>
            <a:pPr marL="279400">
              <a:lnSpc>
                <a:spcPct val="100000"/>
              </a:lnSpc>
            </a:pPr>
            <a:r>
              <a:rPr sz="2400" spc="10" dirty="0">
                <a:solidFill>
                  <a:srgbClr val="202020"/>
                </a:solidFill>
                <a:latin typeface="Arial"/>
                <a:cs typeface="Arial"/>
              </a:rPr>
              <a:t>stored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3735100" y="2836926"/>
            <a:ext cx="42367" cy="2990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3735100" y="3281426"/>
            <a:ext cx="42367" cy="2990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pic>
        <p:nvPicPr>
          <p:cNvPr id="8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pic>
        <p:nvPicPr>
          <p:cNvPr id="8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171190" y="499674"/>
            <a:ext cx="4937713" cy="4535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414141"/>
                </a:solidFill>
                <a:latin typeface="Arial"/>
                <a:cs typeface="Arial"/>
              </a:rPr>
              <a:t>Key Concepts: </a:t>
            </a:r>
            <a:r>
              <a:rPr sz="3170" spc="10" dirty="0">
                <a:solidFill>
                  <a:srgbClr val="0000FF"/>
                </a:solidFill>
                <a:latin typeface="Arial"/>
                <a:cs typeface="Arial"/>
              </a:rPr>
              <a:t>Repositories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171190" y="1368552"/>
            <a:ext cx="173923" cy="39685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6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226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679190" y="1368552"/>
            <a:ext cx="4859580" cy="312735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6350">
              <a:lnSpc>
                <a:spcPct val="100000"/>
              </a:lnSpc>
            </a:pPr>
            <a:r>
              <a:rPr sz="2800" spc="10" dirty="0">
                <a:solidFill>
                  <a:srgbClr val="414141"/>
                </a:solidFill>
                <a:latin typeface="Arial"/>
                <a:cs typeface="Arial"/>
              </a:rPr>
              <a:t>Can live on a local machine or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14141"/>
                </a:solidFill>
                <a:latin typeface="Arial"/>
                <a:cs typeface="Arial"/>
              </a:rPr>
              <a:t>on a remote server (GitHub!)</a:t>
            </a:r>
            <a:endParaRPr sz="2800">
              <a:latin typeface="Arial"/>
              <a:cs typeface="Arial"/>
            </a:endParaRPr>
          </a:p>
          <a:p>
            <a:pPr marL="6350">
              <a:lnSpc>
                <a:spcPct val="100000"/>
              </a:lnSpc>
            </a:pPr>
            <a:r>
              <a:rPr sz="2710" spc="10" dirty="0">
                <a:solidFill>
                  <a:srgbClr val="414141"/>
                </a:solidFill>
                <a:latin typeface="Arial"/>
                <a:cs typeface="Arial"/>
              </a:rPr>
              <a:t>The act of copying a repository</a:t>
            </a:r>
            <a:endParaRPr sz="2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14141"/>
                </a:solidFill>
                <a:latin typeface="Arial"/>
                <a:cs typeface="Arial"/>
              </a:rPr>
              <a:t>from a remote server is called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Arial"/>
                <a:cs typeface="Arial"/>
              </a:rPr>
              <a:t>cloning</a:t>
            </a:r>
            <a:endParaRPr sz="2800">
              <a:latin typeface="Arial"/>
              <a:cs typeface="Arial"/>
            </a:endParaRPr>
          </a:p>
          <a:p>
            <a:pPr marL="6350">
              <a:lnSpc>
                <a:spcPct val="100000"/>
              </a:lnSpc>
            </a:pPr>
            <a:r>
              <a:rPr sz="2800" spc="10" dirty="0">
                <a:solidFill>
                  <a:srgbClr val="202020"/>
                </a:solidFill>
                <a:latin typeface="Arial"/>
                <a:cs typeface="Arial"/>
              </a:rPr>
              <a:t>Cloning from a remote server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202020"/>
                </a:solidFill>
                <a:latin typeface="Arial"/>
                <a:cs typeface="Arial"/>
              </a:rPr>
              <a:t>allows teams to work together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3171190" y="2304796"/>
            <a:ext cx="173923" cy="3968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6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226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171190" y="3663696"/>
            <a:ext cx="173923" cy="3968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6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226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pic>
        <p:nvPicPr>
          <p:cNvPr id="8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pic>
        <p:nvPicPr>
          <p:cNvPr id="8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171190" y="499674"/>
            <a:ext cx="4937713" cy="4535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414141"/>
                </a:solidFill>
                <a:latin typeface="Arial"/>
                <a:cs typeface="Arial"/>
              </a:rPr>
              <a:t>Key Concepts: </a:t>
            </a:r>
            <a:r>
              <a:rPr sz="3170" spc="10" dirty="0">
                <a:solidFill>
                  <a:srgbClr val="0000FF"/>
                </a:solidFill>
                <a:latin typeface="Arial"/>
                <a:cs typeface="Arial"/>
              </a:rPr>
              <a:t>Repositories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171190" y="1366139"/>
            <a:ext cx="161500" cy="3685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2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212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679190" y="1366139"/>
            <a:ext cx="4902810" cy="2819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6350">
              <a:lnSpc>
                <a:spcPct val="100000"/>
              </a:lnSpc>
            </a:pPr>
            <a:r>
              <a:rPr sz="2600" spc="10" dirty="0">
                <a:solidFill>
                  <a:srgbClr val="414141"/>
                </a:solidFill>
                <a:latin typeface="Arial"/>
                <a:cs typeface="Arial"/>
              </a:rPr>
              <a:t>The process of downloading</a:t>
            </a:r>
            <a:endParaRPr sz="2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414141"/>
                </a:solidFill>
                <a:latin typeface="Arial"/>
                <a:cs typeface="Arial"/>
              </a:rPr>
              <a:t>commits that don’t exist on your</a:t>
            </a:r>
            <a:endParaRPr sz="2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570" spc="10" dirty="0">
                <a:solidFill>
                  <a:srgbClr val="414141"/>
                </a:solidFill>
                <a:latin typeface="Arial"/>
                <a:cs typeface="Arial"/>
              </a:rPr>
              <a:t>machine from a remote repository</a:t>
            </a:r>
            <a:endParaRPr sz="25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414141"/>
                </a:solidFill>
                <a:latin typeface="Arial"/>
                <a:cs typeface="Arial"/>
              </a:rPr>
              <a:t>is called </a:t>
            </a:r>
            <a:r>
              <a:rPr sz="2600" spc="10" dirty="0">
                <a:solidFill>
                  <a:srgbClr val="0000FF"/>
                </a:solidFill>
                <a:latin typeface="Arial"/>
                <a:cs typeface="Arial"/>
              </a:rPr>
              <a:t>pulling </a:t>
            </a:r>
            <a:r>
              <a:rPr sz="2600" spc="10" dirty="0">
                <a:solidFill>
                  <a:srgbClr val="202020"/>
                </a:solidFill>
                <a:latin typeface="Arial"/>
                <a:cs typeface="Arial"/>
              </a:rPr>
              <a:t>changes</a:t>
            </a:r>
            <a:endParaRPr sz="2600">
              <a:latin typeface="Arial"/>
              <a:cs typeface="Arial"/>
            </a:endParaRPr>
          </a:p>
          <a:p>
            <a:pPr marL="6350">
              <a:lnSpc>
                <a:spcPct val="100000"/>
              </a:lnSpc>
            </a:pPr>
            <a:r>
              <a:rPr sz="2570" spc="10" dirty="0">
                <a:solidFill>
                  <a:srgbClr val="202020"/>
                </a:solidFill>
                <a:latin typeface="Arial"/>
                <a:cs typeface="Arial"/>
              </a:rPr>
              <a:t>The process of adding your local</a:t>
            </a:r>
            <a:endParaRPr sz="25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570" spc="10" dirty="0">
                <a:solidFill>
                  <a:srgbClr val="202020"/>
                </a:solidFill>
                <a:latin typeface="Arial"/>
                <a:cs typeface="Arial"/>
              </a:rPr>
              <a:t>changes to the remote repository</a:t>
            </a:r>
            <a:endParaRPr sz="25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202020"/>
                </a:solidFill>
                <a:latin typeface="Arial"/>
                <a:cs typeface="Arial"/>
              </a:rPr>
              <a:t>is called </a:t>
            </a:r>
            <a:r>
              <a:rPr sz="2600" spc="10" dirty="0">
                <a:solidFill>
                  <a:srgbClr val="0000FF"/>
                </a:solidFill>
                <a:latin typeface="Arial"/>
                <a:cs typeface="Arial"/>
              </a:rPr>
              <a:t>pushing</a:t>
            </a:r>
            <a:r>
              <a:rPr sz="2600" spc="10" dirty="0">
                <a:solidFill>
                  <a:srgbClr val="202020"/>
                </a:solidFill>
                <a:latin typeface="Arial"/>
                <a:cs typeface="Arial"/>
              </a:rPr>
              <a:t> changes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3171190" y="3020187"/>
            <a:ext cx="161500" cy="3685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2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212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pic>
        <p:nvPicPr>
          <p:cNvPr id="8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pic>
        <p:nvPicPr>
          <p:cNvPr id="8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171190" y="499674"/>
            <a:ext cx="4400046" cy="4535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414141"/>
                </a:solidFill>
                <a:latin typeface="Arial"/>
                <a:cs typeface="Arial"/>
              </a:rPr>
              <a:t>Key Concepts: </a:t>
            </a:r>
            <a:r>
              <a:rPr sz="3170" spc="10" dirty="0">
                <a:solidFill>
                  <a:srgbClr val="0000FF"/>
                </a:solidFill>
                <a:latin typeface="Arial"/>
                <a:cs typeface="Arial"/>
              </a:rPr>
              <a:t>Branches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171190" y="1368552"/>
            <a:ext cx="173923" cy="39685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6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226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679190" y="1368552"/>
            <a:ext cx="4801261" cy="26955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6350">
              <a:lnSpc>
                <a:spcPct val="100000"/>
              </a:lnSpc>
            </a:pPr>
            <a:r>
              <a:rPr sz="2800" spc="10" dirty="0">
                <a:solidFill>
                  <a:srgbClr val="414141"/>
                </a:solidFill>
                <a:latin typeface="Arial"/>
                <a:cs typeface="Arial"/>
              </a:rPr>
              <a:t>All commits in git live on some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14141"/>
                </a:solidFill>
                <a:latin typeface="Arial"/>
                <a:cs typeface="Arial"/>
              </a:rPr>
              <a:t>branch</a:t>
            </a:r>
            <a:endParaRPr sz="2800">
              <a:latin typeface="Arial"/>
              <a:cs typeface="Arial"/>
            </a:endParaRPr>
          </a:p>
          <a:p>
            <a:pPr marL="6350">
              <a:lnSpc>
                <a:spcPct val="100000"/>
              </a:lnSpc>
            </a:pPr>
            <a:r>
              <a:rPr sz="2800" spc="10" dirty="0">
                <a:solidFill>
                  <a:srgbClr val="414141"/>
                </a:solidFill>
                <a:latin typeface="Arial"/>
                <a:cs typeface="Arial"/>
              </a:rPr>
              <a:t>But there can be many, many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14141"/>
                </a:solidFill>
                <a:latin typeface="Arial"/>
                <a:cs typeface="Arial"/>
              </a:rPr>
              <a:t>branches</a:t>
            </a:r>
            <a:endParaRPr sz="2800">
              <a:latin typeface="Arial"/>
              <a:cs typeface="Arial"/>
            </a:endParaRPr>
          </a:p>
          <a:p>
            <a:pPr marL="6350">
              <a:lnSpc>
                <a:spcPct val="100000"/>
              </a:lnSpc>
            </a:pPr>
            <a:r>
              <a:rPr sz="2710" spc="10" dirty="0">
                <a:solidFill>
                  <a:srgbClr val="202020"/>
                </a:solidFill>
                <a:latin typeface="Arial"/>
                <a:cs typeface="Arial"/>
              </a:rPr>
              <a:t>The main branch in a project is</a:t>
            </a:r>
            <a:endParaRPr sz="2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202020"/>
                </a:solidFill>
                <a:latin typeface="Arial"/>
                <a:cs typeface="Arial"/>
              </a:rPr>
              <a:t>called the </a:t>
            </a:r>
            <a:r>
              <a:rPr sz="2800" spc="10" dirty="0">
                <a:solidFill>
                  <a:srgbClr val="0000FF"/>
                </a:solidFill>
                <a:latin typeface="Arial"/>
                <a:cs typeface="Arial"/>
              </a:rPr>
              <a:t>master </a:t>
            </a:r>
            <a:r>
              <a:rPr sz="2800" spc="10" dirty="0">
                <a:solidFill>
                  <a:srgbClr val="414141"/>
                </a:solidFill>
                <a:latin typeface="Arial"/>
                <a:cs typeface="Arial"/>
              </a:rPr>
              <a:t>branch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3171190" y="2304796"/>
            <a:ext cx="173923" cy="3968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6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226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171190" y="3244596"/>
            <a:ext cx="173923" cy="3968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6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226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pic>
        <p:nvPicPr>
          <p:cNvPr id="2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pic>
        <p:nvPicPr>
          <p:cNvPr id="2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171190" y="499674"/>
            <a:ext cx="1822297" cy="4535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b="1" spc="10" dirty="0">
                <a:solidFill>
                  <a:srgbClr val="414141"/>
                </a:solidFill>
                <a:latin typeface="Arial"/>
                <a:cs typeface="Arial"/>
              </a:rPr>
              <a:t>Overview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171190" y="1366139"/>
            <a:ext cx="5707088" cy="22638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10" spc="10" dirty="0">
                <a:solidFill>
                  <a:srgbClr val="FF0259"/>
                </a:solidFill>
                <a:latin typeface="Arial"/>
                <a:cs typeface="Arial"/>
              </a:rPr>
              <a:t>1.</a:t>
            </a:r>
            <a:r>
              <a:rPr sz="2510" spc="10" dirty="0">
                <a:solidFill>
                  <a:srgbClr val="414141"/>
                </a:solidFill>
                <a:latin typeface="Arial"/>
                <a:cs typeface="Arial"/>
              </a:rPr>
              <a:t> Install git and create a Github account</a:t>
            </a:r>
            <a:endParaRPr sz="25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FF0259"/>
                </a:solidFill>
                <a:latin typeface="Arial"/>
                <a:cs typeface="Arial"/>
              </a:rPr>
              <a:t>2.</a:t>
            </a:r>
            <a:r>
              <a:rPr sz="2600" spc="10" dirty="0">
                <a:solidFill>
                  <a:srgbClr val="414141"/>
                </a:solidFill>
                <a:latin typeface="Arial"/>
                <a:cs typeface="Arial"/>
              </a:rPr>
              <a:t> What is git?</a:t>
            </a:r>
            <a:endParaRPr sz="2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FF0259"/>
                </a:solidFill>
                <a:latin typeface="Arial"/>
                <a:cs typeface="Arial"/>
              </a:rPr>
              <a:t>3.</a:t>
            </a:r>
            <a:r>
              <a:rPr sz="2600" spc="10" dirty="0">
                <a:solidFill>
                  <a:srgbClr val="414141"/>
                </a:solidFill>
                <a:latin typeface="Arial"/>
                <a:cs typeface="Arial"/>
              </a:rPr>
              <a:t> How does git work?</a:t>
            </a:r>
            <a:endParaRPr sz="2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FF0259"/>
                </a:solidFill>
                <a:latin typeface="Arial"/>
                <a:cs typeface="Arial"/>
              </a:rPr>
              <a:t>4. </a:t>
            </a:r>
            <a:r>
              <a:rPr sz="2600" spc="10" dirty="0">
                <a:solidFill>
                  <a:srgbClr val="414141"/>
                </a:solidFill>
                <a:latin typeface="Arial"/>
                <a:cs typeface="Arial"/>
              </a:rPr>
              <a:t>What is GitHub?</a:t>
            </a:r>
            <a:endParaRPr sz="2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FF0259"/>
                </a:solidFill>
                <a:latin typeface="Arial"/>
                <a:cs typeface="Arial"/>
              </a:rPr>
              <a:t>5. </a:t>
            </a:r>
            <a:r>
              <a:rPr sz="2600" spc="10" dirty="0">
                <a:solidFill>
                  <a:srgbClr val="414141"/>
                </a:solidFill>
                <a:latin typeface="Arial"/>
                <a:cs typeface="Arial"/>
              </a:rPr>
              <a:t>Quick example using git and GitHub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2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45" y="2204151"/>
            <a:ext cx="2393249" cy="2393248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840307" y="4664837"/>
            <a:ext cx="1185969" cy="2551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14141"/>
                </a:solidFill>
                <a:latin typeface="Arial"/>
                <a:cs typeface="Arial"/>
              </a:rPr>
              <a:t>Github icon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pic>
        <p:nvPicPr>
          <p:cNvPr id="9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pic>
        <p:nvPicPr>
          <p:cNvPr id="9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171190" y="431729"/>
            <a:ext cx="4968468" cy="3118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414141"/>
                </a:solidFill>
                <a:latin typeface="Arial"/>
                <a:cs typeface="Arial"/>
              </a:rPr>
              <a:t>So, what does a typical project look like?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171190" y="1366139"/>
            <a:ext cx="161500" cy="3685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2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212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679190" y="1366139"/>
            <a:ext cx="4960265" cy="20322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6350">
              <a:lnSpc>
                <a:spcPct val="100000"/>
              </a:lnSpc>
            </a:pPr>
            <a:r>
              <a:rPr sz="2600" spc="10" dirty="0">
                <a:solidFill>
                  <a:srgbClr val="202020"/>
                </a:solidFill>
                <a:latin typeface="Arial"/>
                <a:cs typeface="Arial"/>
              </a:rPr>
              <a:t>A bunch of commits linked</a:t>
            </a:r>
            <a:endParaRPr sz="2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570" spc="10" dirty="0">
                <a:solidFill>
                  <a:srgbClr val="202020"/>
                </a:solidFill>
                <a:latin typeface="Arial"/>
                <a:cs typeface="Arial"/>
              </a:rPr>
              <a:t>together that live on some branch,</a:t>
            </a:r>
            <a:endParaRPr sz="25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202020"/>
                </a:solidFill>
                <a:latin typeface="Arial"/>
                <a:cs typeface="Arial"/>
              </a:rPr>
              <a:t>contained in a repository</a:t>
            </a:r>
            <a:endParaRPr sz="2600">
              <a:latin typeface="Arial"/>
              <a:cs typeface="Arial"/>
            </a:endParaRPr>
          </a:p>
          <a:p>
            <a:pPr marL="6350">
              <a:lnSpc>
                <a:spcPct val="100000"/>
              </a:lnSpc>
            </a:pPr>
            <a:r>
              <a:rPr sz="2600" spc="10" dirty="0">
                <a:solidFill>
                  <a:srgbClr val="202020"/>
                </a:solidFill>
                <a:latin typeface="Arial"/>
                <a:cs typeface="Arial"/>
              </a:rPr>
              <a:t>Following images taken and</a:t>
            </a:r>
            <a:endParaRPr sz="2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202020"/>
                </a:solidFill>
                <a:latin typeface="Arial"/>
                <a:cs typeface="Arial"/>
              </a:rPr>
              <a:t>modiﬁed from: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3171190" y="2626487"/>
            <a:ext cx="161500" cy="3685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2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212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628390" y="3485769"/>
            <a:ext cx="1039850" cy="3118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E5425D"/>
                </a:solidFill>
                <a:latin typeface="Arial"/>
                <a:cs typeface="Arial"/>
              </a:rPr>
              <a:t>•  </a:t>
            </a:r>
            <a:r>
              <a:rPr sz="2200" spc="10" dirty="0">
                <a:solidFill>
                  <a:srgbClr val="202020"/>
                </a:solidFill>
                <a:latin typeface="Arial"/>
                <a:cs typeface="Arial"/>
              </a:rPr>
              <a:t>http://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726207" y="3523488"/>
            <a:ext cx="38836" cy="2740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595864" y="3485769"/>
            <a:ext cx="2527731" cy="3118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02020"/>
                </a:solidFill>
                <a:latin typeface="Arial"/>
                <a:cs typeface="Arial"/>
              </a:rPr>
              <a:t>marklodato.github.io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7051196" y="3485769"/>
            <a:ext cx="913638" cy="3118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02020"/>
                </a:solidFill>
                <a:latin typeface="Arial"/>
                <a:cs typeface="Arial"/>
              </a:rPr>
              <a:t>/visual-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7892451" y="3485769"/>
            <a:ext cx="368249" cy="3118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02020"/>
                </a:solidFill>
                <a:latin typeface="Arial"/>
                <a:cs typeface="Arial"/>
              </a:rPr>
              <a:t>git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8188330" y="3485769"/>
            <a:ext cx="156184" cy="3118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02020"/>
                </a:solidFill>
                <a:latin typeface="Arial"/>
                <a:cs typeface="Arial"/>
              </a:rPr>
              <a:t>-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3907790" y="3812413"/>
            <a:ext cx="2463703" cy="3118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02020"/>
                </a:solidFill>
                <a:latin typeface="Arial"/>
                <a:cs typeface="Arial"/>
              </a:rPr>
              <a:t>guide/index-en.html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3628390" y="4222369"/>
            <a:ext cx="2765984" cy="3118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E5425D"/>
                </a:solidFill>
                <a:latin typeface="Arial"/>
                <a:cs typeface="Arial"/>
              </a:rPr>
              <a:t>•  </a:t>
            </a:r>
            <a:r>
              <a:rPr sz="2200" spc="10" dirty="0">
                <a:solidFill>
                  <a:srgbClr val="202020"/>
                </a:solidFill>
                <a:latin typeface="Arial"/>
                <a:cs typeface="Arial"/>
              </a:rPr>
              <a:t>Also a good tutorial!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3726207" y="4260088"/>
            <a:ext cx="38836" cy="2740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pic>
        <p:nvPicPr>
          <p:cNvPr id="9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pic>
        <p:nvPicPr>
          <p:cNvPr id="9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171190" y="431729"/>
            <a:ext cx="4968468" cy="3118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414141"/>
                </a:solidFill>
                <a:latin typeface="Arial"/>
                <a:cs typeface="Arial"/>
              </a:rPr>
              <a:t>So, what does a typical project look like?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9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46" y="1377999"/>
            <a:ext cx="5874554" cy="3428944"/>
          </a:xfrm>
          <a:prstGeom prst="rect">
            <a:avLst/>
          </a:prstGeom>
        </p:spPr>
      </p:pic>
      <p:pic>
        <p:nvPicPr>
          <p:cNvPr id="9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220" y="1412016"/>
            <a:ext cx="1349417" cy="1272301"/>
          </a:xfrm>
          <a:prstGeom prst="rect">
            <a:avLst/>
          </a:prstGeom>
        </p:spPr>
      </p:pic>
      <p:pic>
        <p:nvPicPr>
          <p:cNvPr id="9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73" y="3796681"/>
            <a:ext cx="4640638" cy="59891"/>
          </a:xfrm>
          <a:prstGeom prst="rect">
            <a:avLst/>
          </a:prstGeom>
        </p:spPr>
      </p:pic>
      <p:pic>
        <p:nvPicPr>
          <p:cNvPr id="98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152" y="3718289"/>
            <a:ext cx="223332" cy="226972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4660017" y="3888566"/>
            <a:ext cx="1978991" cy="2551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14141"/>
                </a:solidFill>
                <a:latin typeface="Arial"/>
                <a:cs typeface="Arial"/>
              </a:rPr>
              <a:t>Time going forward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pic>
        <p:nvPicPr>
          <p:cNvPr id="10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pic>
        <p:nvPicPr>
          <p:cNvPr id="10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171190" y="499674"/>
            <a:ext cx="3334460" cy="4535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414141"/>
                </a:solidFill>
                <a:latin typeface="Arial"/>
                <a:cs typeface="Arial"/>
              </a:rPr>
              <a:t>So, what is </a:t>
            </a:r>
            <a:r>
              <a:rPr sz="3170" spc="10" dirty="0">
                <a:solidFill>
                  <a:srgbClr val="0000FF"/>
                </a:solidFill>
                <a:latin typeface="Arial"/>
                <a:cs typeface="Arial"/>
              </a:rPr>
              <a:t>HEAD</a:t>
            </a:r>
            <a:r>
              <a:rPr sz="3170" spc="10" dirty="0">
                <a:solidFill>
                  <a:srgbClr val="414141"/>
                </a:solidFill>
                <a:latin typeface="Arial"/>
                <a:cs typeface="Arial"/>
              </a:rPr>
              <a:t>?</a:t>
            </a:r>
            <a:endParaRPr sz="3100">
              <a:latin typeface="Arial"/>
              <a:cs typeface="Arial"/>
            </a:endParaRPr>
          </a:p>
        </p:txBody>
      </p:sp>
      <p:pic>
        <p:nvPicPr>
          <p:cNvPr id="10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46" y="2205727"/>
            <a:ext cx="5874554" cy="2937772"/>
          </a:xfrm>
          <a:prstGeom prst="rect">
            <a:avLst/>
          </a:prstGeom>
        </p:spPr>
      </p:pic>
      <p:pic>
        <p:nvPicPr>
          <p:cNvPr id="103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220" y="2239744"/>
            <a:ext cx="1349417" cy="1272301"/>
          </a:xfrm>
          <a:prstGeom prst="rect">
            <a:avLst/>
          </a:prstGeom>
        </p:spPr>
      </p:pic>
      <p:pic>
        <p:nvPicPr>
          <p:cNvPr id="104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73" y="4624410"/>
            <a:ext cx="4640638" cy="59891"/>
          </a:xfrm>
          <a:prstGeom prst="rect">
            <a:avLst/>
          </a:prstGeom>
        </p:spPr>
      </p:pic>
      <p:pic>
        <p:nvPicPr>
          <p:cNvPr id="105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152" y="4546017"/>
            <a:ext cx="223332" cy="226973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4660017" y="4716294"/>
            <a:ext cx="1978991" cy="2551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14141"/>
                </a:solidFill>
                <a:latin typeface="Arial"/>
                <a:cs typeface="Arial"/>
              </a:rPr>
              <a:t>Time going forward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pic>
        <p:nvPicPr>
          <p:cNvPr id="10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pic>
        <p:nvPicPr>
          <p:cNvPr id="10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171190" y="499674"/>
            <a:ext cx="3334460" cy="4535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414141"/>
                </a:solidFill>
                <a:latin typeface="Arial"/>
                <a:cs typeface="Arial"/>
              </a:rPr>
              <a:t>So, what is </a:t>
            </a:r>
            <a:r>
              <a:rPr sz="3170" spc="10" dirty="0">
                <a:solidFill>
                  <a:srgbClr val="0000FF"/>
                </a:solidFill>
                <a:latin typeface="Arial"/>
                <a:cs typeface="Arial"/>
              </a:rPr>
              <a:t>HEAD</a:t>
            </a:r>
            <a:r>
              <a:rPr sz="3170" spc="10" dirty="0">
                <a:solidFill>
                  <a:srgbClr val="414141"/>
                </a:solidFill>
                <a:latin typeface="Arial"/>
                <a:cs typeface="Arial"/>
              </a:rPr>
              <a:t>?</a:t>
            </a:r>
            <a:endParaRPr sz="3100">
              <a:latin typeface="Arial"/>
              <a:cs typeface="Arial"/>
            </a:endParaRPr>
          </a:p>
        </p:txBody>
      </p:sp>
      <p:pic>
        <p:nvPicPr>
          <p:cNvPr id="109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46" y="2205727"/>
            <a:ext cx="5874554" cy="2937772"/>
          </a:xfrm>
          <a:prstGeom prst="rect">
            <a:avLst/>
          </a:prstGeom>
        </p:spPr>
      </p:pic>
      <p:pic>
        <p:nvPicPr>
          <p:cNvPr id="110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220" y="2239744"/>
            <a:ext cx="1349417" cy="1272301"/>
          </a:xfrm>
          <a:prstGeom prst="rect">
            <a:avLst/>
          </a:prstGeom>
        </p:spPr>
      </p:pic>
      <p:pic>
        <p:nvPicPr>
          <p:cNvPr id="111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73" y="4624410"/>
            <a:ext cx="4640638" cy="59891"/>
          </a:xfrm>
          <a:prstGeom prst="rect">
            <a:avLst/>
          </a:prstGeom>
        </p:spPr>
      </p:pic>
      <p:pic>
        <p:nvPicPr>
          <p:cNvPr id="112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152" y="4546017"/>
            <a:ext cx="223332" cy="226973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3171190" y="1368552"/>
            <a:ext cx="173923" cy="39685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6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226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679190" y="1368552"/>
            <a:ext cx="4801260" cy="8159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6350">
              <a:lnSpc>
                <a:spcPct val="100000"/>
              </a:lnSpc>
            </a:pPr>
            <a:r>
              <a:rPr sz="2800" spc="10" dirty="0">
                <a:solidFill>
                  <a:srgbClr val="414141"/>
                </a:solidFill>
                <a:latin typeface="Arial"/>
                <a:cs typeface="Arial"/>
              </a:rPr>
              <a:t>A reference to the most recent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14141"/>
                </a:solidFill>
                <a:latin typeface="Arial"/>
                <a:cs typeface="Arial"/>
              </a:rPr>
              <a:t>commit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660017" y="4716294"/>
            <a:ext cx="1978991" cy="2551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14141"/>
                </a:solidFill>
                <a:latin typeface="Arial"/>
                <a:cs typeface="Arial"/>
              </a:rPr>
              <a:t>Time going forward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pic>
        <p:nvPicPr>
          <p:cNvPr id="11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pic>
        <p:nvPicPr>
          <p:cNvPr id="11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171190" y="499674"/>
            <a:ext cx="3334460" cy="4535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414141"/>
                </a:solidFill>
                <a:latin typeface="Arial"/>
                <a:cs typeface="Arial"/>
              </a:rPr>
              <a:t>So, what is </a:t>
            </a:r>
            <a:r>
              <a:rPr sz="3170" spc="10" dirty="0">
                <a:solidFill>
                  <a:srgbClr val="0000FF"/>
                </a:solidFill>
                <a:latin typeface="Arial"/>
                <a:cs typeface="Arial"/>
              </a:rPr>
              <a:t>HEAD</a:t>
            </a:r>
            <a:r>
              <a:rPr sz="3170" spc="10" dirty="0">
                <a:solidFill>
                  <a:srgbClr val="414141"/>
                </a:solidFill>
                <a:latin typeface="Arial"/>
                <a:cs typeface="Arial"/>
              </a:rPr>
              <a:t>?</a:t>
            </a:r>
            <a:endParaRPr sz="3100">
              <a:latin typeface="Arial"/>
              <a:cs typeface="Arial"/>
            </a:endParaRPr>
          </a:p>
        </p:txBody>
      </p:sp>
      <p:pic>
        <p:nvPicPr>
          <p:cNvPr id="116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46" y="2205727"/>
            <a:ext cx="5874554" cy="2937772"/>
          </a:xfrm>
          <a:prstGeom prst="rect">
            <a:avLst/>
          </a:prstGeom>
        </p:spPr>
      </p:pic>
      <p:pic>
        <p:nvPicPr>
          <p:cNvPr id="117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220" y="2239744"/>
            <a:ext cx="1349417" cy="1272301"/>
          </a:xfrm>
          <a:prstGeom prst="rect">
            <a:avLst/>
          </a:prstGeom>
        </p:spPr>
      </p:pic>
      <p:pic>
        <p:nvPicPr>
          <p:cNvPr id="118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73" y="4624410"/>
            <a:ext cx="4640638" cy="59891"/>
          </a:xfrm>
          <a:prstGeom prst="rect">
            <a:avLst/>
          </a:prstGeom>
        </p:spPr>
      </p:pic>
      <p:pic>
        <p:nvPicPr>
          <p:cNvPr id="119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152" y="4546017"/>
            <a:ext cx="223332" cy="226973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4660017" y="4716294"/>
            <a:ext cx="1978991" cy="2551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14141"/>
                </a:solidFill>
                <a:latin typeface="Arial"/>
                <a:cs typeface="Arial"/>
              </a:rPr>
              <a:t>Time going forward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171190" y="1368552"/>
            <a:ext cx="173923" cy="39685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6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226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3679190" y="1368552"/>
            <a:ext cx="4801260" cy="8159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6350">
              <a:lnSpc>
                <a:spcPct val="100000"/>
              </a:lnSpc>
            </a:pPr>
            <a:r>
              <a:rPr sz="2800" spc="10" dirty="0">
                <a:solidFill>
                  <a:srgbClr val="414141"/>
                </a:solidFill>
                <a:latin typeface="Arial"/>
                <a:cs typeface="Arial"/>
              </a:rPr>
              <a:t>A reference to the most recent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14141"/>
                </a:solidFill>
                <a:latin typeface="Arial"/>
                <a:cs typeface="Arial"/>
              </a:rPr>
              <a:t>commit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628390" y="2249487"/>
            <a:ext cx="93173" cy="2125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99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1199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914140" y="2249487"/>
            <a:ext cx="2748343" cy="2125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9" spc="10" dirty="0">
                <a:solidFill>
                  <a:srgbClr val="202020"/>
                </a:solidFill>
                <a:latin typeface="Arial"/>
                <a:cs typeface="Arial"/>
              </a:rPr>
              <a:t>(in most cases – not always true!)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pic>
        <p:nvPicPr>
          <p:cNvPr id="12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pic>
        <p:nvPicPr>
          <p:cNvPr id="12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171190" y="499674"/>
            <a:ext cx="3795319" cy="4535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10" spc="10" dirty="0">
                <a:solidFill>
                  <a:srgbClr val="414141"/>
                </a:solidFill>
                <a:latin typeface="Arial"/>
                <a:cs typeface="Arial"/>
              </a:rPr>
              <a:t>So, what is </a:t>
            </a:r>
            <a:r>
              <a:rPr sz="3110" spc="10" dirty="0">
                <a:solidFill>
                  <a:srgbClr val="0000FF"/>
                </a:solidFill>
                <a:latin typeface="Arial"/>
                <a:cs typeface="Arial"/>
              </a:rPr>
              <a:t>MASTER</a:t>
            </a:r>
            <a:r>
              <a:rPr sz="3110" spc="10" dirty="0">
                <a:solidFill>
                  <a:srgbClr val="414141"/>
                </a:solidFill>
                <a:latin typeface="Arial"/>
                <a:cs typeface="Arial"/>
              </a:rPr>
              <a:t>?</a:t>
            </a:r>
            <a:endParaRPr sz="3100">
              <a:latin typeface="Arial"/>
              <a:cs typeface="Arial"/>
            </a:endParaRPr>
          </a:p>
        </p:txBody>
      </p:sp>
      <p:pic>
        <p:nvPicPr>
          <p:cNvPr id="123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46" y="2205727"/>
            <a:ext cx="5874554" cy="2937772"/>
          </a:xfrm>
          <a:prstGeom prst="rect">
            <a:avLst/>
          </a:prstGeom>
        </p:spPr>
      </p:pic>
      <p:pic>
        <p:nvPicPr>
          <p:cNvPr id="124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220" y="2239744"/>
            <a:ext cx="1349417" cy="1272301"/>
          </a:xfrm>
          <a:prstGeom prst="rect">
            <a:avLst/>
          </a:prstGeom>
        </p:spPr>
      </p:pic>
      <p:pic>
        <p:nvPicPr>
          <p:cNvPr id="125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73" y="4624410"/>
            <a:ext cx="4640638" cy="59891"/>
          </a:xfrm>
          <a:prstGeom prst="rect">
            <a:avLst/>
          </a:prstGeom>
        </p:spPr>
      </p:pic>
      <p:pic>
        <p:nvPicPr>
          <p:cNvPr id="126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152" y="4546017"/>
            <a:ext cx="223332" cy="226973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4660017" y="4716294"/>
            <a:ext cx="1978991" cy="2551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14141"/>
                </a:solidFill>
                <a:latin typeface="Arial"/>
                <a:cs typeface="Arial"/>
              </a:rPr>
              <a:t>Time going forward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171190" y="1368552"/>
            <a:ext cx="173923" cy="39685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6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226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3685540" y="1368552"/>
            <a:ext cx="4957063" cy="3968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414141"/>
                </a:solidFill>
                <a:latin typeface="Arial"/>
                <a:cs typeface="Arial"/>
              </a:rPr>
              <a:t>The main branch in your project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171190" y="1838959"/>
            <a:ext cx="124231" cy="2834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170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685540" y="1838959"/>
            <a:ext cx="909828" cy="2834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02020"/>
                </a:solidFill>
                <a:latin typeface="Arial"/>
                <a:cs typeface="Arial"/>
              </a:rPr>
              <a:t>Doesn’t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595353" y="1838959"/>
            <a:ext cx="601471" cy="2834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50" spc="10" dirty="0">
                <a:solidFill>
                  <a:srgbClr val="2B2B2B"/>
                </a:solidFill>
                <a:latin typeface="Arial"/>
                <a:cs typeface="Arial"/>
              </a:rPr>
              <a:t>have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5131030" y="1838959"/>
            <a:ext cx="3489961" cy="2834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202020"/>
                </a:solidFill>
                <a:latin typeface="Arial"/>
                <a:cs typeface="Arial"/>
              </a:rPr>
              <a:t> to be called master, but almost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3679190" y="2146300"/>
            <a:ext cx="1098533" cy="2834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202020"/>
                </a:solidFill>
                <a:latin typeface="Arial"/>
                <a:cs typeface="Arial"/>
              </a:rPr>
              <a:t>always is!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pic>
        <p:nvPicPr>
          <p:cNvPr id="12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pic>
        <p:nvPicPr>
          <p:cNvPr id="12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171190" y="431729"/>
            <a:ext cx="5143120" cy="3118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40" spc="10" dirty="0">
                <a:solidFill>
                  <a:srgbClr val="414141"/>
                </a:solidFill>
                <a:latin typeface="Arial"/>
                <a:cs typeface="Arial"/>
              </a:rPr>
              <a:t>Key Concepts: </a:t>
            </a:r>
            <a:r>
              <a:rPr sz="2140" spc="10" dirty="0">
                <a:solidFill>
                  <a:srgbClr val="202020"/>
                </a:solidFill>
                <a:latin typeface="Arial"/>
                <a:cs typeface="Arial"/>
              </a:rPr>
              <a:t>Branching oﬀ of the </a:t>
            </a:r>
            <a:r>
              <a:rPr sz="2140" spc="10" dirty="0">
                <a:solidFill>
                  <a:srgbClr val="0000FF"/>
                </a:solidFill>
                <a:latin typeface="Arial"/>
                <a:cs typeface="Arial"/>
              </a:rPr>
              <a:t>master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171190" y="698429"/>
            <a:ext cx="978166" cy="3118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02020"/>
                </a:solidFill>
                <a:latin typeface="Arial"/>
                <a:cs typeface="Arial"/>
              </a:rPr>
              <a:t>branch</a:t>
            </a:r>
            <a:r>
              <a:rPr sz="22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171190" y="1368552"/>
            <a:ext cx="173923" cy="39685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6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226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3679190" y="1368552"/>
            <a:ext cx="4957370" cy="26066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6350">
              <a:lnSpc>
                <a:spcPct val="100000"/>
              </a:lnSpc>
            </a:pPr>
            <a:r>
              <a:rPr sz="2710" spc="10" dirty="0">
                <a:solidFill>
                  <a:srgbClr val="414141"/>
                </a:solidFill>
                <a:latin typeface="Arial"/>
                <a:cs typeface="Arial"/>
              </a:rPr>
              <a:t>The start of a branch points to a</a:t>
            </a:r>
            <a:endParaRPr sz="2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14141"/>
                </a:solidFill>
                <a:latin typeface="Arial"/>
                <a:cs typeface="Arial"/>
              </a:rPr>
              <a:t>speciﬁc commit</a:t>
            </a:r>
            <a:endParaRPr sz="2800">
              <a:latin typeface="Arial"/>
              <a:cs typeface="Arial"/>
            </a:endParaRPr>
          </a:p>
          <a:p>
            <a:pPr marL="6350">
              <a:lnSpc>
                <a:spcPct val="100000"/>
              </a:lnSpc>
            </a:pPr>
            <a:r>
              <a:rPr sz="2800" spc="10" dirty="0">
                <a:solidFill>
                  <a:srgbClr val="414141"/>
                </a:solidFill>
                <a:latin typeface="Arial"/>
                <a:cs typeface="Arial"/>
              </a:rPr>
              <a:t>When you want to make any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14141"/>
                </a:solidFill>
                <a:latin typeface="Arial"/>
                <a:cs typeface="Arial"/>
              </a:rPr>
              <a:t>changes to your project you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414141"/>
                </a:solidFill>
                <a:latin typeface="Arial"/>
                <a:cs typeface="Arial"/>
              </a:rPr>
              <a:t>make a new branch based on a</a:t>
            </a:r>
            <a:endParaRPr sz="2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14141"/>
                </a:solidFill>
                <a:latin typeface="Arial"/>
                <a:cs typeface="Arial"/>
              </a:rPr>
              <a:t>commit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171190" y="2304796"/>
            <a:ext cx="173923" cy="3968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6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226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pic>
        <p:nvPicPr>
          <p:cNvPr id="13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pic>
        <p:nvPicPr>
          <p:cNvPr id="13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171190" y="431729"/>
            <a:ext cx="5143120" cy="3118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80" spc="10" dirty="0">
                <a:solidFill>
                  <a:srgbClr val="202020"/>
                </a:solidFill>
                <a:latin typeface="Arial"/>
                <a:cs typeface="Arial"/>
              </a:rPr>
              <a:t>Key Concepts: Branching oﬀ of the </a:t>
            </a:r>
            <a:r>
              <a:rPr sz="2080" spc="10" dirty="0">
                <a:solidFill>
                  <a:srgbClr val="0000FF"/>
                </a:solidFill>
                <a:latin typeface="Arial"/>
                <a:cs typeface="Arial"/>
              </a:rPr>
              <a:t>master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171190" y="698429"/>
            <a:ext cx="978166" cy="3118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02020"/>
                </a:solidFill>
                <a:latin typeface="Arial"/>
                <a:cs typeface="Arial"/>
              </a:rPr>
              <a:t>branch</a:t>
            </a:r>
            <a:r>
              <a:rPr sz="22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660017" y="4716294"/>
            <a:ext cx="1978991" cy="2551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14141"/>
                </a:solidFill>
                <a:latin typeface="Arial"/>
                <a:cs typeface="Arial"/>
              </a:rPr>
              <a:t>Time going forward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33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73" y="4624410"/>
            <a:ext cx="4640638" cy="59891"/>
          </a:xfrm>
          <a:prstGeom prst="rect">
            <a:avLst/>
          </a:prstGeom>
        </p:spPr>
      </p:pic>
      <p:pic>
        <p:nvPicPr>
          <p:cNvPr id="134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152" y="4546017"/>
            <a:ext cx="223332" cy="226973"/>
          </a:xfrm>
          <a:prstGeom prst="rect">
            <a:avLst/>
          </a:prstGeom>
        </p:spPr>
      </p:pic>
      <p:pic>
        <p:nvPicPr>
          <p:cNvPr id="135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0" y="1218735"/>
            <a:ext cx="4927600" cy="3124200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89210" y="3661792"/>
            <a:ext cx="2564855" cy="801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618584">
              <a:lnSpc>
                <a:spcPct val="100000"/>
              </a:lnSpc>
            </a:pPr>
            <a:r>
              <a:rPr sz="1800" spc="10" dirty="0">
                <a:solidFill>
                  <a:srgbClr val="414141"/>
                </a:solidFill>
                <a:latin typeface="Arial"/>
                <a:cs typeface="Arial"/>
              </a:rPr>
              <a:t>Images from:</a:t>
            </a:r>
            <a:endParaRPr sz="1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14141"/>
                </a:solidFill>
                <a:latin typeface="Arial"/>
                <a:cs typeface="Arial"/>
              </a:rPr>
              <a:t>http://codingdomain.com/</a:t>
            </a:r>
            <a:endParaRPr sz="1800">
              <a:latin typeface="Arial"/>
              <a:cs typeface="Arial"/>
            </a:endParaRPr>
          </a:p>
          <a:p>
            <a:pPr marL="659619">
              <a:lnSpc>
                <a:spcPct val="100000"/>
              </a:lnSpc>
            </a:pPr>
            <a:r>
              <a:rPr sz="1800" spc="10" dirty="0">
                <a:solidFill>
                  <a:srgbClr val="414141"/>
                </a:solidFill>
                <a:latin typeface="Arial"/>
                <a:cs typeface="Arial"/>
              </a:rPr>
              <a:t>git/merging/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pic>
        <p:nvPicPr>
          <p:cNvPr id="13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pic>
        <p:nvPicPr>
          <p:cNvPr id="13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171190" y="499674"/>
            <a:ext cx="4203349" cy="4535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414141"/>
                </a:solidFill>
                <a:latin typeface="Arial"/>
                <a:cs typeface="Arial"/>
              </a:rPr>
              <a:t>Key Concepts: </a:t>
            </a:r>
            <a:r>
              <a:rPr sz="3200" spc="10" dirty="0">
                <a:solidFill>
                  <a:srgbClr val="0000FF"/>
                </a:solidFill>
                <a:latin typeface="Arial"/>
                <a:cs typeface="Arial"/>
              </a:rPr>
              <a:t>Merging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171190" y="1368552"/>
            <a:ext cx="173923" cy="39685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6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226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679190" y="1368552"/>
            <a:ext cx="4767463" cy="12477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6350">
              <a:lnSpc>
                <a:spcPct val="100000"/>
              </a:lnSpc>
            </a:pPr>
            <a:r>
              <a:rPr sz="2800" spc="10" dirty="0">
                <a:solidFill>
                  <a:srgbClr val="414141"/>
                </a:solidFill>
                <a:latin typeface="Arial"/>
                <a:cs typeface="Arial"/>
              </a:rPr>
              <a:t>Once you’re done with your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14141"/>
                </a:solidFill>
                <a:latin typeface="Arial"/>
                <a:cs typeface="Arial"/>
              </a:rPr>
              <a:t>feature, you </a:t>
            </a:r>
            <a:r>
              <a:rPr sz="2800" spc="10" dirty="0">
                <a:solidFill>
                  <a:srgbClr val="0000FF"/>
                </a:solidFill>
                <a:latin typeface="Arial"/>
                <a:cs typeface="Arial"/>
              </a:rPr>
              <a:t>merge </a:t>
            </a:r>
            <a:r>
              <a:rPr sz="2800" spc="10" dirty="0">
                <a:solidFill>
                  <a:srgbClr val="202020"/>
                </a:solidFill>
                <a:latin typeface="Arial"/>
                <a:cs typeface="Arial"/>
              </a:rPr>
              <a:t>it back into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202020"/>
                </a:solidFill>
                <a:latin typeface="Arial"/>
                <a:cs typeface="Arial"/>
              </a:rPr>
              <a:t>master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39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799" y="2329368"/>
            <a:ext cx="4066169" cy="2157558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4718226" y="4747631"/>
            <a:ext cx="1978991" cy="2551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14141"/>
                </a:solidFill>
                <a:latin typeface="Arial"/>
                <a:cs typeface="Arial"/>
              </a:rPr>
              <a:t>Time going forward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40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262" y="4595183"/>
            <a:ext cx="3187281" cy="55148"/>
          </a:xfrm>
          <a:prstGeom prst="rect">
            <a:avLst/>
          </a:prstGeom>
        </p:spPr>
      </p:pic>
      <p:pic>
        <p:nvPicPr>
          <p:cNvPr id="141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319" y="4512107"/>
            <a:ext cx="223296" cy="22697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pic>
        <p:nvPicPr>
          <p:cNvPr id="14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pic>
        <p:nvPicPr>
          <p:cNvPr id="14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171190" y="431729"/>
            <a:ext cx="5261661" cy="3118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10" spc="10" dirty="0">
                <a:solidFill>
                  <a:srgbClr val="414141"/>
                </a:solidFill>
                <a:latin typeface="Arial"/>
                <a:cs typeface="Arial"/>
              </a:rPr>
              <a:t>Key Concepts: How do you make a commit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171190" y="698429"/>
            <a:ext cx="1113672" cy="3118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414141"/>
                </a:solidFill>
                <a:latin typeface="Arial"/>
                <a:cs typeface="Arial"/>
              </a:rPr>
              <a:t>anyway?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171190" y="1302766"/>
            <a:ext cx="149077" cy="3401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3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183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3685540" y="1302766"/>
            <a:ext cx="4978909" cy="3401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202020"/>
                </a:solidFill>
                <a:latin typeface="Arial"/>
                <a:cs typeface="Arial"/>
              </a:rPr>
              <a:t>There are a lot of ‘states’ and ‘places’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679190" y="1594866"/>
            <a:ext cx="1679143" cy="3401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202020"/>
                </a:solidFill>
                <a:latin typeface="Arial"/>
                <a:cs typeface="Arial"/>
              </a:rPr>
              <a:t>a ﬁle can be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171190" y="1960118"/>
            <a:ext cx="149077" cy="3401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3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183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3685540" y="1960118"/>
            <a:ext cx="3906925" cy="3401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202020"/>
                </a:solidFill>
                <a:latin typeface="Arial"/>
                <a:cs typeface="Arial"/>
              </a:rPr>
              <a:t>Local on your computer: the ‘</a:t>
            </a:r>
            <a:endParaRPr sz="23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7513446" y="1960118"/>
            <a:ext cx="1126236" cy="3401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Arial"/>
                <a:cs typeface="Arial"/>
              </a:rPr>
              <a:t>working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3679190" y="2242566"/>
            <a:ext cx="1306041" cy="3401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Arial"/>
                <a:cs typeface="Arial"/>
              </a:rPr>
              <a:t>directory</a:t>
            </a:r>
            <a:r>
              <a:rPr sz="2400" spc="10" dirty="0">
                <a:solidFill>
                  <a:srgbClr val="202020"/>
                </a:solidFill>
                <a:latin typeface="Arial"/>
                <a:cs typeface="Arial"/>
              </a:rPr>
              <a:t>’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3171190" y="2607818"/>
            <a:ext cx="149077" cy="3401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3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183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3685540" y="2607818"/>
            <a:ext cx="4466845" cy="3401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202020"/>
                </a:solidFill>
                <a:latin typeface="Arial"/>
                <a:cs typeface="Arial"/>
              </a:rPr>
              <a:t>When a ﬁle is ready to be put in a</a:t>
            </a:r>
            <a:endParaRPr sz="23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3679190" y="2902966"/>
            <a:ext cx="4871842" cy="3401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202020"/>
                </a:solidFill>
                <a:latin typeface="Arial"/>
                <a:cs typeface="Arial"/>
              </a:rPr>
              <a:t>commit you add it onto the ‘</a:t>
            </a:r>
            <a:r>
              <a:rPr sz="2340" spc="10" dirty="0">
                <a:solidFill>
                  <a:srgbClr val="0000FF"/>
                </a:solidFill>
                <a:latin typeface="Arial"/>
                <a:cs typeface="Arial"/>
              </a:rPr>
              <a:t>index</a:t>
            </a:r>
            <a:r>
              <a:rPr sz="2340" spc="10" dirty="0">
                <a:solidFill>
                  <a:srgbClr val="414141"/>
                </a:solidFill>
                <a:latin typeface="Arial"/>
                <a:cs typeface="Arial"/>
              </a:rPr>
              <a:t>’ or</a:t>
            </a:r>
            <a:endParaRPr sz="23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3679190" y="3195066"/>
            <a:ext cx="1172245" cy="3401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14141"/>
                </a:solidFill>
                <a:latin typeface="Arial"/>
                <a:cs typeface="Arial"/>
              </a:rPr>
              <a:t>‘</a:t>
            </a:r>
            <a:r>
              <a:rPr sz="2400" spc="10" dirty="0">
                <a:solidFill>
                  <a:srgbClr val="0000FF"/>
                </a:solidFill>
                <a:latin typeface="Arial"/>
                <a:cs typeface="Arial"/>
              </a:rPr>
              <a:t>staging</a:t>
            </a:r>
            <a:r>
              <a:rPr sz="2400" spc="10" dirty="0">
                <a:solidFill>
                  <a:srgbClr val="202020"/>
                </a:solidFill>
                <a:latin typeface="Arial"/>
                <a:cs typeface="Arial"/>
              </a:rPr>
              <a:t>’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3628390" y="3553460"/>
            <a:ext cx="4656075" cy="2834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E5425D"/>
                </a:solidFill>
                <a:latin typeface="Arial"/>
                <a:cs typeface="Arial"/>
              </a:rPr>
              <a:t>•   </a:t>
            </a:r>
            <a:r>
              <a:rPr sz="2000" spc="10" dirty="0">
                <a:solidFill>
                  <a:srgbClr val="202020"/>
                </a:solidFill>
                <a:latin typeface="Arial"/>
                <a:cs typeface="Arial"/>
              </a:rPr>
              <a:t>Staging is the new preferred term – but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3717315" y="3587749"/>
            <a:ext cx="35306" cy="2491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9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3907790" y="3797300"/>
            <a:ext cx="4200653" cy="2834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202020"/>
                </a:solidFill>
                <a:latin typeface="Arial"/>
                <a:cs typeface="Arial"/>
              </a:rPr>
              <a:t>you can see both ‘index’ and ‘staging’</a:t>
            </a:r>
            <a:endParaRPr sz="19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3907790" y="4038600"/>
            <a:ext cx="1299717" cy="2834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02020"/>
                </a:solidFill>
                <a:latin typeface="Arial"/>
                <a:cs typeface="Arial"/>
              </a:rPr>
              <a:t>being used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pic>
        <p:nvPicPr>
          <p:cNvPr id="2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"/>
            <a:ext cx="9135539" cy="5143499"/>
          </a:xfrm>
          <a:prstGeom prst="rect">
            <a:avLst/>
          </a:prstGeom>
        </p:spPr>
      </p:pic>
      <p:pic>
        <p:nvPicPr>
          <p:cNvPr id="2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"/>
            <a:ext cx="9135539" cy="5143499"/>
          </a:xfrm>
          <a:prstGeom prst="rect">
            <a:avLst/>
          </a:prstGeom>
        </p:spPr>
      </p:pic>
      <p:pic>
        <p:nvPicPr>
          <p:cNvPr id="2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33" y="1678561"/>
            <a:ext cx="7678766" cy="165966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556673" y="1947051"/>
            <a:ext cx="6587109" cy="11765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910" spc="10" dirty="0">
                <a:solidFill>
                  <a:srgbClr val="FFFFFF"/>
                </a:solidFill>
                <a:latin typeface="Arial"/>
                <a:cs typeface="Arial"/>
              </a:rPr>
              <a:t>Install git and a create GitHub</a:t>
            </a:r>
            <a:endParaRPr sz="39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FFFFFF"/>
                </a:solidFill>
                <a:latin typeface="Arial"/>
                <a:cs typeface="Arial"/>
              </a:rPr>
              <a:t>account</a:t>
            </a:r>
            <a:endParaRPr sz="4000">
              <a:latin typeface="Arial"/>
              <a:cs typeface="Arial"/>
            </a:endParaRPr>
          </a:p>
        </p:txBody>
      </p:sp>
      <p:pic>
        <p:nvPicPr>
          <p:cNvPr id="2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678561"/>
            <a:ext cx="1465230" cy="165966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547418" y="1840105"/>
            <a:ext cx="691286" cy="1360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509" spc="10" dirty="0">
                <a:solidFill>
                  <a:srgbClr val="3D8CA0"/>
                </a:solidFill>
                <a:latin typeface="Arial"/>
                <a:cs typeface="Arial"/>
              </a:rPr>
              <a:t>1</a:t>
            </a:r>
            <a:endParaRPr sz="9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pic>
        <p:nvPicPr>
          <p:cNvPr id="14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pic>
        <p:nvPicPr>
          <p:cNvPr id="14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171190" y="431729"/>
            <a:ext cx="5261661" cy="3118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10" spc="10" dirty="0">
                <a:solidFill>
                  <a:srgbClr val="414141"/>
                </a:solidFill>
                <a:latin typeface="Arial"/>
                <a:cs typeface="Arial"/>
              </a:rPr>
              <a:t>Key Concepts: How do you make a commit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171190" y="698429"/>
            <a:ext cx="1113672" cy="3118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414141"/>
                </a:solidFill>
                <a:latin typeface="Arial"/>
                <a:cs typeface="Arial"/>
              </a:rPr>
              <a:t>anyway?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171190" y="1368552"/>
            <a:ext cx="173923" cy="39685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6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226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3685540" y="1368552"/>
            <a:ext cx="2077415" cy="3968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202020"/>
                </a:solidFill>
                <a:latin typeface="Arial"/>
                <a:cs typeface="Arial"/>
              </a:rPr>
              <a:t>The process: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628390" y="1855977"/>
            <a:ext cx="4138422" cy="3401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E5425D"/>
                </a:solidFill>
                <a:latin typeface="Arial"/>
                <a:cs typeface="Arial"/>
              </a:rPr>
              <a:t>•  </a:t>
            </a:r>
            <a:r>
              <a:rPr sz="2400" spc="10" dirty="0">
                <a:solidFill>
                  <a:srgbClr val="202020"/>
                </a:solidFill>
                <a:latin typeface="Arial"/>
                <a:cs typeface="Arial"/>
              </a:rPr>
              <a:t>Make some changes to a ﬁle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735100" y="1897126"/>
            <a:ext cx="42367" cy="2990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3628390" y="2300479"/>
            <a:ext cx="1532382" cy="3401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E5425D"/>
                </a:solidFill>
                <a:latin typeface="Arial"/>
                <a:cs typeface="Arial"/>
              </a:rPr>
              <a:t>•  </a:t>
            </a:r>
            <a:r>
              <a:rPr sz="2400" spc="10" dirty="0">
                <a:solidFill>
                  <a:srgbClr val="202020"/>
                </a:solidFill>
                <a:latin typeface="Arial"/>
                <a:cs typeface="Arial"/>
              </a:rPr>
              <a:t>Use the ‘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3735100" y="2341627"/>
            <a:ext cx="42367" cy="2990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5081804" y="2300479"/>
            <a:ext cx="401726" cy="3401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Arial"/>
                <a:cs typeface="Arial"/>
              </a:rPr>
              <a:t>git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5404579" y="2300479"/>
            <a:ext cx="664768" cy="3401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Arial"/>
                <a:cs typeface="Arial"/>
              </a:rPr>
              <a:t> add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5990399" y="2300479"/>
            <a:ext cx="145694" cy="3401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202020"/>
                </a:solidFill>
                <a:latin typeface="Arial"/>
                <a:cs typeface="Arial"/>
              </a:rPr>
              <a:t>’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3907790" y="2300479"/>
            <a:ext cx="4447248" cy="10671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2228304">
              <a:lnSpc>
                <a:spcPct val="100000"/>
              </a:lnSpc>
            </a:pPr>
            <a:r>
              <a:rPr sz="2340" spc="10" dirty="0">
                <a:solidFill>
                  <a:srgbClr val="202020"/>
                </a:solidFill>
                <a:latin typeface="Arial"/>
                <a:cs typeface="Arial"/>
              </a:rPr>
              <a:t>command to put</a:t>
            </a:r>
            <a:endParaRPr sz="23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202020"/>
                </a:solidFill>
                <a:latin typeface="Arial"/>
                <a:cs typeface="Arial"/>
              </a:rPr>
              <a:t>the ﬁle onto the </a:t>
            </a:r>
            <a:r>
              <a:rPr sz="2400" spc="10" dirty="0">
                <a:solidFill>
                  <a:srgbClr val="0000FF"/>
                </a:solidFill>
                <a:latin typeface="Arial"/>
                <a:cs typeface="Arial"/>
              </a:rPr>
              <a:t>staging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Arial"/>
                <a:cs typeface="Arial"/>
              </a:rPr>
              <a:t>environment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3628390" y="3468878"/>
            <a:ext cx="1532382" cy="3401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E5425D"/>
                </a:solidFill>
                <a:latin typeface="Arial"/>
                <a:cs typeface="Arial"/>
              </a:rPr>
              <a:t>•  </a:t>
            </a:r>
            <a:r>
              <a:rPr sz="2400" spc="10" dirty="0">
                <a:solidFill>
                  <a:srgbClr val="202020"/>
                </a:solidFill>
                <a:latin typeface="Arial"/>
                <a:cs typeface="Arial"/>
              </a:rPr>
              <a:t>Use the ‘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3735100" y="3510026"/>
            <a:ext cx="42367" cy="2990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5081804" y="3468878"/>
            <a:ext cx="401726" cy="3401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Arial"/>
                <a:cs typeface="Arial"/>
              </a:rPr>
              <a:t>git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5404579" y="3468878"/>
            <a:ext cx="1112519" cy="3401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Arial"/>
                <a:cs typeface="Arial"/>
              </a:rPr>
              <a:t> commit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6438135" y="3468878"/>
            <a:ext cx="145694" cy="3401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202020"/>
                </a:solidFill>
                <a:latin typeface="Arial"/>
                <a:cs typeface="Arial"/>
              </a:rPr>
              <a:t>’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3907790" y="3468878"/>
            <a:ext cx="4394807" cy="6988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2676039">
              <a:lnSpc>
                <a:spcPct val="100000"/>
              </a:lnSpc>
            </a:pPr>
            <a:r>
              <a:rPr sz="2400" spc="10" dirty="0">
                <a:solidFill>
                  <a:srgbClr val="202020"/>
                </a:solidFill>
                <a:latin typeface="Arial"/>
                <a:cs typeface="Arial"/>
              </a:rPr>
              <a:t>command to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202020"/>
                </a:solidFill>
                <a:latin typeface="Arial"/>
                <a:cs typeface="Arial"/>
              </a:rPr>
              <a:t>create a new commit’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pic>
        <p:nvPicPr>
          <p:cNvPr id="14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pic>
        <p:nvPicPr>
          <p:cNvPr id="150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171190" y="431729"/>
            <a:ext cx="5261661" cy="3118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10" spc="10" dirty="0">
                <a:solidFill>
                  <a:srgbClr val="414141"/>
                </a:solidFill>
                <a:latin typeface="Arial"/>
                <a:cs typeface="Arial"/>
              </a:rPr>
              <a:t>Key Concepts: How do you make a commit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171190" y="698429"/>
            <a:ext cx="1113672" cy="3118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414141"/>
                </a:solidFill>
                <a:latin typeface="Arial"/>
                <a:cs typeface="Arial"/>
              </a:rPr>
              <a:t>anyway?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151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816" y="952447"/>
            <a:ext cx="6131168" cy="3578764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4660017" y="4274073"/>
            <a:ext cx="1978991" cy="2551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14141"/>
                </a:solidFill>
                <a:latin typeface="Arial"/>
                <a:cs typeface="Arial"/>
              </a:rPr>
              <a:t>Time going forward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52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73" y="4182188"/>
            <a:ext cx="4640638" cy="59891"/>
          </a:xfrm>
          <a:prstGeom prst="rect">
            <a:avLst/>
          </a:prstGeom>
        </p:spPr>
      </p:pic>
      <p:pic>
        <p:nvPicPr>
          <p:cNvPr id="153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152" y="4103796"/>
            <a:ext cx="223332" cy="22697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pic>
        <p:nvPicPr>
          <p:cNvPr id="15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pic>
        <p:nvPicPr>
          <p:cNvPr id="15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171190" y="431729"/>
            <a:ext cx="5261661" cy="3118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10" spc="10" dirty="0">
                <a:solidFill>
                  <a:srgbClr val="414141"/>
                </a:solidFill>
                <a:latin typeface="Arial"/>
                <a:cs typeface="Arial"/>
              </a:rPr>
              <a:t>Key Concepts: How do you make a commit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171190" y="698429"/>
            <a:ext cx="1113672" cy="3118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414141"/>
                </a:solidFill>
                <a:latin typeface="Arial"/>
                <a:cs typeface="Arial"/>
              </a:rPr>
              <a:t>anyway?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15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498" y="1065822"/>
            <a:ext cx="5847069" cy="3412936"/>
          </a:xfrm>
          <a:prstGeom prst="rect">
            <a:avLst/>
          </a:prstGeom>
        </p:spPr>
      </p:pic>
      <p:pic>
        <p:nvPicPr>
          <p:cNvPr id="15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81" y="1689449"/>
            <a:ext cx="1270039" cy="657641"/>
          </a:xfrm>
          <a:prstGeom prst="rect">
            <a:avLst/>
          </a:prstGeom>
        </p:spPr>
      </p:pic>
      <p:pic>
        <p:nvPicPr>
          <p:cNvPr id="15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618" y="1684686"/>
            <a:ext cx="1279563" cy="667166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4660017" y="4228717"/>
            <a:ext cx="1978991" cy="2551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14141"/>
                </a:solidFill>
                <a:latin typeface="Arial"/>
                <a:cs typeface="Arial"/>
              </a:rPr>
              <a:t>Time going forward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6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73" y="4136833"/>
            <a:ext cx="4640638" cy="59891"/>
          </a:xfrm>
          <a:prstGeom prst="rect">
            <a:avLst/>
          </a:prstGeom>
        </p:spPr>
      </p:pic>
      <p:pic>
        <p:nvPicPr>
          <p:cNvPr id="161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152" y="4058440"/>
            <a:ext cx="223332" cy="22697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pic>
        <p:nvPicPr>
          <p:cNvPr id="16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"/>
            <a:ext cx="9135539" cy="5143499"/>
          </a:xfrm>
          <a:prstGeom prst="rect">
            <a:avLst/>
          </a:prstGeom>
        </p:spPr>
      </p:pic>
      <p:pic>
        <p:nvPicPr>
          <p:cNvPr id="16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"/>
            <a:ext cx="9135539" cy="5143499"/>
          </a:xfrm>
          <a:prstGeom prst="rect">
            <a:avLst/>
          </a:prstGeom>
        </p:spPr>
      </p:pic>
      <p:pic>
        <p:nvPicPr>
          <p:cNvPr id="16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33" y="1678561"/>
            <a:ext cx="7678766" cy="165966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556673" y="2251851"/>
            <a:ext cx="3622548" cy="5669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910" spc="10" dirty="0">
                <a:solidFill>
                  <a:srgbClr val="FFFFFF"/>
                </a:solidFill>
                <a:latin typeface="Arial"/>
                <a:cs typeface="Arial"/>
              </a:rPr>
              <a:t>What is GitHub?</a:t>
            </a:r>
            <a:endParaRPr sz="3900">
              <a:latin typeface="Arial"/>
              <a:cs typeface="Arial"/>
            </a:endParaRPr>
          </a:p>
        </p:txBody>
      </p:sp>
      <p:pic>
        <p:nvPicPr>
          <p:cNvPr id="16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678561"/>
            <a:ext cx="1465230" cy="165966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405389" y="1840105"/>
            <a:ext cx="975360" cy="1360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600" spc="10" dirty="0">
                <a:solidFill>
                  <a:srgbClr val="3D8CA0"/>
                </a:solidFill>
                <a:latin typeface="Arial"/>
                <a:cs typeface="Arial"/>
              </a:rPr>
              <a:t>4</a:t>
            </a:r>
            <a:endParaRPr sz="9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pic>
        <p:nvPicPr>
          <p:cNvPr id="16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pic>
        <p:nvPicPr>
          <p:cNvPr id="16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171190" y="499674"/>
            <a:ext cx="2898039" cy="4535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10" spc="10" dirty="0">
                <a:solidFill>
                  <a:srgbClr val="414141"/>
                </a:solidFill>
                <a:latin typeface="Arial"/>
                <a:cs typeface="Arial"/>
              </a:rPr>
              <a:t>What is GitHub?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171190" y="1333246"/>
            <a:ext cx="149077" cy="7308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3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183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3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183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685540" y="1333246"/>
            <a:ext cx="2614269" cy="7308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14141"/>
                </a:solidFill>
                <a:latin typeface="Arial"/>
                <a:cs typeface="Arial"/>
              </a:rPr>
              <a:t>www.github.com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414141"/>
                </a:solidFill>
                <a:latin typeface="Arial"/>
                <a:cs typeface="Arial"/>
              </a:rPr>
              <a:t>Largest web-based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299771" y="1723898"/>
            <a:ext cx="1803189" cy="3401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14141"/>
                </a:solidFill>
                <a:latin typeface="Arial"/>
                <a:cs typeface="Arial"/>
              </a:rPr>
              <a:t>git repository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679190" y="2057146"/>
            <a:ext cx="2068372" cy="3401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14141"/>
                </a:solidFill>
                <a:latin typeface="Arial"/>
                <a:cs typeface="Arial"/>
              </a:rPr>
              <a:t>hosting service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628390" y="2448559"/>
            <a:ext cx="1604518" cy="2834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E5425D"/>
                </a:solidFill>
                <a:latin typeface="Arial"/>
                <a:cs typeface="Arial"/>
              </a:rPr>
              <a:t>•   </a:t>
            </a:r>
            <a:r>
              <a:rPr sz="2000" spc="10" dirty="0">
                <a:solidFill>
                  <a:srgbClr val="202020"/>
                </a:solidFill>
                <a:latin typeface="Arial"/>
                <a:cs typeface="Arial"/>
              </a:rPr>
              <a:t>Aka, hosts ‘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3717315" y="2482850"/>
            <a:ext cx="35306" cy="2491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9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5167103" y="2448560"/>
            <a:ext cx="2210308" cy="2834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0000FF"/>
                </a:solidFill>
                <a:latin typeface="Arial"/>
                <a:cs typeface="Arial"/>
              </a:rPr>
              <a:t>remote repositories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7311581" y="2448560"/>
            <a:ext cx="121412" cy="2834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02020"/>
                </a:solidFill>
                <a:latin typeface="Arial"/>
                <a:cs typeface="Arial"/>
              </a:rPr>
              <a:t>’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3171190" y="2790698"/>
            <a:ext cx="149077" cy="3401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3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183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3679190" y="2790698"/>
            <a:ext cx="4522571" cy="6734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6350">
              <a:lnSpc>
                <a:spcPct val="100000"/>
              </a:lnSpc>
            </a:pPr>
            <a:r>
              <a:rPr sz="2340" spc="10" dirty="0">
                <a:solidFill>
                  <a:srgbClr val="414141"/>
                </a:solidFill>
                <a:latin typeface="Arial"/>
                <a:cs typeface="Arial"/>
              </a:rPr>
              <a:t>Allows for code collaboration with</a:t>
            </a:r>
            <a:endParaRPr sz="23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14141"/>
                </a:solidFill>
                <a:latin typeface="Arial"/>
                <a:cs typeface="Arial"/>
              </a:rPr>
              <a:t>anyone online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3171190" y="3527298"/>
            <a:ext cx="149077" cy="3401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3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183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3685540" y="3527298"/>
            <a:ext cx="4408932" cy="3401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414141"/>
                </a:solidFill>
                <a:latin typeface="Arial"/>
                <a:cs typeface="Arial"/>
              </a:rPr>
              <a:t>Adds extra functionality on top of</a:t>
            </a:r>
            <a:endParaRPr sz="23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8094392" y="3527298"/>
            <a:ext cx="401727" cy="3401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14141"/>
                </a:solidFill>
                <a:latin typeface="Arial"/>
                <a:cs typeface="Arial"/>
              </a:rPr>
              <a:t>git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3628390" y="3921760"/>
            <a:ext cx="4730242" cy="2834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E5425D"/>
                </a:solidFill>
                <a:latin typeface="Arial"/>
                <a:cs typeface="Arial"/>
              </a:rPr>
              <a:t>•   </a:t>
            </a:r>
            <a:r>
              <a:rPr sz="1970" spc="10" dirty="0">
                <a:solidFill>
                  <a:srgbClr val="202020"/>
                </a:solidFill>
                <a:latin typeface="Arial"/>
                <a:cs typeface="Arial"/>
              </a:rPr>
              <a:t>UI, documentation, bug tracking, feature</a:t>
            </a:r>
            <a:endParaRPr sz="19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3717315" y="3956049"/>
            <a:ext cx="35306" cy="2491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9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3907790" y="4191000"/>
            <a:ext cx="3841415" cy="2834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202020"/>
                </a:solidFill>
                <a:latin typeface="Arial"/>
                <a:cs typeface="Arial"/>
              </a:rPr>
              <a:t>requests, pull requests, </a:t>
            </a:r>
            <a:r>
              <a:rPr sz="2020" spc="10" dirty="0">
                <a:solidFill>
                  <a:srgbClr val="2B2B2B"/>
                </a:solidFill>
                <a:latin typeface="Arial"/>
                <a:cs typeface="Arial"/>
              </a:rPr>
              <a:t>and more! 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170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34" y="2828569"/>
            <a:ext cx="2127917" cy="1768830"/>
          </a:xfrm>
          <a:prstGeom prst="rect">
            <a:avLst/>
          </a:prstGeom>
        </p:spPr>
      </p:pic>
      <p:pic>
        <p:nvPicPr>
          <p:cNvPr id="17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33" y="4574722"/>
            <a:ext cx="2146982" cy="369332"/>
          </a:xfrm>
          <a:prstGeom prst="rect">
            <a:avLst/>
          </a:prstGeom>
        </p:spPr>
      </p:pic>
      <p:sp>
        <p:nvSpPr>
          <p:cNvPr id="19" name="text 1"/>
          <p:cNvSpPr txBox="1"/>
          <p:nvPr/>
        </p:nvSpPr>
        <p:spPr>
          <a:xfrm>
            <a:off x="1057258" y="4642159"/>
            <a:ext cx="885127" cy="2551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14141"/>
                </a:solidFill>
                <a:latin typeface="Arial"/>
                <a:cs typeface="Arial"/>
              </a:rPr>
              <a:t>Octocat!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pic>
        <p:nvPicPr>
          <p:cNvPr id="17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pic>
        <p:nvPicPr>
          <p:cNvPr id="17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171190" y="499674"/>
            <a:ext cx="2898039" cy="4535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10" spc="10" dirty="0">
                <a:solidFill>
                  <a:srgbClr val="414141"/>
                </a:solidFill>
                <a:latin typeface="Arial"/>
                <a:cs typeface="Arial"/>
              </a:rPr>
              <a:t>What is GitHub?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171190" y="1368552"/>
            <a:ext cx="173923" cy="39685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6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226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679190" y="1368552"/>
            <a:ext cx="4666844" cy="13239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6350">
              <a:lnSpc>
                <a:spcPct val="100000"/>
              </a:lnSpc>
            </a:pPr>
            <a:r>
              <a:rPr sz="2800" spc="10" dirty="0">
                <a:solidFill>
                  <a:srgbClr val="414141"/>
                </a:solidFill>
                <a:latin typeface="Arial"/>
                <a:cs typeface="Arial"/>
              </a:rPr>
              <a:t>Founded in 2008</a:t>
            </a:r>
            <a:endParaRPr sz="2800">
              <a:latin typeface="Arial"/>
              <a:cs typeface="Arial"/>
            </a:endParaRPr>
          </a:p>
          <a:p>
            <a:pPr marL="6350">
              <a:lnSpc>
                <a:spcPct val="100000"/>
              </a:lnSpc>
            </a:pPr>
            <a:r>
              <a:rPr sz="2710" spc="10" dirty="0">
                <a:solidFill>
                  <a:srgbClr val="414141"/>
                </a:solidFill>
                <a:latin typeface="Arial"/>
                <a:cs typeface="Arial"/>
              </a:rPr>
              <a:t>Also has an Enterprise edition</a:t>
            </a:r>
            <a:endParaRPr sz="2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14141"/>
                </a:solidFill>
                <a:latin typeface="Arial"/>
                <a:cs typeface="Arial"/>
              </a:rPr>
              <a:t>for businesses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3171190" y="1872996"/>
            <a:ext cx="173923" cy="3968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6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226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175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34" y="2828569"/>
            <a:ext cx="2127917" cy="1768830"/>
          </a:xfrm>
          <a:prstGeom prst="rect">
            <a:avLst/>
          </a:prstGeom>
        </p:spPr>
      </p:pic>
      <p:pic>
        <p:nvPicPr>
          <p:cNvPr id="17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33" y="4574722"/>
            <a:ext cx="2146982" cy="369332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1057258" y="4642159"/>
            <a:ext cx="885127" cy="2551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14141"/>
                </a:solidFill>
                <a:latin typeface="Arial"/>
                <a:cs typeface="Arial"/>
              </a:rPr>
              <a:t>Octocat!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pic>
        <p:nvPicPr>
          <p:cNvPr id="17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12"/>
            <a:ext cx="9143998" cy="5129387"/>
          </a:xfrm>
          <a:prstGeom prst="rect">
            <a:avLst/>
          </a:prstGeom>
        </p:spPr>
      </p:pic>
      <p:pic>
        <p:nvPicPr>
          <p:cNvPr id="17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12"/>
            <a:ext cx="9143998" cy="5129387"/>
          </a:xfrm>
          <a:prstGeom prst="rect">
            <a:avLst/>
          </a:prstGeom>
        </p:spPr>
      </p:pic>
      <p:pic>
        <p:nvPicPr>
          <p:cNvPr id="18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6612"/>
            <a:ext cx="110964" cy="1548283"/>
          </a:xfrm>
          <a:prstGeom prst="rect">
            <a:avLst/>
          </a:prstGeom>
        </p:spPr>
      </p:pic>
      <p:pic>
        <p:nvPicPr>
          <p:cNvPr id="18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396" y="349220"/>
            <a:ext cx="1761065" cy="1787884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42056" y="2750514"/>
            <a:ext cx="3829915" cy="4535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414141"/>
                </a:solidFill>
                <a:latin typeface="Arial"/>
                <a:cs typeface="Arial"/>
              </a:rPr>
              <a:t>Additional Resources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pic>
        <p:nvPicPr>
          <p:cNvPr id="18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pic>
        <p:nvPicPr>
          <p:cNvPr id="18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171190" y="499674"/>
            <a:ext cx="3829915" cy="4535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414141"/>
                </a:solidFill>
                <a:latin typeface="Arial"/>
                <a:cs typeface="Arial"/>
              </a:rPr>
              <a:t>Additional Resources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171190" y="1386140"/>
            <a:ext cx="130442" cy="2976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171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685540" y="1386140"/>
            <a:ext cx="855840" cy="2976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414141"/>
                </a:solidFill>
                <a:latin typeface="Arial"/>
                <a:cs typeface="Arial"/>
              </a:rPr>
              <a:t>Oﬃcial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541364" y="1386140"/>
            <a:ext cx="351510" cy="2976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414141"/>
                </a:solidFill>
                <a:latin typeface="Arial"/>
                <a:cs typeface="Arial"/>
              </a:rPr>
              <a:t>git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823793" y="1386140"/>
            <a:ext cx="2023719" cy="2976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414141"/>
                </a:solidFill>
                <a:latin typeface="Arial"/>
                <a:cs typeface="Arial"/>
              </a:rPr>
              <a:t> site and tutorial: 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026385" y="1699004"/>
            <a:ext cx="2028331" cy="2551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202020"/>
                </a:solidFill>
                <a:latin typeface="Arial"/>
                <a:cs typeface="Arial"/>
              </a:rPr>
              <a:t> https://git-scm.com/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3171190" y="1970848"/>
            <a:ext cx="130442" cy="2976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171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3685540" y="1970848"/>
            <a:ext cx="872909" cy="2976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414141"/>
                </a:solidFill>
                <a:latin typeface="Arial"/>
                <a:cs typeface="Arial"/>
              </a:rPr>
              <a:t>GitHub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489363" y="1970848"/>
            <a:ext cx="975588" cy="2976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414141"/>
                </a:solidFill>
                <a:latin typeface="Arial"/>
                <a:cs typeface="Arial"/>
              </a:rPr>
              <a:t> guides: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026385" y="2283204"/>
            <a:ext cx="2715956" cy="2551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02020"/>
                </a:solidFill>
                <a:latin typeface="Arial"/>
                <a:cs typeface="Arial"/>
              </a:rPr>
              <a:t> https://guides.github.com/ 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3171190" y="2567748"/>
            <a:ext cx="130442" cy="2976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171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17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3685540" y="2567748"/>
            <a:ext cx="1256690" cy="2976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70" spc="10" dirty="0">
                <a:solidFill>
                  <a:srgbClr val="414141"/>
                </a:solidFill>
                <a:latin typeface="Arial"/>
                <a:cs typeface="Arial"/>
              </a:rPr>
              <a:t>Command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942216" y="2567748"/>
            <a:ext cx="1350569" cy="2976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414141"/>
                </a:solidFill>
                <a:latin typeface="Arial"/>
                <a:cs typeface="Arial"/>
              </a:rPr>
              <a:t>cheatsheet</a:t>
            </a:r>
            <a:endParaRPr sz="21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6223687" y="2567748"/>
            <a:ext cx="127482" cy="2976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414141"/>
                </a:solidFill>
                <a:latin typeface="Arial"/>
                <a:cs typeface="Arial"/>
              </a:rPr>
              <a:t>:</a:t>
            </a:r>
            <a:endParaRPr sz="21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085590" y="2880104"/>
            <a:ext cx="2950952" cy="2551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202020"/>
                </a:solidFill>
                <a:latin typeface="Arial"/>
                <a:cs typeface="Arial"/>
              </a:rPr>
              <a:t>https://training.github.com/kit/</a:t>
            </a:r>
            <a:endParaRPr sz="17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3569185" y="3070160"/>
            <a:ext cx="3812113" cy="2976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02020"/>
                </a:solidFill>
                <a:latin typeface="Arial"/>
                <a:cs typeface="Arial"/>
              </a:rPr>
              <a:t> downloads/github-git-cheat-sheet.pdf</a:t>
            </a:r>
            <a:endParaRPr sz="21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3171190" y="3380548"/>
            <a:ext cx="130442" cy="2976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171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17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3685540" y="3380548"/>
            <a:ext cx="1262291" cy="2976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414141"/>
                </a:solidFill>
                <a:latin typeface="Arial"/>
                <a:cs typeface="Arial"/>
              </a:rPr>
              <a:t>Interactive</a:t>
            </a:r>
            <a:endParaRPr sz="21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947799" y="3380548"/>
            <a:ext cx="351511" cy="2976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414141"/>
                </a:solidFill>
                <a:latin typeface="Arial"/>
                <a:cs typeface="Arial"/>
              </a:rPr>
              <a:t>git</a:t>
            </a:r>
            <a:endParaRPr sz="21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5230228" y="3380548"/>
            <a:ext cx="977189" cy="2976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414141"/>
                </a:solidFill>
                <a:latin typeface="Arial"/>
                <a:cs typeface="Arial"/>
              </a:rPr>
              <a:t> tutorial:</a:t>
            </a:r>
            <a:endParaRPr sz="21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026385" y="3658424"/>
            <a:ext cx="3977146" cy="2976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202020"/>
                </a:solidFill>
                <a:latin typeface="Arial"/>
                <a:cs typeface="Arial"/>
              </a:rPr>
              <a:t> https://try.github.io/levels/1/challenges/1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3171190" y="3977448"/>
            <a:ext cx="130442" cy="2976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171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17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3685540" y="3977448"/>
            <a:ext cx="2027186" cy="2976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40" spc="10" dirty="0">
                <a:solidFill>
                  <a:srgbClr val="414141"/>
                </a:solidFill>
                <a:latin typeface="Arial"/>
                <a:cs typeface="Arial"/>
              </a:rPr>
              <a:t>Visual/interactive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5712681" y="3977448"/>
            <a:ext cx="1350569" cy="2976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414141"/>
                </a:solidFill>
                <a:latin typeface="Arial"/>
                <a:cs typeface="Arial"/>
              </a:rPr>
              <a:t>cheatsheet</a:t>
            </a:r>
            <a:endParaRPr sz="21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6994153" y="3977448"/>
            <a:ext cx="127483" cy="2976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414141"/>
                </a:solidFill>
                <a:latin typeface="Arial"/>
                <a:cs typeface="Arial"/>
              </a:rPr>
              <a:t>:</a:t>
            </a:r>
            <a:endParaRPr sz="21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026385" y="4289804"/>
            <a:ext cx="4317265" cy="2551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202020"/>
                </a:solidFill>
                <a:latin typeface="Arial"/>
                <a:cs typeface="Arial"/>
              </a:rPr>
              <a:t> http://ndpsoftware.com/git-cheatsheet.html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pic>
        <p:nvPicPr>
          <p:cNvPr id="3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pic>
        <p:nvPicPr>
          <p:cNvPr id="3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171190" y="499674"/>
            <a:ext cx="1634947" cy="4535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414141"/>
                </a:solidFill>
                <a:latin typeface="Arial"/>
                <a:cs typeface="Arial"/>
              </a:rPr>
              <a:t>Install git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171190" y="1369059"/>
            <a:ext cx="124231" cy="2834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170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628390" y="1369059"/>
            <a:ext cx="807211" cy="2834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10" b="1" spc="10" dirty="0">
                <a:solidFill>
                  <a:srgbClr val="414141"/>
                </a:solidFill>
                <a:latin typeface="Arial"/>
                <a:cs typeface="Arial"/>
              </a:rPr>
              <a:t>Linux (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370306" y="1369059"/>
            <a:ext cx="876046" cy="2834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414141"/>
                </a:solidFill>
                <a:latin typeface="Arial"/>
                <a:cs typeface="Arial"/>
              </a:rPr>
              <a:t>Debian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5181063" y="1369059"/>
            <a:ext cx="135382" cy="2834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414141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029674" y="1668716"/>
            <a:ext cx="4490799" cy="2409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202020"/>
                </a:solidFill>
                <a:latin typeface="Arial"/>
                <a:cs typeface="Arial"/>
              </a:rPr>
              <a:t> - Command: sudo  apt-get  install  git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3171190" y="2194559"/>
            <a:ext cx="124231" cy="2834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170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3685540" y="2194560"/>
            <a:ext cx="1678939" cy="2834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10" b="1" spc="10" dirty="0">
                <a:solidFill>
                  <a:srgbClr val="414141"/>
                </a:solidFill>
                <a:latin typeface="Arial"/>
                <a:cs typeface="Arial"/>
              </a:rPr>
              <a:t>Linux (Fedora)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029674" y="2494216"/>
            <a:ext cx="3970869" cy="2409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202020"/>
                </a:solidFill>
                <a:latin typeface="Arial"/>
                <a:cs typeface="Arial"/>
              </a:rPr>
              <a:t> - Command: sudo  yum  install  git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3171190" y="3020059"/>
            <a:ext cx="124231" cy="2834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170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3685540" y="3020060"/>
            <a:ext cx="539749" cy="2834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414141"/>
                </a:solidFill>
                <a:latin typeface="Arial"/>
                <a:cs typeface="Arial"/>
              </a:rPr>
              <a:t>Mac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029674" y="3319716"/>
            <a:ext cx="3311221" cy="2409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70" spc="10" dirty="0">
                <a:solidFill>
                  <a:srgbClr val="202020"/>
                </a:solidFill>
                <a:latin typeface="Arial"/>
                <a:cs typeface="Arial"/>
              </a:rPr>
              <a:t> - http://git-scm.com/download/mac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3171190" y="3883660"/>
            <a:ext cx="124231" cy="2834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170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17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3685540" y="3883660"/>
            <a:ext cx="1104392" cy="2834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10" b="1" spc="10" dirty="0">
                <a:solidFill>
                  <a:srgbClr val="414141"/>
                </a:solidFill>
                <a:latin typeface="Arial"/>
                <a:cs typeface="Arial"/>
              </a:rPr>
              <a:t>Windows</a:t>
            </a:r>
            <a:endParaRPr sz="19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029674" y="4183316"/>
            <a:ext cx="3239758" cy="2409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70" spc="10" dirty="0">
                <a:solidFill>
                  <a:srgbClr val="202020"/>
                </a:solidFill>
                <a:latin typeface="Arial"/>
                <a:cs typeface="Arial"/>
              </a:rPr>
              <a:t> - http://git-scm.com/download/win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pic>
        <p:nvPicPr>
          <p:cNvPr id="3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pic>
        <p:nvPicPr>
          <p:cNvPr id="3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171190" y="499674"/>
            <a:ext cx="4056685" cy="4535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414141"/>
                </a:solidFill>
                <a:latin typeface="Arial"/>
                <a:cs typeface="Arial"/>
              </a:rPr>
              <a:t>Create Github account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171190" y="1368552"/>
            <a:ext cx="4681728" cy="901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E5425D"/>
                </a:solidFill>
                <a:latin typeface="Arial"/>
                <a:cs typeface="Arial"/>
              </a:rPr>
              <a:t>•   </a:t>
            </a:r>
            <a:r>
              <a:rPr sz="2800" spc="10" dirty="0">
                <a:solidFill>
                  <a:srgbClr val="414141"/>
                </a:solidFill>
                <a:latin typeface="Arial"/>
                <a:cs typeface="Arial"/>
              </a:rPr>
              <a:t>www.github.com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E5425D"/>
                </a:solidFill>
                <a:latin typeface="Arial"/>
                <a:cs typeface="Arial"/>
              </a:rPr>
              <a:t>•   </a:t>
            </a:r>
            <a:r>
              <a:rPr sz="2800" spc="10" dirty="0">
                <a:solidFill>
                  <a:srgbClr val="414141"/>
                </a:solidFill>
                <a:latin typeface="Arial"/>
                <a:cs typeface="Arial"/>
              </a:rPr>
              <a:t>Free for public repositories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295685" y="1416558"/>
            <a:ext cx="49428" cy="3488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3295685" y="1921002"/>
            <a:ext cx="49428" cy="3488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6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0" y="2598950"/>
            <a:ext cx="4948040" cy="22833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pic>
        <p:nvPicPr>
          <p:cNvPr id="3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pic>
        <p:nvPicPr>
          <p:cNvPr id="3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171190" y="499674"/>
            <a:ext cx="4270045" cy="4535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414141"/>
                </a:solidFill>
                <a:latin typeface="Arial"/>
                <a:cs typeface="Arial"/>
              </a:rPr>
              <a:t>What is version control?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171190" y="1333119"/>
            <a:ext cx="161500" cy="3685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2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212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679190" y="1333119"/>
            <a:ext cx="4973879" cy="27337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6350">
              <a:lnSpc>
                <a:spcPct val="100000"/>
              </a:lnSpc>
            </a:pPr>
            <a:r>
              <a:rPr sz="2600" spc="10" dirty="0">
                <a:solidFill>
                  <a:srgbClr val="414141"/>
                </a:solidFill>
                <a:latin typeface="Arial"/>
                <a:cs typeface="Arial"/>
              </a:rPr>
              <a:t>A system that keeps records of</a:t>
            </a:r>
            <a:endParaRPr sz="2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414141"/>
                </a:solidFill>
                <a:latin typeface="Arial"/>
                <a:cs typeface="Arial"/>
              </a:rPr>
              <a:t>your changes</a:t>
            </a:r>
            <a:endParaRPr sz="2600">
              <a:latin typeface="Arial"/>
              <a:cs typeface="Arial"/>
            </a:endParaRPr>
          </a:p>
          <a:p>
            <a:pPr marL="6350">
              <a:lnSpc>
                <a:spcPct val="100000"/>
              </a:lnSpc>
            </a:pPr>
            <a:r>
              <a:rPr sz="2600" spc="10" dirty="0">
                <a:solidFill>
                  <a:srgbClr val="414141"/>
                </a:solidFill>
                <a:latin typeface="Arial"/>
                <a:cs typeface="Arial"/>
              </a:rPr>
              <a:t>Allows for collaborative</a:t>
            </a:r>
            <a:endParaRPr sz="2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414141"/>
                </a:solidFill>
                <a:latin typeface="Arial"/>
                <a:cs typeface="Arial"/>
              </a:rPr>
              <a:t>development</a:t>
            </a:r>
            <a:endParaRPr sz="2600">
              <a:latin typeface="Arial"/>
              <a:cs typeface="Arial"/>
            </a:endParaRPr>
          </a:p>
          <a:p>
            <a:pPr marL="6350">
              <a:lnSpc>
                <a:spcPct val="100000"/>
              </a:lnSpc>
            </a:pPr>
            <a:r>
              <a:rPr sz="2600" spc="10" dirty="0">
                <a:solidFill>
                  <a:srgbClr val="414141"/>
                </a:solidFill>
                <a:latin typeface="Arial"/>
                <a:cs typeface="Arial"/>
              </a:rPr>
              <a:t>Allows you to know who made</a:t>
            </a:r>
            <a:endParaRPr sz="2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414141"/>
                </a:solidFill>
                <a:latin typeface="Arial"/>
                <a:cs typeface="Arial"/>
              </a:rPr>
              <a:t>what changes and when</a:t>
            </a:r>
            <a:endParaRPr sz="2600">
              <a:latin typeface="Arial"/>
              <a:cs typeface="Arial"/>
            </a:endParaRPr>
          </a:p>
          <a:p>
            <a:pPr marL="6350">
              <a:lnSpc>
                <a:spcPct val="100000"/>
              </a:lnSpc>
            </a:pPr>
            <a:r>
              <a:rPr sz="2510" b="1" spc="10" dirty="0">
                <a:solidFill>
                  <a:srgbClr val="414141"/>
                </a:solidFill>
                <a:latin typeface="Arial"/>
                <a:cs typeface="Arial"/>
              </a:rPr>
              <a:t>Allows you to revert any changes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3171190" y="2123567"/>
            <a:ext cx="161500" cy="3685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2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212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171190" y="2910967"/>
            <a:ext cx="161500" cy="3685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2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212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171190" y="3698367"/>
            <a:ext cx="161500" cy="3685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2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212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</p:txBody>
      </p:sp>
      <p:pic>
        <p:nvPicPr>
          <p:cNvPr id="4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890" y="4035298"/>
            <a:ext cx="4889499" cy="25400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3679190" y="4063619"/>
            <a:ext cx="4703699" cy="3685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10" b="1" spc="10" dirty="0">
                <a:solidFill>
                  <a:srgbClr val="414141"/>
                </a:solidFill>
                <a:latin typeface="Arial"/>
                <a:cs typeface="Arial"/>
              </a:rPr>
              <a:t>and go back to a previous state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4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190" y="4400550"/>
            <a:ext cx="4622798" cy="25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pic>
        <p:nvPicPr>
          <p:cNvPr id="4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"/>
            <a:ext cx="9135539" cy="5143499"/>
          </a:xfrm>
          <a:prstGeom prst="rect">
            <a:avLst/>
          </a:prstGeom>
        </p:spPr>
      </p:pic>
      <p:pic>
        <p:nvPicPr>
          <p:cNvPr id="4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"/>
            <a:ext cx="9135539" cy="5143499"/>
          </a:xfrm>
          <a:prstGeom prst="rect">
            <a:avLst/>
          </a:prstGeom>
        </p:spPr>
      </p:pic>
      <p:pic>
        <p:nvPicPr>
          <p:cNvPr id="4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33" y="1678561"/>
            <a:ext cx="7678766" cy="165966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556673" y="2251851"/>
            <a:ext cx="2629408" cy="5669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910" spc="10" dirty="0">
                <a:solidFill>
                  <a:srgbClr val="FFFFFF"/>
                </a:solidFill>
                <a:latin typeface="Arial"/>
                <a:cs typeface="Arial"/>
              </a:rPr>
              <a:t>What is git?</a:t>
            </a:r>
            <a:endParaRPr sz="3900">
              <a:latin typeface="Arial"/>
              <a:cs typeface="Arial"/>
            </a:endParaRPr>
          </a:p>
        </p:txBody>
      </p:sp>
      <p:pic>
        <p:nvPicPr>
          <p:cNvPr id="4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678561"/>
            <a:ext cx="1465230" cy="165966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380395" y="1840105"/>
            <a:ext cx="1025347" cy="1360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600" spc="10" dirty="0">
                <a:solidFill>
                  <a:srgbClr val="3D8CA0"/>
                </a:solidFill>
                <a:latin typeface="Arial"/>
                <a:cs typeface="Arial"/>
              </a:rPr>
              <a:t>2</a:t>
            </a:r>
            <a:endParaRPr sz="9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pic>
        <p:nvPicPr>
          <p:cNvPr id="4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pic>
        <p:nvPicPr>
          <p:cNvPr id="4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171190" y="499674"/>
            <a:ext cx="4270045" cy="4535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414141"/>
                </a:solidFill>
                <a:latin typeface="Arial"/>
                <a:cs typeface="Arial"/>
              </a:rPr>
              <a:t>What is version control?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171190" y="1332992"/>
            <a:ext cx="173923" cy="8631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6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226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6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226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679190" y="1332992"/>
            <a:ext cx="4381653" cy="16287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6350">
              <a:lnSpc>
                <a:spcPct val="100000"/>
              </a:lnSpc>
            </a:pPr>
            <a:r>
              <a:rPr sz="2800" spc="10" dirty="0">
                <a:solidFill>
                  <a:srgbClr val="414141"/>
                </a:solidFill>
                <a:latin typeface="Arial"/>
                <a:cs typeface="Arial"/>
              </a:rPr>
              <a:t>Distributed version control</a:t>
            </a:r>
            <a:endParaRPr sz="2800">
              <a:latin typeface="Arial"/>
              <a:cs typeface="Arial"/>
            </a:endParaRPr>
          </a:p>
          <a:p>
            <a:pPr marL="6350">
              <a:lnSpc>
                <a:spcPct val="100000"/>
              </a:lnSpc>
            </a:pPr>
            <a:r>
              <a:rPr sz="2710" spc="10" dirty="0">
                <a:solidFill>
                  <a:srgbClr val="414141"/>
                </a:solidFill>
                <a:latin typeface="Arial"/>
                <a:cs typeface="Arial"/>
              </a:rPr>
              <a:t>Users keep entire code and</a:t>
            </a:r>
            <a:endParaRPr sz="2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14141"/>
                </a:solidFill>
                <a:latin typeface="Arial"/>
                <a:cs typeface="Arial"/>
              </a:rPr>
              <a:t>history on their location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14141"/>
                </a:solidFill>
                <a:latin typeface="Arial"/>
                <a:cs typeface="Arial"/>
              </a:rPr>
              <a:t>machines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3628390" y="3019298"/>
            <a:ext cx="4233824" cy="3401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E5425D"/>
                </a:solidFill>
                <a:latin typeface="Arial"/>
                <a:cs typeface="Arial"/>
              </a:rPr>
              <a:t>•  </a:t>
            </a:r>
            <a:r>
              <a:rPr sz="2400" spc="10" dirty="0">
                <a:solidFill>
                  <a:srgbClr val="202020"/>
                </a:solidFill>
                <a:latin typeface="Arial"/>
                <a:cs typeface="Arial"/>
              </a:rPr>
              <a:t>Users can make any changes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735100" y="3060446"/>
            <a:ext cx="42367" cy="2990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628390" y="3352546"/>
            <a:ext cx="3982973" cy="743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279400">
              <a:lnSpc>
                <a:spcPct val="100000"/>
              </a:lnSpc>
            </a:pPr>
            <a:r>
              <a:rPr sz="2400" spc="10" dirty="0">
                <a:solidFill>
                  <a:srgbClr val="202020"/>
                </a:solidFill>
                <a:latin typeface="Arial"/>
                <a:cs typeface="Arial"/>
              </a:rPr>
              <a:t>without internet access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E5425D"/>
                </a:solidFill>
                <a:latin typeface="Arial"/>
                <a:cs typeface="Arial"/>
              </a:rPr>
              <a:t>•  </a:t>
            </a:r>
            <a:r>
              <a:rPr sz="2400" spc="10" dirty="0">
                <a:solidFill>
                  <a:srgbClr val="202020"/>
                </a:solidFill>
                <a:latin typeface="Arial"/>
                <a:cs typeface="Arial"/>
              </a:rPr>
              <a:t>(Except pushing and pulling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3735100" y="3797046"/>
            <a:ext cx="42367" cy="2990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3907790" y="4076446"/>
            <a:ext cx="4105656" cy="3401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202020"/>
                </a:solidFill>
                <a:latin typeface="Arial"/>
                <a:cs typeface="Arial"/>
              </a:rPr>
              <a:t>changes from a remote server)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pic>
        <p:nvPicPr>
          <p:cNvPr id="5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pic>
        <p:nvPicPr>
          <p:cNvPr id="5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06856" cy="5143498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171190" y="499674"/>
            <a:ext cx="2103527" cy="4535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414141"/>
                </a:solidFill>
                <a:latin typeface="Arial"/>
                <a:cs typeface="Arial"/>
              </a:rPr>
              <a:t>What is git?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171190" y="1368552"/>
            <a:ext cx="173923" cy="39685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6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226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679190" y="1368552"/>
            <a:ext cx="4893716" cy="13239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6350">
              <a:lnSpc>
                <a:spcPct val="100000"/>
              </a:lnSpc>
            </a:pPr>
            <a:r>
              <a:rPr sz="2800" spc="10" dirty="0">
                <a:solidFill>
                  <a:srgbClr val="414141"/>
                </a:solidFill>
                <a:latin typeface="Arial"/>
                <a:cs typeface="Arial"/>
              </a:rPr>
              <a:t>Started in 2005</a:t>
            </a:r>
            <a:endParaRPr sz="2800">
              <a:latin typeface="Arial"/>
              <a:cs typeface="Arial"/>
            </a:endParaRPr>
          </a:p>
          <a:p>
            <a:pPr marL="6350">
              <a:lnSpc>
                <a:spcPct val="100000"/>
              </a:lnSpc>
            </a:pPr>
            <a:r>
              <a:rPr sz="2710" spc="10" dirty="0">
                <a:solidFill>
                  <a:srgbClr val="414141"/>
                </a:solidFill>
                <a:latin typeface="Arial"/>
                <a:cs typeface="Arial"/>
              </a:rPr>
              <a:t>Created by Linus Torvald to aid</a:t>
            </a:r>
            <a:endParaRPr sz="2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14141"/>
                </a:solidFill>
                <a:latin typeface="Arial"/>
                <a:cs typeface="Arial"/>
              </a:rPr>
              <a:t>in Linux kernel development 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3171190" y="1872996"/>
            <a:ext cx="173923" cy="3968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60" spc="10" dirty="0">
                <a:solidFill>
                  <a:srgbClr val="E5425D"/>
                </a:solidFill>
                <a:latin typeface="Arial"/>
                <a:cs typeface="Arial"/>
              </a:rPr>
              <a:t>•</a:t>
            </a:r>
            <a:r>
              <a:rPr sz="2260" spc="10" dirty="0">
                <a:solidFill>
                  <a:srgbClr val="EC5B70"/>
                </a:solidFill>
                <a:latin typeface="Arial"/>
                <a:cs typeface="Arial"/>
              </a:rPr>
              <a:t> 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53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900" y="2728621"/>
            <a:ext cx="2032000" cy="2032000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7401890" y="4670079"/>
            <a:ext cx="808554" cy="2551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14141"/>
                </a:solidFill>
                <a:latin typeface="Arial"/>
                <a:cs typeface="Arial"/>
              </a:rPr>
              <a:t>Git icon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1206</Words>
  <Application>Microsoft Office PowerPoint</Application>
  <PresentationFormat>On-screen Show (16:9)</PresentationFormat>
  <Paragraphs>343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Rakesh Srivastaw</cp:lastModifiedBy>
  <cp:revision>2</cp:revision>
  <dcterms:created xsi:type="dcterms:W3CDTF">2018-09-16T01:22:00Z</dcterms:created>
  <dcterms:modified xsi:type="dcterms:W3CDTF">2025-07-18T03:42:57Z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2018-09-16T00:00:00Z</vt:filetime>
  </property>
  <property fmtid="{D5CDD505-2E9C-101B-9397-08002B2CF9AE}" pid="3" name="LastSaved">
    <vt:filetime>2018-09-16T00:00:00Z</vt:filetime>
  </property>
</Properties>
</file>