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504" y="872421"/>
            <a:ext cx="7781391" cy="56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4118" y="1647925"/>
            <a:ext cx="7550784" cy="515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70360" y="7353028"/>
            <a:ext cx="330200" cy="295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0007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015" y="614467"/>
            <a:ext cx="5008245" cy="162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6390">
              <a:lnSpc>
                <a:spcPct val="149700"/>
              </a:lnSpc>
              <a:spcBef>
                <a:spcPts val="95"/>
              </a:spcBef>
            </a:pPr>
            <a:r>
              <a:rPr dirty="0"/>
              <a:t>SOLID Principles </a:t>
            </a:r>
            <a:r>
              <a:rPr spc="-25" dirty="0"/>
              <a:t>for </a:t>
            </a:r>
            <a:r>
              <a:rPr dirty="0"/>
              <a:t>Object-Oriented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9075">
              <a:lnSpc>
                <a:spcPct val="100000"/>
              </a:lnSpc>
              <a:spcBef>
                <a:spcPts val="110"/>
              </a:spcBef>
            </a:pPr>
            <a:r>
              <a:rPr dirty="0"/>
              <a:t>SRP: Another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2132144"/>
            <a:ext cx="7515225" cy="44634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Modem:</a:t>
            </a:r>
            <a:r>
              <a:rPr sz="2400" spc="2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dial(),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hangup(),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send(),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recv(),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  <a:p>
            <a:pPr marL="356235" marR="222885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However,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there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two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separate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kinds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functions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different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reasons: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160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Connection-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related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165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Data</a:t>
            </a:r>
            <a:r>
              <a:rPr sz="2400" spc="204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communication-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related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–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These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two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separated.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Recall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“Responsibility”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==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“a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reason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change”.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6475">
              <a:lnSpc>
                <a:spcPct val="100000"/>
              </a:lnSpc>
              <a:spcBef>
                <a:spcPts val="110"/>
              </a:spcBef>
            </a:pPr>
            <a:r>
              <a:rPr dirty="0"/>
              <a:t>SRP: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968938"/>
            <a:ext cx="7567295" cy="2600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5080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“SRP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simplest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principles,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hardest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get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right.”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tend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join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responsibilities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together.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SRP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says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need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against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this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tendency.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110"/>
              </a:spcBef>
            </a:pPr>
            <a:r>
              <a:rPr dirty="0"/>
              <a:t>OCP: Open-Closed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580045"/>
            <a:ext cx="7400290" cy="518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332105" indent="-344170">
              <a:lnSpc>
                <a:spcPct val="1421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“All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systems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during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their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life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cycles.”</a:t>
            </a:r>
            <a:r>
              <a:rPr sz="2400" spc="1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(Ivar Jacobson).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“Software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entities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open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extension,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but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closed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modification.”</a:t>
            </a:r>
            <a:r>
              <a:rPr sz="2400" spc="1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(variation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Bertrand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Meyer’s</a:t>
            </a:r>
            <a:r>
              <a:rPr sz="2400" spc="-1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idea).</a:t>
            </a:r>
            <a:endParaRPr sz="2400">
              <a:latin typeface="Arial MT"/>
              <a:cs typeface="Arial MT"/>
            </a:endParaRPr>
          </a:p>
          <a:p>
            <a:pPr marL="356235" marR="364490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Goal:</a:t>
            </a:r>
            <a:r>
              <a:rPr sz="2400" spc="2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avoid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“cascade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dependent modules”.</a:t>
            </a:r>
            <a:endParaRPr sz="2400">
              <a:latin typeface="Arial MT"/>
              <a:cs typeface="Arial MT"/>
            </a:endParaRPr>
          </a:p>
          <a:p>
            <a:pPr marL="356235" marR="1045844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requirements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change,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you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extend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behavior,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changing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old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18895">
              <a:lnSpc>
                <a:spcPct val="100000"/>
              </a:lnSpc>
              <a:spcBef>
                <a:spcPts val="110"/>
              </a:spcBef>
            </a:pPr>
            <a:r>
              <a:rPr dirty="0"/>
              <a:t>OCP: Abstraction is </a:t>
            </a:r>
            <a:r>
              <a:rPr spc="-25" dirty="0"/>
              <a:t>Key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4055" y="2875019"/>
            <a:ext cx="2108200" cy="208915"/>
            <a:chOff x="4464055" y="2875019"/>
            <a:chExt cx="2108200" cy="20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4055" y="2875019"/>
              <a:ext cx="208327" cy="208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78242" y="2988195"/>
              <a:ext cx="1894205" cy="0"/>
            </a:xfrm>
            <a:custGeom>
              <a:avLst/>
              <a:gdLst/>
              <a:ahLst/>
              <a:cxnLst/>
              <a:rect l="l" t="t" r="r" b="b"/>
              <a:pathLst>
                <a:path w="1894204">
                  <a:moveTo>
                    <a:pt x="0" y="0"/>
                  </a:moveTo>
                  <a:lnTo>
                    <a:pt x="1893859" y="0"/>
                  </a:lnTo>
                </a:path>
              </a:pathLst>
            </a:custGeom>
            <a:ln w="13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44118" y="1580045"/>
            <a:ext cx="7583805" cy="155257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305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r>
              <a:rPr sz="2400" spc="2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need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356235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-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client</a:t>
            </a:r>
            <a:r>
              <a:rPr sz="2400" spc="-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2400" spc="-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-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new</a:t>
            </a:r>
            <a:r>
              <a:rPr sz="2400" spc="-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kinds</a:t>
            </a:r>
            <a:r>
              <a:rPr sz="2400" spc="-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-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server</a:t>
            </a:r>
            <a:r>
              <a:rPr sz="2400" spc="-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needed.</a:t>
            </a:r>
            <a:endParaRPr sz="2400">
              <a:latin typeface="Arial MT"/>
              <a:cs typeface="Arial MT"/>
            </a:endParaRPr>
          </a:p>
          <a:p>
            <a:pPr marL="2074545">
              <a:lnSpc>
                <a:spcPct val="100000"/>
              </a:lnSpc>
              <a:spcBef>
                <a:spcPts val="430"/>
              </a:spcBef>
              <a:tabLst>
                <a:tab pos="5456555" algn="l"/>
              </a:tabLst>
            </a:pPr>
            <a:r>
              <a:rPr sz="2850" spc="-10" dirty="0">
                <a:latin typeface="Times New Roman"/>
                <a:cs typeface="Times New Roman"/>
              </a:rPr>
              <a:t>Client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Server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9883" y="5226795"/>
            <a:ext cx="9239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0" dirty="0">
                <a:latin typeface="Times New Roman"/>
                <a:cs typeface="Times New Roman"/>
              </a:rPr>
              <a:t>Server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4118" y="3820754"/>
            <a:ext cx="7583805" cy="145732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305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r>
              <a:rPr sz="2400" spc="2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extend</a:t>
            </a:r>
            <a:endParaRPr sz="2400">
              <a:latin typeface="Arial MT"/>
              <a:cs typeface="Arial MT"/>
            </a:endParaRPr>
          </a:p>
          <a:p>
            <a:pPr marL="356235">
              <a:lnSpc>
                <a:spcPts val="2810"/>
              </a:lnSpc>
              <a:spcBef>
                <a:spcPts val="121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new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types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servers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without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modifying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client</a:t>
            </a:r>
            <a:r>
              <a:rPr sz="240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  <a:p>
            <a:pPr marL="3274695">
              <a:lnSpc>
                <a:spcPts val="3170"/>
              </a:lnSpc>
              <a:tabLst>
                <a:tab pos="5161280" algn="l"/>
              </a:tabLst>
            </a:pPr>
            <a:r>
              <a:rPr sz="2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700" dirty="0">
                <a:latin typeface="Times New Roman"/>
                <a:cs typeface="Times New Roman"/>
              </a:rPr>
              <a:t> Abstract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4989" y="5188298"/>
            <a:ext cx="198798" cy="19879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053547" y="5690878"/>
            <a:ext cx="116205" cy="1197610"/>
            <a:chOff x="7053547" y="5690878"/>
            <a:chExt cx="116205" cy="1197610"/>
          </a:xfrm>
        </p:grpSpPr>
        <p:sp>
          <p:nvSpPr>
            <p:cNvPr id="11" name="object 11"/>
            <p:cNvSpPr/>
            <p:nvPr/>
          </p:nvSpPr>
          <p:spPr>
            <a:xfrm>
              <a:off x="7105183" y="5697333"/>
              <a:ext cx="13335" cy="1191260"/>
            </a:xfrm>
            <a:custGeom>
              <a:avLst/>
              <a:gdLst/>
              <a:ahLst/>
              <a:cxnLst/>
              <a:rect l="l" t="t" r="r" b="b"/>
              <a:pathLst>
                <a:path w="13334" h="1191259">
                  <a:moveTo>
                    <a:pt x="6454" y="0"/>
                  </a:moveTo>
                  <a:lnTo>
                    <a:pt x="0" y="25817"/>
                  </a:lnTo>
                  <a:lnTo>
                    <a:pt x="0" y="1191050"/>
                  </a:lnTo>
                  <a:lnTo>
                    <a:pt x="12908" y="1191050"/>
                  </a:lnTo>
                  <a:lnTo>
                    <a:pt x="12908" y="25817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60002" y="5697333"/>
              <a:ext cx="103505" cy="207010"/>
            </a:xfrm>
            <a:custGeom>
              <a:avLst/>
              <a:gdLst/>
              <a:ahLst/>
              <a:cxnLst/>
              <a:rect l="l" t="t" r="r" b="b"/>
              <a:pathLst>
                <a:path w="103504" h="207010">
                  <a:moveTo>
                    <a:pt x="103270" y="206540"/>
                  </a:moveTo>
                  <a:lnTo>
                    <a:pt x="51635" y="0"/>
                  </a:lnTo>
                  <a:lnTo>
                    <a:pt x="0" y="206540"/>
                  </a:lnTo>
                </a:path>
              </a:pathLst>
            </a:custGeom>
            <a:ln w="12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05296" y="4996163"/>
            <a:ext cx="86741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0" dirty="0">
                <a:latin typeface="Times New Roman"/>
                <a:cs typeface="Times New Roman"/>
              </a:rPr>
              <a:t>Client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6647989" y="6808563"/>
            <a:ext cx="92392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10" dirty="0">
                <a:latin typeface="Times New Roman"/>
                <a:cs typeface="Times New Roman"/>
              </a:rPr>
              <a:t>Server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10"/>
              </a:spcBef>
            </a:pPr>
            <a:r>
              <a:rPr dirty="0"/>
              <a:t>OCP:</a:t>
            </a:r>
            <a:r>
              <a:rPr spc="-10" dirty="0"/>
              <a:t> </a:t>
            </a:r>
            <a:r>
              <a:rPr dirty="0"/>
              <a:t>Data-Driven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968938"/>
            <a:ext cx="7449820" cy="4726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1050925" indent="-344170" algn="just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many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cases,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complete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closure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(closure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modification)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may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possible.</a:t>
            </a:r>
            <a:endParaRPr sz="2400">
              <a:latin typeface="Arial MT"/>
              <a:cs typeface="Arial MT"/>
            </a:endParaRPr>
          </a:p>
          <a:p>
            <a:pPr marL="356235" marR="5080" indent="-344170" algn="just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Data-driven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approach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taken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minimize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localize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small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region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only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contain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data,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  <a:p>
            <a:pPr marL="356235" marR="42545" indent="-344170">
              <a:lnSpc>
                <a:spcPct val="146300"/>
              </a:lnSpc>
              <a:spcBef>
                <a:spcPts val="166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example,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there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table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contains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00007F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specific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ordering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based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requirements,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where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requirements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expected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change.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794" y="610864"/>
            <a:ext cx="5659120" cy="163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0695" marR="5080" indent="-1738630">
              <a:lnSpc>
                <a:spcPct val="150400"/>
              </a:lnSpc>
              <a:spcBef>
                <a:spcPts val="95"/>
              </a:spcBef>
            </a:pPr>
            <a:r>
              <a:rPr dirty="0"/>
              <a:t>OCP:</a:t>
            </a:r>
            <a:r>
              <a:rPr spc="-25" dirty="0"/>
              <a:t> </a:t>
            </a:r>
            <a:r>
              <a:rPr dirty="0"/>
              <a:t>Foundation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20" dirty="0"/>
              <a:t>Many </a:t>
            </a:r>
            <a:r>
              <a:rPr spc="-10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5" y="2878187"/>
            <a:ext cx="7397115" cy="39230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OCP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leads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many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heuristics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conventions.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400">
              <a:latin typeface="Arial MT"/>
              <a:cs typeface="Arial MT"/>
            </a:endParaRPr>
          </a:p>
          <a:p>
            <a:pPr marL="57023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Make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all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member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variables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private.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57023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global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variables,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EVER.</a:t>
            </a:r>
            <a:endParaRPr sz="2400">
              <a:latin typeface="Arial MT"/>
              <a:cs typeface="Arial MT"/>
            </a:endParaRPr>
          </a:p>
          <a:p>
            <a:pPr marL="570230" marR="5080" indent="-344170">
              <a:lnSpc>
                <a:spcPct val="146200"/>
              </a:lnSpc>
              <a:spcBef>
                <a:spcPts val="1650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Run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time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type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identification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(e.g.,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dynamic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cast)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dangerous.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57023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1710">
              <a:lnSpc>
                <a:spcPct val="100000"/>
              </a:lnSpc>
              <a:spcBef>
                <a:spcPts val="110"/>
              </a:spcBef>
            </a:pPr>
            <a:r>
              <a:rPr dirty="0"/>
              <a:t>OCP: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2132144"/>
            <a:ext cx="6210300" cy="29584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OCP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“at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heart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OOD”.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Simply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using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OOP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enough:</a:t>
            </a:r>
            <a:r>
              <a:rPr sz="2400" spc="229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Need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dedication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apply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abstraction.</a:t>
            </a:r>
            <a:endParaRPr sz="2400">
              <a:latin typeface="Arial MT"/>
              <a:cs typeface="Arial MT"/>
            </a:endParaRPr>
          </a:p>
          <a:p>
            <a:pPr marL="356235" marR="217804" indent="-344170">
              <a:lnSpc>
                <a:spcPct val="146300"/>
              </a:lnSpc>
              <a:spcBef>
                <a:spcPts val="166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OCP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greatly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enhance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reusability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maintainability.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10"/>
              </a:spcBef>
            </a:pPr>
            <a:r>
              <a:rPr dirty="0"/>
              <a:t>LSP:</a:t>
            </a:r>
            <a:r>
              <a:rPr spc="-55" dirty="0"/>
              <a:t> </a:t>
            </a:r>
            <a:r>
              <a:rPr dirty="0"/>
              <a:t>Liskov</a:t>
            </a:r>
            <a:r>
              <a:rPr spc="-45" dirty="0"/>
              <a:t> </a:t>
            </a:r>
            <a:r>
              <a:rPr dirty="0"/>
              <a:t>Substitution</a:t>
            </a:r>
            <a:r>
              <a:rPr spc="-4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968938"/>
            <a:ext cx="7392034" cy="474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200025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“Functions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pointers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or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references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base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must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able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objects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derived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classes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without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knowing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it.”</a:t>
            </a:r>
            <a:r>
              <a:rPr sz="2400" spc="204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(original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idea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due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00007F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Barbara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Liskov).</a:t>
            </a:r>
            <a:endParaRPr sz="2400">
              <a:latin typeface="Arial MT"/>
              <a:cs typeface="Arial MT"/>
            </a:endParaRPr>
          </a:p>
          <a:p>
            <a:pPr marL="356235" marR="5080" indent="-344170" algn="just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Violation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means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user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class’s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need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know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ALL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implementation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details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derived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classes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base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Violation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LSP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leads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violation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OCP.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8778" y="877541"/>
            <a:ext cx="3001010" cy="56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LSP: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5" y="1399256"/>
            <a:ext cx="7621905" cy="6019165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950" i="1" spc="-250" dirty="0">
                <a:solidFill>
                  <a:srgbClr val="007F00"/>
                </a:solidFill>
                <a:latin typeface="Arial"/>
                <a:cs typeface="Arial"/>
              </a:rPr>
              <a:t>←</a:t>
            </a:r>
            <a:r>
              <a:rPr sz="2950" i="1" spc="250" dirty="0">
                <a:solidFill>
                  <a:srgbClr val="007F00"/>
                </a:solidFill>
                <a:latin typeface="Arial"/>
                <a:cs typeface="Arial"/>
              </a:rPr>
              <a:t>−</a:t>
            </a:r>
            <a:r>
              <a:rPr sz="2950" i="1" spc="-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Square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570230" marR="5080" indent="-344170">
              <a:lnSpc>
                <a:spcPct val="142100"/>
              </a:lnSpc>
              <a:spcBef>
                <a:spcPts val="116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Problem:</a:t>
            </a:r>
            <a:r>
              <a:rPr sz="2400" spc="2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setWidth(),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setHeight()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assumes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independently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settable.</a:t>
            </a:r>
            <a:endParaRPr sz="2400">
              <a:latin typeface="Arial MT"/>
              <a:cs typeface="Arial MT"/>
            </a:endParaRPr>
          </a:p>
          <a:p>
            <a:pPr marL="570230" marR="8699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Square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used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where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called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for,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behavior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unpredictable,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depending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implementation.</a:t>
            </a:r>
            <a:endParaRPr sz="2400">
              <a:latin typeface="Arial MT"/>
              <a:cs typeface="Arial MT"/>
            </a:endParaRPr>
          </a:p>
          <a:p>
            <a:pPr marL="570230" marR="47815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Want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either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setWidth()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or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setHeight()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both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width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height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Square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class.</a:t>
            </a:r>
            <a:endParaRPr sz="2400">
              <a:latin typeface="Arial MT"/>
              <a:cs typeface="Arial MT"/>
            </a:endParaRPr>
          </a:p>
          <a:p>
            <a:pPr marL="570230" marR="1002030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LSP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violated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adding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derived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requires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modifications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base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5265">
              <a:lnSpc>
                <a:spcPct val="100000"/>
              </a:lnSpc>
              <a:spcBef>
                <a:spcPts val="110"/>
              </a:spcBef>
            </a:pPr>
            <a:r>
              <a:rPr dirty="0"/>
              <a:t>LSP: Lessons </a:t>
            </a:r>
            <a:r>
              <a:rPr spc="-10" dirty="0"/>
              <a:t>Learned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674370" indent="-344170">
              <a:lnSpc>
                <a:spcPct val="1428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Cannot</a:t>
            </a:r>
            <a:r>
              <a:rPr spc="40" dirty="0"/>
              <a:t> </a:t>
            </a:r>
            <a:r>
              <a:rPr dirty="0"/>
              <a:t>assess</a:t>
            </a:r>
            <a:r>
              <a:rPr spc="45" dirty="0"/>
              <a:t> </a:t>
            </a:r>
            <a:r>
              <a:rPr dirty="0"/>
              <a:t>vailidty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class</a:t>
            </a:r>
            <a:r>
              <a:rPr spc="45" dirty="0"/>
              <a:t> </a:t>
            </a:r>
            <a:r>
              <a:rPr dirty="0"/>
              <a:t>by</a:t>
            </a:r>
            <a:r>
              <a:rPr spc="40" dirty="0"/>
              <a:t> </a:t>
            </a:r>
            <a:r>
              <a:rPr dirty="0"/>
              <a:t>just</a:t>
            </a:r>
            <a:r>
              <a:rPr spc="45" dirty="0"/>
              <a:t> </a:t>
            </a:r>
            <a:r>
              <a:rPr spc="-10" dirty="0"/>
              <a:t>looking </a:t>
            </a:r>
            <a:r>
              <a:rPr dirty="0"/>
              <a:t>inside</a:t>
            </a:r>
            <a:r>
              <a:rPr spc="30" dirty="0"/>
              <a:t> </a:t>
            </a:r>
            <a:r>
              <a:rPr dirty="0"/>
              <a:t>a</a:t>
            </a:r>
            <a:r>
              <a:rPr spc="30" dirty="0"/>
              <a:t> </a:t>
            </a:r>
            <a:r>
              <a:rPr dirty="0"/>
              <a:t>class:</a:t>
            </a:r>
            <a:r>
              <a:rPr spc="195" dirty="0"/>
              <a:t> </a:t>
            </a:r>
            <a:r>
              <a:rPr dirty="0"/>
              <a:t>We</a:t>
            </a:r>
            <a:r>
              <a:rPr spc="35" dirty="0"/>
              <a:t> </a:t>
            </a:r>
            <a:r>
              <a:rPr dirty="0"/>
              <a:t>must</a:t>
            </a:r>
            <a:r>
              <a:rPr spc="30" dirty="0"/>
              <a:t> </a:t>
            </a:r>
            <a:r>
              <a:rPr dirty="0"/>
              <a:t>see</a:t>
            </a:r>
            <a:r>
              <a:rPr spc="30" dirty="0"/>
              <a:t> </a:t>
            </a:r>
            <a:r>
              <a:rPr dirty="0"/>
              <a:t>how</a:t>
            </a:r>
            <a:r>
              <a:rPr spc="35" dirty="0"/>
              <a:t> </a:t>
            </a:r>
            <a:r>
              <a:rPr dirty="0"/>
              <a:t>it</a:t>
            </a:r>
            <a:r>
              <a:rPr spc="30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spc="-10" dirty="0"/>
              <a:t>used.</a:t>
            </a:r>
          </a:p>
          <a:p>
            <a:pPr marL="356235" marR="612140" indent="-344170">
              <a:lnSpc>
                <a:spcPct val="142800"/>
              </a:lnSpc>
              <a:spcBef>
                <a:spcPts val="134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“ISA</a:t>
            </a:r>
            <a:r>
              <a:rPr spc="90" dirty="0"/>
              <a:t> </a:t>
            </a:r>
            <a:r>
              <a:rPr dirty="0"/>
              <a:t>relationship</a:t>
            </a:r>
            <a:r>
              <a:rPr spc="95" dirty="0"/>
              <a:t> </a:t>
            </a:r>
            <a:r>
              <a:rPr dirty="0"/>
              <a:t>pertains</a:t>
            </a:r>
            <a:r>
              <a:rPr spc="95" dirty="0"/>
              <a:t> </a:t>
            </a:r>
            <a:r>
              <a:rPr dirty="0"/>
              <a:t>to</a:t>
            </a:r>
            <a:r>
              <a:rPr spc="95" dirty="0"/>
              <a:t> </a:t>
            </a:r>
            <a:r>
              <a:rPr i="1" dirty="0">
                <a:latin typeface="Arial"/>
                <a:cs typeface="Arial"/>
              </a:rPr>
              <a:t>behavior</a:t>
            </a:r>
            <a:r>
              <a:rPr dirty="0"/>
              <a:t>”,</a:t>
            </a:r>
            <a:r>
              <a:rPr spc="95" dirty="0"/>
              <a:t> </a:t>
            </a:r>
            <a:r>
              <a:rPr spc="-10" dirty="0"/>
              <a:t>extrinsic, </a:t>
            </a:r>
            <a:r>
              <a:rPr dirty="0"/>
              <a:t>public</a:t>
            </a:r>
            <a:r>
              <a:rPr spc="20" dirty="0"/>
              <a:t> </a:t>
            </a:r>
            <a:r>
              <a:rPr spc="-10" dirty="0"/>
              <a:t>behavior!</a:t>
            </a:r>
          </a:p>
          <a:p>
            <a:pPr marL="789940" marR="1358900" indent="-327660">
              <a:lnSpc>
                <a:spcPct val="142800"/>
              </a:lnSpc>
              <a:spcBef>
                <a:spcPts val="670"/>
              </a:spcBef>
              <a:tabLst>
                <a:tab pos="789940" algn="l"/>
              </a:tabLst>
            </a:pPr>
            <a:r>
              <a:rPr b="1" spc="-50" dirty="0">
                <a:latin typeface="Arial"/>
                <a:cs typeface="Arial"/>
              </a:rPr>
              <a:t>–</a:t>
            </a:r>
            <a:r>
              <a:rPr b="1" dirty="0">
                <a:latin typeface="Arial"/>
                <a:cs typeface="Arial"/>
              </a:rPr>
              <a:t>	</a:t>
            </a:r>
            <a:r>
              <a:rPr dirty="0"/>
              <a:t>Square</a:t>
            </a:r>
            <a:r>
              <a:rPr spc="35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Rectangle,</a:t>
            </a:r>
            <a:r>
              <a:rPr spc="40" dirty="0"/>
              <a:t> </a:t>
            </a:r>
            <a:r>
              <a:rPr dirty="0"/>
              <a:t>but</a:t>
            </a:r>
            <a:r>
              <a:rPr spc="40" dirty="0"/>
              <a:t> </a:t>
            </a:r>
            <a:r>
              <a:rPr dirty="0"/>
              <a:t>they</a:t>
            </a:r>
            <a:r>
              <a:rPr spc="35" dirty="0"/>
              <a:t> </a:t>
            </a:r>
            <a:r>
              <a:rPr spc="-10" dirty="0"/>
              <a:t>behave differently,</a:t>
            </a:r>
            <a:r>
              <a:rPr spc="20" dirty="0"/>
              <a:t> </a:t>
            </a:r>
            <a:r>
              <a:rPr dirty="0"/>
              <a:t>seen</a:t>
            </a:r>
            <a:r>
              <a:rPr spc="2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/>
              <a:t>outside.</a:t>
            </a:r>
          </a:p>
          <a:p>
            <a:pPr marL="356235" marR="5080" indent="-344170">
              <a:lnSpc>
                <a:spcPct val="142800"/>
              </a:lnSpc>
              <a:spcBef>
                <a:spcPts val="134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For</a:t>
            </a:r>
            <a:r>
              <a:rPr spc="45" dirty="0"/>
              <a:t> </a:t>
            </a:r>
            <a:r>
              <a:rPr dirty="0"/>
              <a:t>LSP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hold,</a:t>
            </a:r>
            <a:r>
              <a:rPr spc="45" dirty="0"/>
              <a:t> </a:t>
            </a:r>
            <a:r>
              <a:rPr dirty="0"/>
              <a:t>ALL</a:t>
            </a:r>
            <a:r>
              <a:rPr spc="45" dirty="0"/>
              <a:t> </a:t>
            </a:r>
            <a:r>
              <a:rPr dirty="0"/>
              <a:t>derived</a:t>
            </a:r>
            <a:r>
              <a:rPr spc="45" dirty="0"/>
              <a:t> </a:t>
            </a:r>
            <a:r>
              <a:rPr dirty="0"/>
              <a:t>classes</a:t>
            </a:r>
            <a:r>
              <a:rPr spc="50" dirty="0"/>
              <a:t> </a:t>
            </a:r>
            <a:r>
              <a:rPr spc="-10" dirty="0"/>
              <a:t>should </a:t>
            </a:r>
            <a:r>
              <a:rPr dirty="0"/>
              <a:t>conform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behavior</a:t>
            </a:r>
            <a:r>
              <a:rPr spc="45" dirty="0"/>
              <a:t> </a:t>
            </a:r>
            <a:r>
              <a:rPr dirty="0"/>
              <a:t>that</a:t>
            </a:r>
            <a:r>
              <a:rPr spc="5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clients</a:t>
            </a:r>
            <a:r>
              <a:rPr spc="45" dirty="0"/>
              <a:t> </a:t>
            </a:r>
            <a:r>
              <a:rPr dirty="0"/>
              <a:t>expect</a:t>
            </a:r>
            <a:r>
              <a:rPr spc="4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spc="-25" dirty="0"/>
              <a:t>the </a:t>
            </a:r>
            <a:r>
              <a:rPr dirty="0"/>
              <a:t>base</a:t>
            </a:r>
            <a:r>
              <a:rPr spc="60" dirty="0"/>
              <a:t> </a:t>
            </a:r>
            <a:r>
              <a:rPr spc="-10" dirty="0"/>
              <a:t>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826" y="872421"/>
            <a:ext cx="2082800" cy="561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Notations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8582" y="1423815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60"/>
              </a:spcBef>
            </a:pPr>
            <a:r>
              <a:rPr sz="1900" spc="290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2347" y="1423815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960"/>
              </a:spcBef>
            </a:pP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5712" y="1620003"/>
            <a:ext cx="2747010" cy="392430"/>
          </a:xfrm>
          <a:custGeom>
            <a:avLst/>
            <a:gdLst/>
            <a:ahLst/>
            <a:cxnLst/>
            <a:rect l="l" t="t" r="r" b="b"/>
            <a:pathLst>
              <a:path w="2747010" h="392430">
                <a:moveTo>
                  <a:pt x="0" y="196188"/>
                </a:moveTo>
                <a:lnTo>
                  <a:pt x="196188" y="0"/>
                </a:lnTo>
                <a:lnTo>
                  <a:pt x="392376" y="196188"/>
                </a:lnTo>
                <a:lnTo>
                  <a:pt x="196188" y="392376"/>
                </a:lnTo>
                <a:lnTo>
                  <a:pt x="0" y="196188"/>
                </a:lnTo>
              </a:path>
              <a:path w="2747010" h="392430">
                <a:moveTo>
                  <a:pt x="392376" y="196188"/>
                </a:moveTo>
                <a:lnTo>
                  <a:pt x="2746635" y="196188"/>
                </a:lnTo>
              </a:path>
            </a:pathLst>
          </a:custGeom>
          <a:ln w="19618">
            <a:solidFill>
              <a:srgbClr val="0000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8582" y="2993321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60"/>
              </a:spcBef>
            </a:pPr>
            <a:r>
              <a:rPr sz="1900" spc="290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2347" y="2993321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960"/>
              </a:spcBef>
            </a:pP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45902" y="3277794"/>
            <a:ext cx="2756535" cy="215900"/>
            <a:chOff x="3645902" y="3277794"/>
            <a:chExt cx="2756535" cy="215900"/>
          </a:xfrm>
        </p:grpSpPr>
        <p:sp>
          <p:nvSpPr>
            <p:cNvPr id="9" name="object 9"/>
            <p:cNvSpPr/>
            <p:nvPr/>
          </p:nvSpPr>
          <p:spPr>
            <a:xfrm>
              <a:off x="3851900" y="3385697"/>
              <a:ext cx="2550795" cy="0"/>
            </a:xfrm>
            <a:custGeom>
              <a:avLst/>
              <a:gdLst/>
              <a:ahLst/>
              <a:cxnLst/>
              <a:rect l="l" t="t" r="r" b="b"/>
              <a:pathLst>
                <a:path w="2550795">
                  <a:moveTo>
                    <a:pt x="0" y="0"/>
                  </a:moveTo>
                  <a:lnTo>
                    <a:pt x="2550447" y="0"/>
                  </a:lnTo>
                </a:path>
              </a:pathLst>
            </a:custGeom>
            <a:ln w="19618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5712" y="3287603"/>
              <a:ext cx="294640" cy="196215"/>
            </a:xfrm>
            <a:custGeom>
              <a:avLst/>
              <a:gdLst/>
              <a:ahLst/>
              <a:cxnLst/>
              <a:rect l="l" t="t" r="r" b="b"/>
              <a:pathLst>
                <a:path w="294639" h="196214">
                  <a:moveTo>
                    <a:pt x="294282" y="0"/>
                  </a:moveTo>
                  <a:lnTo>
                    <a:pt x="0" y="98094"/>
                  </a:lnTo>
                  <a:lnTo>
                    <a:pt x="294282" y="196188"/>
                  </a:lnTo>
                  <a:lnTo>
                    <a:pt x="294282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5712" y="3287603"/>
              <a:ext cx="294640" cy="196215"/>
            </a:xfrm>
            <a:custGeom>
              <a:avLst/>
              <a:gdLst/>
              <a:ahLst/>
              <a:cxnLst/>
              <a:rect l="l" t="t" r="r" b="b"/>
              <a:pathLst>
                <a:path w="294639" h="196214">
                  <a:moveTo>
                    <a:pt x="0" y="98094"/>
                  </a:moveTo>
                  <a:lnTo>
                    <a:pt x="294282" y="0"/>
                  </a:lnTo>
                  <a:lnTo>
                    <a:pt x="294282" y="196188"/>
                  </a:lnTo>
                  <a:lnTo>
                    <a:pt x="0" y="98094"/>
                  </a:lnTo>
                </a:path>
              </a:pathLst>
            </a:custGeom>
            <a:ln w="19618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68773" y="4553017"/>
          <a:ext cx="5101589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795">
                <a:tc rowSpan="2"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1900" spc="290" dirty="0">
                          <a:latin typeface="Calibri"/>
                          <a:cs typeface="Calibri"/>
                        </a:rPr>
                        <a:t>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4892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B w="28575">
                      <a:solidFill>
                        <a:srgbClr val="00007F"/>
                      </a:solidFill>
                      <a:prstDash val="dash"/>
                    </a:lnB>
                  </a:tcPr>
                </a:tc>
                <a:tc rowSpan="2"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1960"/>
                        </a:spcBef>
                      </a:pPr>
                      <a:r>
                        <a:rPr sz="1900" spc="270" dirty="0">
                          <a:latin typeface="Calibri"/>
                          <a:cs typeface="Calibri"/>
                        </a:rPr>
                        <a:t>B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4892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892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dash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892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478582" y="6132332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960"/>
              </a:spcBef>
            </a:pPr>
            <a:r>
              <a:rPr sz="1900" spc="290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2347" y="6132332"/>
            <a:ext cx="1177290" cy="784860"/>
          </a:xfrm>
          <a:prstGeom prst="rect">
            <a:avLst/>
          </a:prstGeom>
          <a:ln w="19618">
            <a:solidFill>
              <a:srgbClr val="00007F"/>
            </a:solidFill>
          </a:ln>
        </p:spPr>
        <p:txBody>
          <a:bodyPr vert="horz" wrap="square" lIns="0" tIns="24892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960"/>
              </a:spcBef>
            </a:pP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45902" y="6416805"/>
            <a:ext cx="2756535" cy="215900"/>
            <a:chOff x="3645902" y="6416805"/>
            <a:chExt cx="2756535" cy="215900"/>
          </a:xfrm>
        </p:grpSpPr>
        <p:sp>
          <p:nvSpPr>
            <p:cNvPr id="16" name="object 16"/>
            <p:cNvSpPr/>
            <p:nvPr/>
          </p:nvSpPr>
          <p:spPr>
            <a:xfrm>
              <a:off x="3851900" y="6524709"/>
              <a:ext cx="2550795" cy="0"/>
            </a:xfrm>
            <a:custGeom>
              <a:avLst/>
              <a:gdLst/>
              <a:ahLst/>
              <a:cxnLst/>
              <a:rect l="l" t="t" r="r" b="b"/>
              <a:pathLst>
                <a:path w="2550795">
                  <a:moveTo>
                    <a:pt x="0" y="0"/>
                  </a:moveTo>
                  <a:lnTo>
                    <a:pt x="2550447" y="0"/>
                  </a:lnTo>
                </a:path>
              </a:pathLst>
            </a:custGeom>
            <a:ln w="19618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902" y="6416805"/>
              <a:ext cx="215807" cy="21580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645902" y="4847299"/>
            <a:ext cx="314325" cy="215900"/>
            <a:chOff x="3645902" y="4847299"/>
            <a:chExt cx="314325" cy="215900"/>
          </a:xfrm>
        </p:grpSpPr>
        <p:sp>
          <p:nvSpPr>
            <p:cNvPr id="19" name="object 19"/>
            <p:cNvSpPr/>
            <p:nvPr/>
          </p:nvSpPr>
          <p:spPr>
            <a:xfrm>
              <a:off x="3655712" y="4857109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294282" y="0"/>
                  </a:moveTo>
                  <a:lnTo>
                    <a:pt x="0" y="98094"/>
                  </a:lnTo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5712" y="4857109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0" y="98094"/>
                  </a:moveTo>
                  <a:lnTo>
                    <a:pt x="294282" y="0"/>
                  </a:lnTo>
                </a:path>
              </a:pathLst>
            </a:custGeom>
            <a:ln w="19618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5712" y="4955203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0" y="0"/>
                  </a:moveTo>
                  <a:lnTo>
                    <a:pt x="294282" y="98094"/>
                  </a:lnTo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55712" y="4955203"/>
              <a:ext cx="294640" cy="98425"/>
            </a:xfrm>
            <a:custGeom>
              <a:avLst/>
              <a:gdLst/>
              <a:ahLst/>
              <a:cxnLst/>
              <a:rect l="l" t="t" r="r" b="b"/>
              <a:pathLst>
                <a:path w="294639" h="98425">
                  <a:moveTo>
                    <a:pt x="0" y="0"/>
                  </a:moveTo>
                  <a:lnTo>
                    <a:pt x="294282" y="98094"/>
                  </a:lnTo>
                </a:path>
              </a:pathLst>
            </a:custGeom>
            <a:ln w="19618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5388" y="2147714"/>
            <a:ext cx="204787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40" dirty="0">
                <a:latin typeface="Calibri"/>
                <a:cs typeface="Calibri"/>
              </a:rPr>
              <a:t>A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spc="65" dirty="0">
                <a:latin typeface="Calibri"/>
                <a:cs typeface="Calibri"/>
              </a:rPr>
              <a:t>(contains)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4133482" y="3717244"/>
            <a:ext cx="192468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20" dirty="0">
                <a:latin typeface="Calibri"/>
                <a:cs typeface="Calibri"/>
              </a:rPr>
              <a:t>B</a:t>
            </a:r>
            <a:r>
              <a:rPr sz="1900" spc="260" dirty="0">
                <a:latin typeface="Calibri"/>
                <a:cs typeface="Calibri"/>
              </a:rPr>
              <a:t> </a:t>
            </a:r>
            <a:r>
              <a:rPr sz="1900" spc="50" dirty="0">
                <a:latin typeface="Calibri"/>
                <a:cs typeface="Calibri"/>
              </a:rPr>
              <a:t>inherits</a:t>
            </a:r>
            <a:r>
              <a:rPr sz="1900" spc="2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265" dirty="0">
                <a:latin typeface="Calibri"/>
                <a:cs typeface="Calibri"/>
              </a:rPr>
              <a:t> </a:t>
            </a:r>
            <a:r>
              <a:rPr sz="1900" spc="290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23953" y="5286750"/>
            <a:ext cx="98171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40" dirty="0">
                <a:latin typeface="Calibri"/>
                <a:cs typeface="Calibri"/>
              </a:rPr>
              <a:t>A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uses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3953" y="6856255"/>
            <a:ext cx="98171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340" dirty="0">
                <a:latin typeface="Calibri"/>
                <a:cs typeface="Calibri"/>
              </a:rPr>
              <a:t>A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uses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270" dirty="0">
                <a:latin typeface="Calibri"/>
                <a:cs typeface="Calibri"/>
              </a:rPr>
              <a:t>B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01240">
              <a:lnSpc>
                <a:spcPct val="100000"/>
              </a:lnSpc>
              <a:spcBef>
                <a:spcPts val="110"/>
              </a:spcBef>
            </a:pPr>
            <a:r>
              <a:rPr dirty="0"/>
              <a:t>LSP: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2442" rIns="0" bIns="0" rtlCol="0">
            <a:spAutoFit/>
          </a:bodyPr>
          <a:lstStyle/>
          <a:p>
            <a:pPr marL="356235" marR="5080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LSP</a:t>
            </a:r>
            <a:r>
              <a:rPr spc="75" dirty="0"/>
              <a:t> </a:t>
            </a:r>
            <a:r>
              <a:rPr dirty="0"/>
              <a:t>is</a:t>
            </a:r>
            <a:r>
              <a:rPr spc="75" dirty="0"/>
              <a:t> </a:t>
            </a:r>
            <a:r>
              <a:rPr dirty="0"/>
              <a:t>an</a:t>
            </a:r>
            <a:r>
              <a:rPr spc="75" dirty="0"/>
              <a:t> </a:t>
            </a:r>
            <a:r>
              <a:rPr dirty="0"/>
              <a:t>important</a:t>
            </a:r>
            <a:r>
              <a:rPr spc="75" dirty="0"/>
              <a:t> </a:t>
            </a:r>
            <a:r>
              <a:rPr dirty="0"/>
              <a:t>property</a:t>
            </a:r>
            <a:r>
              <a:rPr spc="75" dirty="0"/>
              <a:t> </a:t>
            </a:r>
            <a:r>
              <a:rPr dirty="0"/>
              <a:t>that</a:t>
            </a:r>
            <a:r>
              <a:rPr spc="75" dirty="0"/>
              <a:t> </a:t>
            </a:r>
            <a:r>
              <a:rPr dirty="0"/>
              <a:t>holds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25" dirty="0"/>
              <a:t>all </a:t>
            </a:r>
            <a:r>
              <a:rPr dirty="0"/>
              <a:t>programs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dirty="0"/>
              <a:t>conform</a:t>
            </a:r>
            <a:r>
              <a:rPr spc="70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Open-Closed</a:t>
            </a:r>
            <a:r>
              <a:rPr spc="70" dirty="0"/>
              <a:t> </a:t>
            </a:r>
            <a:r>
              <a:rPr spc="-10" dirty="0"/>
              <a:t>principle.</a:t>
            </a:r>
          </a:p>
          <a:p>
            <a:pPr marL="356235" marR="15494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LSP</a:t>
            </a:r>
            <a:r>
              <a:rPr spc="55" dirty="0"/>
              <a:t> </a:t>
            </a:r>
            <a:r>
              <a:rPr dirty="0"/>
              <a:t>encourages</a:t>
            </a:r>
            <a:r>
              <a:rPr spc="60" dirty="0"/>
              <a:t> </a:t>
            </a:r>
            <a:r>
              <a:rPr dirty="0"/>
              <a:t>reuse</a:t>
            </a:r>
            <a:r>
              <a:rPr spc="6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dirty="0"/>
              <a:t>base</a:t>
            </a:r>
            <a:r>
              <a:rPr spc="60" dirty="0"/>
              <a:t> </a:t>
            </a:r>
            <a:r>
              <a:rPr dirty="0"/>
              <a:t>types,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allows </a:t>
            </a:r>
            <a:r>
              <a:rPr dirty="0"/>
              <a:t>modifications</a:t>
            </a:r>
            <a:r>
              <a:rPr spc="70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derived</a:t>
            </a:r>
            <a:r>
              <a:rPr spc="70" dirty="0"/>
              <a:t> </a:t>
            </a:r>
            <a:r>
              <a:rPr dirty="0"/>
              <a:t>class</a:t>
            </a:r>
            <a:r>
              <a:rPr spc="75" dirty="0"/>
              <a:t> </a:t>
            </a:r>
            <a:r>
              <a:rPr dirty="0"/>
              <a:t>without</a:t>
            </a:r>
            <a:r>
              <a:rPr spc="70" dirty="0"/>
              <a:t> </a:t>
            </a:r>
            <a:r>
              <a:rPr spc="-10" dirty="0"/>
              <a:t>damaging </a:t>
            </a:r>
            <a:r>
              <a:rPr dirty="0"/>
              <a:t>other</a:t>
            </a:r>
            <a:r>
              <a:rPr spc="60" dirty="0"/>
              <a:t> </a:t>
            </a:r>
            <a:r>
              <a:rPr spc="-10" dirty="0"/>
              <a:t>components.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10"/>
              </a:spcBef>
            </a:pPr>
            <a:r>
              <a:rPr dirty="0"/>
              <a:t>ISP: Interface Segregation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580045"/>
            <a:ext cx="7420609" cy="518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883285" indent="-344170">
              <a:lnSpc>
                <a:spcPct val="1421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“Clients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forced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upon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they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do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use.”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9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Avoid</a:t>
            </a:r>
            <a:r>
              <a:rPr sz="2400" spc="-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“fat</a:t>
            </a:r>
            <a:r>
              <a:rPr sz="2400" spc="-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interfaces”.</a:t>
            </a:r>
            <a:endParaRPr sz="2400">
              <a:latin typeface="Arial MT"/>
              <a:cs typeface="Arial MT"/>
            </a:endParaRPr>
          </a:p>
          <a:p>
            <a:pPr marL="356235" marR="18986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Fat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interfaces:</a:t>
            </a:r>
            <a:r>
              <a:rPr sz="2400" spc="1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broken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down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into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groups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serve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different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of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clients.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Clients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depending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subset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need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other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clients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using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different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subset changes.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77135">
              <a:lnSpc>
                <a:spcPct val="100000"/>
              </a:lnSpc>
              <a:spcBef>
                <a:spcPts val="110"/>
              </a:spcBef>
            </a:pPr>
            <a:r>
              <a:rPr dirty="0"/>
              <a:t>ISP: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446" y="1662242"/>
            <a:ext cx="15811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00"/>
              </a:spcBef>
              <a:buSzPct val="120512"/>
              <a:buFont typeface="Arial"/>
              <a:buChar char="•"/>
              <a:tabLst>
                <a:tab pos="32766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195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25882" y="2210676"/>
            <a:ext cx="626110" cy="529590"/>
            <a:chOff x="4525882" y="2210676"/>
            <a:chExt cx="626110" cy="529590"/>
          </a:xfrm>
        </p:grpSpPr>
        <p:sp>
          <p:nvSpPr>
            <p:cNvPr id="5" name="object 5"/>
            <p:cNvSpPr/>
            <p:nvPr/>
          </p:nvSpPr>
          <p:spPr>
            <a:xfrm>
              <a:off x="4552692" y="2213655"/>
              <a:ext cx="596265" cy="523875"/>
            </a:xfrm>
            <a:custGeom>
              <a:avLst/>
              <a:gdLst/>
              <a:ahLst/>
              <a:cxnLst/>
              <a:rect l="l" t="t" r="r" b="b"/>
              <a:pathLst>
                <a:path w="596264" h="523875">
                  <a:moveTo>
                    <a:pt x="595772" y="523483"/>
                  </a:moveTo>
                  <a:lnTo>
                    <a:pt x="0" y="523483"/>
                  </a:lnTo>
                  <a:lnTo>
                    <a:pt x="0" y="95323"/>
                  </a:lnTo>
                </a:path>
                <a:path w="596264" h="523875">
                  <a:moveTo>
                    <a:pt x="0" y="95323"/>
                  </a:moveTo>
                  <a:lnTo>
                    <a:pt x="0" y="0"/>
                  </a:lnTo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8861" y="2213655"/>
              <a:ext cx="48260" cy="95885"/>
            </a:xfrm>
            <a:custGeom>
              <a:avLst/>
              <a:gdLst/>
              <a:ahLst/>
              <a:cxnLst/>
              <a:rect l="l" t="t" r="r" b="b"/>
              <a:pathLst>
                <a:path w="48260" h="95885">
                  <a:moveTo>
                    <a:pt x="23830" y="0"/>
                  </a:moveTo>
                  <a:lnTo>
                    <a:pt x="0" y="95323"/>
                  </a:lnTo>
                  <a:lnTo>
                    <a:pt x="47661" y="95323"/>
                  </a:lnTo>
                  <a:lnTo>
                    <a:pt x="23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8861" y="2213655"/>
              <a:ext cx="48260" cy="95885"/>
            </a:xfrm>
            <a:custGeom>
              <a:avLst/>
              <a:gdLst/>
              <a:ahLst/>
              <a:cxnLst/>
              <a:rect l="l" t="t" r="r" b="b"/>
              <a:pathLst>
                <a:path w="48260" h="95885">
                  <a:moveTo>
                    <a:pt x="47661" y="95323"/>
                  </a:moveTo>
                  <a:lnTo>
                    <a:pt x="23830" y="0"/>
                  </a:lnTo>
                  <a:lnTo>
                    <a:pt x="0" y="95323"/>
                  </a:lnTo>
                  <a:lnTo>
                    <a:pt x="47661" y="95323"/>
                  </a:lnTo>
                  <a:close/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19542" y="2925603"/>
            <a:ext cx="804545" cy="529590"/>
            <a:chOff x="5419542" y="2925603"/>
            <a:chExt cx="804545" cy="529590"/>
          </a:xfrm>
        </p:grpSpPr>
        <p:sp>
          <p:nvSpPr>
            <p:cNvPr id="9" name="object 9"/>
            <p:cNvSpPr/>
            <p:nvPr/>
          </p:nvSpPr>
          <p:spPr>
            <a:xfrm>
              <a:off x="5446351" y="2928582"/>
              <a:ext cx="774700" cy="523875"/>
            </a:xfrm>
            <a:custGeom>
              <a:avLst/>
              <a:gdLst/>
              <a:ahLst/>
              <a:cxnLst/>
              <a:rect l="l" t="t" r="r" b="b"/>
              <a:pathLst>
                <a:path w="774700" h="523875">
                  <a:moveTo>
                    <a:pt x="774504" y="523483"/>
                  </a:moveTo>
                  <a:lnTo>
                    <a:pt x="0" y="523483"/>
                  </a:lnTo>
                  <a:lnTo>
                    <a:pt x="0" y="95323"/>
                  </a:lnTo>
                </a:path>
                <a:path w="774700" h="523875">
                  <a:moveTo>
                    <a:pt x="0" y="95323"/>
                  </a:moveTo>
                  <a:lnTo>
                    <a:pt x="0" y="0"/>
                  </a:lnTo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22520" y="2928582"/>
              <a:ext cx="48260" cy="95885"/>
            </a:xfrm>
            <a:custGeom>
              <a:avLst/>
              <a:gdLst/>
              <a:ahLst/>
              <a:cxnLst/>
              <a:rect l="l" t="t" r="r" b="b"/>
              <a:pathLst>
                <a:path w="48260" h="95885">
                  <a:moveTo>
                    <a:pt x="23830" y="0"/>
                  </a:moveTo>
                  <a:lnTo>
                    <a:pt x="0" y="95323"/>
                  </a:lnTo>
                  <a:lnTo>
                    <a:pt x="47661" y="95323"/>
                  </a:lnTo>
                  <a:lnTo>
                    <a:pt x="23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2520" y="2928582"/>
              <a:ext cx="48260" cy="95885"/>
            </a:xfrm>
            <a:custGeom>
              <a:avLst/>
              <a:gdLst/>
              <a:ahLst/>
              <a:cxnLst/>
              <a:rect l="l" t="t" r="r" b="b"/>
              <a:pathLst>
                <a:path w="48260" h="95885">
                  <a:moveTo>
                    <a:pt x="47661" y="95323"/>
                  </a:moveTo>
                  <a:lnTo>
                    <a:pt x="23830" y="0"/>
                  </a:lnTo>
                  <a:lnTo>
                    <a:pt x="0" y="95323"/>
                  </a:lnTo>
                  <a:lnTo>
                    <a:pt x="47661" y="95323"/>
                  </a:lnTo>
                  <a:close/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22951" y="1969792"/>
            <a:ext cx="1483995" cy="87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TimerClient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250" spc="-20" dirty="0">
                <a:latin typeface="Times New Roman"/>
                <a:cs typeface="Times New Roman"/>
              </a:rPr>
              <a:t>Door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7733" y="3340070"/>
            <a:ext cx="76708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TimedDoor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446" y="3816982"/>
            <a:ext cx="17462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00"/>
              </a:spcBef>
              <a:buSzPct val="120512"/>
              <a:buFont typeface="Arial"/>
              <a:buChar char="•"/>
              <a:tabLst>
                <a:tab pos="32766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24641" y="4576304"/>
            <a:ext cx="50165" cy="767715"/>
            <a:chOff x="3324641" y="4576304"/>
            <a:chExt cx="50165" cy="767715"/>
          </a:xfrm>
        </p:grpSpPr>
        <p:sp>
          <p:nvSpPr>
            <p:cNvPr id="16" name="object 16"/>
            <p:cNvSpPr/>
            <p:nvPr/>
          </p:nvSpPr>
          <p:spPr>
            <a:xfrm>
              <a:off x="3346832" y="4579078"/>
              <a:ext cx="5715" cy="765175"/>
            </a:xfrm>
            <a:custGeom>
              <a:avLst/>
              <a:gdLst/>
              <a:ahLst/>
              <a:cxnLst/>
              <a:rect l="l" t="t" r="r" b="b"/>
              <a:pathLst>
                <a:path w="5714" h="765175">
                  <a:moveTo>
                    <a:pt x="2773" y="0"/>
                  </a:moveTo>
                  <a:lnTo>
                    <a:pt x="0" y="11095"/>
                  </a:lnTo>
                  <a:lnTo>
                    <a:pt x="0" y="764860"/>
                  </a:lnTo>
                  <a:lnTo>
                    <a:pt x="5547" y="764860"/>
                  </a:lnTo>
                  <a:lnTo>
                    <a:pt x="5547" y="11095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7415" y="45790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22191" y="0"/>
                  </a:moveTo>
                  <a:lnTo>
                    <a:pt x="0" y="88765"/>
                  </a:lnTo>
                  <a:lnTo>
                    <a:pt x="44382" y="88765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7415" y="45790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382" y="88765"/>
                  </a:moveTo>
                  <a:lnTo>
                    <a:pt x="22191" y="0"/>
                  </a:lnTo>
                  <a:lnTo>
                    <a:pt x="0" y="88765"/>
                  </a:lnTo>
                  <a:lnTo>
                    <a:pt x="44382" y="88765"/>
                  </a:lnTo>
                  <a:close/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933511" y="4576304"/>
            <a:ext cx="50165" cy="712470"/>
            <a:chOff x="4933511" y="4576304"/>
            <a:chExt cx="50165" cy="712470"/>
          </a:xfrm>
        </p:grpSpPr>
        <p:sp>
          <p:nvSpPr>
            <p:cNvPr id="20" name="object 20"/>
            <p:cNvSpPr/>
            <p:nvPr/>
          </p:nvSpPr>
          <p:spPr>
            <a:xfrm>
              <a:off x="4955702" y="4579078"/>
              <a:ext cx="5715" cy="709930"/>
            </a:xfrm>
            <a:custGeom>
              <a:avLst/>
              <a:gdLst/>
              <a:ahLst/>
              <a:cxnLst/>
              <a:rect l="l" t="t" r="r" b="b"/>
              <a:pathLst>
                <a:path w="5714" h="709929">
                  <a:moveTo>
                    <a:pt x="2773" y="0"/>
                  </a:moveTo>
                  <a:lnTo>
                    <a:pt x="0" y="11095"/>
                  </a:lnTo>
                  <a:lnTo>
                    <a:pt x="0" y="709382"/>
                  </a:lnTo>
                  <a:lnTo>
                    <a:pt x="5547" y="709382"/>
                  </a:lnTo>
                  <a:lnTo>
                    <a:pt x="5547" y="11095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36285" y="45790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22191" y="0"/>
                  </a:moveTo>
                  <a:lnTo>
                    <a:pt x="0" y="88765"/>
                  </a:lnTo>
                  <a:lnTo>
                    <a:pt x="44382" y="88765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36285" y="4579078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382" y="88765"/>
                  </a:moveTo>
                  <a:lnTo>
                    <a:pt x="22191" y="0"/>
                  </a:lnTo>
                  <a:lnTo>
                    <a:pt x="0" y="88765"/>
                  </a:lnTo>
                  <a:lnTo>
                    <a:pt x="44382" y="88765"/>
                  </a:lnTo>
                  <a:close/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91354" y="5674035"/>
            <a:ext cx="1748155" cy="338455"/>
            <a:chOff x="3291354" y="5674035"/>
            <a:chExt cx="1748155" cy="338455"/>
          </a:xfrm>
        </p:grpSpPr>
        <p:sp>
          <p:nvSpPr>
            <p:cNvPr id="24" name="object 24"/>
            <p:cNvSpPr/>
            <p:nvPr/>
          </p:nvSpPr>
          <p:spPr>
            <a:xfrm>
              <a:off x="3294128" y="5676808"/>
              <a:ext cx="1720214" cy="333375"/>
            </a:xfrm>
            <a:custGeom>
              <a:avLst/>
              <a:gdLst/>
              <a:ahLst/>
              <a:cxnLst/>
              <a:rect l="l" t="t" r="r" b="b"/>
              <a:pathLst>
                <a:path w="1720214" h="333375">
                  <a:moveTo>
                    <a:pt x="0" y="0"/>
                  </a:moveTo>
                  <a:lnTo>
                    <a:pt x="0" y="332869"/>
                  </a:lnTo>
                  <a:lnTo>
                    <a:pt x="1719826" y="332869"/>
                  </a:lnTo>
                  <a:lnTo>
                    <a:pt x="1719826" y="100603"/>
                  </a:lnTo>
                </a:path>
                <a:path w="1720214" h="333375">
                  <a:moveTo>
                    <a:pt x="1719826" y="100603"/>
                  </a:moveTo>
                  <a:lnTo>
                    <a:pt x="1719826" y="11837"/>
                  </a:lnTo>
                </a:path>
              </a:pathLst>
            </a:custGeom>
            <a:ln w="554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1764" y="5688646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22191" y="0"/>
                  </a:moveTo>
                  <a:lnTo>
                    <a:pt x="0" y="88765"/>
                  </a:lnTo>
                  <a:lnTo>
                    <a:pt x="44382" y="88765"/>
                  </a:lnTo>
                  <a:lnTo>
                    <a:pt x="2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764" y="5688646"/>
              <a:ext cx="44450" cy="88900"/>
            </a:xfrm>
            <a:custGeom>
              <a:avLst/>
              <a:gdLst/>
              <a:ahLst/>
              <a:cxnLst/>
              <a:rect l="l" t="t" r="r" b="b"/>
              <a:pathLst>
                <a:path w="44450" h="88900">
                  <a:moveTo>
                    <a:pt x="44382" y="88765"/>
                  </a:moveTo>
                  <a:lnTo>
                    <a:pt x="22191" y="0"/>
                  </a:lnTo>
                  <a:lnTo>
                    <a:pt x="0" y="88765"/>
                  </a:lnTo>
                  <a:lnTo>
                    <a:pt x="44382" y="88765"/>
                  </a:lnTo>
                  <a:close/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682476" y="5454895"/>
            <a:ext cx="943610" cy="111125"/>
          </a:xfrm>
          <a:custGeom>
            <a:avLst/>
            <a:gdLst/>
            <a:ahLst/>
            <a:cxnLst/>
            <a:rect l="l" t="t" r="r" b="b"/>
            <a:pathLst>
              <a:path w="943610" h="111125">
                <a:moveTo>
                  <a:pt x="0" y="55478"/>
                </a:moveTo>
                <a:lnTo>
                  <a:pt x="832174" y="55478"/>
                </a:lnTo>
              </a:path>
              <a:path w="943610" h="111125">
                <a:moveTo>
                  <a:pt x="832174" y="55478"/>
                </a:moveTo>
                <a:lnTo>
                  <a:pt x="887652" y="0"/>
                </a:lnTo>
                <a:lnTo>
                  <a:pt x="943130" y="55478"/>
                </a:lnTo>
                <a:lnTo>
                  <a:pt x="887652" y="110956"/>
                </a:lnTo>
                <a:lnTo>
                  <a:pt x="832174" y="55478"/>
                </a:lnTo>
                <a:close/>
              </a:path>
            </a:pathLst>
          </a:custGeom>
          <a:ln w="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1519" y="5454895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956"/>
                </a:moveTo>
                <a:lnTo>
                  <a:pt x="110956" y="110956"/>
                </a:lnTo>
                <a:lnTo>
                  <a:pt x="110956" y="0"/>
                </a:lnTo>
                <a:lnTo>
                  <a:pt x="0" y="0"/>
                </a:lnTo>
                <a:lnTo>
                  <a:pt x="0" y="110956"/>
                </a:lnTo>
                <a:close/>
              </a:path>
            </a:pathLst>
          </a:custGeom>
          <a:ln w="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14993" y="4129209"/>
            <a:ext cx="527050" cy="369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215"/>
              </a:spcBef>
            </a:pPr>
            <a:r>
              <a:rPr sz="1150" spc="-10" dirty="0">
                <a:latin typeface="Times New Roman"/>
                <a:cs typeface="Times New Roman"/>
              </a:rPr>
              <a:t>Abstract </a:t>
            </a:r>
            <a:r>
              <a:rPr sz="1150" spc="-20" dirty="0">
                <a:latin typeface="Times New Roman"/>
                <a:cs typeface="Times New Roman"/>
              </a:rPr>
              <a:t>Door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4993" y="5294253"/>
            <a:ext cx="412115" cy="369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215"/>
              </a:spcBef>
            </a:pPr>
            <a:r>
              <a:rPr sz="1150" spc="-10" dirty="0">
                <a:latin typeface="Times New Roman"/>
                <a:cs typeface="Times New Roman"/>
              </a:rPr>
              <a:t>Timed </a:t>
            </a:r>
            <a:r>
              <a:rPr sz="1150" spc="-20" dirty="0">
                <a:latin typeface="Times New Roman"/>
                <a:cs typeface="Times New Roman"/>
              </a:rPr>
              <a:t>Door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1950" y="4129209"/>
            <a:ext cx="748665" cy="369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215"/>
              </a:spcBef>
            </a:pPr>
            <a:r>
              <a:rPr sz="1150" spc="-10" dirty="0">
                <a:latin typeface="Times New Roman"/>
                <a:cs typeface="Times New Roman"/>
              </a:rPr>
              <a:t>Abstract TimerClient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2907" y="5294253"/>
            <a:ext cx="691515" cy="369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10"/>
              </a:lnSpc>
              <a:spcBef>
                <a:spcPts val="215"/>
              </a:spcBef>
            </a:pPr>
            <a:r>
              <a:rPr sz="1150" spc="-10" dirty="0">
                <a:latin typeface="Times New Roman"/>
                <a:cs typeface="Times New Roman"/>
              </a:rPr>
              <a:t>DoorTimer Adapter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58555" y="5676431"/>
            <a:ext cx="416559" cy="373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30"/>
              </a:lnSpc>
              <a:spcBef>
                <a:spcPts val="215"/>
              </a:spcBef>
            </a:pPr>
            <a:r>
              <a:rPr sz="1150" spc="-10" dirty="0">
                <a:latin typeface="Times New Roman"/>
                <a:cs typeface="Times New Roman"/>
              </a:rPr>
              <a:t>Timed </a:t>
            </a:r>
            <a:r>
              <a:rPr sz="1150" spc="-20" dirty="0">
                <a:latin typeface="Times New Roman"/>
                <a:cs typeface="Times New Roman"/>
              </a:rPr>
              <a:t>Door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72690" y="4781840"/>
            <a:ext cx="1678305" cy="944880"/>
            <a:chOff x="6072690" y="4781840"/>
            <a:chExt cx="1678305" cy="944880"/>
          </a:xfrm>
        </p:grpSpPr>
        <p:sp>
          <p:nvSpPr>
            <p:cNvPr id="35" name="object 35"/>
            <p:cNvSpPr/>
            <p:nvPr/>
          </p:nvSpPr>
          <p:spPr>
            <a:xfrm>
              <a:off x="6095134" y="4784646"/>
              <a:ext cx="5715" cy="774065"/>
            </a:xfrm>
            <a:custGeom>
              <a:avLst/>
              <a:gdLst/>
              <a:ahLst/>
              <a:cxnLst/>
              <a:rect l="l" t="t" r="r" b="b"/>
              <a:pathLst>
                <a:path w="5714" h="774064">
                  <a:moveTo>
                    <a:pt x="2805" y="0"/>
                  </a:moveTo>
                  <a:lnTo>
                    <a:pt x="0" y="11221"/>
                  </a:lnTo>
                  <a:lnTo>
                    <a:pt x="0" y="773563"/>
                  </a:lnTo>
                  <a:lnTo>
                    <a:pt x="5610" y="773563"/>
                  </a:lnTo>
                  <a:lnTo>
                    <a:pt x="5610" y="11221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75496" y="4784646"/>
              <a:ext cx="45085" cy="90170"/>
            </a:xfrm>
            <a:custGeom>
              <a:avLst/>
              <a:gdLst/>
              <a:ahLst/>
              <a:cxnLst/>
              <a:rect l="l" t="t" r="r" b="b"/>
              <a:pathLst>
                <a:path w="45085" h="90170">
                  <a:moveTo>
                    <a:pt x="22443" y="0"/>
                  </a:moveTo>
                  <a:lnTo>
                    <a:pt x="0" y="89775"/>
                  </a:lnTo>
                  <a:lnTo>
                    <a:pt x="44887" y="89775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75496" y="4784646"/>
              <a:ext cx="45085" cy="90170"/>
            </a:xfrm>
            <a:custGeom>
              <a:avLst/>
              <a:gdLst/>
              <a:ahLst/>
              <a:cxnLst/>
              <a:rect l="l" t="t" r="r" b="b"/>
              <a:pathLst>
                <a:path w="45085" h="90170">
                  <a:moveTo>
                    <a:pt x="44887" y="89775"/>
                  </a:moveTo>
                  <a:lnTo>
                    <a:pt x="22443" y="0"/>
                  </a:lnTo>
                  <a:lnTo>
                    <a:pt x="0" y="89775"/>
                  </a:lnTo>
                  <a:lnTo>
                    <a:pt x="44887" y="89775"/>
                  </a:lnTo>
                  <a:close/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22315" y="4784646"/>
              <a:ext cx="5715" cy="774065"/>
            </a:xfrm>
            <a:custGeom>
              <a:avLst/>
              <a:gdLst/>
              <a:ahLst/>
              <a:cxnLst/>
              <a:rect l="l" t="t" r="r" b="b"/>
              <a:pathLst>
                <a:path w="5715" h="774064">
                  <a:moveTo>
                    <a:pt x="2805" y="0"/>
                  </a:moveTo>
                  <a:lnTo>
                    <a:pt x="0" y="11221"/>
                  </a:lnTo>
                  <a:lnTo>
                    <a:pt x="0" y="773563"/>
                  </a:lnTo>
                  <a:lnTo>
                    <a:pt x="5610" y="773563"/>
                  </a:lnTo>
                  <a:lnTo>
                    <a:pt x="5610" y="11221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02677" y="4784646"/>
              <a:ext cx="45085" cy="90170"/>
            </a:xfrm>
            <a:custGeom>
              <a:avLst/>
              <a:gdLst/>
              <a:ahLst/>
              <a:cxnLst/>
              <a:rect l="l" t="t" r="r" b="b"/>
              <a:pathLst>
                <a:path w="45084" h="90170">
                  <a:moveTo>
                    <a:pt x="22443" y="0"/>
                  </a:moveTo>
                  <a:lnTo>
                    <a:pt x="0" y="89775"/>
                  </a:lnTo>
                  <a:lnTo>
                    <a:pt x="44887" y="89775"/>
                  </a:lnTo>
                  <a:lnTo>
                    <a:pt x="2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97939" y="4784646"/>
              <a:ext cx="1649730" cy="942340"/>
            </a:xfrm>
            <a:custGeom>
              <a:avLst/>
              <a:gdLst/>
              <a:ahLst/>
              <a:cxnLst/>
              <a:rect l="l" t="t" r="r" b="b"/>
              <a:pathLst>
                <a:path w="1649729" h="942339">
                  <a:moveTo>
                    <a:pt x="1649624" y="89775"/>
                  </a:moveTo>
                  <a:lnTo>
                    <a:pt x="1627180" y="0"/>
                  </a:lnTo>
                  <a:lnTo>
                    <a:pt x="1604737" y="89775"/>
                  </a:lnTo>
                  <a:lnTo>
                    <a:pt x="1649624" y="89775"/>
                  </a:lnTo>
                  <a:close/>
                </a:path>
                <a:path w="1649729" h="942339">
                  <a:moveTo>
                    <a:pt x="0" y="773563"/>
                  </a:moveTo>
                  <a:lnTo>
                    <a:pt x="1627180" y="773563"/>
                  </a:lnTo>
                </a:path>
                <a:path w="1649729" h="942339">
                  <a:moveTo>
                    <a:pt x="841645" y="773563"/>
                  </a:moveTo>
                  <a:lnTo>
                    <a:pt x="841645" y="941892"/>
                  </a:lnTo>
                </a:path>
              </a:pathLst>
            </a:custGeom>
            <a:ln w="5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60801" y="4498128"/>
            <a:ext cx="3333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20" dirty="0">
                <a:latin typeface="Times New Roman"/>
                <a:cs typeface="Times New Roman"/>
              </a:rPr>
              <a:t>Door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63569" y="4498128"/>
            <a:ext cx="7569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10" dirty="0">
                <a:latin typeface="Times New Roman"/>
                <a:cs typeface="Times New Roman"/>
              </a:rPr>
              <a:t>TimerClient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87921" y="6055215"/>
            <a:ext cx="7050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100"/>
              </a:spcBef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Clients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use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Door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or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TimerClient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access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only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those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speficied interfaces.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5385">
              <a:lnSpc>
                <a:spcPct val="100000"/>
              </a:lnSpc>
              <a:spcBef>
                <a:spcPts val="110"/>
              </a:spcBef>
            </a:pPr>
            <a:r>
              <a:rPr dirty="0"/>
              <a:t>ISP: Example – </a:t>
            </a:r>
            <a:r>
              <a:rPr spc="-10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2446" y="1930607"/>
            <a:ext cx="7451090" cy="2947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marR="5080" indent="-315595">
              <a:lnSpc>
                <a:spcPct val="142500"/>
              </a:lnSpc>
              <a:spcBef>
                <a:spcPts val="100"/>
              </a:spcBef>
              <a:buSzPct val="120512"/>
              <a:buFont typeface="Arial"/>
              <a:buChar char="•"/>
              <a:tabLst>
                <a:tab pos="32766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1950" spc="-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r>
              <a:rPr sz="195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14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provide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access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time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server,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Door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inherits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from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TimerClient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unnecessarily.</a:t>
            </a:r>
            <a:endParaRPr sz="1950">
              <a:latin typeface="Arial MT"/>
              <a:cs typeface="Arial MT"/>
            </a:endParaRPr>
          </a:p>
          <a:p>
            <a:pPr marL="327660" marR="111125" indent="-315595">
              <a:lnSpc>
                <a:spcPct val="142500"/>
              </a:lnSpc>
              <a:spcBef>
                <a:spcPts val="1455"/>
              </a:spcBef>
              <a:buSzPct val="120512"/>
              <a:buFont typeface="Arial"/>
              <a:buChar char="•"/>
              <a:tabLst>
                <a:tab pos="32766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1:</a:t>
            </a:r>
            <a:r>
              <a:rPr sz="195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TimedDoor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creates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DoorTimerAdapter,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which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includes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reference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back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TimedDoor,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so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triggered,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it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00007F"/>
                </a:solidFill>
                <a:latin typeface="Arial MT"/>
                <a:cs typeface="Arial MT"/>
              </a:rPr>
              <a:t>can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send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close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signal.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327660" indent="-314960">
              <a:lnSpc>
                <a:spcPct val="100000"/>
              </a:lnSpc>
              <a:buSzPct val="120512"/>
              <a:buFont typeface="Arial"/>
              <a:buChar char="•"/>
              <a:tabLst>
                <a:tab pos="32766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2:</a:t>
            </a:r>
            <a:r>
              <a:rPr sz="195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Multiple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inheritance.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75535">
              <a:lnSpc>
                <a:spcPct val="100000"/>
              </a:lnSpc>
              <a:spcBef>
                <a:spcPts val="110"/>
              </a:spcBef>
            </a:pPr>
            <a:r>
              <a:rPr dirty="0"/>
              <a:t>ISP: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968938"/>
            <a:ext cx="7251700" cy="2376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314325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avoid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specific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00007F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single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client.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Fat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cause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inadvertant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coupling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between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unrelated</a:t>
            </a:r>
            <a:r>
              <a:rPr sz="2400" spc="1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clients.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DIP:</a:t>
            </a:r>
            <a:r>
              <a:rPr spc="-80" dirty="0"/>
              <a:t> </a:t>
            </a:r>
            <a:r>
              <a:rPr dirty="0"/>
              <a:t>Dependency</a:t>
            </a:r>
            <a:r>
              <a:rPr spc="-80" dirty="0"/>
              <a:t> </a:t>
            </a:r>
            <a:r>
              <a:rPr dirty="0"/>
              <a:t>Inversion</a:t>
            </a:r>
            <a:r>
              <a:rPr spc="-8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574964"/>
            <a:ext cx="7407909" cy="518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5080" indent="-344170">
              <a:lnSpc>
                <a:spcPct val="1421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“A.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High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modules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upon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low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modules.</a:t>
            </a:r>
            <a:r>
              <a:rPr sz="2400" spc="2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Both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upon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abstractions.”</a:t>
            </a:r>
            <a:endParaRPr sz="2400">
              <a:latin typeface="Arial MT"/>
              <a:cs typeface="Arial MT"/>
            </a:endParaRPr>
          </a:p>
          <a:p>
            <a:pPr marL="356235" marR="30670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B.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Abstractions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upon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details.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Details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upon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abstractions.”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9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DIP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out-growth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OCP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LSP.</a:t>
            </a:r>
            <a:endParaRPr sz="2400">
              <a:latin typeface="Arial MT"/>
              <a:cs typeface="Arial MT"/>
            </a:endParaRPr>
          </a:p>
          <a:p>
            <a:pPr marL="356235" marR="51244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“Inversion”,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because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standard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structured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programming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approaches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make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higher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level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lower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level.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7714">
              <a:lnSpc>
                <a:spcPct val="100000"/>
              </a:lnSpc>
              <a:spcBef>
                <a:spcPts val="110"/>
              </a:spcBef>
            </a:pPr>
            <a:r>
              <a:rPr dirty="0"/>
              <a:t>DIP: The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716820"/>
            <a:ext cx="7139305" cy="57226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1850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Hard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(rigidity)</a:t>
            </a:r>
            <a:endParaRPr sz="2400">
              <a:latin typeface="Arial MT"/>
              <a:cs typeface="Arial MT"/>
            </a:endParaRPr>
          </a:p>
          <a:p>
            <a:pPr marL="789940" marR="121285" lvl="1" indent="-327660">
              <a:lnSpc>
                <a:spcPct val="142100"/>
              </a:lnSpc>
              <a:spcBef>
                <a:spcPts val="635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Unexpected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parts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break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changing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code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(fragility)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1850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Hard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(immobility)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9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Cause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Interdependence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modules</a:t>
            </a:r>
            <a:endParaRPr sz="2400">
              <a:latin typeface="Arial MT"/>
              <a:cs typeface="Arial MT"/>
            </a:endParaRPr>
          </a:p>
          <a:p>
            <a:pPr marL="789940" marR="5080" lvl="1" indent="-327660">
              <a:lnSpc>
                <a:spcPct val="142100"/>
              </a:lnSpc>
              <a:spcBef>
                <a:spcPts val="640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Things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break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areas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with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conceptual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relationship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changed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part.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1850"/>
              </a:spcBef>
              <a:buFont typeface="Arial"/>
              <a:buChar char="–"/>
              <a:tabLst>
                <a:tab pos="78994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Dependent</a:t>
            </a:r>
            <a:r>
              <a:rPr sz="2400" spc="1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1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unnecessary</a:t>
            </a:r>
            <a:r>
              <a:rPr sz="2400" spc="1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detail.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64435">
              <a:lnSpc>
                <a:spcPct val="100000"/>
              </a:lnSpc>
              <a:spcBef>
                <a:spcPts val="110"/>
              </a:spcBef>
            </a:pPr>
            <a:r>
              <a:rPr dirty="0"/>
              <a:t>DIP: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5" y="1494621"/>
            <a:ext cx="7725409" cy="524764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Copy():</a:t>
            </a:r>
            <a:r>
              <a:rPr sz="2400" spc="254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uses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ReadKeyboard()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WritePrinter(char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c);</a:t>
            </a:r>
            <a:endParaRPr sz="2400">
              <a:latin typeface="Arial MT"/>
              <a:cs typeface="Arial MT"/>
            </a:endParaRPr>
          </a:p>
          <a:p>
            <a:pPr marL="570230" marR="5080" indent="-344170" algn="just">
              <a:lnSpc>
                <a:spcPct val="142200"/>
              </a:lnSpc>
              <a:spcBef>
                <a:spcPts val="128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Copy()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general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(high-level)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functionality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want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reuse.</a:t>
            </a:r>
            <a:endParaRPr sz="2400">
              <a:latin typeface="Arial MT"/>
              <a:cs typeface="Arial MT"/>
            </a:endParaRPr>
          </a:p>
          <a:p>
            <a:pPr marL="570230" marR="892810" indent="-344170" algn="just">
              <a:lnSpc>
                <a:spcPct val="142200"/>
              </a:lnSpc>
              <a:spcBef>
                <a:spcPts val="128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above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tied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specific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hardware,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cannot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reused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copy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over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diverse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hardware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components.</a:t>
            </a:r>
            <a:endParaRPr sz="2400">
              <a:latin typeface="Arial MT"/>
              <a:cs typeface="Arial MT"/>
            </a:endParaRPr>
          </a:p>
          <a:p>
            <a:pPr marL="570230" marR="373380" indent="-344170">
              <a:lnSpc>
                <a:spcPct val="142200"/>
              </a:lnSpc>
              <a:spcBef>
                <a:spcPts val="1285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Also,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it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needs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take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care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all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sorts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error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conditions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keyborad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printer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component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(lots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unncessary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details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creep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in).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80795">
              <a:lnSpc>
                <a:spcPct val="100000"/>
              </a:lnSpc>
              <a:spcBef>
                <a:spcPts val="110"/>
              </a:spcBef>
            </a:pPr>
            <a:r>
              <a:rPr dirty="0"/>
              <a:t>DIP:</a:t>
            </a:r>
            <a:r>
              <a:rPr spc="-15" dirty="0"/>
              <a:t> </a:t>
            </a:r>
            <a:r>
              <a:rPr dirty="0"/>
              <a:t>Diagnosis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Copy()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726197"/>
            <a:ext cx="6529705" cy="2320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5080" indent="-344170" algn="just">
              <a:lnSpc>
                <a:spcPct val="1436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Module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containing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high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policy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(Copy)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dependent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upon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low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detailed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modules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it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controls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(WritePrinter,</a:t>
            </a:r>
            <a:r>
              <a:rPr sz="2400" spc="10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ReadKeyboard).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68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1680" y="4827603"/>
            <a:ext cx="614045" cy="429259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Abstract Reader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9369" y="4827603"/>
            <a:ext cx="614045" cy="429259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Abstract Writer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4462" y="5738901"/>
            <a:ext cx="497840" cy="429259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Printer Writer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7418" y="5711993"/>
            <a:ext cx="709930" cy="429259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Keyboard Reader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4751" y="4102586"/>
            <a:ext cx="586105" cy="716280"/>
          </a:xfrm>
          <a:custGeom>
            <a:avLst/>
            <a:gdLst/>
            <a:ahLst/>
            <a:cxnLst/>
            <a:rect l="l" t="t" r="r" b="b"/>
            <a:pathLst>
              <a:path w="586104" h="716279">
                <a:moveTo>
                  <a:pt x="0" y="716019"/>
                </a:moveTo>
                <a:lnTo>
                  <a:pt x="0" y="65092"/>
                </a:lnTo>
                <a:lnTo>
                  <a:pt x="455648" y="65092"/>
                </a:lnTo>
              </a:path>
              <a:path w="586104" h="716279">
                <a:moveTo>
                  <a:pt x="455648" y="65092"/>
                </a:moveTo>
                <a:lnTo>
                  <a:pt x="520741" y="0"/>
                </a:lnTo>
                <a:lnTo>
                  <a:pt x="585834" y="65092"/>
                </a:lnTo>
                <a:lnTo>
                  <a:pt x="520741" y="130185"/>
                </a:lnTo>
                <a:lnTo>
                  <a:pt x="455648" y="65092"/>
                </a:lnTo>
                <a:close/>
              </a:path>
            </a:pathLst>
          </a:custGeom>
          <a:ln w="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1513" y="4102586"/>
            <a:ext cx="651510" cy="716280"/>
          </a:xfrm>
          <a:custGeom>
            <a:avLst/>
            <a:gdLst/>
            <a:ahLst/>
            <a:cxnLst/>
            <a:rect l="l" t="t" r="r" b="b"/>
            <a:pathLst>
              <a:path w="651509" h="716279">
                <a:moveTo>
                  <a:pt x="130185" y="65092"/>
                </a:moveTo>
                <a:lnTo>
                  <a:pt x="650926" y="65092"/>
                </a:lnTo>
                <a:lnTo>
                  <a:pt x="650926" y="716019"/>
                </a:lnTo>
              </a:path>
              <a:path w="651509" h="716279">
                <a:moveTo>
                  <a:pt x="0" y="65092"/>
                </a:moveTo>
                <a:lnTo>
                  <a:pt x="65092" y="0"/>
                </a:lnTo>
                <a:lnTo>
                  <a:pt x="130185" y="65092"/>
                </a:lnTo>
                <a:lnTo>
                  <a:pt x="65092" y="130185"/>
                </a:lnTo>
                <a:lnTo>
                  <a:pt x="0" y="65092"/>
                </a:lnTo>
                <a:close/>
              </a:path>
            </a:pathLst>
          </a:custGeom>
          <a:ln w="65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95460" y="5284889"/>
            <a:ext cx="59055" cy="445134"/>
            <a:chOff x="4595460" y="5284889"/>
            <a:chExt cx="59055" cy="445134"/>
          </a:xfrm>
        </p:grpSpPr>
        <p:sp>
          <p:nvSpPr>
            <p:cNvPr id="11" name="object 11"/>
            <p:cNvSpPr/>
            <p:nvPr/>
          </p:nvSpPr>
          <p:spPr>
            <a:xfrm>
              <a:off x="4621497" y="5288144"/>
              <a:ext cx="6985" cy="441959"/>
            </a:xfrm>
            <a:custGeom>
              <a:avLst/>
              <a:gdLst/>
              <a:ahLst/>
              <a:cxnLst/>
              <a:rect l="l" t="t" r="r" b="b"/>
              <a:pathLst>
                <a:path w="6985" h="441960">
                  <a:moveTo>
                    <a:pt x="3254" y="0"/>
                  </a:moveTo>
                  <a:lnTo>
                    <a:pt x="0" y="13018"/>
                  </a:lnTo>
                  <a:lnTo>
                    <a:pt x="0" y="441759"/>
                  </a:lnTo>
                  <a:lnTo>
                    <a:pt x="6509" y="441759"/>
                  </a:lnTo>
                  <a:lnTo>
                    <a:pt x="6509" y="13018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98714" y="5288144"/>
              <a:ext cx="52069" cy="104775"/>
            </a:xfrm>
            <a:custGeom>
              <a:avLst/>
              <a:gdLst/>
              <a:ahLst/>
              <a:cxnLst/>
              <a:rect l="l" t="t" r="r" b="b"/>
              <a:pathLst>
                <a:path w="52070" h="104775">
                  <a:moveTo>
                    <a:pt x="26037" y="0"/>
                  </a:moveTo>
                  <a:lnTo>
                    <a:pt x="0" y="104148"/>
                  </a:lnTo>
                  <a:lnTo>
                    <a:pt x="52074" y="104148"/>
                  </a:lnTo>
                  <a:lnTo>
                    <a:pt x="26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8714" y="5288144"/>
              <a:ext cx="52069" cy="104775"/>
            </a:xfrm>
            <a:custGeom>
              <a:avLst/>
              <a:gdLst/>
              <a:ahLst/>
              <a:cxnLst/>
              <a:rect l="l" t="t" r="r" b="b"/>
              <a:pathLst>
                <a:path w="52070" h="104775">
                  <a:moveTo>
                    <a:pt x="52074" y="104148"/>
                  </a:moveTo>
                  <a:lnTo>
                    <a:pt x="26037" y="0"/>
                  </a:lnTo>
                  <a:lnTo>
                    <a:pt x="0" y="104148"/>
                  </a:lnTo>
                  <a:lnTo>
                    <a:pt x="52074" y="104148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483148" y="5284889"/>
            <a:ext cx="59055" cy="445134"/>
            <a:chOff x="6483148" y="5284889"/>
            <a:chExt cx="59055" cy="445134"/>
          </a:xfrm>
        </p:grpSpPr>
        <p:sp>
          <p:nvSpPr>
            <p:cNvPr id="15" name="object 15"/>
            <p:cNvSpPr/>
            <p:nvPr/>
          </p:nvSpPr>
          <p:spPr>
            <a:xfrm>
              <a:off x="6509185" y="5288144"/>
              <a:ext cx="6985" cy="441959"/>
            </a:xfrm>
            <a:custGeom>
              <a:avLst/>
              <a:gdLst/>
              <a:ahLst/>
              <a:cxnLst/>
              <a:rect l="l" t="t" r="r" b="b"/>
              <a:pathLst>
                <a:path w="6984" h="441960">
                  <a:moveTo>
                    <a:pt x="6509" y="104148"/>
                  </a:moveTo>
                  <a:lnTo>
                    <a:pt x="0" y="104148"/>
                  </a:lnTo>
                  <a:lnTo>
                    <a:pt x="0" y="441759"/>
                  </a:lnTo>
                  <a:lnTo>
                    <a:pt x="6509" y="441759"/>
                  </a:lnTo>
                  <a:lnTo>
                    <a:pt x="6509" y="104148"/>
                  </a:lnTo>
                  <a:close/>
                </a:path>
                <a:path w="6984" h="441960">
                  <a:moveTo>
                    <a:pt x="3254" y="0"/>
                  </a:moveTo>
                  <a:lnTo>
                    <a:pt x="0" y="13018"/>
                  </a:lnTo>
                  <a:lnTo>
                    <a:pt x="0" y="104148"/>
                  </a:lnTo>
                  <a:lnTo>
                    <a:pt x="6509" y="104148"/>
                  </a:lnTo>
                  <a:lnTo>
                    <a:pt x="6509" y="13018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6403" y="5288144"/>
              <a:ext cx="52069" cy="104775"/>
            </a:xfrm>
            <a:custGeom>
              <a:avLst/>
              <a:gdLst/>
              <a:ahLst/>
              <a:cxnLst/>
              <a:rect l="l" t="t" r="r" b="b"/>
              <a:pathLst>
                <a:path w="52070" h="104775">
                  <a:moveTo>
                    <a:pt x="26037" y="0"/>
                  </a:moveTo>
                  <a:lnTo>
                    <a:pt x="0" y="104148"/>
                  </a:lnTo>
                  <a:lnTo>
                    <a:pt x="52074" y="104148"/>
                  </a:lnTo>
                  <a:lnTo>
                    <a:pt x="26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6403" y="5288144"/>
              <a:ext cx="52069" cy="104775"/>
            </a:xfrm>
            <a:custGeom>
              <a:avLst/>
              <a:gdLst/>
              <a:ahLst/>
              <a:cxnLst/>
              <a:rect l="l" t="t" r="r" b="b"/>
              <a:pathLst>
                <a:path w="52070" h="104775">
                  <a:moveTo>
                    <a:pt x="52074" y="104148"/>
                  </a:moveTo>
                  <a:lnTo>
                    <a:pt x="26037" y="0"/>
                  </a:lnTo>
                  <a:lnTo>
                    <a:pt x="0" y="104148"/>
                  </a:lnTo>
                  <a:lnTo>
                    <a:pt x="52074" y="104148"/>
                  </a:lnTo>
                  <a:close/>
                </a:path>
              </a:pathLst>
            </a:custGeom>
            <a:ln w="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4108" y="4035208"/>
            <a:ext cx="4019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0" dirty="0">
                <a:latin typeface="Times New Roman"/>
                <a:cs typeface="Times New Roman"/>
              </a:rPr>
              <a:t>Copy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687921" y="6336388"/>
            <a:ext cx="573468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Encourages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higher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policies.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10"/>
              </a:spcBef>
            </a:pPr>
            <a:r>
              <a:rPr dirty="0"/>
              <a:t>DIP:</a:t>
            </a:r>
            <a:r>
              <a:rPr spc="-30" dirty="0"/>
              <a:t> </a:t>
            </a:r>
            <a:r>
              <a:rPr dirty="0"/>
              <a:t>Layering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Better</a:t>
            </a:r>
            <a:r>
              <a:rPr spc="-25" dirty="0"/>
              <a:t> </a:t>
            </a:r>
            <a:r>
              <a:rPr spc="-10" dirty="0"/>
              <a:t>Layering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722849"/>
            <a:ext cx="1971039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6288" y="2232840"/>
            <a:ext cx="1232535" cy="434340"/>
            <a:chOff x="4276288" y="2232840"/>
            <a:chExt cx="1232535" cy="434340"/>
          </a:xfrm>
        </p:grpSpPr>
        <p:sp>
          <p:nvSpPr>
            <p:cNvPr id="5" name="object 5"/>
            <p:cNvSpPr/>
            <p:nvPr/>
          </p:nvSpPr>
          <p:spPr>
            <a:xfrm>
              <a:off x="4279448" y="2235999"/>
              <a:ext cx="1200785" cy="427990"/>
            </a:xfrm>
            <a:custGeom>
              <a:avLst/>
              <a:gdLst/>
              <a:ahLst/>
              <a:cxnLst/>
              <a:rect l="l" t="t" r="r" b="b"/>
              <a:pathLst>
                <a:path w="1200785" h="427989">
                  <a:moveTo>
                    <a:pt x="0" y="0"/>
                  </a:moveTo>
                  <a:lnTo>
                    <a:pt x="1200479" y="0"/>
                  </a:lnTo>
                  <a:lnTo>
                    <a:pt x="1200479" y="326868"/>
                  </a:lnTo>
                </a:path>
                <a:path w="1200785" h="427989">
                  <a:moveTo>
                    <a:pt x="1200479" y="326868"/>
                  </a:moveTo>
                  <a:lnTo>
                    <a:pt x="1200479" y="427961"/>
                  </a:lnTo>
                </a:path>
              </a:pathLst>
            </a:custGeom>
            <a:ln w="631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4654" y="2562868"/>
              <a:ext cx="50800" cy="101600"/>
            </a:xfrm>
            <a:custGeom>
              <a:avLst/>
              <a:gdLst/>
              <a:ahLst/>
              <a:cxnLst/>
              <a:rect l="l" t="t" r="r" b="b"/>
              <a:pathLst>
                <a:path w="50800" h="101600">
                  <a:moveTo>
                    <a:pt x="0" y="0"/>
                  </a:moveTo>
                  <a:lnTo>
                    <a:pt x="25273" y="101092"/>
                  </a:lnTo>
                  <a:lnTo>
                    <a:pt x="50546" y="0"/>
                  </a:lnTo>
                </a:path>
              </a:pathLst>
            </a:custGeom>
            <a:ln w="6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98148" y="2801488"/>
            <a:ext cx="1042669" cy="560705"/>
            <a:chOff x="6298148" y="2801488"/>
            <a:chExt cx="1042669" cy="560705"/>
          </a:xfrm>
        </p:grpSpPr>
        <p:sp>
          <p:nvSpPr>
            <p:cNvPr id="8" name="object 8"/>
            <p:cNvSpPr/>
            <p:nvPr/>
          </p:nvSpPr>
          <p:spPr>
            <a:xfrm>
              <a:off x="6301307" y="2804648"/>
              <a:ext cx="1011555" cy="554355"/>
            </a:xfrm>
            <a:custGeom>
              <a:avLst/>
              <a:gdLst/>
              <a:ahLst/>
              <a:cxnLst/>
              <a:rect l="l" t="t" r="r" b="b"/>
              <a:pathLst>
                <a:path w="1011554" h="554354">
                  <a:moveTo>
                    <a:pt x="0" y="0"/>
                  </a:moveTo>
                  <a:lnTo>
                    <a:pt x="1010929" y="0"/>
                  </a:lnTo>
                  <a:lnTo>
                    <a:pt x="1010929" y="453234"/>
                  </a:lnTo>
                </a:path>
                <a:path w="1011554" h="554354">
                  <a:moveTo>
                    <a:pt x="1010929" y="453234"/>
                  </a:moveTo>
                  <a:lnTo>
                    <a:pt x="1010929" y="554327"/>
                  </a:lnTo>
                </a:path>
              </a:pathLst>
            </a:custGeom>
            <a:ln w="631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86964" y="3257882"/>
              <a:ext cx="50800" cy="101600"/>
            </a:xfrm>
            <a:custGeom>
              <a:avLst/>
              <a:gdLst/>
              <a:ahLst/>
              <a:cxnLst/>
              <a:rect l="l" t="t" r="r" b="b"/>
              <a:pathLst>
                <a:path w="50800" h="101600">
                  <a:moveTo>
                    <a:pt x="0" y="0"/>
                  </a:moveTo>
                  <a:lnTo>
                    <a:pt x="25273" y="101092"/>
                  </a:lnTo>
                  <a:lnTo>
                    <a:pt x="50546" y="0"/>
                  </a:lnTo>
                </a:path>
              </a:pathLst>
            </a:custGeom>
            <a:ln w="6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19001" y="2117994"/>
            <a:ext cx="4502150" cy="1491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latin typeface="Times New Roman"/>
                <a:cs typeface="Times New Roman"/>
              </a:rPr>
              <a:t>Policy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Layer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300">
              <a:latin typeface="Times New Roman"/>
              <a:cs typeface="Times New Roman"/>
            </a:endParaRPr>
          </a:p>
          <a:p>
            <a:pPr marR="88265" algn="ctr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Mechanism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Layer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300" dirty="0">
                <a:latin typeface="Times New Roman"/>
                <a:cs typeface="Times New Roman"/>
              </a:rPr>
              <a:t>Utility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Layer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4118" y="3979637"/>
            <a:ext cx="2997835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780"/>
              </a:spcBef>
            </a:pPr>
            <a:r>
              <a:rPr sz="1400" dirty="0">
                <a:latin typeface="Times New Roman"/>
                <a:cs typeface="Times New Roman"/>
              </a:rPr>
              <a:t>Policy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5907" y="5383912"/>
            <a:ext cx="864235" cy="4438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90"/>
              </a:lnSpc>
              <a:spcBef>
                <a:spcPts val="240"/>
              </a:spcBef>
            </a:pPr>
            <a:r>
              <a:rPr sz="1400" spc="-10" dirty="0">
                <a:latin typeface="Times New Roman"/>
                <a:cs typeface="Times New Roman"/>
              </a:rPr>
              <a:t>Mechanism 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1075" y="5383912"/>
            <a:ext cx="1178560" cy="443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635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35"/>
              </a:lnSpc>
            </a:pPr>
            <a:r>
              <a:rPr sz="1400" dirty="0">
                <a:latin typeface="Times New Roman"/>
                <a:cs typeface="Times New Roman"/>
              </a:rPr>
              <a:t>Utility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Interface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47882" y="5857002"/>
            <a:ext cx="60960" cy="393700"/>
            <a:chOff x="6947882" y="5857002"/>
            <a:chExt cx="60960" cy="393700"/>
          </a:xfrm>
        </p:grpSpPr>
        <p:sp>
          <p:nvSpPr>
            <p:cNvPr id="15" name="object 15"/>
            <p:cNvSpPr/>
            <p:nvPr/>
          </p:nvSpPr>
          <p:spPr>
            <a:xfrm>
              <a:off x="6974846" y="5860373"/>
              <a:ext cx="6985" cy="390525"/>
            </a:xfrm>
            <a:custGeom>
              <a:avLst/>
              <a:gdLst/>
              <a:ahLst/>
              <a:cxnLst/>
              <a:rect l="l" t="t" r="r" b="b"/>
              <a:pathLst>
                <a:path w="6984" h="390525">
                  <a:moveTo>
                    <a:pt x="3370" y="0"/>
                  </a:moveTo>
                  <a:lnTo>
                    <a:pt x="0" y="13481"/>
                  </a:lnTo>
                  <a:lnTo>
                    <a:pt x="0" y="390057"/>
                  </a:lnTo>
                  <a:lnTo>
                    <a:pt x="6740" y="390057"/>
                  </a:lnTo>
                  <a:lnTo>
                    <a:pt x="6740" y="1348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51253" y="5860373"/>
              <a:ext cx="53975" cy="107950"/>
            </a:xfrm>
            <a:custGeom>
              <a:avLst/>
              <a:gdLst/>
              <a:ahLst/>
              <a:cxnLst/>
              <a:rect l="l" t="t" r="r" b="b"/>
              <a:pathLst>
                <a:path w="53975" h="107950">
                  <a:moveTo>
                    <a:pt x="26962" y="0"/>
                  </a:moveTo>
                  <a:lnTo>
                    <a:pt x="0" y="107850"/>
                  </a:lnTo>
                  <a:lnTo>
                    <a:pt x="53925" y="107850"/>
                  </a:lnTo>
                  <a:lnTo>
                    <a:pt x="26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1253" y="5860373"/>
              <a:ext cx="53975" cy="107950"/>
            </a:xfrm>
            <a:custGeom>
              <a:avLst/>
              <a:gdLst/>
              <a:ahLst/>
              <a:cxnLst/>
              <a:rect l="l" t="t" r="r" b="b"/>
              <a:pathLst>
                <a:path w="53975" h="107950">
                  <a:moveTo>
                    <a:pt x="53925" y="107850"/>
                  </a:moveTo>
                  <a:lnTo>
                    <a:pt x="26962" y="0"/>
                  </a:lnTo>
                  <a:lnTo>
                    <a:pt x="0" y="107850"/>
                  </a:lnTo>
                  <a:lnTo>
                    <a:pt x="53925" y="107850"/>
                  </a:lnTo>
                  <a:close/>
                </a:path>
              </a:pathLst>
            </a:custGeom>
            <a:ln w="6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2301" y="5613437"/>
            <a:ext cx="662305" cy="60960"/>
            <a:chOff x="5832301" y="5613437"/>
            <a:chExt cx="662305" cy="60960"/>
          </a:xfrm>
        </p:grpSpPr>
        <p:sp>
          <p:nvSpPr>
            <p:cNvPr id="19" name="object 19"/>
            <p:cNvSpPr/>
            <p:nvPr/>
          </p:nvSpPr>
          <p:spPr>
            <a:xfrm>
              <a:off x="5832301" y="56437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788" y="0"/>
                  </a:lnTo>
                </a:path>
              </a:pathLst>
            </a:custGeom>
            <a:ln w="674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83238" y="5616807"/>
              <a:ext cx="107950" cy="53975"/>
            </a:xfrm>
            <a:custGeom>
              <a:avLst/>
              <a:gdLst/>
              <a:ahLst/>
              <a:cxnLst/>
              <a:rect l="l" t="t" r="r" b="b"/>
              <a:pathLst>
                <a:path w="107950" h="53975">
                  <a:moveTo>
                    <a:pt x="0" y="53925"/>
                  </a:moveTo>
                  <a:lnTo>
                    <a:pt x="107850" y="26962"/>
                  </a:lnTo>
                  <a:lnTo>
                    <a:pt x="0" y="0"/>
                  </a:lnTo>
                </a:path>
              </a:pathLst>
            </a:custGeom>
            <a:ln w="6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62714" y="5048122"/>
            <a:ext cx="60960" cy="393700"/>
            <a:chOff x="5262714" y="5048122"/>
            <a:chExt cx="60960" cy="393700"/>
          </a:xfrm>
        </p:grpSpPr>
        <p:sp>
          <p:nvSpPr>
            <p:cNvPr id="22" name="object 22"/>
            <p:cNvSpPr/>
            <p:nvPr/>
          </p:nvSpPr>
          <p:spPr>
            <a:xfrm>
              <a:off x="5289677" y="5051492"/>
              <a:ext cx="6985" cy="390525"/>
            </a:xfrm>
            <a:custGeom>
              <a:avLst/>
              <a:gdLst/>
              <a:ahLst/>
              <a:cxnLst/>
              <a:rect l="l" t="t" r="r" b="b"/>
              <a:pathLst>
                <a:path w="6985" h="390525">
                  <a:moveTo>
                    <a:pt x="3370" y="0"/>
                  </a:moveTo>
                  <a:lnTo>
                    <a:pt x="0" y="13481"/>
                  </a:lnTo>
                  <a:lnTo>
                    <a:pt x="0" y="390057"/>
                  </a:lnTo>
                  <a:lnTo>
                    <a:pt x="6740" y="390057"/>
                  </a:lnTo>
                  <a:lnTo>
                    <a:pt x="6740" y="1348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66085" y="5051492"/>
              <a:ext cx="53975" cy="107950"/>
            </a:xfrm>
            <a:custGeom>
              <a:avLst/>
              <a:gdLst/>
              <a:ahLst/>
              <a:cxnLst/>
              <a:rect l="l" t="t" r="r" b="b"/>
              <a:pathLst>
                <a:path w="53975" h="107950">
                  <a:moveTo>
                    <a:pt x="26962" y="0"/>
                  </a:moveTo>
                  <a:lnTo>
                    <a:pt x="0" y="107850"/>
                  </a:lnTo>
                  <a:lnTo>
                    <a:pt x="53925" y="107850"/>
                  </a:lnTo>
                  <a:lnTo>
                    <a:pt x="26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66085" y="5051492"/>
              <a:ext cx="53975" cy="107950"/>
            </a:xfrm>
            <a:custGeom>
              <a:avLst/>
              <a:gdLst/>
              <a:ahLst/>
              <a:cxnLst/>
              <a:rect l="l" t="t" r="r" b="b"/>
              <a:pathLst>
                <a:path w="53975" h="107950">
                  <a:moveTo>
                    <a:pt x="53925" y="107850"/>
                  </a:moveTo>
                  <a:lnTo>
                    <a:pt x="26962" y="0"/>
                  </a:lnTo>
                  <a:lnTo>
                    <a:pt x="0" y="107850"/>
                  </a:lnTo>
                  <a:lnTo>
                    <a:pt x="53925" y="107850"/>
                  </a:lnTo>
                  <a:close/>
                </a:path>
              </a:pathLst>
            </a:custGeom>
            <a:ln w="6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349354" y="4669743"/>
            <a:ext cx="460375" cy="60960"/>
            <a:chOff x="4349354" y="4669743"/>
            <a:chExt cx="460375" cy="60960"/>
          </a:xfrm>
        </p:grpSpPr>
        <p:sp>
          <p:nvSpPr>
            <p:cNvPr id="26" name="object 26"/>
            <p:cNvSpPr/>
            <p:nvPr/>
          </p:nvSpPr>
          <p:spPr>
            <a:xfrm>
              <a:off x="4349354" y="4700076"/>
              <a:ext cx="456565" cy="0"/>
            </a:xfrm>
            <a:custGeom>
              <a:avLst/>
              <a:gdLst/>
              <a:ahLst/>
              <a:cxnLst/>
              <a:rect l="l" t="t" r="r" b="b"/>
              <a:pathLst>
                <a:path w="456564">
                  <a:moveTo>
                    <a:pt x="0" y="0"/>
                  </a:moveTo>
                  <a:lnTo>
                    <a:pt x="456569" y="0"/>
                  </a:lnTo>
                </a:path>
              </a:pathLst>
            </a:custGeom>
            <a:ln w="674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98072" y="4673113"/>
              <a:ext cx="107950" cy="53975"/>
            </a:xfrm>
            <a:custGeom>
              <a:avLst/>
              <a:gdLst/>
              <a:ahLst/>
              <a:cxnLst/>
              <a:rect l="l" t="t" r="r" b="b"/>
              <a:pathLst>
                <a:path w="107950" h="53975">
                  <a:moveTo>
                    <a:pt x="0" y="53925"/>
                  </a:moveTo>
                  <a:lnTo>
                    <a:pt x="107850" y="26962"/>
                  </a:lnTo>
                  <a:lnTo>
                    <a:pt x="0" y="0"/>
                  </a:lnTo>
                </a:path>
              </a:pathLst>
            </a:custGeom>
            <a:ln w="67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875907" y="4372811"/>
            <a:ext cx="864235" cy="6457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90"/>
              </a:lnSpc>
              <a:spcBef>
                <a:spcPts val="240"/>
              </a:spcBef>
            </a:pPr>
            <a:r>
              <a:rPr sz="1400" spc="-10" dirty="0">
                <a:latin typeface="Times New Roman"/>
                <a:cs typeface="Times New Roman"/>
              </a:rPr>
              <a:t>Abstract Mechanism Interface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1075" y="6260199"/>
            <a:ext cx="95885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latin typeface="Times New Roman"/>
                <a:cs typeface="Times New Roman"/>
              </a:rPr>
              <a:t>Utility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87921" y="6711250"/>
            <a:ext cx="709422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Policy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layer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dependent</a:t>
            </a:r>
            <a:r>
              <a:rPr sz="2400" spc="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lower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levels,</a:t>
            </a:r>
            <a:r>
              <a:rPr sz="2400" spc="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thus</a:t>
            </a:r>
            <a:r>
              <a:rPr sz="2400" spc="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7921" y="7230897"/>
            <a:ext cx="148971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reused.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5760" y="7342874"/>
            <a:ext cx="2667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00007F"/>
                </a:solidFill>
                <a:latin typeface="Arial MT"/>
                <a:cs typeface="Arial MT"/>
              </a:rPr>
              <a:t>29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0260">
              <a:lnSpc>
                <a:spcPct val="100000"/>
              </a:lnSpc>
              <a:spcBef>
                <a:spcPts val="110"/>
              </a:spcBef>
            </a:pPr>
            <a:r>
              <a:rPr dirty="0"/>
              <a:t>SOLID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965362"/>
            <a:ext cx="6671309" cy="47650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Acronym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acronyms: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030"/>
              </a:spcBef>
              <a:buChar char="–"/>
              <a:tabLst>
                <a:tab pos="789940" algn="l"/>
              </a:tabLst>
            </a:pP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RP:</a:t>
            </a:r>
            <a:r>
              <a:rPr sz="2400" spc="10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Single</a:t>
            </a:r>
            <a:r>
              <a:rPr sz="2400" spc="10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Responsibility</a:t>
            </a:r>
            <a:r>
              <a:rPr sz="2400" spc="10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Principle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035"/>
              </a:spcBef>
              <a:buChar char="–"/>
              <a:tabLst>
                <a:tab pos="789940" algn="l"/>
              </a:tabLst>
            </a:pP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CP:</a:t>
            </a:r>
            <a:r>
              <a:rPr sz="2400" spc="1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Open-Closed</a:t>
            </a:r>
            <a:r>
              <a:rPr sz="2400" spc="1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Principle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030"/>
              </a:spcBef>
              <a:buChar char="–"/>
              <a:tabLst>
                <a:tab pos="789940" algn="l"/>
              </a:tabLst>
            </a:pP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SP: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Liskov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Substitution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Principle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035"/>
              </a:spcBef>
              <a:buChar char="–"/>
              <a:tabLst>
                <a:tab pos="789940" algn="l"/>
              </a:tabLst>
            </a:pP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SP: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Segregation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Principle</a:t>
            </a:r>
            <a:endParaRPr sz="2400">
              <a:latin typeface="Arial MT"/>
              <a:cs typeface="Arial MT"/>
            </a:endParaRPr>
          </a:p>
          <a:p>
            <a:pPr marL="789940" lvl="1" indent="-327025">
              <a:lnSpc>
                <a:spcPct val="100000"/>
              </a:lnSpc>
              <a:spcBef>
                <a:spcPts val="2035"/>
              </a:spcBef>
              <a:buChar char="–"/>
              <a:tabLst>
                <a:tab pos="789940" algn="l"/>
              </a:tabLst>
            </a:pPr>
            <a:r>
              <a:rPr sz="2400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IP: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Dependency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Inversion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Principle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4500"/>
              </a:lnSpc>
              <a:spcBef>
                <a:spcPts val="150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Basically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set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principles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object-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oriented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(with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focus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designing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classes).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47495">
              <a:lnSpc>
                <a:spcPct val="100000"/>
              </a:lnSpc>
              <a:spcBef>
                <a:spcPts val="110"/>
              </a:spcBef>
            </a:pPr>
            <a:r>
              <a:rPr dirty="0"/>
              <a:t>DIP: Another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801135" y="2192790"/>
            <a:ext cx="1635760" cy="252095"/>
          </a:xfrm>
          <a:custGeom>
            <a:avLst/>
            <a:gdLst/>
            <a:ahLst/>
            <a:cxnLst/>
            <a:rect l="l" t="t" r="r" b="b"/>
            <a:pathLst>
              <a:path w="1635760" h="252094">
                <a:moveTo>
                  <a:pt x="251599" y="125799"/>
                </a:moveTo>
                <a:lnTo>
                  <a:pt x="1635396" y="125799"/>
                </a:lnTo>
              </a:path>
              <a:path w="1635760" h="252094">
                <a:moveTo>
                  <a:pt x="251599" y="125799"/>
                </a:moveTo>
                <a:lnTo>
                  <a:pt x="125799" y="0"/>
                </a:lnTo>
                <a:lnTo>
                  <a:pt x="0" y="125799"/>
                </a:lnTo>
                <a:lnTo>
                  <a:pt x="125799" y="251599"/>
                </a:lnTo>
                <a:lnTo>
                  <a:pt x="251599" y="125799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44118" y="1716820"/>
            <a:ext cx="7566025" cy="26517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  <a:p>
            <a:pPr marL="2072639">
              <a:lnSpc>
                <a:spcPct val="100000"/>
              </a:lnSpc>
              <a:spcBef>
                <a:spcPts val="55"/>
              </a:spcBef>
              <a:tabLst>
                <a:tab pos="5594985" algn="l"/>
              </a:tabLst>
            </a:pPr>
            <a:r>
              <a:rPr sz="2650" spc="-10" dirty="0">
                <a:latin typeface="Times New Roman"/>
                <a:cs typeface="Times New Roman"/>
              </a:rPr>
              <a:t>Button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Lamp</a:t>
            </a:r>
            <a:endParaRPr sz="2650">
              <a:latin typeface="Times New Roman"/>
              <a:cs typeface="Times New Roman"/>
            </a:endParaRPr>
          </a:p>
          <a:p>
            <a:pPr marL="356235" marR="5080">
              <a:lnSpc>
                <a:spcPct val="142100"/>
              </a:lnSpc>
              <a:spcBef>
                <a:spcPts val="855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When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button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changes,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lamp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least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recompiled.</a:t>
            </a:r>
            <a:r>
              <a:rPr sz="2400" spc="2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Cannot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button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different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device.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85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Good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5947" y="5056307"/>
            <a:ext cx="93980" cy="711200"/>
            <a:chOff x="3885947" y="5056307"/>
            <a:chExt cx="93980" cy="711200"/>
          </a:xfrm>
        </p:grpSpPr>
        <p:sp>
          <p:nvSpPr>
            <p:cNvPr id="6" name="object 6"/>
            <p:cNvSpPr/>
            <p:nvPr/>
          </p:nvSpPr>
          <p:spPr>
            <a:xfrm>
              <a:off x="3927528" y="5061504"/>
              <a:ext cx="10795" cy="705485"/>
            </a:xfrm>
            <a:custGeom>
              <a:avLst/>
              <a:gdLst/>
              <a:ahLst/>
              <a:cxnLst/>
              <a:rect l="l" t="t" r="r" b="b"/>
              <a:pathLst>
                <a:path w="10795" h="705485">
                  <a:moveTo>
                    <a:pt x="5197" y="0"/>
                  </a:moveTo>
                  <a:lnTo>
                    <a:pt x="0" y="20790"/>
                  </a:lnTo>
                  <a:lnTo>
                    <a:pt x="0" y="705478"/>
                  </a:lnTo>
                  <a:lnTo>
                    <a:pt x="10395" y="705478"/>
                  </a:lnTo>
                  <a:lnTo>
                    <a:pt x="10395" y="20790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5947" y="5056307"/>
              <a:ext cx="93556" cy="17671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92634" y="5056307"/>
            <a:ext cx="93980" cy="711200"/>
            <a:chOff x="6692634" y="5056307"/>
            <a:chExt cx="93980" cy="711200"/>
          </a:xfrm>
        </p:grpSpPr>
        <p:sp>
          <p:nvSpPr>
            <p:cNvPr id="9" name="object 9"/>
            <p:cNvSpPr/>
            <p:nvPr/>
          </p:nvSpPr>
          <p:spPr>
            <a:xfrm>
              <a:off x="6734215" y="5061504"/>
              <a:ext cx="10795" cy="705485"/>
            </a:xfrm>
            <a:custGeom>
              <a:avLst/>
              <a:gdLst/>
              <a:ahLst/>
              <a:cxnLst/>
              <a:rect l="l" t="t" r="r" b="b"/>
              <a:pathLst>
                <a:path w="10795" h="705485">
                  <a:moveTo>
                    <a:pt x="5197" y="0"/>
                  </a:moveTo>
                  <a:lnTo>
                    <a:pt x="0" y="20790"/>
                  </a:lnTo>
                  <a:lnTo>
                    <a:pt x="0" y="705478"/>
                  </a:lnTo>
                  <a:lnTo>
                    <a:pt x="10395" y="705478"/>
                  </a:lnTo>
                  <a:lnTo>
                    <a:pt x="10395" y="20790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2634" y="5056307"/>
              <a:ext cx="93556" cy="17671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400268" y="4333614"/>
            <a:ext cx="964565" cy="669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15"/>
              </a:spcBef>
            </a:pPr>
            <a:r>
              <a:rPr sz="2150" spc="-10" dirty="0">
                <a:latin typeface="Times New Roman"/>
                <a:cs typeface="Times New Roman"/>
              </a:rPr>
              <a:t>Abstract Button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06956" y="4333614"/>
            <a:ext cx="1457960" cy="669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15"/>
              </a:spcBef>
            </a:pPr>
            <a:r>
              <a:rPr sz="2150" spc="-10" dirty="0">
                <a:latin typeface="Times New Roman"/>
                <a:cs typeface="Times New Roman"/>
              </a:rPr>
              <a:t>Abstract ButtonClient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4220" y="5684982"/>
            <a:ext cx="1780539" cy="669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315"/>
              </a:spcBef>
            </a:pPr>
            <a:r>
              <a:rPr sz="2150" spc="-10" dirty="0">
                <a:latin typeface="Times New Roman"/>
                <a:cs typeface="Times New Roman"/>
              </a:rPr>
              <a:t>Button Implementation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4859" y="5684982"/>
            <a:ext cx="6724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20" dirty="0">
                <a:latin typeface="Times New Roman"/>
                <a:cs typeface="Times New Roman"/>
              </a:rPr>
              <a:t>Lamp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6434" y="4623518"/>
            <a:ext cx="1351915" cy="208279"/>
          </a:xfrm>
          <a:custGeom>
            <a:avLst/>
            <a:gdLst/>
            <a:ahLst/>
            <a:cxnLst/>
            <a:rect l="l" t="t" r="r" b="b"/>
            <a:pathLst>
              <a:path w="1351914" h="208279">
                <a:moveTo>
                  <a:pt x="207902" y="103951"/>
                </a:moveTo>
                <a:lnTo>
                  <a:pt x="1351367" y="103951"/>
                </a:lnTo>
              </a:path>
              <a:path w="1351914" h="208279">
                <a:moveTo>
                  <a:pt x="207902" y="103951"/>
                </a:moveTo>
                <a:lnTo>
                  <a:pt x="103951" y="0"/>
                </a:lnTo>
                <a:lnTo>
                  <a:pt x="0" y="103951"/>
                </a:lnTo>
                <a:lnTo>
                  <a:pt x="103951" y="207902"/>
                </a:lnTo>
                <a:lnTo>
                  <a:pt x="207902" y="103951"/>
                </a:lnTo>
                <a:close/>
              </a:path>
            </a:pathLst>
          </a:custGeom>
          <a:ln w="10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87921" y="6578635"/>
            <a:ext cx="4964430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1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further</a:t>
            </a:r>
            <a:r>
              <a:rPr sz="2400" spc="11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introduce</a:t>
            </a:r>
            <a:r>
              <a:rPr sz="2400" spc="114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LampAdapter.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0269">
              <a:lnSpc>
                <a:spcPct val="100000"/>
              </a:lnSpc>
              <a:spcBef>
                <a:spcPts val="110"/>
              </a:spcBef>
            </a:pPr>
            <a:r>
              <a:rPr dirty="0"/>
              <a:t>Button Example – </a:t>
            </a:r>
            <a:r>
              <a:rPr spc="-10" dirty="0"/>
              <a:t>Explained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7321" rIns="0" bIns="0" rtlCol="0">
            <a:spAutoFit/>
          </a:bodyPr>
          <a:lstStyle/>
          <a:p>
            <a:pPr marL="356235" marR="5080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Bad</a:t>
            </a:r>
            <a:r>
              <a:rPr spc="70" dirty="0"/>
              <a:t> </a:t>
            </a:r>
            <a:r>
              <a:rPr dirty="0"/>
              <a:t>design:</a:t>
            </a:r>
            <a:r>
              <a:rPr spc="240" dirty="0"/>
              <a:t> </a:t>
            </a:r>
            <a:r>
              <a:rPr dirty="0"/>
              <a:t>Button</a:t>
            </a:r>
            <a:r>
              <a:rPr spc="70" dirty="0"/>
              <a:t> </a:t>
            </a:r>
            <a:r>
              <a:rPr dirty="0"/>
              <a:t>class</a:t>
            </a:r>
            <a:r>
              <a:rPr spc="70" dirty="0"/>
              <a:t> </a:t>
            </a:r>
            <a:r>
              <a:rPr dirty="0"/>
              <a:t>includes</a:t>
            </a:r>
            <a:r>
              <a:rPr spc="70" dirty="0"/>
              <a:t> </a:t>
            </a:r>
            <a:r>
              <a:rPr dirty="0"/>
              <a:t>private</a:t>
            </a:r>
            <a:r>
              <a:rPr spc="70" dirty="0"/>
              <a:t> </a:t>
            </a:r>
            <a:r>
              <a:rPr spc="-10" dirty="0"/>
              <a:t>member </a:t>
            </a:r>
            <a:r>
              <a:rPr dirty="0"/>
              <a:t>Lamp,</a:t>
            </a:r>
            <a:r>
              <a:rPr spc="50" dirty="0"/>
              <a:t> </a:t>
            </a:r>
            <a:r>
              <a:rPr dirty="0"/>
              <a:t>so</a:t>
            </a:r>
            <a:r>
              <a:rPr spc="55" dirty="0"/>
              <a:t> </a:t>
            </a:r>
            <a:r>
              <a:rPr dirty="0"/>
              <a:t>that</a:t>
            </a:r>
            <a:r>
              <a:rPr spc="55" dirty="0"/>
              <a:t> </a:t>
            </a:r>
            <a:r>
              <a:rPr dirty="0"/>
              <a:t>when</a:t>
            </a:r>
            <a:r>
              <a:rPr spc="50" dirty="0"/>
              <a:t> </a:t>
            </a:r>
            <a:r>
              <a:rPr dirty="0"/>
              <a:t>pressed,</a:t>
            </a:r>
            <a:r>
              <a:rPr spc="55" dirty="0"/>
              <a:t> </a:t>
            </a:r>
            <a:r>
              <a:rPr dirty="0"/>
              <a:t>it</a:t>
            </a:r>
            <a:r>
              <a:rPr spc="55" dirty="0"/>
              <a:t> </a:t>
            </a:r>
            <a:r>
              <a:rPr dirty="0"/>
              <a:t>can</a:t>
            </a:r>
            <a:r>
              <a:rPr spc="55" dirty="0"/>
              <a:t> </a:t>
            </a:r>
            <a:r>
              <a:rPr dirty="0"/>
              <a:t>turn</a:t>
            </a:r>
            <a:r>
              <a:rPr spc="5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lamp</a:t>
            </a:r>
            <a:r>
              <a:rPr spc="55" dirty="0"/>
              <a:t> </a:t>
            </a:r>
            <a:r>
              <a:rPr spc="-20" dirty="0"/>
              <a:t>off. </a:t>
            </a:r>
            <a:r>
              <a:rPr dirty="0"/>
              <a:t>This</a:t>
            </a:r>
            <a:r>
              <a:rPr spc="55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dirty="0"/>
              <a:t>bad.</a:t>
            </a:r>
            <a:r>
              <a:rPr spc="225" dirty="0"/>
              <a:t> </a:t>
            </a:r>
            <a:r>
              <a:rPr dirty="0"/>
              <a:t>When</a:t>
            </a:r>
            <a:r>
              <a:rPr spc="55" dirty="0"/>
              <a:t> </a:t>
            </a:r>
            <a:r>
              <a:rPr dirty="0"/>
              <a:t>lamp</a:t>
            </a:r>
            <a:r>
              <a:rPr spc="55" dirty="0"/>
              <a:t> </a:t>
            </a:r>
            <a:r>
              <a:rPr dirty="0"/>
              <a:t>changes,</a:t>
            </a:r>
            <a:r>
              <a:rPr spc="55" dirty="0"/>
              <a:t> </a:t>
            </a:r>
            <a:r>
              <a:rPr dirty="0"/>
              <a:t>Button</a:t>
            </a:r>
            <a:r>
              <a:rPr spc="55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spc="-10" dirty="0"/>
              <a:t>affected.</a:t>
            </a:r>
          </a:p>
          <a:p>
            <a:pPr marL="356235" marR="6604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dirty="0"/>
              <a:t>Good</a:t>
            </a:r>
            <a:r>
              <a:rPr spc="60" dirty="0"/>
              <a:t> </a:t>
            </a:r>
            <a:r>
              <a:rPr dirty="0"/>
              <a:t>design:</a:t>
            </a:r>
            <a:r>
              <a:rPr spc="235" dirty="0"/>
              <a:t> </a:t>
            </a:r>
            <a:r>
              <a:rPr dirty="0"/>
              <a:t>Abstract</a:t>
            </a:r>
            <a:r>
              <a:rPr spc="65" dirty="0"/>
              <a:t> </a:t>
            </a:r>
            <a:r>
              <a:rPr dirty="0"/>
              <a:t>Button</a:t>
            </a:r>
            <a:r>
              <a:rPr spc="60" dirty="0"/>
              <a:t> </a:t>
            </a:r>
            <a:r>
              <a:rPr dirty="0"/>
              <a:t>class</a:t>
            </a:r>
            <a:r>
              <a:rPr spc="65" dirty="0"/>
              <a:t> </a:t>
            </a:r>
            <a:r>
              <a:rPr dirty="0"/>
              <a:t>now</a:t>
            </a:r>
            <a:r>
              <a:rPr spc="60" dirty="0"/>
              <a:t> </a:t>
            </a:r>
            <a:r>
              <a:rPr spc="-10" dirty="0"/>
              <a:t>containst </a:t>
            </a:r>
            <a:r>
              <a:rPr dirty="0"/>
              <a:t>Abstract</a:t>
            </a:r>
            <a:r>
              <a:rPr spc="35" dirty="0"/>
              <a:t> </a:t>
            </a:r>
            <a:r>
              <a:rPr dirty="0"/>
              <a:t>Button</a:t>
            </a:r>
            <a:r>
              <a:rPr spc="40" dirty="0"/>
              <a:t> </a:t>
            </a:r>
            <a:r>
              <a:rPr dirty="0"/>
              <a:t>Client</a:t>
            </a:r>
            <a:r>
              <a:rPr spc="40" dirty="0"/>
              <a:t> </a:t>
            </a:r>
            <a:r>
              <a:rPr spc="-10" dirty="0"/>
              <a:t>only,</a:t>
            </a:r>
            <a:r>
              <a:rPr spc="35" dirty="0"/>
              <a:t> </a:t>
            </a:r>
            <a:r>
              <a:rPr dirty="0"/>
              <a:t>so</a:t>
            </a:r>
            <a:r>
              <a:rPr spc="40" dirty="0"/>
              <a:t> </a:t>
            </a:r>
            <a:r>
              <a:rPr dirty="0"/>
              <a:t>when</a:t>
            </a:r>
            <a:r>
              <a:rPr spc="40" dirty="0"/>
              <a:t> </a:t>
            </a:r>
            <a:r>
              <a:rPr dirty="0"/>
              <a:t>Lamp</a:t>
            </a:r>
            <a:r>
              <a:rPr spc="35" dirty="0"/>
              <a:t> </a:t>
            </a:r>
            <a:r>
              <a:rPr spc="-10" dirty="0"/>
              <a:t>changes, </a:t>
            </a:r>
            <a:r>
              <a:rPr dirty="0"/>
              <a:t>Button</a:t>
            </a:r>
            <a:r>
              <a:rPr spc="50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not</a:t>
            </a:r>
            <a:r>
              <a:rPr spc="50" dirty="0"/>
              <a:t> </a:t>
            </a:r>
            <a:r>
              <a:rPr spc="-10" dirty="0"/>
              <a:t>affected.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63470">
              <a:lnSpc>
                <a:spcPct val="100000"/>
              </a:lnSpc>
              <a:spcBef>
                <a:spcPts val="110"/>
              </a:spcBef>
            </a:pPr>
            <a:r>
              <a:rPr dirty="0"/>
              <a:t>DIP: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2132144"/>
            <a:ext cx="7453630" cy="264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DIP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promises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many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benefits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paradigm.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Reusability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greately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enhanced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DIP.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made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resilient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by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using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DIP.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result,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easier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maintain.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0590">
              <a:lnSpc>
                <a:spcPct val="100000"/>
              </a:lnSpc>
              <a:spcBef>
                <a:spcPts val="110"/>
              </a:spcBef>
            </a:pPr>
            <a:r>
              <a:rPr dirty="0"/>
              <a:t>SOLID</a:t>
            </a:r>
            <a:r>
              <a:rPr spc="-10" dirty="0"/>
              <a:t> </a:t>
            </a:r>
            <a:r>
              <a:rPr dirty="0"/>
              <a:t>Principles:</a:t>
            </a:r>
            <a:r>
              <a:rPr spc="235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2132144"/>
            <a:ext cx="7334250" cy="2437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Help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manage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dependency.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Improved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maintainability,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flexibility,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robustness,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 and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reusability.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Abstraction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important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03120">
              <a:lnSpc>
                <a:spcPct val="100000"/>
              </a:lnSpc>
              <a:spcBef>
                <a:spcPts val="110"/>
              </a:spcBef>
            </a:pPr>
            <a:r>
              <a:rPr dirty="0"/>
              <a:t>History</a:t>
            </a:r>
            <a:r>
              <a:rPr spc="1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10" dirty="0"/>
              <a:t>SOLID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5" y="1920321"/>
            <a:ext cx="7617459" cy="4415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90"/>
              </a:spcBef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Robert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C.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Martin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main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person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behind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these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ideas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(some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individual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ideas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predate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him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though).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400">
              <a:latin typeface="Arial MT"/>
              <a:cs typeface="Arial MT"/>
            </a:endParaRPr>
          </a:p>
          <a:p>
            <a:pPr marL="57023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First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appeared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news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group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posting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1995.</a:t>
            </a:r>
            <a:endParaRPr sz="2400">
              <a:latin typeface="Arial MT"/>
              <a:cs typeface="Arial MT"/>
            </a:endParaRPr>
          </a:p>
          <a:p>
            <a:pPr marL="570230" marR="215900" indent="-344170">
              <a:lnSpc>
                <a:spcPct val="146300"/>
              </a:lnSpc>
              <a:spcBef>
                <a:spcPts val="1660"/>
              </a:spcBef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Full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treatment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given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Martin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Martin,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i="1" spc="-10" dirty="0">
                <a:solidFill>
                  <a:srgbClr val="00007F"/>
                </a:solidFill>
                <a:latin typeface="Arial"/>
                <a:cs typeface="Arial"/>
              </a:rPr>
              <a:t>Agile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Principles,</a:t>
            </a:r>
            <a:r>
              <a:rPr sz="2400" i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Patterns,</a:t>
            </a:r>
            <a:r>
              <a:rPr sz="2400" i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and</a:t>
            </a:r>
            <a:r>
              <a:rPr sz="2400" i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Practices</a:t>
            </a:r>
            <a:r>
              <a:rPr sz="2400" i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i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7F"/>
                </a:solidFill>
                <a:latin typeface="Arial"/>
                <a:cs typeface="Arial"/>
              </a:rPr>
              <a:t>C#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,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Prentice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Hall,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2006.</a:t>
            </a:r>
            <a:r>
              <a:rPr sz="2400" spc="229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(The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PPP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book)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Clr>
                <a:srgbClr val="00007F"/>
              </a:buClr>
              <a:buFont typeface="Arial"/>
              <a:buChar char="•"/>
            </a:pPr>
            <a:endParaRPr sz="2400">
              <a:latin typeface="Arial MT"/>
              <a:cs typeface="Arial MT"/>
            </a:endParaRPr>
          </a:p>
          <a:p>
            <a:pPr marL="570230" indent="-344170">
              <a:lnSpc>
                <a:spcPct val="100000"/>
              </a:lnSpc>
              <a:buSzPct val="122916"/>
              <a:buFont typeface="Arial"/>
              <a:buChar char="•"/>
              <a:tabLst>
                <a:tab pos="57023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Lots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online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learning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material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(find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your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own).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110"/>
              </a:spcBef>
            </a:pPr>
            <a:r>
              <a:rPr dirty="0"/>
              <a:t>Benefits of </a:t>
            </a:r>
            <a:r>
              <a:rPr spc="-10" dirty="0"/>
              <a:t>SOLID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2132144"/>
            <a:ext cx="7465695" cy="3493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4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Provides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principled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way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manage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dependency.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Serves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solid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foundation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OOD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upon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which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more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complicated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design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patterns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7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built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upon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114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incorporated</a:t>
            </a:r>
            <a:r>
              <a:rPr sz="2400" spc="1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naturally.</a:t>
            </a:r>
            <a:endParaRPr sz="2400">
              <a:latin typeface="Arial MT"/>
              <a:cs typeface="Arial MT"/>
            </a:endParaRPr>
          </a:p>
          <a:p>
            <a:pPr marL="356235" marR="1100455" indent="-344170">
              <a:lnSpc>
                <a:spcPct val="146300"/>
              </a:lnSpc>
              <a:spcBef>
                <a:spcPts val="166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Results</a:t>
            </a:r>
            <a:r>
              <a:rPr sz="2400" spc="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flexible,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robust,</a:t>
            </a:r>
            <a:r>
              <a:rPr sz="2400" spc="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reusable.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0260">
              <a:lnSpc>
                <a:spcPct val="100000"/>
              </a:lnSpc>
              <a:spcBef>
                <a:spcPts val="110"/>
              </a:spcBef>
            </a:pPr>
            <a:r>
              <a:rPr dirty="0"/>
              <a:t>Detailed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5" y="2028912"/>
            <a:ext cx="7330440" cy="3983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Write</a:t>
            </a:r>
            <a:r>
              <a:rPr sz="1950" spc="-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code</a:t>
            </a:r>
            <a:r>
              <a:rPr sz="1950" spc="-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so</a:t>
            </a:r>
            <a:r>
              <a:rPr sz="1950" spc="-20" dirty="0">
                <a:solidFill>
                  <a:srgbClr val="00007F"/>
                </a:solidFill>
                <a:latin typeface="Arial MT"/>
                <a:cs typeface="Arial MT"/>
              </a:rPr>
              <a:t> that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testable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easily</a:t>
            </a:r>
            <a:r>
              <a:rPr sz="1950" spc="-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understood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where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things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where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they’re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expected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where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classes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narrowly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do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what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they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were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intended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00007F"/>
                </a:solidFill>
                <a:latin typeface="Arial MT"/>
                <a:cs typeface="Arial MT"/>
              </a:rPr>
              <a:t>do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adjusted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extended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quickly</a:t>
            </a:r>
            <a:r>
              <a:rPr sz="1950" spc="-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without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producing</a:t>
            </a:r>
            <a:r>
              <a:rPr sz="1950" spc="-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00007F"/>
                </a:solidFill>
                <a:latin typeface="Arial MT"/>
                <a:cs typeface="Arial MT"/>
              </a:rPr>
              <a:t>bugs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separates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policy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(rules)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from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details</a:t>
            </a:r>
            <a:r>
              <a:rPr sz="1950" spc="-3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(implementation)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Clr>
                <a:srgbClr val="00007F"/>
              </a:buClr>
              <a:buFont typeface="Arial"/>
              <a:buChar char="•"/>
            </a:pPr>
            <a:endParaRPr sz="1950">
              <a:latin typeface="Arial MT"/>
              <a:cs typeface="Arial MT"/>
            </a:endParaRPr>
          </a:p>
          <a:p>
            <a:pPr marL="570230" indent="-315595">
              <a:lnSpc>
                <a:spcPct val="100000"/>
              </a:lnSpc>
              <a:buSzPct val="120512"/>
              <a:buFont typeface="Arial"/>
              <a:buChar char="•"/>
              <a:tabLst>
                <a:tab pos="570230" algn="l"/>
              </a:tabLst>
            </a:pP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allows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implementations</a:t>
            </a:r>
            <a:r>
              <a:rPr sz="195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195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swapped</a:t>
            </a:r>
            <a:r>
              <a:rPr sz="1950" spc="-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0007F"/>
                </a:solidFill>
                <a:latin typeface="Arial MT"/>
                <a:cs typeface="Arial MT"/>
              </a:rPr>
              <a:t>out</a:t>
            </a:r>
            <a:r>
              <a:rPr sz="1950" spc="-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00007F"/>
                </a:solidFill>
                <a:latin typeface="Arial MT"/>
                <a:cs typeface="Arial MT"/>
              </a:rPr>
              <a:t>easily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75" y="6379457"/>
            <a:ext cx="4642485" cy="2114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00007F"/>
                </a:solidFill>
                <a:latin typeface="Arial MT"/>
                <a:cs typeface="Arial MT"/>
              </a:rPr>
              <a:t>*</a:t>
            </a:r>
            <a:r>
              <a:rPr sz="1200" spc="4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7F"/>
                </a:solidFill>
                <a:latin typeface="Arial MT"/>
                <a:cs typeface="Arial MT"/>
              </a:rPr>
              <a:t>https://khalilstemmler.com/articles/solid-principles/solid-</a:t>
            </a:r>
            <a:r>
              <a:rPr sz="1200" spc="-10" dirty="0">
                <a:solidFill>
                  <a:srgbClr val="00007F"/>
                </a:solidFill>
                <a:latin typeface="Arial MT"/>
                <a:cs typeface="Arial MT"/>
              </a:rPr>
              <a:t>typescript/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10"/>
              </a:spcBef>
            </a:pPr>
            <a:r>
              <a:rPr dirty="0"/>
              <a:t>First</a:t>
            </a:r>
            <a:r>
              <a:rPr spc="-55" dirty="0"/>
              <a:t> </a:t>
            </a:r>
            <a:r>
              <a:rPr dirty="0"/>
              <a:t>Pass</a:t>
            </a:r>
            <a:r>
              <a:rPr spc="-5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Understanding</a:t>
            </a:r>
            <a:r>
              <a:rPr spc="-55" dirty="0"/>
              <a:t> </a:t>
            </a:r>
            <a:r>
              <a:rPr spc="-10" dirty="0"/>
              <a:t>SOLID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4118" y="1580045"/>
            <a:ext cx="7545070" cy="5364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900430" indent="-344170">
              <a:lnSpc>
                <a:spcPct val="1421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SRP: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“A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have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one,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only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one,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reason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change”.</a:t>
            </a:r>
            <a:endParaRPr sz="2400">
              <a:latin typeface="Arial MT"/>
              <a:cs typeface="Arial MT"/>
            </a:endParaRPr>
          </a:p>
          <a:p>
            <a:pPr marL="356235" marR="101917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OCP: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00007F"/>
                </a:solidFill>
                <a:latin typeface="Arial MT"/>
                <a:cs typeface="Arial MT"/>
              </a:rPr>
              <a:t>“You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able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extend</a:t>
            </a:r>
            <a:r>
              <a:rPr sz="2400" spc="1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2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class’s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behavior,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without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modifying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it”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LSP: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“Derived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classes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must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substitutable</a:t>
            </a:r>
            <a:r>
              <a:rPr sz="2400" spc="5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for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their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base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classes.”</a:t>
            </a:r>
            <a:endParaRPr sz="2400">
              <a:latin typeface="Arial MT"/>
              <a:cs typeface="Arial MT"/>
            </a:endParaRPr>
          </a:p>
          <a:p>
            <a:pPr marL="356235" marR="589915" indent="-344170">
              <a:lnSpc>
                <a:spcPct val="142100"/>
              </a:lnSpc>
              <a:spcBef>
                <a:spcPts val="127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ISP: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“Make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fine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grained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interfaces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that</a:t>
            </a:r>
            <a:r>
              <a:rPr sz="2400" spc="4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are</a:t>
            </a:r>
            <a:r>
              <a:rPr sz="2400" spc="4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client specific.”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90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DIP: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“Depend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abstrations,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not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concretions.”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10"/>
              </a:spcBef>
            </a:pPr>
            <a:r>
              <a:rPr dirty="0"/>
              <a:t>SRP: Single Responsibility </a:t>
            </a:r>
            <a:r>
              <a:rPr spc="-10" dirty="0"/>
              <a:t>Principle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3404" y="1505796"/>
            <a:ext cx="1069340" cy="63119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Computational Geometry</a:t>
            </a:r>
            <a:r>
              <a:rPr sz="1350" spc="500" dirty="0">
                <a:latin typeface="Times New Roman"/>
                <a:cs typeface="Times New Roman"/>
              </a:rPr>
              <a:t>  </a:t>
            </a:r>
            <a:r>
              <a:rPr sz="1350" spc="-25" dirty="0">
                <a:latin typeface="Times New Roman"/>
                <a:cs typeface="Times New Roman"/>
              </a:rPr>
              <a:t>App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2833" y="1505796"/>
            <a:ext cx="717550" cy="4337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Graphical </a:t>
            </a:r>
            <a:r>
              <a:rPr sz="1350" spc="-25" dirty="0">
                <a:latin typeface="Times New Roman"/>
                <a:cs typeface="Times New Roman"/>
              </a:rPr>
              <a:t>App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5878" y="1505796"/>
            <a:ext cx="7277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10" dirty="0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4968" y="2102410"/>
            <a:ext cx="59690" cy="647065"/>
            <a:chOff x="5114968" y="2102410"/>
            <a:chExt cx="59690" cy="647065"/>
          </a:xfrm>
        </p:grpSpPr>
        <p:sp>
          <p:nvSpPr>
            <p:cNvPr id="7" name="object 7"/>
            <p:cNvSpPr/>
            <p:nvPr/>
          </p:nvSpPr>
          <p:spPr>
            <a:xfrm>
              <a:off x="5141303" y="2102421"/>
              <a:ext cx="6985" cy="643890"/>
            </a:xfrm>
            <a:custGeom>
              <a:avLst/>
              <a:gdLst/>
              <a:ahLst/>
              <a:cxnLst/>
              <a:rect l="l" t="t" r="r" b="b"/>
              <a:pathLst>
                <a:path w="6985" h="643889">
                  <a:moveTo>
                    <a:pt x="6578" y="0"/>
                  </a:moveTo>
                  <a:lnTo>
                    <a:pt x="0" y="0"/>
                  </a:lnTo>
                  <a:lnTo>
                    <a:pt x="0" y="629920"/>
                  </a:lnTo>
                  <a:lnTo>
                    <a:pt x="1689" y="629920"/>
                  </a:lnTo>
                  <a:lnTo>
                    <a:pt x="1689" y="643890"/>
                  </a:lnTo>
                  <a:lnTo>
                    <a:pt x="4876" y="643890"/>
                  </a:lnTo>
                  <a:lnTo>
                    <a:pt x="4876" y="629920"/>
                  </a:lnTo>
                  <a:lnTo>
                    <a:pt x="6578" y="629920"/>
                  </a:lnTo>
                  <a:lnTo>
                    <a:pt x="6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18259" y="2640356"/>
              <a:ext cx="52705" cy="105410"/>
            </a:xfrm>
            <a:custGeom>
              <a:avLst/>
              <a:gdLst/>
              <a:ahLst/>
              <a:cxnLst/>
              <a:rect l="l" t="t" r="r" b="b"/>
              <a:pathLst>
                <a:path w="52704" h="105410">
                  <a:moveTo>
                    <a:pt x="0" y="0"/>
                  </a:moveTo>
                  <a:lnTo>
                    <a:pt x="26334" y="105338"/>
                  </a:lnTo>
                  <a:lnTo>
                    <a:pt x="52669" y="0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82919" y="2233922"/>
            <a:ext cx="1769745" cy="754380"/>
            <a:chOff x="5682919" y="2233922"/>
            <a:chExt cx="1769745" cy="754380"/>
          </a:xfrm>
        </p:grpSpPr>
        <p:sp>
          <p:nvSpPr>
            <p:cNvPr id="10" name="object 10"/>
            <p:cNvSpPr/>
            <p:nvPr/>
          </p:nvSpPr>
          <p:spPr>
            <a:xfrm>
              <a:off x="5686211" y="2233922"/>
              <a:ext cx="1762760" cy="724535"/>
            </a:xfrm>
            <a:custGeom>
              <a:avLst/>
              <a:gdLst/>
              <a:ahLst/>
              <a:cxnLst/>
              <a:rect l="l" t="t" r="r" b="b"/>
              <a:pathLst>
                <a:path w="1762759" h="724535">
                  <a:moveTo>
                    <a:pt x="1762668" y="0"/>
                  </a:moveTo>
                  <a:lnTo>
                    <a:pt x="1762668" y="697869"/>
                  </a:lnTo>
                </a:path>
                <a:path w="1762759" h="724535">
                  <a:moveTo>
                    <a:pt x="1762668" y="697869"/>
                  </a:moveTo>
                  <a:lnTo>
                    <a:pt x="1762668" y="724204"/>
                  </a:lnTo>
                  <a:lnTo>
                    <a:pt x="0" y="724204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6211" y="2931792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105338" y="0"/>
                  </a:moveTo>
                  <a:lnTo>
                    <a:pt x="0" y="26334"/>
                  </a:lnTo>
                  <a:lnTo>
                    <a:pt x="105338" y="52669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748756" y="1743438"/>
            <a:ext cx="1239520" cy="59690"/>
            <a:chOff x="5748756" y="1743438"/>
            <a:chExt cx="1239520" cy="59690"/>
          </a:xfrm>
        </p:grpSpPr>
        <p:sp>
          <p:nvSpPr>
            <p:cNvPr id="13" name="object 13"/>
            <p:cNvSpPr/>
            <p:nvPr/>
          </p:nvSpPr>
          <p:spPr>
            <a:xfrm>
              <a:off x="5758002" y="1769681"/>
              <a:ext cx="1230630" cy="6350"/>
            </a:xfrm>
            <a:custGeom>
              <a:avLst/>
              <a:gdLst/>
              <a:ahLst/>
              <a:cxnLst/>
              <a:rect l="l" t="t" r="r" b="b"/>
              <a:pathLst>
                <a:path w="1230629" h="6350">
                  <a:moveTo>
                    <a:pt x="123002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787" y="3810"/>
                  </a:lnTo>
                  <a:lnTo>
                    <a:pt x="787" y="6350"/>
                  </a:lnTo>
                  <a:lnTo>
                    <a:pt x="1230020" y="6350"/>
                  </a:lnTo>
                  <a:lnTo>
                    <a:pt x="1230020" y="3810"/>
                  </a:lnTo>
                  <a:lnTo>
                    <a:pt x="1230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2048" y="1746730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105338" y="0"/>
                  </a:moveTo>
                  <a:lnTo>
                    <a:pt x="0" y="26334"/>
                  </a:lnTo>
                  <a:lnTo>
                    <a:pt x="105338" y="52669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301166" y="1743438"/>
            <a:ext cx="1305560" cy="59690"/>
            <a:chOff x="3301166" y="1743438"/>
            <a:chExt cx="1305560" cy="59690"/>
          </a:xfrm>
        </p:grpSpPr>
        <p:sp>
          <p:nvSpPr>
            <p:cNvPr id="16" name="object 16"/>
            <p:cNvSpPr/>
            <p:nvPr/>
          </p:nvSpPr>
          <p:spPr>
            <a:xfrm>
              <a:off x="3301162" y="1769681"/>
              <a:ext cx="1296035" cy="6350"/>
            </a:xfrm>
            <a:custGeom>
              <a:avLst/>
              <a:gdLst/>
              <a:ahLst/>
              <a:cxnLst/>
              <a:rect l="l" t="t" r="r" b="b"/>
              <a:pathLst>
                <a:path w="1296035" h="6350">
                  <a:moveTo>
                    <a:pt x="1295857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1295069" y="6350"/>
                  </a:lnTo>
                  <a:lnTo>
                    <a:pt x="1295069" y="3810"/>
                  </a:lnTo>
                  <a:lnTo>
                    <a:pt x="1295857" y="3810"/>
                  </a:lnTo>
                  <a:lnTo>
                    <a:pt x="1295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7639" y="1746730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0" y="52669"/>
                  </a:moveTo>
                  <a:lnTo>
                    <a:pt x="105338" y="26334"/>
                  </a:lnTo>
                  <a:lnTo>
                    <a:pt x="0" y="0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00221" y="2835698"/>
            <a:ext cx="3378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latin typeface="Times New Roman"/>
                <a:cs typeface="Times New Roman"/>
              </a:rPr>
              <a:t>GUI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1344118" y="3199016"/>
            <a:ext cx="7313295" cy="3539490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739"/>
              </a:spcBef>
              <a:buSzPct val="122916"/>
              <a:buFont typeface="Arial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Example:</a:t>
            </a:r>
            <a:r>
              <a:rPr sz="2400" spc="2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with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draw()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area()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2500"/>
              </a:lnSpc>
              <a:spcBef>
                <a:spcPts val="131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Computational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geometry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now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depends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on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GUI,</a:t>
            </a:r>
            <a:r>
              <a:rPr sz="2400" spc="9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via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Rectangle.</a:t>
            </a:r>
            <a:endParaRPr sz="2400">
              <a:latin typeface="Arial MT"/>
              <a:cs typeface="Arial MT"/>
            </a:endParaRPr>
          </a:p>
          <a:p>
            <a:pPr marL="356235" marR="666750" indent="-344170">
              <a:lnSpc>
                <a:spcPct val="142500"/>
              </a:lnSpc>
              <a:spcBef>
                <a:spcPts val="131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Any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due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Graphical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application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necessitates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rebuild,</a:t>
            </a:r>
            <a:r>
              <a:rPr sz="2400" spc="8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retest,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etc.</a:t>
            </a:r>
            <a:r>
              <a:rPr sz="2400" spc="2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Comp.</a:t>
            </a:r>
            <a:r>
              <a:rPr sz="2400" spc="8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geometry</a:t>
            </a:r>
            <a:r>
              <a:rPr sz="2400" spc="9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7F"/>
                </a:solidFill>
                <a:latin typeface="Arial MT"/>
                <a:cs typeface="Arial MT"/>
              </a:rPr>
              <a:t>app.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6675">
              <a:lnSpc>
                <a:spcPct val="100000"/>
              </a:lnSpc>
              <a:spcBef>
                <a:spcPts val="110"/>
              </a:spcBef>
            </a:pPr>
            <a:r>
              <a:rPr dirty="0"/>
              <a:t>SRP: </a:t>
            </a:r>
            <a:r>
              <a:rPr spc="-3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3404" y="1743847"/>
            <a:ext cx="1069340" cy="4337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Computational Geometry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404" y="2138867"/>
            <a:ext cx="32829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latin typeface="Times New Roman"/>
                <a:cs typeface="Times New Roman"/>
              </a:rPr>
              <a:t>App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2833" y="1743847"/>
            <a:ext cx="717550" cy="4337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Graphical </a:t>
            </a:r>
            <a:r>
              <a:rPr sz="1350" spc="-25" dirty="0">
                <a:latin typeface="Times New Roman"/>
                <a:cs typeface="Times New Roman"/>
              </a:rPr>
              <a:t>App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5878" y="1743847"/>
            <a:ext cx="7277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10" dirty="0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6751" y="2942075"/>
            <a:ext cx="766445" cy="4337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34"/>
              </a:spcBef>
            </a:pPr>
            <a:r>
              <a:rPr sz="1350" spc="-10" dirty="0">
                <a:latin typeface="Times New Roman"/>
                <a:cs typeface="Times New Roman"/>
              </a:rPr>
              <a:t>Geometric Rectangle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4968" y="2340085"/>
            <a:ext cx="59690" cy="647065"/>
            <a:chOff x="5114968" y="2340085"/>
            <a:chExt cx="59690" cy="647065"/>
          </a:xfrm>
        </p:grpSpPr>
        <p:sp>
          <p:nvSpPr>
            <p:cNvPr id="9" name="object 9"/>
            <p:cNvSpPr/>
            <p:nvPr/>
          </p:nvSpPr>
          <p:spPr>
            <a:xfrm>
              <a:off x="5141303" y="2340089"/>
              <a:ext cx="6985" cy="643890"/>
            </a:xfrm>
            <a:custGeom>
              <a:avLst/>
              <a:gdLst/>
              <a:ahLst/>
              <a:cxnLst/>
              <a:rect l="l" t="t" r="r" b="b"/>
              <a:pathLst>
                <a:path w="6985" h="643889">
                  <a:moveTo>
                    <a:pt x="6578" y="0"/>
                  </a:moveTo>
                  <a:lnTo>
                    <a:pt x="0" y="0"/>
                  </a:lnTo>
                  <a:lnTo>
                    <a:pt x="0" y="629920"/>
                  </a:lnTo>
                  <a:lnTo>
                    <a:pt x="1600" y="629920"/>
                  </a:lnTo>
                  <a:lnTo>
                    <a:pt x="1600" y="643890"/>
                  </a:lnTo>
                  <a:lnTo>
                    <a:pt x="4978" y="643890"/>
                  </a:lnTo>
                  <a:lnTo>
                    <a:pt x="4978" y="629920"/>
                  </a:lnTo>
                  <a:lnTo>
                    <a:pt x="6578" y="629920"/>
                  </a:lnTo>
                  <a:lnTo>
                    <a:pt x="6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8259" y="2878406"/>
              <a:ext cx="52705" cy="105410"/>
            </a:xfrm>
            <a:custGeom>
              <a:avLst/>
              <a:gdLst/>
              <a:ahLst/>
              <a:cxnLst/>
              <a:rect l="l" t="t" r="r" b="b"/>
              <a:pathLst>
                <a:path w="52704" h="105410">
                  <a:moveTo>
                    <a:pt x="0" y="0"/>
                  </a:moveTo>
                  <a:lnTo>
                    <a:pt x="26334" y="105338"/>
                  </a:lnTo>
                  <a:lnTo>
                    <a:pt x="52669" y="0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682919" y="2471972"/>
            <a:ext cx="1769745" cy="754380"/>
            <a:chOff x="5682919" y="2471972"/>
            <a:chExt cx="1769745" cy="754380"/>
          </a:xfrm>
        </p:grpSpPr>
        <p:sp>
          <p:nvSpPr>
            <p:cNvPr id="12" name="object 12"/>
            <p:cNvSpPr/>
            <p:nvPr/>
          </p:nvSpPr>
          <p:spPr>
            <a:xfrm>
              <a:off x="5686211" y="2471972"/>
              <a:ext cx="1762760" cy="724535"/>
            </a:xfrm>
            <a:custGeom>
              <a:avLst/>
              <a:gdLst/>
              <a:ahLst/>
              <a:cxnLst/>
              <a:rect l="l" t="t" r="r" b="b"/>
              <a:pathLst>
                <a:path w="1762759" h="724535">
                  <a:moveTo>
                    <a:pt x="1762668" y="0"/>
                  </a:moveTo>
                  <a:lnTo>
                    <a:pt x="1762668" y="697869"/>
                  </a:lnTo>
                </a:path>
                <a:path w="1762759" h="724535">
                  <a:moveTo>
                    <a:pt x="1762668" y="697869"/>
                  </a:moveTo>
                  <a:lnTo>
                    <a:pt x="1762668" y="724204"/>
                  </a:lnTo>
                  <a:lnTo>
                    <a:pt x="0" y="724204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6211" y="3169842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105338" y="0"/>
                  </a:moveTo>
                  <a:lnTo>
                    <a:pt x="0" y="26334"/>
                  </a:lnTo>
                  <a:lnTo>
                    <a:pt x="105338" y="52669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48756" y="1981489"/>
            <a:ext cx="1239520" cy="59690"/>
            <a:chOff x="5748756" y="1981489"/>
            <a:chExt cx="1239520" cy="59690"/>
          </a:xfrm>
        </p:grpSpPr>
        <p:sp>
          <p:nvSpPr>
            <p:cNvPr id="15" name="object 15"/>
            <p:cNvSpPr/>
            <p:nvPr/>
          </p:nvSpPr>
          <p:spPr>
            <a:xfrm>
              <a:off x="5759501" y="2007349"/>
              <a:ext cx="1228725" cy="7620"/>
            </a:xfrm>
            <a:custGeom>
              <a:avLst/>
              <a:gdLst/>
              <a:ahLst/>
              <a:cxnLst/>
              <a:rect l="l" t="t" r="r" b="b"/>
              <a:pathLst>
                <a:path w="1228725" h="7619">
                  <a:moveTo>
                    <a:pt x="1228521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17" y="3810"/>
                  </a:lnTo>
                  <a:lnTo>
                    <a:pt x="317" y="7620"/>
                  </a:lnTo>
                  <a:lnTo>
                    <a:pt x="1228521" y="7620"/>
                  </a:lnTo>
                  <a:lnTo>
                    <a:pt x="1228521" y="3810"/>
                  </a:lnTo>
                  <a:lnTo>
                    <a:pt x="1228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2048" y="1984781"/>
              <a:ext cx="105410" cy="52705"/>
            </a:xfrm>
            <a:custGeom>
              <a:avLst/>
              <a:gdLst/>
              <a:ahLst/>
              <a:cxnLst/>
              <a:rect l="l" t="t" r="r" b="b"/>
              <a:pathLst>
                <a:path w="105410" h="52705">
                  <a:moveTo>
                    <a:pt x="105338" y="0"/>
                  </a:moveTo>
                  <a:lnTo>
                    <a:pt x="0" y="26334"/>
                  </a:lnTo>
                  <a:lnTo>
                    <a:pt x="105338" y="52669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79009" y="2340085"/>
            <a:ext cx="59690" cy="581660"/>
            <a:chOff x="2679009" y="2340085"/>
            <a:chExt cx="59690" cy="581660"/>
          </a:xfrm>
        </p:grpSpPr>
        <p:sp>
          <p:nvSpPr>
            <p:cNvPr id="18" name="object 18"/>
            <p:cNvSpPr/>
            <p:nvPr/>
          </p:nvSpPr>
          <p:spPr>
            <a:xfrm>
              <a:off x="2705341" y="2340089"/>
              <a:ext cx="6985" cy="577850"/>
            </a:xfrm>
            <a:custGeom>
              <a:avLst/>
              <a:gdLst/>
              <a:ahLst/>
              <a:cxnLst/>
              <a:rect l="l" t="t" r="r" b="b"/>
              <a:pathLst>
                <a:path w="6985" h="577850">
                  <a:moveTo>
                    <a:pt x="6578" y="0"/>
                  </a:moveTo>
                  <a:lnTo>
                    <a:pt x="0" y="0"/>
                  </a:lnTo>
                  <a:lnTo>
                    <a:pt x="0" y="565150"/>
                  </a:lnTo>
                  <a:lnTo>
                    <a:pt x="1701" y="565150"/>
                  </a:lnTo>
                  <a:lnTo>
                    <a:pt x="1701" y="577850"/>
                  </a:lnTo>
                  <a:lnTo>
                    <a:pt x="4864" y="577850"/>
                  </a:lnTo>
                  <a:lnTo>
                    <a:pt x="4864" y="565150"/>
                  </a:lnTo>
                  <a:lnTo>
                    <a:pt x="6578" y="565150"/>
                  </a:lnTo>
                  <a:lnTo>
                    <a:pt x="65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82300" y="2812569"/>
              <a:ext cx="52705" cy="105410"/>
            </a:xfrm>
            <a:custGeom>
              <a:avLst/>
              <a:gdLst/>
              <a:ahLst/>
              <a:cxnLst/>
              <a:rect l="l" t="t" r="r" b="b"/>
              <a:pathLst>
                <a:path w="52705" h="105410">
                  <a:moveTo>
                    <a:pt x="0" y="0"/>
                  </a:moveTo>
                  <a:lnTo>
                    <a:pt x="26334" y="105338"/>
                  </a:lnTo>
                  <a:lnTo>
                    <a:pt x="52669" y="0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309267" y="2007824"/>
            <a:ext cx="1443990" cy="1117600"/>
            <a:chOff x="3309267" y="2007824"/>
            <a:chExt cx="1443990" cy="1117600"/>
          </a:xfrm>
        </p:grpSpPr>
        <p:sp>
          <p:nvSpPr>
            <p:cNvPr id="21" name="object 21"/>
            <p:cNvSpPr/>
            <p:nvPr/>
          </p:nvSpPr>
          <p:spPr>
            <a:xfrm>
              <a:off x="3312559" y="2011115"/>
              <a:ext cx="1437640" cy="1110615"/>
            </a:xfrm>
            <a:custGeom>
              <a:avLst/>
              <a:gdLst/>
              <a:ahLst/>
              <a:cxnLst/>
              <a:rect l="l" t="t" r="r" b="b"/>
              <a:pathLst>
                <a:path w="1437639" h="1110614">
                  <a:moveTo>
                    <a:pt x="1437014" y="0"/>
                  </a:moveTo>
                  <a:lnTo>
                    <a:pt x="111297" y="1024418"/>
                  </a:lnTo>
                </a:path>
                <a:path w="1437639" h="1110614">
                  <a:moveTo>
                    <a:pt x="111297" y="1024418"/>
                  </a:moveTo>
                  <a:lnTo>
                    <a:pt x="0" y="1110420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2579" y="3035534"/>
              <a:ext cx="99695" cy="86360"/>
            </a:xfrm>
            <a:custGeom>
              <a:avLst/>
              <a:gdLst/>
              <a:ahLst/>
              <a:cxnLst/>
              <a:rect l="l" t="t" r="r" b="b"/>
              <a:pathLst>
                <a:path w="99695" h="86360">
                  <a:moveTo>
                    <a:pt x="66710" y="0"/>
                  </a:moveTo>
                  <a:lnTo>
                    <a:pt x="0" y="86028"/>
                  </a:lnTo>
                  <a:lnTo>
                    <a:pt x="99195" y="42136"/>
                  </a:lnTo>
                </a:path>
              </a:pathLst>
            </a:custGeom>
            <a:ln w="65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00221" y="3073749"/>
            <a:ext cx="3378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latin typeface="Times New Roman"/>
                <a:cs typeface="Times New Roman"/>
              </a:rPr>
              <a:t>GUI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1344118" y="3647753"/>
            <a:ext cx="7448550" cy="2911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26034" indent="-344170">
              <a:lnSpc>
                <a:spcPct val="146300"/>
              </a:lnSpc>
              <a:spcBef>
                <a:spcPts val="90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Solution:</a:t>
            </a:r>
            <a:r>
              <a:rPr sz="2400" spc="23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00007F"/>
                </a:solidFill>
                <a:latin typeface="Arial MT"/>
                <a:cs typeface="Arial MT"/>
              </a:rPr>
              <a:t>Take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purely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computational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part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of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and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create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new</a:t>
            </a:r>
            <a:r>
              <a:rPr sz="2400" spc="5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class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“Geometric Rectangle”.</a:t>
            </a:r>
            <a:endParaRPr sz="2400">
              <a:latin typeface="Arial MT"/>
              <a:cs typeface="Arial MT"/>
            </a:endParaRPr>
          </a:p>
          <a:p>
            <a:pPr marL="356235" marR="5080" indent="-344170">
              <a:lnSpc>
                <a:spcPct val="146300"/>
              </a:lnSpc>
              <a:spcBef>
                <a:spcPts val="1655"/>
              </a:spcBef>
              <a:buSzPct val="122916"/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All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changes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regarding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graphical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display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can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then</a:t>
            </a:r>
            <a:r>
              <a:rPr sz="2400" spc="6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007F"/>
                </a:solidFill>
                <a:latin typeface="Arial MT"/>
                <a:cs typeface="Arial MT"/>
              </a:rPr>
              <a:t>be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localized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into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the</a:t>
            </a:r>
            <a:r>
              <a:rPr sz="2400" spc="70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7F"/>
                </a:solidFill>
                <a:latin typeface="Arial MT"/>
                <a:cs typeface="Arial MT"/>
              </a:rPr>
              <a:t>Rectangle</a:t>
            </a:r>
            <a:r>
              <a:rPr sz="2400" spc="65" dirty="0">
                <a:solidFill>
                  <a:srgbClr val="00007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7F"/>
                </a:solidFill>
                <a:latin typeface="Arial MT"/>
                <a:cs typeface="Arial MT"/>
              </a:rPr>
              <a:t>class.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1702</Words>
  <Application>Microsoft Office PowerPoint</Application>
  <PresentationFormat>Custom</PresentationFormat>
  <Paragraphs>269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MT</vt:lpstr>
      <vt:lpstr>Calibri</vt:lpstr>
      <vt:lpstr>Times New Roman</vt:lpstr>
      <vt:lpstr>Office Theme</vt:lpstr>
      <vt:lpstr>SOLID Principles for Object-Oriented Design</vt:lpstr>
      <vt:lpstr>Notations</vt:lpstr>
      <vt:lpstr>SOLID Principles</vt:lpstr>
      <vt:lpstr>History of SOLID</vt:lpstr>
      <vt:lpstr>Benefits of SOLID</vt:lpstr>
      <vt:lpstr>Detailed Benefits</vt:lpstr>
      <vt:lpstr>First Pass at Understanding SOLID</vt:lpstr>
      <vt:lpstr>SRP: Single Responsibility Principle</vt:lpstr>
      <vt:lpstr>SRP: Cont’d</vt:lpstr>
      <vt:lpstr>SRP: Another example</vt:lpstr>
      <vt:lpstr>SRP: Summary</vt:lpstr>
      <vt:lpstr>OCP: Open-Closed Principle</vt:lpstr>
      <vt:lpstr>OCP: Abstraction is Key</vt:lpstr>
      <vt:lpstr>OCP: Data-Driven Approach</vt:lpstr>
      <vt:lpstr>OCP: Foundation for Many Heuristics</vt:lpstr>
      <vt:lpstr>OCP: Summary</vt:lpstr>
      <vt:lpstr>LSP: Liskov Substitution Principle</vt:lpstr>
      <vt:lpstr>LSP: Example</vt:lpstr>
      <vt:lpstr>LSP: Lessons Learned</vt:lpstr>
      <vt:lpstr>LSP: Summary</vt:lpstr>
      <vt:lpstr>ISP: Interface Segregation Principle</vt:lpstr>
      <vt:lpstr>ISP: Example</vt:lpstr>
      <vt:lpstr>ISP: Example – Explained</vt:lpstr>
      <vt:lpstr>ISP: Summary</vt:lpstr>
      <vt:lpstr>DIP: Dependency Inversion Principle</vt:lpstr>
      <vt:lpstr>DIP: The Problem</vt:lpstr>
      <vt:lpstr>DIP: Example</vt:lpstr>
      <vt:lpstr>DIP: Diagnosis of Copy()</vt:lpstr>
      <vt:lpstr>DIP: Layering and Better Layering</vt:lpstr>
      <vt:lpstr>DIP: Another Example</vt:lpstr>
      <vt:lpstr>Button Example – Explained</vt:lpstr>
      <vt:lpstr>DIP: Summary</vt:lpstr>
      <vt:lpstr>SOLID Principles: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Rakesh Srivastaw</cp:lastModifiedBy>
  <cp:revision>1</cp:revision>
  <dcterms:created xsi:type="dcterms:W3CDTF">2025-04-23T10:01:08Z</dcterms:created>
  <dcterms:modified xsi:type="dcterms:W3CDTF">2025-04-23T10:04:06Z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2020-09-28T00:00:00Z</vt:filetime>
  </property>
  <property fmtid="{D5CDD505-2E9C-101B-9397-08002B2CF9AE}" pid="3" name="Creator">
    <vt:lpwstr>LaTeX with hyperref package</vt:lpwstr>
  </property>
  <property fmtid="{D5CDD505-2E9C-101B-9397-08002B2CF9AE}" pid="4" name="LastSaved">
    <vt:filetime>2025-04-23T00:00:00Z</vt:filetime>
  </property>
  <property fmtid="{D5CDD505-2E9C-101B-9397-08002B2CF9AE}" pid="5" name="PTEX.Fullbanner">
    <vt:lpwstr>This is pdfTeX, Version 3.14159265-2.6-1.40.18 (TeX Live 2017/Debian) kpathsea version 6.2.3</vt:lpwstr>
  </property>
  <property fmtid="{D5CDD505-2E9C-101B-9397-08002B2CF9AE}" pid="6" name="Producer">
    <vt:lpwstr>pdfTeX-1.40.18</vt:lpwstr>
  </property>
</Properties>
</file>