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commentAuthors.xml" ContentType="application/vnd.openxmlformats-officedocument.presentationml.commentAuthors+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Proxima Nova"/>
      <p:regular r:id="rId16"/>
      <p:bold r:id="rId17"/>
      <p:italic r:id="rId18"/>
      <p:boldItalic r:id="rId19"/>
    </p:embeddedFon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Stackroute Immersiv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94F9A57-44DF-4EB9-8273-2687A0664FBF}">
  <a:tblStyle styleId="{694F9A57-44DF-4EB9-8273-2687A0664FB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font" Target="fonts/ProximaNova-italic.fntdata"/><Relationship Id="rId8" Type="http://schemas.openxmlformats.org/officeDocument/2006/relationships/slide" Target="slides/slide1.xml"/><Relationship Id="rId26" Type="http://schemas.openxmlformats.org/officeDocument/2006/relationships/customXml" Target="../customXml/item3.xml"/><Relationship Id="rId21" Type="http://schemas.openxmlformats.org/officeDocument/2006/relationships/font" Target="fonts/Roboto-bold.fntdata"/><Relationship Id="rId3" Type="http://schemas.openxmlformats.org/officeDocument/2006/relationships/presProps" Target="presProps.xml"/><Relationship Id="rId12" Type="http://schemas.openxmlformats.org/officeDocument/2006/relationships/slide" Target="slides/slide5.xml"/><Relationship Id="rId17" Type="http://schemas.openxmlformats.org/officeDocument/2006/relationships/font" Target="fonts/ProximaNova-bold.fntdata"/><Relationship Id="rId7" Type="http://schemas.openxmlformats.org/officeDocument/2006/relationships/notesMaster" Target="notesMasters/notesMaster1.xml"/><Relationship Id="rId25" Type="http://schemas.openxmlformats.org/officeDocument/2006/relationships/customXml" Target="../customXml/item2.xml"/><Relationship Id="rId20" Type="http://schemas.openxmlformats.org/officeDocument/2006/relationships/font" Target="fonts/Roboto-regular.fntdata"/><Relationship Id="rId2" Type="http://schemas.openxmlformats.org/officeDocument/2006/relationships/viewProps" Target="viewProps.xml"/><Relationship Id="rId16" Type="http://schemas.openxmlformats.org/officeDocument/2006/relationships/font" Target="fonts/ProximaNova-regular.fntdata"/><Relationship Id="rId11" Type="http://schemas.openxmlformats.org/officeDocument/2006/relationships/slide" Target="slides/slide4.xml"/><Relationship Id="rId1" Type="http://schemas.openxmlformats.org/officeDocument/2006/relationships/theme" Target="theme/theme1.xml"/><Relationship Id="rId6" Type="http://schemas.openxmlformats.org/officeDocument/2006/relationships/slideMaster" Target="slideMasters/slideMaster1.xml"/><Relationship Id="rId24" Type="http://schemas.openxmlformats.org/officeDocument/2006/relationships/customXml" Target="../customXml/item1.xml"/><Relationship Id="rId23" Type="http://schemas.openxmlformats.org/officeDocument/2006/relationships/font" Target="fonts/Roboto-boldItalic.fntdata"/><Relationship Id="rId15" Type="http://schemas.openxmlformats.org/officeDocument/2006/relationships/slide" Target="slides/slide8.xml"/><Relationship Id="rId5" Type="http://schemas.openxmlformats.org/officeDocument/2006/relationships/commentAuthors" Target="commentAuthors.xml"/><Relationship Id="rId10" Type="http://schemas.openxmlformats.org/officeDocument/2006/relationships/slide" Target="slides/slide3.xml"/><Relationship Id="rId19" Type="http://schemas.openxmlformats.org/officeDocument/2006/relationships/font" Target="fonts/ProximaNova-boldItalic.fntdata"/><Relationship Id="rId22" Type="http://schemas.openxmlformats.org/officeDocument/2006/relationships/font" Target="fonts/Roboto-italic.fntdata"/><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3-16T11:42:47.283">
    <p:pos x="6000" y="0"/>
    <p:text>Explain what this image represents first and then start with comparison to wrapper classes in java</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0-03-16T11:44:32.149">
    <p:pos x="253" y="109"/>
    <p:text>Incorrect font family and size</p:text>
  </p:cm>
  <p:cm authorId="0" idx="3" dt="2020-03-16T11:44:58.569">
    <p:pos x="253" y="426"/>
    <p:text>Incorrect font size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0-03-16T11:46:27.040">
    <p:pos x="253" y="109"/>
    <p:text>Incorrect font-family and size</p:text>
  </p:cm>
  <p:cm authorId="0" idx="5" dt="2020-03-16T11:45:25.727">
    <p:pos x="253" y="209"/>
    <p:text>Incorrect font-family and size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7c2e4d852c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7c2e4d852c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200">
                <a:latin typeface="Times New Roman"/>
                <a:ea typeface="Times New Roman"/>
                <a:cs typeface="Times New Roman"/>
                <a:sym typeface="Times New Roman"/>
              </a:rPr>
              <a:t>In this session we’ll discuss about Wrapper classes</a:t>
            </a:r>
            <a:endParaRPr sz="1200">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c2e4d852c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c2e4d852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chemeClr val="lt1"/>
                </a:highlight>
              </a:rPr>
              <a:t>At the end of this session, you’ll be able to demonstrate how to </a:t>
            </a:r>
            <a:r>
              <a:rPr lang="en" sz="1200">
                <a:solidFill>
                  <a:schemeClr val="dk1"/>
                </a:solidFill>
              </a:rPr>
              <a:t>Box primitive types to Wrapper types, Unbox Wrapper types to primitive types and Perform autoboxing and autounboxing</a:t>
            </a:r>
            <a:endParaRPr sz="1200">
              <a:solidFill>
                <a:schemeClr val="dk1"/>
              </a:solidFill>
            </a:endParaRPr>
          </a:p>
          <a:p>
            <a:pPr indent="0" lvl="0" marL="0" rtl="0" algn="l">
              <a:spcBef>
                <a:spcPts val="0"/>
              </a:spcBef>
              <a:spcAft>
                <a:spcPts val="0"/>
              </a:spcAft>
              <a:buNone/>
            </a:pPr>
            <a:r>
              <a:t/>
            </a:r>
            <a:endParaRPr sz="1200">
              <a:solidFill>
                <a:srgbClr val="333333"/>
              </a:solidFill>
              <a:highlight>
                <a:schemeClr val="lt1"/>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7c2e4d852c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c2e4d852c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Java we have 8 primitive data types like int, float, char etc. So for each of these primitive data types, we have a class. Like for int we have Integer, for char we have Character and so 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classes are known as Wrapper classes. </a:t>
            </a:r>
            <a:endParaRPr/>
          </a:p>
          <a:p>
            <a:pPr indent="0" lvl="0" marL="0" rtl="0" algn="l">
              <a:spcBef>
                <a:spcPts val="0"/>
              </a:spcBef>
              <a:spcAft>
                <a:spcPts val="0"/>
              </a:spcAft>
              <a:buNone/>
            </a:pPr>
            <a:r>
              <a:rPr lang="en"/>
              <a:t>So why do we need Wrapper classes?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150">
                <a:solidFill>
                  <a:srgbClr val="242729"/>
                </a:solidFill>
                <a:highlight>
                  <a:srgbClr val="FFFFFF"/>
                </a:highlight>
              </a:rPr>
              <a:t>Java is an object-oriented language and can view everything as an object.</a:t>
            </a:r>
            <a:endParaRPr sz="1150">
              <a:solidFill>
                <a:srgbClr val="242729"/>
              </a:solidFill>
              <a:highlight>
                <a:srgbClr val="FFFFFF"/>
              </a:highlight>
            </a:endParaRPr>
          </a:p>
          <a:p>
            <a:pPr indent="0" lvl="0" marL="0" rtl="0" algn="l">
              <a:spcBef>
                <a:spcPts val="0"/>
              </a:spcBef>
              <a:spcAft>
                <a:spcPts val="0"/>
              </a:spcAft>
              <a:buNone/>
            </a:pPr>
            <a:r>
              <a:t/>
            </a:r>
            <a:endParaRPr sz="1150">
              <a:solidFill>
                <a:srgbClr val="242729"/>
              </a:solidFill>
              <a:highlight>
                <a:srgbClr val="FFFFFF"/>
              </a:highlight>
            </a:endParaRPr>
          </a:p>
          <a:p>
            <a:pPr indent="0" lvl="0" marL="0" rtl="0" algn="l">
              <a:spcBef>
                <a:spcPts val="0"/>
              </a:spcBef>
              <a:spcAft>
                <a:spcPts val="0"/>
              </a:spcAft>
              <a:buNone/>
            </a:pPr>
            <a:r>
              <a:rPr lang="en" sz="1150">
                <a:solidFill>
                  <a:srgbClr val="242729"/>
                </a:solidFill>
                <a:highlight>
                  <a:srgbClr val="FFFFFF"/>
                </a:highlight>
              </a:rPr>
              <a:t>The primitive data types are not objects; they do not belong to any class; they are defined in the language itself. Sometimes, it is required to convert data types into objects in Java language. For example, Java collections accept only objects to store. A data type has to be converted into an object and then added to a collection, such as a List or Set or Map. For this conversion, the designers introduced wrapper classes.</a:t>
            </a:r>
            <a:endParaRPr sz="1150">
              <a:solidFill>
                <a:srgbClr val="242729"/>
              </a:solidFill>
              <a:highlight>
                <a:srgbClr val="FFFFFF"/>
              </a:highlight>
            </a:endParaRPr>
          </a:p>
          <a:p>
            <a:pPr indent="0" lvl="0" marL="0" rtl="0" algn="l">
              <a:spcBef>
                <a:spcPts val="0"/>
              </a:spcBef>
              <a:spcAft>
                <a:spcPts val="0"/>
              </a:spcAft>
              <a:buNone/>
            </a:pPr>
            <a:r>
              <a:t/>
            </a:r>
            <a:endParaRPr sz="1150">
              <a:solidFill>
                <a:srgbClr val="242729"/>
              </a:solidFill>
              <a:highlight>
                <a:srgbClr val="FFFFFF"/>
              </a:highlight>
            </a:endParaRPr>
          </a:p>
          <a:p>
            <a:pPr indent="0" lvl="0" marL="0" rtl="0" algn="l">
              <a:spcBef>
                <a:spcPts val="0"/>
              </a:spcBef>
              <a:spcAft>
                <a:spcPts val="0"/>
              </a:spcAft>
              <a:buNone/>
            </a:pPr>
            <a:r>
              <a:t/>
            </a:r>
            <a:endParaRPr sz="1150">
              <a:solidFill>
                <a:srgbClr val="242729"/>
              </a:solidFill>
              <a:highlight>
                <a:srgbClr val="FFFFFF"/>
              </a:highlight>
            </a:endParaRPr>
          </a:p>
          <a:p>
            <a:pPr indent="0" lvl="0" marL="0" rtl="0" algn="l">
              <a:spcBef>
                <a:spcPts val="0"/>
              </a:spcBef>
              <a:spcAft>
                <a:spcPts val="0"/>
              </a:spcAft>
              <a:buNone/>
            </a:pPr>
            <a:r>
              <a:rPr lang="en" sz="1150">
                <a:solidFill>
                  <a:srgbClr val="242729"/>
                </a:solidFill>
                <a:highlight>
                  <a:srgbClr val="FFFFFF"/>
                </a:highlight>
              </a:rPr>
              <a:t>As the name says, a wrapper class wraps (or encloses) around a data type and gives it an object appearance. Wherever, the data type is required as an object, this object can be used. Wrapper classes include methods to unwrap the object and give back the data type. It can be compared with a chocolate. The manufacturer wraps the chocolate with some foil or paper to prevent from pollution. The user takes the chocolate, removes and throws the wrapper and eats it.</a:t>
            </a:r>
            <a:endParaRPr sz="1150">
              <a:solidFill>
                <a:srgbClr val="242729"/>
              </a:solidFill>
              <a:highlight>
                <a:srgbClr val="FFFFFF"/>
              </a:highlight>
            </a:endParaRPr>
          </a:p>
          <a:p>
            <a:pPr indent="0" lvl="0" marL="0" rtl="0" algn="l">
              <a:spcBef>
                <a:spcPts val="0"/>
              </a:spcBef>
              <a:spcAft>
                <a:spcPts val="0"/>
              </a:spcAft>
              <a:buNone/>
            </a:pPr>
            <a:r>
              <a:t/>
            </a:r>
            <a:endParaRPr sz="1150">
              <a:solidFill>
                <a:srgbClr val="242729"/>
              </a:solidFill>
              <a:highlight>
                <a:srgbClr val="FFFFFF"/>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c2e4d852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c2e4d852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Here up on the screen we have the list of wrapper classes for each of the primitive data type. You can pause and have a look at it.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7c2e4d852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7c2e4d852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Times New Roman"/>
                <a:ea typeface="Times New Roman"/>
                <a:cs typeface="Times New Roman"/>
                <a:sym typeface="Times New Roman"/>
              </a:rPr>
              <a:t>Next on the screen we have wrapper class hierarchy. Have a look at it.</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7c2e4d852c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c2e4d852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a:t>
            </a:r>
            <a:r>
              <a:rPr lang="en"/>
              <a:t>how can you store values here?</a:t>
            </a:r>
            <a:endParaRPr/>
          </a:p>
          <a:p>
            <a:pPr indent="0" lvl="0" marL="0" rtl="0" algn="l">
              <a:spcBef>
                <a:spcPts val="0"/>
              </a:spcBef>
              <a:spcAft>
                <a:spcPts val="0"/>
              </a:spcAft>
              <a:buNone/>
            </a:pPr>
            <a:r>
              <a:rPr lang="en"/>
              <a:t>So let’s code to see.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(NOTE to recorder: type the code in intellij)</a:t>
            </a:r>
            <a:endParaRPr b="1"/>
          </a:p>
          <a:p>
            <a:pPr indent="0" lvl="0" marL="0" rtl="0" algn="l">
              <a:spcBef>
                <a:spcPts val="0"/>
              </a:spcBef>
              <a:spcAft>
                <a:spcPts val="0"/>
              </a:spcAft>
              <a:buNone/>
            </a:pPr>
            <a:r>
              <a:rPr lang="en"/>
              <a:t>Let’s say we have int num1=10; So the value of num1 here is 10.</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me create an Integer object. I’ll say this as numObj1 and we’ll say new Integer() and pass the value 20. </a:t>
            </a:r>
            <a:endParaRPr/>
          </a:p>
          <a:p>
            <a:pPr indent="0" lvl="0" marL="0" rtl="0" algn="l">
              <a:spcBef>
                <a:spcPts val="0"/>
              </a:spcBef>
              <a:spcAft>
                <a:spcPts val="0"/>
              </a:spcAft>
              <a:buNone/>
            </a:pPr>
            <a:r>
              <a:rPr lang="en"/>
              <a:t>The difference b/w the two statements is num1 is a primitive value while </a:t>
            </a:r>
            <a:r>
              <a:rPr lang="en">
                <a:solidFill>
                  <a:schemeClr val="dk1"/>
                </a:solidFill>
              </a:rPr>
              <a:t>numObj1  is an object of the Integer wrapper type.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next question is how to convert a primitive type to an object of its corresponding wrapper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 me show you.</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 Integer numObj2 = </a:t>
            </a:r>
            <a:r>
              <a:rPr b="1" lang="en">
                <a:solidFill>
                  <a:srgbClr val="000080"/>
                </a:solidFill>
                <a:highlight>
                  <a:schemeClr val="lt1"/>
                </a:highlight>
              </a:rPr>
              <a:t>new </a:t>
            </a:r>
            <a:r>
              <a:rPr b="1" lang="en">
                <a:solidFill>
                  <a:schemeClr val="dk1"/>
                </a:solidFill>
                <a:highlight>
                  <a:schemeClr val="lt1"/>
                </a:highlight>
              </a:rPr>
              <a:t>Integer(num1); </a:t>
            </a:r>
            <a:r>
              <a:rPr b="1" i="1" lang="en">
                <a:solidFill>
                  <a:srgbClr val="808080"/>
                </a:solidFill>
                <a:highlight>
                  <a:schemeClr val="lt1"/>
                </a:highlight>
              </a:rPr>
              <a:t>//Boxing</a:t>
            </a:r>
            <a:endParaRPr b="1" i="1">
              <a:solidFill>
                <a:srgbClr val="808080"/>
              </a:solidFill>
              <a:highlight>
                <a:schemeClr val="lt1"/>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solidFill>
                  <a:srgbClr val="242729"/>
                </a:solidFill>
                <a:highlight>
                  <a:srgbClr val="FFFFFF"/>
                </a:highlight>
              </a:rPr>
              <a:t>The int data type num1 is converted into an object, numObj2 using Integer class. The numObj2</a:t>
            </a:r>
            <a:r>
              <a:rPr lang="en">
                <a:solidFill>
                  <a:srgbClr val="242729"/>
                </a:solidFill>
                <a:highlight>
                  <a:srgbClr val="FFFFFF"/>
                </a:highlight>
              </a:rPr>
              <a:t> </a:t>
            </a:r>
            <a:r>
              <a:rPr lang="en">
                <a:solidFill>
                  <a:srgbClr val="242729"/>
                </a:solidFill>
                <a:highlight>
                  <a:srgbClr val="FFFFFF"/>
                </a:highlight>
              </a:rPr>
              <a:t> can be used in Java programming wherev</a:t>
            </a:r>
            <a:r>
              <a:rPr lang="en">
                <a:solidFill>
                  <a:srgbClr val="242729"/>
                </a:solidFill>
                <a:highlight>
                  <a:srgbClr val="FFFFFF"/>
                </a:highlight>
              </a:rPr>
              <a:t>e</a:t>
            </a:r>
            <a:r>
              <a:rPr lang="en">
                <a:solidFill>
                  <a:srgbClr val="242729"/>
                </a:solidFill>
                <a:highlight>
                  <a:srgbClr val="FFFFFF"/>
                </a:highlight>
              </a:rPr>
              <a:t>r an object is required.</a:t>
            </a:r>
            <a:endParaRPr b="1" i="1">
              <a:solidFill>
                <a:srgbClr val="808080"/>
              </a:solidFill>
              <a:highlight>
                <a:srgbClr val="FFFFFF"/>
              </a:highlight>
            </a:endParaRPr>
          </a:p>
          <a:p>
            <a:pPr indent="0" lvl="0" marL="0" rtl="0" algn="l">
              <a:spcBef>
                <a:spcPts val="1100"/>
              </a:spcBef>
              <a:spcAft>
                <a:spcPts val="0"/>
              </a:spcAft>
              <a:buNone/>
            </a:pPr>
            <a:r>
              <a:rPr lang="en">
                <a:highlight>
                  <a:srgbClr val="FFFFFF"/>
                </a:highlight>
              </a:rPr>
              <a:t>This </a:t>
            </a:r>
            <a:r>
              <a:rPr lang="en">
                <a:solidFill>
                  <a:srgbClr val="222635"/>
                </a:solidFill>
                <a:highlight>
                  <a:srgbClr val="FFFFFF"/>
                </a:highlight>
              </a:rPr>
              <a:t>process of creating a Wrapper class like </a:t>
            </a:r>
            <a:r>
              <a:rPr lang="en">
                <a:solidFill>
                  <a:srgbClr val="C7254E"/>
                </a:solidFill>
                <a:highlight>
                  <a:srgbClr val="F9F2F4"/>
                </a:highlight>
              </a:rPr>
              <a:t>Integer </a:t>
            </a:r>
            <a:r>
              <a:rPr lang="en">
                <a:solidFill>
                  <a:srgbClr val="222635"/>
                </a:solidFill>
                <a:highlight>
                  <a:srgbClr val="FFFFFF"/>
                </a:highlight>
              </a:rPr>
              <a:t>from a primitive type like </a:t>
            </a:r>
            <a:r>
              <a:rPr lang="en">
                <a:solidFill>
                  <a:srgbClr val="C7254E"/>
                </a:solidFill>
                <a:highlight>
                  <a:srgbClr val="F9F2F4"/>
                </a:highlight>
              </a:rPr>
              <a:t>int </a:t>
            </a:r>
            <a:r>
              <a:rPr lang="en">
                <a:solidFill>
                  <a:srgbClr val="222635"/>
                </a:solidFill>
                <a:highlight>
                  <a:srgbClr val="FFFFFF"/>
                </a:highlight>
              </a:rPr>
              <a:t>is called </a:t>
            </a:r>
            <a:r>
              <a:rPr i="1" lang="en">
                <a:solidFill>
                  <a:srgbClr val="222635"/>
                </a:solidFill>
                <a:highlight>
                  <a:srgbClr val="FFFFFF"/>
                </a:highlight>
              </a:rPr>
              <a:t>boxing</a:t>
            </a:r>
            <a:r>
              <a:rPr lang="en">
                <a:solidFill>
                  <a:srgbClr val="222635"/>
                </a:solidFill>
                <a:highlight>
                  <a:srgbClr val="FFFFFF"/>
                </a:highlight>
              </a:rPr>
              <a:t>.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Let me take this one step higher.</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//Type this</a:t>
            </a:r>
            <a:endParaRPr>
              <a:highlight>
                <a:srgbClr val="FFFFFF"/>
              </a:highlight>
            </a:endParaRPr>
          </a:p>
          <a:p>
            <a:pPr indent="0" lvl="0" marL="0" rtl="0" algn="l">
              <a:spcBef>
                <a:spcPts val="0"/>
              </a:spcBef>
              <a:spcAft>
                <a:spcPts val="0"/>
              </a:spcAft>
              <a:buNone/>
            </a:pPr>
            <a:r>
              <a:rPr b="1" lang="en">
                <a:highlight>
                  <a:srgbClr val="FFFFFF"/>
                </a:highlight>
              </a:rPr>
              <a:t> </a:t>
            </a:r>
            <a:r>
              <a:rPr b="1" lang="en">
                <a:solidFill>
                  <a:schemeClr val="dk1"/>
                </a:solidFill>
                <a:highlight>
                  <a:srgbClr val="FFFFFF"/>
                </a:highlight>
              </a:rPr>
              <a:t>Integer numObj3= num1; </a:t>
            </a:r>
            <a:r>
              <a:rPr b="1" i="1" lang="en">
                <a:solidFill>
                  <a:srgbClr val="808080"/>
                </a:solidFill>
                <a:highlight>
                  <a:srgbClr val="FFFFFF"/>
                </a:highlight>
              </a:rPr>
              <a:t>//Autoboxing</a:t>
            </a:r>
            <a:endParaRPr b="1" i="1">
              <a:solidFill>
                <a:srgbClr val="808080"/>
              </a:solidFill>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As you can see, I directly assigned a primitive value to an integer object. This is known as autoboxing.</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solidFill>
                  <a:srgbClr val="222635"/>
                </a:solidFill>
                <a:highlight>
                  <a:srgbClr val="FFFFFF"/>
                </a:highlight>
              </a:rPr>
              <a:t>Autoboxing is a feature introduced in Java 1.5. When a Java compiler makes an automatic conversion between the primitive types and their corresponding object wrapper class, it is called autoboxing.</a:t>
            </a:r>
            <a:endParaRPr>
              <a:solidFill>
                <a:srgbClr val="222635"/>
              </a:solidFill>
              <a:highlight>
                <a:srgbClr val="FFFFFF"/>
              </a:highlight>
            </a:endParaRPr>
          </a:p>
          <a:p>
            <a:pPr indent="0" lvl="0" marL="0" rtl="0" algn="l">
              <a:spcBef>
                <a:spcPts val="0"/>
              </a:spcBef>
              <a:spcAft>
                <a:spcPts val="0"/>
              </a:spcAft>
              <a:buNone/>
            </a:pPr>
            <a:r>
              <a:t/>
            </a:r>
            <a:endParaRPr>
              <a:solidFill>
                <a:srgbClr val="222635"/>
              </a:solidFill>
              <a:highlight>
                <a:srgbClr val="FFFFFF"/>
              </a:highlight>
            </a:endParaRPr>
          </a:p>
          <a:p>
            <a:pPr indent="0" lvl="0" marL="0" rtl="0" algn="l">
              <a:spcBef>
                <a:spcPts val="0"/>
              </a:spcBef>
              <a:spcAft>
                <a:spcPts val="0"/>
              </a:spcAft>
              <a:buNone/>
            </a:pPr>
            <a:r>
              <a:rPr lang="en">
                <a:highlight>
                  <a:srgbClr val="FFFFFF"/>
                </a:highlight>
              </a:rPr>
              <a:t>The same applies for the other primitive types, such as  long,  float, double,</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Let me write some outputs and run the program at this point.</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Note to Recorder:</a:t>
            </a:r>
            <a:endParaRPr>
              <a:highlight>
                <a:srgbClr val="FFFFFF"/>
              </a:highlight>
            </a:endParaRPr>
          </a:p>
          <a:p>
            <a:pPr indent="0" lvl="0" marL="0" rtl="0" algn="l">
              <a:spcBef>
                <a:spcPts val="0"/>
              </a:spcBef>
              <a:spcAft>
                <a:spcPts val="0"/>
              </a:spcAft>
              <a:buNone/>
            </a:pPr>
            <a:r>
              <a:rPr lang="en">
                <a:highlight>
                  <a:srgbClr val="FFFFFF"/>
                </a:highlight>
              </a:rPr>
              <a:t>&lt;&lt;Show output&gt;&gt;</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7c2e4d852c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7c2e4d852c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Next I will show you how to convert an object of a wrapper class to a primitive type. Each wrapper class, </a:t>
            </a:r>
            <a:r>
              <a:rPr lang="en">
                <a:solidFill>
                  <a:srgbClr val="242729"/>
                </a:solidFill>
                <a:highlight>
                  <a:srgbClr val="FFFFFF"/>
                </a:highlight>
              </a:rPr>
              <a:t> except Character contains a valueOf() method that returns the corresponding primitive value.</a:t>
            </a:r>
            <a:endParaRPr>
              <a:solidFill>
                <a:srgbClr val="242729"/>
              </a:solidFill>
              <a:highlight>
                <a:srgbClr val="FFFFFF"/>
              </a:highlight>
            </a:endParaRPr>
          </a:p>
          <a:p>
            <a:pPr indent="0" lvl="0" marL="0" rtl="0" algn="l">
              <a:spcBef>
                <a:spcPts val="0"/>
              </a:spcBef>
              <a:spcAft>
                <a:spcPts val="0"/>
              </a:spcAft>
              <a:buNone/>
            </a:pPr>
            <a:r>
              <a:t/>
            </a:r>
            <a:endParaRPr>
              <a:solidFill>
                <a:srgbClr val="242729"/>
              </a:solidFill>
              <a:highlight>
                <a:srgbClr val="FFFFFF"/>
              </a:highlight>
            </a:endParaRPr>
          </a:p>
          <a:p>
            <a:pPr indent="0" lvl="0" marL="0" rtl="0" algn="l">
              <a:spcBef>
                <a:spcPts val="0"/>
              </a:spcBef>
              <a:spcAft>
                <a:spcPts val="0"/>
              </a:spcAft>
              <a:buNone/>
            </a:pPr>
            <a:r>
              <a:rPr lang="en">
                <a:highlight>
                  <a:srgbClr val="FFFFFF"/>
                </a:highlight>
              </a:rPr>
              <a:t>Let me show you by writing some code.</a:t>
            </a:r>
            <a:endParaRPr>
              <a:highlight>
                <a:srgbClr val="FFFFFF"/>
              </a:highlight>
            </a:endParaRPr>
          </a:p>
          <a:p>
            <a:pPr indent="0" lvl="0" marL="0" rtl="0" algn="l">
              <a:spcBef>
                <a:spcPts val="0"/>
              </a:spcBef>
              <a:spcAft>
                <a:spcPts val="0"/>
              </a:spcAft>
              <a:buClr>
                <a:schemeClr val="dk1"/>
              </a:buClr>
              <a:buSzPts val="1100"/>
              <a:buFont typeface="Arial"/>
              <a:buNone/>
            </a:pPr>
            <a:r>
              <a:rPr b="1" lang="en">
                <a:solidFill>
                  <a:srgbClr val="000080"/>
                </a:solidFill>
                <a:highlight>
                  <a:schemeClr val="lt1"/>
                </a:highlight>
              </a:rPr>
              <a:t>Integer numObj4 = new Integer (36); </a:t>
            </a:r>
            <a:endParaRPr b="1">
              <a:solidFill>
                <a:srgbClr val="000080"/>
              </a:solidFill>
              <a:highlight>
                <a:schemeClr val="lt1"/>
              </a:highlight>
            </a:endParaRPr>
          </a:p>
          <a:p>
            <a:pPr indent="0" lvl="0" marL="0" rtl="0" algn="l">
              <a:spcBef>
                <a:spcPts val="0"/>
              </a:spcBef>
              <a:spcAft>
                <a:spcPts val="0"/>
              </a:spcAft>
              <a:buClr>
                <a:schemeClr val="dk1"/>
              </a:buClr>
              <a:buSzPts val="1100"/>
              <a:buFont typeface="Arial"/>
              <a:buNone/>
            </a:pPr>
            <a:r>
              <a:rPr b="1" lang="en">
                <a:solidFill>
                  <a:srgbClr val="000080"/>
                </a:solidFill>
                <a:highlight>
                  <a:schemeClr val="lt1"/>
                </a:highlight>
              </a:rPr>
              <a:t>int </a:t>
            </a:r>
            <a:r>
              <a:rPr lang="en">
                <a:solidFill>
                  <a:schemeClr val="dk1"/>
                </a:solidFill>
                <a:highlight>
                  <a:schemeClr val="lt1"/>
                </a:highlight>
              </a:rPr>
              <a:t>num2 = </a:t>
            </a:r>
            <a:r>
              <a:rPr b="1" lang="en">
                <a:solidFill>
                  <a:srgbClr val="000080"/>
                </a:solidFill>
                <a:highlight>
                  <a:schemeClr val="lt1"/>
                </a:highlight>
              </a:rPr>
              <a:t>numObj4</a:t>
            </a:r>
            <a:r>
              <a:rPr lang="en">
                <a:solidFill>
                  <a:schemeClr val="dk1"/>
                </a:solidFill>
                <a:highlight>
                  <a:schemeClr val="lt1"/>
                </a:highlight>
              </a:rPr>
              <a:t>.intValue(); </a:t>
            </a:r>
            <a:r>
              <a:rPr i="1" lang="en">
                <a:solidFill>
                  <a:srgbClr val="808080"/>
                </a:solidFill>
                <a:highlight>
                  <a:schemeClr val="lt1"/>
                </a:highlight>
              </a:rPr>
              <a:t>//Unboxing</a:t>
            </a:r>
            <a:endParaRPr i="1">
              <a:solidFill>
                <a:srgbClr val="808080"/>
              </a:solidFill>
              <a:highlight>
                <a:schemeClr val="lt1"/>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lang="en">
                <a:highlight>
                  <a:srgbClr val="FFFFFF"/>
                </a:highlight>
              </a:rPr>
              <a:t>Here I have created an Integer object and then called the initValue() method to get its primitive int value.</a:t>
            </a:r>
            <a:endParaRPr>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This concept of getting the primitive value from the object is called as unboxing.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We can also directly write this way - what is referred as autounboxing.</a:t>
            </a:r>
            <a:endParaRPr>
              <a:solidFill>
                <a:schemeClr val="dk1"/>
              </a:solidFill>
              <a:highlight>
                <a:srgbClr val="FFFFFF"/>
              </a:highlight>
            </a:endParaRPr>
          </a:p>
          <a:p>
            <a:pPr indent="0" lvl="0" marL="0" rtl="0" algn="l">
              <a:spcBef>
                <a:spcPts val="0"/>
              </a:spcBef>
              <a:spcAft>
                <a:spcPts val="0"/>
              </a:spcAft>
              <a:buNone/>
            </a:pPr>
            <a:r>
              <a:t/>
            </a:r>
            <a:endParaRPr b="1">
              <a:solidFill>
                <a:srgbClr val="000080"/>
              </a:solidFill>
              <a:highlight>
                <a:schemeClr val="lt1"/>
              </a:highlight>
            </a:endParaRPr>
          </a:p>
          <a:p>
            <a:pPr indent="0" lvl="0" marL="0" rtl="0" algn="l">
              <a:spcBef>
                <a:spcPts val="0"/>
              </a:spcBef>
              <a:spcAft>
                <a:spcPts val="0"/>
              </a:spcAft>
              <a:buClr>
                <a:schemeClr val="dk1"/>
              </a:buClr>
              <a:buSzPts val="1100"/>
              <a:buFont typeface="Arial"/>
              <a:buNone/>
            </a:pPr>
            <a:r>
              <a:rPr b="1" lang="en">
                <a:solidFill>
                  <a:srgbClr val="000080"/>
                </a:solidFill>
                <a:highlight>
                  <a:schemeClr val="lt1"/>
                </a:highlight>
              </a:rPr>
              <a:t>int </a:t>
            </a:r>
            <a:r>
              <a:rPr lang="en">
                <a:solidFill>
                  <a:schemeClr val="dk1"/>
                </a:solidFill>
                <a:highlight>
                  <a:schemeClr val="lt1"/>
                </a:highlight>
              </a:rPr>
              <a:t>num2 = </a:t>
            </a:r>
            <a:r>
              <a:rPr b="1" lang="en">
                <a:solidFill>
                  <a:srgbClr val="000080"/>
                </a:solidFill>
                <a:highlight>
                  <a:schemeClr val="lt1"/>
                </a:highlight>
              </a:rPr>
              <a:t>numObj4</a:t>
            </a:r>
            <a:r>
              <a:rPr lang="en">
                <a:solidFill>
                  <a:schemeClr val="dk1"/>
                </a:solidFill>
                <a:highlight>
                  <a:schemeClr val="lt1"/>
                </a:highlight>
              </a:rPr>
              <a: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Let me write some output </a:t>
            </a:r>
            <a:r>
              <a:rPr lang="en">
                <a:solidFill>
                  <a:schemeClr val="dk1"/>
                </a:solidFill>
                <a:highlight>
                  <a:srgbClr val="FFFFFF"/>
                </a:highlight>
              </a:rPr>
              <a:t>and run the program</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&lt;&lt;Show output&gt;&gt;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In this session, I demonstrated boxing and unboxing between primitive and wrappers types and you would be doing them </a:t>
            </a:r>
            <a:r>
              <a:rPr lang="en">
                <a:solidFill>
                  <a:schemeClr val="dk1"/>
                </a:solidFill>
                <a:highlight>
                  <a:srgbClr val="FFFFFF"/>
                </a:highlight>
              </a:rPr>
              <a:t>extensively</a:t>
            </a:r>
            <a:r>
              <a:rPr lang="en">
                <a:solidFill>
                  <a:schemeClr val="dk1"/>
                </a:solidFill>
                <a:highlight>
                  <a:srgbClr val="FFFFFF"/>
                </a:highlight>
              </a:rPr>
              <a:t> going ahead.</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I also demonstrated how to do autoboxing and autounboxing - but you should be cautiously doing them.</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So when should you use autoboxing and autounboxing?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You should use them </a:t>
            </a:r>
            <a:r>
              <a:rPr i="1" lang="en">
                <a:solidFill>
                  <a:schemeClr val="dk1"/>
                </a:solidFill>
                <a:highlight>
                  <a:srgbClr val="FFFFFF"/>
                </a:highlight>
              </a:rPr>
              <a:t>only</a:t>
            </a:r>
            <a:r>
              <a:rPr lang="en">
                <a:solidFill>
                  <a:schemeClr val="dk1"/>
                </a:solidFill>
                <a:highlight>
                  <a:srgbClr val="FFFFFF"/>
                </a:highlight>
              </a:rPr>
              <a:t> when there is an “impedance mismatch” between reference types and primitives, for example, when you have to put numerical values into a collection.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As per the official Java documentation, It is </a:t>
            </a:r>
            <a:r>
              <a:rPr i="1" lang="en">
                <a:solidFill>
                  <a:schemeClr val="dk1"/>
                </a:solidFill>
                <a:highlight>
                  <a:srgbClr val="FFFFFF"/>
                </a:highlight>
              </a:rPr>
              <a:t>not</a:t>
            </a:r>
            <a:r>
              <a:rPr lang="en">
                <a:solidFill>
                  <a:schemeClr val="dk1"/>
                </a:solidFill>
                <a:highlight>
                  <a:srgbClr val="FFFFFF"/>
                </a:highlight>
              </a:rPr>
              <a:t> appropriate to use autoboxing and unboxing for scientific computing, or other performance-sensitive numerical code. An Integer is </a:t>
            </a:r>
            <a:r>
              <a:rPr i="1" lang="en">
                <a:solidFill>
                  <a:schemeClr val="dk1"/>
                </a:solidFill>
                <a:highlight>
                  <a:srgbClr val="FFFFFF"/>
                </a:highlight>
              </a:rPr>
              <a:t>not</a:t>
            </a:r>
            <a:r>
              <a:rPr lang="en">
                <a:solidFill>
                  <a:schemeClr val="dk1"/>
                </a:solidFill>
                <a:highlight>
                  <a:srgbClr val="FFFFFF"/>
                </a:highlight>
              </a:rPr>
              <a:t> a substitute for an int; autoboxing and autounboxing blur the distinction between primitive types and reference types, but they do not eliminate it.</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c2e4d852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c2e4d852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That’s all about </a:t>
            </a:r>
            <a:r>
              <a:rPr lang="en" sz="1150">
                <a:solidFill>
                  <a:schemeClr val="dk1"/>
                </a:solidFill>
                <a:highlight>
                  <a:srgbClr val="FFFFFF"/>
                </a:highlight>
              </a:rPr>
              <a:t>Wrapper Classes</a:t>
            </a:r>
            <a:r>
              <a:rPr lang="en" sz="1150">
                <a:solidFill>
                  <a:schemeClr val="dk1"/>
                </a:solidFill>
                <a:highlight>
                  <a:srgbClr val="FFFFFF"/>
                </a:highlight>
              </a:rPr>
              <a:t> in Java</a:t>
            </a:r>
            <a:r>
              <a:rPr lang="en">
                <a:solidFill>
                  <a:schemeClr val="dk1"/>
                </a:solidFill>
              </a:rPr>
              <a:t>. Thank you</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Font typeface="Roboto"/>
              <a:buNone/>
              <a:defRPr sz="5200">
                <a:latin typeface="Roboto"/>
                <a:ea typeface="Roboto"/>
                <a:cs typeface="Roboto"/>
                <a:sym typeface="Roboto"/>
              </a:defRPr>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13" name="Google Shape;13;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Font typeface="Roboto"/>
              <a:buNone/>
              <a:defRPr sz="2800">
                <a:latin typeface="Roboto"/>
                <a:ea typeface="Roboto"/>
                <a:cs typeface="Roboto"/>
                <a:sym typeface="Robo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rtl="0" algn="l">
              <a:lnSpc>
                <a:spcPct val="100000"/>
              </a:lnSpc>
              <a:spcBef>
                <a:spcPts val="0"/>
              </a:spcBef>
              <a:spcAft>
                <a:spcPts val="0"/>
              </a:spcAft>
              <a:buSzPts val="3000"/>
              <a:buNone/>
              <a:defRPr/>
            </a:lvl1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235500" y="1402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17" name="Google Shape;1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419100" lvl="0" marL="457200" rtl="0" algn="l">
              <a:lnSpc>
                <a:spcPct val="115000"/>
              </a:lnSpc>
              <a:spcBef>
                <a:spcPts val="0"/>
              </a:spcBef>
              <a:spcAft>
                <a:spcPts val="0"/>
              </a:spcAft>
              <a:buSzPts val="3000"/>
              <a:buChar char="●"/>
              <a:defRPr/>
            </a:lvl1pPr>
            <a:lvl2pPr indent="-381000" lvl="1" marL="914400" rtl="0" algn="l">
              <a:lnSpc>
                <a:spcPct val="115000"/>
              </a:lnSpc>
              <a:spcBef>
                <a:spcPts val="1600"/>
              </a:spcBef>
              <a:spcAft>
                <a:spcPts val="0"/>
              </a:spcAft>
              <a:buSzPts val="2400"/>
              <a:buChar char="○"/>
              <a:defRPr/>
            </a:lvl2pPr>
            <a:lvl3pPr indent="-342900" lvl="2" marL="1371600" rtl="0" algn="l">
              <a:lnSpc>
                <a:spcPct val="115000"/>
              </a:lnSpc>
              <a:spcBef>
                <a:spcPts val="1600"/>
              </a:spcBef>
              <a:spcAft>
                <a:spcPts val="0"/>
              </a:spcAft>
              <a:buSzPts val="18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9" name="Shape 19"/>
        <p:cNvGrpSpPr/>
        <p:nvPr/>
      </p:nvGrpSpPr>
      <p:grpSpPr>
        <a:xfrm>
          <a:off x="0" y="0"/>
          <a:ext cx="0" cy="0"/>
          <a:chOff x="0" y="0"/>
          <a:chExt cx="0" cy="0"/>
        </a:xfrm>
      </p:grpSpPr>
      <p:sp>
        <p:nvSpPr>
          <p:cNvPr id="20" name="Google Shape;20;p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21" name="Google Shape;21;p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419100" lvl="0" marL="457200" rtl="0" algn="ctr">
              <a:lnSpc>
                <a:spcPct val="115000"/>
              </a:lnSpc>
              <a:spcBef>
                <a:spcPts val="0"/>
              </a:spcBef>
              <a:spcAft>
                <a:spcPts val="0"/>
              </a:spcAft>
              <a:buSzPts val="3000"/>
              <a:buChar char="●"/>
              <a:defRPr/>
            </a:lvl1pPr>
            <a:lvl2pPr indent="-381000" lvl="1" marL="914400" rtl="0" algn="ctr">
              <a:lnSpc>
                <a:spcPct val="115000"/>
              </a:lnSpc>
              <a:spcBef>
                <a:spcPts val="1600"/>
              </a:spcBef>
              <a:spcAft>
                <a:spcPts val="0"/>
              </a:spcAft>
              <a:buSzPts val="2400"/>
              <a:buChar char="○"/>
              <a:defRPr/>
            </a:lvl2pPr>
            <a:lvl3pPr indent="-342900" lvl="2" marL="1371600" rtl="0" algn="ctr">
              <a:lnSpc>
                <a:spcPct val="115000"/>
              </a:lnSpc>
              <a:spcBef>
                <a:spcPts val="1600"/>
              </a:spcBef>
              <a:spcAft>
                <a:spcPts val="0"/>
              </a:spcAft>
              <a:buSzPts val="1800"/>
              <a:buChar char="■"/>
              <a:defRPr/>
            </a:lvl3pPr>
            <a:lvl4pPr indent="-317500" lvl="3" marL="1828800" rtl="0" algn="ctr">
              <a:lnSpc>
                <a:spcPct val="115000"/>
              </a:lnSpc>
              <a:spcBef>
                <a:spcPts val="1600"/>
              </a:spcBef>
              <a:spcAft>
                <a:spcPts val="0"/>
              </a:spcAft>
              <a:buSzPts val="1400"/>
              <a:buChar char="●"/>
              <a:defRPr/>
            </a:lvl4pPr>
            <a:lvl5pPr indent="-317500" lvl="4" marL="2286000" rtl="0" algn="ctr">
              <a:lnSpc>
                <a:spcPct val="115000"/>
              </a:lnSpc>
              <a:spcBef>
                <a:spcPts val="1600"/>
              </a:spcBef>
              <a:spcAft>
                <a:spcPts val="0"/>
              </a:spcAft>
              <a:buSzPts val="1400"/>
              <a:buChar char="○"/>
              <a:defRPr/>
            </a:lvl5pPr>
            <a:lvl6pPr indent="-317500" lvl="5" marL="2743200" rtl="0" algn="ctr">
              <a:lnSpc>
                <a:spcPct val="115000"/>
              </a:lnSpc>
              <a:spcBef>
                <a:spcPts val="1600"/>
              </a:spcBef>
              <a:spcAft>
                <a:spcPts val="0"/>
              </a:spcAft>
              <a:buSzPts val="1400"/>
              <a:buChar char="■"/>
              <a:defRPr/>
            </a:lvl6pPr>
            <a:lvl7pPr indent="-317500" lvl="6" marL="3200400" rtl="0" algn="ctr">
              <a:lnSpc>
                <a:spcPct val="115000"/>
              </a:lnSpc>
              <a:spcBef>
                <a:spcPts val="1600"/>
              </a:spcBef>
              <a:spcAft>
                <a:spcPts val="0"/>
              </a:spcAft>
              <a:buSzPts val="1400"/>
              <a:buChar char="●"/>
              <a:defRPr/>
            </a:lvl7pPr>
            <a:lvl8pPr indent="-317500" lvl="7" marL="3657600" rtl="0" algn="ctr">
              <a:lnSpc>
                <a:spcPct val="115000"/>
              </a:lnSpc>
              <a:spcBef>
                <a:spcPts val="1600"/>
              </a:spcBef>
              <a:spcAft>
                <a:spcPts val="0"/>
              </a:spcAft>
              <a:buSzPts val="1400"/>
              <a:buChar char="○"/>
              <a:defRPr/>
            </a:lvl8pPr>
            <a:lvl9pPr indent="-317500" lvl="8" marL="4114800" rtl="0" algn="ctr">
              <a:lnSpc>
                <a:spcPct val="115000"/>
              </a:lnSpc>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235500" y="1402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28" name="Google Shape;28;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81000" lvl="0" marL="457200" rtl="0" algn="l">
              <a:lnSpc>
                <a:spcPct val="115000"/>
              </a:lnSpc>
              <a:spcBef>
                <a:spcPts val="0"/>
              </a:spcBef>
              <a:spcAft>
                <a:spcPts val="0"/>
              </a:spcAft>
              <a:buSzPts val="2400"/>
              <a:buChar char="●"/>
              <a:defRPr sz="2400"/>
            </a:lvl1pPr>
            <a:lvl2pPr indent="-342900" lvl="1" marL="914400" rtl="0" algn="l">
              <a:lnSpc>
                <a:spcPct val="115000"/>
              </a:lnSpc>
              <a:spcBef>
                <a:spcPts val="1600"/>
              </a:spcBef>
              <a:spcAft>
                <a:spcPts val="0"/>
              </a:spcAft>
              <a:buSzPts val="1800"/>
              <a:buChar char="○"/>
              <a:defRPr sz="18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29" name="Google Shape;29;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81000" lvl="0" marL="457200" rtl="0" algn="l">
              <a:lnSpc>
                <a:spcPct val="115000"/>
              </a:lnSpc>
              <a:spcBef>
                <a:spcPts val="0"/>
              </a:spcBef>
              <a:spcAft>
                <a:spcPts val="0"/>
              </a:spcAft>
              <a:buSzPts val="2400"/>
              <a:buChar char="●"/>
              <a:defRPr sz="2400"/>
            </a:lvl1pPr>
            <a:lvl2pPr indent="-342900" lvl="1" marL="914400" rtl="0" algn="l">
              <a:lnSpc>
                <a:spcPct val="115000"/>
              </a:lnSpc>
              <a:spcBef>
                <a:spcPts val="1600"/>
              </a:spcBef>
              <a:spcAft>
                <a:spcPts val="0"/>
              </a:spcAft>
              <a:buSzPts val="1800"/>
              <a:buChar char="○"/>
              <a:defRPr sz="18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235500" y="1402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3000"/>
              <a:buNone/>
              <a:defRPr/>
            </a:lvl1pPr>
            <a:lvl2pPr lvl="1" rtl="0" algn="l">
              <a:lnSpc>
                <a:spcPct val="100000"/>
              </a:lnSpc>
              <a:spcBef>
                <a:spcPts val="0"/>
              </a:spcBef>
              <a:spcAft>
                <a:spcPts val="0"/>
              </a:spcAft>
              <a:buSzPts val="3000"/>
              <a:buNone/>
              <a:defRPr/>
            </a:lvl2pPr>
            <a:lvl3pPr lvl="2" rtl="0" algn="l">
              <a:lnSpc>
                <a:spcPct val="100000"/>
              </a:lnSpc>
              <a:spcBef>
                <a:spcPts val="0"/>
              </a:spcBef>
              <a:spcAft>
                <a:spcPts val="0"/>
              </a:spcAft>
              <a:buSzPts val="3000"/>
              <a:buNone/>
              <a:defRPr/>
            </a:lvl3pPr>
            <a:lvl4pPr lvl="3" rtl="0" algn="l">
              <a:lnSpc>
                <a:spcPct val="100000"/>
              </a:lnSpc>
              <a:spcBef>
                <a:spcPts val="0"/>
              </a:spcBef>
              <a:spcAft>
                <a:spcPts val="0"/>
              </a:spcAft>
              <a:buSzPts val="3000"/>
              <a:buNone/>
              <a:defRPr/>
            </a:lvl4pPr>
            <a:lvl5pPr lvl="4" rtl="0" algn="l">
              <a:lnSpc>
                <a:spcPct val="100000"/>
              </a:lnSpc>
              <a:spcBef>
                <a:spcPts val="0"/>
              </a:spcBef>
              <a:spcAft>
                <a:spcPts val="0"/>
              </a:spcAft>
              <a:buSzPts val="3000"/>
              <a:buNone/>
              <a:defRPr/>
            </a:lvl5pPr>
            <a:lvl6pPr lvl="5" rtl="0" algn="l">
              <a:lnSpc>
                <a:spcPct val="100000"/>
              </a:lnSpc>
              <a:spcBef>
                <a:spcPts val="0"/>
              </a:spcBef>
              <a:spcAft>
                <a:spcPts val="0"/>
              </a:spcAft>
              <a:buSzPts val="3000"/>
              <a:buNone/>
              <a:defRPr/>
            </a:lvl6pPr>
            <a:lvl7pPr lvl="6" rtl="0" algn="l">
              <a:lnSpc>
                <a:spcPct val="100000"/>
              </a:lnSpc>
              <a:spcBef>
                <a:spcPts val="0"/>
              </a:spcBef>
              <a:spcAft>
                <a:spcPts val="0"/>
              </a:spcAft>
              <a:buSzPts val="3000"/>
              <a:buNone/>
              <a:defRPr/>
            </a:lvl7pPr>
            <a:lvl8pPr lvl="7" rtl="0" algn="l">
              <a:lnSpc>
                <a:spcPct val="100000"/>
              </a:lnSpc>
              <a:spcBef>
                <a:spcPts val="0"/>
              </a:spcBef>
              <a:spcAft>
                <a:spcPts val="0"/>
              </a:spcAft>
              <a:buSzPts val="3000"/>
              <a:buNone/>
              <a:defRPr/>
            </a:lvl8pPr>
            <a:lvl9pPr lvl="8" rtl="0" algn="l">
              <a:lnSpc>
                <a:spcPct val="100000"/>
              </a:lnSpc>
              <a:spcBef>
                <a:spcPts val="0"/>
              </a:spcBef>
              <a:spcAft>
                <a:spcPts val="0"/>
              </a:spcAft>
              <a:buSzPts val="3000"/>
              <a:buNone/>
              <a:defRPr/>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36" name="Google Shape;36;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1600"/>
              </a:spcBef>
              <a:spcAft>
                <a:spcPts val="0"/>
              </a:spcAft>
              <a:buSzPts val="1200"/>
              <a:buChar char="○"/>
              <a:defRPr sz="1200"/>
            </a:lvl2pPr>
            <a:lvl3pPr indent="-304800" lvl="2" marL="1371600" rtl="0" algn="l">
              <a:lnSpc>
                <a:spcPct val="115000"/>
              </a:lnSpc>
              <a:spcBef>
                <a:spcPts val="1600"/>
              </a:spcBef>
              <a:spcAft>
                <a:spcPts val="0"/>
              </a:spcAft>
              <a:buSzPts val="1200"/>
              <a:buChar char="■"/>
              <a:defRPr sz="1200"/>
            </a:lvl3pPr>
            <a:lvl4pPr indent="-304800" lvl="3" marL="1828800" rtl="0" algn="l">
              <a:lnSpc>
                <a:spcPct val="115000"/>
              </a:lnSpc>
              <a:spcBef>
                <a:spcPts val="1600"/>
              </a:spcBef>
              <a:spcAft>
                <a:spcPts val="0"/>
              </a:spcAft>
              <a:buSzPts val="1200"/>
              <a:buChar char="●"/>
              <a:defRPr sz="1200"/>
            </a:lvl4pPr>
            <a:lvl5pPr indent="-304800" lvl="4" marL="2286000" rtl="0" algn="l">
              <a:lnSpc>
                <a:spcPct val="115000"/>
              </a:lnSpc>
              <a:spcBef>
                <a:spcPts val="1600"/>
              </a:spcBef>
              <a:spcAft>
                <a:spcPts val="0"/>
              </a:spcAft>
              <a:buSzPts val="1200"/>
              <a:buChar char="○"/>
              <a:defRPr sz="1200"/>
            </a:lvl5pPr>
            <a:lvl6pPr indent="-304800" lvl="5" marL="2743200" rtl="0" algn="l">
              <a:lnSpc>
                <a:spcPct val="115000"/>
              </a:lnSpc>
              <a:spcBef>
                <a:spcPts val="1600"/>
              </a:spcBef>
              <a:spcAft>
                <a:spcPts val="0"/>
              </a:spcAft>
              <a:buSzPts val="1200"/>
              <a:buChar char="■"/>
              <a:defRPr sz="1200"/>
            </a:lvl6pPr>
            <a:lvl7pPr indent="-304800" lvl="6" marL="3200400" rtl="0" algn="l">
              <a:lnSpc>
                <a:spcPct val="115000"/>
              </a:lnSpc>
              <a:spcBef>
                <a:spcPts val="1600"/>
              </a:spcBef>
              <a:spcAft>
                <a:spcPts val="0"/>
              </a:spcAft>
              <a:buSzPts val="1200"/>
              <a:buChar char="●"/>
              <a:defRPr sz="1200"/>
            </a:lvl7pPr>
            <a:lvl8pPr indent="-304800" lvl="7" marL="3657600" rtl="0" algn="l">
              <a:lnSpc>
                <a:spcPct val="115000"/>
              </a:lnSpc>
              <a:spcBef>
                <a:spcPts val="1600"/>
              </a:spcBef>
              <a:spcAft>
                <a:spcPts val="0"/>
              </a:spcAft>
              <a:buSzPts val="1200"/>
              <a:buChar char="○"/>
              <a:defRPr sz="1200"/>
            </a:lvl8pPr>
            <a:lvl9pPr indent="-304800" lvl="8" marL="4114800" rtl="0" algn="l">
              <a:lnSpc>
                <a:spcPct val="115000"/>
              </a:lnSpc>
              <a:spcBef>
                <a:spcPts val="1600"/>
              </a:spcBef>
              <a:spcAft>
                <a:spcPts val="1600"/>
              </a:spcAft>
              <a:buSzPts val="1200"/>
              <a:buChar char="■"/>
              <a:defRPr sz="1200"/>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44" name="Google Shape;44;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5" name="Google Shape;45;p1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419100" lvl="0" marL="457200" rtl="0" algn="l">
              <a:lnSpc>
                <a:spcPct val="115000"/>
              </a:lnSpc>
              <a:spcBef>
                <a:spcPts val="0"/>
              </a:spcBef>
              <a:spcAft>
                <a:spcPts val="0"/>
              </a:spcAft>
              <a:buSzPts val="3000"/>
              <a:buChar char="●"/>
              <a:defRPr/>
            </a:lvl1pPr>
            <a:lvl2pPr indent="-381000" lvl="1" marL="914400" rtl="0" algn="l">
              <a:lnSpc>
                <a:spcPct val="115000"/>
              </a:lnSpc>
              <a:spcBef>
                <a:spcPts val="1600"/>
              </a:spcBef>
              <a:spcAft>
                <a:spcPts val="0"/>
              </a:spcAft>
              <a:buSzPts val="2400"/>
              <a:buChar char="○"/>
              <a:defRPr/>
            </a:lvl2pPr>
            <a:lvl3pPr indent="-342900" lvl="2" marL="1371600" rtl="0" algn="l">
              <a:lnSpc>
                <a:spcPct val="115000"/>
              </a:lnSpc>
              <a:spcBef>
                <a:spcPts val="1600"/>
              </a:spcBef>
              <a:spcAft>
                <a:spcPts val="0"/>
              </a:spcAft>
              <a:buSzPts val="18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35500" y="1402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Proxima Nova"/>
              <a:buNone/>
              <a:defRPr b="0" i="0" sz="30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3000"/>
              <a:buFont typeface="Proxima Nova"/>
              <a:buNone/>
              <a:defRPr b="0" i="0" sz="30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3000"/>
              <a:buFont typeface="Proxima Nova"/>
              <a:buNone/>
              <a:defRPr b="0" i="0" sz="30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3000"/>
              <a:buFont typeface="Proxima Nova"/>
              <a:buNone/>
              <a:defRPr b="0" i="0" sz="30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3000"/>
              <a:buFont typeface="Proxima Nova"/>
              <a:buNone/>
              <a:defRPr b="0" i="0" sz="30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3000"/>
              <a:buFont typeface="Proxima Nova"/>
              <a:buNone/>
              <a:defRPr b="0" i="0" sz="30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3000"/>
              <a:buFont typeface="Proxima Nova"/>
              <a:buNone/>
              <a:defRPr b="0" i="0" sz="30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3000"/>
              <a:buFont typeface="Proxima Nova"/>
              <a:buNone/>
              <a:defRPr b="0" i="0" sz="30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3000"/>
              <a:buFont typeface="Proxima Nova"/>
              <a:buNone/>
              <a:defRPr b="0" i="0" sz="3000" u="none" cap="none" strike="noStrike">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15000"/>
              </a:lnSpc>
              <a:spcBef>
                <a:spcPts val="0"/>
              </a:spcBef>
              <a:spcAft>
                <a:spcPts val="0"/>
              </a:spcAft>
              <a:buClr>
                <a:schemeClr val="dk2"/>
              </a:buClr>
              <a:buSzPts val="3000"/>
              <a:buFont typeface="Roboto"/>
              <a:buChar char="●"/>
              <a:defRPr b="0" i="0" sz="3000" u="none" cap="none" strike="noStrike">
                <a:solidFill>
                  <a:schemeClr val="dk2"/>
                </a:solidFill>
                <a:latin typeface="Roboto"/>
                <a:ea typeface="Roboto"/>
                <a:cs typeface="Roboto"/>
                <a:sym typeface="Roboto"/>
              </a:defRPr>
            </a:lvl1pPr>
            <a:lvl2pPr indent="-381000" lvl="1" marL="914400" marR="0" rtl="0" algn="l">
              <a:lnSpc>
                <a:spcPct val="115000"/>
              </a:lnSpc>
              <a:spcBef>
                <a:spcPts val="1600"/>
              </a:spcBef>
              <a:spcAft>
                <a:spcPts val="0"/>
              </a:spcAft>
              <a:buClr>
                <a:schemeClr val="dk2"/>
              </a:buClr>
              <a:buSzPts val="2400"/>
              <a:buFont typeface="Roboto"/>
              <a:buChar char="○"/>
              <a:defRPr b="0" i="0" sz="2400" u="none" cap="none" strike="noStrike">
                <a:solidFill>
                  <a:schemeClr val="dk2"/>
                </a:solidFill>
                <a:latin typeface="Roboto"/>
                <a:ea typeface="Roboto"/>
                <a:cs typeface="Roboto"/>
                <a:sym typeface="Roboto"/>
              </a:defRPr>
            </a:lvl2pPr>
            <a:lvl3pPr indent="-342900" lvl="2" marL="1371600" marR="0" rtl="0" algn="l">
              <a:lnSpc>
                <a:spcPct val="115000"/>
              </a:lnSpc>
              <a:spcBef>
                <a:spcPts val="160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6187575" y="4736850"/>
            <a:ext cx="2568600" cy="393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0000"/>
                </a:solidFill>
                <a:latin typeface="Arial"/>
                <a:ea typeface="Arial"/>
                <a:cs typeface="Arial"/>
                <a:sym typeface="Arial"/>
              </a:rPr>
              <a:t>© NIIT-StackRoute 2018-2019. </a:t>
            </a:r>
            <a:endParaRPr b="0" i="0" sz="1000" u="none" cap="none" strike="noStrike">
              <a:solidFill>
                <a:srgbClr val="000000"/>
              </a:solidFill>
              <a:latin typeface="Arial"/>
              <a:ea typeface="Arial"/>
              <a:cs typeface="Arial"/>
              <a:sym typeface="Arial"/>
            </a:endParaRPr>
          </a:p>
        </p:txBody>
      </p:sp>
      <p:pic>
        <p:nvPicPr>
          <p:cNvPr descr="stackroutelogo.jpg" id="10" name="Google Shape;10;p1"/>
          <p:cNvPicPr preferRelativeResize="0"/>
          <p:nvPr/>
        </p:nvPicPr>
        <p:blipFill rotWithShape="1">
          <a:blip r:embed="rId1">
            <a:alphaModFix/>
          </a:blip>
          <a:srcRect b="0" l="0" r="0" t="0"/>
          <a:stretch/>
        </p:blipFill>
        <p:spPr>
          <a:xfrm>
            <a:off x="8396975" y="116675"/>
            <a:ext cx="544700" cy="8001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4220300" y="2421875"/>
            <a:ext cx="4284300" cy="76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5200"/>
              <a:buNone/>
            </a:pPr>
            <a:r>
              <a:rPr b="1" lang="en" sz="3600">
                <a:solidFill>
                  <a:srgbClr val="666666"/>
                </a:solidFill>
                <a:latin typeface="Arial"/>
                <a:ea typeface="Arial"/>
                <a:cs typeface="Arial"/>
                <a:sym typeface="Arial"/>
              </a:rPr>
              <a:t>Wrapper Classes</a:t>
            </a:r>
            <a:endParaRPr b="1" sz="4800">
              <a:solidFill>
                <a:srgbClr val="666666"/>
              </a:solidFill>
              <a:latin typeface="Proxima Nova"/>
              <a:ea typeface="Proxima Nova"/>
              <a:cs typeface="Proxima Nova"/>
              <a:sym typeface="Proxima Nova"/>
            </a:endParaRPr>
          </a:p>
        </p:txBody>
      </p:sp>
      <p:pic>
        <p:nvPicPr>
          <p:cNvPr id="57" name="Google Shape;57;p13"/>
          <p:cNvPicPr preferRelativeResize="0"/>
          <p:nvPr/>
        </p:nvPicPr>
        <p:blipFill rotWithShape="1">
          <a:blip r:embed="rId3">
            <a:alphaModFix/>
          </a:blip>
          <a:srcRect b="0" l="0" r="0" t="0"/>
          <a:stretch/>
        </p:blipFill>
        <p:spPr>
          <a:xfrm>
            <a:off x="512700" y="638175"/>
            <a:ext cx="2628900" cy="3714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402325" y="173730"/>
            <a:ext cx="8520600" cy="71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1600">
                <a:latin typeface="Arial"/>
                <a:ea typeface="Arial"/>
                <a:cs typeface="Arial"/>
                <a:sym typeface="Arial"/>
              </a:rPr>
              <a:t>Outcome</a:t>
            </a:r>
            <a:endParaRPr b="1" sz="1600">
              <a:latin typeface="Arial"/>
              <a:ea typeface="Arial"/>
              <a:cs typeface="Arial"/>
              <a:sym typeface="Arial"/>
            </a:endParaRPr>
          </a:p>
        </p:txBody>
      </p:sp>
      <p:sp>
        <p:nvSpPr>
          <p:cNvPr id="63" name="Google Shape;63;p14"/>
          <p:cNvSpPr txBox="1"/>
          <p:nvPr>
            <p:ph idx="1" type="subTitle"/>
          </p:nvPr>
        </p:nvSpPr>
        <p:spPr>
          <a:xfrm>
            <a:off x="3684700" y="1639150"/>
            <a:ext cx="5147400" cy="198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Arial"/>
                <a:ea typeface="Arial"/>
                <a:cs typeface="Arial"/>
                <a:sym typeface="Arial"/>
              </a:rPr>
              <a:t>After going through this video, you will be able to demonstrate how to:</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Box primitive types to Wrapper types</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Unbox Wrapper types to primitive types</a:t>
            </a:r>
            <a:endParaRPr sz="1200">
              <a:solidFill>
                <a:schemeClr val="dk1"/>
              </a:solidFill>
              <a:latin typeface="Arial"/>
              <a:ea typeface="Arial"/>
              <a:cs typeface="Arial"/>
              <a:sym typeface="Arial"/>
            </a:endParaRPr>
          </a:p>
          <a:p>
            <a:pPr indent="-304800" lvl="0" marL="457200" rtl="0" algn="l">
              <a:spcBef>
                <a:spcPts val="0"/>
              </a:spcBef>
              <a:spcAft>
                <a:spcPts val="0"/>
              </a:spcAft>
              <a:buClr>
                <a:schemeClr val="dk1"/>
              </a:buClr>
              <a:buSzPts val="1200"/>
              <a:buFont typeface="Arial"/>
              <a:buChar char="●"/>
            </a:pPr>
            <a:r>
              <a:rPr lang="en" sz="1200">
                <a:solidFill>
                  <a:schemeClr val="dk1"/>
                </a:solidFill>
                <a:latin typeface="Arial"/>
                <a:ea typeface="Arial"/>
                <a:cs typeface="Arial"/>
                <a:sym typeface="Arial"/>
              </a:rPr>
              <a:t>Perform autoboxing and autounboxing</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solidFill>
                <a:schemeClr val="dk1"/>
              </a:solidFill>
              <a:latin typeface="Arial"/>
              <a:ea typeface="Arial"/>
              <a:cs typeface="Arial"/>
              <a:sym typeface="Arial"/>
            </a:endParaRPr>
          </a:p>
          <a:p>
            <a:pPr indent="0" lvl="0" marL="0" rtl="0" algn="ctr">
              <a:spcBef>
                <a:spcPts val="0"/>
              </a:spcBef>
              <a:spcAft>
                <a:spcPts val="0"/>
              </a:spcAft>
              <a:buNone/>
            </a:pPr>
            <a:r>
              <a:t/>
            </a:r>
            <a:endParaRPr sz="1200">
              <a:latin typeface="Arial"/>
              <a:ea typeface="Arial"/>
              <a:cs typeface="Arial"/>
              <a:sym typeface="Arial"/>
            </a:endParaRPr>
          </a:p>
        </p:txBody>
      </p:sp>
      <p:pic>
        <p:nvPicPr>
          <p:cNvPr id="64" name="Google Shape;64;p14"/>
          <p:cNvPicPr preferRelativeResize="0"/>
          <p:nvPr/>
        </p:nvPicPr>
        <p:blipFill>
          <a:blip r:embed="rId3">
            <a:alphaModFix/>
          </a:blip>
          <a:stretch>
            <a:fillRect/>
          </a:stretch>
        </p:blipFill>
        <p:spPr>
          <a:xfrm>
            <a:off x="487675" y="1137925"/>
            <a:ext cx="2926075" cy="3101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4">
            <a:alphaModFix/>
          </a:blip>
          <a:stretch>
            <a:fillRect/>
          </a:stretch>
        </p:blipFill>
        <p:spPr>
          <a:xfrm>
            <a:off x="2999863" y="785725"/>
            <a:ext cx="3144275" cy="4050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graphicFrame>
        <p:nvGraphicFramePr>
          <p:cNvPr id="74" name="Google Shape;74;p16"/>
          <p:cNvGraphicFramePr/>
          <p:nvPr/>
        </p:nvGraphicFramePr>
        <p:xfrm>
          <a:off x="402336" y="676656"/>
          <a:ext cx="3000000" cy="3000000"/>
        </p:xfrm>
        <a:graphic>
          <a:graphicData uri="http://schemas.openxmlformats.org/drawingml/2006/table">
            <a:tbl>
              <a:tblPr>
                <a:noFill/>
                <a:tableStyleId>{694F9A57-44DF-4EB9-8273-2687A0664FBF}</a:tableStyleId>
              </a:tblPr>
              <a:tblGrid>
                <a:gridCol w="3619500"/>
                <a:gridCol w="3619500"/>
              </a:tblGrid>
              <a:tr h="381000">
                <a:tc>
                  <a:txBody>
                    <a:bodyPr/>
                    <a:lstStyle/>
                    <a:p>
                      <a:pPr indent="0" lvl="0" marL="0" rtl="0" algn="ctr">
                        <a:spcBef>
                          <a:spcPts val="0"/>
                        </a:spcBef>
                        <a:spcAft>
                          <a:spcPts val="0"/>
                        </a:spcAft>
                        <a:buNone/>
                      </a:pPr>
                      <a:r>
                        <a:rPr b="1" lang="en"/>
                        <a:t>Primitive data type</a:t>
                      </a:r>
                      <a:endParaRPr b="1"/>
                    </a:p>
                  </a:txBody>
                  <a:tcPr marT="91425" marB="91425" marR="91425" marL="91425"/>
                </a:tc>
                <a:tc>
                  <a:txBody>
                    <a:bodyPr/>
                    <a:lstStyle/>
                    <a:p>
                      <a:pPr indent="0" lvl="0" marL="0" rtl="0" algn="ctr">
                        <a:spcBef>
                          <a:spcPts val="0"/>
                        </a:spcBef>
                        <a:spcAft>
                          <a:spcPts val="0"/>
                        </a:spcAft>
                        <a:buNone/>
                      </a:pPr>
                      <a:r>
                        <a:rPr b="1" lang="en"/>
                        <a:t>Wrapper Class</a:t>
                      </a:r>
                      <a:endParaRPr b="1"/>
                    </a:p>
                  </a:txBody>
                  <a:tcPr marT="91425" marB="91425" marR="91425" marL="91425"/>
                </a:tc>
              </a:tr>
              <a:tr h="381000">
                <a:tc>
                  <a:txBody>
                    <a:bodyPr/>
                    <a:lstStyle/>
                    <a:p>
                      <a:pPr indent="0" lvl="0" marL="0" rtl="0" algn="l">
                        <a:spcBef>
                          <a:spcPts val="0"/>
                        </a:spcBef>
                        <a:spcAft>
                          <a:spcPts val="0"/>
                        </a:spcAft>
                        <a:buNone/>
                      </a:pPr>
                      <a:r>
                        <a:rPr lang="en"/>
                        <a:t>b</a:t>
                      </a:r>
                      <a:r>
                        <a:rPr lang="en"/>
                        <a:t>oolean</a:t>
                      </a:r>
                      <a:endParaRPr/>
                    </a:p>
                  </a:txBody>
                  <a:tcPr marT="91425" marB="91425" marR="91425" marL="91425"/>
                </a:tc>
                <a:tc>
                  <a:txBody>
                    <a:bodyPr/>
                    <a:lstStyle/>
                    <a:p>
                      <a:pPr indent="0" lvl="0" marL="0" rtl="0" algn="l">
                        <a:spcBef>
                          <a:spcPts val="0"/>
                        </a:spcBef>
                        <a:spcAft>
                          <a:spcPts val="0"/>
                        </a:spcAft>
                        <a:buNone/>
                      </a:pPr>
                      <a:r>
                        <a:rPr lang="en"/>
                        <a:t>Boolean</a:t>
                      </a:r>
                      <a:endParaRPr/>
                    </a:p>
                  </a:txBody>
                  <a:tcPr marT="91425" marB="91425" marR="91425" marL="91425"/>
                </a:tc>
              </a:tr>
              <a:tr h="381000">
                <a:tc>
                  <a:txBody>
                    <a:bodyPr/>
                    <a:lstStyle/>
                    <a:p>
                      <a:pPr indent="0" lvl="0" marL="0" rtl="0" algn="l">
                        <a:spcBef>
                          <a:spcPts val="0"/>
                        </a:spcBef>
                        <a:spcAft>
                          <a:spcPts val="0"/>
                        </a:spcAft>
                        <a:buNone/>
                      </a:pPr>
                      <a:r>
                        <a:rPr lang="en"/>
                        <a:t>b</a:t>
                      </a:r>
                      <a:r>
                        <a:rPr lang="en"/>
                        <a:t>yte</a:t>
                      </a:r>
                      <a:endParaRPr/>
                    </a:p>
                  </a:txBody>
                  <a:tcPr marT="91425" marB="91425" marR="91425" marL="91425"/>
                </a:tc>
                <a:tc>
                  <a:txBody>
                    <a:bodyPr/>
                    <a:lstStyle/>
                    <a:p>
                      <a:pPr indent="0" lvl="0" marL="0" rtl="0" algn="l">
                        <a:spcBef>
                          <a:spcPts val="0"/>
                        </a:spcBef>
                        <a:spcAft>
                          <a:spcPts val="0"/>
                        </a:spcAft>
                        <a:buNone/>
                      </a:pPr>
                      <a:r>
                        <a:rPr lang="en"/>
                        <a:t>Byte</a:t>
                      </a:r>
                      <a:endParaRPr/>
                    </a:p>
                  </a:txBody>
                  <a:tcPr marT="91425" marB="91425" marR="91425" marL="91425"/>
                </a:tc>
              </a:tr>
              <a:tr h="381000">
                <a:tc>
                  <a:txBody>
                    <a:bodyPr/>
                    <a:lstStyle/>
                    <a:p>
                      <a:pPr indent="0" lvl="0" marL="0" rtl="0" algn="l">
                        <a:spcBef>
                          <a:spcPts val="0"/>
                        </a:spcBef>
                        <a:spcAft>
                          <a:spcPts val="0"/>
                        </a:spcAft>
                        <a:buNone/>
                      </a:pPr>
                      <a:r>
                        <a:rPr lang="en"/>
                        <a:t>char</a:t>
                      </a:r>
                      <a:endParaRPr/>
                    </a:p>
                  </a:txBody>
                  <a:tcPr marT="91425" marB="91425" marR="91425" marL="91425"/>
                </a:tc>
                <a:tc>
                  <a:txBody>
                    <a:bodyPr/>
                    <a:lstStyle/>
                    <a:p>
                      <a:pPr indent="0" lvl="0" marL="0" rtl="0" algn="l">
                        <a:spcBef>
                          <a:spcPts val="0"/>
                        </a:spcBef>
                        <a:spcAft>
                          <a:spcPts val="0"/>
                        </a:spcAft>
                        <a:buNone/>
                      </a:pPr>
                      <a:r>
                        <a:rPr lang="en"/>
                        <a:t>Character</a:t>
                      </a:r>
                      <a:endParaRPr/>
                    </a:p>
                  </a:txBody>
                  <a:tcPr marT="91425" marB="91425" marR="91425" marL="91425"/>
                </a:tc>
              </a:tr>
              <a:tr h="381000">
                <a:tc>
                  <a:txBody>
                    <a:bodyPr/>
                    <a:lstStyle/>
                    <a:p>
                      <a:pPr indent="0" lvl="0" marL="0" rtl="0" algn="l">
                        <a:spcBef>
                          <a:spcPts val="0"/>
                        </a:spcBef>
                        <a:spcAft>
                          <a:spcPts val="0"/>
                        </a:spcAft>
                        <a:buNone/>
                      </a:pPr>
                      <a:r>
                        <a:rPr lang="en"/>
                        <a:t>int</a:t>
                      </a:r>
                      <a:endParaRPr/>
                    </a:p>
                  </a:txBody>
                  <a:tcPr marT="91425" marB="91425" marR="91425" marL="91425"/>
                </a:tc>
                <a:tc>
                  <a:txBody>
                    <a:bodyPr/>
                    <a:lstStyle/>
                    <a:p>
                      <a:pPr indent="0" lvl="0" marL="0" rtl="0" algn="l">
                        <a:spcBef>
                          <a:spcPts val="0"/>
                        </a:spcBef>
                        <a:spcAft>
                          <a:spcPts val="0"/>
                        </a:spcAft>
                        <a:buNone/>
                      </a:pPr>
                      <a:r>
                        <a:rPr lang="en"/>
                        <a:t>Integer</a:t>
                      </a:r>
                      <a:endParaRPr/>
                    </a:p>
                  </a:txBody>
                  <a:tcPr marT="91425" marB="91425" marR="91425" marL="91425"/>
                </a:tc>
              </a:tr>
              <a:tr h="381000">
                <a:tc>
                  <a:txBody>
                    <a:bodyPr/>
                    <a:lstStyle/>
                    <a:p>
                      <a:pPr indent="0" lvl="0" marL="0" rtl="0" algn="l">
                        <a:spcBef>
                          <a:spcPts val="0"/>
                        </a:spcBef>
                        <a:spcAft>
                          <a:spcPts val="0"/>
                        </a:spcAft>
                        <a:buNone/>
                      </a:pPr>
                      <a:r>
                        <a:rPr lang="en"/>
                        <a:t>float</a:t>
                      </a:r>
                      <a:endParaRPr/>
                    </a:p>
                  </a:txBody>
                  <a:tcPr marT="91425" marB="91425" marR="91425" marL="91425"/>
                </a:tc>
                <a:tc>
                  <a:txBody>
                    <a:bodyPr/>
                    <a:lstStyle/>
                    <a:p>
                      <a:pPr indent="0" lvl="0" marL="0" rtl="0" algn="l">
                        <a:spcBef>
                          <a:spcPts val="0"/>
                        </a:spcBef>
                        <a:spcAft>
                          <a:spcPts val="0"/>
                        </a:spcAft>
                        <a:buNone/>
                      </a:pPr>
                      <a:r>
                        <a:rPr lang="en"/>
                        <a:t>Float</a:t>
                      </a:r>
                      <a:endParaRPr/>
                    </a:p>
                  </a:txBody>
                  <a:tcPr marT="91425" marB="91425" marR="91425" marL="91425"/>
                </a:tc>
              </a:tr>
              <a:tr h="381000">
                <a:tc>
                  <a:txBody>
                    <a:bodyPr/>
                    <a:lstStyle/>
                    <a:p>
                      <a:pPr indent="0" lvl="0" marL="0" rtl="0" algn="l">
                        <a:spcBef>
                          <a:spcPts val="0"/>
                        </a:spcBef>
                        <a:spcAft>
                          <a:spcPts val="0"/>
                        </a:spcAft>
                        <a:buNone/>
                      </a:pPr>
                      <a:r>
                        <a:rPr lang="en"/>
                        <a:t>double</a:t>
                      </a:r>
                      <a:endParaRPr/>
                    </a:p>
                  </a:txBody>
                  <a:tcPr marT="91425" marB="91425" marR="91425" marL="91425"/>
                </a:tc>
                <a:tc>
                  <a:txBody>
                    <a:bodyPr/>
                    <a:lstStyle/>
                    <a:p>
                      <a:pPr indent="0" lvl="0" marL="0" rtl="0" algn="l">
                        <a:spcBef>
                          <a:spcPts val="0"/>
                        </a:spcBef>
                        <a:spcAft>
                          <a:spcPts val="0"/>
                        </a:spcAft>
                        <a:buNone/>
                      </a:pPr>
                      <a:r>
                        <a:rPr lang="en"/>
                        <a:t>Double</a:t>
                      </a:r>
                      <a:endParaRPr/>
                    </a:p>
                  </a:txBody>
                  <a:tcPr marT="91425" marB="91425" marR="91425" marL="91425"/>
                </a:tc>
              </a:tr>
              <a:tr h="381000">
                <a:tc>
                  <a:txBody>
                    <a:bodyPr/>
                    <a:lstStyle/>
                    <a:p>
                      <a:pPr indent="0" lvl="0" marL="0" rtl="0" algn="l">
                        <a:spcBef>
                          <a:spcPts val="0"/>
                        </a:spcBef>
                        <a:spcAft>
                          <a:spcPts val="0"/>
                        </a:spcAft>
                        <a:buNone/>
                      </a:pPr>
                      <a:r>
                        <a:rPr lang="en"/>
                        <a:t>long</a:t>
                      </a:r>
                      <a:endParaRPr/>
                    </a:p>
                  </a:txBody>
                  <a:tcPr marT="91425" marB="91425" marR="91425" marL="91425"/>
                </a:tc>
                <a:tc>
                  <a:txBody>
                    <a:bodyPr/>
                    <a:lstStyle/>
                    <a:p>
                      <a:pPr indent="0" lvl="0" marL="0" rtl="0" algn="l">
                        <a:spcBef>
                          <a:spcPts val="0"/>
                        </a:spcBef>
                        <a:spcAft>
                          <a:spcPts val="0"/>
                        </a:spcAft>
                        <a:buNone/>
                      </a:pPr>
                      <a:r>
                        <a:rPr lang="en"/>
                        <a:t>Long</a:t>
                      </a:r>
                      <a:endParaRPr/>
                    </a:p>
                  </a:txBody>
                  <a:tcPr marT="91425" marB="91425" marR="91425" marL="91425"/>
                </a:tc>
              </a:tr>
              <a:tr h="381000">
                <a:tc>
                  <a:txBody>
                    <a:bodyPr/>
                    <a:lstStyle/>
                    <a:p>
                      <a:pPr indent="0" lvl="0" marL="0" rtl="0" algn="l">
                        <a:spcBef>
                          <a:spcPts val="0"/>
                        </a:spcBef>
                        <a:spcAft>
                          <a:spcPts val="0"/>
                        </a:spcAft>
                        <a:buNone/>
                      </a:pPr>
                      <a:r>
                        <a:rPr lang="en"/>
                        <a:t>short</a:t>
                      </a:r>
                      <a:endParaRPr/>
                    </a:p>
                  </a:txBody>
                  <a:tcPr marT="91425" marB="91425" marR="91425" marL="91425"/>
                </a:tc>
                <a:tc>
                  <a:txBody>
                    <a:bodyPr/>
                    <a:lstStyle/>
                    <a:p>
                      <a:pPr indent="0" lvl="0" marL="0" rtl="0" algn="l">
                        <a:spcBef>
                          <a:spcPts val="0"/>
                        </a:spcBef>
                        <a:spcAft>
                          <a:spcPts val="0"/>
                        </a:spcAft>
                        <a:buNone/>
                      </a:pPr>
                      <a:r>
                        <a:rPr lang="en"/>
                        <a:t>Short</a:t>
                      </a:r>
                      <a:endParaRPr/>
                    </a:p>
                  </a:txBody>
                  <a:tcPr marT="91425" marB="91425" marR="91425" marL="91425"/>
                </a:tc>
              </a:tr>
            </a:tbl>
          </a:graphicData>
        </a:graphic>
      </p:graphicFrame>
      <p:sp>
        <p:nvSpPr>
          <p:cNvPr id="75" name="Google Shape;75;p16"/>
          <p:cNvSpPr txBox="1"/>
          <p:nvPr/>
        </p:nvSpPr>
        <p:spPr>
          <a:xfrm>
            <a:off x="402336" y="173736"/>
            <a:ext cx="4280700" cy="3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Wrapper Classes in </a:t>
            </a:r>
            <a:r>
              <a:rPr b="1" lang="en">
                <a:latin typeface="Roboto"/>
                <a:ea typeface="Roboto"/>
                <a:cs typeface="Roboto"/>
                <a:sym typeface="Roboto"/>
              </a:rPr>
              <a:t>Java</a:t>
            </a:r>
            <a:r>
              <a:rPr b="1" lang="en">
                <a:latin typeface="Roboto"/>
                <a:ea typeface="Roboto"/>
                <a:cs typeface="Roboto"/>
                <a:sym typeface="Roboto"/>
              </a:rPr>
              <a:t> API</a:t>
            </a:r>
            <a:endParaRPr b="1">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3991586" y="676656"/>
            <a:ext cx="6261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Object</a:t>
            </a:r>
            <a:endParaRPr sz="1200"/>
          </a:p>
        </p:txBody>
      </p:sp>
      <p:cxnSp>
        <p:nvCxnSpPr>
          <p:cNvPr id="81" name="Google Shape;81;p17"/>
          <p:cNvCxnSpPr>
            <a:stCxn id="80" idx="2"/>
          </p:cNvCxnSpPr>
          <p:nvPr/>
        </p:nvCxnSpPr>
        <p:spPr>
          <a:xfrm flipH="1">
            <a:off x="4301936" y="1045656"/>
            <a:ext cx="2700" cy="827400"/>
          </a:xfrm>
          <a:prstGeom prst="straightConnector1">
            <a:avLst/>
          </a:prstGeom>
          <a:noFill/>
          <a:ln cap="flat" cmpd="sng" w="9525">
            <a:solidFill>
              <a:schemeClr val="dk2"/>
            </a:solidFill>
            <a:prstDash val="solid"/>
            <a:round/>
            <a:headEnd len="med" w="med" type="none"/>
            <a:tailEnd len="med" w="med" type="none"/>
          </a:ln>
        </p:spPr>
      </p:cxnSp>
      <p:cxnSp>
        <p:nvCxnSpPr>
          <p:cNvPr id="82" name="Google Shape;82;p17"/>
          <p:cNvCxnSpPr/>
          <p:nvPr/>
        </p:nvCxnSpPr>
        <p:spPr>
          <a:xfrm flipH="1" rot="10800000">
            <a:off x="1707661" y="1459431"/>
            <a:ext cx="5579700" cy="11100"/>
          </a:xfrm>
          <a:prstGeom prst="straightConnector1">
            <a:avLst/>
          </a:prstGeom>
          <a:noFill/>
          <a:ln cap="flat" cmpd="sng" w="9525">
            <a:solidFill>
              <a:schemeClr val="dk2"/>
            </a:solidFill>
            <a:prstDash val="solid"/>
            <a:round/>
            <a:headEnd len="med" w="med" type="none"/>
            <a:tailEnd len="med" w="med" type="none"/>
          </a:ln>
        </p:spPr>
      </p:cxnSp>
      <p:cxnSp>
        <p:nvCxnSpPr>
          <p:cNvPr id="83" name="Google Shape;83;p17"/>
          <p:cNvCxnSpPr/>
          <p:nvPr/>
        </p:nvCxnSpPr>
        <p:spPr>
          <a:xfrm>
            <a:off x="1718861" y="1481706"/>
            <a:ext cx="11100" cy="346500"/>
          </a:xfrm>
          <a:prstGeom prst="straightConnector1">
            <a:avLst/>
          </a:prstGeom>
          <a:noFill/>
          <a:ln cap="flat" cmpd="sng" w="9525">
            <a:solidFill>
              <a:schemeClr val="dk2"/>
            </a:solidFill>
            <a:prstDash val="solid"/>
            <a:round/>
            <a:headEnd len="med" w="med" type="none"/>
            <a:tailEnd len="med" w="med" type="none"/>
          </a:ln>
        </p:spPr>
      </p:cxnSp>
      <p:cxnSp>
        <p:nvCxnSpPr>
          <p:cNvPr id="84" name="Google Shape;84;p17"/>
          <p:cNvCxnSpPr/>
          <p:nvPr/>
        </p:nvCxnSpPr>
        <p:spPr>
          <a:xfrm>
            <a:off x="7287236" y="1481706"/>
            <a:ext cx="0" cy="380100"/>
          </a:xfrm>
          <a:prstGeom prst="straightConnector1">
            <a:avLst/>
          </a:prstGeom>
          <a:noFill/>
          <a:ln cap="flat" cmpd="sng" w="9525">
            <a:solidFill>
              <a:schemeClr val="dk2"/>
            </a:solidFill>
            <a:prstDash val="solid"/>
            <a:round/>
            <a:headEnd len="med" w="med" type="none"/>
            <a:tailEnd len="med" w="med" type="none"/>
          </a:ln>
        </p:spPr>
      </p:cxnSp>
      <p:sp>
        <p:nvSpPr>
          <p:cNvPr id="85" name="Google Shape;85;p17"/>
          <p:cNvSpPr txBox="1"/>
          <p:nvPr/>
        </p:nvSpPr>
        <p:spPr>
          <a:xfrm>
            <a:off x="1347786" y="1752156"/>
            <a:ext cx="961500" cy="34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Number</a:t>
            </a:r>
            <a:endParaRPr>
              <a:latin typeface="Roboto"/>
              <a:ea typeface="Roboto"/>
              <a:cs typeface="Roboto"/>
              <a:sym typeface="Roboto"/>
            </a:endParaRPr>
          </a:p>
        </p:txBody>
      </p:sp>
      <p:sp>
        <p:nvSpPr>
          <p:cNvPr id="86" name="Google Shape;86;p17"/>
          <p:cNvSpPr txBox="1"/>
          <p:nvPr/>
        </p:nvSpPr>
        <p:spPr>
          <a:xfrm>
            <a:off x="3861561" y="1808056"/>
            <a:ext cx="961500" cy="3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Character</a:t>
            </a:r>
            <a:endParaRPr>
              <a:latin typeface="Roboto"/>
              <a:ea typeface="Roboto"/>
              <a:cs typeface="Roboto"/>
              <a:sym typeface="Roboto"/>
            </a:endParaRPr>
          </a:p>
        </p:txBody>
      </p:sp>
      <p:sp>
        <p:nvSpPr>
          <p:cNvPr id="87" name="Google Shape;87;p17"/>
          <p:cNvSpPr txBox="1"/>
          <p:nvPr/>
        </p:nvSpPr>
        <p:spPr>
          <a:xfrm>
            <a:off x="6912036" y="1828356"/>
            <a:ext cx="8721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Boolean</a:t>
            </a:r>
            <a:endParaRPr>
              <a:latin typeface="Roboto"/>
              <a:ea typeface="Roboto"/>
              <a:cs typeface="Roboto"/>
              <a:sym typeface="Roboto"/>
            </a:endParaRPr>
          </a:p>
        </p:txBody>
      </p:sp>
      <p:cxnSp>
        <p:nvCxnSpPr>
          <p:cNvPr id="88" name="Google Shape;88;p17"/>
          <p:cNvCxnSpPr/>
          <p:nvPr/>
        </p:nvCxnSpPr>
        <p:spPr>
          <a:xfrm flipH="1">
            <a:off x="1743336" y="2098656"/>
            <a:ext cx="9000" cy="467700"/>
          </a:xfrm>
          <a:prstGeom prst="straightConnector1">
            <a:avLst/>
          </a:prstGeom>
          <a:noFill/>
          <a:ln cap="flat" cmpd="sng" w="9525">
            <a:solidFill>
              <a:schemeClr val="dk2"/>
            </a:solidFill>
            <a:prstDash val="solid"/>
            <a:round/>
            <a:headEnd len="med" w="med" type="none"/>
            <a:tailEnd len="med" w="med" type="none"/>
          </a:ln>
        </p:spPr>
      </p:cxnSp>
      <p:cxnSp>
        <p:nvCxnSpPr>
          <p:cNvPr id="89" name="Google Shape;89;p17"/>
          <p:cNvCxnSpPr/>
          <p:nvPr/>
        </p:nvCxnSpPr>
        <p:spPr>
          <a:xfrm>
            <a:off x="690161" y="2577506"/>
            <a:ext cx="6127500" cy="0"/>
          </a:xfrm>
          <a:prstGeom prst="straightConnector1">
            <a:avLst/>
          </a:prstGeom>
          <a:noFill/>
          <a:ln cap="flat" cmpd="sng" w="9525">
            <a:solidFill>
              <a:schemeClr val="dk2"/>
            </a:solidFill>
            <a:prstDash val="solid"/>
            <a:round/>
            <a:headEnd len="med" w="med" type="none"/>
            <a:tailEnd len="med" w="med" type="none"/>
          </a:ln>
        </p:spPr>
      </p:cxnSp>
      <p:cxnSp>
        <p:nvCxnSpPr>
          <p:cNvPr id="90" name="Google Shape;90;p17"/>
          <p:cNvCxnSpPr/>
          <p:nvPr/>
        </p:nvCxnSpPr>
        <p:spPr>
          <a:xfrm flipH="1">
            <a:off x="656686" y="2599881"/>
            <a:ext cx="11100" cy="670800"/>
          </a:xfrm>
          <a:prstGeom prst="straightConnector1">
            <a:avLst/>
          </a:prstGeom>
          <a:noFill/>
          <a:ln cap="flat" cmpd="sng" w="9525">
            <a:solidFill>
              <a:schemeClr val="dk2"/>
            </a:solidFill>
            <a:prstDash val="solid"/>
            <a:round/>
            <a:headEnd len="med" w="med" type="none"/>
            <a:tailEnd len="med" w="med" type="none"/>
          </a:ln>
        </p:spPr>
      </p:cxnSp>
      <p:cxnSp>
        <p:nvCxnSpPr>
          <p:cNvPr id="91" name="Google Shape;91;p17"/>
          <p:cNvCxnSpPr/>
          <p:nvPr/>
        </p:nvCxnSpPr>
        <p:spPr>
          <a:xfrm flipH="1">
            <a:off x="1875886" y="2599881"/>
            <a:ext cx="11100" cy="670800"/>
          </a:xfrm>
          <a:prstGeom prst="straightConnector1">
            <a:avLst/>
          </a:prstGeom>
          <a:noFill/>
          <a:ln cap="flat" cmpd="sng" w="9525">
            <a:solidFill>
              <a:schemeClr val="dk2"/>
            </a:solidFill>
            <a:prstDash val="solid"/>
            <a:round/>
            <a:headEnd len="med" w="med" type="none"/>
            <a:tailEnd len="med" w="med" type="none"/>
          </a:ln>
        </p:spPr>
      </p:cxnSp>
      <p:cxnSp>
        <p:nvCxnSpPr>
          <p:cNvPr id="92" name="Google Shape;92;p17"/>
          <p:cNvCxnSpPr/>
          <p:nvPr/>
        </p:nvCxnSpPr>
        <p:spPr>
          <a:xfrm flipH="1">
            <a:off x="3171286" y="2599881"/>
            <a:ext cx="11100" cy="670800"/>
          </a:xfrm>
          <a:prstGeom prst="straightConnector1">
            <a:avLst/>
          </a:prstGeom>
          <a:noFill/>
          <a:ln cap="flat" cmpd="sng" w="9525">
            <a:solidFill>
              <a:schemeClr val="dk2"/>
            </a:solidFill>
            <a:prstDash val="solid"/>
            <a:round/>
            <a:headEnd len="med" w="med" type="none"/>
            <a:tailEnd len="med" w="med" type="none"/>
          </a:ln>
        </p:spPr>
      </p:cxnSp>
      <p:cxnSp>
        <p:nvCxnSpPr>
          <p:cNvPr id="93" name="Google Shape;93;p17"/>
          <p:cNvCxnSpPr/>
          <p:nvPr/>
        </p:nvCxnSpPr>
        <p:spPr>
          <a:xfrm flipH="1">
            <a:off x="4390486" y="2588699"/>
            <a:ext cx="11100" cy="670800"/>
          </a:xfrm>
          <a:prstGeom prst="straightConnector1">
            <a:avLst/>
          </a:prstGeom>
          <a:noFill/>
          <a:ln cap="flat" cmpd="sng" w="9525">
            <a:solidFill>
              <a:schemeClr val="dk2"/>
            </a:solidFill>
            <a:prstDash val="solid"/>
            <a:round/>
            <a:headEnd len="med" w="med" type="none"/>
            <a:tailEnd len="med" w="med" type="none"/>
          </a:ln>
        </p:spPr>
      </p:cxnSp>
      <p:cxnSp>
        <p:nvCxnSpPr>
          <p:cNvPr id="94" name="Google Shape;94;p17"/>
          <p:cNvCxnSpPr/>
          <p:nvPr/>
        </p:nvCxnSpPr>
        <p:spPr>
          <a:xfrm flipH="1">
            <a:off x="5685886" y="2577518"/>
            <a:ext cx="11100" cy="670800"/>
          </a:xfrm>
          <a:prstGeom prst="straightConnector1">
            <a:avLst/>
          </a:prstGeom>
          <a:noFill/>
          <a:ln cap="flat" cmpd="sng" w="9525">
            <a:solidFill>
              <a:schemeClr val="dk2"/>
            </a:solidFill>
            <a:prstDash val="solid"/>
            <a:round/>
            <a:headEnd len="med" w="med" type="none"/>
            <a:tailEnd len="med" w="med" type="none"/>
          </a:ln>
        </p:spPr>
      </p:cxnSp>
      <p:cxnSp>
        <p:nvCxnSpPr>
          <p:cNvPr id="95" name="Google Shape;95;p17"/>
          <p:cNvCxnSpPr/>
          <p:nvPr/>
        </p:nvCxnSpPr>
        <p:spPr>
          <a:xfrm flipH="1">
            <a:off x="6828886" y="2557226"/>
            <a:ext cx="11100" cy="670800"/>
          </a:xfrm>
          <a:prstGeom prst="straightConnector1">
            <a:avLst/>
          </a:prstGeom>
          <a:noFill/>
          <a:ln cap="flat" cmpd="sng" w="9525">
            <a:solidFill>
              <a:schemeClr val="dk2"/>
            </a:solidFill>
            <a:prstDash val="solid"/>
            <a:round/>
            <a:headEnd len="med" w="med" type="none"/>
            <a:tailEnd len="med" w="med" type="none"/>
          </a:ln>
        </p:spPr>
      </p:cxnSp>
      <p:sp>
        <p:nvSpPr>
          <p:cNvPr id="96" name="Google Shape;96;p17"/>
          <p:cNvSpPr txBox="1"/>
          <p:nvPr/>
        </p:nvSpPr>
        <p:spPr>
          <a:xfrm>
            <a:off x="402336" y="3149831"/>
            <a:ext cx="5592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Byte</a:t>
            </a:r>
            <a:endParaRPr>
              <a:latin typeface="Roboto"/>
              <a:ea typeface="Roboto"/>
              <a:cs typeface="Roboto"/>
              <a:sym typeface="Roboto"/>
            </a:endParaRPr>
          </a:p>
        </p:txBody>
      </p:sp>
      <p:sp>
        <p:nvSpPr>
          <p:cNvPr id="97" name="Google Shape;97;p17"/>
          <p:cNvSpPr txBox="1"/>
          <p:nvPr/>
        </p:nvSpPr>
        <p:spPr>
          <a:xfrm>
            <a:off x="1532286" y="3149831"/>
            <a:ext cx="7770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Short</a:t>
            </a:r>
            <a:endParaRPr>
              <a:latin typeface="Roboto"/>
              <a:ea typeface="Roboto"/>
              <a:cs typeface="Roboto"/>
              <a:sym typeface="Roboto"/>
            </a:endParaRPr>
          </a:p>
        </p:txBody>
      </p:sp>
      <p:sp>
        <p:nvSpPr>
          <p:cNvPr id="98" name="Google Shape;98;p17"/>
          <p:cNvSpPr txBox="1"/>
          <p:nvPr/>
        </p:nvSpPr>
        <p:spPr>
          <a:xfrm>
            <a:off x="2785638" y="3149831"/>
            <a:ext cx="7770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Integer</a:t>
            </a:r>
            <a:endParaRPr>
              <a:latin typeface="Roboto"/>
              <a:ea typeface="Roboto"/>
              <a:cs typeface="Roboto"/>
              <a:sym typeface="Roboto"/>
            </a:endParaRPr>
          </a:p>
        </p:txBody>
      </p:sp>
      <p:sp>
        <p:nvSpPr>
          <p:cNvPr id="99" name="Google Shape;99;p17"/>
          <p:cNvSpPr txBox="1"/>
          <p:nvPr/>
        </p:nvSpPr>
        <p:spPr>
          <a:xfrm>
            <a:off x="4136136" y="3149831"/>
            <a:ext cx="6261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Long</a:t>
            </a:r>
            <a:endParaRPr>
              <a:latin typeface="Roboto"/>
              <a:ea typeface="Roboto"/>
              <a:cs typeface="Roboto"/>
              <a:sym typeface="Roboto"/>
            </a:endParaRPr>
          </a:p>
        </p:txBody>
      </p:sp>
      <p:sp>
        <p:nvSpPr>
          <p:cNvPr id="100" name="Google Shape;100;p17"/>
          <p:cNvSpPr txBox="1"/>
          <p:nvPr/>
        </p:nvSpPr>
        <p:spPr>
          <a:xfrm>
            <a:off x="5431536" y="3149831"/>
            <a:ext cx="6261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Float</a:t>
            </a:r>
            <a:endParaRPr>
              <a:latin typeface="Roboto"/>
              <a:ea typeface="Roboto"/>
              <a:cs typeface="Roboto"/>
              <a:sym typeface="Roboto"/>
            </a:endParaRPr>
          </a:p>
        </p:txBody>
      </p:sp>
      <p:sp>
        <p:nvSpPr>
          <p:cNvPr id="101" name="Google Shape;101;p17"/>
          <p:cNvSpPr txBox="1"/>
          <p:nvPr/>
        </p:nvSpPr>
        <p:spPr>
          <a:xfrm>
            <a:off x="6574536" y="3149831"/>
            <a:ext cx="777000" cy="42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a:ea typeface="Roboto"/>
                <a:cs typeface="Roboto"/>
                <a:sym typeface="Roboto"/>
              </a:rPr>
              <a:t>Double</a:t>
            </a:r>
            <a:endParaRPr>
              <a:latin typeface="Roboto"/>
              <a:ea typeface="Roboto"/>
              <a:cs typeface="Roboto"/>
              <a:sym typeface="Roboto"/>
            </a:endParaRPr>
          </a:p>
        </p:txBody>
      </p:sp>
      <p:sp>
        <p:nvSpPr>
          <p:cNvPr id="102" name="Google Shape;102;p17"/>
          <p:cNvSpPr txBox="1"/>
          <p:nvPr/>
        </p:nvSpPr>
        <p:spPr>
          <a:xfrm>
            <a:off x="402336" y="173736"/>
            <a:ext cx="4280700" cy="3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Roboto"/>
                <a:ea typeface="Roboto"/>
                <a:cs typeface="Roboto"/>
                <a:sym typeface="Roboto"/>
              </a:rPr>
              <a:t>Wrapper</a:t>
            </a:r>
            <a:r>
              <a:rPr b="1" lang="en">
                <a:latin typeface="Roboto"/>
                <a:ea typeface="Roboto"/>
                <a:cs typeface="Roboto"/>
                <a:sym typeface="Roboto"/>
              </a:rPr>
              <a:t> Class Hierarchy as per Java API</a:t>
            </a:r>
            <a:endParaRPr b="1">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6" name="Shape 106"/>
        <p:cNvGrpSpPr/>
        <p:nvPr/>
      </p:nvGrpSpPr>
      <p:grpSpPr>
        <a:xfrm>
          <a:off x="0" y="0"/>
          <a:ext cx="0" cy="0"/>
          <a:chOff x="0" y="0"/>
          <a:chExt cx="0" cy="0"/>
        </a:xfrm>
      </p:grpSpPr>
      <p:sp>
        <p:nvSpPr>
          <p:cNvPr id="107" name="Google Shape;107;p18"/>
          <p:cNvSpPr txBox="1"/>
          <p:nvPr/>
        </p:nvSpPr>
        <p:spPr>
          <a:xfrm>
            <a:off x="402325" y="173722"/>
            <a:ext cx="7445700" cy="44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80"/>
                </a:solidFill>
                <a:highlight>
                  <a:srgbClr val="FFFFFF"/>
                </a:highlight>
                <a:latin typeface="Courier New"/>
                <a:ea typeface="Courier New"/>
                <a:cs typeface="Courier New"/>
                <a:sym typeface="Courier New"/>
              </a:rPr>
              <a:t>package </a:t>
            </a:r>
            <a:r>
              <a:rPr lang="en" sz="1200">
                <a:solidFill>
                  <a:schemeClr val="dk1"/>
                </a:solidFill>
                <a:highlight>
                  <a:srgbClr val="FFFFFF"/>
                </a:highlight>
                <a:latin typeface="Courier New"/>
                <a:ea typeface="Courier New"/>
                <a:cs typeface="Courier New"/>
                <a:sym typeface="Courier New"/>
              </a:rPr>
              <a:t>com.stackroute;</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200">
                <a:solidFill>
                  <a:srgbClr val="000080"/>
                </a:solidFill>
                <a:highlight>
                  <a:srgbClr val="FFFFFF"/>
                </a:highlight>
                <a:latin typeface="Courier New"/>
                <a:ea typeface="Courier New"/>
                <a:cs typeface="Courier New"/>
                <a:sym typeface="Courier New"/>
              </a:rPr>
              <a:t>public class </a:t>
            </a:r>
            <a:r>
              <a:rPr lang="en" sz="1200">
                <a:solidFill>
                  <a:schemeClr val="dk1"/>
                </a:solidFill>
                <a:highlight>
                  <a:srgbClr val="FFFFFF"/>
                </a:highlight>
                <a:latin typeface="Courier New"/>
                <a:ea typeface="Courier New"/>
                <a:cs typeface="Courier New"/>
                <a:sym typeface="Courier New"/>
              </a:rPr>
              <a:t>Main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r>
              <a:rPr b="1" lang="en" sz="1200">
                <a:solidFill>
                  <a:srgbClr val="000080"/>
                </a:solidFill>
                <a:highlight>
                  <a:srgbClr val="FFFFFF"/>
                </a:highlight>
                <a:latin typeface="Courier New"/>
                <a:ea typeface="Courier New"/>
                <a:cs typeface="Courier New"/>
                <a:sym typeface="Courier New"/>
              </a:rPr>
              <a:t>public static void </a:t>
            </a:r>
            <a:r>
              <a:rPr lang="en" sz="1200">
                <a:solidFill>
                  <a:schemeClr val="dk1"/>
                </a:solidFill>
                <a:highlight>
                  <a:srgbClr val="FFFFFF"/>
                </a:highlight>
                <a:latin typeface="Courier New"/>
                <a:ea typeface="Courier New"/>
                <a:cs typeface="Courier New"/>
                <a:sym typeface="Courier New"/>
              </a:rPr>
              <a:t>main(String[] args)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r>
              <a:rPr b="1" lang="en" sz="1200">
                <a:solidFill>
                  <a:srgbClr val="000080"/>
                </a:solidFill>
                <a:highlight>
                  <a:srgbClr val="FFFFFF"/>
                </a:highlight>
                <a:latin typeface="Courier New"/>
                <a:ea typeface="Courier New"/>
                <a:cs typeface="Courier New"/>
                <a:sym typeface="Courier New"/>
              </a:rPr>
              <a:t>int </a:t>
            </a:r>
            <a:r>
              <a:rPr lang="en" sz="1200">
                <a:solidFill>
                  <a:schemeClr val="dk1"/>
                </a:solidFill>
                <a:highlight>
                  <a:srgbClr val="FFFFFF"/>
                </a:highlight>
                <a:latin typeface="Courier New"/>
                <a:ea typeface="Courier New"/>
                <a:cs typeface="Courier New"/>
                <a:sym typeface="Courier New"/>
              </a:rPr>
              <a:t>num1 = </a:t>
            </a:r>
            <a:r>
              <a:rPr lang="en" sz="1200">
                <a:solidFill>
                  <a:srgbClr val="0000FF"/>
                </a:solidFill>
                <a:highlight>
                  <a:srgbClr val="FFFFFF"/>
                </a:highlight>
                <a:latin typeface="Courier New"/>
                <a:ea typeface="Courier New"/>
                <a:cs typeface="Courier New"/>
                <a:sym typeface="Courier New"/>
              </a:rPr>
              <a:t>10</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Integer numObj1 = </a:t>
            </a:r>
            <a:r>
              <a:rPr b="1" lang="en" sz="1200">
                <a:solidFill>
                  <a:srgbClr val="000080"/>
                </a:solidFill>
                <a:highlight>
                  <a:srgbClr val="FFFFFF"/>
                </a:highlight>
                <a:latin typeface="Courier New"/>
                <a:ea typeface="Courier New"/>
                <a:cs typeface="Courier New"/>
                <a:sym typeface="Courier New"/>
              </a:rPr>
              <a:t>new </a:t>
            </a:r>
            <a:r>
              <a:rPr lang="en" sz="1200">
                <a:solidFill>
                  <a:schemeClr val="dk1"/>
                </a:solidFill>
                <a:highlight>
                  <a:srgbClr val="FFFFFF"/>
                </a:highlight>
                <a:latin typeface="Courier New"/>
                <a:ea typeface="Courier New"/>
                <a:cs typeface="Courier New"/>
                <a:sym typeface="Courier New"/>
              </a:rPr>
              <a:t>Integer(</a:t>
            </a:r>
            <a:r>
              <a:rPr lang="en" sz="1200">
                <a:solidFill>
                  <a:srgbClr val="0000FF"/>
                </a:solidFill>
                <a:highlight>
                  <a:srgbClr val="FFFFFF"/>
                </a:highlight>
                <a:latin typeface="Courier New"/>
                <a:ea typeface="Courier New"/>
                <a:cs typeface="Courier New"/>
                <a:sym typeface="Courier New"/>
              </a:rPr>
              <a:t>20</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Integer numObj2 = </a:t>
            </a:r>
            <a:r>
              <a:rPr b="1" lang="en" sz="1200">
                <a:solidFill>
                  <a:srgbClr val="000080"/>
                </a:solidFill>
                <a:highlight>
                  <a:srgbClr val="FFFFFF"/>
                </a:highlight>
                <a:latin typeface="Courier New"/>
                <a:ea typeface="Courier New"/>
                <a:cs typeface="Courier New"/>
                <a:sym typeface="Courier New"/>
              </a:rPr>
              <a:t>new </a:t>
            </a:r>
            <a:r>
              <a:rPr lang="en" sz="1200">
                <a:solidFill>
                  <a:schemeClr val="dk1"/>
                </a:solidFill>
                <a:highlight>
                  <a:srgbClr val="FFFFFF"/>
                </a:highlight>
                <a:latin typeface="Courier New"/>
                <a:ea typeface="Courier New"/>
                <a:cs typeface="Courier New"/>
                <a:sym typeface="Courier New"/>
              </a:rPr>
              <a:t>Integer(num1); </a:t>
            </a:r>
            <a:r>
              <a:rPr i="1" lang="en" sz="1200">
                <a:solidFill>
                  <a:srgbClr val="808080"/>
                </a:solidFill>
                <a:highlight>
                  <a:srgbClr val="FFFFFF"/>
                </a:highlight>
                <a:latin typeface="Courier New"/>
                <a:ea typeface="Courier New"/>
                <a:cs typeface="Courier New"/>
                <a:sym typeface="Courier New"/>
              </a:rPr>
              <a:t>//Boxing</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200">
                <a:solidFill>
                  <a:srgbClr val="808080"/>
                </a:solidFill>
                <a:highlight>
                  <a:srgbClr val="FFFFFF"/>
                </a:highlight>
                <a:latin typeface="Courier New"/>
                <a:ea typeface="Courier New"/>
                <a:cs typeface="Courier New"/>
                <a:sym typeface="Courier New"/>
              </a:rPr>
              <a:t>       </a:t>
            </a:r>
            <a:r>
              <a:rPr lang="en" sz="1200">
                <a:solidFill>
                  <a:schemeClr val="dk1"/>
                </a:solidFill>
                <a:highlight>
                  <a:srgbClr val="FFFFFF"/>
                </a:highlight>
                <a:latin typeface="Courier New"/>
                <a:ea typeface="Courier New"/>
                <a:cs typeface="Courier New"/>
                <a:sym typeface="Courier New"/>
              </a:rPr>
              <a:t>Integer numObj3 = num1; </a:t>
            </a:r>
            <a:r>
              <a:rPr i="1" lang="en" sz="1200">
                <a:solidFill>
                  <a:srgbClr val="808080"/>
                </a:solidFill>
                <a:highlight>
                  <a:srgbClr val="FFFFFF"/>
                </a:highlight>
                <a:latin typeface="Courier New"/>
                <a:ea typeface="Courier New"/>
                <a:cs typeface="Courier New"/>
                <a:sym typeface="Courier New"/>
              </a:rPr>
              <a:t>//Autoboxing</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200">
                <a:solidFill>
                  <a:srgbClr val="808080"/>
                </a:solidFill>
                <a:highlight>
                  <a:srgbClr val="FFFFFF"/>
                </a:highlight>
                <a:latin typeface="Courier New"/>
                <a:ea typeface="Courier New"/>
                <a:cs typeface="Courier New"/>
                <a:sym typeface="Courier New"/>
              </a:rPr>
              <a:t>       </a:t>
            </a:r>
            <a:r>
              <a:rPr lang="en" sz="1200">
                <a:solidFill>
                  <a:schemeClr val="dk1"/>
                </a:solidFill>
                <a:highlight>
                  <a:srgbClr val="FFFFFF"/>
                </a:highlight>
                <a:latin typeface="Courier New"/>
                <a:ea typeface="Courier New"/>
                <a:cs typeface="Courier New"/>
                <a:sym typeface="Courier New"/>
              </a:rPr>
              <a:t>System.</a:t>
            </a:r>
            <a:r>
              <a:rPr b="1" i="1" lang="en" sz="1200">
                <a:solidFill>
                  <a:srgbClr val="660E7A"/>
                </a:solidFill>
                <a:highlight>
                  <a:srgbClr val="FFFFFF"/>
                </a:highlight>
                <a:latin typeface="Courier New"/>
                <a:ea typeface="Courier New"/>
                <a:cs typeface="Courier New"/>
                <a:sym typeface="Courier New"/>
              </a:rPr>
              <a:t>out</a:t>
            </a:r>
            <a:r>
              <a:rPr lang="en" sz="1200">
                <a:solidFill>
                  <a:schemeClr val="dk1"/>
                </a:solidFill>
                <a:highlight>
                  <a:srgbClr val="FFFFFF"/>
                </a:highlight>
                <a:latin typeface="Courier New"/>
                <a:ea typeface="Courier New"/>
                <a:cs typeface="Courier New"/>
                <a:sym typeface="Courier New"/>
              </a:rPr>
              <a:t>.println(</a:t>
            </a:r>
            <a:r>
              <a:rPr b="1" lang="en" sz="1200">
                <a:solidFill>
                  <a:srgbClr val="008000"/>
                </a:solidFill>
                <a:highlight>
                  <a:srgbClr val="FFFFFF"/>
                </a:highlight>
                <a:latin typeface="Courier New"/>
                <a:ea typeface="Courier New"/>
                <a:cs typeface="Courier New"/>
                <a:sym typeface="Courier New"/>
              </a:rPr>
              <a:t>"numObj1= " </a:t>
            </a:r>
            <a:r>
              <a:rPr lang="en" sz="1200">
                <a:solidFill>
                  <a:schemeClr val="dk1"/>
                </a:solidFill>
                <a:highlight>
                  <a:srgbClr val="FFFFFF"/>
                </a:highlight>
                <a:latin typeface="Courier New"/>
                <a:ea typeface="Courier New"/>
                <a:cs typeface="Courier New"/>
                <a:sym typeface="Courier New"/>
              </a:rPr>
              <a:t>+ numObj1 + </a:t>
            </a:r>
            <a:r>
              <a:rPr b="1" lang="en" sz="1200">
                <a:solidFill>
                  <a:srgbClr val="008000"/>
                </a:solidFill>
                <a:highlight>
                  <a:srgbClr val="FFFFFF"/>
                </a:highlight>
                <a:latin typeface="Courier New"/>
                <a:ea typeface="Courier New"/>
                <a:cs typeface="Courier New"/>
                <a:sym typeface="Courier New"/>
              </a:rPr>
              <a:t>"</a:t>
            </a:r>
            <a:r>
              <a:rPr b="1" lang="en" sz="1200">
                <a:solidFill>
                  <a:srgbClr val="000080"/>
                </a:solidFill>
                <a:highlight>
                  <a:srgbClr val="FFFFFF"/>
                </a:highlight>
                <a:latin typeface="Courier New"/>
                <a:ea typeface="Courier New"/>
                <a:cs typeface="Courier New"/>
                <a:sym typeface="Courier New"/>
              </a:rPr>
              <a:t>\n</a:t>
            </a:r>
            <a:r>
              <a:rPr b="1" lang="en" sz="1200">
                <a:solidFill>
                  <a:srgbClr val="008000"/>
                </a:solidFill>
                <a:highlight>
                  <a:srgbClr val="FFFFFF"/>
                </a:highlight>
                <a:latin typeface="Courier New"/>
                <a:ea typeface="Courier New"/>
                <a:cs typeface="Courier New"/>
                <a:sym typeface="Courier New"/>
              </a:rPr>
              <a:t>" </a:t>
            </a:r>
            <a:r>
              <a:rPr lang="en" sz="1200">
                <a:solidFill>
                  <a:schemeClr val="dk1"/>
                </a:solidFill>
                <a:highlight>
                  <a:srgbClr val="FFFFFF"/>
                </a:highlight>
                <a:latin typeface="Courier New"/>
                <a:ea typeface="Courier New"/>
                <a:cs typeface="Courier New"/>
                <a:sym typeface="Courier New"/>
              </a:rPr>
              <a:t>+ </a:t>
            </a:r>
            <a:r>
              <a:rPr b="1" lang="en" sz="1200">
                <a:solidFill>
                  <a:srgbClr val="008000"/>
                </a:solidFill>
                <a:highlight>
                  <a:srgbClr val="FFFFFF"/>
                </a:highlight>
                <a:latin typeface="Courier New"/>
                <a:ea typeface="Courier New"/>
                <a:cs typeface="Courier New"/>
                <a:sym typeface="Courier New"/>
              </a:rPr>
              <a:t>"numObj2= " </a:t>
            </a:r>
            <a:r>
              <a:rPr lang="en" sz="1200">
                <a:solidFill>
                  <a:schemeClr val="dk1"/>
                </a:solidFill>
                <a:highlight>
                  <a:srgbClr val="FFFFFF"/>
                </a:highlight>
                <a:latin typeface="Courier New"/>
                <a:ea typeface="Courier New"/>
                <a:cs typeface="Courier New"/>
                <a:sym typeface="Courier New"/>
              </a:rPr>
              <a:t>+ numObj2 + </a:t>
            </a:r>
            <a:r>
              <a:rPr b="1" lang="en" sz="1200">
                <a:solidFill>
                  <a:srgbClr val="008000"/>
                </a:solidFill>
                <a:highlight>
                  <a:srgbClr val="FFFFFF"/>
                </a:highlight>
                <a:latin typeface="Courier New"/>
                <a:ea typeface="Courier New"/>
                <a:cs typeface="Courier New"/>
                <a:sym typeface="Courier New"/>
              </a:rPr>
              <a:t>"</a:t>
            </a:r>
            <a:r>
              <a:rPr b="1" lang="en" sz="1200">
                <a:solidFill>
                  <a:srgbClr val="000080"/>
                </a:solidFill>
                <a:highlight>
                  <a:srgbClr val="FFFFFF"/>
                </a:highlight>
                <a:latin typeface="Courier New"/>
                <a:ea typeface="Courier New"/>
                <a:cs typeface="Courier New"/>
                <a:sym typeface="Courier New"/>
              </a:rPr>
              <a:t>\n</a:t>
            </a:r>
            <a:r>
              <a:rPr b="1" lang="en" sz="1200">
                <a:solidFill>
                  <a:srgbClr val="008000"/>
                </a:solidFill>
                <a:highlight>
                  <a:srgbClr val="FFFFFF"/>
                </a:highlight>
                <a:latin typeface="Courier New"/>
                <a:ea typeface="Courier New"/>
                <a:cs typeface="Courier New"/>
                <a:sym typeface="Courier New"/>
              </a:rPr>
              <a:t>" </a:t>
            </a:r>
            <a:r>
              <a:rPr lang="en" sz="1200">
                <a:solidFill>
                  <a:schemeClr val="dk1"/>
                </a:solidFill>
                <a:highlight>
                  <a:srgbClr val="FFFFFF"/>
                </a:highlight>
                <a:latin typeface="Courier New"/>
                <a:ea typeface="Courier New"/>
                <a:cs typeface="Courier New"/>
                <a:sym typeface="Courier New"/>
              </a:rPr>
              <a:t>+ </a:t>
            </a:r>
            <a:r>
              <a:rPr b="1" lang="en" sz="1200">
                <a:solidFill>
                  <a:srgbClr val="008000"/>
                </a:solidFill>
                <a:highlight>
                  <a:srgbClr val="FFFFFF"/>
                </a:highlight>
                <a:latin typeface="Courier New"/>
                <a:ea typeface="Courier New"/>
                <a:cs typeface="Courier New"/>
                <a:sym typeface="Courier New"/>
              </a:rPr>
              <a:t>"numObj3= " </a:t>
            </a:r>
            <a:r>
              <a:rPr lang="en" sz="1200">
                <a:solidFill>
                  <a:schemeClr val="dk1"/>
                </a:solidFill>
                <a:highlight>
                  <a:srgbClr val="FFFFFF"/>
                </a:highlight>
                <a:latin typeface="Courier New"/>
                <a:ea typeface="Courier New"/>
                <a:cs typeface="Courier New"/>
                <a:sym typeface="Courier New"/>
              </a:rPr>
              <a:t>+ numObj3 + </a:t>
            </a:r>
            <a:r>
              <a:rPr b="1" lang="en" sz="1200">
                <a:solidFill>
                  <a:srgbClr val="008000"/>
                </a:solidFill>
                <a:highlight>
                  <a:srgbClr val="FFFFFF"/>
                </a:highlight>
                <a:latin typeface="Courier New"/>
                <a:ea typeface="Courier New"/>
                <a:cs typeface="Courier New"/>
                <a:sym typeface="Courier New"/>
              </a:rPr>
              <a:t>"</a:t>
            </a:r>
            <a:r>
              <a:rPr b="1" lang="en" sz="1200">
                <a:solidFill>
                  <a:srgbClr val="000080"/>
                </a:solidFill>
                <a:highlight>
                  <a:srgbClr val="FFFFFF"/>
                </a:highlight>
                <a:latin typeface="Courier New"/>
                <a:ea typeface="Courier New"/>
                <a:cs typeface="Courier New"/>
                <a:sym typeface="Courier New"/>
              </a:rPr>
              <a:t>\n</a:t>
            </a:r>
            <a:r>
              <a:rPr b="1" lang="en" sz="1200">
                <a:solidFill>
                  <a:srgbClr val="008000"/>
                </a:solidFill>
                <a:highlight>
                  <a:srgbClr val="FFFFFF"/>
                </a:highlight>
                <a:latin typeface="Courier New"/>
                <a:ea typeface="Courier New"/>
                <a:cs typeface="Courier New"/>
                <a:sym typeface="Courier New"/>
              </a:rPr>
              <a:t>"</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1" name="Shape 111"/>
        <p:cNvGrpSpPr/>
        <p:nvPr/>
      </p:nvGrpSpPr>
      <p:grpSpPr>
        <a:xfrm>
          <a:off x="0" y="0"/>
          <a:ext cx="0" cy="0"/>
          <a:chOff x="0" y="0"/>
          <a:chExt cx="0" cy="0"/>
        </a:xfrm>
      </p:grpSpPr>
      <p:sp>
        <p:nvSpPr>
          <p:cNvPr id="112" name="Google Shape;112;p19"/>
          <p:cNvSpPr txBox="1"/>
          <p:nvPr/>
        </p:nvSpPr>
        <p:spPr>
          <a:xfrm>
            <a:off x="402325" y="173722"/>
            <a:ext cx="7445700" cy="44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00080"/>
                </a:solidFill>
                <a:highlight>
                  <a:srgbClr val="FFFFFF"/>
                </a:highlight>
                <a:latin typeface="Courier New"/>
                <a:ea typeface="Courier New"/>
                <a:cs typeface="Courier New"/>
                <a:sym typeface="Courier New"/>
              </a:rPr>
              <a:t>package </a:t>
            </a:r>
            <a:r>
              <a:rPr lang="en" sz="1200">
                <a:solidFill>
                  <a:schemeClr val="dk1"/>
                </a:solidFill>
                <a:highlight>
                  <a:srgbClr val="FFFFFF"/>
                </a:highlight>
                <a:latin typeface="Courier New"/>
                <a:ea typeface="Courier New"/>
                <a:cs typeface="Courier New"/>
                <a:sym typeface="Courier New"/>
              </a:rPr>
              <a:t>com.stackroute;</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b="1" lang="en" sz="1200">
                <a:solidFill>
                  <a:srgbClr val="000080"/>
                </a:solidFill>
                <a:highlight>
                  <a:srgbClr val="FFFFFF"/>
                </a:highlight>
                <a:latin typeface="Courier New"/>
                <a:ea typeface="Courier New"/>
                <a:cs typeface="Courier New"/>
                <a:sym typeface="Courier New"/>
              </a:rPr>
              <a:t>public class </a:t>
            </a:r>
            <a:r>
              <a:rPr lang="en" sz="1200">
                <a:solidFill>
                  <a:schemeClr val="dk1"/>
                </a:solidFill>
                <a:highlight>
                  <a:srgbClr val="FFFFFF"/>
                </a:highlight>
                <a:latin typeface="Courier New"/>
                <a:ea typeface="Courier New"/>
                <a:cs typeface="Courier New"/>
                <a:sym typeface="Courier New"/>
              </a:rPr>
              <a:t>Main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r>
              <a:rPr b="1" lang="en" sz="1200">
                <a:solidFill>
                  <a:srgbClr val="000080"/>
                </a:solidFill>
                <a:highlight>
                  <a:srgbClr val="FFFFFF"/>
                </a:highlight>
                <a:latin typeface="Courier New"/>
                <a:ea typeface="Courier New"/>
                <a:cs typeface="Courier New"/>
                <a:sym typeface="Courier New"/>
              </a:rPr>
              <a:t>public static void </a:t>
            </a:r>
            <a:r>
              <a:rPr lang="en" sz="1200">
                <a:solidFill>
                  <a:schemeClr val="dk1"/>
                </a:solidFill>
                <a:highlight>
                  <a:srgbClr val="FFFFFF"/>
                </a:highlight>
                <a:latin typeface="Courier New"/>
                <a:ea typeface="Courier New"/>
                <a:cs typeface="Courier New"/>
                <a:sym typeface="Courier New"/>
              </a:rPr>
              <a:t>main(String[] args)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r>
              <a:rPr b="1" lang="en" sz="1200">
                <a:solidFill>
                  <a:srgbClr val="000080"/>
                </a:solidFill>
                <a:highlight>
                  <a:srgbClr val="FFFFFF"/>
                </a:highlight>
                <a:latin typeface="Courier New"/>
                <a:ea typeface="Courier New"/>
                <a:cs typeface="Courier New"/>
                <a:sym typeface="Courier New"/>
              </a:rPr>
              <a:t>int </a:t>
            </a:r>
            <a:r>
              <a:rPr lang="en" sz="1200">
                <a:solidFill>
                  <a:schemeClr val="dk1"/>
                </a:solidFill>
                <a:highlight>
                  <a:srgbClr val="FFFFFF"/>
                </a:highlight>
                <a:latin typeface="Courier New"/>
                <a:ea typeface="Courier New"/>
                <a:cs typeface="Courier New"/>
                <a:sym typeface="Courier New"/>
              </a:rPr>
              <a:t>num1 = </a:t>
            </a:r>
            <a:r>
              <a:rPr lang="en" sz="1200">
                <a:solidFill>
                  <a:srgbClr val="0000FF"/>
                </a:solidFill>
                <a:highlight>
                  <a:srgbClr val="FFFFFF"/>
                </a:highlight>
                <a:latin typeface="Courier New"/>
                <a:ea typeface="Courier New"/>
                <a:cs typeface="Courier New"/>
                <a:sym typeface="Courier New"/>
              </a:rPr>
              <a:t>10</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Integer numObj1 = </a:t>
            </a:r>
            <a:r>
              <a:rPr b="1" lang="en" sz="1200">
                <a:solidFill>
                  <a:srgbClr val="000080"/>
                </a:solidFill>
                <a:highlight>
                  <a:srgbClr val="FFFFFF"/>
                </a:highlight>
                <a:latin typeface="Courier New"/>
                <a:ea typeface="Courier New"/>
                <a:cs typeface="Courier New"/>
                <a:sym typeface="Courier New"/>
              </a:rPr>
              <a:t>new </a:t>
            </a:r>
            <a:r>
              <a:rPr lang="en" sz="1200">
                <a:solidFill>
                  <a:schemeClr val="dk1"/>
                </a:solidFill>
                <a:highlight>
                  <a:srgbClr val="FFFFFF"/>
                </a:highlight>
                <a:latin typeface="Courier New"/>
                <a:ea typeface="Courier New"/>
                <a:cs typeface="Courier New"/>
                <a:sym typeface="Courier New"/>
              </a:rPr>
              <a:t>Integer(</a:t>
            </a:r>
            <a:r>
              <a:rPr lang="en" sz="1200">
                <a:solidFill>
                  <a:srgbClr val="0000FF"/>
                </a:solidFill>
                <a:highlight>
                  <a:srgbClr val="FFFFFF"/>
                </a:highlight>
                <a:latin typeface="Courier New"/>
                <a:ea typeface="Courier New"/>
                <a:cs typeface="Courier New"/>
                <a:sym typeface="Courier New"/>
              </a:rPr>
              <a:t>20</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Integer numObj2 = </a:t>
            </a:r>
            <a:r>
              <a:rPr b="1" lang="en" sz="1200">
                <a:solidFill>
                  <a:srgbClr val="000080"/>
                </a:solidFill>
                <a:highlight>
                  <a:srgbClr val="FFFFFF"/>
                </a:highlight>
                <a:latin typeface="Courier New"/>
                <a:ea typeface="Courier New"/>
                <a:cs typeface="Courier New"/>
                <a:sym typeface="Courier New"/>
              </a:rPr>
              <a:t>new </a:t>
            </a:r>
            <a:r>
              <a:rPr lang="en" sz="1200">
                <a:solidFill>
                  <a:schemeClr val="dk1"/>
                </a:solidFill>
                <a:highlight>
                  <a:srgbClr val="FFFFFF"/>
                </a:highlight>
                <a:latin typeface="Courier New"/>
                <a:ea typeface="Courier New"/>
                <a:cs typeface="Courier New"/>
                <a:sym typeface="Courier New"/>
              </a:rPr>
              <a:t>Integer(num1); </a:t>
            </a:r>
            <a:r>
              <a:rPr i="1" lang="en" sz="1200">
                <a:solidFill>
                  <a:srgbClr val="808080"/>
                </a:solidFill>
                <a:highlight>
                  <a:srgbClr val="FFFFFF"/>
                </a:highlight>
                <a:latin typeface="Courier New"/>
                <a:ea typeface="Courier New"/>
                <a:cs typeface="Courier New"/>
                <a:sym typeface="Courier New"/>
              </a:rPr>
              <a:t>//Boxing</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200">
                <a:solidFill>
                  <a:srgbClr val="808080"/>
                </a:solidFill>
                <a:highlight>
                  <a:srgbClr val="FFFFFF"/>
                </a:highlight>
                <a:latin typeface="Courier New"/>
                <a:ea typeface="Courier New"/>
                <a:cs typeface="Courier New"/>
                <a:sym typeface="Courier New"/>
              </a:rPr>
              <a:t>       </a:t>
            </a:r>
            <a:r>
              <a:rPr lang="en" sz="1200">
                <a:solidFill>
                  <a:schemeClr val="dk1"/>
                </a:solidFill>
                <a:highlight>
                  <a:srgbClr val="FFFFFF"/>
                </a:highlight>
                <a:latin typeface="Courier New"/>
                <a:ea typeface="Courier New"/>
                <a:cs typeface="Courier New"/>
                <a:sym typeface="Courier New"/>
              </a:rPr>
              <a:t>Integer numObj3 = num1; </a:t>
            </a:r>
            <a:r>
              <a:rPr i="1" lang="en" sz="1200">
                <a:solidFill>
                  <a:srgbClr val="808080"/>
                </a:solidFill>
                <a:highlight>
                  <a:srgbClr val="FFFFFF"/>
                </a:highlight>
                <a:latin typeface="Courier New"/>
                <a:ea typeface="Courier New"/>
                <a:cs typeface="Courier New"/>
                <a:sym typeface="Courier New"/>
              </a:rPr>
              <a:t>//Autoboxing</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200">
              <a:solidFill>
                <a:srgbClr val="80808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200">
                <a:solidFill>
                  <a:srgbClr val="808080"/>
                </a:solidFill>
                <a:highlight>
                  <a:srgbClr val="FFFFFF"/>
                </a:highlight>
                <a:latin typeface="Courier New"/>
                <a:ea typeface="Courier New"/>
                <a:cs typeface="Courier New"/>
                <a:sym typeface="Courier New"/>
              </a:rPr>
              <a:t>       </a:t>
            </a:r>
            <a:r>
              <a:rPr lang="en" sz="1200">
                <a:solidFill>
                  <a:schemeClr val="dk1"/>
                </a:solidFill>
                <a:highlight>
                  <a:srgbClr val="FFFFFF"/>
                </a:highlight>
                <a:latin typeface="Courier New"/>
                <a:ea typeface="Courier New"/>
                <a:cs typeface="Courier New"/>
                <a:sym typeface="Courier New"/>
              </a:rPr>
              <a:t>System.</a:t>
            </a:r>
            <a:r>
              <a:rPr b="1" i="1" lang="en" sz="1200">
                <a:solidFill>
                  <a:srgbClr val="660E7A"/>
                </a:solidFill>
                <a:highlight>
                  <a:srgbClr val="FFFFFF"/>
                </a:highlight>
                <a:latin typeface="Courier New"/>
                <a:ea typeface="Courier New"/>
                <a:cs typeface="Courier New"/>
                <a:sym typeface="Courier New"/>
              </a:rPr>
              <a:t>out</a:t>
            </a:r>
            <a:r>
              <a:rPr lang="en" sz="1200">
                <a:solidFill>
                  <a:schemeClr val="dk1"/>
                </a:solidFill>
                <a:highlight>
                  <a:srgbClr val="FFFFFF"/>
                </a:highlight>
                <a:latin typeface="Courier New"/>
                <a:ea typeface="Courier New"/>
                <a:cs typeface="Courier New"/>
                <a:sym typeface="Courier New"/>
              </a:rPr>
              <a:t>.println(</a:t>
            </a:r>
            <a:r>
              <a:rPr b="1" lang="en" sz="1200">
                <a:solidFill>
                  <a:srgbClr val="008000"/>
                </a:solidFill>
                <a:highlight>
                  <a:srgbClr val="FFFFFF"/>
                </a:highlight>
                <a:latin typeface="Courier New"/>
                <a:ea typeface="Courier New"/>
                <a:cs typeface="Courier New"/>
                <a:sym typeface="Courier New"/>
              </a:rPr>
              <a:t>"numObj1= " </a:t>
            </a:r>
            <a:r>
              <a:rPr lang="en" sz="1200">
                <a:solidFill>
                  <a:schemeClr val="dk1"/>
                </a:solidFill>
                <a:highlight>
                  <a:srgbClr val="FFFFFF"/>
                </a:highlight>
                <a:latin typeface="Courier New"/>
                <a:ea typeface="Courier New"/>
                <a:cs typeface="Courier New"/>
                <a:sym typeface="Courier New"/>
              </a:rPr>
              <a:t>+ numObj1 + </a:t>
            </a:r>
            <a:r>
              <a:rPr b="1" lang="en" sz="1200">
                <a:solidFill>
                  <a:srgbClr val="008000"/>
                </a:solidFill>
                <a:highlight>
                  <a:srgbClr val="FFFFFF"/>
                </a:highlight>
                <a:latin typeface="Courier New"/>
                <a:ea typeface="Courier New"/>
                <a:cs typeface="Courier New"/>
                <a:sym typeface="Courier New"/>
              </a:rPr>
              <a:t>"</a:t>
            </a:r>
            <a:r>
              <a:rPr b="1" lang="en" sz="1200">
                <a:solidFill>
                  <a:srgbClr val="000080"/>
                </a:solidFill>
                <a:highlight>
                  <a:srgbClr val="FFFFFF"/>
                </a:highlight>
                <a:latin typeface="Courier New"/>
                <a:ea typeface="Courier New"/>
                <a:cs typeface="Courier New"/>
                <a:sym typeface="Courier New"/>
              </a:rPr>
              <a:t>\n</a:t>
            </a:r>
            <a:r>
              <a:rPr b="1" lang="en" sz="1200">
                <a:solidFill>
                  <a:srgbClr val="008000"/>
                </a:solidFill>
                <a:highlight>
                  <a:srgbClr val="FFFFFF"/>
                </a:highlight>
                <a:latin typeface="Courier New"/>
                <a:ea typeface="Courier New"/>
                <a:cs typeface="Courier New"/>
                <a:sym typeface="Courier New"/>
              </a:rPr>
              <a:t>" </a:t>
            </a:r>
            <a:r>
              <a:rPr lang="en" sz="1200">
                <a:solidFill>
                  <a:schemeClr val="dk1"/>
                </a:solidFill>
                <a:highlight>
                  <a:srgbClr val="FFFFFF"/>
                </a:highlight>
                <a:latin typeface="Courier New"/>
                <a:ea typeface="Courier New"/>
                <a:cs typeface="Courier New"/>
                <a:sym typeface="Courier New"/>
              </a:rPr>
              <a:t>+ </a:t>
            </a:r>
            <a:r>
              <a:rPr b="1" lang="en" sz="1200">
                <a:solidFill>
                  <a:srgbClr val="008000"/>
                </a:solidFill>
                <a:highlight>
                  <a:srgbClr val="FFFFFF"/>
                </a:highlight>
                <a:latin typeface="Courier New"/>
                <a:ea typeface="Courier New"/>
                <a:cs typeface="Courier New"/>
                <a:sym typeface="Courier New"/>
              </a:rPr>
              <a:t>"numObj2= " </a:t>
            </a:r>
            <a:r>
              <a:rPr lang="en" sz="1200">
                <a:solidFill>
                  <a:schemeClr val="dk1"/>
                </a:solidFill>
                <a:highlight>
                  <a:srgbClr val="FFFFFF"/>
                </a:highlight>
                <a:latin typeface="Courier New"/>
                <a:ea typeface="Courier New"/>
                <a:cs typeface="Courier New"/>
                <a:sym typeface="Courier New"/>
              </a:rPr>
              <a:t>+ numObj2 + </a:t>
            </a:r>
            <a:r>
              <a:rPr b="1" lang="en" sz="1200">
                <a:solidFill>
                  <a:srgbClr val="008000"/>
                </a:solidFill>
                <a:highlight>
                  <a:srgbClr val="FFFFFF"/>
                </a:highlight>
                <a:latin typeface="Courier New"/>
                <a:ea typeface="Courier New"/>
                <a:cs typeface="Courier New"/>
                <a:sym typeface="Courier New"/>
              </a:rPr>
              <a:t>"</a:t>
            </a:r>
            <a:r>
              <a:rPr b="1" lang="en" sz="1200">
                <a:solidFill>
                  <a:srgbClr val="000080"/>
                </a:solidFill>
                <a:highlight>
                  <a:srgbClr val="FFFFFF"/>
                </a:highlight>
                <a:latin typeface="Courier New"/>
                <a:ea typeface="Courier New"/>
                <a:cs typeface="Courier New"/>
                <a:sym typeface="Courier New"/>
              </a:rPr>
              <a:t>\n</a:t>
            </a:r>
            <a:r>
              <a:rPr b="1" lang="en" sz="1200">
                <a:solidFill>
                  <a:srgbClr val="008000"/>
                </a:solidFill>
                <a:highlight>
                  <a:srgbClr val="FFFFFF"/>
                </a:highlight>
                <a:latin typeface="Courier New"/>
                <a:ea typeface="Courier New"/>
                <a:cs typeface="Courier New"/>
                <a:sym typeface="Courier New"/>
              </a:rPr>
              <a:t>" </a:t>
            </a:r>
            <a:r>
              <a:rPr lang="en" sz="1200">
                <a:solidFill>
                  <a:schemeClr val="dk1"/>
                </a:solidFill>
                <a:highlight>
                  <a:srgbClr val="FFFFFF"/>
                </a:highlight>
                <a:latin typeface="Courier New"/>
                <a:ea typeface="Courier New"/>
                <a:cs typeface="Courier New"/>
                <a:sym typeface="Courier New"/>
              </a:rPr>
              <a:t>+ </a:t>
            </a:r>
            <a:r>
              <a:rPr b="1" lang="en" sz="1200">
                <a:solidFill>
                  <a:srgbClr val="008000"/>
                </a:solidFill>
                <a:highlight>
                  <a:srgbClr val="FFFFFF"/>
                </a:highlight>
                <a:latin typeface="Courier New"/>
                <a:ea typeface="Courier New"/>
                <a:cs typeface="Courier New"/>
                <a:sym typeface="Courier New"/>
              </a:rPr>
              <a:t>"numObj3= " </a:t>
            </a:r>
            <a:r>
              <a:rPr lang="en" sz="1200">
                <a:solidFill>
                  <a:schemeClr val="dk1"/>
                </a:solidFill>
                <a:highlight>
                  <a:srgbClr val="FFFFFF"/>
                </a:highlight>
                <a:latin typeface="Courier New"/>
                <a:ea typeface="Courier New"/>
                <a:cs typeface="Courier New"/>
                <a:sym typeface="Courier New"/>
              </a:rPr>
              <a:t>+ numObj3 + </a:t>
            </a:r>
            <a:r>
              <a:rPr b="1" lang="en" sz="1200">
                <a:solidFill>
                  <a:srgbClr val="008000"/>
                </a:solidFill>
                <a:highlight>
                  <a:srgbClr val="FFFFFF"/>
                </a:highlight>
                <a:latin typeface="Courier New"/>
                <a:ea typeface="Courier New"/>
                <a:cs typeface="Courier New"/>
                <a:sym typeface="Courier New"/>
              </a:rPr>
              <a:t>"</a:t>
            </a:r>
            <a:r>
              <a:rPr b="1" lang="en" sz="1200">
                <a:solidFill>
                  <a:srgbClr val="000080"/>
                </a:solidFill>
                <a:highlight>
                  <a:srgbClr val="FFFFFF"/>
                </a:highlight>
                <a:latin typeface="Courier New"/>
                <a:ea typeface="Courier New"/>
                <a:cs typeface="Courier New"/>
                <a:sym typeface="Courier New"/>
              </a:rPr>
              <a:t>\n</a:t>
            </a:r>
            <a:r>
              <a:rPr b="1" lang="en" sz="1200">
                <a:solidFill>
                  <a:srgbClr val="008000"/>
                </a:solidFill>
                <a:highlight>
                  <a:srgbClr val="FFFFFF"/>
                </a:highlight>
                <a:latin typeface="Courier New"/>
                <a:ea typeface="Courier New"/>
                <a:cs typeface="Courier New"/>
                <a:sym typeface="Courier New"/>
              </a:rPr>
              <a:t>"</a:t>
            </a: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r>
              <a:rPr lang="en" sz="1200">
                <a:solidFill>
                  <a:srgbClr val="FF0000"/>
                </a:solidFill>
                <a:highlight>
                  <a:srgbClr val="FFFFFF"/>
                </a:highlight>
                <a:latin typeface="Courier New"/>
                <a:ea typeface="Courier New"/>
                <a:cs typeface="Courier New"/>
                <a:sym typeface="Courier New"/>
              </a:rPr>
              <a:t>Integer numObj4 = </a:t>
            </a:r>
            <a:r>
              <a:rPr b="1" lang="en" sz="1200">
                <a:solidFill>
                  <a:srgbClr val="FF0000"/>
                </a:solidFill>
                <a:highlight>
                  <a:srgbClr val="FFFFFF"/>
                </a:highlight>
                <a:latin typeface="Courier New"/>
                <a:ea typeface="Courier New"/>
                <a:cs typeface="Courier New"/>
                <a:sym typeface="Courier New"/>
              </a:rPr>
              <a:t>new </a:t>
            </a:r>
            <a:r>
              <a:rPr lang="en" sz="1200">
                <a:solidFill>
                  <a:srgbClr val="FF0000"/>
                </a:solidFill>
                <a:highlight>
                  <a:srgbClr val="FFFFFF"/>
                </a:highlight>
                <a:latin typeface="Courier New"/>
                <a:ea typeface="Courier New"/>
                <a:cs typeface="Courier New"/>
                <a:sym typeface="Courier New"/>
              </a:rPr>
              <a:t>Integer(36);</a:t>
            </a:r>
            <a:endParaRPr sz="1200">
              <a:solidFill>
                <a:srgbClr val="FF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rgbClr val="FF0000"/>
                </a:solidFill>
                <a:highlight>
                  <a:srgbClr val="FFFFFF"/>
                </a:highlight>
                <a:latin typeface="Courier New"/>
                <a:ea typeface="Courier New"/>
                <a:cs typeface="Courier New"/>
                <a:sym typeface="Courier New"/>
              </a:rPr>
              <a:t>       </a:t>
            </a:r>
            <a:r>
              <a:rPr b="1" lang="en" sz="1200">
                <a:solidFill>
                  <a:srgbClr val="FF0000"/>
                </a:solidFill>
                <a:highlight>
                  <a:srgbClr val="FFFFFF"/>
                </a:highlight>
                <a:latin typeface="Courier New"/>
                <a:ea typeface="Courier New"/>
                <a:cs typeface="Courier New"/>
                <a:sym typeface="Courier New"/>
              </a:rPr>
              <a:t>int </a:t>
            </a:r>
            <a:r>
              <a:rPr lang="en" sz="1200">
                <a:solidFill>
                  <a:srgbClr val="FF0000"/>
                </a:solidFill>
                <a:highlight>
                  <a:srgbClr val="FFFFFF"/>
                </a:highlight>
                <a:latin typeface="Courier New"/>
                <a:ea typeface="Courier New"/>
                <a:cs typeface="Courier New"/>
                <a:sym typeface="Courier New"/>
              </a:rPr>
              <a:t>num2 = numObj4.intValue(); </a:t>
            </a:r>
            <a:r>
              <a:rPr i="1" lang="en" sz="1200">
                <a:solidFill>
                  <a:srgbClr val="FF0000"/>
                </a:solidFill>
                <a:highlight>
                  <a:srgbClr val="FFFFFF"/>
                </a:highlight>
                <a:latin typeface="Courier New"/>
                <a:ea typeface="Courier New"/>
                <a:cs typeface="Courier New"/>
                <a:sym typeface="Courier New"/>
              </a:rPr>
              <a:t>//Unboxing</a:t>
            </a:r>
            <a:endParaRPr i="1" sz="1200">
              <a:solidFill>
                <a:srgbClr val="FF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200">
                <a:solidFill>
                  <a:srgbClr val="FF0000"/>
                </a:solidFill>
                <a:highlight>
                  <a:srgbClr val="FFFFFF"/>
                </a:highlight>
                <a:latin typeface="Courier New"/>
                <a:ea typeface="Courier New"/>
                <a:cs typeface="Courier New"/>
                <a:sym typeface="Courier New"/>
              </a:rPr>
              <a:t>       </a:t>
            </a:r>
            <a:r>
              <a:rPr b="1" lang="en" sz="1200">
                <a:solidFill>
                  <a:srgbClr val="FF0000"/>
                </a:solidFill>
                <a:highlight>
                  <a:srgbClr val="FFFFFF"/>
                </a:highlight>
                <a:latin typeface="Courier New"/>
                <a:ea typeface="Courier New"/>
                <a:cs typeface="Courier New"/>
                <a:sym typeface="Courier New"/>
              </a:rPr>
              <a:t>int </a:t>
            </a:r>
            <a:r>
              <a:rPr lang="en" sz="1200">
                <a:solidFill>
                  <a:srgbClr val="FF0000"/>
                </a:solidFill>
                <a:highlight>
                  <a:srgbClr val="FFFFFF"/>
                </a:highlight>
                <a:latin typeface="Courier New"/>
                <a:ea typeface="Courier New"/>
                <a:cs typeface="Courier New"/>
                <a:sym typeface="Courier New"/>
              </a:rPr>
              <a:t>num3 = numObj4; </a:t>
            </a:r>
            <a:r>
              <a:rPr i="1" lang="en" sz="1200">
                <a:solidFill>
                  <a:srgbClr val="FF0000"/>
                </a:solidFill>
                <a:highlight>
                  <a:srgbClr val="FFFFFF"/>
                </a:highlight>
                <a:latin typeface="Courier New"/>
                <a:ea typeface="Courier New"/>
                <a:cs typeface="Courier New"/>
                <a:sym typeface="Courier New"/>
              </a:rPr>
              <a:t>//AutoUnboxing</a:t>
            </a:r>
            <a:endParaRPr i="1" sz="1200">
              <a:solidFill>
                <a:srgbClr val="FF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i="1" sz="1200">
              <a:solidFill>
                <a:srgbClr val="FF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200">
                <a:solidFill>
                  <a:srgbClr val="FF0000"/>
                </a:solidFill>
                <a:highlight>
                  <a:srgbClr val="FFFFFF"/>
                </a:highlight>
                <a:latin typeface="Courier New"/>
                <a:ea typeface="Courier New"/>
                <a:cs typeface="Courier New"/>
                <a:sym typeface="Courier New"/>
              </a:rPr>
              <a:t>       </a:t>
            </a:r>
            <a:r>
              <a:rPr lang="en" sz="1200">
                <a:solidFill>
                  <a:srgbClr val="FF0000"/>
                </a:solidFill>
                <a:highlight>
                  <a:srgbClr val="FFFFFF"/>
                </a:highlight>
                <a:latin typeface="Courier New"/>
                <a:ea typeface="Courier New"/>
                <a:cs typeface="Courier New"/>
                <a:sym typeface="Courier New"/>
              </a:rPr>
              <a:t>System.</a:t>
            </a:r>
            <a:r>
              <a:rPr b="1" i="1" lang="en" sz="1200">
                <a:solidFill>
                  <a:srgbClr val="FF0000"/>
                </a:solidFill>
                <a:highlight>
                  <a:srgbClr val="FFFFFF"/>
                </a:highlight>
                <a:latin typeface="Courier New"/>
                <a:ea typeface="Courier New"/>
                <a:cs typeface="Courier New"/>
                <a:sym typeface="Courier New"/>
              </a:rPr>
              <a:t>out</a:t>
            </a:r>
            <a:r>
              <a:rPr lang="en" sz="1200">
                <a:solidFill>
                  <a:srgbClr val="FF0000"/>
                </a:solidFill>
                <a:highlight>
                  <a:srgbClr val="FFFFFF"/>
                </a:highlight>
                <a:latin typeface="Courier New"/>
                <a:ea typeface="Courier New"/>
                <a:cs typeface="Courier New"/>
                <a:sym typeface="Courier New"/>
              </a:rPr>
              <a:t>.println(</a:t>
            </a:r>
            <a:r>
              <a:rPr b="1" lang="en" sz="1200">
                <a:solidFill>
                  <a:srgbClr val="FF0000"/>
                </a:solidFill>
                <a:highlight>
                  <a:srgbClr val="FFFFFF"/>
                </a:highlight>
                <a:latin typeface="Courier New"/>
                <a:ea typeface="Courier New"/>
                <a:cs typeface="Courier New"/>
                <a:sym typeface="Courier New"/>
              </a:rPr>
              <a:t>"num2= " </a:t>
            </a:r>
            <a:r>
              <a:rPr lang="en" sz="1200">
                <a:solidFill>
                  <a:srgbClr val="FF0000"/>
                </a:solidFill>
                <a:highlight>
                  <a:srgbClr val="FFFFFF"/>
                </a:highlight>
                <a:latin typeface="Courier New"/>
                <a:ea typeface="Courier New"/>
                <a:cs typeface="Courier New"/>
                <a:sym typeface="Courier New"/>
              </a:rPr>
              <a:t>+ num2 + </a:t>
            </a:r>
            <a:r>
              <a:rPr b="1" lang="en" sz="1200">
                <a:solidFill>
                  <a:srgbClr val="FF0000"/>
                </a:solidFill>
                <a:highlight>
                  <a:srgbClr val="FFFFFF"/>
                </a:highlight>
                <a:latin typeface="Courier New"/>
                <a:ea typeface="Courier New"/>
                <a:cs typeface="Courier New"/>
                <a:sym typeface="Courier New"/>
              </a:rPr>
              <a:t>"\n" </a:t>
            </a:r>
            <a:r>
              <a:rPr lang="en" sz="1200">
                <a:solidFill>
                  <a:srgbClr val="FF0000"/>
                </a:solidFill>
                <a:highlight>
                  <a:srgbClr val="FFFFFF"/>
                </a:highlight>
                <a:latin typeface="Courier New"/>
                <a:ea typeface="Courier New"/>
                <a:cs typeface="Courier New"/>
                <a:sym typeface="Courier New"/>
              </a:rPr>
              <a:t>+ </a:t>
            </a:r>
            <a:r>
              <a:rPr b="1" lang="en" sz="1200">
                <a:solidFill>
                  <a:srgbClr val="FF0000"/>
                </a:solidFill>
                <a:highlight>
                  <a:srgbClr val="FFFFFF"/>
                </a:highlight>
                <a:latin typeface="Courier New"/>
                <a:ea typeface="Courier New"/>
                <a:cs typeface="Courier New"/>
                <a:sym typeface="Courier New"/>
              </a:rPr>
              <a:t>"num3= " </a:t>
            </a:r>
            <a:r>
              <a:rPr lang="en" sz="1200">
                <a:solidFill>
                  <a:srgbClr val="FF0000"/>
                </a:solidFill>
                <a:highlight>
                  <a:srgbClr val="FFFFFF"/>
                </a:highlight>
                <a:latin typeface="Courier New"/>
                <a:ea typeface="Courier New"/>
                <a:cs typeface="Courier New"/>
                <a:sym typeface="Courier New"/>
              </a:rPr>
              <a:t>+ num3);</a:t>
            </a:r>
            <a:endParaRPr sz="1200">
              <a:solidFill>
                <a:srgbClr val="FF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00">
                <a:solidFill>
                  <a:schemeClr val="dk1"/>
                </a:solidFill>
                <a:highlight>
                  <a:srgbClr val="FFFFFF"/>
                </a:highlight>
                <a:latin typeface="Courier New"/>
                <a:ea typeface="Courier New"/>
                <a:cs typeface="Courier New"/>
                <a:sym typeface="Courier New"/>
              </a:rPr>
              <a:t>}</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b="1" sz="1200">
              <a:solidFill>
                <a:srgbClr val="000080"/>
              </a:solidFill>
              <a:highlight>
                <a:srgbClr val="FFFFFF"/>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idx="1" type="subTitle"/>
          </p:nvPr>
        </p:nvSpPr>
        <p:spPr>
          <a:xfrm>
            <a:off x="311700" y="2228750"/>
            <a:ext cx="8520600" cy="139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900">
                <a:latin typeface="Arial"/>
                <a:ea typeface="Arial"/>
                <a:cs typeface="Arial"/>
                <a:sym typeface="Arial"/>
              </a:rPr>
              <a:t>Thank You</a:t>
            </a:r>
            <a:endParaRPr b="1" sz="39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1916C323F775479AF7F13B4193F719" ma:contentTypeVersion="14" ma:contentTypeDescription="Create a new document." ma:contentTypeScope="" ma:versionID="d2b83cdf5c2c0ee59ed62486701a10f7">
  <xsd:schema xmlns:xsd="http://www.w3.org/2001/XMLSchema" xmlns:xs="http://www.w3.org/2001/XMLSchema" xmlns:p="http://schemas.microsoft.com/office/2006/metadata/properties" xmlns:ns2="2b6a50fd-949f-4b6d-95ed-9c51b9fbc1bd" xmlns:ns3="02ba79ce-3710-4086-b7a0-174f9f989a95" targetNamespace="http://schemas.microsoft.com/office/2006/metadata/properties" ma:root="true" ma:fieldsID="ba7693b640ce219373c06d7105334d78" ns2:_="" ns3:_="">
    <xsd:import namespace="2b6a50fd-949f-4b6d-95ed-9c51b9fbc1bd"/>
    <xsd:import namespace="02ba79ce-3710-4086-b7a0-174f9f989a9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SearchProperties" minOccurs="0"/>
                <xsd:element ref="ns3:SharedWithUsers" minOccurs="0"/>
                <xsd:element ref="ns3:SharedWithDetails" minOccurs="0"/>
                <xsd:element ref="ns2:MediaServiceObjectDetectorVersions" minOccurs="0"/>
                <xsd:element ref="ns2:MediaServiceGenerationTime" minOccurs="0"/>
                <xsd:element ref="ns2:MediaServiceEventHashCode"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6a50fd-949f-4b6d-95ed-9c51b9fbc1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82645f41-64df-47aa-89c1-bfa24a5dcf1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2ba79ce-3710-4086-b7a0-174f9f989a95"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ddf7196b-0652-4a03-9c96-2eba981561a5}" ma:internalName="TaxCatchAll" ma:showField="CatchAllData" ma:web="02ba79ce-3710-4086-b7a0-174f9f989a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b6a50fd-949f-4b6d-95ed-9c51b9fbc1bd">
      <Terms xmlns="http://schemas.microsoft.com/office/infopath/2007/PartnerControls"/>
    </lcf76f155ced4ddcb4097134ff3c332f>
    <TaxCatchAll xmlns="02ba79ce-3710-4086-b7a0-174f9f989a95" xsi:nil="true"/>
  </documentManagement>
</p:properties>
</file>

<file path=customXml/itemProps1.xml><?xml version="1.0" encoding="utf-8"?>
<ds:datastoreItem xmlns:ds="http://schemas.openxmlformats.org/officeDocument/2006/customXml" ds:itemID="{EBB2F8A3-D100-4858-907D-CE19BF72AF39}"/>
</file>

<file path=customXml/itemProps2.xml><?xml version="1.0" encoding="utf-8"?>
<ds:datastoreItem xmlns:ds="http://schemas.openxmlformats.org/officeDocument/2006/customXml" ds:itemID="{C445EA8A-AF21-4CB6-81EA-3E3EA9C08DFC}"/>
</file>

<file path=customXml/itemProps3.xml><?xml version="1.0" encoding="utf-8"?>
<ds:datastoreItem xmlns:ds="http://schemas.openxmlformats.org/officeDocument/2006/customXml" ds:itemID="{66AE68E8-D3E1-422B-9A58-6206E1B0BB3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0x010100D21916C323F775479AF7F13B4193F719</vt:lpwstr>
  </property>
</Properties>
</file>