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orient="horz" pos="26568" userDrawn="1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0A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2" autoAdjust="0"/>
    <p:restoredTop sz="96104"/>
  </p:normalViewPr>
  <p:slideViewPr>
    <p:cSldViewPr snapToGrid="0">
      <p:cViewPr>
        <p:scale>
          <a:sx n="40" d="100"/>
          <a:sy n="40" d="100"/>
        </p:scale>
        <p:origin x="184" y="-5440"/>
      </p:cViewPr>
      <p:guideLst>
        <p:guide orient="horz" pos="936"/>
        <p:guide orient="horz" pos="26568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3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B339-91DE-4708-B59C-02B1B792E1FF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D587-2CC7-4724-8506-9A8AC6CB2E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0" y="2336811"/>
            <a:ext cx="28775660" cy="6029950"/>
          </a:xfrm>
        </p:spPr>
        <p:txBody>
          <a:bodyPr/>
          <a:lstStyle>
            <a:lvl1pPr>
              <a:defRPr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9140" y="9514848"/>
            <a:ext cx="13716000" cy="33502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48200" y="9514848"/>
            <a:ext cx="13716000" cy="33502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9601200"/>
            <a:ext cx="28392120" cy="2993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AF4B-F7AF-4F67-8699-F8E8E9427259}" type="datetimeFigureOut">
              <a:rPr lang="en-US" smtClean="0"/>
              <a:t>10/6/17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64E7-A370-48C0-82C6-2617BC0E14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8366760"/>
          </a:xfrm>
          <a:prstGeom prst="rect">
            <a:avLst/>
          </a:prstGeom>
          <a:solidFill>
            <a:srgbClr val="046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602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1"/>
          </a:solidFill>
          <a:latin typeface="Volta Modern Display 15 XXT" pitchFamily="50" charset="0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3486" y="1500686"/>
            <a:ext cx="28392120" cy="3474720"/>
          </a:xfrm>
        </p:spPr>
        <p:txBody>
          <a:bodyPr lIns="0" tIns="0" rIns="0" bIns="0" anchor="t" anchorCtr="0">
            <a:normAutofit fontScale="90000"/>
          </a:bodyPr>
          <a:lstStyle/>
          <a:p>
            <a:r>
              <a:rPr lang="en-US" sz="9600" b="0" dirty="0"/>
              <a:t>Predicting the Free Target Levels Based on Total drug and Total Target Levels for Monoclonal Antibodies</a:t>
            </a:r>
            <a:endParaRPr lang="en-US" sz="9600" dirty="0"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763486" y="9057648"/>
                <a:ext cx="13716000" cy="34583057"/>
              </a:xfrm>
            </p:spPr>
            <p:txBody>
              <a:bodyPr lIns="0" tIns="0" rIns="0" bIns="0">
                <a:spAutoFit/>
              </a:bodyPr>
              <a:lstStyle/>
              <a:p>
                <a:pPr algn="just">
                  <a:lnSpc>
                    <a:spcPct val="100000"/>
                  </a:lnSpc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sz="5400" b="1" dirty="0" smtClean="0"/>
                  <a:t>Background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/>
                  <a:t>In monoclonal antibody </a:t>
                </a:r>
                <a:r>
                  <a:rPr lang="en-US" dirty="0" smtClean="0"/>
                  <a:t>(mAb) development </a:t>
                </a:r>
                <a:r>
                  <a:rPr lang="en-US" dirty="0"/>
                  <a:t>the earliest downstream biomarker is target </a:t>
                </a:r>
                <a:r>
                  <a:rPr lang="en-US" dirty="0" smtClean="0"/>
                  <a:t>engagement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Free </a:t>
                </a:r>
                <a:r>
                  <a:rPr lang="en-US" dirty="0"/>
                  <a:t>soluble target </a:t>
                </a:r>
                <a:r>
                  <a:rPr lang="en-US" dirty="0" smtClean="0"/>
                  <a:t>levels often cannot </a:t>
                </a:r>
                <a:r>
                  <a:rPr lang="en-US" dirty="0"/>
                  <a:t>be measured </a:t>
                </a:r>
                <a:r>
                  <a:rPr lang="en-US" dirty="0" smtClean="0"/>
                  <a:t>directly, and are therefore predicted </a:t>
                </a:r>
                <a:r>
                  <a:rPr lang="en-US" dirty="0"/>
                  <a:t>by using a target mediated drug disposition (TMDD) model of the drug and total target </a:t>
                </a:r>
                <a:r>
                  <a:rPr lang="en-US" dirty="0" smtClean="0"/>
                  <a:t>kinetics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The </a:t>
                </a:r>
                <a:r>
                  <a:rPr lang="en-US" dirty="0"/>
                  <a:t>accuracy of these </a:t>
                </a:r>
                <a:r>
                  <a:rPr lang="en-US" dirty="0" smtClean="0"/>
                  <a:t>predictions </a:t>
                </a:r>
                <a:r>
                  <a:rPr lang="en-US" dirty="0"/>
                  <a:t>has </a:t>
                </a:r>
                <a:r>
                  <a:rPr lang="en-US" dirty="0" smtClean="0"/>
                  <a:t>never been systematically </a:t>
                </a:r>
                <a:r>
                  <a:rPr lang="en-US" dirty="0"/>
                  <a:t>assessed across compounds and </a:t>
                </a:r>
                <a:r>
                  <a:rPr lang="en-US" dirty="0" smtClean="0"/>
                  <a:t>targets 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We use insights from steady </a:t>
                </a:r>
                <a:r>
                  <a:rPr lang="en-US" dirty="0"/>
                  <a:t>state </a:t>
                </a:r>
                <a:r>
                  <a:rPr lang="en-US" i="1" dirty="0"/>
                  <a:t>Averaged Free target concentration to Initial target concentration Ratio</a:t>
                </a:r>
                <a:r>
                  <a:rPr lang="en-US" dirty="0"/>
                  <a:t> (AFIR) [1] to evaluate the prediction of free target levels based on total </a:t>
                </a:r>
                <a:r>
                  <a:rPr lang="en-US" dirty="0" smtClean="0"/>
                  <a:t>drug and </a:t>
                </a:r>
                <a:r>
                  <a:rPr lang="en-US" dirty="0"/>
                  <a:t>total </a:t>
                </a:r>
                <a:r>
                  <a:rPr lang="en-US" dirty="0" smtClean="0"/>
                  <a:t>target levels</a:t>
                </a:r>
              </a:p>
              <a:p>
                <a:pPr algn="just">
                  <a:spcAft>
                    <a:spcPts val="1200"/>
                  </a:spcAft>
                </a:pPr>
                <a:endParaRPr lang="en-US" sz="3600" b="1" dirty="0">
                  <a:solidFill>
                    <a:srgbClr val="0460A9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r>
                  <a:rPr lang="en-US" sz="5400" b="1" dirty="0" smtClean="0"/>
                  <a:t>Methods</a:t>
                </a:r>
                <a:endParaRPr lang="en-US" sz="5400" b="1" dirty="0"/>
              </a:p>
              <a:p>
                <a:pPr algn="just">
                  <a:spcAft>
                    <a:spcPts val="1200"/>
                  </a:spcAft>
                </a:pPr>
                <a:r>
                  <a:rPr lang="en-US" sz="3600" b="1" dirty="0" smtClean="0">
                    <a:solidFill>
                      <a:srgbClr val="0460A9"/>
                    </a:solidFill>
                  </a:rPr>
                  <a:t>AFIR calculation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endParaRPr lang="en-US" dirty="0"/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endParaRPr lang="en-US" dirty="0" smtClean="0"/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endParaRPr lang="en-US" dirty="0" smtClean="0"/>
              </a:p>
              <a:p>
                <a:pPr algn="ctr">
                  <a:spcAft>
                    <a:spcPts val="1200"/>
                  </a:spcAft>
                </a:pPr>
                <a:r>
                  <a:rPr lang="en-US" sz="2800" b="1" dirty="0"/>
                  <a:t>Figure 1:</a:t>
                </a:r>
                <a:r>
                  <a:rPr lang="en-US" sz="2800" dirty="0"/>
                  <a:t> Illustration of a typical TMDD model [2</a:t>
                </a:r>
                <a:r>
                  <a:rPr lang="en-US" sz="2800" dirty="0" smtClean="0"/>
                  <a:t>].</a:t>
                </a:r>
                <a:endParaRPr lang="en-US" sz="2800" dirty="0"/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For the TMDD model shown in Figure 1, the average target inhibition at steady state can be estimated by AFIR [1]:</a:t>
                </a:r>
              </a:p>
              <a:p>
                <a:pPr algn="ctr"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charset="0"/>
                      </a:rPr>
                      <m:t>𝐴𝐹𝐼𝑅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𝑠𝑠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 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·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𝑎𝑐𝑐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𝑑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·(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𝑒𝑇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𝑒𝐷𝑇</m:t>
                            </m:r>
                          </m:sub>
                        </m:sSub>
                        <m:r>
                          <a:rPr lang="en-US" b="0" i="1" smtClean="0">
                            <a:latin typeface="Cambria Math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bg-BG" b="0" i="1" smtClean="0">
                            <a:latin typeface="Cambria Math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𝐴𝐹𝐼𝑅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charset="0"/>
                              </a:rPr>
                              <m:t>𝑎𝑣𝑔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charset="0"/>
                              </a:rPr>
                              <m:t>𝑠𝑠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 smtClean="0"/>
                  <a:t>  </a:t>
                </a:r>
                <a:r>
                  <a:rPr lang="en-US" sz="2800" dirty="0" smtClean="0"/>
                  <a:t>(Equation 1)</a:t>
                </a:r>
                <a:r>
                  <a:rPr lang="en-US" dirty="0" smtClean="0"/>
                  <a:t>                       </a:t>
                </a:r>
                <a:endParaRPr lang="en-US" sz="2800" dirty="0" smtClean="0"/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D is drug, T is free target and DT is drug-target complex 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C</a:t>
                </a:r>
                <a:r>
                  <a:rPr lang="en-US" baseline="-25000" dirty="0" smtClean="0"/>
                  <a:t>avg,ss</a:t>
                </a:r>
                <a:r>
                  <a:rPr lang="en-US" dirty="0" smtClean="0"/>
                  <a:t> is the average drug concentration at steady state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K</a:t>
                </a:r>
                <a:r>
                  <a:rPr lang="en-US" baseline="-25000" dirty="0" smtClean="0"/>
                  <a:t>d</a:t>
                </a:r>
                <a:r>
                  <a:rPr lang="en-US" dirty="0" smtClean="0"/>
                  <a:t> is the binding affinity of the drug to its target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T</a:t>
                </a:r>
                <a:r>
                  <a:rPr lang="en-US" baseline="-25000" dirty="0" smtClean="0"/>
                  <a:t>acc</a:t>
                </a:r>
                <a:r>
                  <a:rPr lang="en-US" dirty="0" smtClean="0"/>
                  <a:t> is the fold-accumulation of the total target for large doses at steady state, defined to be T</a:t>
                </a:r>
                <a:r>
                  <a:rPr lang="en-US" baseline="-25000" dirty="0" smtClean="0"/>
                  <a:t>acc</a:t>
                </a:r>
                <a:r>
                  <a:rPr lang="en-US" dirty="0" smtClean="0"/>
                  <a:t> = (k</a:t>
                </a:r>
                <a:r>
                  <a:rPr lang="en-US" baseline="-25000" dirty="0" smtClean="0"/>
                  <a:t>eT</a:t>
                </a:r>
                <a:r>
                  <a:rPr lang="en-US" dirty="0" smtClean="0"/>
                  <a:t>/k</a:t>
                </a:r>
                <a:r>
                  <a:rPr lang="en-US" baseline="-25000" dirty="0" smtClean="0"/>
                  <a:t>eDT</a:t>
                </a:r>
                <a:r>
                  <a:rPr lang="en-US" dirty="0" smtClean="0"/>
                  <a:t>), where:</a:t>
                </a:r>
              </a:p>
              <a:p>
                <a:pPr marL="1052513" lvl="1" indent="-52705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k</a:t>
                </a:r>
                <a:r>
                  <a:rPr lang="en-US" baseline="-25000" dirty="0" smtClean="0"/>
                  <a:t>eT</a:t>
                </a:r>
                <a:r>
                  <a:rPr lang="en-US" dirty="0" smtClean="0"/>
                  <a:t> is the elimination rate of the free target</a:t>
                </a:r>
              </a:p>
              <a:p>
                <a:pPr marL="1052513" lvl="1" indent="-52705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k</a:t>
                </a:r>
                <a:r>
                  <a:rPr lang="en-US" baseline="-25000" dirty="0" smtClean="0"/>
                  <a:t>eDT</a:t>
                </a:r>
                <a:r>
                  <a:rPr lang="en-US" dirty="0" smtClean="0"/>
                  <a:t> is the elimination rate of the complex</a:t>
                </a:r>
              </a:p>
              <a:p>
                <a:pPr marL="457200" indent="-45720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 is defined to be the “AFIR Concentration” and is given by 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K</a:t>
                </a:r>
                <a:r>
                  <a:rPr lang="en-US" baseline="-25000" dirty="0" err="1" smtClean="0"/>
                  <a:t>d</a:t>
                </a:r>
                <a:r>
                  <a:rPr lang="en-US" dirty="0" err="1" smtClean="0"/>
                  <a:t>·T</a:t>
                </a:r>
                <a:r>
                  <a:rPr lang="en-US" baseline="-25000" dirty="0" err="1" smtClean="0"/>
                  <a:t>acc</a:t>
                </a:r>
                <a:r>
                  <a:rPr lang="en-US" dirty="0" smtClean="0"/>
                  <a:t>  </a:t>
                </a:r>
              </a:p>
              <a:p>
                <a:pPr marL="990600" lvl="1" indent="-557213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/>
                  <a:t>C</a:t>
                </a:r>
                <a:r>
                  <a:rPr lang="en-US" baseline="-25000" dirty="0"/>
                  <a:t>AFIR</a:t>
                </a:r>
                <a:r>
                  <a:rPr lang="en-US" dirty="0" smtClean="0"/>
                  <a:t> is a lumped parameter that has units of concentration</a:t>
                </a:r>
              </a:p>
              <a:p>
                <a:pPr marL="990600" lvl="1" indent="-557213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Based on Equation 1, 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 can be used </a:t>
                </a:r>
                <a:r>
                  <a:rPr lang="en-US" dirty="0"/>
                  <a:t>to predict the average target inhibition of a drug </a:t>
                </a:r>
                <a:endParaRPr lang="en-US" dirty="0" smtClean="0"/>
              </a:p>
              <a:p>
                <a:pPr marL="990600" lvl="1" indent="-557213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The accuracy and precision of the 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 estimate is assessed in this analysis</a:t>
                </a:r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r>
                  <a:rPr lang="en-US" sz="3600" b="1" dirty="0" smtClean="0">
                    <a:solidFill>
                      <a:srgbClr val="0460A9"/>
                    </a:solidFill>
                  </a:rPr>
                  <a:t>Model Fitting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/>
                  <a:t>To access the accuracy and precision of 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, the following analysis was performed for four drugs:</a:t>
                </a:r>
              </a:p>
              <a:p>
                <a:pPr marL="514350" indent="-514350" algn="just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dirty="0" smtClean="0"/>
                  <a:t>The PK parameters estimated using the PK observations</a:t>
                </a:r>
              </a:p>
              <a:p>
                <a:pPr marL="514350" indent="-514350" algn="just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dirty="0" smtClean="0"/>
                  <a:t>The PD parameters that were fit were</a:t>
                </a:r>
                <a:r>
                  <a:rPr lang="en-US" dirty="0"/>
                  <a:t>: </a:t>
                </a:r>
                <a:r>
                  <a:rPr lang="en-US" dirty="0" smtClean="0"/>
                  <a:t>baseline target T</a:t>
                </a:r>
                <a:r>
                  <a:rPr lang="en-US" baseline="-25000" dirty="0" smtClean="0"/>
                  <a:t>0</a:t>
                </a:r>
                <a:r>
                  <a:rPr lang="en-US" dirty="0" smtClean="0"/>
                  <a:t> </a:t>
                </a:r>
                <a:r>
                  <a:rPr lang="en-US" dirty="0"/>
                  <a:t>= k</a:t>
                </a:r>
                <a:r>
                  <a:rPr lang="en-US" baseline="-25000" dirty="0"/>
                  <a:t>syn</a:t>
                </a:r>
                <a:r>
                  <a:rPr lang="en-US" dirty="0"/>
                  <a:t>/k</a:t>
                </a:r>
                <a:r>
                  <a:rPr lang="en-US" baseline="-25000" dirty="0"/>
                  <a:t>eT </a:t>
                </a:r>
                <a:r>
                  <a:rPr lang="en-US" baseline="-25000" dirty="0" smtClean="0"/>
                  <a:t> </a:t>
                </a:r>
                <a:r>
                  <a:rPr lang="en-US" dirty="0"/>
                  <a:t> </a:t>
                </a:r>
                <a:r>
                  <a:rPr lang="en-US" dirty="0" smtClean="0"/>
                  <a:t>steady state target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totss</a:t>
                </a:r>
                <a:r>
                  <a:rPr lang="en-US" dirty="0"/>
                  <a:t> = </a:t>
                </a:r>
                <a:r>
                  <a:rPr lang="en-US" dirty="0" smtClean="0"/>
                  <a:t>k</a:t>
                </a:r>
                <a:r>
                  <a:rPr lang="en-US" baseline="-25000" dirty="0" smtClean="0"/>
                  <a:t>syn</a:t>
                </a:r>
                <a:r>
                  <a:rPr lang="en-US" dirty="0" smtClean="0"/>
                  <a:t>/k</a:t>
                </a:r>
                <a:r>
                  <a:rPr lang="en-US" baseline="-25000" dirty="0" smtClean="0"/>
                  <a:t>eDT</a:t>
                </a:r>
                <a:r>
                  <a:rPr lang="en-US" dirty="0"/>
                  <a:t>, </a:t>
                </a:r>
                <a:r>
                  <a:rPr lang="en-US" dirty="0" smtClean="0"/>
                  <a:t>C</a:t>
                </a:r>
                <a:r>
                  <a:rPr lang="en-US" baseline="-25000" dirty="0" smtClean="0"/>
                  <a:t>AFIR</a:t>
                </a:r>
                <a:r>
                  <a:rPr lang="en-US" dirty="0" smtClean="0"/>
                  <a:t>, and k</a:t>
                </a:r>
                <a:r>
                  <a:rPr lang="en-US" baseline="-25000" dirty="0" smtClean="0"/>
                  <a:t>eDT</a:t>
                </a:r>
                <a:r>
                  <a:rPr lang="en-US" dirty="0" smtClean="0"/>
                  <a:t>.  The rate constants were then calculated by: k</a:t>
                </a:r>
                <a:r>
                  <a:rPr lang="en-US" baseline="-25000" dirty="0" smtClean="0"/>
                  <a:t>syn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T</a:t>
                </a:r>
                <a:r>
                  <a:rPr lang="en-US" baseline="-25000" dirty="0" err="1" smtClean="0"/>
                  <a:t>totss</a:t>
                </a:r>
                <a:r>
                  <a:rPr lang="en-US" dirty="0" err="1" smtClean="0"/>
                  <a:t>·k</a:t>
                </a:r>
                <a:r>
                  <a:rPr lang="en-US" baseline="-25000" dirty="0" err="1" smtClean="0"/>
                  <a:t>eDT</a:t>
                </a:r>
                <a:r>
                  <a:rPr lang="en-US" dirty="0" smtClean="0"/>
                  <a:t>, k</a:t>
                </a:r>
                <a:r>
                  <a:rPr lang="en-US" baseline="-25000" dirty="0" smtClean="0"/>
                  <a:t>eT</a:t>
                </a:r>
                <a:r>
                  <a:rPr lang="en-US" dirty="0" smtClean="0"/>
                  <a:t> = k</a:t>
                </a:r>
                <a:r>
                  <a:rPr lang="en-US" baseline="-25000" dirty="0" smtClean="0"/>
                  <a:t>syn</a:t>
                </a:r>
                <a:r>
                  <a:rPr lang="en-US" dirty="0" smtClean="0"/>
                  <a:t>/T</a:t>
                </a:r>
                <a:r>
                  <a:rPr lang="en-US" baseline="-25000" dirty="0" smtClean="0"/>
                  <a:t>0</a:t>
                </a:r>
                <a:r>
                  <a:rPr lang="en-US" dirty="0"/>
                  <a:t> </a:t>
                </a:r>
                <a:r>
                  <a:rPr lang="en-US" dirty="0" smtClean="0"/>
                  <a:t>and K</a:t>
                </a:r>
                <a:r>
                  <a:rPr lang="en-US" baseline="-25000" dirty="0" smtClean="0"/>
                  <a:t>d</a:t>
                </a:r>
                <a:r>
                  <a:rPr lang="en-US" dirty="0" smtClean="0"/>
                  <a:t> = </a:t>
                </a:r>
                <a:r>
                  <a:rPr lang="en-US" dirty="0" err="1" smtClean="0"/>
                  <a:t>C</a:t>
                </a:r>
                <a:r>
                  <a:rPr lang="en-US" baseline="-25000" dirty="0" err="1" smtClean="0"/>
                  <a:t>AFIR</a:t>
                </a:r>
                <a:r>
                  <a:rPr lang="en-US" dirty="0" err="1" smtClean="0"/>
                  <a:t>·k</a:t>
                </a:r>
                <a:r>
                  <a:rPr lang="en-US" baseline="-25000" dirty="0" err="1" smtClean="0"/>
                  <a:t>eDT</a:t>
                </a:r>
                <a:r>
                  <a:rPr lang="en-US" dirty="0" smtClean="0"/>
                  <a:t>/k</a:t>
                </a:r>
                <a:r>
                  <a:rPr lang="en-US" baseline="-25000" dirty="0" smtClean="0"/>
                  <a:t>eT</a:t>
                </a:r>
                <a:r>
                  <a:rPr lang="en-US" dirty="0" smtClean="0"/>
                  <a:t>. </a:t>
                </a:r>
                <a:endParaRPr lang="en-US" dirty="0" smtClean="0"/>
              </a:p>
              <a:p>
                <a:pPr marL="514350" indent="-514350" algn="just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dirty="0" smtClean="0"/>
                  <a:t>The PK parameters were fixed to the values estimated in step 1 and the values of the lumped PD parameters from step 2 were estimated using two different datasets: </a:t>
                </a:r>
              </a:p>
              <a:p>
                <a:pPr marL="1603375" lvl="1" indent="-50165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PK + total target</a:t>
                </a:r>
              </a:p>
              <a:p>
                <a:pPr marL="1603375" lvl="1" indent="-501650" algn="just">
                  <a:spcAft>
                    <a:spcPts val="1200"/>
                  </a:spcAft>
                  <a:buFont typeface="Arial" charset="0"/>
                  <a:buChar char="•"/>
                </a:pPr>
                <a:r>
                  <a:rPr lang="en-US" dirty="0" smtClean="0"/>
                  <a:t>PK + total target + free </a:t>
                </a:r>
                <a:r>
                  <a:rPr lang="en-US" dirty="0"/>
                  <a:t>t</a:t>
                </a:r>
                <a:r>
                  <a:rPr lang="en-US" dirty="0" smtClean="0"/>
                  <a:t>arget </a:t>
                </a:r>
              </a:p>
              <a:p>
                <a:pPr marL="514350" indent="-514350" algn="just">
                  <a:spcAft>
                    <a:spcPts val="1200"/>
                  </a:spcAft>
                  <a:buFont typeface="+mj-lt"/>
                  <a:buAutoNum type="arabicParenR"/>
                </a:pPr>
                <a:r>
                  <a:rPr lang="en-US" dirty="0"/>
                  <a:t>The </a:t>
                </a:r>
                <a:r>
                  <a:rPr lang="en-US" dirty="0" smtClean="0"/>
                  <a:t>two C</a:t>
                </a:r>
                <a:r>
                  <a:rPr lang="en-US" baseline="-25000" dirty="0" smtClean="0"/>
                  <a:t>AFIR  </a:t>
                </a:r>
                <a:r>
                  <a:rPr lang="en-US" dirty="0" smtClean="0"/>
                  <a:t>estimates from step 3 </a:t>
                </a:r>
                <a:r>
                  <a:rPr lang="en-US" dirty="0"/>
                  <a:t>w</a:t>
                </a:r>
                <a:r>
                  <a:rPr lang="en-US" dirty="0" smtClean="0"/>
                  <a:t>ere compared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3600" b="1" dirty="0" smtClean="0">
                    <a:solidFill>
                      <a:srgbClr val="0460A9"/>
                    </a:solidFill>
                  </a:rPr>
                  <a:t>Data used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dirty="0" smtClean="0"/>
                  <a:t>The clinical and pre-clinical data used are summarized in Table 1.</a:t>
                </a:r>
              </a:p>
              <a:p>
                <a:pPr algn="just">
                  <a:spcAft>
                    <a:spcPts val="1200"/>
                  </a:spcAft>
                </a:pPr>
                <a:r>
                  <a:rPr lang="en-US" sz="2800" dirty="0" smtClean="0"/>
                  <a:t>                                     </a:t>
                </a:r>
                <a:r>
                  <a:rPr lang="en-US" sz="2800" b="1" dirty="0" smtClean="0"/>
                  <a:t>Table </a:t>
                </a:r>
                <a:r>
                  <a:rPr lang="en-US" sz="2800" b="1" dirty="0"/>
                  <a:t>1:</a:t>
                </a:r>
                <a:r>
                  <a:rPr lang="en-US" sz="2800" dirty="0"/>
                  <a:t> Compounds used in this study.</a:t>
                </a:r>
              </a:p>
              <a:p>
                <a:pPr algn="just">
                  <a:spcAft>
                    <a:spcPts val="1200"/>
                  </a:spcAft>
                </a:pPr>
                <a:endParaRPr lang="en-US" dirty="0"/>
              </a:p>
              <a:p>
                <a:pPr algn="just">
                  <a:spcAft>
                    <a:spcPts val="1200"/>
                  </a:spcAft>
                </a:pPr>
                <a:endParaRPr lang="en-US" sz="3200" b="1" dirty="0" smtClean="0">
                  <a:solidFill>
                    <a:srgbClr val="0460A9"/>
                  </a:solidFill>
                </a:endParaRPr>
              </a:p>
              <a:p>
                <a:pPr algn="just">
                  <a:spcAft>
                    <a:spcPts val="1200"/>
                  </a:spcAft>
                </a:pPr>
                <a:endParaRPr lang="en-US" sz="3200" dirty="0" smtClean="0"/>
              </a:p>
              <a:p>
                <a:pPr algn="just">
                  <a:spcAft>
                    <a:spcPts val="1200"/>
                  </a:spcAft>
                </a:pPr>
                <a:endParaRPr lang="en-US" sz="3200" dirty="0"/>
              </a:p>
              <a:p>
                <a:pPr algn="just">
                  <a:spcAft>
                    <a:spcPts val="1200"/>
                  </a:spcAft>
                </a:pPr>
                <a:endParaRPr lang="en-US" sz="3200" dirty="0" smtClean="0"/>
              </a:p>
            </p:txBody>
          </p:sp>
        </mc:Choice>
        <mc:Fallback>
          <p:sp>
            <p:nvSpPr>
              <p:cNvPr id="7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763486" y="9057648"/>
                <a:ext cx="13716000" cy="34583057"/>
              </a:xfrm>
              <a:blipFill rotWithShape="0">
                <a:blip r:embed="rId2"/>
                <a:stretch>
                  <a:fillRect l="-3022" t="-635" r="-17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32317503" y="11396546"/>
            <a:ext cx="557784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orange box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 of this text box is Horizontal position 18.97 and Vertical position is at 9.91</a:t>
            </a:r>
          </a:p>
          <a:p>
            <a:pPr>
              <a:spcAft>
                <a:spcPts val="600"/>
              </a:spcAft>
            </a:pP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text box, or chart is anchored at the Horizontal position of 18.97. The width of all object in this column is 15”.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3530896" y="868767"/>
            <a:ext cx="5577842" cy="151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orange box 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</a:t>
            </a:r>
            <a:r>
              <a:rPr lang="en-US" sz="28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deleted</a:t>
            </a:r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layout is preferred when there is a need to insert study logo </a:t>
            </a:r>
            <a:r>
              <a:rPr lang="en-US" sz="2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poster number is not available. </a:t>
            </a: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763486" y="5257047"/>
            <a:ext cx="29158634" cy="23730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Authors: Konstantinos Biliouris</a:t>
            </a:r>
            <a:r>
              <a:rPr lang="en-US" sz="50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Etienne Pigeolet</a:t>
            </a:r>
            <a:r>
              <a:rPr lang="en-US" sz="50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Philip J. Lowe</a:t>
            </a:r>
            <a:r>
              <a:rPr lang="en-US" sz="50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5000" b="1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Ramprasad</a:t>
            </a: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Ramakrishna</a:t>
            </a:r>
            <a:r>
              <a:rPr lang="en-US" sz="50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Andrew Stein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5000" b="1" baseline="300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baseline="30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Novartis Institute of Biomedical Research, Cambridge, MA, USA; </a:t>
            </a:r>
            <a:r>
              <a: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Novartis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Pharma AG, </a:t>
            </a:r>
            <a:r>
              <a:rPr lang="en-US" sz="24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Basel,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Switzerland </a:t>
            </a:r>
          </a:p>
        </p:txBody>
      </p:sp>
      <p:sp>
        <p:nvSpPr>
          <p:cNvPr id="29" name="Content Placeholder 7"/>
          <p:cNvSpPr txBox="1">
            <a:spLocks/>
          </p:cNvSpPr>
          <p:nvPr/>
        </p:nvSpPr>
        <p:spPr>
          <a:xfrm>
            <a:off x="17348199" y="9057648"/>
            <a:ext cx="14020799" cy="33686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90000"/>
              </a:lnSpc>
              <a:spcBef>
                <a:spcPts val="3600"/>
              </a:spcBef>
              <a:buFontTx/>
              <a:buNone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1pPr>
            <a:lvl2pPr marL="24688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2pPr>
            <a:lvl3pPr marL="41148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3pPr>
            <a:lvl4pPr marL="57607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4pPr>
            <a:lvl5pPr marL="740664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4500" kern="1200">
                <a:solidFill>
                  <a:schemeClr val="tx1"/>
                </a:solidFill>
                <a:latin typeface="Volta Modern Display 15 XXT" pitchFamily="50" charset="0"/>
                <a:ea typeface="+mn-ea"/>
                <a:cs typeface="+mn-cs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5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fit for CNTO345</a:t>
            </a:r>
            <a:endParaRPr lang="en-US" sz="3600" b="1" strike="sngStrike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 smtClean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 smtClean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Figure 2: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Model fit to CNTO345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. The observations were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digitized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from [3]. The lines correspond to the predictions (using the dataset with PK + total target + free target data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), the circles (○)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correspond to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observations and asterisks (</a:t>
            </a:r>
            <a:r>
              <a:rPr lang="en-US" sz="2800" baseline="-10000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) correspond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the observations below the limit of quantification.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3600" b="1" dirty="0" smtClean="0">
                <a:solidFill>
                  <a:srgbClr val="046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3600" b="1" baseline="-25000" dirty="0" smtClean="0">
                <a:solidFill>
                  <a:srgbClr val="046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AFIR</a:t>
            </a:r>
            <a:r>
              <a:rPr lang="en-US" sz="3600" b="1" dirty="0" smtClean="0">
                <a:solidFill>
                  <a:srgbClr val="0460A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values estimated with and without free target data (step 4)</a:t>
            </a:r>
            <a:endParaRPr lang="en-US" sz="36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 smtClean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 smtClean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endParaRPr lang="en-US" sz="5400" b="1" dirty="0" smtClean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686861">
              <a:lnSpc>
                <a:spcPct val="100000"/>
              </a:lnSpc>
            </a:pPr>
            <a:endParaRPr lang="en-US" sz="5400" b="1" dirty="0">
              <a:solidFill>
                <a:srgbClr val="0460A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 defTabSz="3686861">
              <a:lnSpc>
                <a:spcPct val="100000"/>
              </a:lnSpc>
              <a:spcBef>
                <a:spcPts val="0"/>
              </a:spcBef>
            </a:pPr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Figure 3: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Relationship between the C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AFIR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values estimated with (y-axis) and without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    (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x-axis) free target data. The circles (●) correspond to the estimated value and the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error-bars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correspond to the 5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- 95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confidence interval, as calculated from the NONMEM Covariance Matrix (CNTO345),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Monolix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(Novartis mAb 1) or the log-likelihood profile (Novartis mAb 2).  For Novartis </a:t>
            </a:r>
            <a:r>
              <a:rPr lang="en-US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mAb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2, the large confidence intervals (100,000-fold) indicate that insufficient data were available to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estimate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8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AFIR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3686861">
              <a:lnSpc>
                <a:spcPct val="100000"/>
              </a:lnSpc>
              <a:spcAft>
                <a:spcPts val="2400"/>
              </a:spcAft>
            </a:pPr>
            <a:r>
              <a:rPr lang="en-US" sz="5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 and future work</a:t>
            </a:r>
            <a:endParaRPr lang="en-US" sz="5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 defTabSz="368686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For three compounds, the average free target levels were predicted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within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2-fold accuracy by using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total drug and total target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defTabSz="368686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For one compound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the average free target levels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could not be accurately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predicted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only the 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total drug and total target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data. This is attributed to the lack of sufficient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only single dosing data, initial target below limit of quantification and limited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follow-up.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 defTabSz="368686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Additional examples are currently being analyzed to assess the predictability of C</a:t>
            </a:r>
            <a:r>
              <a:rPr lang="en-US" sz="3000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AFIR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without the use of free target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data.</a:t>
            </a:r>
            <a:endParaRPr lang="en-US" sz="3000" dirty="0" smtClean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defTabSz="3686861">
              <a:lnSpc>
                <a:spcPct val="100000"/>
              </a:lnSpc>
              <a:spcAft>
                <a:spcPts val="2400"/>
              </a:spcAft>
            </a:pPr>
            <a:r>
              <a:rPr lang="en-US" sz="5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  <a:p>
            <a:pPr marL="51435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Stein AM and Ramakrishna R, </a:t>
            </a:r>
            <a:r>
              <a:rPr lang="en-US" sz="3000" i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CPT: PSP. </a:t>
            </a:r>
            <a:r>
              <a:rPr lang="en-US" sz="3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2017, 6, 258-266</a:t>
            </a: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3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Mager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 DE and </a:t>
            </a:r>
            <a:r>
              <a:rPr lang="en-US" sz="3000" dirty="0" err="1">
                <a:latin typeface="Arial" panose="020B0604020202020204" pitchFamily="34" charset="0"/>
                <a:cs typeface="Arial" panose="020B0604020202020204" pitchFamily="34" charset="0"/>
              </a:rPr>
              <a:t>Jusko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WJ, </a:t>
            </a:r>
            <a:r>
              <a:rPr lang="en-US" sz="3000" i="1" dirty="0" smtClean="0">
                <a:latin typeface="Arial" panose="020B0604020202020204" pitchFamily="34" charset="0"/>
                <a:cs typeface="Arial" panose="020B0604020202020204" pitchFamily="34" charset="0"/>
              </a:rPr>
              <a:t>JPKPD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 2001,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3000" i="1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(6), </a:t>
            </a:r>
            <a:r>
              <a:rPr lang="en-US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507-532</a:t>
            </a: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Chen X, et al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JPKPD. 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2016,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43(3), 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291-304</a:t>
            </a:r>
            <a:endParaRPr lang="en-US" sz="3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lvl="0" indent="-51435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Lowe </a:t>
            </a:r>
            <a:r>
              <a:rPr lang="fr-FR" sz="3000" dirty="0">
                <a:latin typeface="Arial" panose="020B0604020202020204" pitchFamily="34" charset="0"/>
                <a:cs typeface="Arial" panose="020B0604020202020204" pitchFamily="34" charset="0"/>
              </a:rPr>
              <a:t>PJ, et al</a:t>
            </a:r>
            <a:r>
              <a:rPr lang="fr-FR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., 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Basic &amp; Clinical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Pharmacology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3000" dirty="0" err="1">
                <a:latin typeface="Arial" panose="020B0604020202020204" pitchFamily="34" charset="0"/>
                <a:cs typeface="Arial" panose="020B0604020202020204" pitchFamily="34" charset="0"/>
              </a:rPr>
              <a:t>Toxicology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2010, </a:t>
            </a:r>
            <a:r>
              <a:rPr lang="de-DE" sz="3000" dirty="0">
                <a:latin typeface="Arial" panose="020B0604020202020204" pitchFamily="34" charset="0"/>
                <a:cs typeface="Arial" panose="020B0604020202020204" pitchFamily="34" charset="0"/>
              </a:rPr>
              <a:t>106(3): </a:t>
            </a:r>
            <a:r>
              <a:rPr lang="de-DE" sz="3000" dirty="0" smtClean="0">
                <a:latin typeface="Arial" panose="020B0604020202020204" pitchFamily="34" charset="0"/>
                <a:cs typeface="Arial" panose="020B0604020202020204" pitchFamily="34" charset="0"/>
              </a:rPr>
              <a:t>195-209</a:t>
            </a:r>
          </a:p>
          <a:p>
            <a:pPr lvl="0"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de-DE" sz="3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5400" b="1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Acknowledgments </a:t>
            </a:r>
          </a:p>
          <a:p>
            <a:pPr defTabSz="368686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30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Novartis’ support of this work is greatly acknowledged</a:t>
            </a:r>
            <a:endParaRPr lang="en-US" sz="3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5850883" y="17198963"/>
            <a:ext cx="5541206" cy="2881464"/>
            <a:chOff x="12901" y="112652"/>
            <a:chExt cx="2747398" cy="1428665"/>
          </a:xfrm>
        </p:grpSpPr>
        <p:sp>
          <p:nvSpPr>
            <p:cNvPr id="19" name="Rectangle 18"/>
            <p:cNvSpPr/>
            <p:nvPr/>
          </p:nvSpPr>
          <p:spPr>
            <a:xfrm>
              <a:off x="776263" y="396593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800" dirty="0"/>
                <a:t>D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190725" y="336462"/>
              <a:ext cx="153893" cy="4577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6000" dirty="0">
                  <a:solidFill>
                    <a:srgbClr val="000000"/>
                  </a:solidFill>
                </a:rPr>
                <a:t>+</a:t>
              </a: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412732" y="396593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800" dirty="0">
                  <a:solidFill>
                    <a:srgbClr val="000000"/>
                  </a:solidFill>
                </a:rPr>
                <a:t>T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2184674" y="396593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800" dirty="0">
                  <a:solidFill>
                    <a:srgbClr val="000000"/>
                  </a:solidFill>
                </a:rPr>
                <a:t>DT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089391" y="780160"/>
              <a:ext cx="0" cy="29135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608148" y="112652"/>
              <a:ext cx="239486" cy="21363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syn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622479" y="842387"/>
              <a:ext cx="316630" cy="2136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eT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392930" y="840231"/>
              <a:ext cx="367369" cy="2136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eDT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0880" y="1181317"/>
              <a:ext cx="360000" cy="360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mpd="sng">
              <a:noFill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4800" dirty="0"/>
                <a:t>D</a:t>
              </a:r>
              <a:r>
                <a:rPr lang="en-US" sz="4800" baseline="-25000" dirty="0"/>
                <a:t>P</a:t>
              </a:r>
              <a:endParaRPr lang="en-US" sz="4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1813284" y="576593"/>
              <a:ext cx="329938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triangle" w="sm" len="sm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587027" y="780160"/>
              <a:ext cx="0" cy="29135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2359613" y="780160"/>
              <a:ext cx="0" cy="291359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1118566" y="842387"/>
              <a:ext cx="316630" cy="2136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>
                  <a:solidFill>
                    <a:srgbClr val="000000"/>
                  </a:solidFill>
                </a:rPr>
                <a:t>eD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770067" y="953442"/>
              <a:ext cx="431908" cy="2136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 smtClean="0">
                  <a:solidFill>
                    <a:srgbClr val="000000"/>
                  </a:solidFill>
                </a:rPr>
                <a:t>12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2901" y="534029"/>
              <a:ext cx="505486" cy="24415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dirty="0"/>
                <a:t>Dose</a:t>
              </a:r>
              <a:r>
                <a:rPr lang="en-US" sz="3200" baseline="-25000" dirty="0"/>
                <a:t>iv</a:t>
              </a: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1587027" y="112652"/>
              <a:ext cx="0" cy="25936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41684" y="653537"/>
              <a:ext cx="315072" cy="0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1914207" y="348031"/>
              <a:ext cx="151328" cy="21363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 smtClean="0">
                  <a:solidFill>
                    <a:srgbClr val="000000"/>
                  </a:solidFill>
                </a:rPr>
                <a:t>d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623115" y="811882"/>
              <a:ext cx="220626" cy="28312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V="1">
              <a:off x="517165" y="811882"/>
              <a:ext cx="211901" cy="283121"/>
            </a:xfrm>
            <a:prstGeom prst="straightConnector1">
              <a:avLst/>
            </a:prstGeom>
            <a:ln w="6350" cmpd="sng">
              <a:solidFill>
                <a:schemeClr val="tx1"/>
              </a:solidFill>
              <a:headEnd type="none"/>
              <a:tailEnd type="triangle" w="sm" len="sm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354507" y="798190"/>
              <a:ext cx="378921" cy="21363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800" dirty="0" smtClean="0">
                  <a:solidFill>
                    <a:srgbClr val="000000"/>
                  </a:solidFill>
                </a:rPr>
                <a:t>k</a:t>
              </a:r>
              <a:r>
                <a:rPr lang="en-US" sz="2800" baseline="-25000" dirty="0" smtClean="0">
                  <a:solidFill>
                    <a:srgbClr val="000000"/>
                  </a:solidFill>
                </a:rPr>
                <a:t>21</a:t>
              </a:r>
              <a:endParaRPr lang="en-US" sz="2800" baseline="-25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088" y="39282410"/>
            <a:ext cx="9291449" cy="358444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8199" y="10929681"/>
            <a:ext cx="13807440" cy="57559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46168" y="19522440"/>
            <a:ext cx="13807440" cy="6903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2891EB6-8DEE-4E78-9807-DD568D987BFE}" vid="{FD546AFD-69C2-42A8-8E2F-7CC4BEBDFA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Scientific Poster Vertical_36x48_0816</Template>
  <TotalTime>1382</TotalTime>
  <Words>815</Words>
  <Application>Microsoft Macintosh PowerPoint</Application>
  <PresentationFormat>Custom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 Math</vt:lpstr>
      <vt:lpstr>Volta Modern Display 15 XXT</vt:lpstr>
      <vt:lpstr>Arial</vt:lpstr>
      <vt:lpstr>Arial Black</vt:lpstr>
      <vt:lpstr>Office Theme</vt:lpstr>
      <vt:lpstr>Predicting the Free Target Levels Based on Total drug and Total Target Levels for Monoclonal Antibodies</vt:lpstr>
    </vt:vector>
  </TitlesOfParts>
  <Company/>
  <LinksUpToDate>false</LinksUpToDate>
  <SharedDoc>false</SharedDoc>
  <HyperlinksChanged>false</HyperlinksChanged>
  <AppVersion>15.0038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Headline: Arial Bold 80 Text may run two lines</dc:title>
  <dc:creator>Microsoft Office User</dc:creator>
  <cp:lastModifiedBy>Stein, Andrew</cp:lastModifiedBy>
  <cp:revision>115</cp:revision>
  <cp:lastPrinted>2016-08-24T21:06:06Z</cp:lastPrinted>
  <dcterms:created xsi:type="dcterms:W3CDTF">2016-11-14T14:28:26Z</dcterms:created>
  <dcterms:modified xsi:type="dcterms:W3CDTF">2017-10-06T15:49:12Z</dcterms:modified>
</cp:coreProperties>
</file>