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
  </p:handoutMasterIdLst>
  <p:sldIdLst>
    <p:sldId id="259"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userDrawn="1">
          <p15:clr>
            <a:srgbClr val="A4A3A4"/>
          </p15:clr>
        </p15:guide>
        <p15:guide id="2" orient="horz" pos="26568" userDrawn="1">
          <p15:clr>
            <a:srgbClr val="A4A3A4"/>
          </p15:clr>
        </p15:guide>
        <p15:guide id="3"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4E6"/>
    <a:srgbClr val="0460A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1" autoAdjust="0"/>
    <p:restoredTop sz="96121"/>
  </p:normalViewPr>
  <p:slideViewPr>
    <p:cSldViewPr snapToGrid="0">
      <p:cViewPr>
        <p:scale>
          <a:sx n="111" d="100"/>
          <a:sy n="111" d="100"/>
        </p:scale>
        <p:origin x="-11536" y="-11912"/>
      </p:cViewPr>
      <p:guideLst>
        <p:guide orient="horz" pos="936"/>
        <p:guide orient="horz" pos="26568"/>
        <p:guide pos="10368"/>
      </p:guideLst>
    </p:cSldViewPr>
  </p:slideViewPr>
  <p:notesTextViewPr>
    <p:cViewPr>
      <p:scale>
        <a:sx n="3" d="2"/>
        <a:sy n="3" d="2"/>
      </p:scale>
      <p:origin x="0" y="0"/>
    </p:cViewPr>
  </p:notesTextViewPr>
  <p:notesViewPr>
    <p:cSldViewPr snapToGrid="0">
      <p:cViewPr varScale="1">
        <p:scale>
          <a:sx n="59" d="100"/>
          <a:sy n="59" d="100"/>
        </p:scale>
        <p:origin x="1632" y="77"/>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32B339-91DE-4708-B59C-02B1B792E1FF}" type="datetimeFigureOut">
              <a:rPr lang="en-US" smtClean="0"/>
              <a:t>5/30/18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CED587-2CC7-4724-8506-9A8AC6CB2EB6}" type="slidenum">
              <a:rPr lang="en-US" smtClean="0"/>
              <a:t>‹#›</a:t>
            </a:fld>
            <a:endParaRPr lang="en-US" dirty="0"/>
          </a:p>
        </p:txBody>
      </p:sp>
    </p:spTree>
    <p:extLst>
      <p:ext uri="{BB962C8B-B14F-4D97-AF65-F5344CB8AC3E}">
        <p14:creationId xmlns:p14="http://schemas.microsoft.com/office/powerpoint/2010/main" val="7733004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09140" y="2336811"/>
            <a:ext cx="28775660" cy="6029950"/>
          </a:xfrm>
        </p:spPr>
        <p:txBody>
          <a:bodyPr/>
          <a:lstStyle>
            <a:lvl1pPr>
              <a:defRPr>
                <a:latin typeface="Arial Black" panose="020B0A040201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009140" y="9514848"/>
            <a:ext cx="13716000" cy="33502601"/>
          </a:xfrm>
        </p:spPr>
        <p:txBody>
          <a:bodyPr>
            <a:normAutofit/>
          </a:bodyPr>
          <a:lstStyle>
            <a:lvl1pPr marL="0" indent="0">
              <a:lnSpc>
                <a:spcPct val="100000"/>
              </a:lnSpc>
              <a:spcBef>
                <a:spcPts val="0"/>
              </a:spcBef>
              <a:buFontTx/>
              <a:buNone/>
              <a:defRPr sz="3000" b="0">
                <a:latin typeface="Arial" panose="020B0604020202020204" pitchFamily="34" charset="0"/>
                <a:cs typeface="Arial" panose="020B0604020202020204" pitchFamily="34" charset="0"/>
              </a:defRPr>
            </a:lvl1pPr>
            <a:lvl2pPr>
              <a:lnSpc>
                <a:spcPct val="100000"/>
              </a:lnSpc>
              <a:spcBef>
                <a:spcPts val="0"/>
              </a:spcBef>
              <a:defRPr sz="3000">
                <a:latin typeface="Arial" panose="020B0604020202020204" pitchFamily="34" charset="0"/>
                <a:cs typeface="Arial" panose="020B0604020202020204" pitchFamily="34" charset="0"/>
              </a:defRPr>
            </a:lvl2pPr>
            <a:lvl3pPr>
              <a:lnSpc>
                <a:spcPct val="100000"/>
              </a:lnSpc>
              <a:spcBef>
                <a:spcPts val="0"/>
              </a:spcBef>
              <a:defRPr sz="3000">
                <a:latin typeface="Arial" panose="020B0604020202020204" pitchFamily="34" charset="0"/>
                <a:cs typeface="Arial" panose="020B0604020202020204" pitchFamily="34" charset="0"/>
              </a:defRPr>
            </a:lvl3pPr>
            <a:lvl4pPr>
              <a:lnSpc>
                <a:spcPct val="100000"/>
              </a:lnSpc>
              <a:spcBef>
                <a:spcPts val="0"/>
              </a:spcBef>
              <a:defRPr sz="3000">
                <a:latin typeface="Arial" panose="020B0604020202020204" pitchFamily="34" charset="0"/>
                <a:cs typeface="Arial" panose="020B0604020202020204" pitchFamily="34" charset="0"/>
              </a:defRPr>
            </a:lvl4pPr>
            <a:lvl5pPr>
              <a:lnSpc>
                <a:spcPct val="100000"/>
              </a:lnSpc>
              <a:spcBef>
                <a:spcPts val="0"/>
              </a:spcBef>
              <a:defRPr sz="30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348200" y="9514848"/>
            <a:ext cx="13716000" cy="33502602"/>
          </a:xfrm>
        </p:spPr>
        <p:txBody>
          <a:bodyPr>
            <a:normAutofit/>
          </a:bodyPr>
          <a:lstStyle>
            <a:lvl1pPr marL="0" indent="0">
              <a:lnSpc>
                <a:spcPct val="100000"/>
              </a:lnSpc>
              <a:spcBef>
                <a:spcPts val="0"/>
              </a:spcBef>
              <a:buFontTx/>
              <a:buNone/>
              <a:defRPr sz="3000">
                <a:latin typeface="Arial" panose="020B0604020202020204" pitchFamily="34" charset="0"/>
                <a:cs typeface="Arial" panose="020B0604020202020204" pitchFamily="34" charset="0"/>
              </a:defRPr>
            </a:lvl1pPr>
            <a:lvl2pPr>
              <a:lnSpc>
                <a:spcPct val="100000"/>
              </a:lnSpc>
              <a:spcBef>
                <a:spcPts val="0"/>
              </a:spcBef>
              <a:defRPr sz="3000">
                <a:latin typeface="Arial" panose="020B0604020202020204" pitchFamily="34" charset="0"/>
                <a:cs typeface="Arial" panose="020B0604020202020204" pitchFamily="34" charset="0"/>
              </a:defRPr>
            </a:lvl2pPr>
            <a:lvl3pPr>
              <a:lnSpc>
                <a:spcPct val="100000"/>
              </a:lnSpc>
              <a:spcBef>
                <a:spcPts val="0"/>
              </a:spcBef>
              <a:defRPr sz="3000">
                <a:latin typeface="Arial" panose="020B0604020202020204" pitchFamily="34" charset="0"/>
                <a:cs typeface="Arial" panose="020B0604020202020204" pitchFamily="34" charset="0"/>
              </a:defRPr>
            </a:lvl3pPr>
            <a:lvl4pPr>
              <a:lnSpc>
                <a:spcPct val="100000"/>
              </a:lnSpc>
              <a:spcBef>
                <a:spcPts val="0"/>
              </a:spcBef>
              <a:defRPr sz="3000">
                <a:latin typeface="Arial" panose="020B0604020202020204" pitchFamily="34" charset="0"/>
                <a:cs typeface="Arial" panose="020B0604020202020204" pitchFamily="34" charset="0"/>
              </a:defRPr>
            </a:lvl4pPr>
            <a:lvl5pPr>
              <a:lnSpc>
                <a:spcPct val="100000"/>
              </a:lnSpc>
              <a:spcBef>
                <a:spcPts val="0"/>
              </a:spcBef>
              <a:defRPr sz="30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58255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140" y="9601200"/>
            <a:ext cx="28392120" cy="299313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AB97AF4B-F7AF-4F67-8699-F8E8E9427259}" type="datetimeFigureOut">
              <a:rPr lang="en-US" smtClean="0"/>
              <a:t>5/25/18</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9DD064E7-A370-48C0-82C6-2617BC0E1439}" type="slidenum">
              <a:rPr lang="en-US" smtClean="0"/>
              <a:t>‹#›</a:t>
            </a:fld>
            <a:endParaRPr lang="en-US" dirty="0"/>
          </a:p>
        </p:txBody>
      </p:sp>
      <p:sp>
        <p:nvSpPr>
          <p:cNvPr id="7" name="Rectangle 6"/>
          <p:cNvSpPr/>
          <p:nvPr userDrawn="1"/>
        </p:nvSpPr>
        <p:spPr>
          <a:xfrm>
            <a:off x="0" y="0"/>
            <a:ext cx="32918400" cy="8366760"/>
          </a:xfrm>
          <a:prstGeom prst="rect">
            <a:avLst/>
          </a:prstGeom>
          <a:solidFill>
            <a:srgbClr val="0460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263140" y="2336811"/>
            <a:ext cx="28392120" cy="602995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294805316"/>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3291840" rtl="0" eaLnBrk="1" latinLnBrk="0" hangingPunct="1">
        <a:lnSpc>
          <a:spcPct val="90000"/>
        </a:lnSpc>
        <a:spcBef>
          <a:spcPct val="0"/>
        </a:spcBef>
        <a:buNone/>
        <a:defRPr sz="8000" b="1" kern="1200">
          <a:solidFill>
            <a:schemeClr val="bg1"/>
          </a:solidFill>
          <a:latin typeface="Volta Modern Display 15 XXT" pitchFamily="50" charset="0"/>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4500" kern="1200">
          <a:solidFill>
            <a:schemeClr val="tx1"/>
          </a:solidFill>
          <a:latin typeface="Volta Modern Display 15 XXT" pitchFamily="50" charset="0"/>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4500" kern="1200">
          <a:solidFill>
            <a:schemeClr val="tx1"/>
          </a:solidFill>
          <a:latin typeface="Volta Modern Display 15 XXT" pitchFamily="50" charset="0"/>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4500" kern="1200">
          <a:solidFill>
            <a:schemeClr val="tx1"/>
          </a:solidFill>
          <a:latin typeface="Volta Modern Display 15 XXT" pitchFamily="50" charset="0"/>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500" kern="1200">
          <a:solidFill>
            <a:schemeClr val="tx1"/>
          </a:solidFill>
          <a:latin typeface="Volta Modern Display 15 XXT" pitchFamily="50" charset="0"/>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500" kern="1200">
          <a:solidFill>
            <a:schemeClr val="tx1"/>
          </a:solidFill>
          <a:latin typeface="Volta Modern Display 15 XXT" pitchFamily="50"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5" name="Content Placeholder 6">
                <a:extLst>
                  <a:ext uri="{FF2B5EF4-FFF2-40B4-BE49-F238E27FC236}">
                    <a16:creationId xmlns:a16="http://schemas.microsoft.com/office/drawing/2014/main" id="{3FFD63DD-BC25-2040-900F-95646DCF5CA6}"/>
                  </a:ext>
                </a:extLst>
              </p:cNvPr>
              <p:cNvSpPr txBox="1">
                <a:spLocks/>
              </p:cNvSpPr>
              <p:nvPr/>
            </p:nvSpPr>
            <p:spPr>
              <a:xfrm>
                <a:off x="17394443" y="9057648"/>
                <a:ext cx="13716000" cy="34658142"/>
              </a:xfrm>
              <a:prstGeom prst="rect">
                <a:avLst/>
              </a:prstGeom>
            </p:spPr>
            <p:txBody>
              <a:bodyPr vert="horz" lIns="0" tIns="0" rIns="0" bIns="0" rtlCol="0">
                <a:spAutoFit/>
              </a:bodyPr>
              <a:lstStyle>
                <a:lvl1pPr marL="0" indent="0" algn="l" defTabSz="3291840" rtl="0" eaLnBrk="1" latinLnBrk="0" hangingPunct="1">
                  <a:lnSpc>
                    <a:spcPct val="100000"/>
                  </a:lnSpc>
                  <a:spcBef>
                    <a:spcPts val="0"/>
                  </a:spcBef>
                  <a:buFontTx/>
                  <a:buNone/>
                  <a:defRPr sz="3000" b="0" kern="1200">
                    <a:solidFill>
                      <a:schemeClr val="tx1"/>
                    </a:solidFill>
                    <a:latin typeface="Arial" panose="020B0604020202020204" pitchFamily="34" charset="0"/>
                    <a:ea typeface="+mn-ea"/>
                    <a:cs typeface="Arial" panose="020B0604020202020204" pitchFamily="34" charset="0"/>
                  </a:defRPr>
                </a:lvl1pPr>
                <a:lvl2pPr marL="2468880" indent="-822960" algn="l" defTabSz="3291840" rtl="0" eaLnBrk="1" latinLnBrk="0" hangingPunct="1">
                  <a:lnSpc>
                    <a:spcPct val="100000"/>
                  </a:lnSpc>
                  <a:spcBef>
                    <a:spcPts val="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2pPr>
                <a:lvl3pPr marL="4114800" indent="-822960" algn="l" defTabSz="3291840" rtl="0" eaLnBrk="1" latinLnBrk="0" hangingPunct="1">
                  <a:lnSpc>
                    <a:spcPct val="100000"/>
                  </a:lnSpc>
                  <a:spcBef>
                    <a:spcPts val="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3pPr>
                <a:lvl4pPr marL="5760720" indent="-822960" algn="l" defTabSz="3291840" rtl="0" eaLnBrk="1" latinLnBrk="0" hangingPunct="1">
                  <a:lnSpc>
                    <a:spcPct val="100000"/>
                  </a:lnSpc>
                  <a:spcBef>
                    <a:spcPts val="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4pPr>
                <a:lvl5pPr marL="7406640" indent="-822960" algn="l" defTabSz="3291840" rtl="0" eaLnBrk="1" latinLnBrk="0" hangingPunct="1">
                  <a:lnSpc>
                    <a:spcPct val="100000"/>
                  </a:lnSpc>
                  <a:spcBef>
                    <a:spcPts val="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Aft>
                    <a:spcPts val="2400"/>
                  </a:spcAft>
                </a:pPr>
                <a:r>
                  <a:rPr lang="en-US" sz="5400" b="1" dirty="0"/>
                  <a:t>Results:</a:t>
                </a:r>
                <a:endParaRPr lang="en-US" dirty="0"/>
              </a:p>
              <a:p>
                <a:pPr marL="457200" indent="-457200">
                  <a:spcAft>
                    <a:spcPts val="1800"/>
                  </a:spcAft>
                  <a:buFont typeface="Arial" panose="020B0604020202020204" pitchFamily="34" charset="0"/>
                  <a:buChar char="•"/>
                </a:pPr>
                <a:r>
                  <a:rPr lang="en-US" dirty="0"/>
                  <a:t>Mathematical analysis of the model gives the Average Free Tissue target to Initial target Ratio (AFTIR), under the assumptions listed further below.  This formula is similar to equation (1).  </a:t>
                </a:r>
              </a:p>
              <a:p>
                <a:pPr marL="479425" algn="ctr">
                  <a:spcAft>
                    <a:spcPts val="1800"/>
                  </a:spcAft>
                </a:pPr>
                <a:r>
                  <a:rPr lang="en-US" sz="6000" b="1" dirty="0">
                    <a:solidFill>
                      <a:srgbClr val="0070C0"/>
                    </a:solidFill>
                  </a:rPr>
                  <a:t> </a:t>
                </a:r>
                <a14:m>
                  <m:oMath xmlns:m="http://schemas.openxmlformats.org/officeDocument/2006/math">
                    <m:r>
                      <a:rPr lang="en-US" sz="6000" b="1" i="0" smtClean="0">
                        <a:solidFill>
                          <a:srgbClr val="0070C0"/>
                        </a:solidFill>
                        <a:latin typeface="Cambria Math" panose="02040503050406030204" pitchFamily="18" charset="0"/>
                      </a:rPr>
                      <m:t>𝐀𝐅𝐓𝐈𝐑</m:t>
                    </m:r>
                    <m:r>
                      <a:rPr lang="en-US" sz="6000" b="1" i="0" smtClean="0">
                        <a:solidFill>
                          <a:srgbClr val="0070C0"/>
                        </a:solidFill>
                        <a:latin typeface="Cambria Math" panose="02040503050406030204" pitchFamily="18" charset="0"/>
                      </a:rPr>
                      <m:t>=</m:t>
                    </m:r>
                    <m:f>
                      <m:fPr>
                        <m:ctrlPr>
                          <a:rPr lang="en-US" sz="6000" b="1" i="1">
                            <a:solidFill>
                              <a:srgbClr val="0070C0"/>
                            </a:solidFill>
                            <a:latin typeface="Cambria Math" panose="02040503050406030204" pitchFamily="18" charset="0"/>
                          </a:rPr>
                        </m:ctrlPr>
                      </m:fPr>
                      <m:num>
                        <m:r>
                          <a:rPr lang="en-US" sz="6000" b="1" i="1">
                            <a:solidFill>
                              <a:srgbClr val="0070C0"/>
                            </a:solidFill>
                            <a:latin typeface="Cambria Math" panose="02040503050406030204" pitchFamily="18" charset="0"/>
                          </a:rPr>
                          <m:t>𝑻</m:t>
                        </m:r>
                        <m:r>
                          <a:rPr lang="en-US" sz="6000" b="1" i="1" baseline="-25000" smtClean="0">
                            <a:solidFill>
                              <a:srgbClr val="0070C0"/>
                            </a:solidFill>
                            <a:latin typeface="Cambria Math" panose="02040503050406030204" pitchFamily="18" charset="0"/>
                          </a:rPr>
                          <m:t>𝒂𝒗𝒈</m:t>
                        </m:r>
                      </m:num>
                      <m:den>
                        <m:r>
                          <a:rPr lang="en-US" sz="6000" b="1" i="0" smtClean="0">
                            <a:solidFill>
                              <a:srgbClr val="0070C0"/>
                            </a:solidFill>
                            <a:latin typeface="Cambria Math" panose="02040503050406030204" pitchFamily="18" charset="0"/>
                          </a:rPr>
                          <m:t>𝐓</m:t>
                        </m:r>
                        <m:r>
                          <a:rPr lang="en-US" sz="6000" b="1" i="1" baseline="-25000" smtClean="0">
                            <a:solidFill>
                              <a:srgbClr val="0070C0"/>
                            </a:solidFill>
                            <a:latin typeface="Cambria Math" panose="02040503050406030204" pitchFamily="18" charset="0"/>
                          </a:rPr>
                          <m:t>𝟎</m:t>
                        </m:r>
                      </m:den>
                    </m:f>
                    <m:r>
                      <a:rPr lang="en-US" sz="6000" b="1">
                        <a:solidFill>
                          <a:srgbClr val="0070C0"/>
                        </a:solidFill>
                        <a:latin typeface="Cambria Math" panose="02040503050406030204" pitchFamily="18" charset="0"/>
                      </a:rPr>
                      <m:t>≈</m:t>
                    </m:r>
                    <m:f>
                      <m:fPr>
                        <m:ctrlPr>
                          <a:rPr lang="en-US" sz="6000" b="1" i="1">
                            <a:solidFill>
                              <a:srgbClr val="0070C0"/>
                            </a:solidFill>
                            <a:latin typeface="Cambria Math" panose="02040503050406030204" pitchFamily="18" charset="0"/>
                          </a:rPr>
                        </m:ctrlPr>
                      </m:fPr>
                      <m:num>
                        <m:r>
                          <a:rPr lang="en-US" sz="6000" b="1" i="1" smtClean="0">
                            <a:solidFill>
                              <a:srgbClr val="0070C0"/>
                            </a:solidFill>
                            <a:latin typeface="Cambria Math" panose="02040503050406030204" pitchFamily="18" charset="0"/>
                          </a:rPr>
                          <m:t>𝑲</m:t>
                        </m:r>
                        <m:r>
                          <a:rPr lang="en-US" sz="6000" b="1" i="0" baseline="-25000" smtClean="0">
                            <a:solidFill>
                              <a:srgbClr val="0070C0"/>
                            </a:solidFill>
                            <a:latin typeface="Cambria Math" panose="02040503050406030204" pitchFamily="18" charset="0"/>
                          </a:rPr>
                          <m:t>𝐞𝐪</m:t>
                        </m:r>
                        <m:r>
                          <a:rPr lang="en-US" sz="6000" b="1" i="1" smtClean="0">
                            <a:solidFill>
                              <a:srgbClr val="0070C0"/>
                            </a:solidFill>
                            <a:latin typeface="Cambria Math" panose="02040503050406030204" pitchFamily="18" charset="0"/>
                          </a:rPr>
                          <m:t>𝑻</m:t>
                        </m:r>
                        <m:r>
                          <a:rPr lang="en-US" sz="6000" b="1" i="0" baseline="-25000" smtClean="0">
                            <a:solidFill>
                              <a:srgbClr val="0070C0"/>
                            </a:solidFill>
                            <a:latin typeface="Cambria Math" panose="02040503050406030204" pitchFamily="18" charset="0"/>
                          </a:rPr>
                          <m:t>𝐟𝐨𝐥𝐝</m:t>
                        </m:r>
                      </m:num>
                      <m:den>
                        <m:r>
                          <a:rPr lang="en-US" sz="6000" b="1" i="1">
                            <a:solidFill>
                              <a:srgbClr val="0070C0"/>
                            </a:solidFill>
                            <a:latin typeface="Cambria Math" panose="02040503050406030204" pitchFamily="18" charset="0"/>
                          </a:rPr>
                          <m:t>𝑩</m:t>
                        </m:r>
                        <m:r>
                          <a:rPr lang="en-US" sz="6000" b="1" i="1">
                            <a:solidFill>
                              <a:srgbClr val="0070C0"/>
                            </a:solidFill>
                            <a:latin typeface="Cambria Math" panose="02040503050406030204" pitchFamily="18" charset="0"/>
                          </a:rPr>
                          <m:t>·</m:t>
                        </m:r>
                        <m:sSub>
                          <m:sSubPr>
                            <m:ctrlPr>
                              <a:rPr lang="en-US" sz="6000" b="1" i="1" smtClean="0">
                                <a:solidFill>
                                  <a:srgbClr val="0070C0"/>
                                </a:solidFill>
                                <a:latin typeface="Cambria Math" panose="02040503050406030204" pitchFamily="18" charset="0"/>
                              </a:rPr>
                            </m:ctrlPr>
                          </m:sSubPr>
                          <m:e>
                            <m:r>
                              <a:rPr lang="en-US" sz="6000" b="1" i="1" smtClean="0">
                                <a:solidFill>
                                  <a:srgbClr val="0070C0"/>
                                </a:solidFill>
                                <a:latin typeface="Cambria Math" panose="02040503050406030204" pitchFamily="18" charset="0"/>
                              </a:rPr>
                              <m:t>𝑪</m:t>
                            </m:r>
                          </m:e>
                          <m:sub>
                            <m:r>
                              <a:rPr lang="en-US" sz="6000" b="1" i="0" smtClean="0">
                                <a:solidFill>
                                  <a:srgbClr val="0070C0"/>
                                </a:solidFill>
                                <a:latin typeface="Cambria Math" panose="02040503050406030204" pitchFamily="18" charset="0"/>
                              </a:rPr>
                              <m:t>𝐚𝐯𝐠</m:t>
                            </m:r>
                          </m:sub>
                        </m:sSub>
                      </m:den>
                    </m:f>
                  </m:oMath>
                </a14:m>
                <a:r>
                  <a:rPr lang="en-US" sz="6000" b="1" dirty="0">
                    <a:solidFill>
                      <a:srgbClr val="0070C0"/>
                    </a:solidFill>
                  </a:rPr>
                  <a:t>       </a:t>
                </a:r>
                <a:r>
                  <a:rPr lang="en-US" sz="3600" dirty="0"/>
                  <a:t>(2)</a:t>
                </a:r>
              </a:p>
              <a:p>
                <a:pPr marL="1385888" indent="-409575">
                  <a:spcAft>
                    <a:spcPts val="1800"/>
                  </a:spcAft>
                  <a:buFont typeface=".AppleSystemUIFont" charset="-120"/>
                  <a:buChar char="–"/>
                  <a:tabLst>
                    <a:tab pos="2090738" algn="l"/>
                  </a:tabLst>
                </a:pPr>
                <a:r>
                  <a:rPr lang="en-US" dirty="0"/>
                  <a:t>T</a:t>
                </a:r>
                <a:r>
                  <a:rPr lang="en-US" baseline="-25000" dirty="0"/>
                  <a:t>0	</a:t>
                </a:r>
                <a:r>
                  <a:rPr lang="en-US" dirty="0"/>
                  <a:t>= baseline target concentration in target tissue</a:t>
                </a:r>
              </a:p>
              <a:p>
                <a:pPr marL="1385888" indent="-409575">
                  <a:spcAft>
                    <a:spcPts val="1800"/>
                  </a:spcAft>
                  <a:buFont typeface=".AppleSystemUIFont" charset="-120"/>
                  <a:buChar char="–"/>
                  <a:tabLst>
                    <a:tab pos="2090738" algn="l"/>
                  </a:tabLst>
                </a:pPr>
                <a:r>
                  <a:rPr lang="en-US" dirty="0" err="1"/>
                  <a:t>T</a:t>
                </a:r>
                <a:r>
                  <a:rPr lang="en-US" baseline="-25000" dirty="0" err="1"/>
                  <a:t>avg</a:t>
                </a:r>
                <a:r>
                  <a:rPr lang="en-US" dirty="0"/>
                  <a:t>	= average target concentration at steady state in target tissue</a:t>
                </a:r>
              </a:p>
              <a:p>
                <a:pPr marL="1385888" indent="-409575">
                  <a:spcAft>
                    <a:spcPts val="1800"/>
                  </a:spcAft>
                  <a:buFont typeface=".AppleSystemUIFont" charset="-120"/>
                  <a:buChar char="–"/>
                  <a:tabLst>
                    <a:tab pos="2090738" algn="l"/>
                  </a:tabLst>
                </a:pPr>
                <a:r>
                  <a:rPr lang="en-US" dirty="0"/>
                  <a:t>T</a:t>
                </a:r>
                <a:r>
                  <a:rPr lang="en-US" baseline="-25000" dirty="0"/>
                  <a:t>fold	</a:t>
                </a:r>
                <a:r>
                  <a:rPr lang="en-US" dirty="0"/>
                  <a:t>= fold change in target after binding to drug at large concentration</a:t>
                </a:r>
              </a:p>
              <a:p>
                <a:pPr marL="1385888" indent="-409575">
                  <a:spcAft>
                    <a:spcPts val="1800"/>
                  </a:spcAft>
                  <a:buFont typeface=".AppleSystemUIFont" charset="-120"/>
                  <a:buChar char="–"/>
                  <a:tabLst>
                    <a:tab pos="2090738" algn="l"/>
                  </a:tabLst>
                </a:pPr>
                <a:r>
                  <a:rPr lang="en-US" dirty="0"/>
                  <a:t>A similar formula also holds for trough concentration</a:t>
                </a:r>
              </a:p>
              <a:p>
                <a:pPr marL="457200" indent="-457200">
                  <a:spcAft>
                    <a:spcPts val="1800"/>
                  </a:spcAft>
                  <a:buFont typeface="Arial" panose="020B0604020202020204" pitchFamily="34" charset="0"/>
                  <a:buChar char="•"/>
                </a:pPr>
                <a:r>
                  <a:rPr lang="en-US" dirty="0"/>
                  <a:t>When drug is in vast excess to its target, good agreement between equation and theory is demonstrated in Figure 2.  For trastuzumab or low doses of atezolizumab, the target concentration is relatively high and the AFTIR approximation is inaccurate.</a:t>
                </a:r>
              </a:p>
              <a:p>
                <a:pPr marL="457200" indent="-457200">
                  <a:spcAft>
                    <a:spcPts val="1800"/>
                  </a:spcAft>
                  <a:buFont typeface="Arial" panose="020B0604020202020204" pitchFamily="34" charset="0"/>
                  <a:buChar char="•"/>
                </a:pPr>
                <a:r>
                  <a:rPr lang="en-US" dirty="0"/>
                  <a:t>K</a:t>
                </a:r>
                <a:r>
                  <a:rPr lang="en-US" baseline="-25000" dirty="0"/>
                  <a:t>eq</a:t>
                </a:r>
                <a:r>
                  <a:rPr lang="en-US" dirty="0"/>
                  <a:t> is the binding constant.  It may be the equilibrium (K</a:t>
                </a:r>
                <a:r>
                  <a:rPr lang="en-US" baseline="-25000" dirty="0"/>
                  <a:t>d</a:t>
                </a:r>
                <a:r>
                  <a:rPr lang="en-US" dirty="0"/>
                  <a:t>) or steady state (K</a:t>
                </a:r>
                <a:r>
                  <a:rPr lang="en-US" baseline="-25000" dirty="0"/>
                  <a:t>ss</a:t>
                </a:r>
                <a:r>
                  <a:rPr lang="en-US" dirty="0"/>
                  <a:t>) binding constant [5].  If trafficking of the cells expressing the membrane-bound target or distribution of the soluble target complex is significant, the “steady state with distribution” binding coefficient (K</a:t>
                </a:r>
                <a:r>
                  <a:rPr lang="en-US" baseline="-25000" dirty="0"/>
                  <a:t>ssd</a:t>
                </a:r>
                <a:r>
                  <a:rPr lang="en-US" dirty="0"/>
                  <a:t>) could provide a more accurate estimate of AFTIR:</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𝐾</m:t>
                        </m:r>
                      </m:e>
                      <m:sub>
                        <m:r>
                          <m:rPr>
                            <m:sty m:val="p"/>
                          </m:rPr>
                          <a:rPr lang="en-US" b="0" i="0" smtClean="0">
                            <a:latin typeface="Cambria Math" panose="02040503050406030204" pitchFamily="18" charset="0"/>
                          </a:rPr>
                          <m:t>ssd</m:t>
                        </m:r>
                        <m:r>
                          <a:rPr lang="en-US" b="0" i="0" smtClean="0">
                            <a:latin typeface="Cambria Math" panose="02040503050406030204" pitchFamily="18" charset="0"/>
                          </a:rPr>
                          <m:t>,   </m:t>
                        </m:r>
                        <m:r>
                          <m:rPr>
                            <m:sty m:val="p"/>
                          </m:rPr>
                          <a:rPr lang="en-US" b="0" i="0" smtClean="0">
                            <a:latin typeface="Cambria Math" panose="02040503050406030204" pitchFamily="18" charset="0"/>
                          </a:rPr>
                          <m:t>membrane</m:t>
                        </m:r>
                      </m:sub>
                    </m:sSub>
                    <m:r>
                      <a:rPr lang="en-US" b="0" i="0"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m:rPr>
                            <m:sty m:val="p"/>
                          </m:rPr>
                          <a:rPr lang="en-US">
                            <a:latin typeface="Cambria Math" panose="02040503050406030204" pitchFamily="18" charset="0"/>
                          </a:rPr>
                          <m:t>k</m:t>
                        </m:r>
                        <m:r>
                          <m:rPr>
                            <m:sty m:val="p"/>
                          </m:rPr>
                          <a:rPr lang="en-US" baseline="-25000">
                            <a:latin typeface="Cambria Math" panose="02040503050406030204" pitchFamily="18" charset="0"/>
                          </a:rPr>
                          <m:t>off</m:t>
                        </m:r>
                        <m:r>
                          <a:rPr lang="en-US" b="0" i="1" baseline="-25000" smtClean="0">
                            <a:latin typeface="Cambria Math" panose="02040503050406030204" pitchFamily="18" charset="0"/>
                          </a:rPr>
                          <m:t>3 </m:t>
                        </m:r>
                        <m:r>
                          <a:rPr lang="en-US" i="1">
                            <a:latin typeface="Cambria Math" panose="02040503050406030204" pitchFamily="18" charset="0"/>
                          </a:rPr>
                          <m:t>+</m:t>
                        </m:r>
                        <m:r>
                          <a:rPr lang="en-US" b="0" i="0" smtClean="0">
                            <a:latin typeface="Cambria Math" panose="02040503050406030204" pitchFamily="18" charset="0"/>
                          </a:rPr>
                          <m:t> </m:t>
                        </m:r>
                        <m:r>
                          <m:rPr>
                            <m:sty m:val="p"/>
                          </m:rPr>
                          <a:rPr lang="en-US">
                            <a:latin typeface="Cambria Math" panose="02040503050406030204" pitchFamily="18" charset="0"/>
                          </a:rPr>
                          <m:t>k</m:t>
                        </m:r>
                        <m:r>
                          <m:rPr>
                            <m:sty m:val="p"/>
                          </m:rPr>
                          <a:rPr lang="en-US" b="0" i="0" baseline="-25000" smtClean="0">
                            <a:latin typeface="Cambria Math" panose="02040503050406030204" pitchFamily="18" charset="0"/>
                          </a:rPr>
                          <m:t>e</m:t>
                        </m:r>
                        <m:r>
                          <a:rPr lang="en-US" b="0" i="1" baseline="-25000" smtClean="0">
                            <a:latin typeface="Cambria Math" panose="02040503050406030204" pitchFamily="18" charset="0"/>
                          </a:rPr>
                          <m:t>𝐷𝑀</m:t>
                        </m:r>
                        <m:r>
                          <a:rPr lang="en-US" b="0" i="1" baseline="-25000" smtClean="0">
                            <a:latin typeface="Cambria Math" panose="02040503050406030204" pitchFamily="18" charset="0"/>
                          </a:rPr>
                          <m:t>3</m:t>
                        </m:r>
                        <m:r>
                          <a:rPr lang="en-US" b="0" i="0" smtClean="0">
                            <a:latin typeface="Cambria Math" panose="02040503050406030204" pitchFamily="18" charset="0"/>
                          </a:rPr>
                          <m:t>+</m:t>
                        </m:r>
                        <m:r>
                          <a:rPr lang="en-US" i="1">
                            <a:latin typeface="Cambria Math" panose="02040503050406030204" pitchFamily="18" charset="0"/>
                          </a:rPr>
                          <m:t>𝑘</m:t>
                        </m:r>
                        <m:r>
                          <m:rPr>
                            <m:sty m:val="p"/>
                          </m:rPr>
                          <a:rPr lang="en-US" baseline="-25000">
                            <a:latin typeface="Cambria Math" panose="02040503050406030204" pitchFamily="18" charset="0"/>
                          </a:rPr>
                          <m:t>shed</m:t>
                        </m:r>
                        <m:r>
                          <a:rPr lang="en-US" i="1" baseline="-25000">
                            <a:latin typeface="Cambria Math" panose="02040503050406030204" pitchFamily="18" charset="0"/>
                          </a:rPr>
                          <m:t>𝐷𝑀</m:t>
                        </m:r>
                        <m:r>
                          <a:rPr lang="en-US" i="1" baseline="-25000">
                            <a:latin typeface="Cambria Math" panose="02040503050406030204" pitchFamily="18" charset="0"/>
                          </a:rPr>
                          <m:t>3</m:t>
                        </m:r>
                        <m:r>
                          <a:rPr lang="en-US" b="0" i="0" smtClean="0">
                            <a:latin typeface="Cambria Math" panose="02040503050406030204" pitchFamily="18" charset="0"/>
                          </a:rPr>
                          <m:t>+ </m:t>
                        </m:r>
                        <m:r>
                          <m:rPr>
                            <m:sty m:val="p"/>
                          </m:rPr>
                          <a:rPr lang="en-US">
                            <a:latin typeface="Cambria Math" panose="02040503050406030204" pitchFamily="18" charset="0"/>
                          </a:rPr>
                          <m:t>k</m:t>
                        </m:r>
                        <m:r>
                          <a:rPr lang="en-US" b="0" i="0" baseline="-25000" smtClean="0">
                            <a:latin typeface="Cambria Math" panose="02040503050406030204" pitchFamily="18" charset="0"/>
                          </a:rPr>
                          <m:t>31</m:t>
                        </m:r>
                        <m:r>
                          <a:rPr lang="en-US" b="0" i="1" baseline="-25000" smtClean="0">
                            <a:latin typeface="Cambria Math" panose="02040503050406030204" pitchFamily="18" charset="0"/>
                          </a:rPr>
                          <m:t>𝐷𝑀</m:t>
                        </m:r>
                      </m:num>
                      <m:den>
                        <m:r>
                          <a:rPr lang="en-US" i="1">
                            <a:latin typeface="Cambria Math" panose="02040503050406030204" pitchFamily="18" charset="0"/>
                          </a:rPr>
                          <m:t>𝑘</m:t>
                        </m:r>
                        <m:r>
                          <m:rPr>
                            <m:sty m:val="p"/>
                          </m:rPr>
                          <a:rPr lang="en-US" baseline="-25000">
                            <a:latin typeface="Cambria Math" panose="02040503050406030204" pitchFamily="18" charset="0"/>
                          </a:rPr>
                          <m:t>on</m:t>
                        </m:r>
                        <m:r>
                          <a:rPr lang="en-US" b="0" i="0" baseline="-25000" smtClean="0">
                            <a:latin typeface="Cambria Math" panose="02040503050406030204" pitchFamily="18" charset="0"/>
                          </a:rPr>
                          <m:t>3</m:t>
                        </m:r>
                      </m:den>
                    </m:f>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𝐾</m:t>
                        </m:r>
                      </m:e>
                      <m:sub>
                        <m:r>
                          <m:rPr>
                            <m:sty m:val="p"/>
                          </m:rPr>
                          <a:rPr lang="en-US" b="0" i="0" smtClean="0">
                            <a:latin typeface="Cambria Math" panose="02040503050406030204" pitchFamily="18" charset="0"/>
                          </a:rPr>
                          <m:t>ssd</m:t>
                        </m:r>
                        <m:r>
                          <a:rPr lang="en-US" b="0" i="0" smtClean="0">
                            <a:latin typeface="Cambria Math" panose="02040503050406030204" pitchFamily="18" charset="0"/>
                          </a:rPr>
                          <m:t>,   </m:t>
                        </m:r>
                        <m:r>
                          <m:rPr>
                            <m:sty m:val="p"/>
                          </m:rPr>
                          <a:rPr lang="en-US" b="0" i="0" smtClean="0">
                            <a:latin typeface="Cambria Math" panose="02040503050406030204" pitchFamily="18" charset="0"/>
                          </a:rPr>
                          <m:t>soluble</m:t>
                        </m:r>
                      </m:sub>
                    </m:sSub>
                    <m:r>
                      <a:rPr lang="en-US">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m:rPr>
                            <m:sty m:val="p"/>
                          </m:rPr>
                          <a:rPr lang="en-US">
                            <a:latin typeface="Cambria Math" panose="02040503050406030204" pitchFamily="18" charset="0"/>
                          </a:rPr>
                          <m:t>k</m:t>
                        </m:r>
                        <m:r>
                          <m:rPr>
                            <m:sty m:val="p"/>
                          </m:rPr>
                          <a:rPr lang="en-US" baseline="-25000">
                            <a:latin typeface="Cambria Math" panose="02040503050406030204" pitchFamily="18" charset="0"/>
                          </a:rPr>
                          <m:t>off</m:t>
                        </m:r>
                        <m:r>
                          <a:rPr lang="en-US" b="0" i="1" baseline="-25000" smtClean="0">
                            <a:latin typeface="Cambria Math" panose="02040503050406030204" pitchFamily="18" charset="0"/>
                          </a:rPr>
                          <m:t>3</m:t>
                        </m:r>
                        <m:r>
                          <a:rPr lang="en-US" i="1" baseline="-25000">
                            <a:latin typeface="Cambria Math" panose="02040503050406030204" pitchFamily="18" charset="0"/>
                          </a:rPr>
                          <m:t> </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k</m:t>
                        </m:r>
                        <m:r>
                          <a:rPr lang="en-US" b="0" i="1" baseline="-25000" smtClean="0">
                            <a:latin typeface="Cambria Math" panose="02040503050406030204" pitchFamily="18" charset="0"/>
                          </a:rPr>
                          <m:t>𝑒𝐷𝑆</m:t>
                        </m:r>
                        <m:r>
                          <a:rPr lang="en-US" i="1" baseline="-25000">
                            <a:latin typeface="Cambria Math" panose="02040503050406030204" pitchFamily="18" charset="0"/>
                          </a:rPr>
                          <m:t>3</m:t>
                        </m:r>
                        <m:r>
                          <a:rPr lang="en-US" baseline="-25000">
                            <a:latin typeface="Cambria Math" panose="02040503050406030204" pitchFamily="18" charset="0"/>
                          </a:rPr>
                          <m:t> </m:t>
                        </m:r>
                        <m:r>
                          <a:rPr lang="en-US">
                            <a:latin typeface="Cambria Math" panose="02040503050406030204" pitchFamily="18" charset="0"/>
                          </a:rPr>
                          <m:t>+ </m:t>
                        </m:r>
                        <m:r>
                          <m:rPr>
                            <m:sty m:val="p"/>
                          </m:rPr>
                          <a:rPr lang="en-US">
                            <a:latin typeface="Cambria Math" panose="02040503050406030204" pitchFamily="18" charset="0"/>
                          </a:rPr>
                          <m:t>k</m:t>
                        </m:r>
                        <m:r>
                          <a:rPr lang="en-US" baseline="-25000">
                            <a:latin typeface="Cambria Math" panose="02040503050406030204" pitchFamily="18" charset="0"/>
                          </a:rPr>
                          <m:t>31</m:t>
                        </m:r>
                        <m:r>
                          <a:rPr lang="en-US" i="1" baseline="-25000">
                            <a:latin typeface="Cambria Math" panose="02040503050406030204" pitchFamily="18" charset="0"/>
                          </a:rPr>
                          <m:t>𝐷</m:t>
                        </m:r>
                        <m:r>
                          <a:rPr lang="en-US" b="0" i="1" baseline="-25000" smtClean="0">
                            <a:latin typeface="Cambria Math" panose="02040503050406030204" pitchFamily="18" charset="0"/>
                          </a:rPr>
                          <m:t>𝑆</m:t>
                        </m:r>
                      </m:num>
                      <m:den>
                        <m:r>
                          <a:rPr lang="en-US" i="1">
                            <a:latin typeface="Cambria Math" panose="02040503050406030204" pitchFamily="18" charset="0"/>
                          </a:rPr>
                          <m:t>𝑘</m:t>
                        </m:r>
                        <m:r>
                          <m:rPr>
                            <m:sty m:val="p"/>
                          </m:rPr>
                          <a:rPr lang="en-US" baseline="-25000">
                            <a:latin typeface="Cambria Math" panose="02040503050406030204" pitchFamily="18" charset="0"/>
                          </a:rPr>
                          <m:t>on</m:t>
                        </m:r>
                        <m:r>
                          <a:rPr lang="en-US" b="0" i="0" baseline="-25000" smtClean="0">
                            <a:latin typeface="Cambria Math" panose="02040503050406030204" pitchFamily="18" charset="0"/>
                          </a:rPr>
                          <m:t>3</m:t>
                        </m:r>
                      </m:den>
                    </m:f>
                  </m:oMath>
                </a14:m>
                <a:endParaRPr lang="en-US" dirty="0"/>
              </a:p>
              <a:p>
                <a:pPr marL="457200" indent="-457200">
                  <a:spcAft>
                    <a:spcPts val="1800"/>
                  </a:spcAft>
                  <a:buFont typeface="Arial" panose="020B0604020202020204" pitchFamily="34" charset="0"/>
                  <a:buChar char="•"/>
                </a:pPr>
                <a:r>
                  <a:rPr lang="en-US" dirty="0"/>
                  <a:t>T</a:t>
                </a:r>
                <a:r>
                  <a:rPr lang="en-US" baseline="-25000" dirty="0"/>
                  <a:t>fold</a:t>
                </a:r>
                <a:r>
                  <a:rPr lang="en-US" dirty="0"/>
                  <a:t> is usually 0.5-1 for membrane-bound targets.  For soluble targets in circulation, it can be 100-1000, but it is unknown if soluble target also accumulates in the tissue of interest.  The analytical expression for T</a:t>
                </a:r>
                <a:r>
                  <a:rPr lang="en-US" baseline="-25000" dirty="0"/>
                  <a:t>fold</a:t>
                </a:r>
                <a:r>
                  <a:rPr lang="en-US" dirty="0"/>
                  <a:t> is complicated and will be presented in a subsequent publication.</a:t>
                </a:r>
              </a:p>
              <a:p>
                <a:pPr marL="457200" indent="-457200">
                  <a:spcAft>
                    <a:spcPts val="1800"/>
                  </a:spcAft>
                  <a:buFont typeface="Arial" panose="020B0604020202020204" pitchFamily="34" charset="0"/>
                  <a:buChar char="•"/>
                </a:pPr>
                <a:r>
                  <a:rPr lang="en-US" dirty="0"/>
                  <a:t>C</a:t>
                </a:r>
                <a:r>
                  <a:rPr lang="en-US" baseline="-25000" dirty="0"/>
                  <a:t>avg</a:t>
                </a:r>
                <a:r>
                  <a:rPr lang="en-US" dirty="0"/>
                  <a:t> can be estimated from a PopPK model. </a:t>
                </a:r>
              </a:p>
              <a:p>
                <a:pPr marL="457200" indent="-457200">
                  <a:spcAft>
                    <a:spcPts val="1800"/>
                  </a:spcAft>
                  <a:buFont typeface="Arial" panose="020B0604020202020204" pitchFamily="34" charset="0"/>
                  <a:buChar char="•"/>
                </a:pPr>
                <a:r>
                  <a:rPr lang="en-US" dirty="0"/>
                  <a:t>B is often assumed to be around 30% [1].  It is given by:</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B</m:t>
                    </m:r>
                    <m:r>
                      <a:rPr lang="en-US">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𝑉</m:t>
                        </m:r>
                        <m:r>
                          <m:rPr>
                            <m:sty m:val="p"/>
                          </m:rPr>
                          <a:rPr lang="en-US" baseline="-25000">
                            <a:latin typeface="Cambria Math" panose="02040503050406030204" pitchFamily="18" charset="0"/>
                          </a:rPr>
                          <m:t>D</m:t>
                        </m:r>
                        <m:r>
                          <a:rPr lang="en-US" baseline="-25000">
                            <a:latin typeface="Cambria Math" panose="02040503050406030204" pitchFamily="18" charset="0"/>
                          </a:rPr>
                          <m:t>1</m:t>
                        </m:r>
                      </m:num>
                      <m:den>
                        <m:r>
                          <a:rPr lang="en-US" i="1">
                            <a:latin typeface="Cambria Math" panose="02040503050406030204" pitchFamily="18" charset="0"/>
                          </a:rPr>
                          <m:t>𝑉</m:t>
                        </m:r>
                        <m:r>
                          <m:rPr>
                            <m:sty m:val="p"/>
                          </m:rPr>
                          <a:rPr lang="en-US" baseline="-25000">
                            <a:latin typeface="Cambria Math" panose="02040503050406030204" pitchFamily="18" charset="0"/>
                          </a:rPr>
                          <m:t>D</m:t>
                        </m:r>
                        <m:r>
                          <a:rPr lang="en-US" baseline="-25000">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k</m:t>
                        </m:r>
                        <m:r>
                          <a:rPr lang="en-US" baseline="-25000">
                            <a:latin typeface="Cambria Math" panose="02040503050406030204" pitchFamily="18" charset="0"/>
                          </a:rPr>
                          <m:t>13</m:t>
                        </m:r>
                        <m:r>
                          <m:rPr>
                            <m:sty m:val="p"/>
                          </m:rPr>
                          <a:rPr lang="en-US" baseline="-25000">
                            <a:latin typeface="Cambria Math" panose="02040503050406030204" pitchFamily="18" charset="0"/>
                          </a:rPr>
                          <m:t>D</m:t>
                        </m:r>
                      </m:num>
                      <m:den>
                        <m:r>
                          <a:rPr lang="en-US" i="1">
                            <a:latin typeface="Cambria Math" panose="02040503050406030204" pitchFamily="18" charset="0"/>
                          </a:rPr>
                          <m:t>𝑘</m:t>
                        </m:r>
                        <m:r>
                          <a:rPr lang="en-US" baseline="-25000">
                            <a:latin typeface="Cambria Math" panose="02040503050406030204" pitchFamily="18" charset="0"/>
                          </a:rPr>
                          <m:t>31</m:t>
                        </m:r>
                        <m:r>
                          <m:rPr>
                            <m:sty m:val="p"/>
                          </m:rPr>
                          <a:rPr lang="en-US" baseline="-25000">
                            <a:latin typeface="Cambria Math" panose="02040503050406030204" pitchFamily="18" charset="0"/>
                          </a:rPr>
                          <m:t>D</m:t>
                        </m:r>
                        <m:r>
                          <a:rPr lang="en-US">
                            <a:latin typeface="Cambria Math" panose="02040503050406030204" pitchFamily="18" charset="0"/>
                          </a:rPr>
                          <m:t>+</m:t>
                        </m:r>
                        <m:r>
                          <a:rPr lang="en-US" i="1">
                            <a:latin typeface="Cambria Math" panose="02040503050406030204" pitchFamily="18" charset="0"/>
                          </a:rPr>
                          <m:t>𝑘</m:t>
                        </m:r>
                        <m:r>
                          <m:rPr>
                            <m:sty m:val="p"/>
                          </m:rPr>
                          <a:rPr lang="en-US" baseline="-25000">
                            <a:latin typeface="Cambria Math" panose="02040503050406030204" pitchFamily="18" charset="0"/>
                          </a:rPr>
                          <m:t>eD</m:t>
                        </m:r>
                        <m:r>
                          <a:rPr lang="en-US" baseline="-25000">
                            <a:latin typeface="Cambria Math" panose="02040503050406030204" pitchFamily="18" charset="0"/>
                          </a:rPr>
                          <m:t>3</m:t>
                        </m:r>
                      </m:den>
                    </m:f>
                  </m:oMath>
                </a14:m>
                <a:endParaRPr lang="en-US" dirty="0"/>
              </a:p>
              <a:p>
                <a:pPr>
                  <a:spcAft>
                    <a:spcPts val="1800"/>
                  </a:spcAft>
                </a:pPr>
                <a:r>
                  <a:rPr lang="en-US" sz="3600" b="1" dirty="0"/>
                  <a:t>Assumptions required to apply the AFTIR equation</a:t>
                </a:r>
              </a:p>
              <a:p>
                <a:pPr marL="457200" indent="-457200">
                  <a:spcAft>
                    <a:spcPts val="1800"/>
                  </a:spcAft>
                  <a:buFont typeface="Arial" panose="020B0604020202020204" pitchFamily="34" charset="0"/>
                  <a:buChar char="•"/>
                </a:pPr>
                <a:r>
                  <a:rPr lang="en-US" dirty="0"/>
                  <a:t>The target tissue can be treated as a homogeneous compartment.</a:t>
                </a:r>
              </a:p>
              <a:p>
                <a:pPr marL="457200" indent="-457200">
                  <a:spcAft>
                    <a:spcPts val="1800"/>
                  </a:spcAft>
                  <a:buFont typeface="Arial" panose="020B0604020202020204" pitchFamily="34" charset="0"/>
                  <a:buChar char="•"/>
                </a:pPr>
                <a:r>
                  <a:rPr lang="en-US" dirty="0"/>
                  <a:t>The drug concentration in target tissue is much greater than target concentration and the binding affinity.</a:t>
                </a:r>
              </a:p>
              <a:p>
                <a:pPr marL="457200" indent="-457200">
                  <a:spcAft>
                    <a:spcPts val="1800"/>
                  </a:spcAft>
                  <a:buFont typeface="Arial" panose="020B0604020202020204" pitchFamily="34" charset="0"/>
                  <a:buChar char="•"/>
                </a:pPr>
                <a:r>
                  <a:rPr lang="en-US" dirty="0"/>
                  <a:t>Value of AFTIR needed for efficacy is known (e.g. 5-10% free)</a:t>
                </a:r>
              </a:p>
              <a:p>
                <a:pPr>
                  <a:spcAft>
                    <a:spcPts val="1800"/>
                  </a:spcAft>
                </a:pPr>
                <a:r>
                  <a:rPr lang="en-US" sz="5400" b="1" dirty="0"/>
                  <a:t>Conclusions:</a:t>
                </a:r>
              </a:p>
              <a:p>
                <a:pPr marL="527050" indent="-527050">
                  <a:spcAft>
                    <a:spcPts val="1800"/>
                  </a:spcAft>
                  <a:buFont typeface="Arial" panose="020B0604020202020204" pitchFamily="34" charset="0"/>
                  <a:buChar char="•"/>
                </a:pPr>
                <a:r>
                  <a:rPr lang="en-US" dirty="0"/>
                  <a:t>A simple approximation for target inhibition in tissue (AFTIR) has been derived.  It depends on four lumped parameters: K</a:t>
                </a:r>
                <a:r>
                  <a:rPr lang="en-US" baseline="-25000" dirty="0"/>
                  <a:t>eq</a:t>
                </a:r>
                <a:r>
                  <a:rPr lang="en-US" dirty="0"/>
                  <a:t>, T</a:t>
                </a:r>
                <a:r>
                  <a:rPr lang="en-US" baseline="-25000" dirty="0"/>
                  <a:t>fold</a:t>
                </a:r>
                <a:r>
                  <a:rPr lang="en-US" dirty="0"/>
                  <a:t>, B, and C</a:t>
                </a:r>
                <a:r>
                  <a:rPr lang="en-US" baseline="-25000" dirty="0"/>
                  <a:t>avg. </a:t>
                </a:r>
              </a:p>
              <a:p>
                <a:pPr marL="527050" indent="-527050">
                  <a:spcAft>
                    <a:spcPts val="1800"/>
                  </a:spcAft>
                  <a:buFont typeface="Arial" panose="020B0604020202020204" pitchFamily="34" charset="0"/>
                  <a:buChar char="•"/>
                </a:pPr>
                <a:r>
                  <a:rPr lang="en-US" dirty="0"/>
                  <a:t>If estimates of the four lumped parameters above are obtained, it is not necessary to estimate each rate constant in Figure 1.  Sensitivity analyses for prediction can be performed using these 4 parameters.</a:t>
                </a:r>
              </a:p>
              <a:p>
                <a:pPr marL="527050" indent="-527050">
                  <a:spcAft>
                    <a:spcPts val="1800"/>
                  </a:spcAft>
                  <a:buFont typeface="Arial" panose="020B0604020202020204" pitchFamily="34" charset="0"/>
                  <a:buChar char="•"/>
                </a:pPr>
                <a:r>
                  <a:rPr lang="en-US" dirty="0"/>
                  <a:t>AFTIR demonstrates that to reduce by half the amount of free target, one can double C</a:t>
                </a:r>
                <a:r>
                  <a:rPr lang="en-US" baseline="-25000" dirty="0"/>
                  <a:t>avg</a:t>
                </a:r>
                <a:r>
                  <a:rPr lang="en-US" dirty="0"/>
                  <a:t> by doubling the dose or halving the dosing interval, (for a drug with linear PK), or develop a new drug with half the K</a:t>
                </a:r>
                <a:r>
                  <a:rPr lang="en-US" baseline="-25000" dirty="0"/>
                  <a:t>eq</a:t>
                </a:r>
                <a:r>
                  <a:rPr lang="en-US" dirty="0"/>
                  <a:t>.</a:t>
                </a:r>
              </a:p>
              <a:p>
                <a:pPr marL="527050" indent="-527050">
                  <a:spcAft>
                    <a:spcPts val="1800"/>
                  </a:spcAft>
                  <a:buFont typeface="Arial" panose="020B0604020202020204" pitchFamily="34" charset="0"/>
                  <a:buChar char="•"/>
                </a:pPr>
                <a:r>
                  <a:rPr lang="en-US" dirty="0"/>
                  <a:t>Key sources of uncertainty that require further investigation are:</a:t>
                </a:r>
              </a:p>
              <a:p>
                <a:pPr marL="1101725" indent="-534988">
                  <a:spcAft>
                    <a:spcPts val="1800"/>
                  </a:spcAft>
                  <a:buFont typeface=".AppleSystemUIFont"/>
                  <a:buChar char="‒"/>
                </a:pPr>
                <a:r>
                  <a:rPr lang="en-US" dirty="0"/>
                  <a:t>Estimation of the degree of target inhibition needed for efficacy.  </a:t>
                </a:r>
              </a:p>
              <a:p>
                <a:pPr marL="1101725" indent="-534988">
                  <a:spcAft>
                    <a:spcPts val="1800"/>
                  </a:spcAft>
                  <a:buFont typeface=".AppleSystemUIFont"/>
                  <a:buChar char="‒"/>
                </a:pPr>
                <a:r>
                  <a:rPr lang="en-US" dirty="0"/>
                  <a:t>Estimation of the fold accumulation of soluble target in target tissue upon binding to the drug.  It is unknown whether it is similar to what’s observed in circulation (100-1000x) or if its closer to 1.</a:t>
                </a:r>
              </a:p>
              <a:p>
                <a:pPr lvl="0" defTabSz="3686861">
                  <a:spcAft>
                    <a:spcPts val="2400"/>
                  </a:spcAft>
                </a:pPr>
                <a:r>
                  <a:rPr lang="en-US" sz="5400" b="1" dirty="0">
                    <a:solidFill>
                      <a:prstClr val="black"/>
                    </a:solidFill>
                  </a:rPr>
                  <a:t>References:</a:t>
                </a:r>
              </a:p>
              <a:p>
                <a:pPr marL="514350" lvl="0" indent="-514350" defTabSz="3686861">
                  <a:spcAft>
                    <a:spcPts val="1200"/>
                  </a:spcAft>
                  <a:buFont typeface="+mj-lt"/>
                  <a:buAutoNum type="arabicPeriod"/>
                </a:pPr>
                <a:r>
                  <a:rPr lang="en-US" dirty="0">
                    <a:solidFill>
                      <a:prstClr val="black"/>
                    </a:solidFill>
                  </a:rPr>
                  <a:t>Deng et al., mAbs, 2016; 3:61-66.</a:t>
                </a:r>
              </a:p>
              <a:p>
                <a:pPr marL="514350" lvl="0" indent="-514350" defTabSz="3686861">
                  <a:spcAft>
                    <a:spcPts val="1200"/>
                  </a:spcAft>
                  <a:buFont typeface="+mj-lt"/>
                  <a:buAutoNum type="arabicPeriod"/>
                </a:pPr>
                <a:r>
                  <a:rPr lang="en-US" dirty="0" err="1">
                    <a:solidFill>
                      <a:prstClr val="black"/>
                    </a:solidFill>
                  </a:rPr>
                  <a:t>Lindauer</a:t>
                </a:r>
                <a:r>
                  <a:rPr lang="en-US" dirty="0">
                    <a:solidFill>
                      <a:prstClr val="black"/>
                    </a:solidFill>
                  </a:rPr>
                  <a:t> et al., </a:t>
                </a:r>
                <a:r>
                  <a:rPr lang="en-US" i="1" dirty="0">
                    <a:solidFill>
                      <a:prstClr val="black"/>
                    </a:solidFill>
                  </a:rPr>
                  <a:t>CPT:PSP</a:t>
                </a:r>
                <a:r>
                  <a:rPr lang="en-US" dirty="0">
                    <a:solidFill>
                      <a:prstClr val="black"/>
                    </a:solidFill>
                  </a:rPr>
                  <a:t>, 2017; 6:11-20.</a:t>
                </a:r>
              </a:p>
              <a:p>
                <a:pPr marL="514350" lvl="0" indent="-514350" defTabSz="3686861">
                  <a:spcAft>
                    <a:spcPts val="1200"/>
                  </a:spcAft>
                  <a:buFont typeface="+mj-lt"/>
                  <a:buAutoNum type="arabicPeriod"/>
                </a:pPr>
                <a:r>
                  <a:rPr lang="en-US" dirty="0">
                    <a:solidFill>
                      <a:prstClr val="black"/>
                    </a:solidFill>
                  </a:rPr>
                  <a:t>Stein et al., </a:t>
                </a:r>
                <a:r>
                  <a:rPr lang="en-US" i="1" dirty="0">
                    <a:solidFill>
                      <a:prstClr val="black"/>
                    </a:solidFill>
                  </a:rPr>
                  <a:t>CPT:PSP, </a:t>
                </a:r>
                <a:r>
                  <a:rPr lang="en-US" dirty="0">
                    <a:solidFill>
                      <a:prstClr val="black"/>
                    </a:solidFill>
                  </a:rPr>
                  <a:t>2017; 6:258-266.</a:t>
                </a:r>
              </a:p>
              <a:p>
                <a:pPr marL="514350" lvl="0" indent="-514350" defTabSz="3686861">
                  <a:spcAft>
                    <a:spcPts val="1200"/>
                  </a:spcAft>
                  <a:buFont typeface="+mj-lt"/>
                  <a:buAutoNum type="arabicPeriod"/>
                </a:pPr>
                <a:r>
                  <a:rPr lang="en-US" dirty="0" err="1">
                    <a:solidFill>
                      <a:prstClr val="black"/>
                    </a:solidFill>
                  </a:rPr>
                  <a:t>Gabrielsson</a:t>
                </a:r>
                <a:r>
                  <a:rPr lang="en-US" dirty="0">
                    <a:solidFill>
                      <a:prstClr val="black"/>
                    </a:solidFill>
                  </a:rPr>
                  <a:t> et al., </a:t>
                </a:r>
                <a:r>
                  <a:rPr lang="en-US" i="1" dirty="0">
                    <a:solidFill>
                      <a:prstClr val="black"/>
                    </a:solidFill>
                  </a:rPr>
                  <a:t>AAPS Journal</a:t>
                </a:r>
                <a:r>
                  <a:rPr lang="en-US" dirty="0">
                    <a:solidFill>
                      <a:prstClr val="black"/>
                    </a:solidFill>
                  </a:rPr>
                  <a:t>, 2017; 19:772-786.</a:t>
                </a:r>
              </a:p>
              <a:p>
                <a:pPr marL="514350" lvl="0" indent="-514350" defTabSz="3686861">
                  <a:spcAft>
                    <a:spcPts val="1200"/>
                  </a:spcAft>
                  <a:buFont typeface="+mj-lt"/>
                  <a:buAutoNum type="arabicPeriod"/>
                </a:pPr>
                <a:r>
                  <a:rPr lang="en-US" dirty="0" err="1">
                    <a:solidFill>
                      <a:prstClr val="black"/>
                    </a:solidFill>
                  </a:rPr>
                  <a:t>Dua</a:t>
                </a:r>
                <a:r>
                  <a:rPr lang="en-US" dirty="0">
                    <a:solidFill>
                      <a:prstClr val="black"/>
                    </a:solidFill>
                  </a:rPr>
                  <a:t> et al., </a:t>
                </a:r>
                <a:r>
                  <a:rPr lang="en-US" i="1" dirty="0">
                    <a:solidFill>
                      <a:prstClr val="black"/>
                    </a:solidFill>
                  </a:rPr>
                  <a:t>CPT:PSP, </a:t>
                </a:r>
                <a:r>
                  <a:rPr lang="en-US" dirty="0">
                    <a:solidFill>
                      <a:prstClr val="black"/>
                    </a:solidFill>
                  </a:rPr>
                  <a:t>2015; 4:324-337.</a:t>
                </a:r>
              </a:p>
              <a:p>
                <a:pPr marL="514350" lvl="0" indent="-514350" defTabSz="3686861">
                  <a:spcAft>
                    <a:spcPts val="1200"/>
                  </a:spcAft>
                  <a:buFont typeface="+mj-lt"/>
                  <a:buAutoNum type="arabicPeriod"/>
                </a:pPr>
                <a:endParaRPr lang="en-US" dirty="0">
                  <a:solidFill>
                    <a:prstClr val="black"/>
                  </a:solidFill>
                </a:endParaRPr>
              </a:p>
              <a:p>
                <a:pPr defTabSz="3686861">
                  <a:spcAft>
                    <a:spcPts val="1200"/>
                  </a:spcAft>
                </a:pPr>
                <a:r>
                  <a:rPr lang="en-US" sz="2400" b="1" dirty="0">
                    <a:solidFill>
                      <a:prstClr val="black"/>
                    </a:solidFill>
                  </a:rPr>
                  <a:t>Poster presented at PAGE, 2018 in Montreux, Switzerland.  This study was sponsored by Novartis Institute for Biomedical Research and began at the Math-to-Industry Bootcamp at the Institute for Mathematics and its Application</a:t>
                </a:r>
                <a:endParaRPr lang="en-US" sz="2400" b="1" dirty="0"/>
              </a:p>
            </p:txBody>
          </p:sp>
        </mc:Choice>
        <mc:Fallback>
          <p:sp>
            <p:nvSpPr>
              <p:cNvPr id="135" name="Content Placeholder 6">
                <a:extLst>
                  <a:ext uri="{FF2B5EF4-FFF2-40B4-BE49-F238E27FC236}">
                    <a16:creationId xmlns:a16="http://schemas.microsoft.com/office/drawing/2014/main" id="{3FFD63DD-BC25-2040-900F-95646DCF5CA6}"/>
                  </a:ext>
                </a:extLst>
              </p:cNvPr>
              <p:cNvSpPr txBox="1">
                <a:spLocks noRot="1" noChangeAspect="1" noMove="1" noResize="1" noEditPoints="1" noAdjustHandles="1" noChangeArrowheads="1" noChangeShapeType="1" noTextEdit="1"/>
              </p:cNvSpPr>
              <p:nvPr/>
            </p:nvSpPr>
            <p:spPr>
              <a:xfrm>
                <a:off x="17394443" y="9057648"/>
                <a:ext cx="13716000" cy="34658142"/>
              </a:xfrm>
              <a:prstGeom prst="rect">
                <a:avLst/>
              </a:prstGeom>
              <a:blipFill>
                <a:blip r:embed="rId2"/>
                <a:stretch>
                  <a:fillRect l="-3053" t="-586" r="-1758"/>
                </a:stretch>
              </a:blipFill>
            </p:spPr>
            <p:txBody>
              <a:bodyPr/>
              <a:lstStyle/>
              <a:p>
                <a:r>
                  <a:rPr lang="en-US">
                    <a:noFill/>
                  </a:rPr>
                  <a:t> </a:t>
                </a:r>
              </a:p>
            </p:txBody>
          </p:sp>
        </mc:Fallback>
      </mc:AlternateContent>
      <p:sp>
        <p:nvSpPr>
          <p:cNvPr id="4" name="Title 3"/>
          <p:cNvSpPr>
            <a:spLocks noGrp="1"/>
          </p:cNvSpPr>
          <p:nvPr>
            <p:ph type="title"/>
          </p:nvPr>
        </p:nvSpPr>
        <p:spPr>
          <a:xfrm>
            <a:off x="1763486" y="1500686"/>
            <a:ext cx="28392120" cy="3474720"/>
          </a:xfrm>
        </p:spPr>
        <p:txBody>
          <a:bodyPr lIns="0" tIns="0" rIns="0" bIns="0" anchor="t" anchorCtr="0">
            <a:normAutofit/>
          </a:bodyPr>
          <a:lstStyle/>
          <a:p>
            <a:r>
              <a:rPr lang="en-US" b="0" dirty="0"/>
              <a:t>Guiding dose selection of monoclonal antibodies using a new parameter (AFTIR) for characterizing ligand binding systems</a:t>
            </a:r>
            <a:endParaRPr lang="en-US" sz="9600" dirty="0">
              <a:latin typeface="Arial" panose="020B0604020202020204" pitchFamily="34" charset="0"/>
            </a:endParaRPr>
          </a:p>
        </p:txBody>
      </p:sp>
      <p:sp>
        <p:nvSpPr>
          <p:cNvPr id="31" name="Title 3"/>
          <p:cNvSpPr txBox="1">
            <a:spLocks/>
          </p:cNvSpPr>
          <p:nvPr/>
        </p:nvSpPr>
        <p:spPr>
          <a:xfrm>
            <a:off x="29087324" y="512425"/>
            <a:ext cx="3018464" cy="846327"/>
          </a:xfrm>
          <a:prstGeom prst="rect">
            <a:avLst/>
          </a:prstGeom>
        </p:spPr>
        <p:txBody>
          <a:bodyPr vert="horz" wrap="square" lIns="0" tIns="0" rIns="0" bIns="0" rtlCol="0" anchor="t">
            <a:noAutofit/>
          </a:bodyPr>
          <a:lstStyle>
            <a:lvl1pPr algn="l" defTabSz="2133570" rtl="0" eaLnBrk="1" latinLnBrk="0" hangingPunct="1">
              <a:lnSpc>
                <a:spcPct val="90000"/>
              </a:lnSpc>
              <a:spcBef>
                <a:spcPct val="0"/>
              </a:spcBef>
              <a:buNone/>
              <a:defRPr sz="3000" kern="1200" baseline="0">
                <a:solidFill>
                  <a:schemeClr val="bg1"/>
                </a:solidFill>
                <a:latin typeface="Arial Black" panose="020B0A04020102020204" pitchFamily="34" charset="0"/>
                <a:ea typeface="+mj-ea"/>
                <a:cs typeface="Arial" panose="020B0604020202020204" pitchFamily="34" charset="0"/>
              </a:defRPr>
            </a:lvl1pPr>
          </a:lstStyle>
          <a:p>
            <a:pPr algn="r">
              <a:lnSpc>
                <a:spcPct val="100000"/>
              </a:lnSpc>
            </a:pPr>
            <a:r>
              <a:rPr lang="en-US" sz="5400" b="1" dirty="0">
                <a:latin typeface="Arial "/>
              </a:rPr>
              <a:t>P8446</a:t>
            </a:r>
          </a:p>
        </p:txBody>
      </p:sp>
      <p:sp>
        <p:nvSpPr>
          <p:cNvPr id="38" name="Title 3"/>
          <p:cNvSpPr txBox="1">
            <a:spLocks/>
          </p:cNvSpPr>
          <p:nvPr/>
        </p:nvSpPr>
        <p:spPr>
          <a:xfrm>
            <a:off x="1763486" y="5257047"/>
            <a:ext cx="29158634" cy="2373085"/>
          </a:xfrm>
          <a:prstGeom prst="rect">
            <a:avLst/>
          </a:prstGeom>
        </p:spPr>
        <p:txBody>
          <a:bodyPr vert="horz" lIns="0" tIns="0" rIns="0" bIns="0" rtlCol="0" anchor="t" anchorCtr="0">
            <a:normAutofit/>
          </a:bodyPr>
          <a:lst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a:lstStyle>
          <a:p>
            <a:pPr>
              <a:lnSpc>
                <a:spcPct val="100000"/>
              </a:lnSpc>
              <a:spcAft>
                <a:spcPts val="600"/>
              </a:spcAft>
            </a:pPr>
            <a:r>
              <a:rPr lang="en-US" sz="5000" b="1" dirty="0" err="1">
                <a:solidFill>
                  <a:schemeClr val="bg1"/>
                </a:solidFill>
                <a:latin typeface="Arial" panose="020B0604020202020204" pitchFamily="34" charset="0"/>
                <a:cs typeface="Arial" panose="020B0604020202020204" pitchFamily="34" charset="0"/>
              </a:rPr>
              <a:t>Sameed</a:t>
            </a:r>
            <a:r>
              <a:rPr lang="en-US" sz="5000" b="1" dirty="0">
                <a:solidFill>
                  <a:schemeClr val="bg1"/>
                </a:solidFill>
                <a:latin typeface="Arial" panose="020B0604020202020204" pitchFamily="34" charset="0"/>
                <a:cs typeface="Arial" panose="020B0604020202020204" pitchFamily="34" charset="0"/>
              </a:rPr>
              <a:t> Ahmed</a:t>
            </a:r>
            <a:r>
              <a:rPr lang="en-US" sz="5000" b="1" baseline="30000" dirty="0">
                <a:solidFill>
                  <a:schemeClr val="bg1"/>
                </a:solidFill>
                <a:latin typeface="Arial" panose="020B0604020202020204" pitchFamily="34" charset="0"/>
                <a:cs typeface="Arial" panose="020B0604020202020204" pitchFamily="34" charset="0"/>
              </a:rPr>
              <a:t>1*</a:t>
            </a:r>
            <a:r>
              <a:rPr lang="en-US" sz="5000" b="1" dirty="0">
                <a:solidFill>
                  <a:schemeClr val="bg1"/>
                </a:solidFill>
                <a:latin typeface="Arial" panose="020B0604020202020204" pitchFamily="34" charset="0"/>
                <a:cs typeface="Arial" panose="020B0604020202020204" pitchFamily="34" charset="0"/>
              </a:rPr>
              <a:t>, </a:t>
            </a:r>
            <a:r>
              <a:rPr lang="en-US" sz="5000" b="1" dirty="0" err="1">
                <a:solidFill>
                  <a:schemeClr val="bg1"/>
                </a:solidFill>
                <a:latin typeface="Arial" panose="020B0604020202020204" pitchFamily="34" charset="0"/>
                <a:cs typeface="Arial" panose="020B0604020202020204" pitchFamily="34" charset="0"/>
              </a:rPr>
              <a:t>Miandra</a:t>
            </a:r>
            <a:r>
              <a:rPr lang="en-US" sz="5000" b="1" dirty="0">
                <a:solidFill>
                  <a:schemeClr val="bg1"/>
                </a:solidFill>
                <a:latin typeface="Arial" panose="020B0604020202020204" pitchFamily="34" charset="0"/>
                <a:cs typeface="Arial" panose="020B0604020202020204" pitchFamily="34" charset="0"/>
              </a:rPr>
              <a:t> Ellis</a:t>
            </a:r>
            <a:r>
              <a:rPr lang="en-US" sz="5000" b="1" baseline="30000" dirty="0">
                <a:solidFill>
                  <a:schemeClr val="bg1"/>
                </a:solidFill>
                <a:latin typeface="Arial" panose="020B0604020202020204" pitchFamily="34" charset="0"/>
                <a:cs typeface="Arial" panose="020B0604020202020204" pitchFamily="34" charset="0"/>
              </a:rPr>
              <a:t>2*</a:t>
            </a:r>
            <a:r>
              <a:rPr lang="en-US" sz="5000" b="1" dirty="0">
                <a:solidFill>
                  <a:schemeClr val="bg1"/>
                </a:solidFill>
                <a:latin typeface="Arial" panose="020B0604020202020204" pitchFamily="34" charset="0"/>
                <a:cs typeface="Arial" panose="020B0604020202020204" pitchFamily="34" charset="0"/>
              </a:rPr>
              <a:t>, </a:t>
            </a:r>
            <a:r>
              <a:rPr lang="en-US" sz="5000" b="1" dirty="0" err="1">
                <a:solidFill>
                  <a:schemeClr val="bg1"/>
                </a:solidFill>
                <a:latin typeface="Arial" panose="020B0604020202020204" pitchFamily="34" charset="0"/>
                <a:cs typeface="Arial" panose="020B0604020202020204" pitchFamily="34" charset="0"/>
              </a:rPr>
              <a:t>Hongshan</a:t>
            </a:r>
            <a:r>
              <a:rPr lang="en-US" sz="5000" b="1" dirty="0">
                <a:solidFill>
                  <a:schemeClr val="bg1"/>
                </a:solidFill>
                <a:latin typeface="Arial" panose="020B0604020202020204" pitchFamily="34" charset="0"/>
                <a:cs typeface="Arial" panose="020B0604020202020204" pitchFamily="34" charset="0"/>
              </a:rPr>
              <a:t> Li</a:t>
            </a:r>
            <a:r>
              <a:rPr lang="en-US" sz="5000" b="1" baseline="30000" dirty="0">
                <a:solidFill>
                  <a:schemeClr val="bg1"/>
                </a:solidFill>
                <a:latin typeface="Arial" panose="020B0604020202020204" pitchFamily="34" charset="0"/>
                <a:cs typeface="Arial" panose="020B0604020202020204" pitchFamily="34" charset="0"/>
              </a:rPr>
              <a:t>3*</a:t>
            </a:r>
            <a:r>
              <a:rPr lang="en-US" sz="5000" b="1" dirty="0">
                <a:solidFill>
                  <a:schemeClr val="bg1"/>
                </a:solidFill>
                <a:latin typeface="Arial" panose="020B0604020202020204" pitchFamily="34" charset="0"/>
                <a:cs typeface="Arial" panose="020B0604020202020204" pitchFamily="34" charset="0"/>
              </a:rPr>
              <a:t>, Luca Pallucchini</a:t>
            </a:r>
            <a:r>
              <a:rPr lang="en-US" sz="5000" b="1" baseline="30000" dirty="0">
                <a:solidFill>
                  <a:schemeClr val="bg1"/>
                </a:solidFill>
                <a:latin typeface="Arial" panose="020B0604020202020204" pitchFamily="34" charset="0"/>
                <a:cs typeface="Arial" panose="020B0604020202020204" pitchFamily="34" charset="0"/>
              </a:rPr>
              <a:t>4*</a:t>
            </a:r>
            <a:r>
              <a:rPr lang="en-US" sz="5000" b="1" dirty="0">
                <a:solidFill>
                  <a:schemeClr val="bg1"/>
                </a:solidFill>
                <a:latin typeface="Arial" panose="020B0604020202020204" pitchFamily="34" charset="0"/>
                <a:cs typeface="Arial" panose="020B0604020202020204" pitchFamily="34" charset="0"/>
              </a:rPr>
              <a:t>, Andrew M. Stein</a:t>
            </a:r>
            <a:r>
              <a:rPr lang="en-US" sz="5000" b="1" baseline="30000" dirty="0">
                <a:solidFill>
                  <a:schemeClr val="bg1"/>
                </a:solidFill>
                <a:latin typeface="Arial" panose="020B0604020202020204" pitchFamily="34" charset="0"/>
                <a:cs typeface="Arial" panose="020B0604020202020204" pitchFamily="34" charset="0"/>
              </a:rPr>
              <a:t>5</a:t>
            </a:r>
          </a:p>
          <a:p>
            <a:pPr>
              <a:lnSpc>
                <a:spcPct val="100000"/>
              </a:lnSpc>
              <a:spcAft>
                <a:spcPts val="600"/>
              </a:spcAft>
            </a:pPr>
            <a:r>
              <a:rPr lang="en-US" sz="2400" b="1" dirty="0">
                <a:solidFill>
                  <a:schemeClr val="bg1"/>
                </a:solidFill>
                <a:latin typeface="Arial" panose="020B0604020202020204" pitchFamily="34" charset="0"/>
                <a:cs typeface="Arial" panose="020B0604020202020204" pitchFamily="34" charset="0"/>
              </a:rPr>
              <a:t>(1) Department of Mathematics, University of South Carolina (2) School of Mathematical and Statistical Sciences, Arizona State University (3) Department of Mathematics, Purdue University (4) Department of Mathematics, Temple University (5) Novartis Institute for </a:t>
            </a:r>
            <a:r>
              <a:rPr lang="en-US" sz="2400" b="1" dirty="0" err="1">
                <a:solidFill>
                  <a:schemeClr val="bg1"/>
                </a:solidFill>
                <a:latin typeface="Arial" panose="020B0604020202020204" pitchFamily="34" charset="0"/>
                <a:cs typeface="Arial" panose="020B0604020202020204" pitchFamily="34" charset="0"/>
              </a:rPr>
              <a:t>BioMedical</a:t>
            </a:r>
            <a:r>
              <a:rPr lang="en-US" sz="2400" b="1" dirty="0">
                <a:solidFill>
                  <a:schemeClr val="bg1"/>
                </a:solidFill>
                <a:latin typeface="Arial" panose="020B0604020202020204" pitchFamily="34" charset="0"/>
                <a:cs typeface="Arial" panose="020B0604020202020204" pitchFamily="34" charset="0"/>
              </a:rPr>
              <a:t> Research  (*) These authors contributed equally to this abstract</a:t>
            </a:r>
          </a:p>
        </p:txBody>
      </p:sp>
      <mc:AlternateContent xmlns:mc="http://schemas.openxmlformats.org/markup-compatibility/2006" xmlns:a14="http://schemas.microsoft.com/office/drawing/2010/main">
        <mc:Choice Requires="a14">
          <p:sp>
            <p:nvSpPr>
              <p:cNvPr id="43" name="Content Placeholder 6"/>
              <p:cNvSpPr>
                <a:spLocks noGrp="1"/>
              </p:cNvSpPr>
              <p:nvPr>
                <p:ph sz="half" idx="1"/>
              </p:nvPr>
            </p:nvSpPr>
            <p:spPr>
              <a:xfrm>
                <a:off x="1763486" y="9057648"/>
                <a:ext cx="13716000" cy="32318271"/>
              </a:xfrm>
            </p:spPr>
            <p:txBody>
              <a:bodyPr lIns="0" tIns="0" rIns="0" bIns="0">
                <a:spAutoFit/>
              </a:bodyPr>
              <a:lstStyle/>
              <a:p>
                <a:pPr>
                  <a:lnSpc>
                    <a:spcPct val="100000"/>
                  </a:lnSpc>
                  <a:spcBef>
                    <a:spcPts val="0"/>
                  </a:spcBef>
                  <a:spcAft>
                    <a:spcPts val="2400"/>
                  </a:spcAft>
                </a:pPr>
                <a:r>
                  <a:rPr lang="en-US" sz="5400" b="1" dirty="0"/>
                  <a:t>Introduction:</a:t>
                </a:r>
              </a:p>
              <a:p>
                <a:pPr marL="415925" indent="-415925">
                  <a:spcAft>
                    <a:spcPts val="1800"/>
                  </a:spcAft>
                  <a:buFont typeface="Arial" charset="0"/>
                  <a:buChar char="•"/>
                </a:pPr>
                <a:r>
                  <a:rPr lang="en-US" dirty="0"/>
                  <a:t>In guiding dose selection for monoclonal antibodies, the methods for predicting receptor occupancy (RO) vary in their level of complexity.</a:t>
                </a:r>
              </a:p>
              <a:p>
                <a:pPr marL="874713" indent="-395288">
                  <a:spcAft>
                    <a:spcPts val="1800"/>
                  </a:spcAft>
                  <a:buFont typeface=".AppleSystemUIFont" charset="-120"/>
                  <a:buChar char="–"/>
                </a:pPr>
                <a:r>
                  <a:rPr lang="en-US" dirty="0"/>
                  <a:t>A simple approach (atezolizumab [1]) used a receptor occupancy equation</a:t>
                </a:r>
                <a:endParaRPr lang="en-US" b="0" i="0" dirty="0">
                  <a:latin typeface="Cambria Math" panose="02040503050406030204" pitchFamily="18" charset="0"/>
                </a:endParaRPr>
              </a:p>
              <a:p>
                <a:pPr marL="1385888" indent="-409575">
                  <a:spcAft>
                    <a:spcPts val="1800"/>
                  </a:spcAft>
                  <a:buFont typeface=".AppleSystemUIFont" charset="-120"/>
                  <a:buChar char="–"/>
                </a:pPr>
                <a14:m>
                  <m:oMath xmlns:m="http://schemas.openxmlformats.org/officeDocument/2006/math">
                    <m:r>
                      <a:rPr lang="en-US" b="0" i="0" smtClean="0">
                        <a:latin typeface="Cambria Math" panose="02040503050406030204" pitchFamily="18" charset="0"/>
                      </a:rPr>
                      <m:t>(1 − </m:t>
                    </m:r>
                    <m:r>
                      <m:rPr>
                        <m:sty m:val="p"/>
                      </m:rPr>
                      <a:rPr lang="en-US" b="0" i="0" smtClean="0">
                        <a:latin typeface="Cambria Math" panose="02040503050406030204" pitchFamily="18" charset="0"/>
                      </a:rPr>
                      <m:t>RO</m:t>
                    </m:r>
                    <m:r>
                      <a:rPr lang="en-US" b="0" i="0" smtClean="0">
                        <a:latin typeface="Cambria Math" panose="02040503050406030204" pitchFamily="18" charset="0"/>
                      </a:rPr>
                      <m:t>)=</m:t>
                    </m:r>
                  </m:oMath>
                </a14:m>
                <a:r>
                  <a:rPr lang="en-US" dirty="0"/>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𝐾</m:t>
                        </m:r>
                        <m:r>
                          <m:rPr>
                            <m:sty m:val="p"/>
                          </m:rPr>
                          <a:rPr lang="en-US" sz="3600" b="0" i="0" baseline="-25000" smtClean="0">
                            <a:latin typeface="Cambria Math" panose="02040503050406030204" pitchFamily="18" charset="0"/>
                          </a:rPr>
                          <m:t>eq</m:t>
                        </m:r>
                      </m:num>
                      <m:den>
                        <m:r>
                          <a:rPr lang="en-US" sz="3600" i="1">
                            <a:latin typeface="Cambria Math" panose="02040503050406030204" pitchFamily="18" charset="0"/>
                          </a:rPr>
                          <m:t>𝐵</m:t>
                        </m:r>
                        <m:r>
                          <a:rPr lang="en-US" sz="3600" i="1">
                            <a:latin typeface="Cambria Math" panose="02040503050406030204" pitchFamily="18" charset="0"/>
                          </a:rPr>
                          <m:t>·</m:t>
                        </m:r>
                        <m:r>
                          <a:rPr lang="en-US" sz="3600" i="1">
                            <a:latin typeface="Cambria Math" panose="02040503050406030204" pitchFamily="18" charset="0"/>
                          </a:rPr>
                          <m:t>𝐶</m:t>
                        </m:r>
                        <m:r>
                          <m:rPr>
                            <m:sty m:val="p"/>
                          </m:rPr>
                          <a:rPr lang="en-US" sz="3600" b="0" i="0" baseline="-25000" smtClean="0">
                            <a:latin typeface="Cambria Math" panose="02040503050406030204" pitchFamily="18" charset="0"/>
                          </a:rPr>
                          <m:t>avg</m:t>
                        </m:r>
                        <m:r>
                          <a:rPr lang="en-US" sz="3600" i="1">
                            <a:latin typeface="Cambria Math" panose="02040503050406030204" pitchFamily="18" charset="0"/>
                          </a:rPr>
                          <m:t>+</m:t>
                        </m:r>
                        <m:r>
                          <a:rPr lang="en-US" sz="3600" i="1">
                            <a:latin typeface="Cambria Math" panose="02040503050406030204" pitchFamily="18" charset="0"/>
                          </a:rPr>
                          <m:t>𝐾</m:t>
                        </m:r>
                        <m:r>
                          <m:rPr>
                            <m:sty m:val="p"/>
                          </m:rPr>
                          <a:rPr lang="en-US" sz="3600" i="0" baseline="-25000">
                            <a:latin typeface="Cambria Math" panose="02040503050406030204" pitchFamily="18" charset="0"/>
                          </a:rPr>
                          <m:t>e</m:t>
                        </m:r>
                        <m:r>
                          <m:rPr>
                            <m:sty m:val="p"/>
                          </m:rPr>
                          <a:rPr lang="en-US" sz="3600" b="0" i="0" baseline="-25000" smtClean="0">
                            <a:latin typeface="Cambria Math" panose="02040503050406030204" pitchFamily="18" charset="0"/>
                          </a:rPr>
                          <m:t>q</m:t>
                        </m:r>
                      </m:den>
                    </m:f>
                  </m:oMath>
                </a14:m>
                <a:r>
                  <a:rPr lang="en-US" dirty="0"/>
                  <a:t> </a:t>
                </a:r>
                <a:r>
                  <a:rPr lang="en-US" sz="3600" dirty="0"/>
                  <a:t>≈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𝐾</m:t>
                        </m:r>
                        <m:r>
                          <m:rPr>
                            <m:sty m:val="p"/>
                          </m:rPr>
                          <a:rPr lang="en-US" sz="3600" baseline="-25000">
                            <a:latin typeface="Cambria Math" panose="02040503050406030204" pitchFamily="18" charset="0"/>
                          </a:rPr>
                          <m:t>eq</m:t>
                        </m:r>
                      </m:num>
                      <m:den>
                        <m:r>
                          <a:rPr lang="en-US" sz="3600" i="1">
                            <a:latin typeface="Cambria Math" panose="02040503050406030204" pitchFamily="18" charset="0"/>
                          </a:rPr>
                          <m:t>𝐵</m:t>
                        </m:r>
                        <m:r>
                          <a:rPr lang="en-US" sz="3600" i="1">
                            <a:latin typeface="Cambria Math" panose="02040503050406030204" pitchFamily="18" charset="0"/>
                          </a:rPr>
                          <m:t>·</m:t>
                        </m:r>
                        <m:r>
                          <a:rPr lang="en-US" sz="3600" i="1">
                            <a:latin typeface="Cambria Math" panose="02040503050406030204" pitchFamily="18" charset="0"/>
                          </a:rPr>
                          <m:t>𝐶</m:t>
                        </m:r>
                        <m:r>
                          <m:rPr>
                            <m:sty m:val="p"/>
                          </m:rPr>
                          <a:rPr lang="en-US" sz="3600" b="0" i="0" baseline="-25000" smtClean="0">
                            <a:latin typeface="Cambria Math" panose="02040503050406030204" pitchFamily="18" charset="0"/>
                          </a:rPr>
                          <m:t>avg</m:t>
                        </m:r>
                      </m:den>
                    </m:f>
                  </m:oMath>
                </a14:m>
                <a:r>
                  <a:rPr lang="en-US" dirty="0"/>
                  <a:t>      (1)</a:t>
                </a:r>
              </a:p>
              <a:p>
                <a:pPr marL="1385888" indent="-409575">
                  <a:spcAft>
                    <a:spcPts val="1800"/>
                  </a:spcAft>
                  <a:buFont typeface=".AppleSystemUIFont" charset="-120"/>
                  <a:buChar char="–"/>
                </a:pPr>
                <a:r>
                  <a:rPr lang="en-US" dirty="0"/>
                  <a:t>The approximation holds for large doses and large C</a:t>
                </a:r>
                <a:r>
                  <a:rPr lang="en-US" baseline="-25000" dirty="0"/>
                  <a:t>avg</a:t>
                </a:r>
              </a:p>
              <a:p>
                <a:pPr marL="1385888" indent="-409575">
                  <a:spcAft>
                    <a:spcPts val="1800"/>
                  </a:spcAft>
                  <a:buFont typeface=".AppleSystemUIFont" charset="-120"/>
                  <a:buChar char="–"/>
                </a:pPr>
                <a:r>
                  <a:rPr lang="en-US" dirty="0"/>
                  <a:t>C</a:t>
                </a:r>
                <a:r>
                  <a:rPr lang="en-US" baseline="-25000" dirty="0"/>
                  <a:t>avg</a:t>
                </a:r>
                <a:r>
                  <a:rPr lang="en-US" dirty="0"/>
                  <a:t> = average steady state concentration of drug (could also be trough)</a:t>
                </a:r>
              </a:p>
              <a:p>
                <a:pPr marL="1385888" indent="-409575">
                  <a:spcAft>
                    <a:spcPts val="1800"/>
                  </a:spcAft>
                  <a:buFont typeface=".AppleSystemUIFont" charset="-120"/>
                  <a:buChar char="–"/>
                </a:pPr>
                <a:r>
                  <a:rPr lang="en-US" dirty="0"/>
                  <a:t>B = biodistribution of drug from plasma to tissue</a:t>
                </a:r>
              </a:p>
              <a:p>
                <a:pPr marL="1385888" indent="-409575">
                  <a:spcAft>
                    <a:spcPts val="1800"/>
                  </a:spcAft>
                  <a:buFont typeface=".AppleSystemUIFont" charset="-120"/>
                  <a:buChar char="–"/>
                </a:pPr>
                <a:r>
                  <a:rPr lang="en-US" dirty="0"/>
                  <a:t>K</a:t>
                </a:r>
                <a:r>
                  <a:rPr lang="en-US" baseline="-25000" dirty="0"/>
                  <a:t>eq</a:t>
                </a:r>
                <a:r>
                  <a:rPr lang="en-US" dirty="0"/>
                  <a:t> = binding affinity of drug</a:t>
                </a:r>
              </a:p>
              <a:p>
                <a:pPr marL="874713" indent="-395288">
                  <a:spcAft>
                    <a:spcPts val="1800"/>
                  </a:spcAft>
                  <a:buFont typeface=".AppleSystemUIFont" charset="-120"/>
                  <a:buChar char="–"/>
                </a:pPr>
                <a:r>
                  <a:rPr lang="en-US" dirty="0"/>
                  <a:t>A complex approach (pembrolizumab [2]) used a physiological model of drug distribution and binding, receptor turnover, and tumor proliferation.  This approach required a large number of assumptions and estimation of a large number of parameters. </a:t>
                </a:r>
              </a:p>
              <a:p>
                <a:pPr marL="457200" indent="-457200">
                  <a:spcAft>
                    <a:spcPts val="1800"/>
                  </a:spcAft>
                  <a:buFont typeface="Arial" panose="020B0604020202020204" pitchFamily="34" charset="0"/>
                  <a:buChar char="•"/>
                </a:pPr>
                <a:r>
                  <a:rPr lang="en-US" dirty="0"/>
                  <a:t>In this work, it is shown how to relate the RO equation (1) to a more complex physiological model.</a:t>
                </a:r>
              </a:p>
              <a:p>
                <a:pPr>
                  <a:spcBef>
                    <a:spcPts val="1800"/>
                  </a:spcBef>
                  <a:spcAft>
                    <a:spcPts val="600"/>
                  </a:spcAft>
                </a:pPr>
                <a:r>
                  <a:rPr lang="en-US" sz="5400" b="1" dirty="0"/>
                  <a:t>Methods:</a:t>
                </a:r>
              </a:p>
              <a:p>
                <a:pPr marL="415925" indent="-415925">
                  <a:spcAft>
                    <a:spcPts val="1800"/>
                  </a:spcAft>
                  <a:buFont typeface="Arial" charset="0"/>
                  <a:buChar char="•"/>
                </a:pPr>
                <a:r>
                  <a:rPr lang="en-US" dirty="0"/>
                  <a:t>The model (Figure 1) describes a drug distributing to three compartments: central (1), peripheral (2), target tissue (3).  The drug (D) can bind membrane-bound target (M) or soluble target (S) to form drug-target complexes (DS, DM).  Processes include: distribution/trafficking (k</a:t>
                </a:r>
                <a:r>
                  <a:rPr lang="en-US" baseline="-25000" dirty="0"/>
                  <a:t>12</a:t>
                </a:r>
                <a:r>
                  <a:rPr lang="en-US" dirty="0"/>
                  <a:t>, k</a:t>
                </a:r>
                <a:r>
                  <a:rPr lang="en-US" baseline="-25000" dirty="0"/>
                  <a:t>21</a:t>
                </a:r>
                <a:r>
                  <a:rPr lang="en-US" dirty="0"/>
                  <a:t>, k</a:t>
                </a:r>
                <a:r>
                  <a:rPr lang="en-US" baseline="-25000" dirty="0"/>
                  <a:t>13</a:t>
                </a:r>
                <a:r>
                  <a:rPr lang="en-US" dirty="0"/>
                  <a:t>, k</a:t>
                </a:r>
                <a:r>
                  <a:rPr lang="en-US" baseline="-25000" dirty="0"/>
                  <a:t>31</a:t>
                </a:r>
                <a:r>
                  <a:rPr lang="en-US" dirty="0"/>
                  <a:t>), elimination (k</a:t>
                </a:r>
                <a:r>
                  <a:rPr lang="en-US" baseline="-25000" dirty="0"/>
                  <a:t>e</a:t>
                </a:r>
                <a:r>
                  <a:rPr lang="en-US" dirty="0"/>
                  <a:t>), shedding of membrane-bound target (k</a:t>
                </a:r>
                <a:r>
                  <a:rPr lang="en-US" baseline="-25000" dirty="0"/>
                  <a:t>shed</a:t>
                </a:r>
                <a:r>
                  <a:rPr lang="en-US" dirty="0"/>
                  <a:t>) and binding (k</a:t>
                </a:r>
                <a:r>
                  <a:rPr lang="en-US" baseline="-25000" dirty="0"/>
                  <a:t>on</a:t>
                </a:r>
                <a:r>
                  <a:rPr lang="en-US" dirty="0"/>
                  <a:t>, k</a:t>
                </a:r>
                <a:r>
                  <a:rPr lang="en-US" baseline="-25000" dirty="0"/>
                  <a:t>off</a:t>
                </a:r>
                <a:r>
                  <a:rPr lang="en-US" dirty="0"/>
                  <a:t>)</a:t>
                </a:r>
              </a:p>
              <a:p>
                <a:pPr marL="457200" indent="-457200">
                  <a:spcAft>
                    <a:spcPts val="1800"/>
                  </a:spcAft>
                  <a:buFont typeface="Arial" panose="020B0604020202020204" pitchFamily="34" charset="0"/>
                  <a:buChar char="•"/>
                </a:pPr>
                <a:r>
                  <a:rPr lang="en-US" dirty="0"/>
                  <a:t>We performed a mathematical analysis of the model, extended from [3,4] to derive the Average Free Tissue target to Initial target Ratio (</a:t>
                </a:r>
                <a:r>
                  <a:rPr lang="en-US" u="sng" dirty="0"/>
                  <a:t>AFTIR</a:t>
                </a:r>
                <a:r>
                  <a:rPr lang="en-US" dirty="0"/>
                  <a:t>) in Equation 2</a:t>
                </a:r>
              </a:p>
              <a:p>
                <a:pPr marL="457200" indent="-457200">
                  <a:spcAft>
                    <a:spcPts val="1800"/>
                  </a:spcAft>
                  <a:buFont typeface="Arial" panose="020B0604020202020204" pitchFamily="34" charset="0"/>
                  <a:buChar char="•"/>
                </a:pPr>
                <a:r>
                  <a:rPr lang="en-US" dirty="0"/>
                  <a:t>Model simulation using realistic parameters for atezolizumab, pembrolizumab, and trastuzumab were performed and compared to the theory for a range of doses in Figure 2</a:t>
                </a:r>
                <a:endParaRPr lang="en-US" sz="5400" b="1" dirty="0">
                  <a:solidFill>
                    <a:srgbClr val="0070C0"/>
                  </a:solidFill>
                </a:endParaRPr>
              </a:p>
              <a:p>
                <a:pPr>
                  <a:spcBef>
                    <a:spcPts val="1800"/>
                  </a:spcBef>
                  <a:spcAft>
                    <a:spcPts val="600"/>
                  </a:spcAft>
                </a:pPr>
                <a:r>
                  <a:rPr lang="en-US" sz="3600" b="1" dirty="0"/>
                  <a:t>Figure 1: Model</a:t>
                </a:r>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3600" b="1" dirty="0"/>
              </a:p>
              <a:p>
                <a:pPr>
                  <a:spcBef>
                    <a:spcPts val="1800"/>
                  </a:spcBef>
                  <a:spcAft>
                    <a:spcPts val="600"/>
                  </a:spcAft>
                </a:pPr>
                <a:endParaRPr lang="en-US" sz="200" b="1" dirty="0"/>
              </a:p>
              <a:p>
                <a:pPr>
                  <a:spcBef>
                    <a:spcPts val="1800"/>
                  </a:spcBef>
                  <a:spcAft>
                    <a:spcPts val="600"/>
                  </a:spcAft>
                </a:pPr>
                <a:r>
                  <a:rPr lang="en-US" sz="3600" b="1" dirty="0"/>
                  <a:t>Figure 2: Comparison of theory and model simulation</a:t>
                </a:r>
              </a:p>
              <a:p>
                <a:pPr>
                  <a:spcBef>
                    <a:spcPts val="1800"/>
                  </a:spcBef>
                  <a:spcAft>
                    <a:spcPts val="600"/>
                  </a:spcAft>
                </a:pPr>
                <a:endParaRPr lang="en-US" sz="3200" b="1" dirty="0">
                  <a:solidFill>
                    <a:prstClr val="black"/>
                  </a:solidFill>
                </a:endParaRPr>
              </a:p>
              <a:p>
                <a:pPr>
                  <a:spcBef>
                    <a:spcPts val="1800"/>
                  </a:spcBef>
                  <a:spcAft>
                    <a:spcPts val="600"/>
                  </a:spcAft>
                </a:pPr>
                <a:endParaRPr lang="en-US" sz="3200" b="1" dirty="0">
                  <a:solidFill>
                    <a:prstClr val="black"/>
                  </a:solidFill>
                </a:endParaRPr>
              </a:p>
              <a:p>
                <a:pPr>
                  <a:spcBef>
                    <a:spcPts val="1800"/>
                  </a:spcBef>
                  <a:spcAft>
                    <a:spcPts val="600"/>
                  </a:spcAft>
                </a:pPr>
                <a:endParaRPr lang="en-US" sz="2400" b="1" dirty="0">
                  <a:solidFill>
                    <a:prstClr val="black"/>
                  </a:solidFill>
                </a:endParaRPr>
              </a:p>
              <a:p>
                <a:pPr>
                  <a:spcBef>
                    <a:spcPts val="1800"/>
                  </a:spcBef>
                  <a:spcAft>
                    <a:spcPts val="600"/>
                  </a:spcAft>
                </a:pPr>
                <a:endParaRPr lang="en-US" sz="2400" b="1" dirty="0">
                  <a:solidFill>
                    <a:prstClr val="black"/>
                  </a:solidFill>
                </a:endParaRPr>
              </a:p>
              <a:p>
                <a:pPr>
                  <a:spcBef>
                    <a:spcPts val="1800"/>
                  </a:spcBef>
                  <a:spcAft>
                    <a:spcPts val="600"/>
                  </a:spcAft>
                </a:pPr>
                <a:endParaRPr lang="en-US" sz="2400" b="1" dirty="0">
                  <a:solidFill>
                    <a:prstClr val="black"/>
                  </a:solidFill>
                </a:endParaRPr>
              </a:p>
              <a:p>
                <a:pPr>
                  <a:spcBef>
                    <a:spcPts val="1800"/>
                  </a:spcBef>
                  <a:spcAft>
                    <a:spcPts val="600"/>
                  </a:spcAft>
                </a:pPr>
                <a:endParaRPr lang="en-US" sz="2400" b="1" dirty="0">
                  <a:solidFill>
                    <a:prstClr val="black"/>
                  </a:solidFill>
                </a:endParaRPr>
              </a:p>
              <a:p>
                <a:pPr>
                  <a:spcBef>
                    <a:spcPts val="1800"/>
                  </a:spcBef>
                  <a:spcAft>
                    <a:spcPts val="600"/>
                  </a:spcAft>
                </a:pPr>
                <a:endParaRPr lang="en-US" sz="2400" b="1" dirty="0">
                  <a:solidFill>
                    <a:prstClr val="black"/>
                  </a:solidFill>
                </a:endParaRPr>
              </a:p>
            </p:txBody>
          </p:sp>
        </mc:Choice>
        <mc:Fallback xmlns="">
          <p:sp>
            <p:nvSpPr>
              <p:cNvPr id="43" name="Content Placeholder 6"/>
              <p:cNvSpPr>
                <a:spLocks noGrp="1" noRot="1" noChangeAspect="1" noMove="1" noResize="1" noEditPoints="1" noAdjustHandles="1" noChangeArrowheads="1" noChangeShapeType="1" noTextEdit="1"/>
              </p:cNvSpPr>
              <p:nvPr>
                <p:ph sz="half" idx="1"/>
              </p:nvPr>
            </p:nvSpPr>
            <p:spPr>
              <a:xfrm>
                <a:off x="1763486" y="9057648"/>
                <a:ext cx="13716000" cy="32318271"/>
              </a:xfrm>
              <a:blipFill>
                <a:blip r:embed="rId3"/>
                <a:stretch>
                  <a:fillRect l="-2960" t="-628" r="-2775"/>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71C65570-E494-4941-97B6-08945638407A}"/>
              </a:ext>
            </a:extLst>
          </p:cNvPr>
          <p:cNvSpPr/>
          <p:nvPr/>
        </p:nvSpPr>
        <p:spPr>
          <a:xfrm>
            <a:off x="5703495" y="31426158"/>
            <a:ext cx="972074" cy="972074"/>
          </a:xfrm>
          <a:prstGeom prst="rect">
            <a:avLst/>
          </a:prstGeom>
          <a:solidFill>
            <a:schemeClr val="accent1">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a:t>
            </a:r>
            <a:r>
              <a:rPr lang="en-US" sz="4400" baseline="-25000" dirty="0"/>
              <a:t>1</a:t>
            </a:r>
          </a:p>
        </p:txBody>
      </p:sp>
      <p:sp>
        <p:nvSpPr>
          <p:cNvPr id="41" name="TextBox 40">
            <a:extLst>
              <a:ext uri="{FF2B5EF4-FFF2-40B4-BE49-F238E27FC236}">
                <a16:creationId xmlns:a16="http://schemas.microsoft.com/office/drawing/2014/main" id="{DB845B98-181A-4B43-B1E2-F2E8A43EB015}"/>
              </a:ext>
            </a:extLst>
          </p:cNvPr>
          <p:cNvSpPr txBox="1"/>
          <p:nvPr/>
        </p:nvSpPr>
        <p:spPr>
          <a:xfrm>
            <a:off x="6816171" y="30933755"/>
            <a:ext cx="415543" cy="531696"/>
          </a:xfrm>
          <a:prstGeom prst="rect">
            <a:avLst/>
          </a:prstGeom>
          <a:noFill/>
        </p:spPr>
        <p:txBody>
          <a:bodyPr wrap="square" lIns="0" tIns="0" rIns="0" bIns="0" rtlCol="0" anchor="ctr">
            <a:spAutoFit/>
          </a:bodyPr>
          <a:lstStyle/>
          <a:p>
            <a:r>
              <a:rPr lang="en-US" sz="5400" dirty="0"/>
              <a:t>+</a:t>
            </a:r>
          </a:p>
        </p:txBody>
      </p:sp>
      <p:sp>
        <p:nvSpPr>
          <p:cNvPr id="42" name="Rectangle 41">
            <a:extLst>
              <a:ext uri="{FF2B5EF4-FFF2-40B4-BE49-F238E27FC236}">
                <a16:creationId xmlns:a16="http://schemas.microsoft.com/office/drawing/2014/main" id="{4F829934-B651-7141-8284-51B82D93965B}"/>
              </a:ext>
            </a:extLst>
          </p:cNvPr>
          <p:cNvSpPr/>
          <p:nvPr/>
        </p:nvSpPr>
        <p:spPr>
          <a:xfrm>
            <a:off x="7422093" y="30468796"/>
            <a:ext cx="972074" cy="972074"/>
          </a:xfrm>
          <a:prstGeom prst="rect">
            <a:avLst/>
          </a:prstGeom>
          <a:solidFill>
            <a:schemeClr val="accent1">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S</a:t>
            </a:r>
            <a:r>
              <a:rPr lang="en-US" sz="4400" baseline="-25000" dirty="0"/>
              <a:t>1</a:t>
            </a:r>
          </a:p>
        </p:txBody>
      </p:sp>
      <p:sp>
        <p:nvSpPr>
          <p:cNvPr id="46" name="Rectangle 45">
            <a:extLst>
              <a:ext uri="{FF2B5EF4-FFF2-40B4-BE49-F238E27FC236}">
                <a16:creationId xmlns:a16="http://schemas.microsoft.com/office/drawing/2014/main" id="{3259FADC-4A41-B640-8E88-9887481021CB}"/>
              </a:ext>
            </a:extLst>
          </p:cNvPr>
          <p:cNvSpPr/>
          <p:nvPr/>
        </p:nvSpPr>
        <p:spPr>
          <a:xfrm>
            <a:off x="9506494" y="30468796"/>
            <a:ext cx="1143085" cy="972074"/>
          </a:xfrm>
          <a:prstGeom prst="rect">
            <a:avLst/>
          </a:prstGeom>
          <a:solidFill>
            <a:schemeClr val="accent1">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DS</a:t>
            </a:r>
            <a:r>
              <a:rPr lang="en-US" sz="4400" baseline="-25000" dirty="0"/>
              <a:t>1</a:t>
            </a:r>
          </a:p>
        </p:txBody>
      </p:sp>
      <p:sp>
        <p:nvSpPr>
          <p:cNvPr id="47" name="Rectangle 46">
            <a:extLst>
              <a:ext uri="{FF2B5EF4-FFF2-40B4-BE49-F238E27FC236}">
                <a16:creationId xmlns:a16="http://schemas.microsoft.com/office/drawing/2014/main" id="{40AE764A-7473-F446-8BD1-B3FBE5340731}"/>
              </a:ext>
            </a:extLst>
          </p:cNvPr>
          <p:cNvSpPr/>
          <p:nvPr/>
        </p:nvSpPr>
        <p:spPr>
          <a:xfrm>
            <a:off x="5703495" y="34015694"/>
            <a:ext cx="972074" cy="972074"/>
          </a:xfrm>
          <a:prstGeom prst="rect">
            <a:avLst/>
          </a:prstGeom>
          <a:solidFill>
            <a:schemeClr val="bg1">
              <a:lumMod val="75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a:t>
            </a:r>
            <a:r>
              <a:rPr lang="en-US" sz="4400" baseline="-25000" dirty="0"/>
              <a:t>2</a:t>
            </a:r>
            <a:endParaRPr lang="en-US" sz="4400" dirty="0"/>
          </a:p>
        </p:txBody>
      </p:sp>
      <p:sp>
        <p:nvSpPr>
          <p:cNvPr id="48" name="TextBox 47">
            <a:extLst>
              <a:ext uri="{FF2B5EF4-FFF2-40B4-BE49-F238E27FC236}">
                <a16:creationId xmlns:a16="http://schemas.microsoft.com/office/drawing/2014/main" id="{2BBF036B-593C-5C49-BED6-599B03BC99D5}"/>
              </a:ext>
            </a:extLst>
          </p:cNvPr>
          <p:cNvSpPr txBox="1"/>
          <p:nvPr/>
        </p:nvSpPr>
        <p:spPr>
          <a:xfrm>
            <a:off x="8572314" y="30558779"/>
            <a:ext cx="800176" cy="472618"/>
          </a:xfrm>
          <a:prstGeom prst="rect">
            <a:avLst/>
          </a:prstGeom>
          <a:noFill/>
        </p:spPr>
        <p:txBody>
          <a:bodyPr wrap="square" lIns="0" tIns="0" rIns="0" bIns="0" rtlCol="0">
            <a:spAutoFit/>
          </a:bodyPr>
          <a:lstStyle/>
          <a:p>
            <a:pPr algn="ctr"/>
            <a:r>
              <a:rPr lang="en-US" sz="2400" dirty="0"/>
              <a:t>k</a:t>
            </a:r>
            <a:r>
              <a:rPr lang="en-US" sz="2400" baseline="-25000" dirty="0"/>
              <a:t>on1</a:t>
            </a:r>
          </a:p>
          <a:p>
            <a:pPr algn="ctr"/>
            <a:r>
              <a:rPr lang="en-US" sz="2400" dirty="0"/>
              <a:t>k</a:t>
            </a:r>
            <a:r>
              <a:rPr lang="en-US" sz="2400" baseline="-25000" dirty="0"/>
              <a:t>off1</a:t>
            </a:r>
          </a:p>
        </p:txBody>
      </p:sp>
      <p:cxnSp>
        <p:nvCxnSpPr>
          <p:cNvPr id="49" name="Straight Arrow Connector 48">
            <a:extLst>
              <a:ext uri="{FF2B5EF4-FFF2-40B4-BE49-F238E27FC236}">
                <a16:creationId xmlns:a16="http://schemas.microsoft.com/office/drawing/2014/main" id="{801C59F1-4C3E-6347-A50B-DC022AC4B9CB}"/>
              </a:ext>
            </a:extLst>
          </p:cNvPr>
          <p:cNvCxnSpPr/>
          <p:nvPr/>
        </p:nvCxnSpPr>
        <p:spPr>
          <a:xfrm>
            <a:off x="8503666" y="30918063"/>
            <a:ext cx="890901" cy="0"/>
          </a:xfrm>
          <a:prstGeom prst="straightConnector1">
            <a:avLst/>
          </a:prstGeom>
          <a:ln w="6350" cmpd="sng">
            <a:solidFill>
              <a:schemeClr val="tx1"/>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E2EC43F-FA37-8849-B03F-3296C52271FA}"/>
              </a:ext>
            </a:extLst>
          </p:cNvPr>
          <p:cNvSpPr txBox="1"/>
          <p:nvPr/>
        </p:nvSpPr>
        <p:spPr>
          <a:xfrm>
            <a:off x="6341325" y="32557409"/>
            <a:ext cx="854966" cy="236309"/>
          </a:xfrm>
          <a:prstGeom prst="rect">
            <a:avLst/>
          </a:prstGeom>
          <a:noFill/>
        </p:spPr>
        <p:txBody>
          <a:bodyPr wrap="square" lIns="0" tIns="0" rIns="0" bIns="0" rtlCol="0">
            <a:spAutoFit/>
          </a:bodyPr>
          <a:lstStyle/>
          <a:p>
            <a:r>
              <a:rPr lang="en-US" sz="2400" dirty="0"/>
              <a:t>k</a:t>
            </a:r>
            <a:r>
              <a:rPr lang="en-US" sz="2400" baseline="-25000" dirty="0"/>
              <a:t>eD1</a:t>
            </a:r>
          </a:p>
        </p:txBody>
      </p:sp>
      <p:sp>
        <p:nvSpPr>
          <p:cNvPr id="51" name="TextBox 50">
            <a:extLst>
              <a:ext uri="{FF2B5EF4-FFF2-40B4-BE49-F238E27FC236}">
                <a16:creationId xmlns:a16="http://schemas.microsoft.com/office/drawing/2014/main" id="{FFE86447-AB02-AC40-A0E0-2394570D06E8}"/>
              </a:ext>
            </a:extLst>
          </p:cNvPr>
          <p:cNvSpPr txBox="1"/>
          <p:nvPr/>
        </p:nvSpPr>
        <p:spPr>
          <a:xfrm>
            <a:off x="5674084" y="32961680"/>
            <a:ext cx="524315" cy="472618"/>
          </a:xfrm>
          <a:prstGeom prst="rect">
            <a:avLst/>
          </a:prstGeom>
          <a:noFill/>
        </p:spPr>
        <p:txBody>
          <a:bodyPr wrap="square" lIns="0" tIns="0" rIns="0" bIns="0" rtlCol="0">
            <a:spAutoFit/>
          </a:bodyPr>
          <a:lstStyle/>
          <a:p>
            <a:r>
              <a:rPr lang="en-US" sz="2400" dirty="0"/>
              <a:t>k</a:t>
            </a:r>
            <a:r>
              <a:rPr lang="en-US" sz="2400" baseline="-25000" dirty="0"/>
              <a:t>12D</a:t>
            </a:r>
          </a:p>
          <a:p>
            <a:r>
              <a:rPr lang="en-US" sz="2400" dirty="0"/>
              <a:t>k</a:t>
            </a:r>
            <a:r>
              <a:rPr lang="en-US" sz="2400" baseline="-25000" dirty="0"/>
              <a:t>21D</a:t>
            </a:r>
          </a:p>
        </p:txBody>
      </p:sp>
      <p:sp>
        <p:nvSpPr>
          <p:cNvPr id="52" name="TextBox 51">
            <a:extLst>
              <a:ext uri="{FF2B5EF4-FFF2-40B4-BE49-F238E27FC236}">
                <a16:creationId xmlns:a16="http://schemas.microsoft.com/office/drawing/2014/main" id="{8433496D-40F0-BA41-A76B-6E4814757AB0}"/>
              </a:ext>
            </a:extLst>
          </p:cNvPr>
          <p:cNvSpPr txBox="1"/>
          <p:nvPr/>
        </p:nvSpPr>
        <p:spPr>
          <a:xfrm>
            <a:off x="4106149" y="31680524"/>
            <a:ext cx="570260" cy="275694"/>
          </a:xfrm>
          <a:prstGeom prst="rect">
            <a:avLst/>
          </a:prstGeom>
          <a:noFill/>
        </p:spPr>
        <p:txBody>
          <a:bodyPr wrap="none" lIns="0" tIns="0" rIns="0" bIns="0" rtlCol="0">
            <a:spAutoFit/>
          </a:bodyPr>
          <a:lstStyle/>
          <a:p>
            <a:pPr algn="ctr"/>
            <a:r>
              <a:rPr lang="en-US" sz="2800" dirty="0"/>
              <a:t>Dose</a:t>
            </a:r>
            <a:r>
              <a:rPr lang="en-US" sz="2800" baseline="-25000" dirty="0"/>
              <a:t>iv</a:t>
            </a:r>
          </a:p>
        </p:txBody>
      </p:sp>
      <p:cxnSp>
        <p:nvCxnSpPr>
          <p:cNvPr id="53" name="Straight Arrow Connector 52">
            <a:extLst>
              <a:ext uri="{FF2B5EF4-FFF2-40B4-BE49-F238E27FC236}">
                <a16:creationId xmlns:a16="http://schemas.microsoft.com/office/drawing/2014/main" id="{02832542-BF56-EA41-A239-FC1FEAC781E1}"/>
              </a:ext>
            </a:extLst>
          </p:cNvPr>
          <p:cNvCxnSpPr/>
          <p:nvPr/>
        </p:nvCxnSpPr>
        <p:spPr>
          <a:xfrm>
            <a:off x="4742645" y="31882813"/>
            <a:ext cx="922671" cy="0"/>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7B81C3ED-45A1-8A4A-82A4-210840B28DE4}"/>
              </a:ext>
            </a:extLst>
          </p:cNvPr>
          <p:cNvSpPr txBox="1"/>
          <p:nvPr/>
        </p:nvSpPr>
        <p:spPr>
          <a:xfrm>
            <a:off x="8311765" y="29983113"/>
            <a:ext cx="854966" cy="236309"/>
          </a:xfrm>
          <a:prstGeom prst="rect">
            <a:avLst/>
          </a:prstGeom>
          <a:noFill/>
        </p:spPr>
        <p:txBody>
          <a:bodyPr wrap="square" lIns="0" tIns="0" rIns="0" bIns="0" rtlCol="0">
            <a:spAutoFit/>
          </a:bodyPr>
          <a:lstStyle/>
          <a:p>
            <a:r>
              <a:rPr lang="en-US" sz="2400"/>
              <a:t>k</a:t>
            </a:r>
            <a:r>
              <a:rPr lang="en-US" sz="2400" baseline="-25000"/>
              <a:t>synS1</a:t>
            </a:r>
            <a:endParaRPr lang="en-US" sz="2400" baseline="-25000" dirty="0"/>
          </a:p>
        </p:txBody>
      </p:sp>
      <p:sp>
        <p:nvSpPr>
          <p:cNvPr id="55" name="TextBox 54">
            <a:extLst>
              <a:ext uri="{FF2B5EF4-FFF2-40B4-BE49-F238E27FC236}">
                <a16:creationId xmlns:a16="http://schemas.microsoft.com/office/drawing/2014/main" id="{8E508AB2-A4EE-E04D-AC25-C5B28F80A3A8}"/>
              </a:ext>
            </a:extLst>
          </p:cNvPr>
          <p:cNvSpPr txBox="1"/>
          <p:nvPr/>
        </p:nvSpPr>
        <p:spPr>
          <a:xfrm>
            <a:off x="8432509" y="31387693"/>
            <a:ext cx="854966" cy="236309"/>
          </a:xfrm>
          <a:prstGeom prst="rect">
            <a:avLst/>
          </a:prstGeom>
          <a:noFill/>
        </p:spPr>
        <p:txBody>
          <a:bodyPr wrap="square" lIns="0" tIns="0" rIns="0" bIns="0" rtlCol="0">
            <a:spAutoFit/>
          </a:bodyPr>
          <a:lstStyle/>
          <a:p>
            <a:r>
              <a:rPr lang="en-US" sz="2400" dirty="0"/>
              <a:t>k</a:t>
            </a:r>
            <a:r>
              <a:rPr lang="en-US" sz="2400" baseline="-25000" dirty="0"/>
              <a:t>eS1</a:t>
            </a:r>
          </a:p>
        </p:txBody>
      </p:sp>
      <p:sp>
        <p:nvSpPr>
          <p:cNvPr id="56" name="TextBox 55">
            <a:extLst>
              <a:ext uri="{FF2B5EF4-FFF2-40B4-BE49-F238E27FC236}">
                <a16:creationId xmlns:a16="http://schemas.microsoft.com/office/drawing/2014/main" id="{14629351-84DC-1941-9142-1849369A9804}"/>
              </a:ext>
            </a:extLst>
          </p:cNvPr>
          <p:cNvSpPr txBox="1"/>
          <p:nvPr/>
        </p:nvSpPr>
        <p:spPr>
          <a:xfrm>
            <a:off x="10608615" y="31361467"/>
            <a:ext cx="854966" cy="236309"/>
          </a:xfrm>
          <a:prstGeom prst="rect">
            <a:avLst/>
          </a:prstGeom>
          <a:noFill/>
        </p:spPr>
        <p:txBody>
          <a:bodyPr wrap="square" lIns="0" tIns="0" rIns="0" bIns="0" rtlCol="0">
            <a:spAutoFit/>
          </a:bodyPr>
          <a:lstStyle/>
          <a:p>
            <a:r>
              <a:rPr lang="en-US" sz="2400" dirty="0"/>
              <a:t>k</a:t>
            </a:r>
            <a:r>
              <a:rPr lang="en-US" sz="2400" baseline="-25000" dirty="0"/>
              <a:t>eDS1</a:t>
            </a:r>
          </a:p>
        </p:txBody>
      </p:sp>
      <p:sp>
        <p:nvSpPr>
          <p:cNvPr id="57" name="Rectangle 56">
            <a:extLst>
              <a:ext uri="{FF2B5EF4-FFF2-40B4-BE49-F238E27FC236}">
                <a16:creationId xmlns:a16="http://schemas.microsoft.com/office/drawing/2014/main" id="{2B8DAB34-CA59-8B43-97A8-376976081393}"/>
              </a:ext>
            </a:extLst>
          </p:cNvPr>
          <p:cNvSpPr/>
          <p:nvPr/>
        </p:nvSpPr>
        <p:spPr>
          <a:xfrm>
            <a:off x="5703495" y="27270559"/>
            <a:ext cx="972074" cy="972074"/>
          </a:xfrm>
          <a:prstGeom prst="rect">
            <a:avLst/>
          </a:prstGeom>
          <a:solidFill>
            <a:schemeClr val="accent2">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a:t>
            </a:r>
            <a:r>
              <a:rPr lang="en-US" sz="4400" baseline="-25000" dirty="0"/>
              <a:t>3</a:t>
            </a:r>
          </a:p>
        </p:txBody>
      </p:sp>
      <p:sp>
        <p:nvSpPr>
          <p:cNvPr id="58" name="TextBox 57">
            <a:extLst>
              <a:ext uri="{FF2B5EF4-FFF2-40B4-BE49-F238E27FC236}">
                <a16:creationId xmlns:a16="http://schemas.microsoft.com/office/drawing/2014/main" id="{E43B9180-4803-4643-9945-75FFEF429A74}"/>
              </a:ext>
            </a:extLst>
          </p:cNvPr>
          <p:cNvSpPr txBox="1"/>
          <p:nvPr/>
        </p:nvSpPr>
        <p:spPr>
          <a:xfrm>
            <a:off x="6853092" y="27934614"/>
            <a:ext cx="415543" cy="531696"/>
          </a:xfrm>
          <a:prstGeom prst="rect">
            <a:avLst/>
          </a:prstGeom>
          <a:noFill/>
        </p:spPr>
        <p:txBody>
          <a:bodyPr wrap="square" lIns="0" tIns="0" rIns="0" bIns="0" rtlCol="0" anchor="ctr">
            <a:spAutoFit/>
          </a:bodyPr>
          <a:lstStyle/>
          <a:p>
            <a:r>
              <a:rPr lang="en-US" sz="5400" dirty="0"/>
              <a:t>+</a:t>
            </a:r>
          </a:p>
        </p:txBody>
      </p:sp>
      <p:sp>
        <p:nvSpPr>
          <p:cNvPr id="59" name="Rectangle 58">
            <a:extLst>
              <a:ext uri="{FF2B5EF4-FFF2-40B4-BE49-F238E27FC236}">
                <a16:creationId xmlns:a16="http://schemas.microsoft.com/office/drawing/2014/main" id="{5D103CD4-EA86-DC48-91E5-5F6CF67D5597}"/>
              </a:ext>
            </a:extLst>
          </p:cNvPr>
          <p:cNvSpPr/>
          <p:nvPr/>
        </p:nvSpPr>
        <p:spPr>
          <a:xfrm>
            <a:off x="7422093" y="28190630"/>
            <a:ext cx="972074" cy="972074"/>
          </a:xfrm>
          <a:prstGeom prst="rect">
            <a:avLst/>
          </a:prstGeom>
          <a:solidFill>
            <a:schemeClr val="accent2">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S</a:t>
            </a:r>
            <a:r>
              <a:rPr lang="en-US" sz="4400" baseline="-25000" dirty="0"/>
              <a:t>3</a:t>
            </a:r>
          </a:p>
        </p:txBody>
      </p:sp>
      <p:sp>
        <p:nvSpPr>
          <p:cNvPr id="60" name="Rectangle 59">
            <a:extLst>
              <a:ext uri="{FF2B5EF4-FFF2-40B4-BE49-F238E27FC236}">
                <a16:creationId xmlns:a16="http://schemas.microsoft.com/office/drawing/2014/main" id="{EB3F579F-20C6-C84E-9260-AB6F43E9983C}"/>
              </a:ext>
            </a:extLst>
          </p:cNvPr>
          <p:cNvSpPr/>
          <p:nvPr/>
        </p:nvSpPr>
        <p:spPr>
          <a:xfrm>
            <a:off x="9506494" y="28190630"/>
            <a:ext cx="1134634" cy="972074"/>
          </a:xfrm>
          <a:prstGeom prst="rect">
            <a:avLst/>
          </a:prstGeom>
          <a:solidFill>
            <a:schemeClr val="accent2">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DS</a:t>
            </a:r>
            <a:r>
              <a:rPr lang="en-US" sz="4400" baseline="-25000" dirty="0"/>
              <a:t>3</a:t>
            </a:r>
          </a:p>
        </p:txBody>
      </p:sp>
      <p:cxnSp>
        <p:nvCxnSpPr>
          <p:cNvPr id="61" name="Straight Arrow Connector 60">
            <a:extLst>
              <a:ext uri="{FF2B5EF4-FFF2-40B4-BE49-F238E27FC236}">
                <a16:creationId xmlns:a16="http://schemas.microsoft.com/office/drawing/2014/main" id="{9AEBDAFA-4F60-B643-82D9-8CB7F697778F}"/>
              </a:ext>
            </a:extLst>
          </p:cNvPr>
          <p:cNvCxnSpPr/>
          <p:nvPr/>
        </p:nvCxnSpPr>
        <p:spPr>
          <a:xfrm>
            <a:off x="8083007" y="30146022"/>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33078335-134F-214F-90D4-33EB15DE7C23}"/>
              </a:ext>
            </a:extLst>
          </p:cNvPr>
          <p:cNvSpPr txBox="1"/>
          <p:nvPr/>
        </p:nvSpPr>
        <p:spPr>
          <a:xfrm>
            <a:off x="8572314" y="28280613"/>
            <a:ext cx="800176" cy="472618"/>
          </a:xfrm>
          <a:prstGeom prst="rect">
            <a:avLst/>
          </a:prstGeom>
          <a:noFill/>
        </p:spPr>
        <p:txBody>
          <a:bodyPr wrap="square" lIns="0" tIns="0" rIns="0" bIns="0" rtlCol="0">
            <a:spAutoFit/>
          </a:bodyPr>
          <a:lstStyle/>
          <a:p>
            <a:pPr algn="ctr"/>
            <a:r>
              <a:rPr lang="en-US" sz="2400" dirty="0"/>
              <a:t>k</a:t>
            </a:r>
            <a:r>
              <a:rPr lang="en-US" sz="2400" baseline="-25000" dirty="0"/>
              <a:t>on3</a:t>
            </a:r>
          </a:p>
          <a:p>
            <a:pPr algn="ctr"/>
            <a:r>
              <a:rPr lang="en-US" sz="2400" dirty="0"/>
              <a:t>k</a:t>
            </a:r>
            <a:r>
              <a:rPr lang="en-US" sz="2400" baseline="-25000" dirty="0"/>
              <a:t>off3</a:t>
            </a:r>
          </a:p>
        </p:txBody>
      </p:sp>
      <p:cxnSp>
        <p:nvCxnSpPr>
          <p:cNvPr id="63" name="Straight Arrow Connector 62">
            <a:extLst>
              <a:ext uri="{FF2B5EF4-FFF2-40B4-BE49-F238E27FC236}">
                <a16:creationId xmlns:a16="http://schemas.microsoft.com/office/drawing/2014/main" id="{28C4D20E-4F55-484B-B0BE-6D417292ECD8}"/>
              </a:ext>
            </a:extLst>
          </p:cNvPr>
          <p:cNvCxnSpPr/>
          <p:nvPr/>
        </p:nvCxnSpPr>
        <p:spPr>
          <a:xfrm>
            <a:off x="8503666" y="28633770"/>
            <a:ext cx="890901" cy="0"/>
          </a:xfrm>
          <a:prstGeom prst="straightConnector1">
            <a:avLst/>
          </a:prstGeom>
          <a:ln w="6350" cmpd="sng">
            <a:solidFill>
              <a:schemeClr val="tx1"/>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D37FAC4-62BF-274C-98A8-4BE88BFB7B9A}"/>
              </a:ext>
            </a:extLst>
          </p:cNvPr>
          <p:cNvSpPr txBox="1"/>
          <p:nvPr/>
        </p:nvSpPr>
        <p:spPr>
          <a:xfrm>
            <a:off x="5635314" y="29566124"/>
            <a:ext cx="524315" cy="472618"/>
          </a:xfrm>
          <a:prstGeom prst="rect">
            <a:avLst/>
          </a:prstGeom>
          <a:noFill/>
        </p:spPr>
        <p:txBody>
          <a:bodyPr wrap="square" lIns="0" tIns="0" rIns="0" bIns="0" rtlCol="0">
            <a:spAutoFit/>
          </a:bodyPr>
          <a:lstStyle/>
          <a:p>
            <a:r>
              <a:rPr lang="en-US" sz="2400" dirty="0"/>
              <a:t>k</a:t>
            </a:r>
            <a:r>
              <a:rPr lang="en-US" sz="2400" baseline="-25000" dirty="0"/>
              <a:t>13D</a:t>
            </a:r>
          </a:p>
          <a:p>
            <a:r>
              <a:rPr lang="en-US" sz="2400" dirty="0"/>
              <a:t>k</a:t>
            </a:r>
            <a:r>
              <a:rPr lang="en-US" sz="2400" baseline="-25000" dirty="0"/>
              <a:t>31D</a:t>
            </a:r>
          </a:p>
        </p:txBody>
      </p:sp>
      <p:sp>
        <p:nvSpPr>
          <p:cNvPr id="65" name="TextBox 64">
            <a:extLst>
              <a:ext uri="{FF2B5EF4-FFF2-40B4-BE49-F238E27FC236}">
                <a16:creationId xmlns:a16="http://schemas.microsoft.com/office/drawing/2014/main" id="{E9C72E66-A5DE-C641-9472-3543B6880E20}"/>
              </a:ext>
            </a:extLst>
          </p:cNvPr>
          <p:cNvSpPr txBox="1"/>
          <p:nvPr/>
        </p:nvSpPr>
        <p:spPr>
          <a:xfrm>
            <a:off x="7482500" y="29458819"/>
            <a:ext cx="524315" cy="472618"/>
          </a:xfrm>
          <a:prstGeom prst="rect">
            <a:avLst/>
          </a:prstGeom>
          <a:noFill/>
        </p:spPr>
        <p:txBody>
          <a:bodyPr wrap="square" lIns="0" tIns="0" rIns="0" bIns="0" rtlCol="0">
            <a:spAutoFit/>
          </a:bodyPr>
          <a:lstStyle/>
          <a:p>
            <a:r>
              <a:rPr lang="en-US" sz="2400" dirty="0"/>
              <a:t>k</a:t>
            </a:r>
            <a:r>
              <a:rPr lang="en-US" sz="2400" baseline="-25000" dirty="0"/>
              <a:t>13S</a:t>
            </a:r>
          </a:p>
          <a:p>
            <a:r>
              <a:rPr lang="en-US" sz="2400" dirty="0"/>
              <a:t>k</a:t>
            </a:r>
            <a:r>
              <a:rPr lang="en-US" sz="2400" baseline="-25000" dirty="0"/>
              <a:t>31S</a:t>
            </a:r>
          </a:p>
        </p:txBody>
      </p:sp>
      <p:sp>
        <p:nvSpPr>
          <p:cNvPr id="66" name="TextBox 65">
            <a:extLst>
              <a:ext uri="{FF2B5EF4-FFF2-40B4-BE49-F238E27FC236}">
                <a16:creationId xmlns:a16="http://schemas.microsoft.com/office/drawing/2014/main" id="{DA51DDF0-D785-9D4D-98DC-9B99C70AECE7}"/>
              </a:ext>
            </a:extLst>
          </p:cNvPr>
          <p:cNvSpPr txBox="1"/>
          <p:nvPr/>
        </p:nvSpPr>
        <p:spPr>
          <a:xfrm>
            <a:off x="9464966" y="29450037"/>
            <a:ext cx="615099" cy="472618"/>
          </a:xfrm>
          <a:prstGeom prst="rect">
            <a:avLst/>
          </a:prstGeom>
          <a:noFill/>
        </p:spPr>
        <p:txBody>
          <a:bodyPr wrap="square" lIns="0" tIns="0" rIns="0" bIns="0" rtlCol="0">
            <a:spAutoFit/>
          </a:bodyPr>
          <a:lstStyle/>
          <a:p>
            <a:r>
              <a:rPr lang="en-US" sz="2400" dirty="0"/>
              <a:t>k</a:t>
            </a:r>
            <a:r>
              <a:rPr lang="en-US" sz="2400" baseline="-25000" dirty="0"/>
              <a:t>13DS</a:t>
            </a:r>
          </a:p>
          <a:p>
            <a:r>
              <a:rPr lang="en-US" sz="2400" dirty="0"/>
              <a:t>k</a:t>
            </a:r>
            <a:r>
              <a:rPr lang="en-US" sz="2400" baseline="-25000" dirty="0"/>
              <a:t>31DS</a:t>
            </a:r>
          </a:p>
        </p:txBody>
      </p:sp>
      <p:sp>
        <p:nvSpPr>
          <p:cNvPr id="67" name="TextBox 66">
            <a:extLst>
              <a:ext uri="{FF2B5EF4-FFF2-40B4-BE49-F238E27FC236}">
                <a16:creationId xmlns:a16="http://schemas.microsoft.com/office/drawing/2014/main" id="{2A6BC8E8-DD54-714F-925D-F871A9E1A846}"/>
              </a:ext>
            </a:extLst>
          </p:cNvPr>
          <p:cNvSpPr txBox="1"/>
          <p:nvPr/>
        </p:nvSpPr>
        <p:spPr>
          <a:xfrm>
            <a:off x="10571389" y="29126575"/>
            <a:ext cx="854966" cy="236309"/>
          </a:xfrm>
          <a:prstGeom prst="rect">
            <a:avLst/>
          </a:prstGeom>
          <a:noFill/>
        </p:spPr>
        <p:txBody>
          <a:bodyPr wrap="square" lIns="0" tIns="0" rIns="0" bIns="0" rtlCol="0">
            <a:spAutoFit/>
          </a:bodyPr>
          <a:lstStyle/>
          <a:p>
            <a:r>
              <a:rPr lang="en-US" sz="2400" dirty="0"/>
              <a:t>k</a:t>
            </a:r>
            <a:r>
              <a:rPr lang="en-US" sz="2400" baseline="-25000" dirty="0"/>
              <a:t>eDS3</a:t>
            </a:r>
          </a:p>
        </p:txBody>
      </p:sp>
      <p:sp>
        <p:nvSpPr>
          <p:cNvPr id="68" name="TextBox 67">
            <a:extLst>
              <a:ext uri="{FF2B5EF4-FFF2-40B4-BE49-F238E27FC236}">
                <a16:creationId xmlns:a16="http://schemas.microsoft.com/office/drawing/2014/main" id="{80D9A2E8-75CF-644C-9861-A22E688035BE}"/>
              </a:ext>
            </a:extLst>
          </p:cNvPr>
          <p:cNvSpPr txBox="1"/>
          <p:nvPr/>
        </p:nvSpPr>
        <p:spPr>
          <a:xfrm>
            <a:off x="3403111" y="27267351"/>
            <a:ext cx="2388772" cy="610464"/>
          </a:xfrm>
          <a:prstGeom prst="rect">
            <a:avLst/>
          </a:prstGeom>
          <a:noFill/>
        </p:spPr>
        <p:txBody>
          <a:bodyPr wrap="square" rtlCol="0">
            <a:spAutoFit/>
          </a:bodyPr>
          <a:lstStyle/>
          <a:p>
            <a:r>
              <a:rPr lang="en-US" sz="2800" i="1" u="sng" dirty="0">
                <a:solidFill>
                  <a:srgbClr val="C00000"/>
                </a:solidFill>
              </a:rPr>
              <a:t>Target</a:t>
            </a:r>
          </a:p>
          <a:p>
            <a:r>
              <a:rPr lang="en-US" sz="2800" i="1" u="sng" dirty="0">
                <a:solidFill>
                  <a:srgbClr val="C00000"/>
                </a:solidFill>
              </a:rPr>
              <a:t>Tissue</a:t>
            </a:r>
            <a:r>
              <a:rPr lang="en-US" sz="2800" i="1" dirty="0">
                <a:solidFill>
                  <a:srgbClr val="C00000"/>
                </a:solidFill>
              </a:rPr>
              <a:t> (3)</a:t>
            </a:r>
          </a:p>
        </p:txBody>
      </p:sp>
      <p:sp>
        <p:nvSpPr>
          <p:cNvPr id="69" name="TextBox 68">
            <a:extLst>
              <a:ext uri="{FF2B5EF4-FFF2-40B4-BE49-F238E27FC236}">
                <a16:creationId xmlns:a16="http://schemas.microsoft.com/office/drawing/2014/main" id="{7F0C3E25-1752-8348-A8AE-9542E07197B4}"/>
              </a:ext>
            </a:extLst>
          </p:cNvPr>
          <p:cNvSpPr txBox="1"/>
          <p:nvPr/>
        </p:nvSpPr>
        <p:spPr>
          <a:xfrm>
            <a:off x="3408350" y="34137761"/>
            <a:ext cx="2675334" cy="334772"/>
          </a:xfrm>
          <a:prstGeom prst="rect">
            <a:avLst/>
          </a:prstGeom>
          <a:noFill/>
        </p:spPr>
        <p:txBody>
          <a:bodyPr wrap="square" rtlCol="0">
            <a:spAutoFit/>
          </a:bodyPr>
          <a:lstStyle/>
          <a:p>
            <a:r>
              <a:rPr lang="en-US" sz="2800" i="1" u="sng" dirty="0"/>
              <a:t>Peripheral</a:t>
            </a:r>
            <a:r>
              <a:rPr lang="en-US" sz="2800" i="1" dirty="0"/>
              <a:t> (2)</a:t>
            </a:r>
          </a:p>
        </p:txBody>
      </p:sp>
      <p:sp>
        <p:nvSpPr>
          <p:cNvPr id="70" name="TextBox 69">
            <a:extLst>
              <a:ext uri="{FF2B5EF4-FFF2-40B4-BE49-F238E27FC236}">
                <a16:creationId xmlns:a16="http://schemas.microsoft.com/office/drawing/2014/main" id="{71B2637A-8A5B-844E-89A5-7F7457309A42}"/>
              </a:ext>
            </a:extLst>
          </p:cNvPr>
          <p:cNvSpPr txBox="1"/>
          <p:nvPr/>
        </p:nvSpPr>
        <p:spPr>
          <a:xfrm>
            <a:off x="3400655" y="30628126"/>
            <a:ext cx="2267790" cy="523220"/>
          </a:xfrm>
          <a:prstGeom prst="rect">
            <a:avLst/>
          </a:prstGeom>
          <a:noFill/>
        </p:spPr>
        <p:txBody>
          <a:bodyPr wrap="square" rtlCol="0">
            <a:spAutoFit/>
          </a:bodyPr>
          <a:lstStyle/>
          <a:p>
            <a:r>
              <a:rPr lang="en-US" sz="2800" i="1" u="sng" dirty="0">
                <a:solidFill>
                  <a:srgbClr val="0070C0"/>
                </a:solidFill>
              </a:rPr>
              <a:t>Central</a:t>
            </a:r>
            <a:r>
              <a:rPr lang="en-US" sz="2800" i="1" dirty="0">
                <a:solidFill>
                  <a:srgbClr val="0070C0"/>
                </a:solidFill>
              </a:rPr>
              <a:t> (1)</a:t>
            </a:r>
          </a:p>
        </p:txBody>
      </p:sp>
      <p:sp>
        <p:nvSpPr>
          <p:cNvPr id="71" name="TextBox 70">
            <a:extLst>
              <a:ext uri="{FF2B5EF4-FFF2-40B4-BE49-F238E27FC236}">
                <a16:creationId xmlns:a16="http://schemas.microsoft.com/office/drawing/2014/main" id="{50F495AE-756C-0845-A028-9203E5E5A785}"/>
              </a:ext>
            </a:extLst>
          </p:cNvPr>
          <p:cNvSpPr txBox="1"/>
          <p:nvPr/>
        </p:nvSpPr>
        <p:spPr>
          <a:xfrm>
            <a:off x="6820066" y="32277690"/>
            <a:ext cx="415543" cy="531696"/>
          </a:xfrm>
          <a:prstGeom prst="rect">
            <a:avLst/>
          </a:prstGeom>
          <a:noFill/>
        </p:spPr>
        <p:txBody>
          <a:bodyPr wrap="square" lIns="0" tIns="0" rIns="0" bIns="0" rtlCol="0" anchor="ctr">
            <a:spAutoFit/>
          </a:bodyPr>
          <a:lstStyle/>
          <a:p>
            <a:r>
              <a:rPr lang="en-US" sz="5400" dirty="0"/>
              <a:t>+</a:t>
            </a:r>
          </a:p>
        </p:txBody>
      </p:sp>
      <p:sp>
        <p:nvSpPr>
          <p:cNvPr id="72" name="Rectangle 71">
            <a:extLst>
              <a:ext uri="{FF2B5EF4-FFF2-40B4-BE49-F238E27FC236}">
                <a16:creationId xmlns:a16="http://schemas.microsoft.com/office/drawing/2014/main" id="{AF3719D0-6502-224B-A9C0-7C3FB581EFE4}"/>
              </a:ext>
            </a:extLst>
          </p:cNvPr>
          <p:cNvSpPr/>
          <p:nvPr/>
        </p:nvSpPr>
        <p:spPr>
          <a:xfrm>
            <a:off x="7422093" y="32475643"/>
            <a:ext cx="972074" cy="972074"/>
          </a:xfrm>
          <a:prstGeom prst="rect">
            <a:avLst/>
          </a:prstGeom>
          <a:solidFill>
            <a:schemeClr val="accent1">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M</a:t>
            </a:r>
            <a:r>
              <a:rPr lang="en-US" sz="4400" baseline="-25000" dirty="0"/>
              <a:t>1</a:t>
            </a:r>
          </a:p>
        </p:txBody>
      </p:sp>
      <p:sp>
        <p:nvSpPr>
          <p:cNvPr id="73" name="Rectangle 72">
            <a:extLst>
              <a:ext uri="{FF2B5EF4-FFF2-40B4-BE49-F238E27FC236}">
                <a16:creationId xmlns:a16="http://schemas.microsoft.com/office/drawing/2014/main" id="{7F18396D-915D-D34E-AE3B-9B34072F0319}"/>
              </a:ext>
            </a:extLst>
          </p:cNvPr>
          <p:cNvSpPr/>
          <p:nvPr/>
        </p:nvSpPr>
        <p:spPr>
          <a:xfrm>
            <a:off x="9506494" y="32475643"/>
            <a:ext cx="1134634" cy="972074"/>
          </a:xfrm>
          <a:prstGeom prst="rect">
            <a:avLst/>
          </a:prstGeom>
          <a:solidFill>
            <a:schemeClr val="accent1">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DM</a:t>
            </a:r>
            <a:r>
              <a:rPr lang="en-US" sz="4400" baseline="-25000" dirty="0"/>
              <a:t>1</a:t>
            </a:r>
          </a:p>
        </p:txBody>
      </p:sp>
      <p:sp>
        <p:nvSpPr>
          <p:cNvPr id="74" name="TextBox 73">
            <a:extLst>
              <a:ext uri="{FF2B5EF4-FFF2-40B4-BE49-F238E27FC236}">
                <a16:creationId xmlns:a16="http://schemas.microsoft.com/office/drawing/2014/main" id="{B6F084DD-53CA-9B44-953A-3FDA51BDA639}"/>
              </a:ext>
            </a:extLst>
          </p:cNvPr>
          <p:cNvSpPr txBox="1"/>
          <p:nvPr/>
        </p:nvSpPr>
        <p:spPr>
          <a:xfrm>
            <a:off x="8572314" y="32615687"/>
            <a:ext cx="800176" cy="472618"/>
          </a:xfrm>
          <a:prstGeom prst="rect">
            <a:avLst/>
          </a:prstGeom>
          <a:noFill/>
        </p:spPr>
        <p:txBody>
          <a:bodyPr wrap="square" lIns="0" tIns="0" rIns="0" bIns="0" rtlCol="0">
            <a:spAutoFit/>
          </a:bodyPr>
          <a:lstStyle/>
          <a:p>
            <a:pPr algn="ctr"/>
            <a:r>
              <a:rPr lang="en-US" sz="2400" dirty="0"/>
              <a:t>k</a:t>
            </a:r>
            <a:r>
              <a:rPr lang="en-US" sz="2400" baseline="-25000" dirty="0"/>
              <a:t>on1</a:t>
            </a:r>
          </a:p>
          <a:p>
            <a:pPr algn="ctr"/>
            <a:r>
              <a:rPr lang="en-US" sz="2400" dirty="0"/>
              <a:t>k</a:t>
            </a:r>
            <a:r>
              <a:rPr lang="en-US" sz="2400" baseline="-25000" dirty="0"/>
              <a:t>off1</a:t>
            </a:r>
          </a:p>
        </p:txBody>
      </p:sp>
      <p:cxnSp>
        <p:nvCxnSpPr>
          <p:cNvPr id="75" name="Straight Arrow Connector 74">
            <a:extLst>
              <a:ext uri="{FF2B5EF4-FFF2-40B4-BE49-F238E27FC236}">
                <a16:creationId xmlns:a16="http://schemas.microsoft.com/office/drawing/2014/main" id="{A4B6902B-B4F9-8B46-9D5E-CEB290EC76F9}"/>
              </a:ext>
            </a:extLst>
          </p:cNvPr>
          <p:cNvCxnSpPr/>
          <p:nvPr/>
        </p:nvCxnSpPr>
        <p:spPr>
          <a:xfrm>
            <a:off x="8503666" y="32961680"/>
            <a:ext cx="890901" cy="0"/>
          </a:xfrm>
          <a:prstGeom prst="straightConnector1">
            <a:avLst/>
          </a:prstGeom>
          <a:ln w="6350" cmpd="sng">
            <a:solidFill>
              <a:schemeClr val="tx1"/>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F20170EC-EC20-354D-A5A6-2F66DEFF6B4C}"/>
              </a:ext>
            </a:extLst>
          </p:cNvPr>
          <p:cNvSpPr txBox="1"/>
          <p:nvPr/>
        </p:nvSpPr>
        <p:spPr>
          <a:xfrm>
            <a:off x="8531151" y="33382312"/>
            <a:ext cx="854966" cy="236309"/>
          </a:xfrm>
          <a:prstGeom prst="rect">
            <a:avLst/>
          </a:prstGeom>
          <a:noFill/>
        </p:spPr>
        <p:txBody>
          <a:bodyPr wrap="square" lIns="0" tIns="0" rIns="0" bIns="0" rtlCol="0">
            <a:spAutoFit/>
          </a:bodyPr>
          <a:lstStyle/>
          <a:p>
            <a:r>
              <a:rPr lang="en-US" sz="2400" dirty="0"/>
              <a:t>k</a:t>
            </a:r>
            <a:r>
              <a:rPr lang="en-US" sz="2400" baseline="-25000" dirty="0"/>
              <a:t>eM1</a:t>
            </a:r>
          </a:p>
        </p:txBody>
      </p:sp>
      <p:sp>
        <p:nvSpPr>
          <p:cNvPr id="77" name="TextBox 76">
            <a:extLst>
              <a:ext uri="{FF2B5EF4-FFF2-40B4-BE49-F238E27FC236}">
                <a16:creationId xmlns:a16="http://schemas.microsoft.com/office/drawing/2014/main" id="{C3D6FDD2-E7C4-1C43-BD5E-DA3D2B792A73}"/>
              </a:ext>
            </a:extLst>
          </p:cNvPr>
          <p:cNvSpPr txBox="1"/>
          <p:nvPr/>
        </p:nvSpPr>
        <p:spPr>
          <a:xfrm>
            <a:off x="10567324" y="33383200"/>
            <a:ext cx="854966" cy="236309"/>
          </a:xfrm>
          <a:prstGeom prst="rect">
            <a:avLst/>
          </a:prstGeom>
          <a:noFill/>
        </p:spPr>
        <p:txBody>
          <a:bodyPr wrap="square" lIns="0" tIns="0" rIns="0" bIns="0" rtlCol="0">
            <a:spAutoFit/>
          </a:bodyPr>
          <a:lstStyle/>
          <a:p>
            <a:r>
              <a:rPr lang="en-US" sz="2400" dirty="0"/>
              <a:t>k</a:t>
            </a:r>
            <a:r>
              <a:rPr lang="en-US" sz="2400" baseline="-25000" dirty="0"/>
              <a:t>eDM1</a:t>
            </a:r>
          </a:p>
        </p:txBody>
      </p:sp>
      <p:cxnSp>
        <p:nvCxnSpPr>
          <p:cNvPr id="78" name="Straight Arrow Connector 77">
            <a:extLst>
              <a:ext uri="{FF2B5EF4-FFF2-40B4-BE49-F238E27FC236}">
                <a16:creationId xmlns:a16="http://schemas.microsoft.com/office/drawing/2014/main" id="{07ED0163-996F-B840-B9C1-E893F0688FC7}"/>
              </a:ext>
            </a:extLst>
          </p:cNvPr>
          <p:cNvCxnSpPr/>
          <p:nvPr/>
        </p:nvCxnSpPr>
        <p:spPr>
          <a:xfrm>
            <a:off x="6526761" y="32465505"/>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8B80001-FEF8-2E44-9BFB-76554AEAEE70}"/>
              </a:ext>
            </a:extLst>
          </p:cNvPr>
          <p:cNvCxnSpPr/>
          <p:nvPr/>
        </p:nvCxnSpPr>
        <p:spPr>
          <a:xfrm>
            <a:off x="8214931" y="31487493"/>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436D6B2-5A22-E043-950A-C8AE0053B4B9}"/>
              </a:ext>
            </a:extLst>
          </p:cNvPr>
          <p:cNvCxnSpPr/>
          <p:nvPr/>
        </p:nvCxnSpPr>
        <p:spPr>
          <a:xfrm>
            <a:off x="8286949" y="33439409"/>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293EB798-778D-6249-8D30-975DFD64D863}"/>
              </a:ext>
            </a:extLst>
          </p:cNvPr>
          <p:cNvSpPr txBox="1"/>
          <p:nvPr/>
        </p:nvSpPr>
        <p:spPr>
          <a:xfrm>
            <a:off x="6341325" y="28312850"/>
            <a:ext cx="485393" cy="236309"/>
          </a:xfrm>
          <a:prstGeom prst="rect">
            <a:avLst/>
          </a:prstGeom>
          <a:noFill/>
        </p:spPr>
        <p:txBody>
          <a:bodyPr wrap="square" lIns="0" tIns="0" rIns="0" bIns="0" rtlCol="0">
            <a:spAutoFit/>
          </a:bodyPr>
          <a:lstStyle/>
          <a:p>
            <a:r>
              <a:rPr lang="en-US" sz="2400" dirty="0"/>
              <a:t>k</a:t>
            </a:r>
            <a:r>
              <a:rPr lang="en-US" sz="2400" baseline="-25000" dirty="0"/>
              <a:t>eD3</a:t>
            </a:r>
          </a:p>
        </p:txBody>
      </p:sp>
      <p:cxnSp>
        <p:nvCxnSpPr>
          <p:cNvPr id="82" name="Straight Arrow Connector 81">
            <a:extLst>
              <a:ext uri="{FF2B5EF4-FFF2-40B4-BE49-F238E27FC236}">
                <a16:creationId xmlns:a16="http://schemas.microsoft.com/office/drawing/2014/main" id="{CDBBB89D-B40F-DE49-A78E-0C80E0115AB9}"/>
              </a:ext>
            </a:extLst>
          </p:cNvPr>
          <p:cNvCxnSpPr/>
          <p:nvPr/>
        </p:nvCxnSpPr>
        <p:spPr>
          <a:xfrm>
            <a:off x="6526761" y="28220944"/>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467FD603-C6A5-9B4F-A541-449CA405A0D2}"/>
              </a:ext>
            </a:extLst>
          </p:cNvPr>
          <p:cNvCxnSpPr/>
          <p:nvPr/>
        </p:nvCxnSpPr>
        <p:spPr>
          <a:xfrm flipV="1">
            <a:off x="8075333" y="31560159"/>
            <a:ext cx="0" cy="848093"/>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B0A6A38B-D70E-5748-A04C-7FBB0FF90ED6}"/>
              </a:ext>
            </a:extLst>
          </p:cNvPr>
          <p:cNvCxnSpPr/>
          <p:nvPr/>
        </p:nvCxnSpPr>
        <p:spPr>
          <a:xfrm>
            <a:off x="8095367" y="32171165"/>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795FAA3C-BA24-7146-B12B-293FCA71FBF2}"/>
              </a:ext>
            </a:extLst>
          </p:cNvPr>
          <p:cNvSpPr txBox="1"/>
          <p:nvPr/>
        </p:nvSpPr>
        <p:spPr>
          <a:xfrm>
            <a:off x="7286660" y="31808921"/>
            <a:ext cx="997191" cy="369332"/>
          </a:xfrm>
          <a:prstGeom prst="rect">
            <a:avLst/>
          </a:prstGeom>
          <a:noFill/>
        </p:spPr>
        <p:txBody>
          <a:bodyPr wrap="square" lIns="0" tIns="0" rIns="0" bIns="0" rtlCol="0">
            <a:spAutoFit/>
          </a:bodyPr>
          <a:lstStyle/>
          <a:p>
            <a:r>
              <a:rPr lang="en-US" sz="2400" dirty="0"/>
              <a:t>k</a:t>
            </a:r>
            <a:r>
              <a:rPr lang="en-US" sz="2400" baseline="-25000" dirty="0"/>
              <a:t>shedM1</a:t>
            </a:r>
          </a:p>
        </p:txBody>
      </p:sp>
      <p:sp>
        <p:nvSpPr>
          <p:cNvPr id="86" name="TextBox 85">
            <a:extLst>
              <a:ext uri="{FF2B5EF4-FFF2-40B4-BE49-F238E27FC236}">
                <a16:creationId xmlns:a16="http://schemas.microsoft.com/office/drawing/2014/main" id="{C6385EEE-45C9-7340-A319-68BC9AA1B8AE}"/>
              </a:ext>
            </a:extLst>
          </p:cNvPr>
          <p:cNvSpPr txBox="1"/>
          <p:nvPr/>
        </p:nvSpPr>
        <p:spPr>
          <a:xfrm>
            <a:off x="8316358" y="32081075"/>
            <a:ext cx="854966" cy="236309"/>
          </a:xfrm>
          <a:prstGeom prst="rect">
            <a:avLst/>
          </a:prstGeom>
          <a:noFill/>
        </p:spPr>
        <p:txBody>
          <a:bodyPr wrap="square" lIns="0" tIns="0" rIns="0" bIns="0" rtlCol="0">
            <a:spAutoFit/>
          </a:bodyPr>
          <a:lstStyle/>
          <a:p>
            <a:r>
              <a:rPr lang="en-US" sz="2400" dirty="0"/>
              <a:t>k</a:t>
            </a:r>
            <a:r>
              <a:rPr lang="en-US" sz="2400" baseline="-25000" dirty="0"/>
              <a:t>synM1</a:t>
            </a:r>
          </a:p>
        </p:txBody>
      </p:sp>
      <p:cxnSp>
        <p:nvCxnSpPr>
          <p:cNvPr id="87" name="Straight Arrow Connector 86">
            <a:extLst>
              <a:ext uri="{FF2B5EF4-FFF2-40B4-BE49-F238E27FC236}">
                <a16:creationId xmlns:a16="http://schemas.microsoft.com/office/drawing/2014/main" id="{0707A952-3217-BF42-BA15-3B9DA015D0CC}"/>
              </a:ext>
            </a:extLst>
          </p:cNvPr>
          <p:cNvCxnSpPr/>
          <p:nvPr/>
        </p:nvCxnSpPr>
        <p:spPr>
          <a:xfrm flipV="1">
            <a:off x="10291078" y="31547769"/>
            <a:ext cx="0" cy="848093"/>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9EA195C4-A949-2743-B2A8-5B7F5CB0C384}"/>
              </a:ext>
            </a:extLst>
          </p:cNvPr>
          <p:cNvSpPr txBox="1"/>
          <p:nvPr/>
        </p:nvSpPr>
        <p:spPr>
          <a:xfrm>
            <a:off x="9316382" y="31808921"/>
            <a:ext cx="1095075" cy="236309"/>
          </a:xfrm>
          <a:prstGeom prst="rect">
            <a:avLst/>
          </a:prstGeom>
          <a:noFill/>
        </p:spPr>
        <p:txBody>
          <a:bodyPr wrap="square" lIns="0" tIns="0" rIns="0" bIns="0" rtlCol="0">
            <a:spAutoFit/>
          </a:bodyPr>
          <a:lstStyle/>
          <a:p>
            <a:r>
              <a:rPr lang="en-US" sz="2400" dirty="0"/>
              <a:t>k</a:t>
            </a:r>
            <a:r>
              <a:rPr lang="en-US" sz="2400" baseline="-25000" dirty="0"/>
              <a:t>shedDM1</a:t>
            </a:r>
          </a:p>
        </p:txBody>
      </p:sp>
      <p:cxnSp>
        <p:nvCxnSpPr>
          <p:cNvPr id="89" name="Straight Arrow Connector 88">
            <a:extLst>
              <a:ext uri="{FF2B5EF4-FFF2-40B4-BE49-F238E27FC236}">
                <a16:creationId xmlns:a16="http://schemas.microsoft.com/office/drawing/2014/main" id="{149FDDD9-51D9-B444-9B41-6703CA3DAABF}"/>
              </a:ext>
            </a:extLst>
          </p:cNvPr>
          <p:cNvCxnSpPr/>
          <p:nvPr/>
        </p:nvCxnSpPr>
        <p:spPr>
          <a:xfrm>
            <a:off x="10377543" y="31462352"/>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32A1A16-5FFF-194E-8347-C12251D11A86}"/>
              </a:ext>
            </a:extLst>
          </p:cNvPr>
          <p:cNvCxnSpPr/>
          <p:nvPr/>
        </p:nvCxnSpPr>
        <p:spPr>
          <a:xfrm>
            <a:off x="10308658" y="33439409"/>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3816A14-42B6-4043-B864-07303AA5B7D2}"/>
              </a:ext>
            </a:extLst>
          </p:cNvPr>
          <p:cNvCxnSpPr/>
          <p:nvPr/>
        </p:nvCxnSpPr>
        <p:spPr>
          <a:xfrm>
            <a:off x="10377543" y="29248188"/>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E5B9F8E9-A68D-9F43-B439-F4C5F6318945}"/>
              </a:ext>
            </a:extLst>
          </p:cNvPr>
          <p:cNvSpPr txBox="1"/>
          <p:nvPr/>
        </p:nvSpPr>
        <p:spPr>
          <a:xfrm>
            <a:off x="8298841" y="27683799"/>
            <a:ext cx="854966" cy="236309"/>
          </a:xfrm>
          <a:prstGeom prst="rect">
            <a:avLst/>
          </a:prstGeom>
          <a:noFill/>
        </p:spPr>
        <p:txBody>
          <a:bodyPr wrap="square" lIns="0" tIns="0" rIns="0" bIns="0" rtlCol="0">
            <a:spAutoFit/>
          </a:bodyPr>
          <a:lstStyle/>
          <a:p>
            <a:r>
              <a:rPr lang="en-US" sz="2400" dirty="0"/>
              <a:t>k</a:t>
            </a:r>
            <a:r>
              <a:rPr lang="en-US" sz="2400" baseline="-25000" dirty="0"/>
              <a:t>synS3</a:t>
            </a:r>
          </a:p>
        </p:txBody>
      </p:sp>
      <p:cxnSp>
        <p:nvCxnSpPr>
          <p:cNvPr id="93" name="Straight Arrow Connector 92">
            <a:extLst>
              <a:ext uri="{FF2B5EF4-FFF2-40B4-BE49-F238E27FC236}">
                <a16:creationId xmlns:a16="http://schemas.microsoft.com/office/drawing/2014/main" id="{C554918A-C512-B54F-BAA2-E5A6E8FAB7FD}"/>
              </a:ext>
            </a:extLst>
          </p:cNvPr>
          <p:cNvCxnSpPr/>
          <p:nvPr/>
        </p:nvCxnSpPr>
        <p:spPr>
          <a:xfrm>
            <a:off x="8097997" y="27859632"/>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F2324CD0-C608-C841-A9E7-C0F19027B7AE}"/>
              </a:ext>
            </a:extLst>
          </p:cNvPr>
          <p:cNvSpPr txBox="1"/>
          <p:nvPr/>
        </p:nvSpPr>
        <p:spPr>
          <a:xfrm>
            <a:off x="8378586" y="29167559"/>
            <a:ext cx="854966" cy="236309"/>
          </a:xfrm>
          <a:prstGeom prst="rect">
            <a:avLst/>
          </a:prstGeom>
          <a:noFill/>
        </p:spPr>
        <p:txBody>
          <a:bodyPr wrap="square" lIns="0" tIns="0" rIns="0" bIns="0" rtlCol="0">
            <a:spAutoFit/>
          </a:bodyPr>
          <a:lstStyle/>
          <a:p>
            <a:r>
              <a:rPr lang="en-US" sz="2400" dirty="0"/>
              <a:t>k</a:t>
            </a:r>
            <a:r>
              <a:rPr lang="en-US" sz="2400" baseline="-25000" dirty="0"/>
              <a:t>eS3</a:t>
            </a:r>
          </a:p>
        </p:txBody>
      </p:sp>
      <p:cxnSp>
        <p:nvCxnSpPr>
          <p:cNvPr id="95" name="Straight Arrow Connector 94">
            <a:extLst>
              <a:ext uri="{FF2B5EF4-FFF2-40B4-BE49-F238E27FC236}">
                <a16:creationId xmlns:a16="http://schemas.microsoft.com/office/drawing/2014/main" id="{27DD316F-55D1-D64D-9798-3571A3D4B53F}"/>
              </a:ext>
            </a:extLst>
          </p:cNvPr>
          <p:cNvCxnSpPr/>
          <p:nvPr/>
        </p:nvCxnSpPr>
        <p:spPr>
          <a:xfrm>
            <a:off x="8144513" y="29255048"/>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A015BD17-7D49-F94E-8810-FAFBA9C0E747}"/>
              </a:ext>
            </a:extLst>
          </p:cNvPr>
          <p:cNvCxnSpPr/>
          <p:nvPr/>
        </p:nvCxnSpPr>
        <p:spPr>
          <a:xfrm>
            <a:off x="8081533" y="27291058"/>
            <a:ext cx="0" cy="88099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AE99459E-A416-5149-AA2F-EB7637BB504D}"/>
              </a:ext>
            </a:extLst>
          </p:cNvPr>
          <p:cNvSpPr txBox="1"/>
          <p:nvPr/>
        </p:nvSpPr>
        <p:spPr>
          <a:xfrm>
            <a:off x="7271447" y="27553090"/>
            <a:ext cx="1095992" cy="236309"/>
          </a:xfrm>
          <a:prstGeom prst="rect">
            <a:avLst/>
          </a:prstGeom>
          <a:noFill/>
        </p:spPr>
        <p:txBody>
          <a:bodyPr wrap="square" lIns="0" tIns="0" rIns="0" bIns="0" rtlCol="0">
            <a:spAutoFit/>
          </a:bodyPr>
          <a:lstStyle/>
          <a:p>
            <a:r>
              <a:rPr lang="en-US" sz="2400" dirty="0"/>
              <a:t>k</a:t>
            </a:r>
            <a:r>
              <a:rPr lang="en-US" sz="2400" baseline="-25000" dirty="0"/>
              <a:t>shedM3</a:t>
            </a:r>
          </a:p>
        </p:txBody>
      </p:sp>
      <p:sp>
        <p:nvSpPr>
          <p:cNvPr id="98" name="TextBox 97">
            <a:extLst>
              <a:ext uri="{FF2B5EF4-FFF2-40B4-BE49-F238E27FC236}">
                <a16:creationId xmlns:a16="http://schemas.microsoft.com/office/drawing/2014/main" id="{E47CA20E-CC3E-DB42-B10F-5B4858829195}"/>
              </a:ext>
            </a:extLst>
          </p:cNvPr>
          <p:cNvSpPr txBox="1"/>
          <p:nvPr/>
        </p:nvSpPr>
        <p:spPr>
          <a:xfrm>
            <a:off x="9316382" y="27527039"/>
            <a:ext cx="1032711" cy="236309"/>
          </a:xfrm>
          <a:prstGeom prst="rect">
            <a:avLst/>
          </a:prstGeom>
          <a:noFill/>
        </p:spPr>
        <p:txBody>
          <a:bodyPr wrap="square" lIns="0" tIns="0" rIns="0" bIns="0" rtlCol="0">
            <a:spAutoFit/>
          </a:bodyPr>
          <a:lstStyle/>
          <a:p>
            <a:r>
              <a:rPr lang="en-US" sz="2400" dirty="0"/>
              <a:t>k</a:t>
            </a:r>
            <a:r>
              <a:rPr lang="en-US" sz="2400" baseline="-25000" dirty="0"/>
              <a:t>shedDM3</a:t>
            </a:r>
          </a:p>
        </p:txBody>
      </p:sp>
      <p:sp>
        <p:nvSpPr>
          <p:cNvPr id="99" name="Rectangle 98">
            <a:extLst>
              <a:ext uri="{FF2B5EF4-FFF2-40B4-BE49-F238E27FC236}">
                <a16:creationId xmlns:a16="http://schemas.microsoft.com/office/drawing/2014/main" id="{FA49158C-D3EB-114F-BF50-8DB0B16E992E}"/>
              </a:ext>
            </a:extLst>
          </p:cNvPr>
          <p:cNvSpPr/>
          <p:nvPr/>
        </p:nvSpPr>
        <p:spPr>
          <a:xfrm>
            <a:off x="7422093" y="26303585"/>
            <a:ext cx="972074" cy="972074"/>
          </a:xfrm>
          <a:prstGeom prst="rect">
            <a:avLst/>
          </a:prstGeom>
          <a:solidFill>
            <a:schemeClr val="accent2">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4400" dirty="0"/>
              <a:t>M</a:t>
            </a:r>
            <a:r>
              <a:rPr lang="en-US" sz="4400" baseline="-25000" dirty="0"/>
              <a:t>3</a:t>
            </a:r>
          </a:p>
        </p:txBody>
      </p:sp>
      <p:sp>
        <p:nvSpPr>
          <p:cNvPr id="100" name="Rectangle 99">
            <a:extLst>
              <a:ext uri="{FF2B5EF4-FFF2-40B4-BE49-F238E27FC236}">
                <a16:creationId xmlns:a16="http://schemas.microsoft.com/office/drawing/2014/main" id="{9E2EA504-EE71-AC4A-AC2F-8AF81CB26A45}"/>
              </a:ext>
            </a:extLst>
          </p:cNvPr>
          <p:cNvSpPr/>
          <p:nvPr/>
        </p:nvSpPr>
        <p:spPr>
          <a:xfrm>
            <a:off x="9506494" y="26303585"/>
            <a:ext cx="1134634" cy="972074"/>
          </a:xfrm>
          <a:prstGeom prst="rect">
            <a:avLst/>
          </a:prstGeom>
          <a:solidFill>
            <a:schemeClr val="accent2">
              <a:lumMod val="60000"/>
              <a:lumOff val="40000"/>
            </a:schemeClr>
          </a:solidFill>
          <a:ln w="12700" cmpd="sng">
            <a:noFill/>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US" sz="4400" dirty="0"/>
              <a:t>DM</a:t>
            </a:r>
            <a:r>
              <a:rPr lang="en-US" sz="4400" baseline="-25000" dirty="0"/>
              <a:t>3</a:t>
            </a:r>
          </a:p>
        </p:txBody>
      </p:sp>
      <p:sp>
        <p:nvSpPr>
          <p:cNvPr id="101" name="TextBox 100">
            <a:extLst>
              <a:ext uri="{FF2B5EF4-FFF2-40B4-BE49-F238E27FC236}">
                <a16:creationId xmlns:a16="http://schemas.microsoft.com/office/drawing/2014/main" id="{AA0C6E36-B49D-A546-B9C5-F17ADEA32412}"/>
              </a:ext>
            </a:extLst>
          </p:cNvPr>
          <p:cNvSpPr txBox="1"/>
          <p:nvPr/>
        </p:nvSpPr>
        <p:spPr>
          <a:xfrm>
            <a:off x="8572314" y="26393569"/>
            <a:ext cx="800176" cy="472618"/>
          </a:xfrm>
          <a:prstGeom prst="rect">
            <a:avLst/>
          </a:prstGeom>
          <a:noFill/>
        </p:spPr>
        <p:txBody>
          <a:bodyPr wrap="square" lIns="0" tIns="0" rIns="0" bIns="0" rtlCol="0">
            <a:spAutoFit/>
          </a:bodyPr>
          <a:lstStyle/>
          <a:p>
            <a:pPr algn="ctr"/>
            <a:r>
              <a:rPr lang="en-US" sz="2400" dirty="0"/>
              <a:t>k</a:t>
            </a:r>
            <a:r>
              <a:rPr lang="en-US" sz="2400" baseline="-25000" dirty="0"/>
              <a:t>on3</a:t>
            </a:r>
          </a:p>
          <a:p>
            <a:pPr algn="ctr"/>
            <a:r>
              <a:rPr lang="en-US" sz="2400" dirty="0"/>
              <a:t>k</a:t>
            </a:r>
            <a:r>
              <a:rPr lang="en-US" sz="2400" baseline="-25000" dirty="0"/>
              <a:t>off3</a:t>
            </a:r>
          </a:p>
        </p:txBody>
      </p:sp>
      <p:cxnSp>
        <p:nvCxnSpPr>
          <p:cNvPr id="102" name="Straight Arrow Connector 101">
            <a:extLst>
              <a:ext uri="{FF2B5EF4-FFF2-40B4-BE49-F238E27FC236}">
                <a16:creationId xmlns:a16="http://schemas.microsoft.com/office/drawing/2014/main" id="{1C53938D-7EDE-8B4A-9C95-116C308E48AF}"/>
              </a:ext>
            </a:extLst>
          </p:cNvPr>
          <p:cNvCxnSpPr/>
          <p:nvPr/>
        </p:nvCxnSpPr>
        <p:spPr>
          <a:xfrm>
            <a:off x="8503666" y="26740597"/>
            <a:ext cx="890901" cy="0"/>
          </a:xfrm>
          <a:prstGeom prst="straightConnector1">
            <a:avLst/>
          </a:prstGeom>
          <a:ln w="6350" cmpd="sng">
            <a:solidFill>
              <a:schemeClr val="tx1"/>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1A436E65-469D-6848-B48F-EB4E98A6C668}"/>
              </a:ext>
            </a:extLst>
          </p:cNvPr>
          <p:cNvSpPr txBox="1"/>
          <p:nvPr/>
        </p:nvSpPr>
        <p:spPr>
          <a:xfrm>
            <a:off x="8396894" y="27210766"/>
            <a:ext cx="854966" cy="236309"/>
          </a:xfrm>
          <a:prstGeom prst="rect">
            <a:avLst/>
          </a:prstGeom>
          <a:noFill/>
        </p:spPr>
        <p:txBody>
          <a:bodyPr wrap="square" lIns="0" tIns="0" rIns="0" bIns="0" rtlCol="0">
            <a:spAutoFit/>
          </a:bodyPr>
          <a:lstStyle/>
          <a:p>
            <a:r>
              <a:rPr lang="en-US" sz="2400" dirty="0"/>
              <a:t>k</a:t>
            </a:r>
            <a:r>
              <a:rPr lang="en-US" sz="2400" baseline="-25000" dirty="0"/>
              <a:t>eM3</a:t>
            </a:r>
          </a:p>
        </p:txBody>
      </p:sp>
      <p:sp>
        <p:nvSpPr>
          <p:cNvPr id="104" name="TextBox 103">
            <a:extLst>
              <a:ext uri="{FF2B5EF4-FFF2-40B4-BE49-F238E27FC236}">
                <a16:creationId xmlns:a16="http://schemas.microsoft.com/office/drawing/2014/main" id="{733B1ED1-715F-8D49-8D1C-D837318815EC}"/>
              </a:ext>
            </a:extLst>
          </p:cNvPr>
          <p:cNvSpPr txBox="1"/>
          <p:nvPr/>
        </p:nvSpPr>
        <p:spPr>
          <a:xfrm>
            <a:off x="10567324" y="27251154"/>
            <a:ext cx="854966" cy="236309"/>
          </a:xfrm>
          <a:prstGeom prst="rect">
            <a:avLst/>
          </a:prstGeom>
          <a:noFill/>
        </p:spPr>
        <p:txBody>
          <a:bodyPr wrap="square" lIns="0" tIns="0" rIns="0" bIns="0" rtlCol="0">
            <a:spAutoFit/>
          </a:bodyPr>
          <a:lstStyle/>
          <a:p>
            <a:r>
              <a:rPr lang="en-US" sz="2400" dirty="0"/>
              <a:t>k</a:t>
            </a:r>
            <a:r>
              <a:rPr lang="en-US" sz="2400" baseline="-25000" dirty="0"/>
              <a:t>eDM3</a:t>
            </a:r>
          </a:p>
        </p:txBody>
      </p:sp>
      <p:cxnSp>
        <p:nvCxnSpPr>
          <p:cNvPr id="105" name="Straight Arrow Connector 104">
            <a:extLst>
              <a:ext uri="{FF2B5EF4-FFF2-40B4-BE49-F238E27FC236}">
                <a16:creationId xmlns:a16="http://schemas.microsoft.com/office/drawing/2014/main" id="{1C39424D-7187-1140-8E0D-BC49F06CA5BD}"/>
              </a:ext>
            </a:extLst>
          </p:cNvPr>
          <p:cNvCxnSpPr/>
          <p:nvPr/>
        </p:nvCxnSpPr>
        <p:spPr>
          <a:xfrm>
            <a:off x="8106022" y="27267351"/>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940C0E6F-C5DE-6A43-8701-C8D3A85FEA6B}"/>
              </a:ext>
            </a:extLst>
          </p:cNvPr>
          <p:cNvCxnSpPr/>
          <p:nvPr/>
        </p:nvCxnSpPr>
        <p:spPr>
          <a:xfrm>
            <a:off x="8039367" y="25999107"/>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E12ECE08-3D13-7A4F-BBF5-20A72286DF34}"/>
              </a:ext>
            </a:extLst>
          </p:cNvPr>
          <p:cNvSpPr txBox="1"/>
          <p:nvPr/>
        </p:nvSpPr>
        <p:spPr>
          <a:xfrm>
            <a:off x="8337899" y="25909017"/>
            <a:ext cx="854966" cy="236309"/>
          </a:xfrm>
          <a:prstGeom prst="rect">
            <a:avLst/>
          </a:prstGeom>
          <a:noFill/>
        </p:spPr>
        <p:txBody>
          <a:bodyPr wrap="square" lIns="0" tIns="0" rIns="0" bIns="0" rtlCol="0">
            <a:spAutoFit/>
          </a:bodyPr>
          <a:lstStyle/>
          <a:p>
            <a:r>
              <a:rPr lang="en-US" sz="2400" dirty="0"/>
              <a:t>k</a:t>
            </a:r>
            <a:r>
              <a:rPr lang="en-US" sz="2400" baseline="-25000" dirty="0"/>
              <a:t>synM3</a:t>
            </a:r>
          </a:p>
        </p:txBody>
      </p:sp>
      <p:cxnSp>
        <p:nvCxnSpPr>
          <p:cNvPr id="108" name="Straight Arrow Connector 107">
            <a:extLst>
              <a:ext uri="{FF2B5EF4-FFF2-40B4-BE49-F238E27FC236}">
                <a16:creationId xmlns:a16="http://schemas.microsoft.com/office/drawing/2014/main" id="{0D4D68E6-CAEF-FD48-8E22-2B3733311C39}"/>
              </a:ext>
            </a:extLst>
          </p:cNvPr>
          <p:cNvCxnSpPr/>
          <p:nvPr/>
        </p:nvCxnSpPr>
        <p:spPr>
          <a:xfrm>
            <a:off x="10308658" y="27307363"/>
            <a:ext cx="299957" cy="30255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3EA50FB5-86DC-3847-9039-BDF240399DC7}"/>
              </a:ext>
            </a:extLst>
          </p:cNvPr>
          <p:cNvSpPr txBox="1"/>
          <p:nvPr/>
        </p:nvSpPr>
        <p:spPr>
          <a:xfrm>
            <a:off x="6853092" y="27010787"/>
            <a:ext cx="415543" cy="531696"/>
          </a:xfrm>
          <a:prstGeom prst="rect">
            <a:avLst/>
          </a:prstGeom>
          <a:noFill/>
        </p:spPr>
        <p:txBody>
          <a:bodyPr wrap="square" lIns="0" tIns="0" rIns="0" bIns="0" rtlCol="0" anchor="ctr">
            <a:spAutoFit/>
          </a:bodyPr>
          <a:lstStyle/>
          <a:p>
            <a:r>
              <a:rPr lang="en-US" sz="5400" dirty="0"/>
              <a:t>+</a:t>
            </a:r>
          </a:p>
        </p:txBody>
      </p:sp>
      <p:cxnSp>
        <p:nvCxnSpPr>
          <p:cNvPr id="110" name="Straight Arrow Connector 109">
            <a:extLst>
              <a:ext uri="{FF2B5EF4-FFF2-40B4-BE49-F238E27FC236}">
                <a16:creationId xmlns:a16="http://schemas.microsoft.com/office/drawing/2014/main" id="{0255880E-1FE1-6F43-8962-AE14211C35DB}"/>
              </a:ext>
            </a:extLst>
          </p:cNvPr>
          <p:cNvCxnSpPr/>
          <p:nvPr/>
        </p:nvCxnSpPr>
        <p:spPr>
          <a:xfrm>
            <a:off x="10262485" y="27291058"/>
            <a:ext cx="0" cy="880994"/>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nvGrpSpPr>
          <p:cNvPr id="111" name="Group 110">
            <a:extLst>
              <a:ext uri="{FF2B5EF4-FFF2-40B4-BE49-F238E27FC236}">
                <a16:creationId xmlns:a16="http://schemas.microsoft.com/office/drawing/2014/main" id="{50F0423B-C75D-2C4A-ACA2-EBB6B1EF74FA}"/>
              </a:ext>
            </a:extLst>
          </p:cNvPr>
          <p:cNvGrpSpPr/>
          <p:nvPr/>
        </p:nvGrpSpPr>
        <p:grpSpPr>
          <a:xfrm>
            <a:off x="7942199" y="29248188"/>
            <a:ext cx="68518" cy="1187231"/>
            <a:chOff x="3612754" y="2961087"/>
            <a:chExt cx="52695" cy="913068"/>
          </a:xfrm>
        </p:grpSpPr>
        <p:cxnSp>
          <p:nvCxnSpPr>
            <p:cNvPr id="129" name="Straight Arrow Connector 128">
              <a:extLst>
                <a:ext uri="{FF2B5EF4-FFF2-40B4-BE49-F238E27FC236}">
                  <a16:creationId xmlns:a16="http://schemas.microsoft.com/office/drawing/2014/main" id="{D1B5C542-6A9A-524C-883B-7B754F1FEAFA}"/>
                </a:ext>
              </a:extLst>
            </p:cNvPr>
            <p:cNvCxnSpPr/>
            <p:nvPr/>
          </p:nvCxnSpPr>
          <p:spPr>
            <a:xfrm flipV="1">
              <a:off x="3665449" y="2961087"/>
              <a:ext cx="0" cy="893369"/>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59F9956-6D0C-5D49-9DA8-4C47C1CEA901}"/>
                </a:ext>
              </a:extLst>
            </p:cNvPr>
            <p:cNvCxnSpPr/>
            <p:nvPr/>
          </p:nvCxnSpPr>
          <p:spPr>
            <a:xfrm>
              <a:off x="3612754" y="2984384"/>
              <a:ext cx="0" cy="889771"/>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F7A1B2E4-6FF5-1849-B6A4-1B3C3E6ED279}"/>
              </a:ext>
            </a:extLst>
          </p:cNvPr>
          <p:cNvGrpSpPr/>
          <p:nvPr/>
        </p:nvGrpSpPr>
        <p:grpSpPr>
          <a:xfrm>
            <a:off x="10065531" y="29222133"/>
            <a:ext cx="68518" cy="1187231"/>
            <a:chOff x="3612754" y="2961087"/>
            <a:chExt cx="52695" cy="913068"/>
          </a:xfrm>
        </p:grpSpPr>
        <p:cxnSp>
          <p:nvCxnSpPr>
            <p:cNvPr id="127" name="Straight Arrow Connector 126">
              <a:extLst>
                <a:ext uri="{FF2B5EF4-FFF2-40B4-BE49-F238E27FC236}">
                  <a16:creationId xmlns:a16="http://schemas.microsoft.com/office/drawing/2014/main" id="{FA6A3E99-5183-D744-A4F2-386844E6CAC4}"/>
                </a:ext>
              </a:extLst>
            </p:cNvPr>
            <p:cNvCxnSpPr/>
            <p:nvPr/>
          </p:nvCxnSpPr>
          <p:spPr>
            <a:xfrm flipV="1">
              <a:off x="3665449" y="2961087"/>
              <a:ext cx="0" cy="893369"/>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33F18793-2274-1747-B0FC-3E614EB33FF7}"/>
                </a:ext>
              </a:extLst>
            </p:cNvPr>
            <p:cNvCxnSpPr/>
            <p:nvPr/>
          </p:nvCxnSpPr>
          <p:spPr>
            <a:xfrm>
              <a:off x="3612754" y="2984384"/>
              <a:ext cx="0" cy="889771"/>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6CC368D4-A00F-6F44-8DD0-883C7819F749}"/>
              </a:ext>
            </a:extLst>
          </p:cNvPr>
          <p:cNvGrpSpPr/>
          <p:nvPr/>
        </p:nvGrpSpPr>
        <p:grpSpPr>
          <a:xfrm>
            <a:off x="6161380" y="28279398"/>
            <a:ext cx="70446" cy="3079486"/>
            <a:chOff x="3612754" y="2961087"/>
            <a:chExt cx="52695" cy="913068"/>
          </a:xfrm>
        </p:grpSpPr>
        <p:cxnSp>
          <p:nvCxnSpPr>
            <p:cNvPr id="125" name="Straight Arrow Connector 124">
              <a:extLst>
                <a:ext uri="{FF2B5EF4-FFF2-40B4-BE49-F238E27FC236}">
                  <a16:creationId xmlns:a16="http://schemas.microsoft.com/office/drawing/2014/main" id="{FA3AFE10-C8D9-DE48-8422-8F41D6964E15}"/>
                </a:ext>
              </a:extLst>
            </p:cNvPr>
            <p:cNvCxnSpPr/>
            <p:nvPr/>
          </p:nvCxnSpPr>
          <p:spPr>
            <a:xfrm flipV="1">
              <a:off x="3665449" y="2961087"/>
              <a:ext cx="0" cy="893369"/>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4FED4C61-933C-A54E-8F32-4E67B19FE413}"/>
                </a:ext>
              </a:extLst>
            </p:cNvPr>
            <p:cNvCxnSpPr/>
            <p:nvPr/>
          </p:nvCxnSpPr>
          <p:spPr>
            <a:xfrm>
              <a:off x="3612754" y="2984384"/>
              <a:ext cx="0" cy="889771"/>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114" name="Group 113">
            <a:extLst>
              <a:ext uri="{FF2B5EF4-FFF2-40B4-BE49-F238E27FC236}">
                <a16:creationId xmlns:a16="http://schemas.microsoft.com/office/drawing/2014/main" id="{163D8558-1611-774B-884B-08929B5F2C92}"/>
              </a:ext>
            </a:extLst>
          </p:cNvPr>
          <p:cNvGrpSpPr/>
          <p:nvPr/>
        </p:nvGrpSpPr>
        <p:grpSpPr>
          <a:xfrm>
            <a:off x="6161380" y="32433496"/>
            <a:ext cx="68017" cy="1556353"/>
            <a:chOff x="3612754" y="2961087"/>
            <a:chExt cx="52695" cy="913068"/>
          </a:xfrm>
        </p:grpSpPr>
        <p:cxnSp>
          <p:nvCxnSpPr>
            <p:cNvPr id="123" name="Straight Arrow Connector 122">
              <a:extLst>
                <a:ext uri="{FF2B5EF4-FFF2-40B4-BE49-F238E27FC236}">
                  <a16:creationId xmlns:a16="http://schemas.microsoft.com/office/drawing/2014/main" id="{7C17F89B-B3F6-2742-9F22-C5BDA61F5A63}"/>
                </a:ext>
              </a:extLst>
            </p:cNvPr>
            <p:cNvCxnSpPr/>
            <p:nvPr/>
          </p:nvCxnSpPr>
          <p:spPr>
            <a:xfrm flipV="1">
              <a:off x="3665449" y="2961087"/>
              <a:ext cx="0" cy="893369"/>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3B7E7725-76D3-DD4A-BBF9-943F35D73DC5}"/>
                </a:ext>
              </a:extLst>
            </p:cNvPr>
            <p:cNvCxnSpPr/>
            <p:nvPr/>
          </p:nvCxnSpPr>
          <p:spPr>
            <a:xfrm>
              <a:off x="3612754" y="2984384"/>
              <a:ext cx="0" cy="889771"/>
            </a:xfrm>
            <a:prstGeom prst="straightConnector1">
              <a:avLst/>
            </a:prstGeom>
            <a:ln w="6350" cmpd="sng">
              <a:solidFill>
                <a:schemeClr val="tx1"/>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115" name="Group 114">
            <a:extLst>
              <a:ext uri="{FF2B5EF4-FFF2-40B4-BE49-F238E27FC236}">
                <a16:creationId xmlns:a16="http://schemas.microsoft.com/office/drawing/2014/main" id="{15D8D772-F6D6-BA43-BB53-87C42C80CC58}"/>
              </a:ext>
            </a:extLst>
          </p:cNvPr>
          <p:cNvGrpSpPr/>
          <p:nvPr/>
        </p:nvGrpSpPr>
        <p:grpSpPr>
          <a:xfrm>
            <a:off x="7198812" y="26687074"/>
            <a:ext cx="215514" cy="6274606"/>
            <a:chOff x="2991340" y="991402"/>
            <a:chExt cx="165746" cy="4825633"/>
          </a:xfrm>
        </p:grpSpPr>
        <p:sp>
          <p:nvSpPr>
            <p:cNvPr id="121" name="Freeform 120">
              <a:extLst>
                <a:ext uri="{FF2B5EF4-FFF2-40B4-BE49-F238E27FC236}">
                  <a16:creationId xmlns:a16="http://schemas.microsoft.com/office/drawing/2014/main" id="{F6FCB356-A9CE-374A-BB2C-102EACB4708C}"/>
                </a:ext>
              </a:extLst>
            </p:cNvPr>
            <p:cNvSpPr/>
            <p:nvPr/>
          </p:nvSpPr>
          <p:spPr>
            <a:xfrm>
              <a:off x="3031958" y="1049154"/>
              <a:ext cx="125128" cy="4726004"/>
            </a:xfrm>
            <a:custGeom>
              <a:avLst/>
              <a:gdLst>
                <a:gd name="connsiteX0" fmla="*/ 125128 w 125128"/>
                <a:gd name="connsiteY0" fmla="*/ 0 h 4726004"/>
                <a:gd name="connsiteX1" fmla="*/ 0 w 125128"/>
                <a:gd name="connsiteY1" fmla="*/ 0 h 4726004"/>
                <a:gd name="connsiteX2" fmla="*/ 0 w 125128"/>
                <a:gd name="connsiteY2" fmla="*/ 4726004 h 4726004"/>
                <a:gd name="connsiteX3" fmla="*/ 125128 w 125128"/>
                <a:gd name="connsiteY3" fmla="*/ 4726004 h 4726004"/>
              </a:gdLst>
              <a:ahLst/>
              <a:cxnLst>
                <a:cxn ang="0">
                  <a:pos x="connsiteX0" y="connsiteY0"/>
                </a:cxn>
                <a:cxn ang="0">
                  <a:pos x="connsiteX1" y="connsiteY1"/>
                </a:cxn>
                <a:cxn ang="0">
                  <a:pos x="connsiteX2" y="connsiteY2"/>
                </a:cxn>
                <a:cxn ang="0">
                  <a:pos x="connsiteX3" y="connsiteY3"/>
                </a:cxn>
              </a:cxnLst>
              <a:rect l="l" t="t" r="r" b="b"/>
              <a:pathLst>
                <a:path w="125128" h="4726004">
                  <a:moveTo>
                    <a:pt x="125128" y="0"/>
                  </a:moveTo>
                  <a:lnTo>
                    <a:pt x="0" y="0"/>
                  </a:lnTo>
                  <a:lnTo>
                    <a:pt x="0" y="4726004"/>
                  </a:lnTo>
                  <a:lnTo>
                    <a:pt x="125128" y="4726004"/>
                  </a:lnTo>
                </a:path>
              </a:pathLst>
            </a:custGeom>
            <a:noFill/>
            <a:ln>
              <a:solidFill>
                <a:schemeClr val="tx1"/>
              </a:solidFill>
              <a:headEnd type="triangle" w="sm" len="s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a:p>
          </p:txBody>
        </p:sp>
        <p:sp>
          <p:nvSpPr>
            <p:cNvPr id="122" name="Freeform 121">
              <a:extLst>
                <a:ext uri="{FF2B5EF4-FFF2-40B4-BE49-F238E27FC236}">
                  <a16:creationId xmlns:a16="http://schemas.microsoft.com/office/drawing/2014/main" id="{611C76AB-26AE-1246-95CC-1A67946ACD30}"/>
                </a:ext>
              </a:extLst>
            </p:cNvPr>
            <p:cNvSpPr/>
            <p:nvPr/>
          </p:nvSpPr>
          <p:spPr>
            <a:xfrm>
              <a:off x="2991340" y="991402"/>
              <a:ext cx="162896" cy="4825633"/>
            </a:xfrm>
            <a:custGeom>
              <a:avLst/>
              <a:gdLst>
                <a:gd name="connsiteX0" fmla="*/ 125128 w 125128"/>
                <a:gd name="connsiteY0" fmla="*/ 0 h 4726004"/>
                <a:gd name="connsiteX1" fmla="*/ 0 w 125128"/>
                <a:gd name="connsiteY1" fmla="*/ 0 h 4726004"/>
                <a:gd name="connsiteX2" fmla="*/ 0 w 125128"/>
                <a:gd name="connsiteY2" fmla="*/ 4726004 h 4726004"/>
                <a:gd name="connsiteX3" fmla="*/ 125128 w 125128"/>
                <a:gd name="connsiteY3" fmla="*/ 4726004 h 4726004"/>
              </a:gdLst>
              <a:ahLst/>
              <a:cxnLst>
                <a:cxn ang="0">
                  <a:pos x="connsiteX0" y="connsiteY0"/>
                </a:cxn>
                <a:cxn ang="0">
                  <a:pos x="connsiteX1" y="connsiteY1"/>
                </a:cxn>
                <a:cxn ang="0">
                  <a:pos x="connsiteX2" y="connsiteY2"/>
                </a:cxn>
                <a:cxn ang="0">
                  <a:pos x="connsiteX3" y="connsiteY3"/>
                </a:cxn>
              </a:cxnLst>
              <a:rect l="l" t="t" r="r" b="b"/>
              <a:pathLst>
                <a:path w="125128" h="4726004">
                  <a:moveTo>
                    <a:pt x="125128" y="0"/>
                  </a:moveTo>
                  <a:lnTo>
                    <a:pt x="0" y="0"/>
                  </a:lnTo>
                  <a:lnTo>
                    <a:pt x="0" y="4726004"/>
                  </a:lnTo>
                  <a:lnTo>
                    <a:pt x="125128" y="4726004"/>
                  </a:lnTo>
                </a:path>
              </a:pathLst>
            </a:custGeom>
            <a:noFill/>
            <a:ln>
              <a:solidFill>
                <a:schemeClr val="tx1"/>
              </a:solidFill>
              <a:headEnd type="none" w="med" len="med"/>
              <a:tailEnd type="triangle" w="sm" len="s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a:p>
          </p:txBody>
        </p:sp>
      </p:grpSp>
      <p:sp>
        <p:nvSpPr>
          <p:cNvPr id="116" name="TextBox 115">
            <a:extLst>
              <a:ext uri="{FF2B5EF4-FFF2-40B4-BE49-F238E27FC236}">
                <a16:creationId xmlns:a16="http://schemas.microsoft.com/office/drawing/2014/main" id="{75818ADB-A702-314D-87F3-3BD4E653347B}"/>
              </a:ext>
            </a:extLst>
          </p:cNvPr>
          <p:cNvSpPr txBox="1"/>
          <p:nvPr/>
        </p:nvSpPr>
        <p:spPr>
          <a:xfrm>
            <a:off x="6620514" y="29458819"/>
            <a:ext cx="524315" cy="472618"/>
          </a:xfrm>
          <a:prstGeom prst="rect">
            <a:avLst/>
          </a:prstGeom>
          <a:noFill/>
        </p:spPr>
        <p:txBody>
          <a:bodyPr wrap="square" lIns="0" tIns="0" rIns="0" bIns="0" rtlCol="0">
            <a:spAutoFit/>
          </a:bodyPr>
          <a:lstStyle/>
          <a:p>
            <a:r>
              <a:rPr lang="en-US" sz="2400" dirty="0"/>
              <a:t>k</a:t>
            </a:r>
            <a:r>
              <a:rPr lang="en-US" sz="2400" baseline="-25000" dirty="0"/>
              <a:t>13M</a:t>
            </a:r>
          </a:p>
          <a:p>
            <a:r>
              <a:rPr lang="en-US" sz="2400" dirty="0"/>
              <a:t>k</a:t>
            </a:r>
            <a:r>
              <a:rPr lang="en-US" sz="2400" baseline="-25000" dirty="0"/>
              <a:t>31M</a:t>
            </a:r>
          </a:p>
        </p:txBody>
      </p:sp>
      <p:grpSp>
        <p:nvGrpSpPr>
          <p:cNvPr id="117" name="Group 116">
            <a:extLst>
              <a:ext uri="{FF2B5EF4-FFF2-40B4-BE49-F238E27FC236}">
                <a16:creationId xmlns:a16="http://schemas.microsoft.com/office/drawing/2014/main" id="{AA905128-C258-484D-A342-22922A3F0F49}"/>
              </a:ext>
            </a:extLst>
          </p:cNvPr>
          <p:cNvGrpSpPr/>
          <p:nvPr/>
        </p:nvGrpSpPr>
        <p:grpSpPr>
          <a:xfrm flipH="1">
            <a:off x="10718095" y="26715763"/>
            <a:ext cx="663538" cy="6287121"/>
            <a:chOff x="3016745" y="991403"/>
            <a:chExt cx="140339" cy="4835258"/>
          </a:xfrm>
        </p:grpSpPr>
        <p:sp>
          <p:nvSpPr>
            <p:cNvPr id="119" name="Freeform 118">
              <a:extLst>
                <a:ext uri="{FF2B5EF4-FFF2-40B4-BE49-F238E27FC236}">
                  <a16:creationId xmlns:a16="http://schemas.microsoft.com/office/drawing/2014/main" id="{A93C3E38-C8E5-F940-A791-A89F0FF2D454}"/>
                </a:ext>
              </a:extLst>
            </p:cNvPr>
            <p:cNvSpPr/>
            <p:nvPr/>
          </p:nvSpPr>
          <p:spPr>
            <a:xfrm>
              <a:off x="3031956" y="1049154"/>
              <a:ext cx="125128" cy="4726004"/>
            </a:xfrm>
            <a:custGeom>
              <a:avLst/>
              <a:gdLst>
                <a:gd name="connsiteX0" fmla="*/ 125128 w 125128"/>
                <a:gd name="connsiteY0" fmla="*/ 0 h 4726004"/>
                <a:gd name="connsiteX1" fmla="*/ 0 w 125128"/>
                <a:gd name="connsiteY1" fmla="*/ 0 h 4726004"/>
                <a:gd name="connsiteX2" fmla="*/ 0 w 125128"/>
                <a:gd name="connsiteY2" fmla="*/ 4726004 h 4726004"/>
                <a:gd name="connsiteX3" fmla="*/ 125128 w 125128"/>
                <a:gd name="connsiteY3" fmla="*/ 4726004 h 4726004"/>
              </a:gdLst>
              <a:ahLst/>
              <a:cxnLst>
                <a:cxn ang="0">
                  <a:pos x="connsiteX0" y="connsiteY0"/>
                </a:cxn>
                <a:cxn ang="0">
                  <a:pos x="connsiteX1" y="connsiteY1"/>
                </a:cxn>
                <a:cxn ang="0">
                  <a:pos x="connsiteX2" y="connsiteY2"/>
                </a:cxn>
                <a:cxn ang="0">
                  <a:pos x="connsiteX3" y="connsiteY3"/>
                </a:cxn>
              </a:cxnLst>
              <a:rect l="l" t="t" r="r" b="b"/>
              <a:pathLst>
                <a:path w="125128" h="4726004">
                  <a:moveTo>
                    <a:pt x="125128" y="0"/>
                  </a:moveTo>
                  <a:lnTo>
                    <a:pt x="0" y="0"/>
                  </a:lnTo>
                  <a:lnTo>
                    <a:pt x="0" y="4726004"/>
                  </a:lnTo>
                  <a:lnTo>
                    <a:pt x="125128" y="4726004"/>
                  </a:lnTo>
                </a:path>
              </a:pathLst>
            </a:custGeom>
            <a:noFill/>
            <a:ln>
              <a:solidFill>
                <a:schemeClr val="tx1"/>
              </a:solidFill>
              <a:headEnd type="triangle" w="sm" len="s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a:p>
          </p:txBody>
        </p:sp>
        <p:sp>
          <p:nvSpPr>
            <p:cNvPr id="120" name="Freeform 119">
              <a:extLst>
                <a:ext uri="{FF2B5EF4-FFF2-40B4-BE49-F238E27FC236}">
                  <a16:creationId xmlns:a16="http://schemas.microsoft.com/office/drawing/2014/main" id="{CDE05569-933D-1649-888E-EBD077B8B46C}"/>
                </a:ext>
              </a:extLst>
            </p:cNvPr>
            <p:cNvSpPr/>
            <p:nvPr/>
          </p:nvSpPr>
          <p:spPr>
            <a:xfrm>
              <a:off x="3016745" y="991403"/>
              <a:ext cx="137491" cy="4835258"/>
            </a:xfrm>
            <a:custGeom>
              <a:avLst/>
              <a:gdLst>
                <a:gd name="connsiteX0" fmla="*/ 125128 w 125128"/>
                <a:gd name="connsiteY0" fmla="*/ 0 h 4726004"/>
                <a:gd name="connsiteX1" fmla="*/ 0 w 125128"/>
                <a:gd name="connsiteY1" fmla="*/ 0 h 4726004"/>
                <a:gd name="connsiteX2" fmla="*/ 0 w 125128"/>
                <a:gd name="connsiteY2" fmla="*/ 4726004 h 4726004"/>
                <a:gd name="connsiteX3" fmla="*/ 125128 w 125128"/>
                <a:gd name="connsiteY3" fmla="*/ 4726004 h 4726004"/>
                <a:gd name="connsiteX0" fmla="*/ 125128 w 125128"/>
                <a:gd name="connsiteY0" fmla="*/ 0 h 4726004"/>
                <a:gd name="connsiteX1" fmla="*/ 21593 w 125128"/>
                <a:gd name="connsiteY1" fmla="*/ 9426 h 4726004"/>
                <a:gd name="connsiteX2" fmla="*/ 0 w 125128"/>
                <a:gd name="connsiteY2" fmla="*/ 4726004 h 4726004"/>
                <a:gd name="connsiteX3" fmla="*/ 125128 w 125128"/>
                <a:gd name="connsiteY3" fmla="*/ 4726004 h 4726004"/>
                <a:gd name="connsiteX0" fmla="*/ 105809 w 105809"/>
                <a:gd name="connsiteY0" fmla="*/ 0 h 4726004"/>
                <a:gd name="connsiteX1" fmla="*/ 2274 w 105809"/>
                <a:gd name="connsiteY1" fmla="*/ 9426 h 4726004"/>
                <a:gd name="connsiteX2" fmla="*/ 731 w 105809"/>
                <a:gd name="connsiteY2" fmla="*/ 4726004 h 4726004"/>
                <a:gd name="connsiteX3" fmla="*/ 105809 w 105809"/>
                <a:gd name="connsiteY3" fmla="*/ 4726004 h 4726004"/>
                <a:gd name="connsiteX0" fmla="*/ 105613 w 105613"/>
                <a:gd name="connsiteY0" fmla="*/ 0 h 4735430"/>
                <a:gd name="connsiteX1" fmla="*/ 2078 w 105613"/>
                <a:gd name="connsiteY1" fmla="*/ 9426 h 4735430"/>
                <a:gd name="connsiteX2" fmla="*/ 2077 w 105613"/>
                <a:gd name="connsiteY2" fmla="*/ 4735430 h 4735430"/>
                <a:gd name="connsiteX3" fmla="*/ 105613 w 105613"/>
                <a:gd name="connsiteY3" fmla="*/ 4726004 h 4735430"/>
              </a:gdLst>
              <a:ahLst/>
              <a:cxnLst>
                <a:cxn ang="0">
                  <a:pos x="connsiteX0" y="connsiteY0"/>
                </a:cxn>
                <a:cxn ang="0">
                  <a:pos x="connsiteX1" y="connsiteY1"/>
                </a:cxn>
                <a:cxn ang="0">
                  <a:pos x="connsiteX2" y="connsiteY2"/>
                </a:cxn>
                <a:cxn ang="0">
                  <a:pos x="connsiteX3" y="connsiteY3"/>
                </a:cxn>
              </a:cxnLst>
              <a:rect l="l" t="t" r="r" b="b"/>
              <a:pathLst>
                <a:path w="105613" h="4735430">
                  <a:moveTo>
                    <a:pt x="105613" y="0"/>
                  </a:moveTo>
                  <a:lnTo>
                    <a:pt x="2078" y="9426"/>
                  </a:lnTo>
                  <a:cubicBezTo>
                    <a:pt x="-5120" y="1581619"/>
                    <a:pt x="9275" y="3163237"/>
                    <a:pt x="2077" y="4735430"/>
                  </a:cubicBezTo>
                  <a:lnTo>
                    <a:pt x="105613" y="4726004"/>
                  </a:lnTo>
                </a:path>
              </a:pathLst>
            </a:custGeom>
            <a:noFill/>
            <a:ln>
              <a:solidFill>
                <a:schemeClr val="tx1"/>
              </a:solidFill>
              <a:headEnd type="none" w="med" len="med"/>
              <a:tailEnd type="triangle" w="sm" len="s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a:p>
          </p:txBody>
        </p:sp>
      </p:grpSp>
      <p:sp>
        <p:nvSpPr>
          <p:cNvPr id="118" name="TextBox 117">
            <a:extLst>
              <a:ext uri="{FF2B5EF4-FFF2-40B4-BE49-F238E27FC236}">
                <a16:creationId xmlns:a16="http://schemas.microsoft.com/office/drawing/2014/main" id="{E9A747D7-925A-8245-A3BA-DB2CD29A8F30}"/>
              </a:ext>
            </a:extLst>
          </p:cNvPr>
          <p:cNvSpPr txBox="1"/>
          <p:nvPr/>
        </p:nvSpPr>
        <p:spPr>
          <a:xfrm>
            <a:off x="11444125" y="29590002"/>
            <a:ext cx="670288" cy="472618"/>
          </a:xfrm>
          <a:prstGeom prst="rect">
            <a:avLst/>
          </a:prstGeom>
          <a:noFill/>
        </p:spPr>
        <p:txBody>
          <a:bodyPr wrap="square" lIns="0" tIns="0" rIns="0" bIns="0" rtlCol="0">
            <a:spAutoFit/>
          </a:bodyPr>
          <a:lstStyle/>
          <a:p>
            <a:r>
              <a:rPr lang="en-US" sz="2400" dirty="0"/>
              <a:t>k</a:t>
            </a:r>
            <a:r>
              <a:rPr lang="en-US" sz="2400" baseline="-25000" dirty="0"/>
              <a:t>13DM</a:t>
            </a:r>
          </a:p>
          <a:p>
            <a:r>
              <a:rPr lang="en-US" sz="2400" dirty="0"/>
              <a:t>k</a:t>
            </a:r>
            <a:r>
              <a:rPr lang="en-US" sz="2400" baseline="-25000" dirty="0"/>
              <a:t>31DM</a:t>
            </a:r>
          </a:p>
        </p:txBody>
      </p:sp>
      <p:sp>
        <p:nvSpPr>
          <p:cNvPr id="28" name="object 13"/>
          <p:cNvSpPr txBox="1"/>
          <p:nvPr/>
        </p:nvSpPr>
        <p:spPr>
          <a:xfrm>
            <a:off x="1527923" y="41867354"/>
            <a:ext cx="14631240" cy="738664"/>
          </a:xfrm>
          <a:prstGeom prst="rect">
            <a:avLst/>
          </a:prstGeom>
        </p:spPr>
        <p:txBody>
          <a:bodyPr vert="horz" wrap="square" lIns="0" tIns="0" rIns="0" bIns="0" rtlCol="0">
            <a:spAutoFit/>
          </a:bodyPr>
          <a:lstStyle/>
          <a:p>
            <a:pPr marL="12700">
              <a:lnSpc>
                <a:spcPct val="100000"/>
              </a:lnSpc>
            </a:pPr>
            <a:r>
              <a:rPr lang="en-US" sz="1600" spc="10" dirty="0">
                <a:solidFill>
                  <a:srgbClr val="231F20"/>
                </a:solidFill>
                <a:latin typeface="Arial" panose="020B0604020202020204" pitchFamily="34" charset="0"/>
                <a:cs typeface="Arial" panose="020B0604020202020204" pitchFamily="34" charset="0"/>
              </a:rPr>
              <a:t>AFTIR formula matches simulation when drugs that are in vast excess to target (bevacizumab, pembrolizumab, and atezolizumab at high doses), but not when target concentration is high (trastuzumab and atezolizumab at low doses).  This is expected (see assumptions).  For both pembrolizumab and atezolizumab, the Kssd model approximation was more accurate.  The Kssd term accounts for cells expressing the target trafficking between tissue and circulation, </a:t>
            </a:r>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65E1A1C-0CB9-314F-9BCC-245A51FBA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341" y="36453825"/>
            <a:ext cx="13369145" cy="5146060"/>
          </a:xfrm>
          <a:prstGeom prst="rect">
            <a:avLst/>
          </a:prstGeom>
        </p:spPr>
      </p:pic>
      <p:sp>
        <p:nvSpPr>
          <p:cNvPr id="39" name="object 13"/>
          <p:cNvSpPr txBox="1"/>
          <p:nvPr/>
        </p:nvSpPr>
        <p:spPr>
          <a:xfrm>
            <a:off x="5791883" y="35131254"/>
            <a:ext cx="8891344" cy="246221"/>
          </a:xfrm>
          <a:prstGeom prst="rect">
            <a:avLst/>
          </a:prstGeom>
        </p:spPr>
        <p:txBody>
          <a:bodyPr vert="horz" wrap="square" lIns="0" tIns="0" rIns="0" bIns="0" rtlCol="0">
            <a:spAutoFit/>
          </a:bodyPr>
          <a:lstStyle/>
          <a:p>
            <a:pPr marL="12700">
              <a:lnSpc>
                <a:spcPct val="100000"/>
              </a:lnSpc>
            </a:pPr>
            <a:r>
              <a:rPr lang="en-US" sz="1600" spc="10" dirty="0">
                <a:solidFill>
                  <a:srgbClr val="231F20"/>
                </a:solidFill>
                <a:latin typeface="Arial" panose="020B0604020202020204" pitchFamily="34" charset="0"/>
                <a:cs typeface="Arial" panose="020B0604020202020204" pitchFamily="34" charset="0"/>
              </a:rPr>
              <a:t>Model for predicting target occupancy in the tissue of interest.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142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Poster_Vertical 36x48_Blue_19Jan2017" id="{7D071F2C-DBF9-4244-ACA0-4BEDBA8183CC}" vid="{88B8E4EC-850C-3442-BC79-19B869CEC3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20395</TotalTime>
  <Words>489</Words>
  <Application>Microsoft Macintosh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.AppleSystemUIFont</vt:lpstr>
      <vt:lpstr>Arial</vt:lpstr>
      <vt:lpstr>Arial </vt:lpstr>
      <vt:lpstr>Arial Black</vt:lpstr>
      <vt:lpstr>Calibri</vt:lpstr>
      <vt:lpstr>Cambria Math</vt:lpstr>
      <vt:lpstr>Volta Modern Display 15 XXT</vt:lpstr>
      <vt:lpstr>Office Theme</vt:lpstr>
      <vt:lpstr>Guiding dose selection of monoclonal antibodies using a new parameter (AFTIR) for characterizing ligand binding systems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Arial Bold 96.  Poster Title May Run Two Lines </dc:title>
  <dc:creator>Stein, Andrew</dc:creator>
  <cp:lastModifiedBy>Stein, Andrew</cp:lastModifiedBy>
  <cp:revision>83</cp:revision>
  <cp:lastPrinted>2016-08-24T21:06:06Z</cp:lastPrinted>
  <dcterms:created xsi:type="dcterms:W3CDTF">2018-04-11T12:51:46Z</dcterms:created>
  <dcterms:modified xsi:type="dcterms:W3CDTF">2018-05-30T07:17:40Z</dcterms:modified>
</cp:coreProperties>
</file>