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938" r:id="rId2"/>
    <p:sldId id="939" r:id="rId3"/>
    <p:sldId id="940" r:id="rId4"/>
    <p:sldId id="941" r:id="rId5"/>
    <p:sldId id="942" r:id="rId6"/>
    <p:sldId id="1015" r:id="rId7"/>
    <p:sldId id="1016" r:id="rId8"/>
    <p:sldId id="947" r:id="rId9"/>
    <p:sldId id="949" r:id="rId10"/>
    <p:sldId id="1012" r:id="rId11"/>
    <p:sldId id="950" r:id="rId12"/>
    <p:sldId id="1013" r:id="rId13"/>
    <p:sldId id="951" r:id="rId14"/>
    <p:sldId id="952" r:id="rId15"/>
    <p:sldId id="953" r:id="rId16"/>
    <p:sldId id="1014" r:id="rId17"/>
    <p:sldId id="954" r:id="rId18"/>
    <p:sldId id="956" r:id="rId19"/>
    <p:sldId id="1003" r:id="rId20"/>
    <p:sldId id="871" r:id="rId21"/>
    <p:sldId id="868" r:id="rId22"/>
    <p:sldId id="1010" r:id="rId23"/>
    <p:sldId id="1011" r:id="rId24"/>
    <p:sldId id="873" r:id="rId25"/>
    <p:sldId id="1027" r:id="rId26"/>
    <p:sldId id="887" r:id="rId27"/>
    <p:sldId id="1030" r:id="rId28"/>
    <p:sldId id="1029" r:id="rId29"/>
    <p:sldId id="879" r:id="rId30"/>
    <p:sldId id="1028" r:id="rId3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895397DD-99CD-43C3-8746-7C2CE49A13BF}">
          <p14:sldIdLst>
            <p14:sldId id="938"/>
            <p14:sldId id="939"/>
            <p14:sldId id="940"/>
            <p14:sldId id="941"/>
            <p14:sldId id="942"/>
            <p14:sldId id="1015"/>
            <p14:sldId id="1016"/>
            <p14:sldId id="947"/>
            <p14:sldId id="949"/>
            <p14:sldId id="1012"/>
            <p14:sldId id="950"/>
            <p14:sldId id="1013"/>
            <p14:sldId id="951"/>
            <p14:sldId id="952"/>
            <p14:sldId id="953"/>
            <p14:sldId id="1014"/>
            <p14:sldId id="954"/>
            <p14:sldId id="956"/>
            <p14:sldId id="1003"/>
            <p14:sldId id="871"/>
            <p14:sldId id="868"/>
            <p14:sldId id="1010"/>
            <p14:sldId id="1011"/>
            <p14:sldId id="873"/>
            <p14:sldId id="1027"/>
            <p14:sldId id="887"/>
            <p14:sldId id="1030"/>
            <p14:sldId id="1029"/>
            <p14:sldId id="879"/>
            <p14:sldId id="1028"/>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b503" initials="l" lastIdx="3" clrIdx="0">
    <p:extLst>
      <p:ext uri="{19B8F6BF-5375-455C-9EA6-DF929625EA0E}">
        <p15:presenceInfo xmlns:p15="http://schemas.microsoft.com/office/powerpoint/2012/main" userId="lab503" providerId="None"/>
      </p:ext>
    </p:extLst>
  </p:cmAuthor>
  <p:cmAuthor id="2" name="wesleykai" initials="w" lastIdx="5" clrIdx="1">
    <p:extLst>
      <p:ext uri="{19B8F6BF-5375-455C-9EA6-DF929625EA0E}">
        <p15:presenceInfo xmlns:p15="http://schemas.microsoft.com/office/powerpoint/2012/main" userId="wesleykai" providerId="None"/>
      </p:ext>
    </p:extLst>
  </p:cmAuthor>
  <p:cmAuthor id="3" name="Windows 使用者" initials="W使" lastIdx="3" clrIdx="2">
    <p:extLst>
      <p:ext uri="{19B8F6BF-5375-455C-9EA6-DF929625EA0E}">
        <p15:presenceInfo xmlns:p15="http://schemas.microsoft.com/office/powerpoint/2012/main" userId="Windows 使用者" providerId="None"/>
      </p:ext>
    </p:extLst>
  </p:cmAuthor>
  <p:cmAuthor id="4" name="德生 范" initials="德生" lastIdx="7" clrIdx="3">
    <p:extLst>
      <p:ext uri="{19B8F6BF-5375-455C-9EA6-DF929625EA0E}">
        <p15:presenceInfo xmlns:p15="http://schemas.microsoft.com/office/powerpoint/2012/main" userId="ab073c393a519d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46" autoAdjust="0"/>
    <p:restoredTop sz="83224" autoAdjust="0"/>
  </p:normalViewPr>
  <p:slideViewPr>
    <p:cSldViewPr snapToGrid="0">
      <p:cViewPr varScale="1">
        <p:scale>
          <a:sx n="92" d="100"/>
          <a:sy n="92" d="100"/>
        </p:scale>
        <p:origin x="2388" y="6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1BE7F-E021-4B31-8B64-EDCDE3C56AE0}" type="datetimeFigureOut">
              <a:rPr lang="zh-TW" altLang="en-US" smtClean="0"/>
              <a:pPr/>
              <a:t>2020/9/22</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9A326-B0DD-435A-8027-90CDD40C72BB}" type="slidenum">
              <a:rPr lang="zh-TW" altLang="en-US" smtClean="0"/>
              <a:pPr/>
              <a:t>‹#›</a:t>
            </a:fld>
            <a:endParaRPr lang="zh-TW" altLang="en-US"/>
          </a:p>
        </p:txBody>
      </p:sp>
    </p:spTree>
    <p:extLst>
      <p:ext uri="{BB962C8B-B14F-4D97-AF65-F5344CB8AC3E}">
        <p14:creationId xmlns:p14="http://schemas.microsoft.com/office/powerpoint/2010/main" val="3841965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p:txBody>
      </p:sp>
      <p:sp>
        <p:nvSpPr>
          <p:cNvPr id="4" name="投影片編號版面配置區 3"/>
          <p:cNvSpPr>
            <a:spLocks noGrp="1"/>
          </p:cNvSpPr>
          <p:nvPr>
            <p:ph type="sldNum" sz="quarter" idx="10"/>
          </p:nvPr>
        </p:nvSpPr>
        <p:spPr/>
        <p:txBody>
          <a:bodyPr/>
          <a:lstStyle/>
          <a:p>
            <a:fld id="{9B39A326-B0DD-435A-8027-90CDD40C72BB}" type="slidenum">
              <a:rPr lang="zh-TW" altLang="en-US" smtClean="0"/>
              <a:pPr/>
              <a:t>1</a:t>
            </a:fld>
            <a:endParaRPr lang="zh-TW" altLang="en-US"/>
          </a:p>
        </p:txBody>
      </p:sp>
    </p:spTree>
    <p:extLst>
      <p:ext uri="{BB962C8B-B14F-4D97-AF65-F5344CB8AC3E}">
        <p14:creationId xmlns:p14="http://schemas.microsoft.com/office/powerpoint/2010/main" val="996692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10</a:t>
            </a:fld>
            <a:endParaRPr lang="zh-TW" altLang="en-US"/>
          </a:p>
        </p:txBody>
      </p:sp>
    </p:spTree>
    <p:extLst>
      <p:ext uri="{BB962C8B-B14F-4D97-AF65-F5344CB8AC3E}">
        <p14:creationId xmlns:p14="http://schemas.microsoft.com/office/powerpoint/2010/main" val="275755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11</a:t>
            </a:fld>
            <a:endParaRPr lang="zh-TW" altLang="en-US"/>
          </a:p>
        </p:txBody>
      </p:sp>
    </p:spTree>
    <p:extLst>
      <p:ext uri="{BB962C8B-B14F-4D97-AF65-F5344CB8AC3E}">
        <p14:creationId xmlns:p14="http://schemas.microsoft.com/office/powerpoint/2010/main" val="2738408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12</a:t>
            </a:fld>
            <a:endParaRPr lang="zh-TW" altLang="en-US"/>
          </a:p>
        </p:txBody>
      </p:sp>
    </p:spTree>
    <p:extLst>
      <p:ext uri="{BB962C8B-B14F-4D97-AF65-F5344CB8AC3E}">
        <p14:creationId xmlns:p14="http://schemas.microsoft.com/office/powerpoint/2010/main" val="694643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13</a:t>
            </a:fld>
            <a:endParaRPr lang="zh-TW" altLang="en-US"/>
          </a:p>
        </p:txBody>
      </p:sp>
    </p:spTree>
    <p:extLst>
      <p:ext uri="{BB962C8B-B14F-4D97-AF65-F5344CB8AC3E}">
        <p14:creationId xmlns:p14="http://schemas.microsoft.com/office/powerpoint/2010/main" val="1654779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14</a:t>
            </a:fld>
            <a:endParaRPr lang="zh-TW" altLang="en-US"/>
          </a:p>
        </p:txBody>
      </p:sp>
    </p:spTree>
    <p:extLst>
      <p:ext uri="{BB962C8B-B14F-4D97-AF65-F5344CB8AC3E}">
        <p14:creationId xmlns:p14="http://schemas.microsoft.com/office/powerpoint/2010/main" val="41171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16</a:t>
            </a:fld>
            <a:endParaRPr lang="zh-TW" altLang="en-US"/>
          </a:p>
        </p:txBody>
      </p:sp>
    </p:spTree>
    <p:extLst>
      <p:ext uri="{BB962C8B-B14F-4D97-AF65-F5344CB8AC3E}">
        <p14:creationId xmlns:p14="http://schemas.microsoft.com/office/powerpoint/2010/main" val="354106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17</a:t>
            </a:fld>
            <a:endParaRPr lang="zh-TW" altLang="en-US"/>
          </a:p>
        </p:txBody>
      </p:sp>
    </p:spTree>
    <p:extLst>
      <p:ext uri="{BB962C8B-B14F-4D97-AF65-F5344CB8AC3E}">
        <p14:creationId xmlns:p14="http://schemas.microsoft.com/office/powerpoint/2010/main" val="511241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18</a:t>
            </a:fld>
            <a:endParaRPr lang="zh-TW" altLang="en-US"/>
          </a:p>
        </p:txBody>
      </p:sp>
    </p:spTree>
    <p:extLst>
      <p:ext uri="{BB962C8B-B14F-4D97-AF65-F5344CB8AC3E}">
        <p14:creationId xmlns:p14="http://schemas.microsoft.com/office/powerpoint/2010/main" val="2588930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39A326-B0DD-435A-8027-90CDD40C72BB}" type="slidenum">
              <a:rPr lang="zh-TW" altLang="en-US" smtClean="0"/>
              <a:pPr/>
              <a:t>19</a:t>
            </a:fld>
            <a:endParaRPr lang="zh-TW" altLang="en-US"/>
          </a:p>
        </p:txBody>
      </p:sp>
    </p:spTree>
    <p:extLst>
      <p:ext uri="{BB962C8B-B14F-4D97-AF65-F5344CB8AC3E}">
        <p14:creationId xmlns:p14="http://schemas.microsoft.com/office/powerpoint/2010/main" val="98380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20</a:t>
            </a:fld>
            <a:endParaRPr lang="zh-TW" altLang="en-US"/>
          </a:p>
        </p:txBody>
      </p:sp>
    </p:spTree>
    <p:extLst>
      <p:ext uri="{BB962C8B-B14F-4D97-AF65-F5344CB8AC3E}">
        <p14:creationId xmlns:p14="http://schemas.microsoft.com/office/powerpoint/2010/main" val="2703533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B39A326-B0DD-435A-8027-90CDD40C72BB}" type="slidenum">
              <a:rPr lang="zh-TW" altLang="en-US" smtClean="0"/>
              <a:pPr/>
              <a:t>2</a:t>
            </a:fld>
            <a:endParaRPr lang="zh-TW" altLang="en-US"/>
          </a:p>
        </p:txBody>
      </p:sp>
    </p:spTree>
    <p:extLst>
      <p:ext uri="{BB962C8B-B14F-4D97-AF65-F5344CB8AC3E}">
        <p14:creationId xmlns:p14="http://schemas.microsoft.com/office/powerpoint/2010/main" val="2284615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21</a:t>
            </a:fld>
            <a:endParaRPr lang="zh-TW" altLang="en-US"/>
          </a:p>
        </p:txBody>
      </p:sp>
    </p:spTree>
    <p:extLst>
      <p:ext uri="{BB962C8B-B14F-4D97-AF65-F5344CB8AC3E}">
        <p14:creationId xmlns:p14="http://schemas.microsoft.com/office/powerpoint/2010/main" val="1027191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22</a:t>
            </a:fld>
            <a:endParaRPr lang="zh-TW" altLang="en-US"/>
          </a:p>
        </p:txBody>
      </p:sp>
    </p:spTree>
    <p:extLst>
      <p:ext uri="{BB962C8B-B14F-4D97-AF65-F5344CB8AC3E}">
        <p14:creationId xmlns:p14="http://schemas.microsoft.com/office/powerpoint/2010/main" val="1784847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23</a:t>
            </a:fld>
            <a:endParaRPr lang="zh-TW" altLang="en-US"/>
          </a:p>
        </p:txBody>
      </p:sp>
    </p:spTree>
    <p:extLst>
      <p:ext uri="{BB962C8B-B14F-4D97-AF65-F5344CB8AC3E}">
        <p14:creationId xmlns:p14="http://schemas.microsoft.com/office/powerpoint/2010/main" val="113402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24</a:t>
            </a:fld>
            <a:endParaRPr lang="zh-TW" altLang="en-US"/>
          </a:p>
        </p:txBody>
      </p:sp>
    </p:spTree>
    <p:extLst>
      <p:ext uri="{BB962C8B-B14F-4D97-AF65-F5344CB8AC3E}">
        <p14:creationId xmlns:p14="http://schemas.microsoft.com/office/powerpoint/2010/main" val="471794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25</a:t>
            </a:fld>
            <a:endParaRPr lang="zh-TW" altLang="en-US"/>
          </a:p>
        </p:txBody>
      </p:sp>
    </p:spTree>
    <p:extLst>
      <p:ext uri="{BB962C8B-B14F-4D97-AF65-F5344CB8AC3E}">
        <p14:creationId xmlns:p14="http://schemas.microsoft.com/office/powerpoint/2010/main" val="3705195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26</a:t>
            </a:fld>
            <a:endParaRPr lang="zh-TW" altLang="en-US"/>
          </a:p>
        </p:txBody>
      </p:sp>
    </p:spTree>
    <p:extLst>
      <p:ext uri="{BB962C8B-B14F-4D97-AF65-F5344CB8AC3E}">
        <p14:creationId xmlns:p14="http://schemas.microsoft.com/office/powerpoint/2010/main" val="1221175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27</a:t>
            </a:fld>
            <a:endParaRPr lang="zh-TW" altLang="en-US"/>
          </a:p>
        </p:txBody>
      </p:sp>
    </p:spTree>
    <p:extLst>
      <p:ext uri="{BB962C8B-B14F-4D97-AF65-F5344CB8AC3E}">
        <p14:creationId xmlns:p14="http://schemas.microsoft.com/office/powerpoint/2010/main" val="3771477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28</a:t>
            </a:fld>
            <a:endParaRPr lang="zh-TW" altLang="en-US"/>
          </a:p>
        </p:txBody>
      </p:sp>
    </p:spTree>
    <p:extLst>
      <p:ext uri="{BB962C8B-B14F-4D97-AF65-F5344CB8AC3E}">
        <p14:creationId xmlns:p14="http://schemas.microsoft.com/office/powerpoint/2010/main" val="29420054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29</a:t>
            </a:fld>
            <a:endParaRPr lang="zh-TW" altLang="en-US"/>
          </a:p>
        </p:txBody>
      </p:sp>
    </p:spTree>
    <p:extLst>
      <p:ext uri="{BB962C8B-B14F-4D97-AF65-F5344CB8AC3E}">
        <p14:creationId xmlns:p14="http://schemas.microsoft.com/office/powerpoint/2010/main" val="3053944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3</a:t>
            </a:fld>
            <a:endParaRPr lang="zh-TW" altLang="en-US"/>
          </a:p>
        </p:txBody>
      </p:sp>
    </p:spTree>
    <p:extLst>
      <p:ext uri="{BB962C8B-B14F-4D97-AF65-F5344CB8AC3E}">
        <p14:creationId xmlns:p14="http://schemas.microsoft.com/office/powerpoint/2010/main" val="1845720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4</a:t>
            </a:fld>
            <a:endParaRPr lang="zh-TW" altLang="en-US"/>
          </a:p>
        </p:txBody>
      </p:sp>
    </p:spTree>
    <p:extLst>
      <p:ext uri="{BB962C8B-B14F-4D97-AF65-F5344CB8AC3E}">
        <p14:creationId xmlns:p14="http://schemas.microsoft.com/office/powerpoint/2010/main" val="259453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5</a:t>
            </a:fld>
            <a:endParaRPr lang="zh-TW" altLang="en-US"/>
          </a:p>
        </p:txBody>
      </p:sp>
    </p:spTree>
    <p:extLst>
      <p:ext uri="{BB962C8B-B14F-4D97-AF65-F5344CB8AC3E}">
        <p14:creationId xmlns:p14="http://schemas.microsoft.com/office/powerpoint/2010/main" val="2102907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6</a:t>
            </a:fld>
            <a:endParaRPr lang="zh-TW" altLang="en-US"/>
          </a:p>
        </p:txBody>
      </p:sp>
    </p:spTree>
    <p:extLst>
      <p:ext uri="{BB962C8B-B14F-4D97-AF65-F5344CB8AC3E}">
        <p14:creationId xmlns:p14="http://schemas.microsoft.com/office/powerpoint/2010/main" val="2113942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7</a:t>
            </a:fld>
            <a:endParaRPr lang="zh-TW" altLang="en-US"/>
          </a:p>
        </p:txBody>
      </p:sp>
    </p:spTree>
    <p:extLst>
      <p:ext uri="{BB962C8B-B14F-4D97-AF65-F5344CB8AC3E}">
        <p14:creationId xmlns:p14="http://schemas.microsoft.com/office/powerpoint/2010/main" val="2343895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8</a:t>
            </a:fld>
            <a:endParaRPr lang="zh-TW" altLang="en-US"/>
          </a:p>
        </p:txBody>
      </p:sp>
    </p:spTree>
    <p:extLst>
      <p:ext uri="{BB962C8B-B14F-4D97-AF65-F5344CB8AC3E}">
        <p14:creationId xmlns:p14="http://schemas.microsoft.com/office/powerpoint/2010/main" val="3348491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baseline="0" dirty="0" smtClean="0"/>
              </a:p>
            </p:txBody>
          </p:sp>
        </mc:Choice>
        <mc:Fallback xmlns="">
          <p:sp>
            <p:nvSpPr>
              <p:cNvPr id="3" name="備忘稿版面配置區 2"/>
              <p:cNvSpPr>
                <a:spLocks noGrp="1"/>
              </p:cNvSpPr>
              <p:nvPr>
                <p:ph type="body" idx="1"/>
              </p:nvPr>
            </p:nvSpPr>
            <p:spPr/>
            <p:txBody>
              <a:bodyPr/>
              <a:lstStyle/>
              <a:p>
                <a:r>
                  <a:rPr lang="zh-TW" altLang="en-US" baseline="0" dirty="0" smtClean="0"/>
                  <a:t>在剛剛的那個演算法 如果</a:t>
                </a:r>
                <a:r>
                  <a:rPr lang="en-US" altLang="zh-TW" baseline="0" dirty="0" smtClean="0"/>
                  <a:t>H</a:t>
                </a:r>
                <a:r>
                  <a:rPr lang="zh-TW" altLang="en-US" baseline="0" dirty="0" smtClean="0"/>
                  <a:t>是稀疏矩陣的話他</a:t>
                </a:r>
                <a:r>
                  <a:rPr lang="zh-TW" altLang="en-US" baseline="0" dirty="0" smtClean="0"/>
                  <a:t>的</a:t>
                </a:r>
                <a:r>
                  <a:rPr lang="en-US" altLang="zh-TW" dirty="0" smtClean="0"/>
                  <a:t>check-to-variable</a:t>
                </a:r>
                <a:r>
                  <a:rPr lang="zh-TW" altLang="en-US" dirty="0" smtClean="0"/>
                  <a:t>更新式也就是</a:t>
                </a:r>
                <a:r>
                  <a:rPr lang="zh-TW" altLang="en-US" i="0">
                    <a:latin typeface="Cambria Math" panose="02040503050406030204" pitchFamily="18" charset="0"/>
                  </a:rPr>
                  <a:t>𝜎</a:t>
                </a:r>
                <a:endParaRPr lang="en-US" altLang="zh-TW" dirty="0"/>
              </a:p>
              <a:p>
                <a:r>
                  <a:rPr lang="zh-TW" altLang="en-US" dirty="0" smtClean="0"/>
                  <a:t>的</a:t>
                </a:r>
                <a:r>
                  <a:rPr lang="zh-TW" altLang="en-US" baseline="0" dirty="0" smtClean="0"/>
                  <a:t>計算</a:t>
                </a:r>
                <a:r>
                  <a:rPr lang="zh-TW" altLang="en-US" baseline="0" dirty="0" smtClean="0"/>
                  <a:t>複雜度大約是</a:t>
                </a:r>
                <a:r>
                  <a:rPr lang="zh-TW" altLang="en-US" sz="1200" i="0" smtClean="0">
                    <a:latin typeface="Cambria Math" panose="02040503050406030204" pitchFamily="18" charset="0"/>
                    <a:ea typeface="Cambria Math" panose="02040503050406030204" pitchFamily="18" charset="0"/>
                  </a:rPr>
                  <a:t>𝒪</a:t>
                </a:r>
                <a:r>
                  <a:rPr lang="en-US" altLang="zh-TW" sz="1200" i="0">
                    <a:latin typeface="Cambria Math" panose="02040503050406030204" pitchFamily="18" charset="0"/>
                    <a:ea typeface="Cambria Math" panose="02040503050406030204" pitchFamily="18" charset="0"/>
                  </a:rPr>
                  <a:t>(𝑞^2 )</a:t>
                </a:r>
                <a:r>
                  <a:rPr lang="zh-TW" altLang="en-US" baseline="0" dirty="0" smtClean="0"/>
                  <a:t> </a:t>
                </a:r>
                <a:endParaRPr lang="en-US" altLang="zh-TW" baseline="0" dirty="0" smtClean="0"/>
              </a:p>
              <a:p>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a:latin typeface="Cambria Math" panose="02040503050406030204" pitchFamily="18" charset="0"/>
                    <a:ea typeface="Cambria Math" panose="02040503050406030204" pitchFamily="18" charset="0"/>
                  </a:rPr>
                  <a:t> 是</a:t>
                </a:r>
                <a:r>
                  <a:rPr lang="zh-TW" altLang="en-US" sz="1200" i="0" baseline="0">
                    <a:latin typeface="Cambria Math" panose="02040503050406030204" pitchFamily="18" charset="0"/>
                  </a:rPr>
                  <a:t>因為</a:t>
                </a:r>
                <a:r>
                  <a:rPr lang="zh-TW" altLang="en-US" sz="1200" i="0" baseline="0" smtClean="0">
                    <a:latin typeface="Cambria Math" panose="02040503050406030204" pitchFamily="18" charset="0"/>
                  </a:rPr>
                  <a:t>有</a:t>
                </a:r>
                <a:r>
                  <a:rPr lang="zh-TW" altLang="en-US" sz="1200" i="0" baseline="0">
                    <a:latin typeface="Cambria Math" panose="02040503050406030204" pitchFamily="18" charset="0"/>
                  </a:rPr>
                  <a:t>兩種機率互相做傳遞</a:t>
                </a:r>
                <a:r>
                  <a:rPr lang="zh-TW" altLang="en-US" baseline="0" dirty="0" smtClean="0"/>
                  <a:t> 就是</a:t>
                </a:r>
                <a:r>
                  <a:rPr lang="en-US" altLang="zh-TW" baseline="0" dirty="0" smtClean="0"/>
                  <a:t>q</a:t>
                </a:r>
                <a:r>
                  <a:rPr lang="zh-TW" altLang="en-US" baseline="0" dirty="0" smtClean="0"/>
                  <a:t>跟</a:t>
                </a:r>
                <a:r>
                  <a:rPr lang="zh-TW" altLang="en-US" sz="1200" i="0" smtClean="0">
                    <a:latin typeface="Cambria Math" panose="02040503050406030204" pitchFamily="18" charset="0"/>
                  </a:rPr>
                  <a:t>𝜎</a:t>
                </a:r>
                <a:endParaRPr lang="en-US" altLang="zh-TW" baseline="0" dirty="0" smtClean="0"/>
              </a:p>
              <a:p>
                <a:r>
                  <a:rPr lang="zh-TW" altLang="en-US" baseline="0" dirty="0" smtClean="0"/>
                  <a:t>這邊這個</a:t>
                </a:r>
                <a:r>
                  <a:rPr lang="en-US" altLang="zh-TW" i="1" baseline="0" dirty="0" smtClean="0"/>
                  <a:t>index</a:t>
                </a:r>
                <a:r>
                  <a:rPr lang="zh-TW" altLang="en-US" i="1" baseline="0" dirty="0" smtClean="0"/>
                  <a:t>其實不太好 這個</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a:t>
                </a:r>
                <a:r>
                  <a:rPr lang="en-US" altLang="zh-TW" sz="1200" i="0">
                    <a:latin typeface="Cambria Math" panose="02040503050406030204" pitchFamily="18" charset="0"/>
                    <a:ea typeface="Cambria Math" panose="02040503050406030204" pitchFamily="18" charset="0"/>
                  </a:rPr>
                  <a:t>𝑞</a:t>
                </a:r>
                <a:r>
                  <a:rPr lang="en-US" altLang="zh-TW" sz="1200" i="0" smtClean="0">
                    <a:latin typeface="Cambria Math" panose="02040503050406030204" pitchFamily="18" charset="0"/>
                    <a:ea typeface="Cambria Math" panose="02040503050406030204" pitchFamily="18" charset="0"/>
                  </a:rPr>
                  <a:t>〗^(</a:t>
                </a:r>
                <a:r>
                  <a:rPr lang="en-US" altLang="zh-TW" sz="1200" i="0">
                    <a:latin typeface="Cambria Math" panose="02040503050406030204" pitchFamily="18" charset="0"/>
                    <a:ea typeface="Cambria Math" panose="02040503050406030204" pitchFamily="18" charset="0"/>
                  </a:rPr>
                  <a:t>2</a:t>
                </a:r>
                <a:r>
                  <a:rPr lang="zh-TW" altLang="en-US" sz="1200" i="0" smtClean="0">
                    <a:latin typeface="Cambria Math" panose="02040503050406030204" pitchFamily="18" charset="0"/>
                    <a:ea typeface="Cambria Math" panose="02040503050406030204" pitchFamily="18" charset="0"/>
                  </a:rPr>
                  <a:t> </a:t>
                </a:r>
                <a:r>
                  <a:rPr lang="en-US" altLang="zh-TW" sz="1200" i="0" smtClean="0">
                    <a:latin typeface="Cambria Math" panose="02040503050406030204" pitchFamily="18" charset="0"/>
                    <a:ea typeface="Cambria Math" panose="02040503050406030204" pitchFamily="18" charset="0"/>
                  </a:rPr>
                  <a:t>)</a:t>
                </a:r>
                <a:r>
                  <a:rPr lang="zh-TW" altLang="en-US" sz="1200" i="0" smtClean="0">
                    <a:latin typeface="Cambria Math" panose="02040503050406030204" pitchFamily="18" charset="0"/>
                    <a:ea typeface="Cambria Math" panose="02040503050406030204" pitchFamily="18" charset="0"/>
                  </a:rPr>
                  <a:t> 的</a:t>
                </a:r>
                <a:r>
                  <a:rPr lang="en-US" altLang="zh-TW" baseline="0" dirty="0" smtClean="0"/>
                  <a:t>q</a:t>
                </a:r>
                <a:r>
                  <a:rPr lang="zh-TW" altLang="en-US" baseline="0" dirty="0" smtClean="0"/>
                  <a:t>是</a:t>
                </a:r>
                <a:r>
                  <a:rPr lang="en-US" altLang="zh-TW" baseline="0" dirty="0" err="1" smtClean="0"/>
                  <a:t>galois</a:t>
                </a:r>
                <a:r>
                  <a:rPr lang="en-US" altLang="zh-TW" baseline="0" dirty="0" smtClean="0"/>
                  <a:t> field</a:t>
                </a:r>
                <a:r>
                  <a:rPr lang="zh-TW" altLang="en-US" baseline="0" dirty="0" smtClean="0"/>
                  <a:t>的元素個數 不是機率的</a:t>
                </a:r>
                <a:r>
                  <a:rPr lang="en-US" altLang="zh-TW" baseline="0" dirty="0" smtClean="0"/>
                  <a:t>q</a:t>
                </a:r>
              </a:p>
              <a:p>
                <a:r>
                  <a:rPr lang="zh-TW" altLang="en-US" baseline="0" dirty="0" smtClean="0"/>
                  <a:t>那</a:t>
                </a:r>
                <a:r>
                  <a:rPr lang="zh-TW" altLang="en-US" baseline="0" dirty="0" smtClean="0"/>
                  <a:t>當</a:t>
                </a:r>
                <a:r>
                  <a:rPr lang="en-US" altLang="zh-TW" baseline="0" dirty="0" smtClean="0"/>
                  <a:t>Galois field</a:t>
                </a:r>
                <a:r>
                  <a:rPr lang="zh-TW" altLang="en-US" baseline="0" dirty="0" smtClean="0"/>
                  <a:t>的</a:t>
                </a:r>
                <a:r>
                  <a:rPr lang="en-US" altLang="zh-TW" dirty="0" smtClean="0"/>
                  <a:t>order</a:t>
                </a:r>
                <a:r>
                  <a:rPr lang="zh-TW" altLang="en-US" baseline="0" dirty="0" smtClean="0"/>
                  <a:t>很</a:t>
                </a:r>
                <a:r>
                  <a:rPr lang="zh-TW" altLang="en-US" baseline="0" dirty="0" smtClean="0"/>
                  <a:t>大的時候 複雜度會指數的成長變得非常大</a:t>
                </a:r>
                <a:endParaRPr lang="en-US" altLang="zh-TW" baseline="0" dirty="0" smtClean="0"/>
              </a:p>
              <a:p>
                <a:r>
                  <a:rPr lang="zh-TW" altLang="en-US" baseline="0" dirty="0" smtClean="0"/>
                  <a:t>所以</a:t>
                </a:r>
                <a:r>
                  <a:rPr lang="en-US" altLang="zh-TW" sz="1200" dirty="0" smtClean="0">
                    <a:latin typeface="Cambria Math" panose="02040503050406030204" pitchFamily="18" charset="0"/>
                    <a:ea typeface="Cambria Math" panose="02040503050406030204" pitchFamily="18" charset="0"/>
                  </a:rPr>
                  <a:t>MacKay</a:t>
                </a:r>
                <a:r>
                  <a:rPr lang="zh-TW" altLang="en-US" sz="1200" dirty="0" smtClean="0">
                    <a:latin typeface="Cambria Math" panose="02040503050406030204" pitchFamily="18" charset="0"/>
                    <a:ea typeface="Cambria Math" panose="02040503050406030204" pitchFamily="18" charset="0"/>
                  </a:rPr>
                  <a:t>和</a:t>
                </a:r>
                <a:r>
                  <a:rPr lang="en-US" altLang="zh-TW" sz="1200" dirty="0" smtClean="0">
                    <a:latin typeface="Cambria Math" panose="02040503050406030204" pitchFamily="18" charset="0"/>
                    <a:ea typeface="Cambria Math" panose="02040503050406030204" pitchFamily="18" charset="0"/>
                  </a:rPr>
                  <a:t>Davey</a:t>
                </a:r>
                <a:r>
                  <a:rPr lang="zh-TW" altLang="en-US" sz="1200" dirty="0" smtClean="0">
                    <a:latin typeface="Cambria Math" panose="02040503050406030204" pitchFamily="18" charset="0"/>
                    <a:ea typeface="Cambria Math" panose="02040503050406030204" pitchFamily="18" charset="0"/>
                  </a:rPr>
                  <a:t>提出了利用</a:t>
                </a:r>
                <a:r>
                  <a:rPr lang="en-US" altLang="zh-TW" sz="1200" dirty="0" smtClean="0">
                    <a:latin typeface="Cambria Math" panose="02040503050406030204" pitchFamily="18" charset="0"/>
                    <a:ea typeface="Cambria Math" panose="02040503050406030204" pitchFamily="18" charset="0"/>
                  </a:rPr>
                  <a:t>FFT</a:t>
                </a:r>
                <a:r>
                  <a:rPr lang="zh-TW" altLang="en-US" sz="1200" dirty="0" smtClean="0">
                    <a:latin typeface="Cambria Math" panose="02040503050406030204" pitchFamily="18" charset="0"/>
                    <a:ea typeface="Cambria Math" panose="02040503050406030204" pitchFamily="18" charset="0"/>
                  </a:rPr>
                  <a:t>來降低複雜度的演算法 稱為</a:t>
                </a:r>
                <a:r>
                  <a:rPr lang="en-US" altLang="zh-TW" sz="1200" dirty="0" smtClean="0">
                    <a:latin typeface="Cambria Math" panose="02040503050406030204" pitchFamily="18" charset="0"/>
                    <a:ea typeface="Cambria Math" panose="02040503050406030204" pitchFamily="18" charset="0"/>
                  </a:rPr>
                  <a:t>FFT-QSPA</a:t>
                </a:r>
              </a:p>
              <a:p>
                <a:r>
                  <a:rPr lang="zh-TW" altLang="en-US" sz="1200" dirty="0" smtClean="0">
                    <a:latin typeface="Cambria Math" panose="02040503050406030204" pitchFamily="18" charset="0"/>
                    <a:ea typeface="Cambria Math" panose="02040503050406030204" pitchFamily="18" charset="0"/>
                  </a:rPr>
                  <a:t>他主要是減少</a:t>
                </a:r>
                <a:r>
                  <a:rPr lang="zh-TW" altLang="en-US" i="0">
                    <a:latin typeface="Cambria Math" panose="02040503050406030204" pitchFamily="18" charset="0"/>
                  </a:rPr>
                  <a:t>𝜎</a:t>
                </a:r>
                <a:r>
                  <a:rPr lang="zh-TW" altLang="en-US" sz="1200" dirty="0" smtClean="0">
                    <a:latin typeface="Cambria Math" panose="02040503050406030204" pitchFamily="18" charset="0"/>
                    <a:ea typeface="Cambria Math" panose="02040503050406030204" pitchFamily="18" charset="0"/>
                  </a:rPr>
                  <a:t>這條更新式的複雜度</a:t>
                </a:r>
                <a:r>
                  <a:rPr lang="en-US" altLang="zh-TW" sz="1200" dirty="0" smtClean="0">
                    <a:latin typeface="Cambria Math" panose="02040503050406030204" pitchFamily="18" charset="0"/>
                    <a:ea typeface="Cambria Math" panose="02040503050406030204" pitchFamily="18" charset="0"/>
                  </a:rPr>
                  <a:t> </a:t>
                </a:r>
                <a:endParaRPr lang="en-US" altLang="zh-TW" baseline="0" dirty="0" smtClean="0"/>
              </a:p>
            </p:txBody>
          </p:sp>
        </mc:Fallback>
      </mc:AlternateContent>
      <p:sp>
        <p:nvSpPr>
          <p:cNvPr id="4" name="投影片編號版面配置區 3"/>
          <p:cNvSpPr>
            <a:spLocks noGrp="1"/>
          </p:cNvSpPr>
          <p:nvPr>
            <p:ph type="sldNum" sz="quarter" idx="10"/>
          </p:nvPr>
        </p:nvSpPr>
        <p:spPr/>
        <p:txBody>
          <a:bodyPr/>
          <a:lstStyle/>
          <a:p>
            <a:fld id="{9B39A326-B0DD-435A-8027-90CDD40C72BB}" type="slidenum">
              <a:rPr lang="zh-TW" altLang="en-US" smtClean="0"/>
              <a:pPr/>
              <a:t>9</a:t>
            </a:fld>
            <a:endParaRPr lang="zh-TW" altLang="en-US"/>
          </a:p>
        </p:txBody>
      </p:sp>
    </p:spTree>
    <p:extLst>
      <p:ext uri="{BB962C8B-B14F-4D97-AF65-F5344CB8AC3E}">
        <p14:creationId xmlns:p14="http://schemas.microsoft.com/office/powerpoint/2010/main" val="3606728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6F0702B1-E038-4AB5-8DCF-179DE5A00662}" type="datetime1">
              <a:rPr lang="zh-TW" altLang="en-US" smtClean="0"/>
              <a:t>2020/9/22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Rectangle 6"/>
          <p:cNvSpPr txBox="1">
            <a:spLocks noChangeArrowheads="1"/>
          </p:cNvSpPr>
          <p:nvPr userDrawn="1"/>
        </p:nvSpPr>
        <p:spPr>
          <a:xfrm>
            <a:off x="8560993" y="6015038"/>
            <a:ext cx="571258" cy="476250"/>
          </a:xfrm>
          <a:prstGeom prst="rect">
            <a:avLst/>
          </a:prstGeom>
          <a:ln/>
        </p:spPr>
        <p:txBody>
          <a:bodyPr vert="horz" lIns="91440" tIns="45720" rIns="91440" bIns="45720" rtlCol="0" anchor="ctr"/>
          <a:lstStyle>
            <a:defPPr>
              <a:defRPr lang="zh-TW"/>
            </a:defPPr>
            <a:lvl1pPr marL="0" algn="r" defTabSz="914400" rtl="0" eaLnBrk="1" latinLnBrk="0" hangingPunct="1">
              <a:defRPr sz="1800" kern="1200">
                <a:solidFill>
                  <a:schemeClr val="tx1">
                    <a:tint val="75000"/>
                  </a:schemeClr>
                </a:solidFill>
                <a:latin typeface="Arial Unicode MS" panose="020B0604020202020204" pitchFamily="34" charset="-120"/>
                <a:ea typeface="Arial Unicode MS" panose="020B0604020202020204" pitchFamily="34" charset="-120"/>
                <a:cs typeface="Arial Unicode MS" panose="020B0604020202020204" pitchFamily="34" charset="-12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7F6D9BA-1C69-4B79-AEC7-829A8A26CF6A}" type="slidenum">
              <a:rPr lang="en-US" altLang="zh-TW" smtClean="0"/>
              <a:pPr>
                <a:defRPr/>
              </a:pPr>
              <a:t>‹#›</a:t>
            </a:fld>
            <a:endParaRPr lang="en-US" altLang="zh-TW" dirty="0"/>
          </a:p>
        </p:txBody>
      </p:sp>
      <p:pic>
        <p:nvPicPr>
          <p:cNvPr id="8" name="圖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02081" cy="6858000"/>
          </a:xfrm>
          <a:prstGeom prst="rect">
            <a:avLst/>
          </a:prstGeom>
        </p:spPr>
      </p:pic>
      <p:sp>
        <p:nvSpPr>
          <p:cNvPr id="9" name="Rectangle 23"/>
          <p:cNvSpPr>
            <a:spLocks noChangeArrowheads="1"/>
          </p:cNvSpPr>
          <p:nvPr userDrawn="1"/>
        </p:nvSpPr>
        <p:spPr bwMode="hidden">
          <a:xfrm>
            <a:off x="0" y="0"/>
            <a:ext cx="1403350" cy="6858000"/>
          </a:xfrm>
          <a:prstGeom prst="rect">
            <a:avLst/>
          </a:prstGeom>
          <a:gradFill rotWithShape="1">
            <a:gsLst>
              <a:gs pos="0">
                <a:srgbClr val="99CC00">
                  <a:alpha val="72000"/>
                </a:srgbClr>
              </a:gs>
              <a:gs pos="100000">
                <a:schemeClr val="bg1"/>
              </a:gs>
            </a:gsLst>
            <a:lin ang="0" scaled="1"/>
          </a:gradFill>
          <a:ln w="9525">
            <a:noFill/>
            <a:miter lim="800000"/>
            <a:headEnd/>
            <a:tailEnd/>
          </a:ln>
          <a:effectLst/>
        </p:spPr>
        <p:txBody>
          <a:bodyPr wrap="none" anchor="ctr"/>
          <a:lstStyle/>
          <a:p>
            <a:pPr algn="ctr">
              <a:defRPr/>
            </a:pPr>
            <a:endParaRPr kumimoji="0" lang="zh-TW" altLang="zh-TW" sz="2400">
              <a:latin typeface="Times New Roman" pitchFamily="18" charset="0"/>
              <a:ea typeface="新細明體" pitchFamily="18" charset="-120"/>
            </a:endParaRPr>
          </a:p>
        </p:txBody>
      </p:sp>
      <p:sp>
        <p:nvSpPr>
          <p:cNvPr id="10" name="Line 8"/>
          <p:cNvSpPr>
            <a:spLocks noChangeShapeType="1"/>
          </p:cNvSpPr>
          <p:nvPr userDrawn="1"/>
        </p:nvSpPr>
        <p:spPr bwMode="auto">
          <a:xfrm flipV="1">
            <a:off x="179388" y="1052513"/>
            <a:ext cx="0" cy="5616575"/>
          </a:xfrm>
          <a:prstGeom prst="line">
            <a:avLst/>
          </a:prstGeom>
          <a:noFill/>
          <a:ln w="9525">
            <a:solidFill>
              <a:srgbClr val="99CC00"/>
            </a:solidFill>
            <a:round/>
            <a:headEnd/>
            <a:tailEnd type="triangle" w="med" len="med"/>
          </a:ln>
          <a:effectLst/>
        </p:spPr>
        <p:txBody>
          <a:bodyPr/>
          <a:lstStyle/>
          <a:p>
            <a:pPr eaLnBrk="0" hangingPunct="0">
              <a:defRPr/>
            </a:pPr>
            <a:endParaRPr kumimoji="0" lang="zh-TW" altLang="en-US">
              <a:ea typeface="新細明體" pitchFamily="18" charset="-120"/>
            </a:endParaRPr>
          </a:p>
        </p:txBody>
      </p:sp>
      <p:sp>
        <p:nvSpPr>
          <p:cNvPr id="11" name="Line 9"/>
          <p:cNvSpPr>
            <a:spLocks noChangeShapeType="1"/>
          </p:cNvSpPr>
          <p:nvPr userDrawn="1"/>
        </p:nvSpPr>
        <p:spPr bwMode="auto">
          <a:xfrm flipH="1">
            <a:off x="0" y="6669088"/>
            <a:ext cx="179388" cy="188912"/>
          </a:xfrm>
          <a:prstGeom prst="line">
            <a:avLst/>
          </a:prstGeom>
          <a:noFill/>
          <a:ln w="9525">
            <a:solidFill>
              <a:srgbClr val="FF9900"/>
            </a:solidFill>
            <a:round/>
            <a:headEnd/>
            <a:tailEnd type="triangle" w="med" len="med"/>
          </a:ln>
          <a:effectLst/>
        </p:spPr>
        <p:txBody>
          <a:bodyPr/>
          <a:lstStyle/>
          <a:p>
            <a:pPr eaLnBrk="0" hangingPunct="0">
              <a:defRPr/>
            </a:pPr>
            <a:endParaRPr kumimoji="0" lang="zh-TW" altLang="en-US">
              <a:ea typeface="新細明體" pitchFamily="18" charset="-120"/>
            </a:endParaRPr>
          </a:p>
        </p:txBody>
      </p:sp>
      <p:grpSp>
        <p:nvGrpSpPr>
          <p:cNvPr id="12" name="Group 11"/>
          <p:cNvGrpSpPr>
            <a:grpSpLocks/>
          </p:cNvGrpSpPr>
          <p:nvPr userDrawn="1"/>
        </p:nvGrpSpPr>
        <p:grpSpPr bwMode="auto">
          <a:xfrm>
            <a:off x="0" y="0"/>
            <a:ext cx="1655763" cy="1065552"/>
            <a:chOff x="4491" y="73"/>
            <a:chExt cx="1247" cy="750"/>
          </a:xfrm>
        </p:grpSpPr>
        <p:pic>
          <p:nvPicPr>
            <p:cNvPr id="13" name="Picture 12" descr="emblem_200"/>
            <p:cNvPicPr>
              <a:picLocks noChangeAspect="1" noChangeArrowheads="1"/>
            </p:cNvPicPr>
            <p:nvPr/>
          </p:nvPicPr>
          <p:blipFill>
            <a:blip r:embed="rId3" cstate="print"/>
            <a:srcRect/>
            <a:stretch>
              <a:fillRect/>
            </a:stretch>
          </p:blipFill>
          <p:spPr bwMode="auto">
            <a:xfrm>
              <a:off x="4491" y="73"/>
              <a:ext cx="499" cy="499"/>
            </a:xfrm>
            <a:prstGeom prst="rect">
              <a:avLst/>
            </a:prstGeom>
            <a:noFill/>
            <a:ln w="9525">
              <a:noFill/>
              <a:miter lim="800000"/>
              <a:headEnd/>
              <a:tailEnd/>
            </a:ln>
          </p:spPr>
        </p:pic>
        <p:pic>
          <p:nvPicPr>
            <p:cNvPr id="14" name="Picture 13" descr="ntu_title01"/>
            <p:cNvPicPr>
              <a:picLocks noChangeAspect="1" noChangeArrowheads="1"/>
            </p:cNvPicPr>
            <p:nvPr/>
          </p:nvPicPr>
          <p:blipFill>
            <a:blip r:embed="rId4" cstate="print"/>
            <a:srcRect/>
            <a:stretch>
              <a:fillRect/>
            </a:stretch>
          </p:blipFill>
          <p:spPr bwMode="auto">
            <a:xfrm>
              <a:off x="4990" y="210"/>
              <a:ext cx="635" cy="274"/>
            </a:xfrm>
            <a:prstGeom prst="rect">
              <a:avLst/>
            </a:prstGeom>
            <a:noFill/>
            <a:ln w="9525">
              <a:noFill/>
              <a:miter lim="800000"/>
              <a:headEnd/>
              <a:tailEnd/>
            </a:ln>
          </p:spPr>
        </p:pic>
        <p:sp>
          <p:nvSpPr>
            <p:cNvPr id="15" name="Text Box 14"/>
            <p:cNvSpPr txBox="1">
              <a:spLocks noChangeArrowheads="1"/>
            </p:cNvSpPr>
            <p:nvPr/>
          </p:nvSpPr>
          <p:spPr bwMode="auto">
            <a:xfrm>
              <a:off x="4536" y="527"/>
              <a:ext cx="1202" cy="296"/>
            </a:xfrm>
            <a:prstGeom prst="rect">
              <a:avLst/>
            </a:prstGeom>
            <a:noFill/>
            <a:ln w="9525">
              <a:noFill/>
              <a:miter lim="800000"/>
              <a:headEnd/>
              <a:tailEnd/>
            </a:ln>
            <a:effectLst/>
          </p:spPr>
          <p:txBody>
            <a:bodyPr>
              <a:spAutoFit/>
            </a:bodyPr>
            <a:lstStyle/>
            <a:p>
              <a:pPr>
                <a:spcBef>
                  <a:spcPts val="400"/>
                </a:spcBef>
                <a:defRPr/>
              </a:pPr>
              <a:r>
                <a:rPr lang="en-US" altLang="zh-TW" sz="900" b="1" i="1" dirty="0">
                  <a:ea typeface="新細明體" pitchFamily="18" charset="-120"/>
                </a:rPr>
                <a:t>National </a:t>
              </a:r>
              <a:r>
                <a:rPr lang="en-US" altLang="zh-TW" sz="900" b="1" i="1" dirty="0" smtClean="0">
                  <a:ea typeface="新細明體" pitchFamily="18" charset="-120"/>
                </a:rPr>
                <a:t>Taiwan </a:t>
              </a:r>
            </a:p>
            <a:p>
              <a:pPr>
                <a:spcBef>
                  <a:spcPts val="400"/>
                </a:spcBef>
                <a:defRPr/>
              </a:pPr>
              <a:r>
                <a:rPr lang="en-US" altLang="zh-TW" sz="900" b="1" i="1" dirty="0" smtClean="0">
                  <a:ea typeface="新細明體" pitchFamily="18" charset="-120"/>
                </a:rPr>
                <a:t>University</a:t>
              </a:r>
              <a:endParaRPr lang="en-US" altLang="zh-TW" sz="900" b="1" i="1" dirty="0">
                <a:ea typeface="新細明體" pitchFamily="18" charset="-120"/>
              </a:endParaRPr>
            </a:p>
          </p:txBody>
        </p:sp>
      </p:grpSp>
      <p:sp>
        <p:nvSpPr>
          <p:cNvPr id="16" name="Line 16"/>
          <p:cNvSpPr>
            <a:spLocks noChangeShapeType="1"/>
          </p:cNvSpPr>
          <p:nvPr userDrawn="1"/>
        </p:nvSpPr>
        <p:spPr bwMode="auto">
          <a:xfrm flipV="1">
            <a:off x="179388" y="1052513"/>
            <a:ext cx="0" cy="5616575"/>
          </a:xfrm>
          <a:prstGeom prst="line">
            <a:avLst/>
          </a:prstGeom>
          <a:noFill/>
          <a:ln w="9525">
            <a:solidFill>
              <a:srgbClr val="99CC00"/>
            </a:solidFill>
            <a:round/>
            <a:headEnd/>
            <a:tailEnd type="triangle" w="med" len="med"/>
          </a:ln>
          <a:effectLst/>
        </p:spPr>
        <p:txBody>
          <a:bodyPr/>
          <a:lstStyle/>
          <a:p>
            <a:pPr eaLnBrk="0" hangingPunct="0">
              <a:defRPr/>
            </a:pPr>
            <a:endParaRPr kumimoji="0" lang="zh-TW" altLang="en-US">
              <a:ea typeface="新細明體" pitchFamily="18" charset="-120"/>
            </a:endParaRPr>
          </a:p>
        </p:txBody>
      </p:sp>
      <p:sp>
        <p:nvSpPr>
          <p:cNvPr id="17" name="Line 17"/>
          <p:cNvSpPr>
            <a:spLocks noChangeShapeType="1"/>
          </p:cNvSpPr>
          <p:nvPr userDrawn="1"/>
        </p:nvSpPr>
        <p:spPr bwMode="auto">
          <a:xfrm flipH="1">
            <a:off x="0" y="6669088"/>
            <a:ext cx="179388" cy="188912"/>
          </a:xfrm>
          <a:prstGeom prst="line">
            <a:avLst/>
          </a:prstGeom>
          <a:noFill/>
          <a:ln w="9525">
            <a:solidFill>
              <a:srgbClr val="00CC66"/>
            </a:solidFill>
            <a:round/>
            <a:headEnd/>
            <a:tailEnd type="triangle" w="med" len="med"/>
          </a:ln>
          <a:effectLst/>
        </p:spPr>
        <p:txBody>
          <a:bodyPr/>
          <a:lstStyle/>
          <a:p>
            <a:pPr eaLnBrk="0" hangingPunct="0">
              <a:defRPr/>
            </a:pPr>
            <a:endParaRPr kumimoji="0" lang="zh-TW" altLang="en-US">
              <a:ea typeface="新細明體" pitchFamily="18" charset="-120"/>
            </a:endParaRPr>
          </a:p>
        </p:txBody>
      </p:sp>
      <p:sp>
        <p:nvSpPr>
          <p:cNvPr id="18" name="Text Box 26"/>
          <p:cNvSpPr txBox="1">
            <a:spLocks noChangeArrowheads="1"/>
          </p:cNvSpPr>
          <p:nvPr userDrawn="1"/>
        </p:nvSpPr>
        <p:spPr bwMode="auto">
          <a:xfrm>
            <a:off x="6796403" y="6491288"/>
            <a:ext cx="2347597" cy="371513"/>
          </a:xfrm>
          <a:prstGeom prst="rect">
            <a:avLst/>
          </a:prstGeom>
          <a:noFill/>
          <a:ln w="9525" algn="ctr">
            <a:noFill/>
            <a:miter lim="800000"/>
            <a:headEnd/>
            <a:tailEnd/>
          </a:ln>
          <a:effectLst/>
        </p:spPr>
        <p:txBody>
          <a:bodyPr wrap="square" lIns="90000" tIns="46800" rIns="90000" bIns="46800">
            <a:spAutoFit/>
          </a:bodyPr>
          <a:lstStyle/>
          <a:p>
            <a:pPr marL="342900" indent="-342900">
              <a:spcBef>
                <a:spcPct val="50000"/>
              </a:spcBef>
              <a:defRPr/>
            </a:pPr>
            <a:r>
              <a:rPr lang="en-US" altLang="zh-TW" sz="1800" smtClean="0">
                <a:solidFill>
                  <a:srgbClr val="006600"/>
                </a:solidFill>
                <a:latin typeface="Rockwell Condensed" pitchFamily="18" charset="0"/>
                <a:ea typeface="新細明體" pitchFamily="18" charset="-120"/>
              </a:rPr>
              <a:t>Coding </a:t>
            </a:r>
            <a:r>
              <a:rPr lang="en-US" altLang="zh-TW" sz="1800" dirty="0">
                <a:solidFill>
                  <a:srgbClr val="006600"/>
                </a:solidFill>
                <a:latin typeface="Rockwell Condensed" pitchFamily="18" charset="0"/>
                <a:ea typeface="新細明體" pitchFamily="18" charset="-120"/>
              </a:rPr>
              <a:t>&amp; Its Application Lab</a:t>
            </a:r>
            <a:r>
              <a:rPr lang="en-US" altLang="zh-TW" sz="1800" dirty="0">
                <a:latin typeface="Rockwell Condensed" pitchFamily="18" charset="0"/>
                <a:ea typeface="新細明體" pitchFamily="18" charset="-120"/>
              </a:rPr>
              <a:t> </a:t>
            </a:r>
          </a:p>
        </p:txBody>
      </p:sp>
      <p:sp>
        <p:nvSpPr>
          <p:cNvPr id="19" name="Line 27"/>
          <p:cNvSpPr>
            <a:spLocks noChangeShapeType="1"/>
          </p:cNvSpPr>
          <p:nvPr userDrawn="1"/>
        </p:nvSpPr>
        <p:spPr bwMode="auto">
          <a:xfrm>
            <a:off x="179388" y="6669088"/>
            <a:ext cx="6490919" cy="0"/>
          </a:xfrm>
          <a:prstGeom prst="line">
            <a:avLst/>
          </a:prstGeom>
          <a:noFill/>
          <a:ln w="9525">
            <a:solidFill>
              <a:srgbClr val="339966"/>
            </a:solidFill>
            <a:round/>
            <a:headEnd/>
            <a:tailEnd type="triangle" w="med" len="med"/>
          </a:ln>
          <a:effectLst/>
        </p:spPr>
        <p:txBody>
          <a:bodyPr/>
          <a:lstStyle/>
          <a:p>
            <a:pPr eaLnBrk="0" hangingPunct="0">
              <a:defRPr/>
            </a:pPr>
            <a:endParaRPr kumimoji="0" lang="zh-TW" altLang="en-US">
              <a:ea typeface="新細明體" pitchFamily="18" charset="-120"/>
            </a:endParaRPr>
          </a:p>
        </p:txBody>
      </p:sp>
    </p:spTree>
    <p:extLst>
      <p:ext uri="{BB962C8B-B14F-4D97-AF65-F5344CB8AC3E}">
        <p14:creationId xmlns:p14="http://schemas.microsoft.com/office/powerpoint/2010/main" val="30578621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3B3CD-CDBB-4CB0-AADA-3A16DF4E6ACE}" type="datetime1">
              <a:rPr lang="zh-TW" altLang="en-US" smtClean="0"/>
              <a:t>2020/9/22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8E74A-C851-4120-8370-29570DAAC5A9}" type="slidenum">
              <a:rPr lang="zh-TW" altLang="en-US" smtClean="0"/>
              <a:pPr/>
              <a:t>‹#›</a:t>
            </a:fld>
            <a:endParaRPr lang="zh-TW" altLang="en-US"/>
          </a:p>
        </p:txBody>
      </p:sp>
    </p:spTree>
    <p:extLst>
      <p:ext uri="{BB962C8B-B14F-4D97-AF65-F5344CB8AC3E}">
        <p14:creationId xmlns:p14="http://schemas.microsoft.com/office/powerpoint/2010/main" val="3609173205"/>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1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notesSlide" Target="../notesSlides/notesSlide11.xml"/><Relationship Id="rId16" Type="http://schemas.openxmlformats.org/officeDocument/2006/relationships/image" Target="NULL"/><Relationship Id="rId1" Type="http://schemas.openxmlformats.org/officeDocument/2006/relationships/slideLayout" Target="../slideLayouts/slideLayout1.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1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1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notesSlide" Target="../notesSlides/notesSlide13.xml"/><Relationship Id="rId16" Type="http://schemas.openxmlformats.org/officeDocument/2006/relationships/image" Target="NULL"/><Relationship Id="rId1" Type="http://schemas.openxmlformats.org/officeDocument/2006/relationships/slideLayout" Target="../slideLayouts/slideLayout1.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19"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5.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 Type="http://schemas.openxmlformats.org/officeDocument/2006/relationships/slideLayout" Target="../slideLayouts/slideLayout1.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16.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130.png"/><Relationship Id="rId7"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image" Target="../media/image671.png"/><Relationship Id="rId3" Type="http://schemas.openxmlformats.org/officeDocument/2006/relationships/image" Target="../media/image16.png"/><Relationship Id="rId7" Type="http://schemas.openxmlformats.org/officeDocument/2006/relationships/image" Target="../media/image66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651.png"/><Relationship Id="rId5" Type="http://schemas.openxmlformats.org/officeDocument/2006/relationships/image" Target="../media/image641.png"/><Relationship Id="rId10" Type="http://schemas.openxmlformats.org/officeDocument/2006/relationships/image" Target="../media/image18.png"/><Relationship Id="rId4" Type="http://schemas.openxmlformats.org/officeDocument/2006/relationships/image" Target="../media/image520.png"/><Relationship Id="rId9"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51.png"/></Relationships>
</file>

<file path=ppt/slides/_rels/slide24.xml.rels><?xml version="1.0" encoding="UTF-8" standalone="yes"?>
<Relationships xmlns="http://schemas.openxmlformats.org/package/2006/relationships"><Relationship Id="rId13" Type="http://schemas.openxmlformats.org/officeDocument/2006/relationships/image" Target="NULL"/><Relationship Id="rId8" Type="http://schemas.openxmlformats.org/officeDocument/2006/relationships/image" Target="NULL"/><Relationship Id="rId3" Type="http://schemas.openxmlformats.org/officeDocument/2006/relationships/image" Target="NULL"/><Relationship Id="rId12" Type="http://schemas.openxmlformats.org/officeDocument/2006/relationships/image" Target="NULL"/><Relationship Id="rId7" Type="http://schemas.openxmlformats.org/officeDocument/2006/relationships/image" Target="NULL"/><Relationship Id="rId17" Type="http://schemas.openxmlformats.org/officeDocument/2006/relationships/image" Target="../media/image20.png"/><Relationship Id="rId2" Type="http://schemas.openxmlformats.org/officeDocument/2006/relationships/notesSlide" Target="../notesSlides/notesSlide23.xml"/><Relationship Id="rId16" Type="http://schemas.openxmlformats.org/officeDocument/2006/relationships/image" Target="NULL"/><Relationship Id="rId1" Type="http://schemas.openxmlformats.org/officeDocument/2006/relationships/slideLayout" Target="../slideLayouts/slideLayout1.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25.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18" Type="http://schemas.openxmlformats.org/officeDocument/2006/relationships/image" Target="NULL"/><Relationship Id="rId3" Type="http://schemas.openxmlformats.org/officeDocument/2006/relationships/image" Target="../media/image21.png"/><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notesSlide" Target="../notesSlides/notesSlide24.xml"/><Relationship Id="rId16" Type="http://schemas.openxmlformats.org/officeDocument/2006/relationships/image" Target="NULL"/><Relationship Id="rId20" Type="http://schemas.openxmlformats.org/officeDocument/2006/relationships/image" Target="NULL"/><Relationship Id="rId1" Type="http://schemas.openxmlformats.org/officeDocument/2006/relationships/slideLayout" Target="../slideLayouts/slideLayout1.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19"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0.png"/></Relationships>
</file>

<file path=ppt/slides/_rels/slide4.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NULL"/><Relationship Id="rId9" Type="http://schemas.openxmlformats.org/officeDocument/2006/relationships/image" Target="NULL"/></Relationships>
</file>

<file path=ppt/slides/_rels/slide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NUL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ctrTitle"/>
          </p:nvPr>
        </p:nvSpPr>
        <p:spPr>
          <a:xfrm>
            <a:off x="1079724" y="984761"/>
            <a:ext cx="7649496" cy="1167205"/>
          </a:xfrm>
        </p:spPr>
        <p:txBody>
          <a:bodyPr>
            <a:normAutofit/>
          </a:bodyPr>
          <a:lstStyle/>
          <a:p>
            <a:r>
              <a:rPr lang="en-US" altLang="zh-TW" sz="3600" b="1" dirty="0" smtClean="0">
                <a:solidFill>
                  <a:schemeClr val="tx1">
                    <a:lumMod val="95000"/>
                    <a:lumOff val="5000"/>
                  </a:schemeClr>
                </a:solidFill>
                <a:ea typeface="Cambria Math" panose="02040503050406030204" pitchFamily="18" charset="0"/>
              </a:rPr>
              <a:t>Q-Section Error Correcting Codes for PAPR Reduction</a:t>
            </a:r>
            <a:endParaRPr lang="zh-TW" altLang="en-US" sz="3600" b="1" dirty="0">
              <a:solidFill>
                <a:schemeClr val="tx1">
                  <a:lumMod val="95000"/>
                  <a:lumOff val="5000"/>
                </a:schemeClr>
              </a:solidFill>
            </a:endParaRPr>
          </a:p>
        </p:txBody>
      </p:sp>
      <p:sp>
        <p:nvSpPr>
          <p:cNvPr id="4" name="副標題 3"/>
          <p:cNvSpPr>
            <a:spLocks noGrp="1"/>
          </p:cNvSpPr>
          <p:nvPr>
            <p:ph type="subTitle" idx="1"/>
          </p:nvPr>
        </p:nvSpPr>
        <p:spPr>
          <a:xfrm>
            <a:off x="1161853" y="3942924"/>
            <a:ext cx="7567367" cy="1655762"/>
          </a:xfrm>
        </p:spPr>
        <p:txBody>
          <a:bodyPr>
            <a:normAutofit/>
          </a:bodyPr>
          <a:lstStyle/>
          <a:p>
            <a:pPr algn="l"/>
            <a:r>
              <a:rPr lang="en-US" altLang="zh-TW" dirty="0" smtClean="0">
                <a:latin typeface="Cambria Math" panose="02040503050406030204" pitchFamily="18" charset="0"/>
                <a:ea typeface="Cambria Math" panose="02040503050406030204" pitchFamily="18" charset="0"/>
              </a:rPr>
              <a:t>Speaker : </a:t>
            </a:r>
            <a:r>
              <a:rPr lang="en-US" altLang="zh-TW" dirty="0" err="1" smtClean="0">
                <a:latin typeface="Cambria Math" panose="02040503050406030204" pitchFamily="18" charset="0"/>
                <a:ea typeface="Cambria Math" panose="02040503050406030204" pitchFamily="18" charset="0"/>
              </a:rPr>
              <a:t>Te</a:t>
            </a:r>
            <a:r>
              <a:rPr lang="en-US" altLang="zh-TW" dirty="0" smtClean="0">
                <a:latin typeface="Cambria Math" panose="02040503050406030204" pitchFamily="18" charset="0"/>
                <a:ea typeface="Cambria Math" panose="02040503050406030204" pitchFamily="18" charset="0"/>
              </a:rPr>
              <a:t>-Sheng Fan</a:t>
            </a:r>
          </a:p>
          <a:p>
            <a:pPr algn="l"/>
            <a:r>
              <a:rPr lang="en-US" altLang="zh-TW" dirty="0" smtClean="0">
                <a:latin typeface="Cambria Math" panose="02040503050406030204" pitchFamily="18" charset="0"/>
                <a:ea typeface="Cambria Math" panose="02040503050406030204" pitchFamily="18" charset="0"/>
              </a:rPr>
              <a:t>Advisor : Prof. Mao-Chao</a:t>
            </a:r>
            <a:r>
              <a:rPr lang="zh-TW" altLang="en-US" dirty="0" smtClean="0">
                <a:latin typeface="Cambria Math" panose="02040503050406030204" pitchFamily="18" charset="0"/>
                <a:ea typeface="Cambria Math" panose="02040503050406030204" pitchFamily="18" charset="0"/>
              </a:rPr>
              <a:t> </a:t>
            </a:r>
            <a:r>
              <a:rPr lang="en-US" altLang="zh-TW" dirty="0" smtClean="0">
                <a:latin typeface="Cambria Math" panose="02040503050406030204" pitchFamily="18" charset="0"/>
                <a:ea typeface="Cambria Math" panose="02040503050406030204" pitchFamily="18" charset="0"/>
              </a:rPr>
              <a:t>Lin </a:t>
            </a:r>
          </a:p>
          <a:p>
            <a:pPr algn="l"/>
            <a:r>
              <a:rPr lang="en-US" altLang="zh-TW" dirty="0" smtClean="0">
                <a:latin typeface="Cambria Math" panose="02040503050406030204" pitchFamily="18" charset="0"/>
                <a:ea typeface="Cambria Math" panose="02040503050406030204" pitchFamily="18" charset="0"/>
              </a:rPr>
              <a:t>Date : 2020.07.16</a:t>
            </a:r>
            <a:endParaRPr lang="zh-TW" altLang="en-US" dirty="0">
              <a:latin typeface="Cambria Math" panose="02040503050406030204" pitchFamily="18" charset="0"/>
            </a:endParaRPr>
          </a:p>
        </p:txBody>
      </p:sp>
    </p:spTree>
    <p:extLst>
      <p:ext uri="{BB962C8B-B14F-4D97-AF65-F5344CB8AC3E}">
        <p14:creationId xmlns:p14="http://schemas.microsoft.com/office/powerpoint/2010/main" val="1895536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2634683" y="623578"/>
            <a:ext cx="7942082" cy="615553"/>
          </a:xfrm>
          <a:prstGeom prst="rect">
            <a:avLst/>
          </a:prstGeom>
          <a:noFill/>
        </p:spPr>
        <p:txBody>
          <a:bodyPr wrap="square" rtlCol="0">
            <a:spAutoFit/>
          </a:bodyPr>
          <a:lstStyle/>
          <a:p>
            <a:r>
              <a:rPr lang="en-US" altLang="zh-TW" sz="3400" b="1" dirty="0" smtClean="0">
                <a:latin typeface="+mj-lt"/>
              </a:rPr>
              <a:t>Selected Mapping (SLM)</a:t>
            </a:r>
            <a:endParaRPr lang="en-US" altLang="zh-TW" sz="3400" b="1" dirty="0">
              <a:latin typeface="+mj-lt"/>
            </a:endParaRPr>
          </a:p>
        </p:txBody>
      </p:sp>
      <p:sp>
        <p:nvSpPr>
          <p:cNvPr id="2" name="矩形 1"/>
          <p:cNvSpPr/>
          <p:nvPr/>
        </p:nvSpPr>
        <p:spPr>
          <a:xfrm>
            <a:off x="962025" y="6194138"/>
            <a:ext cx="6381750" cy="461665"/>
          </a:xfrm>
          <a:prstGeom prst="rect">
            <a:avLst/>
          </a:prstGeom>
        </p:spPr>
        <p:txBody>
          <a:bodyPr wrap="square">
            <a:spAutoFit/>
          </a:bodyPr>
          <a:lstStyle/>
          <a:p>
            <a:r>
              <a:rPr lang="de-DE" altLang="zh-TW" sz="1200" dirty="0" smtClean="0"/>
              <a:t>[5] H</a:t>
            </a:r>
            <a:r>
              <a:rPr lang="de-DE" altLang="zh-TW" sz="1200" dirty="0"/>
              <a:t>. Breiling, S. H. Müller–Weinfurtner, and J. B. Huber</a:t>
            </a:r>
            <a:r>
              <a:rPr lang="de-DE" altLang="zh-TW" sz="1200" dirty="0" smtClean="0"/>
              <a:t>, </a:t>
            </a:r>
            <a:r>
              <a:rPr lang="en-US" altLang="zh-TW" sz="1200" dirty="0" smtClean="0"/>
              <a:t>“</a:t>
            </a:r>
            <a:r>
              <a:rPr lang="en-US" altLang="zh-TW" sz="1200" dirty="0"/>
              <a:t>SLM Peak-Power Reduction without Explicit Side Information</a:t>
            </a:r>
            <a:r>
              <a:rPr lang="en-US" altLang="zh-TW" sz="1200" dirty="0" smtClean="0"/>
              <a:t>,” IEEE </a:t>
            </a:r>
            <a:r>
              <a:rPr lang="en-US" altLang="zh-TW" sz="1200" dirty="0" err="1"/>
              <a:t>Commun</a:t>
            </a:r>
            <a:r>
              <a:rPr lang="en-US" altLang="zh-TW" sz="1200" dirty="0"/>
              <a:t>. Lett., vol. 5, no. 6, June </a:t>
            </a:r>
            <a:r>
              <a:rPr lang="en-US" altLang="zh-TW" sz="1200" dirty="0" smtClean="0"/>
              <a:t>2001, pp</a:t>
            </a:r>
            <a:r>
              <a:rPr lang="en-US" altLang="zh-TW" sz="1200" dirty="0"/>
              <a:t>. 239–41.</a:t>
            </a:r>
            <a:endParaRPr lang="zh-TW" altLang="en-US" sz="1200" dirty="0"/>
          </a:p>
        </p:txBody>
      </p:sp>
      <mc:AlternateContent xmlns:mc="http://schemas.openxmlformats.org/markup-compatibility/2006" xmlns:a14="http://schemas.microsoft.com/office/drawing/2010/main">
        <mc:Choice Requires="a14">
          <p:sp>
            <p:nvSpPr>
              <p:cNvPr id="3" name="文字方塊 2"/>
              <p:cNvSpPr txBox="1"/>
              <p:nvPr/>
            </p:nvSpPr>
            <p:spPr>
              <a:xfrm>
                <a:off x="1219200" y="1733550"/>
                <a:ext cx="7048500" cy="3962175"/>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In SLM technique, each data block is multiplied by </a:t>
                </a:r>
                <a14:m>
                  <m:oMath xmlns:m="http://schemas.openxmlformats.org/officeDocument/2006/math">
                    <m:r>
                      <a:rPr lang="en-US" altLang="zh-TW" sz="1400" b="0" i="1" smtClean="0">
                        <a:latin typeface="Cambria Math" panose="02040503050406030204" pitchFamily="18" charset="0"/>
                      </a:rPr>
                      <m:t>𝑈</m:t>
                    </m:r>
                  </m:oMath>
                </a14:m>
                <a:r>
                  <a:rPr lang="zh-TW" altLang="en-US" sz="1400" dirty="0" smtClean="0"/>
                  <a:t> </a:t>
                </a:r>
                <a:r>
                  <a:rPr lang="en-US" altLang="zh-TW" sz="1400" dirty="0" smtClean="0"/>
                  <a:t>different phase sequences, each of length </a:t>
                </a:r>
                <a14:m>
                  <m:oMath xmlns:m="http://schemas.openxmlformats.org/officeDocument/2006/math">
                    <m:r>
                      <a:rPr lang="en-US" altLang="zh-TW" sz="1400" b="0" i="1" smtClean="0">
                        <a:latin typeface="Cambria Math" panose="02040503050406030204" pitchFamily="18" charset="0"/>
                      </a:rPr>
                      <m:t>𝑁</m:t>
                    </m:r>
                  </m:oMath>
                </a14:m>
                <a:r>
                  <a:rPr lang="en-US" altLang="zh-TW" sz="1400" dirty="0" smtClean="0"/>
                  <a:t>, </a:t>
                </a:r>
                <a14:m>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𝐵</m:t>
                        </m:r>
                      </m:e>
                      <m:sup>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𝑢</m:t>
                        </m:r>
                        <m:r>
                          <a:rPr lang="en-US" altLang="zh-TW" sz="1400" b="0" i="1" smtClean="0">
                            <a:latin typeface="Cambria Math" panose="02040503050406030204" pitchFamily="18" charset="0"/>
                          </a:rPr>
                          <m:t>)</m:t>
                        </m:r>
                      </m:sup>
                    </m:sSup>
                    <m:r>
                      <a:rPr lang="en-US" altLang="zh-TW" sz="1400" b="0" i="1" smtClean="0">
                        <a:latin typeface="Cambria Math" panose="02040503050406030204" pitchFamily="18" charset="0"/>
                      </a:rPr>
                      <m:t>=</m:t>
                    </m:r>
                    <m:sSup>
                      <m:sSupPr>
                        <m:ctrlPr>
                          <a:rPr lang="en-US" altLang="zh-TW" sz="1400" b="0" i="1" smtClean="0">
                            <a:latin typeface="Cambria Math" panose="02040503050406030204" pitchFamily="18" charset="0"/>
                          </a:rPr>
                        </m:ctrlPr>
                      </m:sSupPr>
                      <m:e>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𝑏</m:t>
                            </m:r>
                          </m:e>
                          <m:sub>
                            <m:r>
                              <a:rPr lang="en-US" altLang="zh-TW" sz="1400" i="1">
                                <a:latin typeface="Cambria Math" panose="02040503050406030204" pitchFamily="18" charset="0"/>
                              </a:rPr>
                              <m:t>𝑢</m:t>
                            </m:r>
                            <m:r>
                              <a:rPr lang="en-US" altLang="zh-TW" sz="1400" i="1">
                                <a:latin typeface="Cambria Math" panose="02040503050406030204" pitchFamily="18" charset="0"/>
                              </a:rPr>
                              <m:t>,0</m:t>
                            </m:r>
                          </m:sub>
                        </m:sSub>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𝑏</m:t>
                            </m:r>
                          </m:e>
                          <m:sub>
                            <m:r>
                              <a:rPr lang="en-US" altLang="zh-TW" sz="1400" i="1">
                                <a:latin typeface="Cambria Math" panose="02040503050406030204" pitchFamily="18" charset="0"/>
                              </a:rPr>
                              <m:t>𝑢</m:t>
                            </m:r>
                            <m:r>
                              <a:rPr lang="en-US" altLang="zh-TW" sz="1400" i="1">
                                <a:latin typeface="Cambria Math" panose="02040503050406030204" pitchFamily="18" charset="0"/>
                              </a:rPr>
                              <m:t>,1</m:t>
                            </m:r>
                          </m:sub>
                        </m:sSub>
                        <m:r>
                          <a:rPr lang="en-US" altLang="zh-TW" sz="1400" i="1">
                            <a:latin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𝑏</m:t>
                            </m:r>
                          </m:e>
                          <m:sub>
                            <m:r>
                              <a:rPr lang="en-US" altLang="zh-TW" sz="1400" i="1">
                                <a:latin typeface="Cambria Math" panose="02040503050406030204" pitchFamily="18" charset="0"/>
                              </a:rPr>
                              <m:t>𝑢</m:t>
                            </m:r>
                            <m:r>
                              <a:rPr lang="en-US" altLang="zh-TW" sz="1400" i="1">
                                <a:latin typeface="Cambria Math" panose="02040503050406030204" pitchFamily="18" charset="0"/>
                              </a:rPr>
                              <m:t>,</m:t>
                            </m:r>
                            <m:r>
                              <a:rPr lang="en-US" altLang="zh-TW" sz="1400" i="1">
                                <a:latin typeface="Cambria Math" panose="02040503050406030204" pitchFamily="18" charset="0"/>
                              </a:rPr>
                              <m:t>𝑁</m:t>
                            </m:r>
                            <m:r>
                              <a:rPr lang="en-US" altLang="zh-TW" sz="1400" i="1">
                                <a:latin typeface="Cambria Math" panose="02040503050406030204" pitchFamily="18" charset="0"/>
                              </a:rPr>
                              <m:t>−1</m:t>
                            </m:r>
                          </m:sub>
                        </m:sSub>
                        <m:r>
                          <a:rPr lang="en-US" altLang="zh-TW" sz="1400" i="1">
                            <a:latin typeface="Cambria Math" panose="02040503050406030204" pitchFamily="18" charset="0"/>
                          </a:rPr>
                          <m:t>]</m:t>
                        </m:r>
                        <m:r>
                          <m:rPr>
                            <m:nor/>
                          </m:rPr>
                          <a:rPr lang="zh-TW" altLang="en-US" sz="1400" dirty="0"/>
                          <m:t> </m:t>
                        </m:r>
                      </m:e>
                      <m:sup>
                        <m:r>
                          <a:rPr lang="en-US" altLang="zh-TW" sz="1400" b="0" i="1" smtClean="0">
                            <a:latin typeface="Cambria Math" panose="02040503050406030204" pitchFamily="18" charset="0"/>
                          </a:rPr>
                          <m:t>𝑇</m:t>
                        </m:r>
                      </m:sup>
                    </m:sSup>
                    <m:r>
                      <a:rPr lang="en-US" altLang="zh-TW" sz="1400" b="0" i="1" smtClean="0">
                        <a:latin typeface="Cambria Math" panose="02040503050406030204" pitchFamily="18" charset="0"/>
                      </a:rPr>
                      <m:t>, </m:t>
                    </m:r>
                    <m:r>
                      <a:rPr lang="en-US" altLang="zh-TW" sz="1400" b="0" i="1" smtClean="0">
                        <a:latin typeface="Cambria Math" panose="02040503050406030204" pitchFamily="18" charset="0"/>
                      </a:rPr>
                      <m:t>𝑢</m:t>
                    </m:r>
                    <m:r>
                      <a:rPr lang="en-US" altLang="zh-TW" sz="1400" b="0" i="1" smtClean="0">
                        <a:latin typeface="Cambria Math" panose="02040503050406030204" pitchFamily="18" charset="0"/>
                      </a:rPr>
                      <m:t>=1,2,⋯,</m:t>
                    </m:r>
                    <m:r>
                      <a:rPr lang="en-US" altLang="zh-TW" sz="1400" b="0" i="1" smtClean="0">
                        <a:latin typeface="Cambria Math" panose="02040503050406030204" pitchFamily="18" charset="0"/>
                        <a:ea typeface="Cambria Math" panose="02040503050406030204" pitchFamily="18" charset="0"/>
                      </a:rPr>
                      <m:t>𝑈</m:t>
                    </m:r>
                  </m:oMath>
                </a14:m>
                <a:r>
                  <a:rPr lang="en-US" altLang="zh-TW" sz="1400" dirty="0" smtClean="0"/>
                  <a:t>, resulting in </a:t>
                </a:r>
                <a14:m>
                  <m:oMath xmlns:m="http://schemas.openxmlformats.org/officeDocument/2006/math">
                    <m:r>
                      <a:rPr lang="en-US" altLang="zh-TW" sz="1400" b="0" i="1" smtClean="0">
                        <a:latin typeface="Cambria Math" panose="02040503050406030204" pitchFamily="18" charset="0"/>
                      </a:rPr>
                      <m:t>𝑈</m:t>
                    </m:r>
                  </m:oMath>
                </a14:m>
                <a:r>
                  <a:rPr lang="zh-TW" altLang="en-US" sz="1400" dirty="0" smtClean="0"/>
                  <a:t> </a:t>
                </a:r>
                <a:r>
                  <a:rPr lang="en-US" altLang="zh-TW" sz="1400" dirty="0" smtClean="0"/>
                  <a:t>modified data blocks, where </a:t>
                </a:r>
                <a14:m>
                  <m:oMath xmlns:m="http://schemas.openxmlformats.org/officeDocument/2006/math">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𝐵</m:t>
                        </m:r>
                      </m:e>
                      <m:sup>
                        <m:r>
                          <a:rPr lang="en-US" altLang="zh-TW" sz="1400" i="1">
                            <a:latin typeface="Cambria Math" panose="02040503050406030204" pitchFamily="18" charset="0"/>
                          </a:rPr>
                          <m:t>(</m:t>
                        </m:r>
                        <m:r>
                          <a:rPr lang="en-US" altLang="zh-TW" sz="1400" b="0" i="1" smtClean="0">
                            <a:latin typeface="Cambria Math" panose="02040503050406030204" pitchFamily="18" charset="0"/>
                          </a:rPr>
                          <m:t>1</m:t>
                        </m:r>
                        <m:r>
                          <a:rPr lang="en-US" altLang="zh-TW" sz="1400" i="1">
                            <a:latin typeface="Cambria Math" panose="02040503050406030204" pitchFamily="18" charset="0"/>
                          </a:rPr>
                          <m:t>)</m:t>
                        </m:r>
                      </m:sup>
                    </m:sSup>
                  </m:oMath>
                </a14:m>
                <a:r>
                  <a:rPr lang="zh-TW" altLang="en-US" sz="1400" dirty="0" smtClean="0"/>
                  <a:t> </a:t>
                </a:r>
                <a:r>
                  <a:rPr lang="en-US" altLang="zh-TW" sz="1400" dirty="0" smtClean="0"/>
                  <a:t>is the all-one vector of length </a:t>
                </a:r>
                <a14:m>
                  <m:oMath xmlns:m="http://schemas.openxmlformats.org/officeDocument/2006/math">
                    <m:r>
                      <a:rPr lang="en-US" altLang="zh-TW" sz="1400" i="1">
                        <a:latin typeface="Cambria Math" panose="02040503050406030204" pitchFamily="18" charset="0"/>
                      </a:rPr>
                      <m:t>𝑁</m:t>
                    </m:r>
                  </m:oMath>
                </a14:m>
                <a:r>
                  <a:rPr lang="en-US" altLang="zh-TW" sz="1400" dirty="0" smtClean="0"/>
                  <a:t>. After applying SLM to </a:t>
                </a:r>
                <a14:m>
                  <m:oMath xmlns:m="http://schemas.openxmlformats.org/officeDocument/2006/math">
                    <m:r>
                      <a:rPr lang="en-US" altLang="zh-TW" sz="1400" b="0" i="1" smtClean="0">
                        <a:latin typeface="Cambria Math" panose="02040503050406030204" pitchFamily="18" charset="0"/>
                      </a:rPr>
                      <m:t>𝑋</m:t>
                    </m:r>
                  </m:oMath>
                </a14:m>
                <a:r>
                  <a:rPr lang="en-US" altLang="zh-TW" sz="1400" dirty="0" smtClean="0"/>
                  <a:t>, the multicarrier signal becomes</a:t>
                </a:r>
              </a:p>
              <a:p>
                <a:pPr marL="285750" indent="-285750">
                  <a:buFont typeface="Arial" panose="020B0604020202020204" pitchFamily="34" charset="0"/>
                  <a:buChar char="•"/>
                </a:pPr>
                <a:endParaRPr lang="en-US" altLang="zh-TW" sz="1400" dirty="0"/>
              </a:p>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𝑥</m:t>
                          </m:r>
                        </m:e>
                        <m:sup>
                          <m:d>
                            <m:dPr>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𝑢</m:t>
                              </m:r>
                            </m:e>
                          </m:d>
                        </m:sup>
                      </m:sSup>
                      <m:d>
                        <m:dPr>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𝑡</m:t>
                          </m:r>
                        </m:e>
                      </m:d>
                      <m:r>
                        <a:rPr lang="en-US" altLang="zh-TW" sz="1400" b="0" i="1" smtClean="0">
                          <a:latin typeface="Cambria Math" panose="02040503050406030204" pitchFamily="18" charset="0"/>
                        </a:rPr>
                        <m:t>=</m:t>
                      </m:r>
                      <m:f>
                        <m:fPr>
                          <m:ctrlPr>
                            <a:rPr lang="en-US" altLang="zh-TW" sz="1400" b="0" i="1" smtClean="0">
                              <a:latin typeface="Cambria Math" panose="02040503050406030204" pitchFamily="18" charset="0"/>
                            </a:rPr>
                          </m:ctrlPr>
                        </m:fPr>
                        <m:num>
                          <m:r>
                            <a:rPr lang="en-US" altLang="zh-TW" sz="1400" b="0" i="1" smtClean="0">
                              <a:latin typeface="Cambria Math" panose="02040503050406030204" pitchFamily="18" charset="0"/>
                            </a:rPr>
                            <m:t>1</m:t>
                          </m:r>
                        </m:num>
                        <m:den>
                          <m:rad>
                            <m:radPr>
                              <m:degHide m:val="on"/>
                              <m:ctrlPr>
                                <a:rPr lang="en-US" altLang="zh-TW" sz="1400" b="0" i="1" smtClean="0">
                                  <a:latin typeface="Cambria Math" panose="02040503050406030204" pitchFamily="18" charset="0"/>
                                </a:rPr>
                              </m:ctrlPr>
                            </m:radPr>
                            <m:deg/>
                            <m:e>
                              <m:r>
                                <a:rPr lang="en-US" altLang="zh-TW" sz="1400" b="0" i="1" smtClean="0">
                                  <a:latin typeface="Cambria Math" panose="02040503050406030204" pitchFamily="18" charset="0"/>
                                </a:rPr>
                                <m:t>𝑁</m:t>
                              </m:r>
                            </m:e>
                          </m:rad>
                        </m:den>
                      </m:f>
                      <m:nary>
                        <m:naryPr>
                          <m:chr m:val="∑"/>
                          <m:ctrlPr>
                            <a:rPr lang="en-US" altLang="zh-TW" sz="1400" i="1">
                              <a:latin typeface="Cambria Math" panose="02040503050406030204" pitchFamily="18" charset="0"/>
                            </a:rPr>
                          </m:ctrlPr>
                        </m:naryPr>
                        <m:sub>
                          <m:r>
                            <m:rPr>
                              <m:brk m:alnAt="23"/>
                            </m:rPr>
                            <a:rPr lang="en-US" altLang="zh-TW" sz="1400" i="1">
                              <a:latin typeface="Cambria Math" panose="02040503050406030204" pitchFamily="18" charset="0"/>
                            </a:rPr>
                            <m:t>𝑛</m:t>
                          </m:r>
                          <m:r>
                            <a:rPr lang="en-US" altLang="zh-TW" sz="1400" i="1">
                              <a:latin typeface="Cambria Math" panose="02040503050406030204" pitchFamily="18" charset="0"/>
                            </a:rPr>
                            <m:t>=0</m:t>
                          </m:r>
                        </m:sub>
                        <m:sup>
                          <m:r>
                            <a:rPr lang="en-US" altLang="zh-TW" sz="1400" i="1">
                              <a:latin typeface="Cambria Math" panose="02040503050406030204" pitchFamily="18" charset="0"/>
                            </a:rPr>
                            <m:t>𝑁</m:t>
                          </m:r>
                          <m:r>
                            <a:rPr lang="en-US" altLang="zh-TW" sz="1400" i="1">
                              <a:latin typeface="Cambria Math" panose="02040503050406030204" pitchFamily="18" charset="0"/>
                            </a:rPr>
                            <m:t>−1</m:t>
                          </m:r>
                        </m:sup>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𝑛</m:t>
                              </m:r>
                            </m:sub>
                          </m:sSub>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𝑏</m:t>
                              </m:r>
                            </m:e>
                            <m:sub>
                              <m:r>
                                <a:rPr lang="en-US" altLang="zh-TW" sz="1400" b="0" i="1" smtClean="0">
                                  <a:latin typeface="Cambria Math" panose="02040503050406030204" pitchFamily="18" charset="0"/>
                                </a:rPr>
                                <m:t>𝑢</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𝑛</m:t>
                              </m:r>
                            </m:sub>
                          </m:sSub>
                          <m:r>
                            <a:rPr lang="en-US" altLang="zh-TW" sz="1400" i="1">
                              <a:latin typeface="Cambria Math" panose="02040503050406030204" pitchFamily="18" charset="0"/>
                              <a:ea typeface="Cambria Math" panose="02040503050406030204" pitchFamily="18" charset="0"/>
                            </a:rPr>
                            <m:t>∙</m:t>
                          </m:r>
                          <m:sSup>
                            <m:sSupPr>
                              <m:ctrlPr>
                                <a:rPr lang="en-US" altLang="zh-TW" sz="1400" i="1">
                                  <a:latin typeface="Cambria Math" panose="02040503050406030204" pitchFamily="18" charset="0"/>
                                  <a:ea typeface="Cambria Math" panose="02040503050406030204" pitchFamily="18" charset="0"/>
                                </a:rPr>
                              </m:ctrlPr>
                            </m:sSupPr>
                            <m:e>
                              <m:r>
                                <a:rPr lang="en-US" altLang="zh-TW" sz="1400" i="1">
                                  <a:latin typeface="Cambria Math" panose="02040503050406030204" pitchFamily="18" charset="0"/>
                                  <a:ea typeface="Cambria Math" panose="02040503050406030204" pitchFamily="18" charset="0"/>
                                </a:rPr>
                                <m:t>𝑒</m:t>
                              </m:r>
                            </m:e>
                            <m:sup>
                              <m:r>
                                <a:rPr lang="en-US" altLang="zh-TW" sz="1400" i="1">
                                  <a:latin typeface="Cambria Math" panose="02040503050406030204" pitchFamily="18" charset="0"/>
                                  <a:ea typeface="Cambria Math" panose="02040503050406030204" pitchFamily="18" charset="0"/>
                                </a:rPr>
                                <m:t>𝑗</m:t>
                              </m:r>
                              <m:r>
                                <a:rPr lang="en-US" altLang="zh-TW" sz="1400" i="1">
                                  <a:latin typeface="Cambria Math" panose="02040503050406030204" pitchFamily="18" charset="0"/>
                                  <a:ea typeface="Cambria Math" panose="02040503050406030204" pitchFamily="18" charset="0"/>
                                </a:rPr>
                                <m:t>2</m:t>
                              </m:r>
                              <m:r>
                                <a:rPr lang="zh-TW" altLang="en-US" sz="1400" i="1">
                                  <a:latin typeface="Cambria Math" panose="02040503050406030204" pitchFamily="18" charset="0"/>
                                  <a:ea typeface="Cambria Math" panose="02040503050406030204" pitchFamily="18" charset="0"/>
                                </a:rPr>
                                <m:t>𝜋</m:t>
                              </m:r>
                              <m:r>
                                <a:rPr lang="en-US" altLang="zh-TW" sz="1400" i="1">
                                  <a:latin typeface="Cambria Math" panose="02040503050406030204" pitchFamily="18" charset="0"/>
                                  <a:ea typeface="Cambria Math" panose="02040503050406030204" pitchFamily="18" charset="0"/>
                                </a:rPr>
                                <m:t>𝑛</m:t>
                              </m:r>
                              <m:r>
                                <a:rPr lang="en-US" altLang="zh-TW" sz="1400" i="1">
                                  <a:latin typeface="Cambria Math" panose="02040503050406030204" pitchFamily="18" charset="0"/>
                                  <a:ea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𝑓𝑡</m:t>
                              </m:r>
                            </m:sup>
                          </m:sSup>
                        </m:e>
                      </m:nary>
                      <m:r>
                        <a:rPr lang="en-US" altLang="zh-TW" sz="1400" i="1">
                          <a:latin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𝑡</m:t>
                      </m:r>
                      <m:r>
                        <a:rPr lang="en-US" altLang="zh-TW" sz="1400" i="1">
                          <a:latin typeface="Cambria Math" panose="02040503050406030204" pitchFamily="18" charset="0"/>
                          <a:ea typeface="Cambria Math" panose="02040503050406030204" pitchFamily="18" charset="0"/>
                        </a:rPr>
                        <m:t>&lt;</m:t>
                      </m:r>
                      <m:r>
                        <a:rPr lang="en-US" altLang="zh-TW" sz="1400" i="1">
                          <a:latin typeface="Cambria Math" panose="02040503050406030204" pitchFamily="18" charset="0"/>
                          <a:ea typeface="Cambria Math" panose="02040503050406030204" pitchFamily="18" charset="0"/>
                        </a:rPr>
                        <m:t>𝑁𝑇</m:t>
                      </m:r>
                      <m:r>
                        <a:rPr lang="en-US" altLang="zh-TW" sz="1400" b="0" i="1" smtClean="0">
                          <a:latin typeface="Cambria Math" panose="02040503050406030204" pitchFamily="18" charset="0"/>
                          <a:ea typeface="Cambria Math" panose="02040503050406030204" pitchFamily="18" charset="0"/>
                        </a:rPr>
                        <m:t>, </m:t>
                      </m:r>
                      <m:r>
                        <a:rPr lang="en-US" altLang="zh-TW" sz="1400" b="0" i="1" smtClean="0">
                          <a:latin typeface="Cambria Math" panose="02040503050406030204" pitchFamily="18" charset="0"/>
                          <a:ea typeface="Cambria Math" panose="02040503050406030204" pitchFamily="18" charset="0"/>
                        </a:rPr>
                        <m:t>𝑢</m:t>
                      </m:r>
                      <m:r>
                        <a:rPr lang="en-US" altLang="zh-TW" sz="1400" b="0" i="1" smtClean="0">
                          <a:latin typeface="Cambria Math" panose="02040503050406030204" pitchFamily="18" charset="0"/>
                          <a:ea typeface="Cambria Math" panose="02040503050406030204" pitchFamily="18" charset="0"/>
                        </a:rPr>
                        <m:t>=1,2,⋯,</m:t>
                      </m:r>
                      <m:r>
                        <a:rPr lang="en-US" altLang="zh-TW" sz="1400" b="0" i="1" smtClean="0">
                          <a:latin typeface="Cambria Math" panose="02040503050406030204" pitchFamily="18" charset="0"/>
                          <a:ea typeface="Cambria Math" panose="02040503050406030204" pitchFamily="18" charset="0"/>
                        </a:rPr>
                        <m:t>𝑈</m:t>
                      </m:r>
                    </m:oMath>
                  </m:oMathPara>
                </a14:m>
                <a:endParaRPr lang="en-US" altLang="zh-TW" sz="1400" dirty="0" smtClean="0"/>
              </a:p>
              <a:p>
                <a:endParaRPr lang="en-US" altLang="zh-TW" sz="1400" dirty="0" smtClean="0"/>
              </a:p>
              <a:p>
                <a:endParaRPr lang="en-US" altLang="zh-TW" sz="1400" dirty="0"/>
              </a:p>
              <a:p>
                <a:pPr marL="285750" indent="-285750">
                  <a:buFont typeface="Arial" panose="020B0604020202020204" pitchFamily="34" charset="0"/>
                  <a:buChar char="•"/>
                </a:pPr>
                <a:r>
                  <a:rPr lang="en-US" altLang="zh-TW" sz="1400" dirty="0" smtClean="0"/>
                  <a:t>Among the </a:t>
                </a:r>
                <a14:m>
                  <m:oMath xmlns:m="http://schemas.openxmlformats.org/officeDocument/2006/math">
                    <m:r>
                      <a:rPr lang="en-US" altLang="zh-TW" sz="1400" i="1">
                        <a:latin typeface="Cambria Math" panose="02040503050406030204" pitchFamily="18" charset="0"/>
                      </a:rPr>
                      <m:t>𝑈</m:t>
                    </m:r>
                  </m:oMath>
                </a14:m>
                <a:r>
                  <a:rPr lang="zh-TW" altLang="en-US" sz="1400" dirty="0"/>
                  <a:t> </a:t>
                </a:r>
                <a:r>
                  <a:rPr lang="en-US" altLang="zh-TW" sz="1400" dirty="0"/>
                  <a:t>modified data </a:t>
                </a:r>
                <a:r>
                  <a:rPr lang="en-US" altLang="zh-TW" sz="1400" dirty="0" smtClean="0"/>
                  <a:t>blocks, the one with the lowest PAPR is selected for transmission. Information about the selected phase sequence should be transmitted to the receiver as side information.</a:t>
                </a:r>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For implementation, the SLM technique needs </a:t>
                </a:r>
                <a14:m>
                  <m:oMath xmlns:m="http://schemas.openxmlformats.org/officeDocument/2006/math">
                    <m:r>
                      <a:rPr lang="en-US" altLang="zh-TW" sz="1400" i="1">
                        <a:latin typeface="Cambria Math" panose="02040503050406030204" pitchFamily="18" charset="0"/>
                      </a:rPr>
                      <m:t>𝑈</m:t>
                    </m:r>
                  </m:oMath>
                </a14:m>
                <a:r>
                  <a:rPr lang="en-US" altLang="zh-TW" sz="1400" dirty="0" smtClean="0"/>
                  <a:t> IDFT operations, and the number of required side information bits is </a:t>
                </a:r>
                <a14:m>
                  <m:oMath xmlns:m="http://schemas.openxmlformats.org/officeDocument/2006/math">
                    <m:d>
                      <m:dPr>
                        <m:begChr m:val="⌊"/>
                        <m:endChr m:val="⌋"/>
                        <m:ctrlPr>
                          <a:rPr lang="en-US" altLang="zh-TW" sz="1400" i="1">
                            <a:latin typeface="Cambria Math" panose="02040503050406030204" pitchFamily="18" charset="0"/>
                          </a:rPr>
                        </m:ctrlPr>
                      </m:dPr>
                      <m:e>
                        <m:func>
                          <m:funcPr>
                            <m:ctrlPr>
                              <a:rPr lang="en-US" altLang="zh-TW" sz="1400" i="1">
                                <a:latin typeface="Cambria Math" panose="02040503050406030204" pitchFamily="18" charset="0"/>
                              </a:rPr>
                            </m:ctrlPr>
                          </m:funcPr>
                          <m:fName>
                            <m:sSub>
                              <m:sSubPr>
                                <m:ctrlPr>
                                  <a:rPr lang="en-US" altLang="zh-TW" sz="1400" i="1">
                                    <a:latin typeface="Cambria Math" panose="02040503050406030204" pitchFamily="18" charset="0"/>
                                  </a:rPr>
                                </m:ctrlPr>
                              </m:sSubPr>
                              <m:e>
                                <m:r>
                                  <m:rPr>
                                    <m:sty m:val="p"/>
                                  </m:rPr>
                                  <a:rPr lang="en-US" altLang="zh-TW" sz="1400">
                                    <a:latin typeface="Cambria Math" panose="02040503050406030204" pitchFamily="18" charset="0"/>
                                  </a:rPr>
                                  <m:t>log</m:t>
                                </m:r>
                              </m:e>
                              <m:sub>
                                <m:r>
                                  <a:rPr lang="en-US" altLang="zh-TW" sz="1400" i="1">
                                    <a:latin typeface="Cambria Math" panose="02040503050406030204" pitchFamily="18" charset="0"/>
                                  </a:rPr>
                                  <m:t>2</m:t>
                                </m:r>
                              </m:sub>
                            </m:sSub>
                          </m:fName>
                          <m:e>
                            <m:r>
                              <a:rPr lang="en-US" altLang="zh-TW" sz="1400" b="0" i="1" smtClean="0">
                                <a:latin typeface="Cambria Math" panose="02040503050406030204" pitchFamily="18" charset="0"/>
                              </a:rPr>
                              <m:t>𝑈</m:t>
                            </m:r>
                          </m:e>
                        </m:func>
                      </m:e>
                    </m:d>
                  </m:oMath>
                </a14:m>
                <a:r>
                  <a:rPr lang="en-US" altLang="zh-TW" sz="1400" dirty="0" smtClean="0"/>
                  <a:t>.</a:t>
                </a:r>
                <a:endParaRPr lang="en-US" altLang="zh-TW" sz="1400" dirty="0"/>
              </a:p>
              <a:p>
                <a:endParaRPr lang="zh-TW" altLang="en-US" sz="14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1219200" y="1733550"/>
                <a:ext cx="7048500" cy="3962175"/>
              </a:xfrm>
              <a:prstGeom prst="rect">
                <a:avLst/>
              </a:prstGeom>
              <a:blipFill>
                <a:blip r:embed="rId3"/>
                <a:stretch>
                  <a:fillRect l="-87" t="-154" r="-69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7569777" y="3066147"/>
                <a:ext cx="28693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(6)</m:t>
                      </m:r>
                    </m:oMath>
                  </m:oMathPara>
                </a14:m>
                <a:endParaRPr lang="zh-TW" altLang="en-US" sz="1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7569777" y="3066147"/>
                <a:ext cx="286938" cy="215444"/>
              </a:xfrm>
              <a:prstGeom prst="rect">
                <a:avLst/>
              </a:prstGeom>
              <a:blipFill>
                <a:blip r:embed="rId4"/>
                <a:stretch>
                  <a:fillRect l="-23404" r="-21277" b="-3142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51301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2571456" y="667179"/>
            <a:ext cx="7942082" cy="615553"/>
          </a:xfrm>
          <a:prstGeom prst="rect">
            <a:avLst/>
          </a:prstGeom>
          <a:noFill/>
        </p:spPr>
        <p:txBody>
          <a:bodyPr wrap="square" rtlCol="0">
            <a:spAutoFit/>
          </a:bodyPr>
          <a:lstStyle/>
          <a:p>
            <a:r>
              <a:rPr lang="en-US" altLang="zh-TW" sz="3400" b="1" dirty="0" smtClean="0">
                <a:latin typeface="+mj-lt"/>
              </a:rPr>
              <a:t>Selected Mapping (SLM)</a:t>
            </a:r>
            <a:endParaRPr lang="en-US" altLang="zh-TW" sz="3400" b="1" dirty="0">
              <a:latin typeface="+mj-lt"/>
            </a:endParaRPr>
          </a:p>
        </p:txBody>
      </p:sp>
      <p:grpSp>
        <p:nvGrpSpPr>
          <p:cNvPr id="85" name="群組 84"/>
          <p:cNvGrpSpPr/>
          <p:nvPr/>
        </p:nvGrpSpPr>
        <p:grpSpPr>
          <a:xfrm>
            <a:off x="952502" y="2081402"/>
            <a:ext cx="7467598" cy="3190683"/>
            <a:chOff x="504827" y="1871852"/>
            <a:chExt cx="7467598" cy="3190683"/>
          </a:xfrm>
        </p:grpSpPr>
        <p:sp>
          <p:nvSpPr>
            <p:cNvPr id="42" name="矩形 41"/>
            <p:cNvSpPr/>
            <p:nvPr/>
          </p:nvSpPr>
          <p:spPr>
            <a:xfrm>
              <a:off x="504827" y="3019423"/>
              <a:ext cx="718795" cy="4762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Data</a:t>
              </a:r>
            </a:p>
            <a:p>
              <a:pPr algn="ctr"/>
              <a:r>
                <a:rPr lang="en-US" altLang="zh-TW" sz="1400" dirty="0" smtClean="0"/>
                <a:t>Source</a:t>
              </a:r>
              <a:endParaRPr lang="zh-TW" altLang="en-US" sz="1400" dirty="0"/>
            </a:p>
          </p:txBody>
        </p:sp>
        <p:sp>
          <p:nvSpPr>
            <p:cNvPr id="43" name="矩形 42"/>
            <p:cNvSpPr/>
            <p:nvPr/>
          </p:nvSpPr>
          <p:spPr>
            <a:xfrm>
              <a:off x="1642214" y="2252661"/>
              <a:ext cx="879021" cy="27622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Partition into blocks and serial to parallel conversion</a:t>
              </a:r>
              <a:endParaRPr lang="zh-TW" altLang="en-US" sz="1400" dirty="0"/>
            </a:p>
          </p:txBody>
        </p:sp>
        <p:sp>
          <p:nvSpPr>
            <p:cNvPr id="45" name="矩形 44"/>
            <p:cNvSpPr/>
            <p:nvPr/>
          </p:nvSpPr>
          <p:spPr>
            <a:xfrm>
              <a:off x="4237440" y="3265588"/>
              <a:ext cx="762000" cy="4762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IDFT</a:t>
              </a:r>
              <a:endParaRPr lang="zh-TW" altLang="en-US" sz="1400" dirty="0"/>
            </a:p>
          </p:txBody>
        </p:sp>
        <p:sp>
          <p:nvSpPr>
            <p:cNvPr id="46" name="矩形 45"/>
            <p:cNvSpPr/>
            <p:nvPr/>
          </p:nvSpPr>
          <p:spPr>
            <a:xfrm>
              <a:off x="4241302" y="4586285"/>
              <a:ext cx="762000" cy="4762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IDFT</a:t>
              </a:r>
              <a:endParaRPr lang="zh-TW" altLang="en-US" sz="1400" dirty="0"/>
            </a:p>
          </p:txBody>
        </p:sp>
        <p:cxnSp>
          <p:nvCxnSpPr>
            <p:cNvPr id="9" name="直線單箭頭接點 8"/>
            <p:cNvCxnSpPr>
              <a:stCxn id="42" idx="3"/>
              <a:endCxn id="43" idx="1"/>
            </p:cNvCxnSpPr>
            <p:nvPr/>
          </p:nvCxnSpPr>
          <p:spPr>
            <a:xfrm>
              <a:off x="1223622" y="3257548"/>
              <a:ext cx="418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單箭頭接點 9"/>
            <p:cNvCxnSpPr/>
            <p:nvPr/>
          </p:nvCxnSpPr>
          <p:spPr>
            <a:xfrm flipV="1">
              <a:off x="2534320" y="3450154"/>
              <a:ext cx="418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 name="文字方塊 30"/>
                <p:cNvSpPr txBox="1"/>
                <p:nvPr/>
              </p:nvSpPr>
              <p:spPr>
                <a:xfrm>
                  <a:off x="3378901" y="1871852"/>
                  <a:ext cx="355290" cy="2243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𝐵</m:t>
                            </m:r>
                          </m:e>
                          <m:sup>
                            <m:r>
                              <a:rPr lang="en-US" altLang="zh-TW" sz="1400" b="0" i="1" smtClean="0">
                                <a:latin typeface="Cambria Math" panose="02040503050406030204" pitchFamily="18" charset="0"/>
                              </a:rPr>
                              <m:t>(1)</m:t>
                            </m:r>
                          </m:sup>
                        </m:sSup>
                      </m:oMath>
                    </m:oMathPara>
                  </a14:m>
                  <a:endParaRPr lang="zh-TW" altLang="en-US" sz="1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3378901" y="1871852"/>
                  <a:ext cx="355290" cy="224357"/>
                </a:xfrm>
                <a:prstGeom prst="rect">
                  <a:avLst/>
                </a:prstGeom>
                <a:blipFill>
                  <a:blip r:embed="rId3"/>
                  <a:stretch>
                    <a:fillRect l="-12069" t="-5405" r="-10345" b="-54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3377444" y="2818082"/>
                  <a:ext cx="355290" cy="2243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i="1">
                                <a:latin typeface="Cambria Math" panose="02040503050406030204" pitchFamily="18" charset="0"/>
                              </a:rPr>
                              <m:t>𝐵</m:t>
                            </m:r>
                          </m:e>
                          <m:sup>
                            <m:r>
                              <a:rPr lang="en-US" altLang="zh-TW" sz="1400" i="1">
                                <a:latin typeface="Cambria Math" panose="02040503050406030204" pitchFamily="18" charset="0"/>
                              </a:rPr>
                              <m:t>(</m:t>
                            </m:r>
                            <m:r>
                              <a:rPr lang="en-US" altLang="zh-TW" sz="1400" b="0" i="1" smtClean="0">
                                <a:latin typeface="Cambria Math" panose="02040503050406030204" pitchFamily="18" charset="0"/>
                              </a:rPr>
                              <m:t>2</m:t>
                            </m:r>
                            <m:r>
                              <a:rPr lang="en-US" altLang="zh-TW" sz="1400" i="1">
                                <a:latin typeface="Cambria Math" panose="02040503050406030204" pitchFamily="18" charset="0"/>
                              </a:rPr>
                              <m:t>)</m:t>
                            </m:r>
                          </m:sup>
                        </m:sSup>
                      </m:oMath>
                    </m:oMathPara>
                  </a14:m>
                  <a:endParaRPr lang="zh-TW" altLang="en-US" sz="1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3377444" y="2818082"/>
                  <a:ext cx="355290" cy="224357"/>
                </a:xfrm>
                <a:prstGeom prst="rect">
                  <a:avLst/>
                </a:prstGeom>
                <a:blipFill>
                  <a:blip r:embed="rId4"/>
                  <a:stretch>
                    <a:fillRect l="-11864" t="-8333" r="-10169"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p:cNvSpPr txBox="1"/>
                <p:nvPr/>
              </p:nvSpPr>
              <p:spPr>
                <a:xfrm>
                  <a:off x="3387222" y="4183487"/>
                  <a:ext cx="377859" cy="2243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i="1">
                                <a:latin typeface="Cambria Math" panose="02040503050406030204" pitchFamily="18" charset="0"/>
                              </a:rPr>
                              <m:t>𝐵</m:t>
                            </m:r>
                          </m:e>
                          <m:sup>
                            <m:r>
                              <a:rPr lang="en-US" altLang="zh-TW" sz="1400" i="1">
                                <a:latin typeface="Cambria Math" panose="02040503050406030204" pitchFamily="18" charset="0"/>
                              </a:rPr>
                              <m:t>(</m:t>
                            </m:r>
                            <m:r>
                              <a:rPr lang="en-US" altLang="zh-TW" sz="1400" b="0" i="1" smtClean="0">
                                <a:latin typeface="Cambria Math" panose="02040503050406030204" pitchFamily="18" charset="0"/>
                              </a:rPr>
                              <m:t>𝑈</m:t>
                            </m:r>
                            <m:r>
                              <a:rPr lang="en-US" altLang="zh-TW" sz="1400" i="1">
                                <a:latin typeface="Cambria Math" panose="02040503050406030204" pitchFamily="18" charset="0"/>
                              </a:rPr>
                              <m:t>)</m:t>
                            </m:r>
                          </m:sup>
                        </m:sSup>
                      </m:oMath>
                    </m:oMathPara>
                  </a14:m>
                  <a:endParaRPr lang="zh-TW" altLang="en-US" sz="1400"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3387222" y="4183487"/>
                  <a:ext cx="377859" cy="224357"/>
                </a:xfrm>
                <a:prstGeom prst="rect">
                  <a:avLst/>
                </a:prstGeom>
                <a:blipFill>
                  <a:blip r:embed="rId5"/>
                  <a:stretch>
                    <a:fillRect l="-9677" t="-8333" r="-9677"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文字方塊 34"/>
                <p:cNvSpPr txBox="1"/>
                <p:nvPr/>
              </p:nvSpPr>
              <p:spPr>
                <a:xfrm>
                  <a:off x="3843678" y="3193146"/>
                  <a:ext cx="355867" cy="2243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i="1">
                                <a:latin typeface="Cambria Math" panose="02040503050406030204" pitchFamily="18" charset="0"/>
                              </a:rPr>
                              <m:t>𝑋</m:t>
                            </m:r>
                          </m:e>
                          <m:sup>
                            <m:r>
                              <a:rPr lang="en-US" altLang="zh-TW" sz="1400" i="1">
                                <a:latin typeface="Cambria Math" panose="02040503050406030204" pitchFamily="18" charset="0"/>
                              </a:rPr>
                              <m:t>(</m:t>
                            </m:r>
                            <m:r>
                              <a:rPr lang="en-US" altLang="zh-TW" sz="1400" b="0" i="1" smtClean="0">
                                <a:latin typeface="Cambria Math" panose="02040503050406030204" pitchFamily="18" charset="0"/>
                              </a:rPr>
                              <m:t>2</m:t>
                            </m:r>
                            <m:r>
                              <a:rPr lang="en-US" altLang="zh-TW" sz="1400" i="1">
                                <a:latin typeface="Cambria Math" panose="02040503050406030204" pitchFamily="18" charset="0"/>
                              </a:rPr>
                              <m:t>)</m:t>
                            </m:r>
                          </m:sup>
                        </m:sSup>
                      </m:oMath>
                    </m:oMathPara>
                  </a14:m>
                  <a:endParaRPr lang="zh-TW" altLang="en-US" sz="14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3843678" y="3193146"/>
                  <a:ext cx="355867" cy="224357"/>
                </a:xfrm>
                <a:prstGeom prst="rect">
                  <a:avLst/>
                </a:prstGeom>
                <a:blipFill>
                  <a:blip r:embed="rId6"/>
                  <a:stretch>
                    <a:fillRect l="-10345" t="-5405" r="-12069" b="-54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p:cNvSpPr txBox="1"/>
                <p:nvPr/>
              </p:nvSpPr>
              <p:spPr>
                <a:xfrm>
                  <a:off x="3866346" y="4548113"/>
                  <a:ext cx="378437" cy="2243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i="1">
                                <a:latin typeface="Cambria Math" panose="02040503050406030204" pitchFamily="18" charset="0"/>
                              </a:rPr>
                              <m:t>𝑋</m:t>
                            </m:r>
                          </m:e>
                          <m:sup>
                            <m:r>
                              <a:rPr lang="en-US" altLang="zh-TW" sz="1400" i="1">
                                <a:latin typeface="Cambria Math" panose="02040503050406030204" pitchFamily="18" charset="0"/>
                              </a:rPr>
                              <m:t>(</m:t>
                            </m:r>
                            <m:r>
                              <a:rPr lang="en-US" altLang="zh-TW" sz="1400" b="0" i="1" smtClean="0">
                                <a:latin typeface="Cambria Math" panose="02040503050406030204" pitchFamily="18" charset="0"/>
                              </a:rPr>
                              <m:t>𝑈</m:t>
                            </m:r>
                            <m:r>
                              <a:rPr lang="en-US" altLang="zh-TW" sz="1400" i="1">
                                <a:latin typeface="Cambria Math" panose="02040503050406030204" pitchFamily="18" charset="0"/>
                              </a:rPr>
                              <m:t>)</m:t>
                            </m:r>
                          </m:sup>
                        </m:sSup>
                      </m:oMath>
                    </m:oMathPara>
                  </a14:m>
                  <a:endParaRPr lang="zh-TW" altLang="en-US" sz="1400" dirty="0"/>
                </a:p>
              </p:txBody>
            </p:sp>
          </mc:Choice>
          <mc:Fallback xmlns="">
            <p:sp>
              <p:nvSpPr>
                <p:cNvPr id="36" name="文字方塊 35"/>
                <p:cNvSpPr txBox="1">
                  <a:spLocks noRot="1" noChangeAspect="1" noMove="1" noResize="1" noEditPoints="1" noAdjustHandles="1" noChangeArrowheads="1" noChangeShapeType="1" noTextEdit="1"/>
                </p:cNvSpPr>
                <p:nvPr/>
              </p:nvSpPr>
              <p:spPr>
                <a:xfrm>
                  <a:off x="3866346" y="4548113"/>
                  <a:ext cx="378437" cy="224357"/>
                </a:xfrm>
                <a:prstGeom prst="rect">
                  <a:avLst/>
                </a:prstGeom>
                <a:blipFill>
                  <a:blip r:embed="rId7"/>
                  <a:stretch>
                    <a:fillRect l="-9677" t="-5405" r="-9677" b="-54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p:cNvSpPr txBox="1"/>
                <p:nvPr/>
              </p:nvSpPr>
              <p:spPr>
                <a:xfrm>
                  <a:off x="2669743" y="3212029"/>
                  <a:ext cx="15985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𝑋</m:t>
                        </m:r>
                      </m:oMath>
                    </m:oMathPara>
                  </a14:m>
                  <a:endParaRPr lang="zh-TW" altLang="en-US" sz="14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2669743" y="3212029"/>
                  <a:ext cx="159851" cy="215444"/>
                </a:xfrm>
                <a:prstGeom prst="rect">
                  <a:avLst/>
                </a:prstGeom>
                <a:blipFill>
                  <a:blip r:embed="rId8"/>
                  <a:stretch>
                    <a:fillRect l="-25926" r="-18519" b="-2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文字方塊 38"/>
                <p:cNvSpPr txBox="1"/>
                <p:nvPr/>
              </p:nvSpPr>
              <p:spPr>
                <a:xfrm>
                  <a:off x="3757063" y="3812691"/>
                  <a:ext cx="3935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3757063" y="3812691"/>
                  <a:ext cx="393555" cy="307777"/>
                </a:xfrm>
                <a:prstGeom prst="rect">
                  <a:avLst/>
                </a:prstGeom>
                <a:blipFill>
                  <a:blip r:embed="rId9"/>
                  <a:stretch>
                    <a:fillRect b="-6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3387222" y="4670521"/>
                  <a:ext cx="37147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3387222" y="4670521"/>
                  <a:ext cx="371475" cy="307777"/>
                </a:xfrm>
                <a:prstGeom prst="rect">
                  <a:avLst/>
                </a:prstGeom>
                <a:blipFill>
                  <a:blip r:embed="rId10"/>
                  <a:stretch>
                    <a:fillRect l="-13115" t="-2000" r="-16393" b="-26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3377444" y="3292675"/>
                  <a:ext cx="37147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3377444" y="3292675"/>
                  <a:ext cx="371475" cy="307777"/>
                </a:xfrm>
                <a:prstGeom prst="rect">
                  <a:avLst/>
                </a:prstGeom>
                <a:blipFill>
                  <a:blip r:embed="rId11"/>
                  <a:stretch>
                    <a:fillRect l="-13115" t="-2000" r="-16393" b="-26000"/>
                  </a:stretch>
                </a:blipFill>
              </p:spPr>
              <p:txBody>
                <a:bodyPr/>
                <a:lstStyle/>
                <a:p>
                  <a:r>
                    <a:rPr lang="zh-TW" altLang="en-US">
                      <a:noFill/>
                    </a:rPr>
                    <a:t> </a:t>
                  </a:r>
                </a:p>
              </p:txBody>
            </p:sp>
          </mc:Fallback>
        </mc:AlternateContent>
        <p:cxnSp>
          <p:nvCxnSpPr>
            <p:cNvPr id="54" name="直線單箭頭接點 53"/>
            <p:cNvCxnSpPr/>
            <p:nvPr/>
          </p:nvCxnSpPr>
          <p:spPr>
            <a:xfrm>
              <a:off x="3665841" y="3451642"/>
              <a:ext cx="5760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線單箭頭接點 54"/>
            <p:cNvCxnSpPr/>
            <p:nvPr/>
          </p:nvCxnSpPr>
          <p:spPr>
            <a:xfrm>
              <a:off x="3669703" y="4836920"/>
              <a:ext cx="5760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62" name="群組 61"/>
            <p:cNvGrpSpPr/>
            <p:nvPr/>
          </p:nvGrpSpPr>
          <p:grpSpPr>
            <a:xfrm>
              <a:off x="3377444" y="2094335"/>
              <a:ext cx="1632873" cy="638687"/>
              <a:chOff x="3347885" y="2090122"/>
              <a:chExt cx="1632873" cy="638687"/>
            </a:xfrm>
          </p:grpSpPr>
          <p:sp>
            <p:nvSpPr>
              <p:cNvPr id="44" name="矩形 43"/>
              <p:cNvSpPr/>
              <p:nvPr/>
            </p:nvSpPr>
            <p:spPr>
              <a:xfrm>
                <a:off x="4218758" y="2252559"/>
                <a:ext cx="762000" cy="4762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IDFT</a:t>
                </a:r>
                <a:endParaRPr lang="zh-TW" altLang="en-US" sz="1400" dirty="0"/>
              </a:p>
            </p:txBody>
          </p:sp>
          <mc:AlternateContent xmlns:mc="http://schemas.openxmlformats.org/markup-compatibility/2006" xmlns:a14="http://schemas.microsoft.com/office/drawing/2010/main">
            <mc:Choice Requires="a14">
              <p:sp>
                <p:nvSpPr>
                  <p:cNvPr id="6" name="文字方塊 5"/>
                  <p:cNvSpPr txBox="1"/>
                  <p:nvPr/>
                </p:nvSpPr>
                <p:spPr>
                  <a:xfrm>
                    <a:off x="3347885" y="2339618"/>
                    <a:ext cx="37147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3347885" y="2339618"/>
                    <a:ext cx="371475" cy="307777"/>
                  </a:xfrm>
                  <a:prstGeom prst="rect">
                    <a:avLst/>
                  </a:prstGeom>
                  <a:blipFill>
                    <a:blip r:embed="rId12"/>
                    <a:stretch>
                      <a:fillRect l="-13115" t="-2000" r="-16393" b="-26000"/>
                    </a:stretch>
                  </a:blipFill>
                </p:spPr>
                <p:txBody>
                  <a:bodyPr/>
                  <a:lstStyle/>
                  <a:p>
                    <a:r>
                      <a:rPr lang="zh-TW" altLang="en-US">
                        <a:noFill/>
                      </a:rPr>
                      <a:t> </a:t>
                    </a:r>
                  </a:p>
                </p:txBody>
              </p:sp>
            </mc:Fallback>
          </mc:AlternateContent>
          <p:cxnSp>
            <p:nvCxnSpPr>
              <p:cNvPr id="11" name="直線單箭頭接點 10"/>
              <p:cNvCxnSpPr/>
              <p:nvPr/>
            </p:nvCxnSpPr>
            <p:spPr>
              <a:xfrm>
                <a:off x="3647159" y="2508841"/>
                <a:ext cx="5760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文字方塊 33"/>
                  <p:cNvSpPr txBox="1"/>
                  <p:nvPr/>
                </p:nvSpPr>
                <p:spPr>
                  <a:xfrm>
                    <a:off x="3844089" y="2217525"/>
                    <a:ext cx="355867" cy="2243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𝑋</m:t>
                              </m:r>
                            </m:e>
                            <m:sup>
                              <m:r>
                                <a:rPr lang="en-US" altLang="zh-TW" sz="1400" b="0" i="1" smtClean="0">
                                  <a:latin typeface="Cambria Math" panose="02040503050406030204" pitchFamily="18" charset="0"/>
                                </a:rPr>
                                <m:t>(1)</m:t>
                              </m:r>
                            </m:sup>
                          </m:sSup>
                        </m:oMath>
                      </m:oMathPara>
                    </a14:m>
                    <a:endParaRPr lang="zh-TW" altLang="en-US" sz="1400" dirty="0"/>
                  </a:p>
                </p:txBody>
              </p:sp>
            </mc:Choice>
            <mc:Fallback xmlns="">
              <p:sp>
                <p:nvSpPr>
                  <p:cNvPr id="34" name="文字方塊 33"/>
                  <p:cNvSpPr txBox="1">
                    <a:spLocks noRot="1" noChangeAspect="1" noMove="1" noResize="1" noEditPoints="1" noAdjustHandles="1" noChangeArrowheads="1" noChangeShapeType="1" noTextEdit="1"/>
                  </p:cNvSpPr>
                  <p:nvPr/>
                </p:nvSpPr>
                <p:spPr>
                  <a:xfrm>
                    <a:off x="3844089" y="2217525"/>
                    <a:ext cx="355867" cy="224357"/>
                  </a:xfrm>
                  <a:prstGeom prst="rect">
                    <a:avLst/>
                  </a:prstGeom>
                  <a:blipFill>
                    <a:blip r:embed="rId13"/>
                    <a:stretch>
                      <a:fillRect l="-10345" t="-8108" r="-12069" b="-5405"/>
                    </a:stretch>
                  </a:blipFill>
                </p:spPr>
                <p:txBody>
                  <a:bodyPr/>
                  <a:lstStyle/>
                  <a:p>
                    <a:r>
                      <a:rPr lang="zh-TW" altLang="en-US">
                        <a:noFill/>
                      </a:rPr>
                      <a:t> </a:t>
                    </a:r>
                  </a:p>
                </p:txBody>
              </p:sp>
            </mc:Fallback>
          </mc:AlternateContent>
          <p:cxnSp>
            <p:nvCxnSpPr>
              <p:cNvPr id="59" name="直線單箭頭接點 58"/>
              <p:cNvCxnSpPr/>
              <p:nvPr/>
            </p:nvCxnSpPr>
            <p:spPr>
              <a:xfrm>
                <a:off x="3528339" y="2090122"/>
                <a:ext cx="0" cy="324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60" name="直線單箭頭接點 59"/>
            <p:cNvCxnSpPr/>
            <p:nvPr/>
          </p:nvCxnSpPr>
          <p:spPr>
            <a:xfrm>
              <a:off x="3556546" y="3030709"/>
              <a:ext cx="0" cy="324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單箭頭接點 60"/>
            <p:cNvCxnSpPr/>
            <p:nvPr/>
          </p:nvCxnSpPr>
          <p:spPr>
            <a:xfrm>
              <a:off x="3580289" y="4397788"/>
              <a:ext cx="0" cy="324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直線接點 63"/>
            <p:cNvCxnSpPr/>
            <p:nvPr/>
          </p:nvCxnSpPr>
          <p:spPr>
            <a:xfrm>
              <a:off x="2980706" y="2493720"/>
              <a:ext cx="0" cy="2340000"/>
            </a:xfrm>
            <a:prstGeom prst="line">
              <a:avLst/>
            </a:prstGeom>
          </p:spPr>
          <p:style>
            <a:lnRef idx="1">
              <a:schemeClr val="dk1"/>
            </a:lnRef>
            <a:fillRef idx="0">
              <a:schemeClr val="dk1"/>
            </a:fillRef>
            <a:effectRef idx="0">
              <a:schemeClr val="dk1"/>
            </a:effectRef>
            <a:fontRef idx="minor">
              <a:schemeClr val="tx1"/>
            </a:fontRef>
          </p:style>
        </p:cxnSp>
        <p:cxnSp>
          <p:nvCxnSpPr>
            <p:cNvPr id="67" name="直線單箭頭接點 66"/>
            <p:cNvCxnSpPr/>
            <p:nvPr/>
          </p:nvCxnSpPr>
          <p:spPr>
            <a:xfrm>
              <a:off x="2980706" y="2494004"/>
              <a:ext cx="486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線單箭頭接點 67"/>
            <p:cNvCxnSpPr/>
            <p:nvPr/>
          </p:nvCxnSpPr>
          <p:spPr>
            <a:xfrm>
              <a:off x="2980706" y="3450154"/>
              <a:ext cx="486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線單箭頭接點 68"/>
            <p:cNvCxnSpPr/>
            <p:nvPr/>
          </p:nvCxnSpPr>
          <p:spPr>
            <a:xfrm>
              <a:off x="2980706" y="4833720"/>
              <a:ext cx="486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矩形 69"/>
            <p:cNvSpPr/>
            <p:nvPr/>
          </p:nvSpPr>
          <p:spPr>
            <a:xfrm>
              <a:off x="6083945" y="2252660"/>
              <a:ext cx="879021" cy="27622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Select one with minimum PAPR</a:t>
              </a:r>
              <a:endParaRPr lang="zh-TW" altLang="en-US" sz="1400" dirty="0"/>
            </a:p>
          </p:txBody>
        </p:sp>
        <p:cxnSp>
          <p:nvCxnSpPr>
            <p:cNvPr id="75" name="直線單箭頭接點 74"/>
            <p:cNvCxnSpPr>
              <a:stCxn id="45" idx="3"/>
            </p:cNvCxnSpPr>
            <p:nvPr/>
          </p:nvCxnSpPr>
          <p:spPr>
            <a:xfrm>
              <a:off x="4999440" y="3503713"/>
              <a:ext cx="10845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直線單箭頭接點 75"/>
            <p:cNvCxnSpPr/>
            <p:nvPr/>
          </p:nvCxnSpPr>
          <p:spPr>
            <a:xfrm>
              <a:off x="5010317" y="2492233"/>
              <a:ext cx="10845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直線單箭頭接點 76"/>
            <p:cNvCxnSpPr/>
            <p:nvPr/>
          </p:nvCxnSpPr>
          <p:spPr>
            <a:xfrm>
              <a:off x="4999439" y="4824409"/>
              <a:ext cx="10845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8" name="文字方塊 77"/>
                <p:cNvSpPr txBox="1"/>
                <p:nvPr/>
              </p:nvSpPr>
              <p:spPr>
                <a:xfrm>
                  <a:off x="5427695" y="3812691"/>
                  <a:ext cx="3935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5427695" y="3812691"/>
                  <a:ext cx="393555" cy="307777"/>
                </a:xfrm>
                <a:prstGeom prst="rect">
                  <a:avLst/>
                </a:prstGeom>
                <a:blipFill>
                  <a:blip r:embed="rId14"/>
                  <a:stretch>
                    <a:fillRect b="-6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9" name="文字方塊 78"/>
                <p:cNvSpPr txBox="1"/>
                <p:nvPr/>
              </p:nvSpPr>
              <p:spPr>
                <a:xfrm>
                  <a:off x="5412329" y="2227849"/>
                  <a:ext cx="337848" cy="2243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𝑥</m:t>
                            </m:r>
                          </m:e>
                          <m:sup>
                            <m:r>
                              <a:rPr lang="en-US" altLang="zh-TW" sz="1400" b="0" i="1" smtClean="0">
                                <a:latin typeface="Cambria Math" panose="02040503050406030204" pitchFamily="18" charset="0"/>
                              </a:rPr>
                              <m:t>(1)</m:t>
                            </m:r>
                          </m:sup>
                        </m:sSup>
                      </m:oMath>
                    </m:oMathPara>
                  </a14:m>
                  <a:endParaRPr lang="zh-TW" altLang="en-US" sz="1400" dirty="0"/>
                </a:p>
              </p:txBody>
            </p:sp>
          </mc:Choice>
          <mc:Fallback xmlns="">
            <p:sp>
              <p:nvSpPr>
                <p:cNvPr id="79" name="文字方塊 78"/>
                <p:cNvSpPr txBox="1">
                  <a:spLocks noRot="1" noChangeAspect="1" noMove="1" noResize="1" noEditPoints="1" noAdjustHandles="1" noChangeArrowheads="1" noChangeShapeType="1" noTextEdit="1"/>
                </p:cNvSpPr>
                <p:nvPr/>
              </p:nvSpPr>
              <p:spPr>
                <a:xfrm>
                  <a:off x="5412329" y="2227849"/>
                  <a:ext cx="337848" cy="224357"/>
                </a:xfrm>
                <a:prstGeom prst="rect">
                  <a:avLst/>
                </a:prstGeom>
                <a:blipFill>
                  <a:blip r:embed="rId15"/>
                  <a:stretch>
                    <a:fillRect l="-7143" t="-8108" r="-1071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0" name="文字方塊 79"/>
                <p:cNvSpPr txBox="1"/>
                <p:nvPr/>
              </p:nvSpPr>
              <p:spPr>
                <a:xfrm>
                  <a:off x="5412329" y="4496053"/>
                  <a:ext cx="360420" cy="2243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𝑥</m:t>
                            </m:r>
                          </m:e>
                          <m:sup>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𝑈</m:t>
                            </m:r>
                            <m:r>
                              <a:rPr lang="en-US" altLang="zh-TW" sz="1400" b="0" i="1" smtClean="0">
                                <a:latin typeface="Cambria Math" panose="02040503050406030204" pitchFamily="18" charset="0"/>
                              </a:rPr>
                              <m:t>)</m:t>
                            </m:r>
                          </m:sup>
                        </m:sSup>
                      </m:oMath>
                    </m:oMathPara>
                  </a14:m>
                  <a:endParaRPr lang="zh-TW" altLang="en-US" sz="1400" dirty="0"/>
                </a:p>
              </p:txBody>
            </p:sp>
          </mc:Choice>
          <mc:Fallback xmlns="">
            <p:sp>
              <p:nvSpPr>
                <p:cNvPr id="80" name="文字方塊 79"/>
                <p:cNvSpPr txBox="1">
                  <a:spLocks noRot="1" noChangeAspect="1" noMove="1" noResize="1" noEditPoints="1" noAdjustHandles="1" noChangeArrowheads="1" noChangeShapeType="1" noTextEdit="1"/>
                </p:cNvSpPr>
                <p:nvPr/>
              </p:nvSpPr>
              <p:spPr>
                <a:xfrm>
                  <a:off x="5412329" y="4496053"/>
                  <a:ext cx="360420" cy="224357"/>
                </a:xfrm>
                <a:prstGeom prst="rect">
                  <a:avLst/>
                </a:prstGeom>
                <a:blipFill>
                  <a:blip r:embed="rId16"/>
                  <a:stretch>
                    <a:fillRect l="-5085" t="-8108" r="-1186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1" name="文字方塊 80"/>
                <p:cNvSpPr txBox="1"/>
                <p:nvPr/>
              </p:nvSpPr>
              <p:spPr>
                <a:xfrm>
                  <a:off x="5412329" y="3207572"/>
                  <a:ext cx="337848" cy="2243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𝑥</m:t>
                            </m:r>
                          </m:e>
                          <m:sup>
                            <m:r>
                              <a:rPr lang="en-US" altLang="zh-TW" sz="1400" b="0" i="1" smtClean="0">
                                <a:latin typeface="Cambria Math" panose="02040503050406030204" pitchFamily="18" charset="0"/>
                              </a:rPr>
                              <m:t>(2)</m:t>
                            </m:r>
                          </m:sup>
                        </m:sSup>
                      </m:oMath>
                    </m:oMathPara>
                  </a14:m>
                  <a:endParaRPr lang="zh-TW" altLang="en-US" sz="1400" dirty="0"/>
                </a:p>
              </p:txBody>
            </p:sp>
          </mc:Choice>
          <mc:Fallback xmlns="">
            <p:sp>
              <p:nvSpPr>
                <p:cNvPr id="81" name="文字方塊 80"/>
                <p:cNvSpPr txBox="1">
                  <a:spLocks noRot="1" noChangeAspect="1" noMove="1" noResize="1" noEditPoints="1" noAdjustHandles="1" noChangeArrowheads="1" noChangeShapeType="1" noTextEdit="1"/>
                </p:cNvSpPr>
                <p:nvPr/>
              </p:nvSpPr>
              <p:spPr>
                <a:xfrm>
                  <a:off x="5412329" y="3207572"/>
                  <a:ext cx="337848" cy="224357"/>
                </a:xfrm>
                <a:prstGeom prst="rect">
                  <a:avLst/>
                </a:prstGeom>
                <a:blipFill>
                  <a:blip r:embed="rId17"/>
                  <a:stretch>
                    <a:fillRect l="-7143" t="-8333" r="-10714"/>
                  </a:stretch>
                </a:blipFill>
              </p:spPr>
              <p:txBody>
                <a:bodyPr/>
                <a:lstStyle/>
                <a:p>
                  <a:r>
                    <a:rPr lang="zh-TW" altLang="en-US">
                      <a:noFill/>
                    </a:rPr>
                    <a:t> </a:t>
                  </a:r>
                </a:p>
              </p:txBody>
            </p:sp>
          </mc:Fallback>
        </mc:AlternateContent>
        <p:cxnSp>
          <p:nvCxnSpPr>
            <p:cNvPr id="83" name="直線單箭頭接點 82"/>
            <p:cNvCxnSpPr>
              <a:stCxn id="70" idx="3"/>
            </p:cNvCxnSpPr>
            <p:nvPr/>
          </p:nvCxnSpPr>
          <p:spPr>
            <a:xfrm flipV="1">
              <a:off x="6962966" y="3633784"/>
              <a:ext cx="100945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4" name="文字方塊 83"/>
                <p:cNvSpPr txBox="1"/>
                <p:nvPr/>
              </p:nvSpPr>
              <p:spPr>
                <a:xfrm>
                  <a:off x="7350651" y="3387951"/>
                  <a:ext cx="251321"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𝑥</m:t>
                        </m:r>
                      </m:oMath>
                    </m:oMathPara>
                  </a14:m>
                  <a:endParaRPr lang="zh-TW" altLang="en-US" sz="1400" dirty="0"/>
                </a:p>
              </p:txBody>
            </p:sp>
          </mc:Choice>
          <mc:Fallback xmlns="">
            <p:sp>
              <p:nvSpPr>
                <p:cNvPr id="84" name="文字方塊 83"/>
                <p:cNvSpPr txBox="1">
                  <a:spLocks noRot="1" noChangeAspect="1" noMove="1" noResize="1" noEditPoints="1" noAdjustHandles="1" noChangeArrowheads="1" noChangeShapeType="1" noTextEdit="1"/>
                </p:cNvSpPr>
                <p:nvPr/>
              </p:nvSpPr>
              <p:spPr>
                <a:xfrm>
                  <a:off x="7350651" y="3387951"/>
                  <a:ext cx="251321" cy="215444"/>
                </a:xfrm>
                <a:prstGeom prst="rect">
                  <a:avLst/>
                </a:prstGeom>
                <a:blipFill>
                  <a:blip r:embed="rId18"/>
                  <a:stretch>
                    <a:fillRect/>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22683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2163057" y="308484"/>
            <a:ext cx="7942082" cy="615553"/>
          </a:xfrm>
          <a:prstGeom prst="rect">
            <a:avLst/>
          </a:prstGeom>
          <a:noFill/>
        </p:spPr>
        <p:txBody>
          <a:bodyPr wrap="square" rtlCol="0">
            <a:spAutoFit/>
          </a:bodyPr>
          <a:lstStyle/>
          <a:p>
            <a:r>
              <a:rPr lang="en-US" altLang="zh-TW" sz="3400" b="1" dirty="0" smtClean="0">
                <a:latin typeface="+mj-lt"/>
              </a:rPr>
              <a:t>Partial Transmit Sequence (PTS)</a:t>
            </a:r>
            <a:endParaRPr lang="en-US" altLang="zh-TW" sz="3400" b="1" dirty="0">
              <a:latin typeface="+mj-lt"/>
            </a:endParaRPr>
          </a:p>
        </p:txBody>
      </p:sp>
      <mc:AlternateContent xmlns:mc="http://schemas.openxmlformats.org/markup-compatibility/2006" xmlns:a14="http://schemas.microsoft.com/office/drawing/2010/main">
        <mc:Choice Requires="a14">
          <p:sp>
            <p:nvSpPr>
              <p:cNvPr id="6" name="文字方塊 5"/>
              <p:cNvSpPr txBox="1"/>
              <p:nvPr/>
            </p:nvSpPr>
            <p:spPr>
              <a:xfrm>
                <a:off x="923925" y="1247692"/>
                <a:ext cx="7658100" cy="4349845"/>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In PTS technique, an input data block of </a:t>
                </a:r>
                <a14:m>
                  <m:oMath xmlns:m="http://schemas.openxmlformats.org/officeDocument/2006/math">
                    <m:r>
                      <a:rPr lang="en-US" altLang="zh-TW" sz="1400" b="0" i="1" smtClean="0">
                        <a:latin typeface="Cambria Math" panose="02040503050406030204" pitchFamily="18" charset="0"/>
                      </a:rPr>
                      <m:t>𝑁</m:t>
                    </m:r>
                  </m:oMath>
                </a14:m>
                <a:r>
                  <a:rPr lang="zh-TW" altLang="en-US" sz="1400" dirty="0" smtClean="0"/>
                  <a:t> </a:t>
                </a:r>
                <a:r>
                  <a:rPr lang="en-US" altLang="zh-TW" sz="1400" dirty="0" smtClean="0"/>
                  <a:t>symbols is partitioned into </a:t>
                </a:r>
                <a14:m>
                  <m:oMath xmlns:m="http://schemas.openxmlformats.org/officeDocument/2006/math">
                    <m:r>
                      <a:rPr lang="en-US" altLang="zh-TW" sz="1400" b="0" i="1" smtClean="0">
                        <a:latin typeface="Cambria Math" panose="02040503050406030204" pitchFamily="18" charset="0"/>
                      </a:rPr>
                      <m:t>𝑀</m:t>
                    </m:r>
                  </m:oMath>
                </a14:m>
                <a:r>
                  <a:rPr lang="en-US" altLang="zh-TW" sz="1400" dirty="0" smtClean="0"/>
                  <a:t> disjoint </a:t>
                </a:r>
                <a:r>
                  <a:rPr lang="en-US" altLang="zh-TW" sz="1400" dirty="0" err="1" smtClean="0"/>
                  <a:t>subblocks</a:t>
                </a:r>
                <a:r>
                  <a:rPr lang="en-US" altLang="zh-TW" sz="1400" dirty="0" smtClean="0"/>
                  <a:t>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𝑋</m:t>
                        </m:r>
                      </m:e>
                      <m:sub>
                        <m:r>
                          <a:rPr lang="en-US" altLang="zh-TW" sz="1400" b="0" i="1" smtClean="0">
                            <a:latin typeface="Cambria Math" panose="02040503050406030204" pitchFamily="18" charset="0"/>
                          </a:rPr>
                          <m:t>𝑚</m:t>
                        </m:r>
                      </m:sub>
                    </m:sSub>
                    <m:r>
                      <a:rPr lang="en-US" altLang="zh-TW" sz="1400" b="0" i="1" smtClean="0">
                        <a:latin typeface="Cambria Math" panose="02040503050406030204" pitchFamily="18" charset="0"/>
                      </a:rPr>
                      <m:t>=</m:t>
                    </m:r>
                    <m:sSup>
                      <m:sSupPr>
                        <m:ctrlPr>
                          <a:rPr lang="en-US" altLang="zh-TW" sz="1400" b="0" i="1" smtClean="0">
                            <a:latin typeface="Cambria Math" panose="02040503050406030204" pitchFamily="18" charset="0"/>
                          </a:rPr>
                        </m:ctrlPr>
                      </m:sSupPr>
                      <m:e>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𝑚</m:t>
                            </m:r>
                            <m:r>
                              <a:rPr lang="en-US" altLang="zh-TW" sz="1400" i="1">
                                <a:latin typeface="Cambria Math" panose="02040503050406030204" pitchFamily="18" charset="0"/>
                              </a:rPr>
                              <m:t>,0</m:t>
                            </m:r>
                          </m:sub>
                        </m:sSub>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𝑚</m:t>
                            </m:r>
                            <m:r>
                              <a:rPr lang="en-US" altLang="zh-TW" sz="1400" i="1">
                                <a:latin typeface="Cambria Math" panose="02040503050406030204" pitchFamily="18" charset="0"/>
                              </a:rPr>
                              <m:t>,1</m:t>
                            </m:r>
                          </m:sub>
                        </m:sSub>
                        <m:r>
                          <a:rPr lang="en-US" altLang="zh-TW" sz="1400" i="1">
                            <a:latin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𝑋</m:t>
                            </m:r>
                          </m:e>
                          <m:sub>
                            <m:r>
                              <a:rPr lang="en-US" altLang="zh-TW" sz="1400" i="1">
                                <a:latin typeface="Cambria Math" panose="02040503050406030204" pitchFamily="18" charset="0"/>
                                <a:ea typeface="Cambria Math" panose="02040503050406030204" pitchFamily="18" charset="0"/>
                              </a:rPr>
                              <m:t>𝑚</m:t>
                            </m:r>
                            <m:r>
                              <a:rPr lang="en-US" altLang="zh-TW" sz="1400" i="1">
                                <a:latin typeface="Cambria Math" panose="02040503050406030204" pitchFamily="18" charset="0"/>
                                <a:ea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𝑁</m:t>
                            </m:r>
                            <m:r>
                              <a:rPr lang="en-US" altLang="zh-TW" sz="1400" i="1">
                                <a:latin typeface="Cambria Math" panose="02040503050406030204" pitchFamily="18" charset="0"/>
                                <a:ea typeface="Cambria Math" panose="02040503050406030204" pitchFamily="18" charset="0"/>
                              </a:rPr>
                              <m:t>−1</m:t>
                            </m:r>
                          </m:sub>
                        </m:sSub>
                        <m:r>
                          <a:rPr lang="en-US" altLang="zh-TW" sz="1400" i="1">
                            <a:latin typeface="Cambria Math" panose="02040503050406030204" pitchFamily="18" charset="0"/>
                          </a:rPr>
                          <m:t>]</m:t>
                        </m:r>
                        <m:r>
                          <m:rPr>
                            <m:nor/>
                          </m:rPr>
                          <a:rPr lang="zh-TW" altLang="en-US" sz="1400" dirty="0"/>
                          <m:t> </m:t>
                        </m:r>
                      </m:e>
                      <m:sup>
                        <m:r>
                          <a:rPr lang="en-US" altLang="zh-TW" sz="1400" b="0" i="1" smtClean="0">
                            <a:latin typeface="Cambria Math" panose="02040503050406030204" pitchFamily="18" charset="0"/>
                          </a:rPr>
                          <m:t>𝑇</m:t>
                        </m:r>
                      </m:sup>
                    </m:sSup>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𝑚</m:t>
                    </m:r>
                    <m:r>
                      <a:rPr lang="en-US" altLang="zh-TW" sz="1400" b="0" i="1" smtClean="0">
                        <a:latin typeface="Cambria Math" panose="02040503050406030204" pitchFamily="18" charset="0"/>
                      </a:rPr>
                      <m:t>=1,2,⋯,</m:t>
                    </m:r>
                    <m:r>
                      <a:rPr lang="en-US" altLang="zh-TW" sz="1400" b="0" i="1" smtClean="0">
                        <a:latin typeface="Cambria Math" panose="02040503050406030204" pitchFamily="18" charset="0"/>
                        <a:ea typeface="Cambria Math" panose="02040503050406030204" pitchFamily="18" charset="0"/>
                      </a:rPr>
                      <m:t>𝑀</m:t>
                    </m:r>
                  </m:oMath>
                </a14:m>
                <a:r>
                  <a:rPr lang="en-US" altLang="zh-TW" sz="1400" dirty="0" smtClean="0"/>
                  <a:t>, such that </a:t>
                </a:r>
                <a14:m>
                  <m:oMath xmlns:m="http://schemas.openxmlformats.org/officeDocument/2006/math">
                    <m:nary>
                      <m:naryPr>
                        <m:chr m:val="∑"/>
                        <m:limLoc m:val="subSup"/>
                        <m:ctrlPr>
                          <a:rPr lang="en-US" altLang="zh-TW" sz="1400" i="1" smtClean="0">
                            <a:latin typeface="Cambria Math" panose="02040503050406030204" pitchFamily="18" charset="0"/>
                          </a:rPr>
                        </m:ctrlPr>
                      </m:naryPr>
                      <m:sub>
                        <m:r>
                          <m:rPr>
                            <m:brk m:alnAt="25"/>
                          </m:rPr>
                          <a:rPr lang="en-US" altLang="zh-TW" sz="1400" b="0" i="1" smtClean="0">
                            <a:latin typeface="Cambria Math" panose="02040503050406030204" pitchFamily="18" charset="0"/>
                          </a:rPr>
                          <m:t>𝑚</m:t>
                        </m:r>
                        <m:r>
                          <a:rPr lang="en-US" altLang="zh-TW" sz="1400" b="0" i="1" smtClean="0">
                            <a:latin typeface="Cambria Math" panose="02040503050406030204" pitchFamily="18" charset="0"/>
                          </a:rPr>
                          <m:t>=1</m:t>
                        </m:r>
                      </m:sub>
                      <m:sup>
                        <m:r>
                          <a:rPr lang="en-US" altLang="zh-TW" sz="1400" b="0" i="1" smtClean="0">
                            <a:latin typeface="Cambria Math" panose="02040503050406030204" pitchFamily="18" charset="0"/>
                          </a:rPr>
                          <m:t>𝑀</m:t>
                        </m:r>
                      </m:sup>
                      <m:e>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𝑋</m:t>
                            </m:r>
                          </m:e>
                          <m:sub>
                            <m:r>
                              <a:rPr lang="en-US" altLang="zh-TW" sz="1400" b="0" i="1" smtClean="0">
                                <a:latin typeface="Cambria Math" panose="02040503050406030204" pitchFamily="18" charset="0"/>
                              </a:rPr>
                              <m:t>𝑚</m:t>
                            </m:r>
                          </m:sub>
                        </m:sSub>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𝑋</m:t>
                        </m:r>
                      </m:e>
                    </m:nary>
                  </m:oMath>
                </a14:m>
                <a:r>
                  <a:rPr lang="en-US" altLang="zh-TW" sz="1400" dirty="0" smtClean="0"/>
                  <a:t>, where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𝑚</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𝑘</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𝑋</m:t>
                        </m:r>
                      </m:e>
                      <m:sub>
                        <m:r>
                          <a:rPr lang="en-US" altLang="zh-TW" sz="1400" b="0" i="1" smtClean="0">
                            <a:latin typeface="Cambria Math" panose="02040503050406030204" pitchFamily="18" charset="0"/>
                          </a:rPr>
                          <m:t>𝑘</m:t>
                        </m:r>
                      </m:sub>
                    </m:sSub>
                  </m:oMath>
                </a14:m>
                <a:r>
                  <a:rPr lang="en-US" altLang="zh-TW" sz="1400" dirty="0" smtClean="0"/>
                  <a:t> or 0. Then, the </a:t>
                </a:r>
                <a:r>
                  <a:rPr lang="en-US" altLang="zh-TW" sz="1400" dirty="0" err="1" smtClean="0"/>
                  <a:t>subblocks</a:t>
                </a:r>
                <a:r>
                  <a:rPr lang="en-US" altLang="zh-TW" sz="1400" dirty="0" smtClean="0"/>
                  <a:t>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𝑚</m:t>
                        </m:r>
                      </m:sub>
                    </m:sSub>
                  </m:oMath>
                </a14:m>
                <a:r>
                  <a:rPr lang="en-US" altLang="zh-TW" sz="1400" dirty="0" smtClean="0"/>
                  <a:t> are transformed into </a:t>
                </a:r>
                <a14:m>
                  <m:oMath xmlns:m="http://schemas.openxmlformats.org/officeDocument/2006/math">
                    <m:r>
                      <a:rPr lang="en-US" altLang="zh-TW" sz="1400" b="0" i="1" smtClean="0">
                        <a:latin typeface="Cambria Math" panose="02040503050406030204" pitchFamily="18" charset="0"/>
                      </a:rPr>
                      <m:t>𝑀</m:t>
                    </m:r>
                  </m:oMath>
                </a14:m>
                <a:r>
                  <a:rPr lang="en-US" altLang="zh-TW" sz="1400" dirty="0" smtClean="0"/>
                  <a:t> time-domain partial transmit sequences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𝑚</m:t>
                        </m:r>
                      </m:sub>
                    </m:sSub>
                  </m:oMath>
                </a14:m>
                <a:r>
                  <a:rPr lang="en-US" altLang="zh-TW" sz="1400" dirty="0" smtClean="0"/>
                  <a:t> concatenated with </a:t>
                </a:r>
                <a14:m>
                  <m:oMath xmlns:m="http://schemas.openxmlformats.org/officeDocument/2006/math">
                    <m:d>
                      <m:dPr>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𝐿</m:t>
                        </m:r>
                        <m:r>
                          <a:rPr lang="en-US" altLang="zh-TW" sz="1400" b="0" i="1" smtClean="0">
                            <a:latin typeface="Cambria Math" panose="02040503050406030204" pitchFamily="18" charset="0"/>
                          </a:rPr>
                          <m:t>−1</m:t>
                        </m:r>
                      </m:e>
                    </m:d>
                    <m:r>
                      <a:rPr lang="en-US" altLang="zh-TW" sz="1400" b="0" i="1" smtClean="0">
                        <a:latin typeface="Cambria Math" panose="02040503050406030204" pitchFamily="18" charset="0"/>
                      </a:rPr>
                      <m:t>𝑁</m:t>
                    </m:r>
                  </m:oMath>
                </a14:m>
                <a:r>
                  <a:rPr lang="en-US" altLang="zh-TW" sz="1400" dirty="0" smtClean="0"/>
                  <a:t> zeros)</a:t>
                </a:r>
                <a:br>
                  <a:rPr lang="en-US" altLang="zh-TW" sz="1400" dirty="0" smtClean="0"/>
                </a:br>
                <a:r>
                  <a:rPr lang="en-US" altLang="zh-TW" sz="1400" dirty="0" smtClean="0"/>
                  <a:t/>
                </a:r>
                <a:br>
                  <a:rPr lang="en-US" altLang="zh-TW" sz="1400" dirty="0" smtClean="0"/>
                </a:b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𝑚</m:t>
                        </m:r>
                      </m:sub>
                    </m:sSub>
                    <m:r>
                      <a:rPr lang="en-US" altLang="zh-TW" sz="1400" i="1">
                        <a:latin typeface="Cambria Math" panose="02040503050406030204" pitchFamily="18" charset="0"/>
                      </a:rPr>
                      <m:t>=</m:t>
                    </m:r>
                    <m:sSup>
                      <m:sSupPr>
                        <m:ctrlPr>
                          <a:rPr lang="en-US" altLang="zh-TW" sz="1400" i="1" smtClean="0">
                            <a:latin typeface="Cambria Math" panose="02040503050406030204" pitchFamily="18" charset="0"/>
                          </a:rPr>
                        </m:ctrlPr>
                      </m:sSupPr>
                      <m:e>
                        <m:d>
                          <m:dPr>
                            <m:begChr m:val="["/>
                            <m:endChr m:val="]"/>
                            <m:ctrlPr>
                              <a:rPr lang="en-US" altLang="zh-TW" sz="1400" i="1">
                                <a:latin typeface="Cambria Math" panose="02040503050406030204" pitchFamily="18" charset="0"/>
                              </a:rPr>
                            </m:ctrlPr>
                          </m:dP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𝑚</m:t>
                                </m:r>
                                <m:r>
                                  <a:rPr lang="en-US" altLang="zh-TW" sz="1400" i="1">
                                    <a:latin typeface="Cambria Math" panose="02040503050406030204" pitchFamily="18" charset="0"/>
                                  </a:rPr>
                                  <m:t>,0</m:t>
                                </m:r>
                              </m:sub>
                            </m:sSub>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𝑚</m:t>
                                </m:r>
                                <m:r>
                                  <a:rPr lang="en-US" altLang="zh-TW" sz="1400" i="1">
                                    <a:latin typeface="Cambria Math" panose="02040503050406030204" pitchFamily="18" charset="0"/>
                                  </a:rPr>
                                  <m:t>,1</m:t>
                                </m:r>
                              </m:sub>
                            </m:sSub>
                            <m:r>
                              <a:rPr lang="en-US" altLang="zh-TW" sz="1400" i="1">
                                <a:latin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𝑚</m:t>
                                </m:r>
                                <m:r>
                                  <a:rPr lang="en-US" altLang="zh-TW" sz="1400" i="1">
                                    <a:latin typeface="Cambria Math" panose="02040503050406030204" pitchFamily="18" charset="0"/>
                                  </a:rPr>
                                  <m:t>,</m:t>
                                </m:r>
                                <m:r>
                                  <a:rPr lang="en-US" altLang="zh-TW" sz="1400" i="1">
                                    <a:latin typeface="Cambria Math" panose="02040503050406030204" pitchFamily="18" charset="0"/>
                                  </a:rPr>
                                  <m:t>𝑁𝐿</m:t>
                                </m:r>
                                <m:r>
                                  <a:rPr lang="en-US" altLang="zh-TW" sz="1400" i="1">
                                    <a:latin typeface="Cambria Math" panose="02040503050406030204" pitchFamily="18" charset="0"/>
                                  </a:rPr>
                                  <m:t>−1</m:t>
                                </m:r>
                              </m:sub>
                            </m:sSub>
                          </m:e>
                        </m:d>
                      </m:e>
                      <m:sup>
                        <m:r>
                          <a:rPr lang="en-US" altLang="zh-TW" sz="1400" b="0" i="1" smtClean="0">
                            <a:latin typeface="Cambria Math" panose="02040503050406030204" pitchFamily="18" charset="0"/>
                          </a:rPr>
                          <m:t>𝑇</m:t>
                        </m:r>
                      </m:sup>
                    </m:sSup>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𝐼𝐷𝐹𝑇</m:t>
                        </m:r>
                      </m:e>
                      <m:sub>
                        <m:r>
                          <a:rPr lang="en-US" altLang="zh-TW" sz="1400" b="0" i="1" smtClean="0">
                            <a:latin typeface="Cambria Math" panose="02040503050406030204" pitchFamily="18" charset="0"/>
                          </a:rPr>
                          <m:t>𝑁𝐿</m:t>
                        </m:r>
                        <m:r>
                          <a:rPr lang="en-US" altLang="zh-TW" sz="1400" i="1">
                            <a:latin typeface="Cambria Math" panose="02040503050406030204" pitchFamily="18" charset="0"/>
                            <a:ea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𝑁</m:t>
                        </m:r>
                      </m:sub>
                    </m:sSub>
                    <m:d>
                      <m:dPr>
                        <m:begChr m:val="["/>
                        <m:endChr m:val="]"/>
                        <m:ctrlPr>
                          <a:rPr lang="en-US" altLang="zh-TW" sz="1400" i="1">
                            <a:latin typeface="Cambria Math" panose="02040503050406030204" pitchFamily="18" charset="0"/>
                          </a:rPr>
                        </m:ctrlPr>
                      </m:dP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𝑚</m:t>
                            </m:r>
                          </m:sub>
                        </m:sSub>
                      </m:e>
                    </m:d>
                  </m:oMath>
                </a14:m>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These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𝑚</m:t>
                        </m:r>
                      </m:sub>
                    </m:sSub>
                  </m:oMath>
                </a14:m>
                <a:r>
                  <a:rPr lang="en-US" altLang="zh-TW" sz="1400" dirty="0" smtClean="0"/>
                  <a:t> are called the partial transmit sequences.</a:t>
                </a:r>
                <a:br>
                  <a:rPr lang="en-US" altLang="zh-TW" sz="1400" dirty="0" smtClean="0"/>
                </a:br>
                <a:endParaRPr lang="en-US" altLang="zh-TW" sz="1400" dirty="0"/>
              </a:p>
              <a:p>
                <a:endParaRPr lang="en-US" altLang="zh-TW" sz="1400" dirty="0" smtClean="0"/>
              </a:p>
              <a:p>
                <a:pPr marL="285750" indent="-285750">
                  <a:buFont typeface="Arial" panose="020B0604020202020204" pitchFamily="34" charset="0"/>
                  <a:buChar char="•"/>
                </a:pPr>
                <a:r>
                  <a:rPr lang="en-US" altLang="zh-TW" sz="1400" dirty="0" smtClean="0"/>
                  <a:t>The subcarriers in each </a:t>
                </a:r>
                <a:r>
                  <a:rPr lang="en-US" altLang="zh-TW" sz="1400" dirty="0" err="1" smtClean="0"/>
                  <a:t>subblock</a:t>
                </a:r>
                <a:r>
                  <a:rPr lang="en-US" altLang="zh-TW" sz="1400" dirty="0" smtClean="0"/>
                  <a:t> are weighted by a phase factor, where the phase factors </a:t>
                </a:r>
                <a14:m>
                  <m:oMath xmlns:m="http://schemas.openxmlformats.org/officeDocument/2006/math">
                    <m:r>
                      <a:rPr lang="en-US" altLang="zh-TW" sz="1400" b="0" i="1" smtClean="0">
                        <a:latin typeface="Cambria Math" panose="02040503050406030204" pitchFamily="18" charset="0"/>
                      </a:rPr>
                      <m:t>𝑏</m:t>
                    </m:r>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𝑏</m:t>
                        </m:r>
                      </m:e>
                      <m:sub>
                        <m:r>
                          <a:rPr lang="en-US" altLang="zh-TW" sz="1400" b="0" i="1" smtClean="0">
                            <a:latin typeface="Cambria Math" panose="02040503050406030204" pitchFamily="18" charset="0"/>
                          </a:rPr>
                          <m:t>𝑚</m:t>
                        </m:r>
                      </m:sub>
                    </m:sSub>
                    <m:r>
                      <a:rPr lang="en-US" altLang="zh-TW" sz="1400" b="0" i="1" smtClean="0">
                        <a:latin typeface="Cambria Math" panose="02040503050406030204" pitchFamily="18" charset="0"/>
                      </a:rPr>
                      <m:t>=</m:t>
                    </m:r>
                    <m:sSup>
                      <m:sSupPr>
                        <m:ctrlPr>
                          <a:rPr lang="en-US" altLang="zh-TW" sz="1400" b="0" i="1" smtClean="0">
                            <a:latin typeface="Cambria Math" panose="02040503050406030204" pitchFamily="18" charset="0"/>
                          </a:rPr>
                        </m:ctrlPr>
                      </m:sSupPr>
                      <m:e>
                        <m:r>
                          <a:rPr lang="en-US" altLang="zh-TW" sz="1400" b="0" i="1" smtClean="0">
                            <a:latin typeface="Cambria Math" panose="02040503050406030204" pitchFamily="18" charset="0"/>
                          </a:rPr>
                          <m:t>𝑒</m:t>
                        </m:r>
                      </m:e>
                      <m:sup>
                        <m:r>
                          <a:rPr lang="en-US" altLang="zh-TW" sz="1400" b="0" i="1" smtClean="0">
                            <a:latin typeface="Cambria Math" panose="02040503050406030204" pitchFamily="18" charset="0"/>
                          </a:rPr>
                          <m:t>𝑗</m:t>
                        </m:r>
                        <m:sSub>
                          <m:sSubPr>
                            <m:ctrlPr>
                              <a:rPr lang="en-US" altLang="zh-TW" sz="1400" b="0" i="1" smtClean="0">
                                <a:latin typeface="Cambria Math" panose="02040503050406030204" pitchFamily="18" charset="0"/>
                              </a:rPr>
                            </m:ctrlPr>
                          </m:sSubPr>
                          <m:e>
                            <m:r>
                              <a:rPr lang="zh-TW" altLang="en-US" sz="1400" b="0" i="1" smtClean="0">
                                <a:latin typeface="Cambria Math" panose="02040503050406030204" pitchFamily="18" charset="0"/>
                              </a:rPr>
                              <m:t>𝜃</m:t>
                            </m:r>
                          </m:e>
                          <m:sub>
                            <m:r>
                              <a:rPr lang="en-US" altLang="zh-TW" sz="1400" b="0" i="1" smtClean="0">
                                <a:latin typeface="Cambria Math" panose="02040503050406030204" pitchFamily="18" charset="0"/>
                              </a:rPr>
                              <m:t>𝑚</m:t>
                            </m:r>
                          </m:sub>
                        </m:sSub>
                      </m:sup>
                    </m:sSup>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𝑚</m:t>
                    </m:r>
                    <m:r>
                      <a:rPr lang="en-US" altLang="zh-TW" sz="1400" b="0" i="1" smtClean="0">
                        <a:latin typeface="Cambria Math" panose="02040503050406030204" pitchFamily="18" charset="0"/>
                      </a:rPr>
                      <m:t>=1,2,⋯,</m:t>
                    </m:r>
                    <m:r>
                      <a:rPr lang="en-US" altLang="zh-TW" sz="1400" b="0" i="1" smtClean="0">
                        <a:latin typeface="Cambria Math" panose="02040503050406030204" pitchFamily="18" charset="0"/>
                        <a:ea typeface="Cambria Math" panose="02040503050406030204" pitchFamily="18" charset="0"/>
                      </a:rPr>
                      <m:t>𝑀</m:t>
                    </m:r>
                    <m:r>
                      <a:rPr lang="en-US" altLang="zh-TW" sz="1400" b="0" i="1" smtClean="0">
                        <a:latin typeface="Cambria Math" panose="02040503050406030204" pitchFamily="18" charset="0"/>
                      </a:rPr>
                      <m:t>}</m:t>
                    </m:r>
                  </m:oMath>
                </a14:m>
                <a:r>
                  <a:rPr lang="en-US" altLang="zh-TW" sz="1400" dirty="0" smtClean="0"/>
                  <a:t> are selected such that the PAPR of the combined signal </a:t>
                </a:r>
                <a:r>
                  <a:rPr lang="en-US" altLang="zh-TW" sz="1400" i="1" dirty="0" smtClean="0">
                    <a:latin typeface="Cambria Math" panose="02040503050406030204" pitchFamily="18" charset="0"/>
                  </a:rPr>
                  <a:t/>
                </a:r>
                <a:br>
                  <a:rPr lang="en-US" altLang="zh-TW" sz="1400" i="1" dirty="0" smtClean="0">
                    <a:latin typeface="Cambria Math" panose="02040503050406030204" pitchFamily="18" charset="0"/>
                  </a:rPr>
                </a:br>
                <a14:m>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𝑥</m:t>
                        </m:r>
                      </m:e>
                      <m:sup>
                        <m:r>
                          <a:rPr lang="en-US" altLang="zh-TW" sz="1400" b="0" i="1" smtClean="0">
                            <a:latin typeface="Cambria Math" panose="02040503050406030204" pitchFamily="18" charset="0"/>
                          </a:rPr>
                          <m:t>′</m:t>
                        </m:r>
                      </m:sup>
                    </m:sSup>
                    <m:d>
                      <m:dPr>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𝑏</m:t>
                        </m:r>
                      </m:e>
                    </m:d>
                    <m:r>
                      <a:rPr lang="en-US" altLang="zh-TW" sz="1400" b="0" i="1" smtClean="0">
                        <a:latin typeface="Cambria Math" panose="02040503050406030204" pitchFamily="18" charset="0"/>
                      </a:rPr>
                      <m:t>=</m:t>
                    </m:r>
                    <m:nary>
                      <m:naryPr>
                        <m:chr m:val="∑"/>
                        <m:limLoc m:val="subSup"/>
                        <m:ctrlPr>
                          <a:rPr lang="en-US" altLang="zh-TW" sz="1400" i="1">
                            <a:latin typeface="Cambria Math" panose="02040503050406030204" pitchFamily="18" charset="0"/>
                          </a:rPr>
                        </m:ctrlPr>
                      </m:naryPr>
                      <m:sub>
                        <m:r>
                          <m:rPr>
                            <m:brk m:alnAt="25"/>
                          </m:rPr>
                          <a:rPr lang="en-US" altLang="zh-TW" sz="1400" i="1">
                            <a:latin typeface="Cambria Math" panose="02040503050406030204" pitchFamily="18" charset="0"/>
                          </a:rPr>
                          <m:t>𝑚</m:t>
                        </m:r>
                        <m:r>
                          <a:rPr lang="en-US" altLang="zh-TW" sz="1400" i="1">
                            <a:latin typeface="Cambria Math" panose="02040503050406030204" pitchFamily="18" charset="0"/>
                          </a:rPr>
                          <m:t>=1</m:t>
                        </m:r>
                      </m:sub>
                      <m:sup>
                        <m:r>
                          <a:rPr lang="en-US" altLang="zh-TW" sz="1400" i="1">
                            <a:latin typeface="Cambria Math" panose="02040503050406030204" pitchFamily="18" charset="0"/>
                          </a:rPr>
                          <m:t>𝑀</m:t>
                        </m:r>
                      </m:sup>
                      <m:e>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𝑏</m:t>
                            </m:r>
                          </m:e>
                          <m:sub>
                            <m:r>
                              <a:rPr lang="en-US" altLang="zh-TW" sz="1400" b="0" i="1" smtClean="0">
                                <a:latin typeface="Cambria Math" panose="02040503050406030204" pitchFamily="18" charset="0"/>
                              </a:rPr>
                              <m:t>𝑚</m:t>
                            </m:r>
                          </m:sub>
                        </m:sSub>
                        <m:r>
                          <a:rPr lang="en-US" altLang="zh-TW" sz="1400" i="1" smtClean="0">
                            <a:latin typeface="Cambria Math" panose="02040503050406030204" pitchFamily="18" charset="0"/>
                            <a:ea typeface="Cambria Math" panose="02040503050406030204" pitchFamily="18" charset="0"/>
                          </a:rPr>
                          <m:t>∙</m:t>
                        </m:r>
                        <m:sSub>
                          <m:sSubPr>
                            <m:ctrlPr>
                              <a:rPr lang="en-US" altLang="zh-TW" sz="140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𝑥</m:t>
                            </m:r>
                          </m:e>
                          <m:sub>
                            <m:r>
                              <a:rPr lang="en-US" altLang="zh-TW" sz="1400" b="0" i="1" smtClean="0">
                                <a:latin typeface="Cambria Math" panose="02040503050406030204" pitchFamily="18" charset="0"/>
                                <a:ea typeface="Cambria Math" panose="02040503050406030204" pitchFamily="18" charset="0"/>
                              </a:rPr>
                              <m:t>𝑚</m:t>
                            </m:r>
                          </m:sub>
                        </m:sSub>
                      </m:e>
                    </m:nary>
                  </m:oMath>
                </a14:m>
                <a:r>
                  <a:rPr lang="en-US" altLang="zh-TW" sz="1400" dirty="0" smtClean="0"/>
                  <a:t> is minimized, where </a:t>
                </a:r>
                <a14:m>
                  <m:oMath xmlns:m="http://schemas.openxmlformats.org/officeDocument/2006/math">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𝑥</m:t>
                        </m:r>
                      </m:e>
                      <m:sup>
                        <m:r>
                          <a:rPr lang="en-US" altLang="zh-TW" sz="1400" i="1">
                            <a:latin typeface="Cambria Math" panose="02040503050406030204" pitchFamily="18" charset="0"/>
                          </a:rPr>
                          <m:t>′</m:t>
                        </m:r>
                      </m:sup>
                    </m:sSup>
                    <m:d>
                      <m:dPr>
                        <m:ctrlPr>
                          <a:rPr lang="en-US" altLang="zh-TW" sz="1400" i="1">
                            <a:latin typeface="Cambria Math" panose="02040503050406030204" pitchFamily="18" charset="0"/>
                          </a:rPr>
                        </m:ctrlPr>
                      </m:dPr>
                      <m:e>
                        <m:r>
                          <a:rPr lang="en-US" altLang="zh-TW" sz="1400" i="1">
                            <a:latin typeface="Cambria Math" panose="02040503050406030204" pitchFamily="18" charset="0"/>
                          </a:rPr>
                          <m:t>𝑏</m:t>
                        </m:r>
                      </m:e>
                    </m:d>
                    <m:r>
                      <a:rPr lang="en-US" altLang="zh-TW" sz="1400" b="0" i="1" smtClean="0">
                        <a:latin typeface="Cambria Math" panose="02040503050406030204" pitchFamily="18" charset="0"/>
                      </a:rPr>
                      <m:t>=</m:t>
                    </m:r>
                    <m:sSup>
                      <m:sSupPr>
                        <m:ctrlPr>
                          <a:rPr lang="en-US" altLang="zh-TW" sz="1400" b="0" i="1" smtClean="0">
                            <a:latin typeface="Cambria Math" panose="02040503050406030204" pitchFamily="18" charset="0"/>
                          </a:rPr>
                        </m:ctrlPr>
                      </m:sSupPr>
                      <m:e>
                        <m:r>
                          <a:rPr lang="en-US" altLang="zh-TW" sz="1400" i="1">
                            <a:latin typeface="Cambria Math" panose="02040503050406030204" pitchFamily="18" charset="0"/>
                          </a:rPr>
                          <m:t>[</m:t>
                        </m:r>
                        <m:sSubSup>
                          <m:sSubSupPr>
                            <m:ctrlPr>
                              <a:rPr lang="en-US" altLang="zh-TW" sz="1400" i="1">
                                <a:latin typeface="Cambria Math" panose="02040503050406030204" pitchFamily="18" charset="0"/>
                              </a:rPr>
                            </m:ctrlPr>
                          </m:sSubSupPr>
                          <m:e>
                            <m:r>
                              <a:rPr lang="en-US" altLang="zh-TW" sz="1400" i="1">
                                <a:latin typeface="Cambria Math" panose="02040503050406030204" pitchFamily="18" charset="0"/>
                              </a:rPr>
                              <m:t>𝑥</m:t>
                            </m:r>
                          </m:e>
                          <m:sub>
                            <m:r>
                              <a:rPr lang="en-US" altLang="zh-TW" sz="1400" i="1">
                                <a:latin typeface="Cambria Math" panose="02040503050406030204" pitchFamily="18" charset="0"/>
                              </a:rPr>
                              <m:t>0</m:t>
                            </m:r>
                          </m:sub>
                          <m:sup>
                            <m:r>
                              <a:rPr lang="en-US" altLang="zh-TW" sz="1400" i="1">
                                <a:latin typeface="Cambria Math" panose="02040503050406030204" pitchFamily="18" charset="0"/>
                              </a:rPr>
                              <m:t>′</m:t>
                            </m:r>
                          </m:sup>
                        </m:sSubSup>
                        <m:d>
                          <m:dPr>
                            <m:ctrlPr>
                              <a:rPr lang="en-US" altLang="zh-TW" sz="1400" i="1">
                                <a:latin typeface="Cambria Math" panose="02040503050406030204" pitchFamily="18" charset="0"/>
                              </a:rPr>
                            </m:ctrlPr>
                          </m:dPr>
                          <m:e>
                            <m:r>
                              <a:rPr lang="en-US" altLang="zh-TW" sz="1400" i="1">
                                <a:latin typeface="Cambria Math" panose="02040503050406030204" pitchFamily="18" charset="0"/>
                              </a:rPr>
                              <m:t>𝑏</m:t>
                            </m:r>
                          </m:e>
                        </m:d>
                        <m:r>
                          <a:rPr lang="en-US" altLang="zh-TW" sz="1400" i="1">
                            <a:latin typeface="Cambria Math" panose="02040503050406030204" pitchFamily="18" charset="0"/>
                          </a:rPr>
                          <m:t>,</m:t>
                        </m:r>
                        <m:sSubSup>
                          <m:sSubSupPr>
                            <m:ctrlPr>
                              <a:rPr lang="en-US" altLang="zh-TW" sz="1400" i="1">
                                <a:latin typeface="Cambria Math" panose="02040503050406030204" pitchFamily="18" charset="0"/>
                              </a:rPr>
                            </m:ctrlPr>
                          </m:sSubSupPr>
                          <m:e>
                            <m:r>
                              <a:rPr lang="en-US" altLang="zh-TW" sz="1400" i="1">
                                <a:latin typeface="Cambria Math" panose="02040503050406030204" pitchFamily="18" charset="0"/>
                              </a:rPr>
                              <m:t>𝑥</m:t>
                            </m:r>
                          </m:e>
                          <m:sub>
                            <m:r>
                              <a:rPr lang="en-US" altLang="zh-TW" sz="1400" i="1">
                                <a:latin typeface="Cambria Math" panose="02040503050406030204" pitchFamily="18" charset="0"/>
                              </a:rPr>
                              <m:t>1</m:t>
                            </m:r>
                          </m:sub>
                          <m:sup>
                            <m:r>
                              <a:rPr lang="en-US" altLang="zh-TW" sz="1400" i="1">
                                <a:latin typeface="Cambria Math" panose="02040503050406030204" pitchFamily="18" charset="0"/>
                              </a:rPr>
                              <m:t>′</m:t>
                            </m:r>
                          </m:sup>
                        </m:sSubSup>
                        <m:d>
                          <m:dPr>
                            <m:ctrlPr>
                              <a:rPr lang="en-US" altLang="zh-TW" sz="1400" i="1">
                                <a:latin typeface="Cambria Math" panose="02040503050406030204" pitchFamily="18" charset="0"/>
                              </a:rPr>
                            </m:ctrlPr>
                          </m:dPr>
                          <m:e>
                            <m:r>
                              <a:rPr lang="en-US" altLang="zh-TW" sz="1400" i="1">
                                <a:latin typeface="Cambria Math" panose="02040503050406030204" pitchFamily="18" charset="0"/>
                              </a:rPr>
                              <m:t>𝑏</m:t>
                            </m:r>
                          </m:e>
                        </m:d>
                        <m:r>
                          <a:rPr lang="en-US" altLang="zh-TW" sz="1400" i="1">
                            <a:latin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m:t>
                        </m:r>
                        <m:sSubSup>
                          <m:sSubSupPr>
                            <m:ctrlPr>
                              <a:rPr lang="en-US" altLang="zh-TW" sz="1400" i="1">
                                <a:latin typeface="Cambria Math" panose="02040503050406030204" pitchFamily="18" charset="0"/>
                              </a:rPr>
                            </m:ctrlPr>
                          </m:sSubSupPr>
                          <m:e>
                            <m:r>
                              <a:rPr lang="en-US" altLang="zh-TW" sz="1400" i="1">
                                <a:latin typeface="Cambria Math" panose="02040503050406030204" pitchFamily="18" charset="0"/>
                              </a:rPr>
                              <m:t>𝑥</m:t>
                            </m:r>
                          </m:e>
                          <m:sub>
                            <m:r>
                              <a:rPr lang="en-US" altLang="zh-TW" sz="1400" i="1">
                                <a:latin typeface="Cambria Math" panose="02040503050406030204" pitchFamily="18" charset="0"/>
                              </a:rPr>
                              <m:t>𝑁𝐿</m:t>
                            </m:r>
                            <m:r>
                              <a:rPr lang="en-US" altLang="zh-TW" sz="1400" i="1">
                                <a:latin typeface="Cambria Math" panose="02040503050406030204" pitchFamily="18" charset="0"/>
                              </a:rPr>
                              <m:t>−1</m:t>
                            </m:r>
                          </m:sub>
                          <m:sup>
                            <m:r>
                              <a:rPr lang="en-US" altLang="zh-TW" sz="1400" i="1">
                                <a:latin typeface="Cambria Math" panose="02040503050406030204" pitchFamily="18" charset="0"/>
                              </a:rPr>
                              <m:t>′</m:t>
                            </m:r>
                          </m:sup>
                        </m:sSubSup>
                        <m:d>
                          <m:dPr>
                            <m:ctrlPr>
                              <a:rPr lang="en-US" altLang="zh-TW" sz="1400" i="1">
                                <a:latin typeface="Cambria Math" panose="02040503050406030204" pitchFamily="18" charset="0"/>
                              </a:rPr>
                            </m:ctrlPr>
                          </m:dPr>
                          <m:e>
                            <m:r>
                              <a:rPr lang="en-US" altLang="zh-TW" sz="1400" i="1">
                                <a:latin typeface="Cambria Math" panose="02040503050406030204" pitchFamily="18" charset="0"/>
                              </a:rPr>
                              <m:t>𝑏</m:t>
                            </m:r>
                          </m:e>
                        </m:d>
                        <m:r>
                          <a:rPr lang="en-US" altLang="zh-TW" sz="1400" i="1">
                            <a:latin typeface="Cambria Math" panose="02040503050406030204" pitchFamily="18" charset="0"/>
                          </a:rPr>
                          <m:t>]</m:t>
                        </m:r>
                        <m:r>
                          <m:rPr>
                            <m:nor/>
                          </m:rPr>
                          <a:rPr lang="zh-TW" altLang="en-US" sz="1400" dirty="0"/>
                          <m:t> </m:t>
                        </m:r>
                      </m:e>
                      <m:sup>
                        <m:r>
                          <a:rPr lang="en-US" altLang="zh-TW" sz="1400" b="0" i="1" smtClean="0">
                            <a:latin typeface="Cambria Math" panose="02040503050406030204" pitchFamily="18" charset="0"/>
                          </a:rPr>
                          <m:t>𝑇</m:t>
                        </m:r>
                      </m:sup>
                    </m:sSup>
                  </m:oMath>
                </a14:m>
                <a:r>
                  <a:rPr lang="en-US" altLang="zh-TW" sz="1400" dirty="0" smtClean="0"/>
                  <a:t>.</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r>
                  <a:rPr lang="en-US" altLang="zh-TW" sz="1400" dirty="0" smtClean="0"/>
                  <a:t>The objective is to find the set of phase factors that minimizes the PAPR, which is related to the minimization of </a:t>
                </a:r>
              </a:p>
              <a:p>
                <a:endParaRPr lang="en-US" altLang="zh-TW" sz="1400" dirty="0"/>
              </a:p>
              <a:p>
                <a:pPr/>
                <a14:m>
                  <m:oMathPara xmlns:m="http://schemas.openxmlformats.org/officeDocument/2006/math">
                    <m:oMathParaPr>
                      <m:jc m:val="centerGroup"/>
                    </m:oMathParaPr>
                    <m:oMath xmlns:m="http://schemas.openxmlformats.org/officeDocument/2006/math">
                      <m:func>
                        <m:funcPr>
                          <m:ctrlPr>
                            <a:rPr lang="en-US" altLang="zh-TW" sz="1400" i="1" smtClean="0">
                              <a:latin typeface="Cambria Math" panose="02040503050406030204" pitchFamily="18" charset="0"/>
                            </a:rPr>
                          </m:ctrlPr>
                        </m:funcPr>
                        <m:fName>
                          <m:limLow>
                            <m:limLowPr>
                              <m:ctrlPr>
                                <a:rPr lang="en-US" altLang="zh-TW" sz="1400" i="1" smtClean="0">
                                  <a:latin typeface="Cambria Math" panose="02040503050406030204" pitchFamily="18" charset="0"/>
                                </a:rPr>
                              </m:ctrlPr>
                            </m:limLowPr>
                            <m:e>
                              <m:r>
                                <m:rPr>
                                  <m:sty m:val="p"/>
                                </m:rPr>
                                <a:rPr lang="en-US" altLang="zh-TW" sz="1400" i="0" smtClean="0">
                                  <a:latin typeface="Cambria Math" panose="02040503050406030204" pitchFamily="18" charset="0"/>
                                </a:rPr>
                                <m:t>max</m:t>
                              </m:r>
                            </m:e>
                            <m:lim>
                              <m:r>
                                <a:rPr lang="en-US" altLang="zh-TW" sz="1400" b="0" i="1" smtClean="0">
                                  <a:latin typeface="Cambria Math" panose="02040503050406030204" pitchFamily="18" charset="0"/>
                                </a:rPr>
                                <m:t>0</m:t>
                              </m:r>
                              <m:r>
                                <a:rPr lang="en-US" altLang="zh-TW" sz="1400" b="0" i="1" smtClean="0">
                                  <a:latin typeface="Cambria Math" panose="02040503050406030204" pitchFamily="18" charset="0"/>
                                  <a:ea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𝑘</m:t>
                              </m:r>
                              <m:r>
                                <a:rPr lang="en-US" altLang="zh-TW" sz="1400" b="0" i="1" smtClean="0">
                                  <a:latin typeface="Cambria Math" panose="02040503050406030204" pitchFamily="18" charset="0"/>
                                  <a:ea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𝑁𝐿</m:t>
                              </m:r>
                              <m:r>
                                <a:rPr lang="en-US" altLang="zh-TW" sz="1400" b="0" i="1" smtClean="0">
                                  <a:latin typeface="Cambria Math" panose="02040503050406030204" pitchFamily="18" charset="0"/>
                                  <a:ea typeface="Cambria Math" panose="02040503050406030204" pitchFamily="18" charset="0"/>
                                </a:rPr>
                                <m:t>−1</m:t>
                              </m:r>
                            </m:lim>
                          </m:limLow>
                        </m:fName>
                        <m:e>
                          <m:d>
                            <m:dPr>
                              <m:begChr m:val="|"/>
                              <m:endChr m:val="|"/>
                              <m:ctrlPr>
                                <a:rPr lang="en-US" altLang="zh-TW" sz="1400" i="1" smtClean="0">
                                  <a:latin typeface="Cambria Math" panose="02040503050406030204" pitchFamily="18" charset="0"/>
                                </a:rPr>
                              </m:ctrlPr>
                            </m:dPr>
                            <m:e>
                              <m:sSubSup>
                                <m:sSubSupPr>
                                  <m:ctrlPr>
                                    <a:rPr lang="en-US" altLang="zh-TW" sz="1400" i="1">
                                      <a:latin typeface="Cambria Math" panose="02040503050406030204" pitchFamily="18" charset="0"/>
                                    </a:rPr>
                                  </m:ctrlPr>
                                </m:sSubSupPr>
                                <m:e>
                                  <m:r>
                                    <a:rPr lang="en-US" altLang="zh-TW" sz="1400" i="1">
                                      <a:latin typeface="Cambria Math" panose="02040503050406030204" pitchFamily="18" charset="0"/>
                                    </a:rPr>
                                    <m:t>𝑥</m:t>
                                  </m:r>
                                </m:e>
                                <m:sub>
                                  <m:r>
                                    <a:rPr lang="en-US" altLang="zh-TW" sz="1400" b="0" i="1" smtClean="0">
                                      <a:latin typeface="Cambria Math" panose="02040503050406030204" pitchFamily="18" charset="0"/>
                                    </a:rPr>
                                    <m:t>𝑘</m:t>
                                  </m:r>
                                </m:sub>
                                <m:sup>
                                  <m:r>
                                    <a:rPr lang="en-US" altLang="zh-TW" sz="1400" i="1">
                                      <a:latin typeface="Cambria Math" panose="02040503050406030204" pitchFamily="18" charset="0"/>
                                    </a:rPr>
                                    <m:t>′</m:t>
                                  </m:r>
                                </m:sup>
                              </m:sSubSup>
                              <m:d>
                                <m:dPr>
                                  <m:ctrlPr>
                                    <a:rPr lang="en-US" altLang="zh-TW" sz="1400" i="1">
                                      <a:latin typeface="Cambria Math" panose="02040503050406030204" pitchFamily="18" charset="0"/>
                                    </a:rPr>
                                  </m:ctrlPr>
                                </m:dPr>
                                <m:e>
                                  <m:r>
                                    <a:rPr lang="en-US" altLang="zh-TW" sz="1400" i="1">
                                      <a:latin typeface="Cambria Math" panose="02040503050406030204" pitchFamily="18" charset="0"/>
                                    </a:rPr>
                                    <m:t>𝑏</m:t>
                                  </m:r>
                                </m:e>
                              </m:d>
                            </m:e>
                          </m:d>
                        </m:e>
                      </m:func>
                    </m:oMath>
                  </m:oMathPara>
                </a14:m>
                <a:endParaRPr lang="zh-TW" altLang="en-US" sz="1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923925" y="1247692"/>
                <a:ext cx="7658100" cy="4349845"/>
              </a:xfrm>
              <a:prstGeom prst="rect">
                <a:avLst/>
              </a:prstGeom>
              <a:blipFill>
                <a:blip r:embed="rId3"/>
                <a:stretch>
                  <a:fillRect l="-159" t="-2104"/>
                </a:stretch>
              </a:blipFill>
            </p:spPr>
            <p:txBody>
              <a:bodyPr/>
              <a:lstStyle/>
              <a:p>
                <a:r>
                  <a:rPr lang="zh-TW" altLang="en-US">
                    <a:noFill/>
                  </a:rPr>
                  <a:t> </a:t>
                </a:r>
              </a:p>
            </p:txBody>
          </p:sp>
        </mc:Fallback>
      </mc:AlternateContent>
      <p:sp>
        <p:nvSpPr>
          <p:cNvPr id="7" name="矩形 6"/>
          <p:cNvSpPr/>
          <p:nvPr/>
        </p:nvSpPr>
        <p:spPr>
          <a:xfrm>
            <a:off x="923925" y="6184243"/>
            <a:ext cx="6429375" cy="461665"/>
          </a:xfrm>
          <a:prstGeom prst="rect">
            <a:avLst/>
          </a:prstGeom>
        </p:spPr>
        <p:txBody>
          <a:bodyPr wrap="square">
            <a:spAutoFit/>
          </a:bodyPr>
          <a:lstStyle/>
          <a:p>
            <a:r>
              <a:rPr lang="en-US" altLang="zh-TW" sz="1200" dirty="0" smtClean="0"/>
              <a:t>[6] </a:t>
            </a:r>
            <a:r>
              <a:rPr lang="en-US" altLang="zh-TW" sz="1200" dirty="0" err="1" smtClean="0"/>
              <a:t>X.Li</a:t>
            </a:r>
            <a:r>
              <a:rPr lang="en-US" altLang="zh-TW" sz="1200" dirty="0" smtClean="0"/>
              <a:t> </a:t>
            </a:r>
            <a:r>
              <a:rPr lang="en-US" altLang="zh-TW" sz="1200" dirty="0"/>
              <a:t>and </a:t>
            </a:r>
            <a:r>
              <a:rPr lang="en-US" altLang="zh-TW" sz="1200" dirty="0" err="1"/>
              <a:t>L.J.Cimini</a:t>
            </a:r>
            <a:r>
              <a:rPr lang="en-US" altLang="zh-TW" sz="1200" dirty="0"/>
              <a:t>, ”Effect of clipping and filtering on the performance of OFDM,” IEEE </a:t>
            </a:r>
            <a:r>
              <a:rPr lang="en-US" altLang="zh-TW" sz="1200" dirty="0" err="1"/>
              <a:t>Commun</a:t>
            </a:r>
            <a:r>
              <a:rPr lang="en-US" altLang="zh-TW" sz="1200" dirty="0"/>
              <a:t>. Lett., vol.2, no.5, pp.131-133, May 1998.</a:t>
            </a:r>
            <a:endParaRPr lang="zh-TW" altLang="en-US" sz="1200" dirty="0"/>
          </a:p>
        </p:txBody>
      </p:sp>
      <mc:AlternateContent xmlns:mc="http://schemas.openxmlformats.org/markup-compatibility/2006" xmlns:a14="http://schemas.microsoft.com/office/drawing/2010/main">
        <mc:Choice Requires="a14">
          <p:sp>
            <p:nvSpPr>
              <p:cNvPr id="8" name="文字方塊 7"/>
              <p:cNvSpPr txBox="1"/>
              <p:nvPr/>
            </p:nvSpPr>
            <p:spPr>
              <a:xfrm>
                <a:off x="7066362" y="2442693"/>
                <a:ext cx="28693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(7)</m:t>
                      </m:r>
                    </m:oMath>
                  </m:oMathPara>
                </a14:m>
                <a:endParaRPr lang="zh-TW" altLang="en-US" sz="1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7066362" y="2442693"/>
                <a:ext cx="286938" cy="215444"/>
              </a:xfrm>
              <a:prstGeom prst="rect">
                <a:avLst/>
              </a:prstGeom>
              <a:blipFill>
                <a:blip r:embed="rId4"/>
                <a:stretch>
                  <a:fillRect l="-21277" r="-23404" b="-3142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811980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群組 85"/>
          <p:cNvGrpSpPr/>
          <p:nvPr/>
        </p:nvGrpSpPr>
        <p:grpSpPr>
          <a:xfrm>
            <a:off x="504827" y="2111511"/>
            <a:ext cx="8353423" cy="2983476"/>
            <a:chOff x="476252" y="2244861"/>
            <a:chExt cx="8353423" cy="2983476"/>
          </a:xfrm>
        </p:grpSpPr>
        <p:grpSp>
          <p:nvGrpSpPr>
            <p:cNvPr id="4" name="群組 3"/>
            <p:cNvGrpSpPr/>
            <p:nvPr/>
          </p:nvGrpSpPr>
          <p:grpSpPr>
            <a:xfrm>
              <a:off x="476252" y="2386010"/>
              <a:ext cx="4494613" cy="2009776"/>
              <a:chOff x="676277" y="2185985"/>
              <a:chExt cx="4494613" cy="2009776"/>
            </a:xfrm>
          </p:grpSpPr>
          <p:sp>
            <p:nvSpPr>
              <p:cNvPr id="2" name="矩形 1"/>
              <p:cNvSpPr/>
              <p:nvPr/>
            </p:nvSpPr>
            <p:spPr>
              <a:xfrm>
                <a:off x="676277" y="2952748"/>
                <a:ext cx="718795" cy="4762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Data</a:t>
                </a:r>
              </a:p>
              <a:p>
                <a:pPr algn="ctr"/>
                <a:r>
                  <a:rPr lang="en-US" altLang="zh-TW" sz="1400" dirty="0" smtClean="0"/>
                  <a:t>Source</a:t>
                </a:r>
                <a:endParaRPr lang="zh-TW" altLang="en-US" sz="1400" dirty="0"/>
              </a:p>
            </p:txBody>
          </p:sp>
          <p:sp>
            <p:nvSpPr>
              <p:cNvPr id="3" name="矩形 2"/>
              <p:cNvSpPr/>
              <p:nvPr/>
            </p:nvSpPr>
            <p:spPr>
              <a:xfrm>
                <a:off x="1813664" y="2185986"/>
                <a:ext cx="879021" cy="20097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Partition into blocks and serial to parallel conversion</a:t>
                </a:r>
                <a:endParaRPr lang="zh-TW" altLang="en-US" sz="1400" dirty="0"/>
              </a:p>
            </p:txBody>
          </p:sp>
          <p:sp>
            <p:nvSpPr>
              <p:cNvPr id="8" name="矩形 7"/>
              <p:cNvSpPr/>
              <p:nvPr/>
            </p:nvSpPr>
            <p:spPr>
              <a:xfrm>
                <a:off x="4408890" y="2185985"/>
                <a:ext cx="762000" cy="4762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IDFT</a:t>
                </a:r>
                <a:endParaRPr lang="zh-TW" altLang="en-US" sz="1400" dirty="0"/>
              </a:p>
            </p:txBody>
          </p:sp>
          <p:sp>
            <p:nvSpPr>
              <p:cNvPr id="9" name="矩形 8"/>
              <p:cNvSpPr/>
              <p:nvPr/>
            </p:nvSpPr>
            <p:spPr>
              <a:xfrm>
                <a:off x="4408890" y="2771772"/>
                <a:ext cx="762000" cy="4762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IDFT</a:t>
                </a:r>
                <a:endParaRPr lang="zh-TW" altLang="en-US" sz="1400" dirty="0"/>
              </a:p>
            </p:txBody>
          </p:sp>
          <p:sp>
            <p:nvSpPr>
              <p:cNvPr id="10" name="矩形 9"/>
              <p:cNvSpPr/>
              <p:nvPr/>
            </p:nvSpPr>
            <p:spPr>
              <a:xfrm>
                <a:off x="4408890" y="3719510"/>
                <a:ext cx="762000" cy="4762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IDFT</a:t>
                </a:r>
                <a:endParaRPr lang="zh-TW" altLang="en-US" sz="1400" dirty="0"/>
              </a:p>
            </p:txBody>
          </p:sp>
          <p:sp>
            <p:nvSpPr>
              <p:cNvPr id="11" name="矩形 10"/>
              <p:cNvSpPr/>
              <p:nvPr/>
            </p:nvSpPr>
            <p:spPr>
              <a:xfrm>
                <a:off x="3111277" y="2185985"/>
                <a:ext cx="879021" cy="20097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Division into </a:t>
                </a:r>
                <a:r>
                  <a:rPr lang="en-US" altLang="zh-TW" sz="1400" dirty="0" err="1" smtClean="0"/>
                  <a:t>subblocks</a:t>
                </a:r>
                <a:endParaRPr lang="zh-TW" altLang="en-US" sz="1400" dirty="0"/>
              </a:p>
            </p:txBody>
          </p:sp>
        </p:grpSp>
        <mc:AlternateContent xmlns:mc="http://schemas.openxmlformats.org/markup-compatibility/2006" xmlns:a14="http://schemas.microsoft.com/office/drawing/2010/main">
          <mc:Choice Requires="a14">
            <p:sp>
              <p:nvSpPr>
                <p:cNvPr id="14" name="文字方塊 13"/>
                <p:cNvSpPr txBox="1"/>
                <p:nvPr/>
              </p:nvSpPr>
              <p:spPr>
                <a:xfrm>
                  <a:off x="5919786" y="2470246"/>
                  <a:ext cx="37147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5919786" y="2470246"/>
                  <a:ext cx="371475" cy="307777"/>
                </a:xfrm>
                <a:prstGeom prst="rect">
                  <a:avLst/>
                </a:prstGeom>
                <a:blipFill>
                  <a:blip r:embed="rId3"/>
                  <a:stretch>
                    <a:fillRect l="-14754" r="-14754" b="-254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6291261" y="3056033"/>
                  <a:ext cx="37147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6291261" y="3056033"/>
                  <a:ext cx="371475" cy="307777"/>
                </a:xfrm>
                <a:prstGeom prst="rect">
                  <a:avLst/>
                </a:prstGeom>
                <a:blipFill>
                  <a:blip r:embed="rId4"/>
                  <a:stretch>
                    <a:fillRect l="-14754" r="-14754" b="-254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7034349" y="4003771"/>
                  <a:ext cx="37147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7034349" y="4003771"/>
                  <a:ext cx="371475" cy="307777"/>
                </a:xfrm>
                <a:prstGeom prst="rect">
                  <a:avLst/>
                </a:prstGeom>
                <a:blipFill>
                  <a:blip r:embed="rId5"/>
                  <a:stretch>
                    <a:fillRect l="-14754" t="-2000" r="-14754" b="-26000"/>
                  </a:stretch>
                </a:blipFill>
              </p:spPr>
              <p:txBody>
                <a:bodyPr/>
                <a:lstStyle/>
                <a:p>
                  <a:r>
                    <a:rPr lang="zh-TW" altLang="en-US">
                      <a:noFill/>
                    </a:rPr>
                    <a:t> </a:t>
                  </a:r>
                </a:p>
              </p:txBody>
            </p:sp>
          </mc:Fallback>
        </mc:AlternateContent>
        <p:cxnSp>
          <p:nvCxnSpPr>
            <p:cNvPr id="18" name="直線單箭頭接點 17"/>
            <p:cNvCxnSpPr>
              <a:stCxn id="2" idx="3"/>
              <a:endCxn id="3" idx="1"/>
            </p:cNvCxnSpPr>
            <p:nvPr/>
          </p:nvCxnSpPr>
          <p:spPr>
            <a:xfrm>
              <a:off x="1195047" y="3390898"/>
              <a:ext cx="418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單箭頭接點 19"/>
            <p:cNvCxnSpPr>
              <a:stCxn id="3" idx="3"/>
              <a:endCxn id="11" idx="1"/>
            </p:cNvCxnSpPr>
            <p:nvPr/>
          </p:nvCxnSpPr>
          <p:spPr>
            <a:xfrm flipV="1">
              <a:off x="2492660" y="3390898"/>
              <a:ext cx="418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單箭頭接點 21"/>
            <p:cNvCxnSpPr>
              <a:endCxn id="8" idx="1"/>
            </p:cNvCxnSpPr>
            <p:nvPr/>
          </p:nvCxnSpPr>
          <p:spPr>
            <a:xfrm>
              <a:off x="3790273" y="2624134"/>
              <a:ext cx="418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單箭頭接點 25"/>
            <p:cNvCxnSpPr>
              <a:endCxn id="9" idx="1"/>
            </p:cNvCxnSpPr>
            <p:nvPr/>
          </p:nvCxnSpPr>
          <p:spPr>
            <a:xfrm>
              <a:off x="3790273" y="3209921"/>
              <a:ext cx="418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單箭頭接點 27"/>
            <p:cNvCxnSpPr>
              <a:endCxn id="10" idx="1"/>
            </p:cNvCxnSpPr>
            <p:nvPr/>
          </p:nvCxnSpPr>
          <p:spPr>
            <a:xfrm>
              <a:off x="3790273" y="4157659"/>
              <a:ext cx="418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單箭頭接點 35"/>
            <p:cNvCxnSpPr>
              <a:stCxn id="8" idx="3"/>
            </p:cNvCxnSpPr>
            <p:nvPr/>
          </p:nvCxnSpPr>
          <p:spPr>
            <a:xfrm flipV="1">
              <a:off x="4970865" y="2624134"/>
              <a:ext cx="103107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線單箭頭接點 37"/>
            <p:cNvCxnSpPr/>
            <p:nvPr/>
          </p:nvCxnSpPr>
          <p:spPr>
            <a:xfrm>
              <a:off x="4985385" y="3219446"/>
              <a:ext cx="1404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單箭頭接點 46"/>
            <p:cNvCxnSpPr/>
            <p:nvPr/>
          </p:nvCxnSpPr>
          <p:spPr>
            <a:xfrm>
              <a:off x="4985385" y="4157655"/>
              <a:ext cx="213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矩形 48"/>
                <p:cNvSpPr/>
                <p:nvPr/>
              </p:nvSpPr>
              <p:spPr>
                <a:xfrm>
                  <a:off x="7677981" y="2386010"/>
                  <a:ext cx="466559" cy="20097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1400" i="1" smtClean="0">
                            <a:latin typeface="Cambria Math" panose="02040503050406030204" pitchFamily="18" charset="0"/>
                            <a:ea typeface="Cambria Math" panose="02040503050406030204" pitchFamily="18" charset="0"/>
                          </a:rPr>
                          <m:t>+</m:t>
                        </m:r>
                      </m:oMath>
                    </m:oMathPara>
                  </a14:m>
                  <a:endParaRPr lang="zh-TW" altLang="en-US" sz="1400" dirty="0"/>
                </a:p>
              </p:txBody>
            </p:sp>
          </mc:Choice>
          <mc:Fallback xmlns="">
            <p:sp>
              <p:nvSpPr>
                <p:cNvPr id="49" name="矩形 48"/>
                <p:cNvSpPr>
                  <a:spLocks noRot="1" noChangeAspect="1" noMove="1" noResize="1" noEditPoints="1" noAdjustHandles="1" noChangeArrowheads="1" noChangeShapeType="1" noTextEdit="1"/>
                </p:cNvSpPr>
                <p:nvPr/>
              </p:nvSpPr>
              <p:spPr>
                <a:xfrm>
                  <a:off x="7677981" y="2386010"/>
                  <a:ext cx="466559" cy="2009775"/>
                </a:xfrm>
                <a:prstGeom prst="rect">
                  <a:avLst/>
                </a:prstGeom>
                <a:blipFill>
                  <a:blip r:embed="rId6"/>
                  <a:stretch>
                    <a:fillRect/>
                  </a:stretch>
                </a:blipFill>
                <a:ln w="9525" cap="flat" cmpd="sng" algn="ctr">
                  <a:solidFill>
                    <a:schemeClr val="dk1"/>
                  </a:solidFill>
                  <a:prstDash val="solid"/>
                  <a:round/>
                  <a:headEnd type="none" w="med" len="med"/>
                  <a:tailEnd type="none" w="med" len="med"/>
                </a:ln>
              </p:spPr>
              <p:txBody>
                <a:bodyPr/>
                <a:lstStyle/>
                <a:p>
                  <a:r>
                    <a:rPr lang="zh-TW" altLang="en-US">
                      <a:noFill/>
                    </a:rPr>
                    <a:t> </a:t>
                  </a:r>
                </a:p>
              </p:txBody>
            </p:sp>
          </mc:Fallback>
        </mc:AlternateContent>
        <p:cxnSp>
          <p:nvCxnSpPr>
            <p:cNvPr id="51" name="直線單箭頭接點 50"/>
            <p:cNvCxnSpPr/>
            <p:nvPr/>
          </p:nvCxnSpPr>
          <p:spPr>
            <a:xfrm flipV="1">
              <a:off x="6215061" y="2624134"/>
              <a:ext cx="14580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線單箭頭接點 53"/>
            <p:cNvCxnSpPr/>
            <p:nvPr/>
          </p:nvCxnSpPr>
          <p:spPr>
            <a:xfrm flipV="1">
              <a:off x="6586535" y="3209921"/>
              <a:ext cx="10872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線單箭頭接點 55"/>
            <p:cNvCxnSpPr/>
            <p:nvPr/>
          </p:nvCxnSpPr>
          <p:spPr>
            <a:xfrm flipV="1">
              <a:off x="7310573" y="4157655"/>
              <a:ext cx="360000" cy="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矩形 56"/>
            <p:cNvSpPr/>
            <p:nvPr/>
          </p:nvSpPr>
          <p:spPr>
            <a:xfrm>
              <a:off x="5169375" y="4904487"/>
              <a:ext cx="2321198" cy="3238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Optimization for b</a:t>
              </a:r>
              <a:endParaRPr lang="zh-TW" altLang="en-US" sz="1400" dirty="0"/>
            </a:p>
          </p:txBody>
        </p:sp>
        <mc:AlternateContent xmlns:mc="http://schemas.openxmlformats.org/markup-compatibility/2006" xmlns:a14="http://schemas.microsoft.com/office/drawing/2010/main">
          <mc:Choice Requires="a14">
            <p:sp>
              <p:nvSpPr>
                <p:cNvPr id="60" name="矩形 59"/>
                <p:cNvSpPr/>
                <p:nvPr/>
              </p:nvSpPr>
              <p:spPr>
                <a:xfrm>
                  <a:off x="5045550" y="2244861"/>
                  <a:ext cx="47615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4000" i="1" smtClean="0">
                            <a:latin typeface="Cambria Math" panose="02040503050406030204" pitchFamily="18" charset="0"/>
                            <a:ea typeface="Cambria Math" panose="02040503050406030204" pitchFamily="18" charset="0"/>
                          </a:rPr>
                          <m:t>∙</m:t>
                        </m:r>
                      </m:oMath>
                    </m:oMathPara>
                  </a14:m>
                  <a:endParaRPr lang="zh-TW" altLang="en-US" sz="4000" dirty="0"/>
                </a:p>
              </p:txBody>
            </p:sp>
          </mc:Choice>
          <mc:Fallback xmlns="">
            <p:sp>
              <p:nvSpPr>
                <p:cNvPr id="60" name="矩形 59"/>
                <p:cNvSpPr>
                  <a:spLocks noRot="1" noChangeAspect="1" noMove="1" noResize="1" noEditPoints="1" noAdjustHandles="1" noChangeArrowheads="1" noChangeShapeType="1" noTextEdit="1"/>
                </p:cNvSpPr>
                <p:nvPr/>
              </p:nvSpPr>
              <p:spPr>
                <a:xfrm>
                  <a:off x="5045550" y="2244861"/>
                  <a:ext cx="476151" cy="707886"/>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矩形 60"/>
                <p:cNvSpPr/>
                <p:nvPr/>
              </p:nvSpPr>
              <p:spPr>
                <a:xfrm>
                  <a:off x="5280827" y="2844932"/>
                  <a:ext cx="47615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4000" i="1" smtClean="0">
                            <a:latin typeface="Cambria Math" panose="02040503050406030204" pitchFamily="18" charset="0"/>
                            <a:ea typeface="Cambria Math" panose="02040503050406030204" pitchFamily="18" charset="0"/>
                          </a:rPr>
                          <m:t>∙</m:t>
                        </m:r>
                      </m:oMath>
                    </m:oMathPara>
                  </a14:m>
                  <a:endParaRPr lang="zh-TW" altLang="en-US" sz="4000" dirty="0"/>
                </a:p>
              </p:txBody>
            </p:sp>
          </mc:Choice>
          <mc:Fallback xmlns="">
            <p:sp>
              <p:nvSpPr>
                <p:cNvPr id="61" name="矩形 60"/>
                <p:cNvSpPr>
                  <a:spLocks noRot="1" noChangeAspect="1" noMove="1" noResize="1" noEditPoints="1" noAdjustHandles="1" noChangeArrowheads="1" noChangeShapeType="1" noTextEdit="1"/>
                </p:cNvSpPr>
                <p:nvPr/>
              </p:nvSpPr>
              <p:spPr>
                <a:xfrm>
                  <a:off x="5280827" y="2844932"/>
                  <a:ext cx="476151" cy="707886"/>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矩形 61"/>
                <p:cNvSpPr/>
                <p:nvPr/>
              </p:nvSpPr>
              <p:spPr>
                <a:xfrm>
                  <a:off x="5615085" y="3777837"/>
                  <a:ext cx="47615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4000" i="1" smtClean="0">
                            <a:latin typeface="Cambria Math" panose="02040503050406030204" pitchFamily="18" charset="0"/>
                            <a:ea typeface="Cambria Math" panose="02040503050406030204" pitchFamily="18" charset="0"/>
                          </a:rPr>
                          <m:t>∙</m:t>
                        </m:r>
                      </m:oMath>
                    </m:oMathPara>
                  </a14:m>
                  <a:endParaRPr lang="zh-TW" altLang="en-US" sz="4000" dirty="0"/>
                </a:p>
              </p:txBody>
            </p:sp>
          </mc:Choice>
          <mc:Fallback xmlns="">
            <p:sp>
              <p:nvSpPr>
                <p:cNvPr id="62" name="矩形 61"/>
                <p:cNvSpPr>
                  <a:spLocks noRot="1" noChangeAspect="1" noMove="1" noResize="1" noEditPoints="1" noAdjustHandles="1" noChangeArrowheads="1" noChangeShapeType="1" noTextEdit="1"/>
                </p:cNvSpPr>
                <p:nvPr/>
              </p:nvSpPr>
              <p:spPr>
                <a:xfrm>
                  <a:off x="5615085" y="3777837"/>
                  <a:ext cx="476151" cy="707886"/>
                </a:xfrm>
                <a:prstGeom prst="rect">
                  <a:avLst/>
                </a:prstGeom>
                <a:blipFill>
                  <a:blip r:embed="rId9"/>
                  <a:stretch>
                    <a:fillRect/>
                  </a:stretch>
                </a:blipFill>
              </p:spPr>
              <p:txBody>
                <a:bodyPr/>
                <a:lstStyle/>
                <a:p>
                  <a:r>
                    <a:rPr lang="zh-TW" altLang="en-US">
                      <a:noFill/>
                    </a:rPr>
                    <a:t> </a:t>
                  </a:r>
                </a:p>
              </p:txBody>
            </p:sp>
          </mc:Fallback>
        </mc:AlternateContent>
        <p:cxnSp>
          <p:nvCxnSpPr>
            <p:cNvPr id="64" name="直線單箭頭接點 63"/>
            <p:cNvCxnSpPr/>
            <p:nvPr/>
          </p:nvCxnSpPr>
          <p:spPr>
            <a:xfrm>
              <a:off x="5280827" y="2624134"/>
              <a:ext cx="0" cy="22803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直線單箭頭接點 65"/>
            <p:cNvCxnSpPr/>
            <p:nvPr/>
          </p:nvCxnSpPr>
          <p:spPr>
            <a:xfrm>
              <a:off x="5518902" y="3219446"/>
              <a:ext cx="0" cy="1685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直線單箭頭接點 67"/>
            <p:cNvCxnSpPr/>
            <p:nvPr/>
          </p:nvCxnSpPr>
          <p:spPr>
            <a:xfrm>
              <a:off x="5843635" y="4157655"/>
              <a:ext cx="0" cy="746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直線單箭頭接點 69"/>
            <p:cNvCxnSpPr/>
            <p:nvPr/>
          </p:nvCxnSpPr>
          <p:spPr>
            <a:xfrm flipV="1">
              <a:off x="6105523" y="2720873"/>
              <a:ext cx="1" cy="217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單箭頭接點 70"/>
            <p:cNvCxnSpPr/>
            <p:nvPr/>
          </p:nvCxnSpPr>
          <p:spPr>
            <a:xfrm flipV="1">
              <a:off x="7208594" y="4263500"/>
              <a:ext cx="1" cy="630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直線單箭頭接點 71"/>
            <p:cNvCxnSpPr/>
            <p:nvPr/>
          </p:nvCxnSpPr>
          <p:spPr>
            <a:xfrm flipV="1">
              <a:off x="6470944" y="3327112"/>
              <a:ext cx="1" cy="1584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3" name="文字方塊 72"/>
                <p:cNvSpPr txBox="1"/>
                <p:nvPr/>
              </p:nvSpPr>
              <p:spPr>
                <a:xfrm>
                  <a:off x="6005901" y="2276472"/>
                  <a:ext cx="20916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𝑏</m:t>
                            </m:r>
                          </m:e>
                          <m:sub>
                            <m:r>
                              <a:rPr lang="en-US" altLang="zh-TW" sz="1400" b="0" i="1" smtClean="0">
                                <a:latin typeface="Cambria Math" panose="02040503050406030204" pitchFamily="18" charset="0"/>
                              </a:rPr>
                              <m:t>1</m:t>
                            </m:r>
                          </m:sub>
                        </m:sSub>
                      </m:oMath>
                    </m:oMathPara>
                  </a14:m>
                  <a:endParaRPr lang="zh-TW" altLang="en-US" sz="1400" dirty="0"/>
                </a:p>
              </p:txBody>
            </p:sp>
          </mc:Choice>
          <mc:Fallback xmlns="">
            <p:sp>
              <p:nvSpPr>
                <p:cNvPr id="73" name="文字方塊 72"/>
                <p:cNvSpPr txBox="1">
                  <a:spLocks noRot="1" noChangeAspect="1" noMove="1" noResize="1" noEditPoints="1" noAdjustHandles="1" noChangeArrowheads="1" noChangeShapeType="1" noTextEdit="1"/>
                </p:cNvSpPr>
                <p:nvPr/>
              </p:nvSpPr>
              <p:spPr>
                <a:xfrm>
                  <a:off x="6005901" y="2276472"/>
                  <a:ext cx="209160" cy="215444"/>
                </a:xfrm>
                <a:prstGeom prst="rect">
                  <a:avLst/>
                </a:prstGeom>
                <a:blipFill>
                  <a:blip r:embed="rId10"/>
                  <a:stretch>
                    <a:fillRect l="-23529" r="-5882"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文字方塊 73"/>
                <p:cNvSpPr txBox="1"/>
                <p:nvPr/>
              </p:nvSpPr>
              <p:spPr>
                <a:xfrm>
                  <a:off x="6377375" y="2868407"/>
                  <a:ext cx="21332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𝑏</m:t>
                            </m:r>
                          </m:e>
                          <m:sub>
                            <m:r>
                              <a:rPr lang="en-US" altLang="zh-TW" sz="1400" b="0" i="1" smtClean="0">
                                <a:latin typeface="Cambria Math" panose="02040503050406030204" pitchFamily="18" charset="0"/>
                              </a:rPr>
                              <m:t>2</m:t>
                            </m:r>
                          </m:sub>
                        </m:sSub>
                      </m:oMath>
                    </m:oMathPara>
                  </a14:m>
                  <a:endParaRPr lang="zh-TW" altLang="en-US" sz="1400" dirty="0"/>
                </a:p>
              </p:txBody>
            </p:sp>
          </mc:Choice>
          <mc:Fallback xmlns="">
            <p:sp>
              <p:nvSpPr>
                <p:cNvPr id="74" name="文字方塊 73"/>
                <p:cNvSpPr txBox="1">
                  <a:spLocks noRot="1" noChangeAspect="1" noMove="1" noResize="1" noEditPoints="1" noAdjustHandles="1" noChangeArrowheads="1" noChangeShapeType="1" noTextEdit="1"/>
                </p:cNvSpPr>
                <p:nvPr/>
              </p:nvSpPr>
              <p:spPr>
                <a:xfrm>
                  <a:off x="6377375" y="2868407"/>
                  <a:ext cx="213328" cy="215444"/>
                </a:xfrm>
                <a:prstGeom prst="rect">
                  <a:avLst/>
                </a:prstGeom>
                <a:blipFill>
                  <a:blip r:embed="rId11"/>
                  <a:stretch>
                    <a:fillRect l="-22857" r="-5714"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 name="文字方塊 74"/>
                <p:cNvSpPr txBox="1"/>
                <p:nvPr/>
              </p:nvSpPr>
              <p:spPr>
                <a:xfrm>
                  <a:off x="7110891" y="3800421"/>
                  <a:ext cx="25660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𝑏</m:t>
                            </m:r>
                          </m:e>
                          <m:sub>
                            <m:r>
                              <a:rPr lang="en-US" altLang="zh-TW" sz="1400" b="0" i="1" smtClean="0">
                                <a:latin typeface="Cambria Math" panose="02040503050406030204" pitchFamily="18" charset="0"/>
                              </a:rPr>
                              <m:t>𝑀</m:t>
                            </m:r>
                          </m:sub>
                        </m:sSub>
                      </m:oMath>
                    </m:oMathPara>
                  </a14:m>
                  <a:endParaRPr lang="zh-TW" altLang="en-US" sz="1400" dirty="0"/>
                </a:p>
              </p:txBody>
            </p:sp>
          </mc:Choice>
          <mc:Fallback xmlns="">
            <p:sp>
              <p:nvSpPr>
                <p:cNvPr id="75" name="文字方塊 74"/>
                <p:cNvSpPr txBox="1">
                  <a:spLocks noRot="1" noChangeAspect="1" noMove="1" noResize="1" noEditPoints="1" noAdjustHandles="1" noChangeArrowheads="1" noChangeShapeType="1" noTextEdit="1"/>
                </p:cNvSpPr>
                <p:nvPr/>
              </p:nvSpPr>
              <p:spPr>
                <a:xfrm>
                  <a:off x="7110891" y="3800421"/>
                  <a:ext cx="256609" cy="215444"/>
                </a:xfrm>
                <a:prstGeom prst="rect">
                  <a:avLst/>
                </a:prstGeom>
                <a:blipFill>
                  <a:blip r:embed="rId12"/>
                  <a:stretch>
                    <a:fillRect l="-16667" r="-2381"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p:cNvSpPr txBox="1"/>
                <p:nvPr/>
              </p:nvSpPr>
              <p:spPr>
                <a:xfrm>
                  <a:off x="3891377" y="2351414"/>
                  <a:ext cx="22621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𝑋</m:t>
                            </m:r>
                          </m:e>
                          <m:sub>
                            <m:r>
                              <a:rPr lang="en-US" altLang="zh-TW" sz="1400" b="0" i="1" smtClean="0">
                                <a:latin typeface="Cambria Math" panose="02040503050406030204" pitchFamily="18" charset="0"/>
                              </a:rPr>
                              <m:t>1</m:t>
                            </m:r>
                          </m:sub>
                        </m:sSub>
                      </m:oMath>
                    </m:oMathPara>
                  </a14:m>
                  <a:endParaRPr lang="zh-TW" altLang="en-US" sz="1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3891377" y="2351414"/>
                  <a:ext cx="226216" cy="215444"/>
                </a:xfrm>
                <a:prstGeom prst="rect">
                  <a:avLst/>
                </a:prstGeom>
                <a:blipFill>
                  <a:blip r:embed="rId13"/>
                  <a:stretch>
                    <a:fillRect l="-18919" r="-5405"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文字方塊 76"/>
                <p:cNvSpPr txBox="1"/>
                <p:nvPr/>
              </p:nvSpPr>
              <p:spPr>
                <a:xfrm>
                  <a:off x="3891377" y="2947416"/>
                  <a:ext cx="23038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𝑋</m:t>
                            </m:r>
                          </m:e>
                          <m:sub>
                            <m:r>
                              <a:rPr lang="en-US" altLang="zh-TW" sz="1400" b="0" i="1" smtClean="0">
                                <a:latin typeface="Cambria Math" panose="02040503050406030204" pitchFamily="18" charset="0"/>
                              </a:rPr>
                              <m:t>2</m:t>
                            </m:r>
                          </m:sub>
                        </m:sSub>
                      </m:oMath>
                    </m:oMathPara>
                  </a14:m>
                  <a:endParaRPr lang="zh-TW" altLang="en-US" sz="14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3891377" y="2947416"/>
                  <a:ext cx="230383" cy="215444"/>
                </a:xfrm>
                <a:prstGeom prst="rect">
                  <a:avLst/>
                </a:prstGeom>
                <a:blipFill>
                  <a:blip r:embed="rId14"/>
                  <a:stretch>
                    <a:fillRect l="-18421" r="-5263"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8" name="文字方塊 77"/>
                <p:cNvSpPr txBox="1"/>
                <p:nvPr/>
              </p:nvSpPr>
              <p:spPr>
                <a:xfrm>
                  <a:off x="3891377" y="3879166"/>
                  <a:ext cx="27366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𝑋</m:t>
                            </m:r>
                          </m:e>
                          <m:sub>
                            <m:r>
                              <a:rPr lang="en-US" altLang="zh-TW" sz="1400" b="0" i="1" smtClean="0">
                                <a:latin typeface="Cambria Math" panose="02040503050406030204" pitchFamily="18" charset="0"/>
                              </a:rPr>
                              <m:t>𝑀</m:t>
                            </m:r>
                          </m:sub>
                        </m:sSub>
                      </m:oMath>
                    </m:oMathPara>
                  </a14:m>
                  <a:endParaRPr lang="zh-TW" altLang="en-US" sz="14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3891377" y="3879166"/>
                  <a:ext cx="273665" cy="215444"/>
                </a:xfrm>
                <a:prstGeom prst="rect">
                  <a:avLst/>
                </a:prstGeom>
                <a:blipFill>
                  <a:blip r:embed="rId15"/>
                  <a:stretch>
                    <a:fillRect l="-15556" r="-2222"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0" name="文字方塊 79"/>
                <p:cNvSpPr txBox="1"/>
                <p:nvPr/>
              </p:nvSpPr>
              <p:spPr>
                <a:xfrm>
                  <a:off x="2628083" y="3152773"/>
                  <a:ext cx="15985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𝑋</m:t>
                        </m:r>
                      </m:oMath>
                    </m:oMathPara>
                  </a14:m>
                  <a:endParaRPr lang="zh-TW" altLang="en-US" sz="1400" dirty="0"/>
                </a:p>
              </p:txBody>
            </p:sp>
          </mc:Choice>
          <mc:Fallback xmlns="">
            <p:sp>
              <p:nvSpPr>
                <p:cNvPr id="80" name="文字方塊 79"/>
                <p:cNvSpPr txBox="1">
                  <a:spLocks noRot="1" noChangeAspect="1" noMove="1" noResize="1" noEditPoints="1" noAdjustHandles="1" noChangeArrowheads="1" noChangeShapeType="1" noTextEdit="1"/>
                </p:cNvSpPr>
                <p:nvPr/>
              </p:nvSpPr>
              <p:spPr>
                <a:xfrm>
                  <a:off x="2628083" y="3152773"/>
                  <a:ext cx="159851" cy="215444"/>
                </a:xfrm>
                <a:prstGeom prst="rect">
                  <a:avLst/>
                </a:prstGeom>
                <a:blipFill>
                  <a:blip r:embed="rId16"/>
                  <a:stretch>
                    <a:fillRect l="-26923" r="-23077" b="-2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1" name="文字方塊 80"/>
                <p:cNvSpPr txBox="1"/>
                <p:nvPr/>
              </p:nvSpPr>
              <p:spPr>
                <a:xfrm>
                  <a:off x="3792936" y="3437559"/>
                  <a:ext cx="3935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81" name="文字方塊 80"/>
                <p:cNvSpPr txBox="1">
                  <a:spLocks noRot="1" noChangeAspect="1" noMove="1" noResize="1" noEditPoints="1" noAdjustHandles="1" noChangeArrowheads="1" noChangeShapeType="1" noTextEdit="1"/>
                </p:cNvSpPr>
                <p:nvPr/>
              </p:nvSpPr>
              <p:spPr>
                <a:xfrm>
                  <a:off x="3792936" y="3437559"/>
                  <a:ext cx="393555" cy="307777"/>
                </a:xfrm>
                <a:prstGeom prst="rect">
                  <a:avLst/>
                </a:prstGeom>
                <a:blipFill>
                  <a:blip r:embed="rId17"/>
                  <a:stretch>
                    <a:fillRect b="-392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2" name="文字方塊 81"/>
                <p:cNvSpPr txBox="1"/>
                <p:nvPr/>
              </p:nvSpPr>
              <p:spPr>
                <a:xfrm>
                  <a:off x="6815039" y="3504738"/>
                  <a:ext cx="3935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82" name="文字方塊 81"/>
                <p:cNvSpPr txBox="1">
                  <a:spLocks noRot="1" noChangeAspect="1" noMove="1" noResize="1" noEditPoints="1" noAdjustHandles="1" noChangeArrowheads="1" noChangeShapeType="1" noTextEdit="1"/>
                </p:cNvSpPr>
                <p:nvPr/>
              </p:nvSpPr>
              <p:spPr>
                <a:xfrm>
                  <a:off x="6815039" y="3504738"/>
                  <a:ext cx="393555" cy="307777"/>
                </a:xfrm>
                <a:prstGeom prst="rect">
                  <a:avLst/>
                </a:prstGeom>
                <a:blipFill>
                  <a:blip r:embed="rId18"/>
                  <a:stretch>
                    <a:fillRect b="-3922"/>
                  </a:stretch>
                </a:blipFill>
              </p:spPr>
              <p:txBody>
                <a:bodyPr/>
                <a:lstStyle/>
                <a:p>
                  <a:r>
                    <a:rPr lang="zh-TW" altLang="en-US">
                      <a:noFill/>
                    </a:rPr>
                    <a:t> </a:t>
                  </a:r>
                </a:p>
              </p:txBody>
            </p:sp>
          </mc:Fallback>
        </mc:AlternateContent>
        <p:cxnSp>
          <p:nvCxnSpPr>
            <p:cNvPr id="84" name="直線單箭頭接點 83"/>
            <p:cNvCxnSpPr>
              <a:stCxn id="49" idx="3"/>
            </p:cNvCxnSpPr>
            <p:nvPr/>
          </p:nvCxnSpPr>
          <p:spPr>
            <a:xfrm flipV="1">
              <a:off x="8144540" y="3390897"/>
              <a:ext cx="68513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5" name="文字方塊 84"/>
                <p:cNvSpPr txBox="1"/>
                <p:nvPr/>
              </p:nvSpPr>
              <p:spPr>
                <a:xfrm>
                  <a:off x="8263296" y="3117503"/>
                  <a:ext cx="44762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𝑥</m:t>
                            </m:r>
                          </m:e>
                          <m:sup>
                            <m:r>
                              <a:rPr lang="en-US" altLang="zh-TW" sz="1400" b="0" i="1" smtClean="0">
                                <a:latin typeface="Cambria Math" panose="02040503050406030204" pitchFamily="18" charset="0"/>
                              </a:rPr>
                              <m:t>′</m:t>
                            </m:r>
                          </m:sup>
                        </m:sSup>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𝑏</m:t>
                        </m:r>
                        <m:r>
                          <a:rPr lang="en-US" altLang="zh-TW" sz="1400" b="0" i="1" smtClean="0">
                            <a:latin typeface="Cambria Math" panose="02040503050406030204" pitchFamily="18" charset="0"/>
                          </a:rPr>
                          <m:t>)</m:t>
                        </m:r>
                      </m:oMath>
                    </m:oMathPara>
                  </a14:m>
                  <a:endParaRPr lang="zh-TW" altLang="en-US" sz="1400" dirty="0"/>
                </a:p>
              </p:txBody>
            </p:sp>
          </mc:Choice>
          <mc:Fallback xmlns="">
            <p:sp>
              <p:nvSpPr>
                <p:cNvPr id="85" name="文字方塊 84"/>
                <p:cNvSpPr txBox="1">
                  <a:spLocks noRot="1" noChangeAspect="1" noMove="1" noResize="1" noEditPoints="1" noAdjustHandles="1" noChangeArrowheads="1" noChangeShapeType="1" noTextEdit="1"/>
                </p:cNvSpPr>
                <p:nvPr/>
              </p:nvSpPr>
              <p:spPr>
                <a:xfrm>
                  <a:off x="8263296" y="3117503"/>
                  <a:ext cx="447623" cy="215444"/>
                </a:xfrm>
                <a:prstGeom prst="rect">
                  <a:avLst/>
                </a:prstGeom>
                <a:blipFill>
                  <a:blip r:embed="rId19"/>
                  <a:stretch>
                    <a:fillRect l="-5405" r="-13514" b="-31429"/>
                  </a:stretch>
                </a:blipFill>
              </p:spPr>
              <p:txBody>
                <a:bodyPr/>
                <a:lstStyle/>
                <a:p>
                  <a:r>
                    <a:rPr lang="zh-TW" altLang="en-US">
                      <a:noFill/>
                    </a:rPr>
                    <a:t> </a:t>
                  </a:r>
                </a:p>
              </p:txBody>
            </p:sp>
          </mc:Fallback>
        </mc:AlternateContent>
      </p:grpSp>
      <p:cxnSp>
        <p:nvCxnSpPr>
          <p:cNvPr id="88" name="直線單箭頭接點 87"/>
          <p:cNvCxnSpPr>
            <a:stCxn id="57" idx="3"/>
          </p:cNvCxnSpPr>
          <p:nvPr/>
        </p:nvCxnSpPr>
        <p:spPr>
          <a:xfrm>
            <a:off x="7519148" y="4933062"/>
            <a:ext cx="1220346" cy="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0" name="文字方塊 89"/>
          <p:cNvSpPr txBox="1"/>
          <p:nvPr/>
        </p:nvSpPr>
        <p:spPr>
          <a:xfrm>
            <a:off x="7533435" y="4667460"/>
            <a:ext cx="2686050" cy="523220"/>
          </a:xfrm>
          <a:prstGeom prst="rect">
            <a:avLst/>
          </a:prstGeom>
          <a:noFill/>
        </p:spPr>
        <p:txBody>
          <a:bodyPr wrap="square" rtlCol="0">
            <a:spAutoFit/>
          </a:bodyPr>
          <a:lstStyle/>
          <a:p>
            <a:r>
              <a:rPr lang="en-US" altLang="zh-TW" sz="1400" dirty="0" smtClean="0"/>
              <a:t>If necessary </a:t>
            </a:r>
            <a:br>
              <a:rPr lang="en-US" altLang="zh-TW" sz="1400" dirty="0" smtClean="0"/>
            </a:br>
            <a:r>
              <a:rPr lang="en-US" altLang="zh-TW" sz="1400" dirty="0" smtClean="0"/>
              <a:t>Side information</a:t>
            </a:r>
            <a:endParaRPr lang="zh-TW" altLang="en-US" sz="1400" dirty="0"/>
          </a:p>
        </p:txBody>
      </p:sp>
      <p:sp>
        <p:nvSpPr>
          <p:cNvPr id="91" name="文字方塊 90"/>
          <p:cNvSpPr txBox="1"/>
          <p:nvPr/>
        </p:nvSpPr>
        <p:spPr>
          <a:xfrm>
            <a:off x="1910694" y="807067"/>
            <a:ext cx="7942082" cy="615553"/>
          </a:xfrm>
          <a:prstGeom prst="rect">
            <a:avLst/>
          </a:prstGeom>
          <a:noFill/>
        </p:spPr>
        <p:txBody>
          <a:bodyPr wrap="square" rtlCol="0">
            <a:spAutoFit/>
          </a:bodyPr>
          <a:lstStyle/>
          <a:p>
            <a:r>
              <a:rPr lang="en-US" altLang="zh-TW" sz="3400" b="1" dirty="0" smtClean="0">
                <a:latin typeface="+mj-lt"/>
              </a:rPr>
              <a:t>Partial Transmit Sequence (PTS)</a:t>
            </a:r>
            <a:endParaRPr lang="en-US" altLang="zh-TW" sz="3400" b="1" dirty="0">
              <a:latin typeface="+mj-lt"/>
            </a:endParaRPr>
          </a:p>
        </p:txBody>
      </p:sp>
    </p:spTree>
    <p:extLst>
      <p:ext uri="{BB962C8B-B14F-4D97-AF65-F5344CB8AC3E}">
        <p14:creationId xmlns:p14="http://schemas.microsoft.com/office/powerpoint/2010/main" val="4211366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1897571" y="497964"/>
            <a:ext cx="7942082" cy="615553"/>
          </a:xfrm>
          <a:prstGeom prst="rect">
            <a:avLst/>
          </a:prstGeom>
          <a:noFill/>
        </p:spPr>
        <p:txBody>
          <a:bodyPr wrap="square" rtlCol="0">
            <a:spAutoFit/>
          </a:bodyPr>
          <a:lstStyle/>
          <a:p>
            <a:r>
              <a:rPr lang="en-US" altLang="zh-TW" sz="3400" b="1" dirty="0" smtClean="0">
                <a:latin typeface="+mj-lt"/>
              </a:rPr>
              <a:t>Active Constellation Extension (ACE)</a:t>
            </a:r>
            <a:endParaRPr lang="en-US" altLang="zh-TW" sz="3400" b="1" dirty="0">
              <a:latin typeface="+mj-lt"/>
            </a:endParaRPr>
          </a:p>
        </p:txBody>
      </p:sp>
      <p:cxnSp>
        <p:nvCxnSpPr>
          <p:cNvPr id="6" name="直線單箭頭接點 5"/>
          <p:cNvCxnSpPr/>
          <p:nvPr/>
        </p:nvCxnSpPr>
        <p:spPr>
          <a:xfrm>
            <a:off x="3895725" y="1885950"/>
            <a:ext cx="0" cy="42005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8" name="直線單箭頭接點 7"/>
          <p:cNvCxnSpPr/>
          <p:nvPr/>
        </p:nvCxnSpPr>
        <p:spPr>
          <a:xfrm rot="16200000">
            <a:off x="3895725" y="1762125"/>
            <a:ext cx="0" cy="42005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文字方塊 8"/>
              <p:cNvSpPr txBox="1"/>
              <p:nvPr/>
            </p:nvSpPr>
            <p:spPr>
              <a:xfrm>
                <a:off x="4093436" y="2862368"/>
                <a:ext cx="149080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smtClean="0">
                          <a:solidFill>
                            <a:srgbClr val="FF0000"/>
                          </a:solidFill>
                          <a:latin typeface="Cambria Math" panose="02040503050406030204" pitchFamily="18" charset="0"/>
                          <a:ea typeface="Cambria Math" panose="02040503050406030204" pitchFamily="18" charset="0"/>
                        </a:rPr>
                        <m:t>×</m:t>
                      </m:r>
                    </m:oMath>
                  </m:oMathPara>
                </a14:m>
                <a:endParaRPr lang="zh-TW" altLang="en-US" dirty="0">
                  <a:solidFill>
                    <a:srgbClr val="FF0000"/>
                  </a:solidFill>
                </a:endParaRPr>
              </a:p>
            </p:txBody>
          </p:sp>
        </mc:Choice>
        <mc:Fallback xmlns="">
          <p:sp>
            <p:nvSpPr>
              <p:cNvPr id="9" name="文字方塊 8"/>
              <p:cNvSpPr txBox="1">
                <a:spLocks noRot="1" noChangeAspect="1" noMove="1" noResize="1" noEditPoints="1" noAdjustHandles="1" noChangeArrowheads="1" noChangeShapeType="1" noTextEdit="1"/>
              </p:cNvSpPr>
              <p:nvPr/>
            </p:nvSpPr>
            <p:spPr>
              <a:xfrm>
                <a:off x="4093436" y="2862368"/>
                <a:ext cx="1490800" cy="276999"/>
              </a:xfrm>
              <a:prstGeom prst="rect">
                <a:avLst/>
              </a:prstGeom>
              <a:blipFill>
                <a:blip r:embed="rId3"/>
                <a:stretch>
                  <a:fillRect b="-222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2404925" y="4624103"/>
                <a:ext cx="109537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m:oMathPara>
                </a14:m>
                <a:endParaRPr lang="zh-TW" altLang="en-US"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2404925" y="4624103"/>
                <a:ext cx="1095375" cy="276999"/>
              </a:xfrm>
              <a:prstGeom prst="rect">
                <a:avLst/>
              </a:prstGeom>
              <a:blipFill>
                <a:blip r:embed="rId4"/>
                <a:stretch>
                  <a:fillRect b="-222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2404926" y="2862369"/>
                <a:ext cx="109537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m:oMathPara>
                </a14:m>
                <a:endParaRPr lang="zh-TW" altLang="en-US"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2404926" y="2862369"/>
                <a:ext cx="1095375" cy="276999"/>
              </a:xfrm>
              <a:prstGeom prst="rect">
                <a:avLst/>
              </a:prstGeom>
              <a:blipFill>
                <a:blip r:embed="rId5"/>
                <a:stretch>
                  <a:fillRect b="-222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4291148" y="4624104"/>
                <a:ext cx="109537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ea typeface="Cambria Math" panose="02040503050406030204" pitchFamily="18" charset="0"/>
                        </a:rPr>
                        <m:t>×</m:t>
                      </m:r>
                    </m:oMath>
                  </m:oMathPara>
                </a14:m>
                <a:endParaRPr lang="zh-TW" altLang="en-US"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4291148" y="4624104"/>
                <a:ext cx="1095375" cy="276999"/>
              </a:xfrm>
              <a:prstGeom prst="rect">
                <a:avLst/>
              </a:prstGeom>
              <a:blipFill>
                <a:blip r:embed="rId6"/>
                <a:stretch>
                  <a:fillRect b="-2222"/>
                </a:stretch>
              </a:blipFill>
            </p:spPr>
            <p:txBody>
              <a:bodyPr/>
              <a:lstStyle/>
              <a:p>
                <a:r>
                  <a:rPr lang="zh-TW" altLang="en-US">
                    <a:noFill/>
                  </a:rPr>
                  <a:t> </a:t>
                </a:r>
              </a:p>
            </p:txBody>
          </p:sp>
        </mc:Fallback>
      </mc:AlternateContent>
      <p:grpSp>
        <p:nvGrpSpPr>
          <p:cNvPr id="17" name="群組 16"/>
          <p:cNvGrpSpPr/>
          <p:nvPr/>
        </p:nvGrpSpPr>
        <p:grpSpPr>
          <a:xfrm>
            <a:off x="4838835" y="1843714"/>
            <a:ext cx="1157153" cy="1157153"/>
            <a:chOff x="5562735" y="1796089"/>
            <a:chExt cx="1157153" cy="1157153"/>
          </a:xfrm>
        </p:grpSpPr>
        <p:cxnSp>
          <p:nvCxnSpPr>
            <p:cNvPr id="15" name="直線接點 14"/>
            <p:cNvCxnSpPr/>
            <p:nvPr/>
          </p:nvCxnSpPr>
          <p:spPr>
            <a:xfrm>
              <a:off x="5562735" y="2953242"/>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6" name="直線接點 15"/>
            <p:cNvCxnSpPr/>
            <p:nvPr/>
          </p:nvCxnSpPr>
          <p:spPr>
            <a:xfrm rot="5400000">
              <a:off x="4984158" y="2374666"/>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grpSp>
      <p:grpSp>
        <p:nvGrpSpPr>
          <p:cNvPr id="18" name="群組 17"/>
          <p:cNvGrpSpPr/>
          <p:nvPr/>
        </p:nvGrpSpPr>
        <p:grpSpPr>
          <a:xfrm rot="5400000">
            <a:off x="4838835" y="4762602"/>
            <a:ext cx="1157153" cy="1157153"/>
            <a:chOff x="5562735" y="1796089"/>
            <a:chExt cx="1157153" cy="1157153"/>
          </a:xfrm>
        </p:grpSpPr>
        <p:cxnSp>
          <p:nvCxnSpPr>
            <p:cNvPr id="19" name="直線接點 18"/>
            <p:cNvCxnSpPr/>
            <p:nvPr/>
          </p:nvCxnSpPr>
          <p:spPr>
            <a:xfrm>
              <a:off x="5562735" y="2953242"/>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0" name="直線接點 19"/>
            <p:cNvCxnSpPr/>
            <p:nvPr/>
          </p:nvCxnSpPr>
          <p:spPr>
            <a:xfrm rot="5400000">
              <a:off x="4984158" y="2374666"/>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grpSp>
      <p:grpSp>
        <p:nvGrpSpPr>
          <p:cNvPr id="21" name="群組 20"/>
          <p:cNvGrpSpPr/>
          <p:nvPr/>
        </p:nvGrpSpPr>
        <p:grpSpPr>
          <a:xfrm rot="10800000">
            <a:off x="1795459" y="4762603"/>
            <a:ext cx="1157153" cy="1157153"/>
            <a:chOff x="5562735" y="1796089"/>
            <a:chExt cx="1157153" cy="1157153"/>
          </a:xfrm>
        </p:grpSpPr>
        <p:cxnSp>
          <p:nvCxnSpPr>
            <p:cNvPr id="22" name="直線接點 21"/>
            <p:cNvCxnSpPr/>
            <p:nvPr/>
          </p:nvCxnSpPr>
          <p:spPr>
            <a:xfrm>
              <a:off x="5562735" y="2953242"/>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3" name="直線接點 22"/>
            <p:cNvCxnSpPr/>
            <p:nvPr/>
          </p:nvCxnSpPr>
          <p:spPr>
            <a:xfrm rot="5400000">
              <a:off x="4984158" y="2374666"/>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grpSp>
      <p:grpSp>
        <p:nvGrpSpPr>
          <p:cNvPr id="25" name="群組 24"/>
          <p:cNvGrpSpPr/>
          <p:nvPr/>
        </p:nvGrpSpPr>
        <p:grpSpPr>
          <a:xfrm rot="16200000">
            <a:off x="1795459" y="1843714"/>
            <a:ext cx="1157153" cy="1157153"/>
            <a:chOff x="5562735" y="1796089"/>
            <a:chExt cx="1157153" cy="1157153"/>
          </a:xfrm>
        </p:grpSpPr>
        <p:cxnSp>
          <p:nvCxnSpPr>
            <p:cNvPr id="26" name="直線接點 25"/>
            <p:cNvCxnSpPr/>
            <p:nvPr/>
          </p:nvCxnSpPr>
          <p:spPr>
            <a:xfrm>
              <a:off x="5562735" y="2953242"/>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7" name="直線接點 26"/>
            <p:cNvCxnSpPr/>
            <p:nvPr/>
          </p:nvCxnSpPr>
          <p:spPr>
            <a:xfrm rot="5400000">
              <a:off x="4984158" y="2374666"/>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grpSp>
      <p:sp>
        <p:nvSpPr>
          <p:cNvPr id="28" name="矩形 27"/>
          <p:cNvSpPr/>
          <p:nvPr/>
        </p:nvSpPr>
        <p:spPr>
          <a:xfrm>
            <a:off x="3895725" y="3082953"/>
            <a:ext cx="2226187" cy="307777"/>
          </a:xfrm>
          <a:prstGeom prst="rect">
            <a:avLst/>
          </a:prstGeom>
        </p:spPr>
        <p:txBody>
          <a:bodyPr wrap="none">
            <a:spAutoFit/>
          </a:bodyPr>
          <a:lstStyle/>
          <a:p>
            <a:r>
              <a:rPr lang="en-US" altLang="zh-TW" sz="1400" dirty="0">
                <a:solidFill>
                  <a:srgbClr val="FF0000"/>
                </a:solidFill>
              </a:rPr>
              <a:t>nominal constellation point </a:t>
            </a:r>
            <a:endParaRPr lang="zh-TW" altLang="en-US" sz="1400" dirty="0">
              <a:solidFill>
                <a:srgbClr val="FF0000"/>
              </a:solidFill>
            </a:endParaRPr>
          </a:p>
        </p:txBody>
      </p:sp>
      <p:sp>
        <p:nvSpPr>
          <p:cNvPr id="29" name="矩形 28"/>
          <p:cNvSpPr/>
          <p:nvPr/>
        </p:nvSpPr>
        <p:spPr>
          <a:xfrm>
            <a:off x="4848359" y="1833684"/>
            <a:ext cx="1157154" cy="11571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33" name="文字方塊 32"/>
          <p:cNvSpPr txBox="1"/>
          <p:nvPr/>
        </p:nvSpPr>
        <p:spPr>
          <a:xfrm>
            <a:off x="6210300" y="1516618"/>
            <a:ext cx="2771775" cy="738664"/>
          </a:xfrm>
          <a:prstGeom prst="rect">
            <a:avLst/>
          </a:prstGeom>
          <a:noFill/>
        </p:spPr>
        <p:txBody>
          <a:bodyPr wrap="square" rtlCol="0">
            <a:spAutoFit/>
          </a:bodyPr>
          <a:lstStyle/>
          <a:p>
            <a:r>
              <a:rPr lang="en-US" altLang="zh-TW" sz="1400" dirty="0" smtClean="0"/>
              <a:t>The shaded region represents the increased margin for the data symbol in the first quadrant.</a:t>
            </a:r>
            <a:endParaRPr lang="zh-TW" altLang="en-US" sz="1400" dirty="0"/>
          </a:p>
        </p:txBody>
      </p:sp>
      <p:sp>
        <p:nvSpPr>
          <p:cNvPr id="34" name="文字方塊 33"/>
          <p:cNvSpPr txBox="1"/>
          <p:nvPr/>
        </p:nvSpPr>
        <p:spPr>
          <a:xfrm>
            <a:off x="5212623" y="5341179"/>
            <a:ext cx="2383564" cy="523220"/>
          </a:xfrm>
          <a:prstGeom prst="rect">
            <a:avLst/>
          </a:prstGeom>
          <a:noFill/>
        </p:spPr>
        <p:txBody>
          <a:bodyPr wrap="square" rtlCol="0">
            <a:spAutoFit/>
          </a:bodyPr>
          <a:lstStyle/>
          <a:p>
            <a:r>
              <a:rPr lang="en-US" altLang="zh-TW" sz="1400" dirty="0" smtClean="0"/>
              <a:t>The region extend to infinity (extended area).</a:t>
            </a:r>
            <a:endParaRPr lang="zh-TW" altLang="en-US" sz="1400" dirty="0"/>
          </a:p>
        </p:txBody>
      </p:sp>
    </p:spTree>
    <p:extLst>
      <p:ext uri="{BB962C8B-B14F-4D97-AF65-F5344CB8AC3E}">
        <p14:creationId xmlns:p14="http://schemas.microsoft.com/office/powerpoint/2010/main" val="764141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2003838" y="538047"/>
            <a:ext cx="7275332" cy="5708748"/>
            <a:chOff x="1647703" y="96199"/>
            <a:chExt cx="8560631" cy="6519731"/>
          </a:xfrm>
        </p:grpSpPr>
        <p:grpSp>
          <p:nvGrpSpPr>
            <p:cNvPr id="5" name="群組 4"/>
            <p:cNvGrpSpPr/>
            <p:nvPr/>
          </p:nvGrpSpPr>
          <p:grpSpPr>
            <a:xfrm>
              <a:off x="2542496" y="1116977"/>
              <a:ext cx="4506013" cy="4506013"/>
              <a:chOff x="1979628" y="1018094"/>
              <a:chExt cx="4506013" cy="4506013"/>
            </a:xfrm>
          </p:grpSpPr>
          <p:cxnSp>
            <p:nvCxnSpPr>
              <p:cNvPr id="80" name="直線單箭頭接點 79"/>
              <p:cNvCxnSpPr/>
              <p:nvPr/>
            </p:nvCxnSpPr>
            <p:spPr>
              <a:xfrm>
                <a:off x="4232636" y="1018094"/>
                <a:ext cx="0" cy="450601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81" name="直線單箭頭接點 80"/>
              <p:cNvCxnSpPr/>
              <p:nvPr/>
            </p:nvCxnSpPr>
            <p:spPr>
              <a:xfrm rot="16200000">
                <a:off x="4232635" y="972532"/>
                <a:ext cx="0" cy="450601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grpSp>
          <p:nvGrpSpPr>
            <p:cNvPr id="6" name="群組 5"/>
            <p:cNvGrpSpPr/>
            <p:nvPr/>
          </p:nvGrpSpPr>
          <p:grpSpPr>
            <a:xfrm>
              <a:off x="5182003" y="812567"/>
              <a:ext cx="1941930" cy="2086927"/>
              <a:chOff x="4958500" y="1279292"/>
              <a:chExt cx="1941930" cy="2086927"/>
            </a:xfrm>
          </p:grpSpPr>
          <p:grpSp>
            <p:nvGrpSpPr>
              <p:cNvPr id="74" name="群組 73"/>
              <p:cNvGrpSpPr/>
              <p:nvPr/>
            </p:nvGrpSpPr>
            <p:grpSpPr>
              <a:xfrm>
                <a:off x="4958500" y="2535220"/>
                <a:ext cx="1941930" cy="830999"/>
                <a:chOff x="4958500" y="2535220"/>
                <a:chExt cx="1941930" cy="830999"/>
              </a:xfrm>
            </p:grpSpPr>
            <mc:AlternateContent xmlns:mc="http://schemas.openxmlformats.org/markup-compatibility/2006" xmlns:a14="http://schemas.microsoft.com/office/drawing/2010/main">
              <mc:Choice Requires="a14">
                <p:sp>
                  <p:nvSpPr>
                    <p:cNvPr id="78" name="文字方塊 77"/>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9" name="文字方塊 78"/>
                    <p:cNvSpPr txBox="1"/>
                    <p:nvPr/>
                  </p:nvSpPr>
                  <p:spPr>
                    <a:xfrm>
                      <a:off x="6127430" y="2535220"/>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6127430" y="2535220"/>
                      <a:ext cx="773000" cy="830997"/>
                    </a:xfrm>
                    <a:prstGeom prst="rect">
                      <a:avLst/>
                    </a:prstGeom>
                    <a:blipFill>
                      <a:blip r:embed="rId4"/>
                      <a:stretch>
                        <a:fillRect/>
                      </a:stretch>
                    </a:blipFill>
                  </p:spPr>
                  <p:txBody>
                    <a:bodyPr/>
                    <a:lstStyle/>
                    <a:p>
                      <a:r>
                        <a:rPr lang="zh-TW" altLang="en-US">
                          <a:noFill/>
                        </a:rPr>
                        <a:t> </a:t>
                      </a:r>
                    </a:p>
                  </p:txBody>
                </p:sp>
              </mc:Fallback>
            </mc:AlternateContent>
          </p:grpSp>
          <p:grpSp>
            <p:nvGrpSpPr>
              <p:cNvPr id="75" name="群組 74"/>
              <p:cNvGrpSpPr/>
              <p:nvPr/>
            </p:nvGrpSpPr>
            <p:grpSpPr>
              <a:xfrm>
                <a:off x="4958500" y="1279292"/>
                <a:ext cx="1941930" cy="830999"/>
                <a:chOff x="4958500" y="2535220"/>
                <a:chExt cx="1941930" cy="830999"/>
              </a:xfrm>
            </p:grpSpPr>
            <mc:AlternateContent xmlns:mc="http://schemas.openxmlformats.org/markup-compatibility/2006" xmlns:a14="http://schemas.microsoft.com/office/drawing/2010/main">
              <mc:Choice Requires="a14">
                <p:sp>
                  <p:nvSpPr>
                    <p:cNvPr id="76" name="文字方塊 75"/>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文字方塊 76"/>
                    <p:cNvSpPr txBox="1"/>
                    <p:nvPr/>
                  </p:nvSpPr>
                  <p:spPr>
                    <a:xfrm>
                      <a:off x="6127430" y="2535220"/>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6127430" y="2535220"/>
                      <a:ext cx="773000" cy="830997"/>
                    </a:xfrm>
                    <a:prstGeom prst="rect">
                      <a:avLst/>
                    </a:prstGeom>
                    <a:blipFill>
                      <a:blip r:embed="rId6"/>
                      <a:stretch>
                        <a:fillRect/>
                      </a:stretch>
                    </a:blipFill>
                  </p:spPr>
                  <p:txBody>
                    <a:bodyPr/>
                    <a:lstStyle/>
                    <a:p>
                      <a:r>
                        <a:rPr lang="zh-TW" altLang="en-US">
                          <a:noFill/>
                        </a:rPr>
                        <a:t> </a:t>
                      </a:r>
                    </a:p>
                  </p:txBody>
                </p:sp>
              </mc:Fallback>
            </mc:AlternateContent>
          </p:grpSp>
        </p:grpSp>
        <p:grpSp>
          <p:nvGrpSpPr>
            <p:cNvPr id="7" name="群組 6"/>
            <p:cNvGrpSpPr/>
            <p:nvPr/>
          </p:nvGrpSpPr>
          <p:grpSpPr>
            <a:xfrm>
              <a:off x="5182003" y="3749348"/>
              <a:ext cx="1941930" cy="2086927"/>
              <a:chOff x="4958500" y="1279292"/>
              <a:chExt cx="1941930" cy="2086927"/>
            </a:xfrm>
          </p:grpSpPr>
          <p:grpSp>
            <p:nvGrpSpPr>
              <p:cNvPr id="68" name="群組 67"/>
              <p:cNvGrpSpPr/>
              <p:nvPr/>
            </p:nvGrpSpPr>
            <p:grpSpPr>
              <a:xfrm>
                <a:off x="4958500" y="2535220"/>
                <a:ext cx="1941930" cy="830999"/>
                <a:chOff x="4958500" y="2535220"/>
                <a:chExt cx="1941930" cy="830999"/>
              </a:xfrm>
            </p:grpSpPr>
            <mc:AlternateContent xmlns:mc="http://schemas.openxmlformats.org/markup-compatibility/2006" xmlns:a14="http://schemas.microsoft.com/office/drawing/2010/main">
              <mc:Choice Requires="a14">
                <p:sp>
                  <p:nvSpPr>
                    <p:cNvPr id="72" name="文字方塊 71"/>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6127430" y="2535220"/>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6127430" y="2535220"/>
                      <a:ext cx="773000" cy="830997"/>
                    </a:xfrm>
                    <a:prstGeom prst="rect">
                      <a:avLst/>
                    </a:prstGeom>
                    <a:blipFill>
                      <a:blip r:embed="rId8"/>
                      <a:stretch>
                        <a:fillRect/>
                      </a:stretch>
                    </a:blipFill>
                  </p:spPr>
                  <p:txBody>
                    <a:bodyPr/>
                    <a:lstStyle/>
                    <a:p>
                      <a:r>
                        <a:rPr lang="zh-TW" altLang="en-US">
                          <a:noFill/>
                        </a:rPr>
                        <a:t> </a:t>
                      </a:r>
                    </a:p>
                  </p:txBody>
                </p:sp>
              </mc:Fallback>
            </mc:AlternateContent>
          </p:grpSp>
          <p:grpSp>
            <p:nvGrpSpPr>
              <p:cNvPr id="69" name="群組 68"/>
              <p:cNvGrpSpPr/>
              <p:nvPr/>
            </p:nvGrpSpPr>
            <p:grpSpPr>
              <a:xfrm>
                <a:off x="4958500" y="1279292"/>
                <a:ext cx="1941930" cy="830999"/>
                <a:chOff x="4958500" y="2535220"/>
                <a:chExt cx="1941930" cy="830999"/>
              </a:xfrm>
            </p:grpSpPr>
            <mc:AlternateContent xmlns:mc="http://schemas.openxmlformats.org/markup-compatibility/2006" xmlns:a14="http://schemas.microsoft.com/office/drawing/2010/main">
              <mc:Choice Requires="a14">
                <p:sp>
                  <p:nvSpPr>
                    <p:cNvPr id="70" name="文字方塊 69"/>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p:cNvSpPr txBox="1"/>
                    <p:nvPr/>
                  </p:nvSpPr>
                  <p:spPr>
                    <a:xfrm>
                      <a:off x="6127430" y="2535220"/>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6127430" y="2535220"/>
                      <a:ext cx="773000" cy="830997"/>
                    </a:xfrm>
                    <a:prstGeom prst="rect">
                      <a:avLst/>
                    </a:prstGeom>
                    <a:blipFill>
                      <a:blip r:embed="rId8"/>
                      <a:stretch>
                        <a:fillRect/>
                      </a:stretch>
                    </a:blipFill>
                  </p:spPr>
                  <p:txBody>
                    <a:bodyPr/>
                    <a:lstStyle/>
                    <a:p>
                      <a:r>
                        <a:rPr lang="zh-TW" altLang="en-US">
                          <a:noFill/>
                        </a:rPr>
                        <a:t> </a:t>
                      </a:r>
                    </a:p>
                  </p:txBody>
                </p:sp>
              </mc:Fallback>
            </mc:AlternateContent>
          </p:grpSp>
        </p:grpSp>
        <p:grpSp>
          <p:nvGrpSpPr>
            <p:cNvPr id="8" name="群組 7"/>
            <p:cNvGrpSpPr/>
            <p:nvPr/>
          </p:nvGrpSpPr>
          <p:grpSpPr>
            <a:xfrm>
              <a:off x="2457644" y="3749346"/>
              <a:ext cx="1941930" cy="2086927"/>
              <a:chOff x="4958500" y="1279292"/>
              <a:chExt cx="1941930" cy="2086927"/>
            </a:xfrm>
          </p:grpSpPr>
          <p:grpSp>
            <p:nvGrpSpPr>
              <p:cNvPr id="62" name="群組 61"/>
              <p:cNvGrpSpPr/>
              <p:nvPr/>
            </p:nvGrpSpPr>
            <p:grpSpPr>
              <a:xfrm>
                <a:off x="4958500" y="2535220"/>
                <a:ext cx="1941930" cy="830999"/>
                <a:chOff x="4958500" y="2535220"/>
                <a:chExt cx="1941930" cy="830999"/>
              </a:xfrm>
            </p:grpSpPr>
            <mc:AlternateContent xmlns:mc="http://schemas.openxmlformats.org/markup-compatibility/2006" xmlns:a14="http://schemas.microsoft.com/office/drawing/2010/main">
              <mc:Choice Requires="a14">
                <p:sp>
                  <p:nvSpPr>
                    <p:cNvPr id="66" name="文字方塊 65"/>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6127430" y="2535220"/>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6127430" y="2535220"/>
                      <a:ext cx="773000" cy="830997"/>
                    </a:xfrm>
                    <a:prstGeom prst="rect">
                      <a:avLst/>
                    </a:prstGeom>
                    <a:blipFill>
                      <a:blip r:embed="rId10"/>
                      <a:stretch>
                        <a:fillRect/>
                      </a:stretch>
                    </a:blipFill>
                  </p:spPr>
                  <p:txBody>
                    <a:bodyPr/>
                    <a:lstStyle/>
                    <a:p>
                      <a:r>
                        <a:rPr lang="zh-TW" altLang="en-US">
                          <a:noFill/>
                        </a:rPr>
                        <a:t> </a:t>
                      </a:r>
                    </a:p>
                  </p:txBody>
                </p:sp>
              </mc:Fallback>
            </mc:AlternateContent>
          </p:grpSp>
          <p:grpSp>
            <p:nvGrpSpPr>
              <p:cNvPr id="63" name="群組 62"/>
              <p:cNvGrpSpPr/>
              <p:nvPr/>
            </p:nvGrpSpPr>
            <p:grpSpPr>
              <a:xfrm>
                <a:off x="4958500" y="1279292"/>
                <a:ext cx="1941930" cy="830999"/>
                <a:chOff x="4958500" y="2535220"/>
                <a:chExt cx="1941930" cy="830999"/>
              </a:xfrm>
            </p:grpSpPr>
            <mc:AlternateContent xmlns:mc="http://schemas.openxmlformats.org/markup-compatibility/2006" xmlns:a14="http://schemas.microsoft.com/office/drawing/2010/main">
              <mc:Choice Requires="a14">
                <p:sp>
                  <p:nvSpPr>
                    <p:cNvPr id="64" name="文字方塊 63"/>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p:cNvSpPr txBox="1"/>
                    <p:nvPr/>
                  </p:nvSpPr>
                  <p:spPr>
                    <a:xfrm>
                      <a:off x="6127430" y="2535220"/>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6127430" y="2535220"/>
                      <a:ext cx="773000" cy="830997"/>
                    </a:xfrm>
                    <a:prstGeom prst="rect">
                      <a:avLst/>
                    </a:prstGeom>
                    <a:blipFill>
                      <a:blip r:embed="rId11"/>
                      <a:stretch>
                        <a:fillRect/>
                      </a:stretch>
                    </a:blipFill>
                  </p:spPr>
                  <p:txBody>
                    <a:bodyPr/>
                    <a:lstStyle/>
                    <a:p>
                      <a:r>
                        <a:rPr lang="zh-TW" altLang="en-US">
                          <a:noFill/>
                        </a:rPr>
                        <a:t> </a:t>
                      </a:r>
                    </a:p>
                  </p:txBody>
                </p:sp>
              </mc:Fallback>
            </mc:AlternateContent>
          </p:grpSp>
        </p:grpSp>
        <p:grpSp>
          <p:nvGrpSpPr>
            <p:cNvPr id="9" name="群組 8"/>
            <p:cNvGrpSpPr/>
            <p:nvPr/>
          </p:nvGrpSpPr>
          <p:grpSpPr>
            <a:xfrm>
              <a:off x="2438788" y="812563"/>
              <a:ext cx="1941930" cy="2086927"/>
              <a:chOff x="4958500" y="1279292"/>
              <a:chExt cx="1941930" cy="2086927"/>
            </a:xfrm>
          </p:grpSpPr>
          <p:grpSp>
            <p:nvGrpSpPr>
              <p:cNvPr id="56" name="群組 55"/>
              <p:cNvGrpSpPr/>
              <p:nvPr/>
            </p:nvGrpSpPr>
            <p:grpSpPr>
              <a:xfrm>
                <a:off x="4958500" y="2535220"/>
                <a:ext cx="1941930" cy="830999"/>
                <a:chOff x="4958500" y="2535220"/>
                <a:chExt cx="1941930" cy="830999"/>
              </a:xfrm>
            </p:grpSpPr>
            <mc:AlternateContent xmlns:mc="http://schemas.openxmlformats.org/markup-compatibility/2006" xmlns:a14="http://schemas.microsoft.com/office/drawing/2010/main">
              <mc:Choice Requires="a14">
                <p:sp>
                  <p:nvSpPr>
                    <p:cNvPr id="60" name="文字方塊 59"/>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64" name="文字方塊 63"/>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p:cNvSpPr txBox="1"/>
                    <p:nvPr/>
                  </p:nvSpPr>
                  <p:spPr>
                    <a:xfrm>
                      <a:off x="6127430" y="2535220"/>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65" name="文字方塊 64"/>
                    <p:cNvSpPr txBox="1">
                      <a:spLocks noRot="1" noChangeAspect="1" noMove="1" noResize="1" noEditPoints="1" noAdjustHandles="1" noChangeArrowheads="1" noChangeShapeType="1" noTextEdit="1"/>
                    </p:cNvSpPr>
                    <p:nvPr/>
                  </p:nvSpPr>
                  <p:spPr>
                    <a:xfrm>
                      <a:off x="6127430" y="2535220"/>
                      <a:ext cx="773000" cy="830997"/>
                    </a:xfrm>
                    <a:prstGeom prst="rect">
                      <a:avLst/>
                    </a:prstGeom>
                    <a:blipFill>
                      <a:blip r:embed="rId4"/>
                      <a:stretch>
                        <a:fillRect/>
                      </a:stretch>
                    </a:blipFill>
                  </p:spPr>
                  <p:txBody>
                    <a:bodyPr/>
                    <a:lstStyle/>
                    <a:p>
                      <a:r>
                        <a:rPr lang="zh-TW" altLang="en-US">
                          <a:noFill/>
                        </a:rPr>
                        <a:t> </a:t>
                      </a:r>
                    </a:p>
                  </p:txBody>
                </p:sp>
              </mc:Fallback>
            </mc:AlternateContent>
          </p:grpSp>
          <p:grpSp>
            <p:nvGrpSpPr>
              <p:cNvPr id="57" name="群組 56"/>
              <p:cNvGrpSpPr/>
              <p:nvPr/>
            </p:nvGrpSpPr>
            <p:grpSpPr>
              <a:xfrm>
                <a:off x="4958500" y="1279292"/>
                <a:ext cx="1941930" cy="830999"/>
                <a:chOff x="4958500" y="2535220"/>
                <a:chExt cx="1941930" cy="830999"/>
              </a:xfrm>
            </p:grpSpPr>
            <mc:AlternateContent xmlns:mc="http://schemas.openxmlformats.org/markup-compatibility/2006" xmlns:a14="http://schemas.microsoft.com/office/drawing/2010/main">
              <mc:Choice Requires="a14">
                <p:sp>
                  <p:nvSpPr>
                    <p:cNvPr id="58" name="文字方塊 57"/>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p:cNvSpPr txBox="1"/>
                    <p:nvPr/>
                  </p:nvSpPr>
                  <p:spPr>
                    <a:xfrm>
                      <a:off x="6127430" y="2535220"/>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63" name="文字方塊 62"/>
                    <p:cNvSpPr txBox="1">
                      <a:spLocks noRot="1" noChangeAspect="1" noMove="1" noResize="1" noEditPoints="1" noAdjustHandles="1" noChangeArrowheads="1" noChangeShapeType="1" noTextEdit="1"/>
                    </p:cNvSpPr>
                    <p:nvPr/>
                  </p:nvSpPr>
                  <p:spPr>
                    <a:xfrm>
                      <a:off x="6127430" y="2535220"/>
                      <a:ext cx="773000" cy="830997"/>
                    </a:xfrm>
                    <a:prstGeom prst="rect">
                      <a:avLst/>
                    </a:prstGeom>
                    <a:blipFill>
                      <a:blip r:embed="rId6"/>
                      <a:stretch>
                        <a:fillRect/>
                      </a:stretch>
                    </a:blipFill>
                  </p:spPr>
                  <p:txBody>
                    <a:bodyPr/>
                    <a:lstStyle/>
                    <a:p>
                      <a:r>
                        <a:rPr lang="zh-TW" altLang="en-US">
                          <a:noFill/>
                        </a:rPr>
                        <a:t> </a:t>
                      </a:r>
                    </a:p>
                  </p:txBody>
                </p:sp>
              </mc:Fallback>
            </mc:AlternateContent>
          </p:grpSp>
        </p:grpSp>
        <p:sp>
          <p:nvSpPr>
            <p:cNvPr id="10" name="文字方塊 9"/>
            <p:cNvSpPr txBox="1"/>
            <p:nvPr/>
          </p:nvSpPr>
          <p:spPr>
            <a:xfrm>
              <a:off x="2542496" y="1316470"/>
              <a:ext cx="772987" cy="307777"/>
            </a:xfrm>
            <a:prstGeom prst="rect">
              <a:avLst/>
            </a:prstGeom>
            <a:noFill/>
          </p:spPr>
          <p:txBody>
            <a:bodyPr wrap="square" rtlCol="0">
              <a:spAutoFit/>
            </a:bodyPr>
            <a:lstStyle/>
            <a:p>
              <a:r>
                <a:rPr lang="en-US" altLang="zh-TW" sz="1400" dirty="0" smtClean="0"/>
                <a:t>0000</a:t>
              </a:r>
              <a:endParaRPr lang="zh-TW" altLang="en-US" sz="1400" dirty="0"/>
            </a:p>
          </p:txBody>
        </p:sp>
        <p:sp>
          <p:nvSpPr>
            <p:cNvPr id="11" name="文字方塊 10"/>
            <p:cNvSpPr txBox="1"/>
            <p:nvPr/>
          </p:nvSpPr>
          <p:spPr>
            <a:xfrm>
              <a:off x="2542496" y="2575435"/>
              <a:ext cx="772987" cy="307777"/>
            </a:xfrm>
            <a:prstGeom prst="rect">
              <a:avLst/>
            </a:prstGeom>
            <a:noFill/>
          </p:spPr>
          <p:txBody>
            <a:bodyPr wrap="square" rtlCol="0">
              <a:spAutoFit/>
            </a:bodyPr>
            <a:lstStyle/>
            <a:p>
              <a:r>
                <a:rPr lang="en-US" altLang="zh-TW" sz="1400" dirty="0" smtClean="0"/>
                <a:t>0001</a:t>
              </a:r>
              <a:endParaRPr lang="zh-TW" altLang="en-US" sz="1400" dirty="0"/>
            </a:p>
          </p:txBody>
        </p:sp>
        <p:sp>
          <p:nvSpPr>
            <p:cNvPr id="12" name="文字方塊 11"/>
            <p:cNvSpPr txBox="1"/>
            <p:nvPr/>
          </p:nvSpPr>
          <p:spPr>
            <a:xfrm>
              <a:off x="2542496" y="4259633"/>
              <a:ext cx="772987" cy="307777"/>
            </a:xfrm>
            <a:prstGeom prst="rect">
              <a:avLst/>
            </a:prstGeom>
            <a:noFill/>
          </p:spPr>
          <p:txBody>
            <a:bodyPr wrap="square" rtlCol="0">
              <a:spAutoFit/>
            </a:bodyPr>
            <a:lstStyle/>
            <a:p>
              <a:r>
                <a:rPr lang="en-US" altLang="zh-TW" sz="1400" dirty="0" smtClean="0"/>
                <a:t>0011</a:t>
              </a:r>
              <a:endParaRPr lang="zh-TW" altLang="en-US" sz="1400" dirty="0"/>
            </a:p>
          </p:txBody>
        </p:sp>
        <p:sp>
          <p:nvSpPr>
            <p:cNvPr id="13" name="文字方塊 12"/>
            <p:cNvSpPr txBox="1"/>
            <p:nvPr/>
          </p:nvSpPr>
          <p:spPr>
            <a:xfrm>
              <a:off x="2578134" y="5103076"/>
              <a:ext cx="772987" cy="307777"/>
            </a:xfrm>
            <a:prstGeom prst="rect">
              <a:avLst/>
            </a:prstGeom>
            <a:noFill/>
          </p:spPr>
          <p:txBody>
            <a:bodyPr wrap="square" rtlCol="0">
              <a:spAutoFit/>
            </a:bodyPr>
            <a:lstStyle/>
            <a:p>
              <a:r>
                <a:rPr lang="en-US" altLang="zh-TW" sz="1400" dirty="0" smtClean="0"/>
                <a:t>0010</a:t>
              </a:r>
              <a:endParaRPr lang="zh-TW" altLang="en-US" sz="1400" dirty="0"/>
            </a:p>
          </p:txBody>
        </p:sp>
        <p:sp>
          <p:nvSpPr>
            <p:cNvPr id="14" name="文字方塊 13"/>
            <p:cNvSpPr txBox="1"/>
            <p:nvPr/>
          </p:nvSpPr>
          <p:spPr>
            <a:xfrm>
              <a:off x="3730274" y="1314634"/>
              <a:ext cx="772987" cy="307777"/>
            </a:xfrm>
            <a:prstGeom prst="rect">
              <a:avLst/>
            </a:prstGeom>
            <a:noFill/>
          </p:spPr>
          <p:txBody>
            <a:bodyPr wrap="square" rtlCol="0">
              <a:spAutoFit/>
            </a:bodyPr>
            <a:lstStyle/>
            <a:p>
              <a:r>
                <a:rPr lang="en-US" altLang="zh-TW" sz="1400" dirty="0" smtClean="0"/>
                <a:t>0100</a:t>
              </a:r>
              <a:endParaRPr lang="zh-TW" altLang="en-US" sz="1400" dirty="0"/>
            </a:p>
          </p:txBody>
        </p:sp>
        <p:sp>
          <p:nvSpPr>
            <p:cNvPr id="15" name="文字方塊 14"/>
            <p:cNvSpPr txBox="1"/>
            <p:nvPr/>
          </p:nvSpPr>
          <p:spPr>
            <a:xfrm>
              <a:off x="3730274" y="2575435"/>
              <a:ext cx="772987" cy="307777"/>
            </a:xfrm>
            <a:prstGeom prst="rect">
              <a:avLst/>
            </a:prstGeom>
            <a:noFill/>
          </p:spPr>
          <p:txBody>
            <a:bodyPr wrap="square" rtlCol="0">
              <a:spAutoFit/>
            </a:bodyPr>
            <a:lstStyle/>
            <a:p>
              <a:r>
                <a:rPr lang="en-US" altLang="zh-TW" sz="1400" dirty="0" smtClean="0"/>
                <a:t>0101</a:t>
              </a:r>
              <a:endParaRPr lang="zh-TW" altLang="en-US" sz="1400" dirty="0"/>
            </a:p>
          </p:txBody>
        </p:sp>
        <p:sp>
          <p:nvSpPr>
            <p:cNvPr id="16" name="文字方塊 15"/>
            <p:cNvSpPr txBox="1"/>
            <p:nvPr/>
          </p:nvSpPr>
          <p:spPr>
            <a:xfrm>
              <a:off x="3730274" y="4253693"/>
              <a:ext cx="772987" cy="307777"/>
            </a:xfrm>
            <a:prstGeom prst="rect">
              <a:avLst/>
            </a:prstGeom>
            <a:noFill/>
          </p:spPr>
          <p:txBody>
            <a:bodyPr wrap="square" rtlCol="0">
              <a:spAutoFit/>
            </a:bodyPr>
            <a:lstStyle/>
            <a:p>
              <a:r>
                <a:rPr lang="en-US" altLang="zh-TW" sz="1400" dirty="0" smtClean="0"/>
                <a:t>0111</a:t>
              </a:r>
              <a:endParaRPr lang="zh-TW" altLang="en-US" sz="1400" dirty="0"/>
            </a:p>
          </p:txBody>
        </p:sp>
        <p:sp>
          <p:nvSpPr>
            <p:cNvPr id="17" name="文字方塊 16"/>
            <p:cNvSpPr txBox="1"/>
            <p:nvPr/>
          </p:nvSpPr>
          <p:spPr>
            <a:xfrm>
              <a:off x="3755407" y="5103075"/>
              <a:ext cx="772987" cy="307777"/>
            </a:xfrm>
            <a:prstGeom prst="rect">
              <a:avLst/>
            </a:prstGeom>
            <a:noFill/>
          </p:spPr>
          <p:txBody>
            <a:bodyPr wrap="square" rtlCol="0">
              <a:spAutoFit/>
            </a:bodyPr>
            <a:lstStyle/>
            <a:p>
              <a:r>
                <a:rPr lang="en-US" altLang="zh-TW" sz="1400" dirty="0" smtClean="0"/>
                <a:t>0110</a:t>
              </a:r>
              <a:endParaRPr lang="zh-TW" altLang="en-US" sz="1400" dirty="0"/>
            </a:p>
          </p:txBody>
        </p:sp>
        <p:sp>
          <p:nvSpPr>
            <p:cNvPr id="18" name="文字方塊 17"/>
            <p:cNvSpPr txBox="1"/>
            <p:nvPr/>
          </p:nvSpPr>
          <p:spPr>
            <a:xfrm>
              <a:off x="5304546" y="1314633"/>
              <a:ext cx="772987" cy="307777"/>
            </a:xfrm>
            <a:prstGeom prst="rect">
              <a:avLst/>
            </a:prstGeom>
            <a:noFill/>
          </p:spPr>
          <p:txBody>
            <a:bodyPr wrap="square" rtlCol="0">
              <a:spAutoFit/>
            </a:bodyPr>
            <a:lstStyle/>
            <a:p>
              <a:r>
                <a:rPr lang="en-US" altLang="zh-TW" sz="1400" dirty="0" smtClean="0"/>
                <a:t>1100</a:t>
              </a:r>
              <a:endParaRPr lang="zh-TW" altLang="en-US" sz="1400" dirty="0"/>
            </a:p>
          </p:txBody>
        </p:sp>
        <p:sp>
          <p:nvSpPr>
            <p:cNvPr id="19" name="文字方塊 18"/>
            <p:cNvSpPr txBox="1"/>
            <p:nvPr/>
          </p:nvSpPr>
          <p:spPr>
            <a:xfrm>
              <a:off x="5304564" y="2589875"/>
              <a:ext cx="772987" cy="307777"/>
            </a:xfrm>
            <a:prstGeom prst="rect">
              <a:avLst/>
            </a:prstGeom>
            <a:noFill/>
          </p:spPr>
          <p:txBody>
            <a:bodyPr wrap="square" rtlCol="0">
              <a:spAutoFit/>
            </a:bodyPr>
            <a:lstStyle/>
            <a:p>
              <a:r>
                <a:rPr lang="en-US" altLang="zh-TW" sz="1400" dirty="0" smtClean="0"/>
                <a:t>1101</a:t>
              </a:r>
              <a:endParaRPr lang="zh-TW" altLang="en-US" sz="1400" dirty="0"/>
            </a:p>
          </p:txBody>
        </p:sp>
        <p:sp>
          <p:nvSpPr>
            <p:cNvPr id="20" name="文字方塊 19"/>
            <p:cNvSpPr txBox="1"/>
            <p:nvPr/>
          </p:nvSpPr>
          <p:spPr>
            <a:xfrm>
              <a:off x="5304546" y="4253693"/>
              <a:ext cx="772987" cy="307777"/>
            </a:xfrm>
            <a:prstGeom prst="rect">
              <a:avLst/>
            </a:prstGeom>
            <a:noFill/>
          </p:spPr>
          <p:txBody>
            <a:bodyPr wrap="square" rtlCol="0">
              <a:spAutoFit/>
            </a:bodyPr>
            <a:lstStyle/>
            <a:p>
              <a:r>
                <a:rPr lang="en-US" altLang="zh-TW" sz="1400" dirty="0" smtClean="0"/>
                <a:t>1111</a:t>
              </a:r>
              <a:endParaRPr lang="zh-TW" altLang="en-US" sz="1400" dirty="0"/>
            </a:p>
          </p:txBody>
        </p:sp>
        <p:sp>
          <p:nvSpPr>
            <p:cNvPr id="21" name="文字方塊 20"/>
            <p:cNvSpPr txBox="1"/>
            <p:nvPr/>
          </p:nvSpPr>
          <p:spPr>
            <a:xfrm>
              <a:off x="5304546" y="5103074"/>
              <a:ext cx="772987" cy="307777"/>
            </a:xfrm>
            <a:prstGeom prst="rect">
              <a:avLst/>
            </a:prstGeom>
            <a:noFill/>
          </p:spPr>
          <p:txBody>
            <a:bodyPr wrap="square" rtlCol="0">
              <a:spAutoFit/>
            </a:bodyPr>
            <a:lstStyle/>
            <a:p>
              <a:r>
                <a:rPr lang="en-US" altLang="zh-TW" sz="1400" dirty="0" smtClean="0"/>
                <a:t>1110</a:t>
              </a:r>
              <a:endParaRPr lang="zh-TW" altLang="en-US" sz="1400" dirty="0"/>
            </a:p>
          </p:txBody>
        </p:sp>
        <p:sp>
          <p:nvSpPr>
            <p:cNvPr id="22" name="文字方塊 21"/>
            <p:cNvSpPr txBox="1"/>
            <p:nvPr/>
          </p:nvSpPr>
          <p:spPr>
            <a:xfrm>
              <a:off x="6473463" y="1314994"/>
              <a:ext cx="772987" cy="307777"/>
            </a:xfrm>
            <a:prstGeom prst="rect">
              <a:avLst/>
            </a:prstGeom>
            <a:noFill/>
          </p:spPr>
          <p:txBody>
            <a:bodyPr wrap="square" rtlCol="0">
              <a:spAutoFit/>
            </a:bodyPr>
            <a:lstStyle/>
            <a:p>
              <a:r>
                <a:rPr lang="en-US" altLang="zh-TW" sz="1400" dirty="0" smtClean="0"/>
                <a:t>1000</a:t>
              </a:r>
              <a:endParaRPr lang="zh-TW" altLang="en-US" sz="1400" dirty="0"/>
            </a:p>
          </p:txBody>
        </p:sp>
        <p:sp>
          <p:nvSpPr>
            <p:cNvPr id="23" name="文字方塊 22"/>
            <p:cNvSpPr txBox="1"/>
            <p:nvPr/>
          </p:nvSpPr>
          <p:spPr>
            <a:xfrm>
              <a:off x="6473463" y="2575435"/>
              <a:ext cx="772987" cy="307777"/>
            </a:xfrm>
            <a:prstGeom prst="rect">
              <a:avLst/>
            </a:prstGeom>
            <a:noFill/>
          </p:spPr>
          <p:txBody>
            <a:bodyPr wrap="square" rtlCol="0">
              <a:spAutoFit/>
            </a:bodyPr>
            <a:lstStyle/>
            <a:p>
              <a:r>
                <a:rPr lang="en-US" altLang="zh-TW" sz="1400" dirty="0" smtClean="0"/>
                <a:t>1001</a:t>
              </a:r>
              <a:endParaRPr lang="zh-TW" altLang="en-US" sz="1400" dirty="0"/>
            </a:p>
          </p:txBody>
        </p:sp>
        <p:sp>
          <p:nvSpPr>
            <p:cNvPr id="24" name="文字方塊 23"/>
            <p:cNvSpPr txBox="1"/>
            <p:nvPr/>
          </p:nvSpPr>
          <p:spPr>
            <a:xfrm>
              <a:off x="6473463" y="4260756"/>
              <a:ext cx="772987" cy="307777"/>
            </a:xfrm>
            <a:prstGeom prst="rect">
              <a:avLst/>
            </a:prstGeom>
            <a:noFill/>
          </p:spPr>
          <p:txBody>
            <a:bodyPr wrap="square" rtlCol="0">
              <a:spAutoFit/>
            </a:bodyPr>
            <a:lstStyle/>
            <a:p>
              <a:r>
                <a:rPr lang="en-US" altLang="zh-TW" sz="1400" dirty="0" smtClean="0"/>
                <a:t>1011</a:t>
              </a:r>
              <a:endParaRPr lang="zh-TW" altLang="en-US" sz="1400" dirty="0"/>
            </a:p>
          </p:txBody>
        </p:sp>
        <p:sp>
          <p:nvSpPr>
            <p:cNvPr id="25" name="文字方塊 24"/>
            <p:cNvSpPr txBox="1"/>
            <p:nvPr/>
          </p:nvSpPr>
          <p:spPr>
            <a:xfrm>
              <a:off x="6473462" y="5107331"/>
              <a:ext cx="772987" cy="307777"/>
            </a:xfrm>
            <a:prstGeom prst="rect">
              <a:avLst/>
            </a:prstGeom>
            <a:noFill/>
          </p:spPr>
          <p:txBody>
            <a:bodyPr wrap="square" rtlCol="0">
              <a:spAutoFit/>
            </a:bodyPr>
            <a:lstStyle/>
            <a:p>
              <a:r>
                <a:rPr lang="en-US" altLang="zh-TW" sz="1400" dirty="0" smtClean="0"/>
                <a:t>1010</a:t>
              </a:r>
              <a:endParaRPr lang="zh-TW" altLang="en-US" sz="1400" dirty="0"/>
            </a:p>
          </p:txBody>
        </p:sp>
        <p:sp>
          <p:nvSpPr>
            <p:cNvPr id="26" name="文字方塊 25"/>
            <p:cNvSpPr txBox="1"/>
            <p:nvPr/>
          </p:nvSpPr>
          <p:spPr>
            <a:xfrm>
              <a:off x="8256993" y="96199"/>
              <a:ext cx="1951341" cy="523220"/>
            </a:xfrm>
            <a:prstGeom prst="rect">
              <a:avLst/>
            </a:prstGeom>
            <a:noFill/>
          </p:spPr>
          <p:txBody>
            <a:bodyPr wrap="square" rtlCol="0">
              <a:spAutoFit/>
            </a:bodyPr>
            <a:lstStyle/>
            <a:p>
              <a:r>
                <a:rPr lang="en-US" altLang="zh-TW" sz="1400" dirty="0" smtClean="0"/>
                <a:t>16-QAM Constellation with Gray Mapping</a:t>
              </a:r>
              <a:endParaRPr lang="zh-TW" altLang="en-US" sz="1400" dirty="0"/>
            </a:p>
          </p:txBody>
        </p:sp>
        <mc:AlternateContent xmlns:mc="http://schemas.openxmlformats.org/markup-compatibility/2006" xmlns:a14="http://schemas.microsoft.com/office/drawing/2010/main">
          <mc:Choice Requires="a14">
            <p:sp>
              <p:nvSpPr>
                <p:cNvPr id="27" name="文字方塊 26"/>
                <p:cNvSpPr txBox="1"/>
                <p:nvPr/>
              </p:nvSpPr>
              <p:spPr>
                <a:xfrm>
                  <a:off x="7180463" y="3208558"/>
                  <a:ext cx="60465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0</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1</m:t>
                            </m:r>
                          </m:sub>
                        </m:sSub>
                        <m:r>
                          <a:rPr lang="en-US" altLang="zh-TW" sz="1400" b="0" i="1" smtClean="0">
                            <a:latin typeface="Cambria Math" panose="02040503050406030204" pitchFamily="18" charset="0"/>
                          </a:rPr>
                          <m:t>)</m:t>
                        </m:r>
                      </m:oMath>
                    </m:oMathPara>
                  </a14:m>
                  <a:endParaRPr lang="zh-TW" altLang="en-US" sz="1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7180463" y="3208558"/>
                  <a:ext cx="604653" cy="215444"/>
                </a:xfrm>
                <a:prstGeom prst="rect">
                  <a:avLst/>
                </a:prstGeom>
                <a:blipFill>
                  <a:blip r:embed="rId12"/>
                  <a:stretch>
                    <a:fillRect l="-15476" r="-26190" b="-516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4503261" y="829984"/>
                  <a:ext cx="60465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2</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3</m:t>
                            </m:r>
                          </m:sub>
                        </m:sSub>
                        <m:r>
                          <a:rPr lang="en-US" altLang="zh-TW" sz="1400" b="0" i="1" smtClean="0">
                            <a:latin typeface="Cambria Math" panose="02040503050406030204" pitchFamily="18" charset="0"/>
                          </a:rPr>
                          <m:t>)</m:t>
                        </m:r>
                      </m:oMath>
                    </m:oMathPara>
                  </a14:m>
                  <a:endParaRPr lang="zh-TW" altLang="en-US" sz="1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4503261" y="829984"/>
                  <a:ext cx="604653" cy="215444"/>
                </a:xfrm>
                <a:prstGeom prst="rect">
                  <a:avLst/>
                </a:prstGeom>
                <a:blipFill>
                  <a:blip r:embed="rId13"/>
                  <a:stretch>
                    <a:fillRect l="-16667" r="-25000" b="-48387"/>
                  </a:stretch>
                </a:blipFill>
              </p:spPr>
              <p:txBody>
                <a:bodyPr/>
                <a:lstStyle/>
                <a:p>
                  <a:r>
                    <a:rPr lang="zh-TW" altLang="en-US">
                      <a:noFill/>
                    </a:rPr>
                    <a:t> </a:t>
                  </a:r>
                </a:p>
              </p:txBody>
            </p:sp>
          </mc:Fallback>
        </mc:AlternateContent>
        <p:grpSp>
          <p:nvGrpSpPr>
            <p:cNvPr id="29" name="群組 28"/>
            <p:cNvGrpSpPr/>
            <p:nvPr/>
          </p:nvGrpSpPr>
          <p:grpSpPr>
            <a:xfrm>
              <a:off x="6746764" y="100576"/>
              <a:ext cx="1157153" cy="1157153"/>
              <a:chOff x="5562735" y="1796089"/>
              <a:chExt cx="1157153" cy="1157153"/>
            </a:xfrm>
          </p:grpSpPr>
          <p:cxnSp>
            <p:nvCxnSpPr>
              <p:cNvPr id="54" name="直線接點 53"/>
              <p:cNvCxnSpPr/>
              <p:nvPr/>
            </p:nvCxnSpPr>
            <p:spPr>
              <a:xfrm>
                <a:off x="5562735" y="2953242"/>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5" name="直線接點 54"/>
              <p:cNvCxnSpPr/>
              <p:nvPr/>
            </p:nvCxnSpPr>
            <p:spPr>
              <a:xfrm rot="5400000">
                <a:off x="4984158" y="2374666"/>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grpSp>
        <p:grpSp>
          <p:nvGrpSpPr>
            <p:cNvPr id="30" name="群組 29"/>
            <p:cNvGrpSpPr/>
            <p:nvPr/>
          </p:nvGrpSpPr>
          <p:grpSpPr>
            <a:xfrm rot="10800000">
              <a:off x="1677466" y="5439223"/>
              <a:ext cx="1166678" cy="1167183"/>
              <a:chOff x="6523261" y="557271"/>
              <a:chExt cx="1166678" cy="1167183"/>
            </a:xfrm>
          </p:grpSpPr>
          <p:grpSp>
            <p:nvGrpSpPr>
              <p:cNvPr id="50" name="群組 49"/>
              <p:cNvGrpSpPr/>
              <p:nvPr/>
            </p:nvGrpSpPr>
            <p:grpSpPr>
              <a:xfrm>
                <a:off x="6523261" y="567301"/>
                <a:ext cx="1157153" cy="1157153"/>
                <a:chOff x="5562735" y="1796089"/>
                <a:chExt cx="1157153" cy="1157153"/>
              </a:xfrm>
            </p:grpSpPr>
            <p:cxnSp>
              <p:nvCxnSpPr>
                <p:cNvPr id="52" name="直線接點 51"/>
                <p:cNvCxnSpPr/>
                <p:nvPr/>
              </p:nvCxnSpPr>
              <p:spPr>
                <a:xfrm>
                  <a:off x="5562735" y="2953242"/>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3" name="直線接點 52"/>
                <p:cNvCxnSpPr/>
                <p:nvPr/>
              </p:nvCxnSpPr>
              <p:spPr>
                <a:xfrm rot="5400000">
                  <a:off x="4984158" y="2374666"/>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grpSp>
          <p:sp>
            <p:nvSpPr>
              <p:cNvPr id="51" name="矩形 50"/>
              <p:cNvSpPr/>
              <p:nvPr/>
            </p:nvSpPr>
            <p:spPr>
              <a:xfrm>
                <a:off x="6532785" y="557271"/>
                <a:ext cx="1157154" cy="11571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grpSp>
          <p:nvGrpSpPr>
            <p:cNvPr id="31" name="群組 30"/>
            <p:cNvGrpSpPr/>
            <p:nvPr/>
          </p:nvGrpSpPr>
          <p:grpSpPr>
            <a:xfrm rot="16200000">
              <a:off x="1678515" y="106563"/>
              <a:ext cx="1166678" cy="1178508"/>
              <a:chOff x="6523261" y="545946"/>
              <a:chExt cx="1166678" cy="1178508"/>
            </a:xfrm>
          </p:grpSpPr>
          <p:grpSp>
            <p:nvGrpSpPr>
              <p:cNvPr id="46" name="群組 45"/>
              <p:cNvGrpSpPr/>
              <p:nvPr/>
            </p:nvGrpSpPr>
            <p:grpSpPr>
              <a:xfrm>
                <a:off x="6523261" y="567301"/>
                <a:ext cx="1157153" cy="1157153"/>
                <a:chOff x="5562735" y="1796089"/>
                <a:chExt cx="1157153" cy="1157153"/>
              </a:xfrm>
            </p:grpSpPr>
            <p:cxnSp>
              <p:nvCxnSpPr>
                <p:cNvPr id="48" name="直線接點 47"/>
                <p:cNvCxnSpPr/>
                <p:nvPr/>
              </p:nvCxnSpPr>
              <p:spPr>
                <a:xfrm>
                  <a:off x="5562735" y="2953242"/>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9" name="直線接點 48"/>
                <p:cNvCxnSpPr/>
                <p:nvPr/>
              </p:nvCxnSpPr>
              <p:spPr>
                <a:xfrm rot="5400000">
                  <a:off x="4984158" y="2374666"/>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grpSp>
          <p:sp>
            <p:nvSpPr>
              <p:cNvPr id="47" name="矩形 46"/>
              <p:cNvSpPr/>
              <p:nvPr/>
            </p:nvSpPr>
            <p:spPr>
              <a:xfrm>
                <a:off x="6532785" y="545946"/>
                <a:ext cx="1157154" cy="11571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grpSp>
          <p:nvGrpSpPr>
            <p:cNvPr id="32" name="群組 31"/>
            <p:cNvGrpSpPr/>
            <p:nvPr/>
          </p:nvGrpSpPr>
          <p:grpSpPr>
            <a:xfrm rot="5400000">
              <a:off x="6727461" y="5448999"/>
              <a:ext cx="1166678" cy="1167183"/>
              <a:chOff x="6523261" y="557271"/>
              <a:chExt cx="1166678" cy="1167183"/>
            </a:xfrm>
          </p:grpSpPr>
          <p:grpSp>
            <p:nvGrpSpPr>
              <p:cNvPr id="42" name="群組 41"/>
              <p:cNvGrpSpPr/>
              <p:nvPr/>
            </p:nvGrpSpPr>
            <p:grpSpPr>
              <a:xfrm>
                <a:off x="6523261" y="567301"/>
                <a:ext cx="1157153" cy="1157153"/>
                <a:chOff x="5562735" y="1796089"/>
                <a:chExt cx="1157153" cy="1157153"/>
              </a:xfrm>
            </p:grpSpPr>
            <p:cxnSp>
              <p:nvCxnSpPr>
                <p:cNvPr id="44" name="直線接點 43"/>
                <p:cNvCxnSpPr/>
                <p:nvPr/>
              </p:nvCxnSpPr>
              <p:spPr>
                <a:xfrm>
                  <a:off x="5562735" y="2953242"/>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5" name="直線接點 44"/>
                <p:cNvCxnSpPr/>
                <p:nvPr/>
              </p:nvCxnSpPr>
              <p:spPr>
                <a:xfrm rot="5400000">
                  <a:off x="4984158" y="2374666"/>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grpSp>
          <p:sp>
            <p:nvSpPr>
              <p:cNvPr id="43" name="矩形 42"/>
              <p:cNvSpPr/>
              <p:nvPr/>
            </p:nvSpPr>
            <p:spPr>
              <a:xfrm>
                <a:off x="6532785" y="557271"/>
                <a:ext cx="1157154" cy="11571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cxnSp>
          <p:nvCxnSpPr>
            <p:cNvPr id="33" name="直線接點 32"/>
            <p:cNvCxnSpPr/>
            <p:nvPr/>
          </p:nvCxnSpPr>
          <p:spPr>
            <a:xfrm>
              <a:off x="1656809" y="2583996"/>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4" name="直線接點 33"/>
            <p:cNvCxnSpPr/>
            <p:nvPr/>
          </p:nvCxnSpPr>
          <p:spPr>
            <a:xfrm rot="5400000">
              <a:off x="3410925" y="679153"/>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5" name="直線接點 34"/>
            <p:cNvCxnSpPr/>
            <p:nvPr/>
          </p:nvCxnSpPr>
          <p:spPr>
            <a:xfrm rot="5400000">
              <a:off x="4983930" y="5992607"/>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6" name="直線接點 35"/>
            <p:cNvCxnSpPr/>
            <p:nvPr/>
          </p:nvCxnSpPr>
          <p:spPr>
            <a:xfrm rot="5400000">
              <a:off x="3426624" y="6017800"/>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7" name="直線接點 36"/>
            <p:cNvCxnSpPr/>
            <p:nvPr/>
          </p:nvCxnSpPr>
          <p:spPr>
            <a:xfrm rot="5400000">
              <a:off x="4983931" y="679152"/>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8" name="直線接點 37"/>
            <p:cNvCxnSpPr/>
            <p:nvPr/>
          </p:nvCxnSpPr>
          <p:spPr>
            <a:xfrm>
              <a:off x="6773545" y="2571322"/>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9" name="直線接點 38"/>
            <p:cNvCxnSpPr/>
            <p:nvPr/>
          </p:nvCxnSpPr>
          <p:spPr>
            <a:xfrm>
              <a:off x="6737237" y="4259373"/>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0" name="直線接點 39"/>
            <p:cNvCxnSpPr/>
            <p:nvPr/>
          </p:nvCxnSpPr>
          <p:spPr>
            <a:xfrm>
              <a:off x="1647703" y="4237389"/>
              <a:ext cx="1157153" cy="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1" name="矩形 40"/>
            <p:cNvSpPr/>
            <p:nvPr/>
          </p:nvSpPr>
          <p:spPr>
            <a:xfrm rot="5400000">
              <a:off x="6749319" y="99847"/>
              <a:ext cx="1157154" cy="115715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83" name="文字方塊 82"/>
          <p:cNvSpPr txBox="1"/>
          <p:nvPr/>
        </p:nvSpPr>
        <p:spPr>
          <a:xfrm>
            <a:off x="331442" y="3195221"/>
            <a:ext cx="2463131" cy="738664"/>
          </a:xfrm>
          <a:prstGeom prst="rect">
            <a:avLst/>
          </a:prstGeom>
          <a:noFill/>
        </p:spPr>
        <p:txBody>
          <a:bodyPr wrap="square" rtlCol="0">
            <a:spAutoFit/>
          </a:bodyPr>
          <a:lstStyle/>
          <a:p>
            <a:r>
              <a:rPr lang="en-US" altLang="zh-TW" sz="1400" dirty="0" smtClean="0"/>
              <a:t>In order to main the minimum distance, inward extension is disallow (ACE constraint)</a:t>
            </a:r>
            <a:endParaRPr lang="zh-TW" altLang="en-US" sz="1400" dirty="0"/>
          </a:p>
        </p:txBody>
      </p:sp>
    </p:spTree>
    <p:extLst>
      <p:ext uri="{BB962C8B-B14F-4D97-AF65-F5344CB8AC3E}">
        <p14:creationId xmlns:p14="http://schemas.microsoft.com/office/powerpoint/2010/main" val="850495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2223834" y="501502"/>
            <a:ext cx="7942082" cy="615553"/>
          </a:xfrm>
          <a:prstGeom prst="rect">
            <a:avLst/>
          </a:prstGeom>
          <a:noFill/>
        </p:spPr>
        <p:txBody>
          <a:bodyPr wrap="square" rtlCol="0">
            <a:spAutoFit/>
          </a:bodyPr>
          <a:lstStyle/>
          <a:p>
            <a:r>
              <a:rPr lang="en-US" altLang="zh-TW" sz="3400" b="1" dirty="0" smtClean="0">
                <a:latin typeface="+mj-lt"/>
              </a:rPr>
              <a:t>Practical ACE</a:t>
            </a:r>
            <a:r>
              <a:rPr lang="zh-TW" altLang="en-US" sz="3400" b="1" dirty="0">
                <a:latin typeface="+mj-lt"/>
              </a:rPr>
              <a:t> </a:t>
            </a:r>
            <a:r>
              <a:rPr lang="en-US" altLang="zh-TW" sz="3400" b="1" dirty="0" smtClean="0">
                <a:latin typeface="+mj-lt"/>
              </a:rPr>
              <a:t>Implementation</a:t>
            </a:r>
            <a:endParaRPr lang="en-US" altLang="zh-TW" sz="3400" b="1" dirty="0">
              <a:latin typeface="+mj-lt"/>
            </a:endParaRPr>
          </a:p>
        </p:txBody>
      </p:sp>
      <mc:AlternateContent xmlns:mc="http://schemas.openxmlformats.org/markup-compatibility/2006" xmlns:a14="http://schemas.microsoft.com/office/drawing/2010/main">
        <mc:Choice Requires="a14">
          <p:sp>
            <p:nvSpPr>
              <p:cNvPr id="2" name="文字方塊 1"/>
              <p:cNvSpPr txBox="1"/>
              <p:nvPr/>
            </p:nvSpPr>
            <p:spPr>
              <a:xfrm>
                <a:off x="1055378" y="1541308"/>
                <a:ext cx="7613583" cy="4424737"/>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The ACE minimax PAPR optimization problem can be formulated as a linear program, and obtaining the optimal solution can be very difficult. [7] proposed two methods to get a very good suboptimal solution.</a:t>
                </a: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r>
                  <a:rPr lang="en-US" altLang="zh-TW" sz="1400" dirty="0"/>
                  <a:t>Since projection onto convex sets (ACE-POCS) approach converges slowly, a </a:t>
                </a:r>
                <a:r>
                  <a:rPr lang="en-US" altLang="zh-TW" sz="1400" dirty="0" smtClean="0"/>
                  <a:t>gradient-project </a:t>
                </a:r>
                <a:br>
                  <a:rPr lang="en-US" altLang="zh-TW" sz="1400" dirty="0" smtClean="0"/>
                </a:br>
                <a:r>
                  <a:rPr lang="en-US" altLang="zh-TW" sz="1400" dirty="0" smtClean="0"/>
                  <a:t>(ACE-SGP) approach </a:t>
                </a:r>
                <a:r>
                  <a:rPr lang="en-US" altLang="zh-TW" sz="1400" dirty="0"/>
                  <a:t>is introduced for determining </a:t>
                </a:r>
                <a:r>
                  <a:rPr lang="en-US" altLang="zh-TW" sz="1400" dirty="0" smtClean="0"/>
                  <a:t>step sizes </a:t>
                </a:r>
                <a:r>
                  <a:rPr lang="en-US" altLang="zh-TW" sz="1400" dirty="0"/>
                  <a:t>that leads to very fast convergence toward a low-PAPR solution</a:t>
                </a:r>
                <a:r>
                  <a:rPr lang="en-US" altLang="zh-TW" sz="1400" dirty="0" smtClean="0"/>
                  <a:t>.</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r>
                  <a:rPr lang="en-US" altLang="zh-TW" sz="1400" dirty="0" smtClean="0"/>
                  <a:t>An approximate gradient-project approach is formulated by considering the clipped-off portion of the signal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𝑐</m:t>
                        </m:r>
                      </m:e>
                      <m:sub>
                        <m:r>
                          <a:rPr lang="en-US" altLang="zh-TW" sz="1400" b="0" i="1" smtClean="0">
                            <a:latin typeface="Cambria Math" panose="02040503050406030204" pitchFamily="18" charset="0"/>
                          </a:rPr>
                          <m:t>𝑐𝑙𝑖𝑝</m:t>
                        </m:r>
                      </m:sub>
                    </m:sSub>
                    <m:r>
                      <a:rPr lang="en-US" altLang="zh-TW" sz="1400" b="0" i="1" smtClean="0">
                        <a:latin typeface="Cambria Math" panose="02040503050406030204" pitchFamily="18" charset="0"/>
                      </a:rPr>
                      <m:t>=</m:t>
                    </m:r>
                    <m:acc>
                      <m:accPr>
                        <m:chr m:val="̅"/>
                        <m:ctrlPr>
                          <a:rPr lang="en-US" altLang="zh-TW" sz="1400" b="0" i="1" smtClean="0">
                            <a:latin typeface="Cambria Math" panose="02040503050406030204" pitchFamily="18" charset="0"/>
                          </a:rPr>
                        </m:ctrlPr>
                      </m:accPr>
                      <m:e>
                        <m:r>
                          <a:rPr lang="en-US" altLang="zh-TW" sz="1400" b="0" i="1" smtClean="0">
                            <a:latin typeface="Cambria Math" panose="02040503050406030204" pitchFamily="18" charset="0"/>
                          </a:rPr>
                          <m:t>𝑥</m:t>
                        </m:r>
                      </m:e>
                    </m:acc>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𝑥</m:t>
                    </m:r>
                  </m:oMath>
                </a14:m>
                <a:r>
                  <a:rPr lang="en-US" altLang="zh-TW" sz="1400" dirty="0" smtClean="0"/>
                  <a:t> to be the gradient-descent direction and projecting it onto the ACE-constraint space to obtain </a:t>
                </a:r>
                <a14:m>
                  <m:oMath xmlns:m="http://schemas.openxmlformats.org/officeDocument/2006/math">
                    <m:r>
                      <a:rPr lang="en-US" altLang="zh-TW" sz="1400" b="0" i="1" smtClean="0">
                        <a:latin typeface="Cambria Math" panose="02040503050406030204" pitchFamily="18" charset="0"/>
                      </a:rPr>
                      <m:t>𝑐</m:t>
                    </m:r>
                  </m:oMath>
                </a14:m>
                <a:r>
                  <a:rPr lang="en-US" altLang="zh-TW" sz="1400" dirty="0" smtClean="0"/>
                  <a:t>. The iterative signal update can be written as </a:t>
                </a:r>
                <a:br>
                  <a:rPr lang="en-US" altLang="zh-TW" sz="1400" dirty="0" smtClean="0"/>
                </a:br>
                <a:r>
                  <a:rPr lang="en-US" altLang="zh-TW" sz="1400" dirty="0" smtClean="0"/>
                  <a:t/>
                </a:r>
                <a:br>
                  <a:rPr lang="en-US" altLang="zh-TW" sz="1400" dirty="0" smtClean="0"/>
                </a:br>
                <a14:m>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𝑥</m:t>
                        </m:r>
                      </m:e>
                      <m:sup>
                        <m:r>
                          <a:rPr lang="en-US" altLang="zh-TW" sz="1400" b="0" i="1" smtClean="0">
                            <a:latin typeface="Cambria Math" panose="02040503050406030204" pitchFamily="18" charset="0"/>
                          </a:rPr>
                          <m:t>𝑖</m:t>
                        </m:r>
                        <m:r>
                          <a:rPr lang="en-US" altLang="zh-TW" sz="1400" b="0" i="1" smtClean="0">
                            <a:latin typeface="Cambria Math" panose="02040503050406030204" pitchFamily="18" charset="0"/>
                          </a:rPr>
                          <m:t>+1</m:t>
                        </m:r>
                      </m:sup>
                    </m:sSup>
                    <m:r>
                      <a:rPr lang="en-US" altLang="zh-TW" sz="1400" b="0" i="1" smtClean="0">
                        <a:latin typeface="Cambria Math" panose="02040503050406030204" pitchFamily="18" charset="0"/>
                      </a:rPr>
                      <m:t>=</m:t>
                    </m:r>
                    <m:sSup>
                      <m:sSupPr>
                        <m:ctrlPr>
                          <a:rPr lang="en-US" altLang="zh-TW" sz="1400" b="0" i="1" smtClean="0">
                            <a:latin typeface="Cambria Math" panose="02040503050406030204" pitchFamily="18" charset="0"/>
                          </a:rPr>
                        </m:ctrlPr>
                      </m:sSupPr>
                      <m:e>
                        <m:r>
                          <a:rPr lang="en-US" altLang="zh-TW" sz="1400" b="0" i="1" smtClean="0">
                            <a:latin typeface="Cambria Math" panose="02040503050406030204" pitchFamily="18" charset="0"/>
                          </a:rPr>
                          <m:t>𝑥</m:t>
                        </m:r>
                      </m:e>
                      <m:sup>
                        <m:r>
                          <a:rPr lang="en-US" altLang="zh-TW" sz="1400" b="0" i="1" smtClean="0">
                            <a:latin typeface="Cambria Math" panose="02040503050406030204" pitchFamily="18" charset="0"/>
                          </a:rPr>
                          <m:t>𝑖</m:t>
                        </m:r>
                      </m:sup>
                    </m:sSup>
                    <m:r>
                      <a:rPr lang="en-US" altLang="zh-TW" sz="1400" b="0" i="1" smtClean="0">
                        <a:latin typeface="Cambria Math" panose="02040503050406030204" pitchFamily="18" charset="0"/>
                      </a:rPr>
                      <m:t>+</m:t>
                    </m:r>
                    <m:r>
                      <a:rPr lang="zh-TW" altLang="en-US" sz="1400" b="0" i="1" smtClean="0">
                        <a:latin typeface="Cambria Math" panose="02040503050406030204" pitchFamily="18" charset="0"/>
                      </a:rPr>
                      <m:t>𝜇</m:t>
                    </m:r>
                    <m:r>
                      <a:rPr lang="en-US" altLang="zh-TW" sz="1400" b="0" i="1" smtClean="0">
                        <a:latin typeface="Cambria Math" panose="02040503050406030204" pitchFamily="18" charset="0"/>
                      </a:rPr>
                      <m:t>𝑐</m:t>
                    </m:r>
                  </m:oMath>
                </a14:m>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where </a:t>
                </a:r>
                <a14:m>
                  <m:oMath xmlns:m="http://schemas.openxmlformats.org/officeDocument/2006/math">
                    <m:r>
                      <a:rPr lang="zh-TW" altLang="en-US" sz="1400" i="1">
                        <a:latin typeface="Cambria Math" panose="02040503050406030204" pitchFamily="18" charset="0"/>
                      </a:rPr>
                      <m:t>𝜇</m:t>
                    </m:r>
                  </m:oMath>
                </a14:m>
                <a:r>
                  <a:rPr lang="en-US" altLang="zh-TW" sz="1400" dirty="0" smtClean="0"/>
                  <a:t> is the gradient step size computed by the projection of </a:t>
                </a:r>
                <a14:m>
                  <m:oMath xmlns:m="http://schemas.openxmlformats.org/officeDocument/2006/math">
                    <m:r>
                      <a:rPr lang="en-US" altLang="zh-TW" sz="1400" i="1">
                        <a:latin typeface="Cambria Math" panose="02040503050406030204" pitchFamily="18" charset="0"/>
                      </a:rPr>
                      <m:t>𝑐</m:t>
                    </m:r>
                  </m:oMath>
                </a14:m>
                <a:r>
                  <a:rPr lang="en-US" altLang="zh-TW" sz="1400" dirty="0" smtClean="0"/>
                  <a:t> along the phase angle of </a:t>
                </a:r>
                <a14:m>
                  <m:oMath xmlns:m="http://schemas.openxmlformats.org/officeDocument/2006/math">
                    <m:r>
                      <a:rPr lang="en-US" altLang="zh-TW" sz="1400" i="1">
                        <a:latin typeface="Cambria Math" panose="02040503050406030204" pitchFamily="18" charset="0"/>
                      </a:rPr>
                      <m:t>𝑥</m:t>
                    </m:r>
                  </m:oMath>
                </a14:m>
                <a:r>
                  <a:rPr lang="en-US" altLang="zh-TW" sz="1400" dirty="0" smtClean="0"/>
                  <a:t> and the largest-magnitude of </a:t>
                </a:r>
                <a14:m>
                  <m:oMath xmlns:m="http://schemas.openxmlformats.org/officeDocument/2006/math">
                    <m:r>
                      <a:rPr lang="en-US" altLang="zh-TW" sz="1400" i="1">
                        <a:latin typeface="Cambria Math" panose="02040503050406030204" pitchFamily="18" charset="0"/>
                      </a:rPr>
                      <m:t>𝑥</m:t>
                    </m:r>
                  </m:oMath>
                </a14:m>
                <a:r>
                  <a:rPr lang="en-US" altLang="zh-TW" sz="1400" dirty="0" smtClean="0"/>
                  <a:t>.</a:t>
                </a:r>
                <a:endParaRPr lang="en-US" altLang="zh-TW" sz="1400" dirty="0"/>
              </a:p>
              <a:p>
                <a:pPr marL="285750" indent="-285750">
                  <a:buFont typeface="Arial" panose="020B0604020202020204" pitchFamily="34" charset="0"/>
                  <a:buChar char="•"/>
                </a:pPr>
                <a:endParaRPr lang="zh-TW" altLang="en-US" sz="14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1055378" y="1541308"/>
                <a:ext cx="7613583" cy="4424737"/>
              </a:xfrm>
              <a:prstGeom prst="rect">
                <a:avLst/>
              </a:prstGeom>
              <a:blipFill>
                <a:blip r:embed="rId3"/>
                <a:stretch>
                  <a:fillRect l="-80" t="-275" r="-641"/>
                </a:stretch>
              </a:blipFill>
            </p:spPr>
            <p:txBody>
              <a:bodyPr/>
              <a:lstStyle/>
              <a:p>
                <a:r>
                  <a:rPr lang="zh-TW" altLang="en-US">
                    <a:noFill/>
                  </a:rPr>
                  <a:t> </a:t>
                </a:r>
              </a:p>
            </p:txBody>
          </p:sp>
        </mc:Fallback>
      </mc:AlternateContent>
      <p:sp>
        <p:nvSpPr>
          <p:cNvPr id="3" name="矩形 2"/>
          <p:cNvSpPr/>
          <p:nvPr/>
        </p:nvSpPr>
        <p:spPr>
          <a:xfrm>
            <a:off x="1360176" y="6257851"/>
            <a:ext cx="6370659" cy="461665"/>
          </a:xfrm>
          <a:prstGeom prst="rect">
            <a:avLst/>
          </a:prstGeom>
        </p:spPr>
        <p:txBody>
          <a:bodyPr wrap="square">
            <a:spAutoFit/>
          </a:bodyPr>
          <a:lstStyle/>
          <a:p>
            <a:r>
              <a:rPr lang="en-US" altLang="zh-TW" sz="1200" dirty="0" smtClean="0">
                <a:solidFill>
                  <a:srgbClr val="000000"/>
                </a:solidFill>
              </a:rPr>
              <a:t>[7] B</a:t>
            </a:r>
            <a:r>
              <a:rPr lang="en-US" altLang="zh-TW" sz="1200" dirty="0">
                <a:solidFill>
                  <a:srgbClr val="000000"/>
                </a:solidFill>
              </a:rPr>
              <a:t>. S. </a:t>
            </a:r>
            <a:r>
              <a:rPr lang="en-US" altLang="zh-TW" sz="1200" dirty="0" err="1">
                <a:solidFill>
                  <a:srgbClr val="000000"/>
                </a:solidFill>
              </a:rPr>
              <a:t>Krongold</a:t>
            </a:r>
            <a:r>
              <a:rPr lang="en-US" altLang="zh-TW" sz="1200" dirty="0">
                <a:solidFill>
                  <a:srgbClr val="000000"/>
                </a:solidFill>
              </a:rPr>
              <a:t> and D. L. Jones, "PAR reduction in OFDM via active constellation extension," in </a:t>
            </a:r>
            <a:r>
              <a:rPr lang="en-US" altLang="zh-TW" sz="1200" i="1" dirty="0">
                <a:solidFill>
                  <a:srgbClr val="000000"/>
                </a:solidFill>
              </a:rPr>
              <a:t>IEEE Transactions on Broadcasting</a:t>
            </a:r>
            <a:r>
              <a:rPr lang="en-US" altLang="zh-TW" sz="1200" dirty="0">
                <a:solidFill>
                  <a:srgbClr val="000000"/>
                </a:solidFill>
              </a:rPr>
              <a:t>, vol. 49, no. 3, pp. 258-268, Sept. 2003.</a:t>
            </a:r>
            <a:endParaRPr lang="zh-TW" altLang="en-US" sz="1200" dirty="0"/>
          </a:p>
        </p:txBody>
      </p:sp>
    </p:spTree>
    <p:extLst>
      <p:ext uri="{BB962C8B-B14F-4D97-AF65-F5344CB8AC3E}">
        <p14:creationId xmlns:p14="http://schemas.microsoft.com/office/powerpoint/2010/main" val="1543600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3967307" y="326553"/>
            <a:ext cx="7942082" cy="615553"/>
          </a:xfrm>
          <a:prstGeom prst="rect">
            <a:avLst/>
          </a:prstGeom>
          <a:noFill/>
        </p:spPr>
        <p:txBody>
          <a:bodyPr wrap="square" rtlCol="0">
            <a:spAutoFit/>
          </a:bodyPr>
          <a:lstStyle/>
          <a:p>
            <a:r>
              <a:rPr lang="en-US" altLang="zh-TW" sz="3400" b="1" dirty="0" smtClean="0">
                <a:latin typeface="+mj-lt"/>
              </a:rPr>
              <a:t>Coding</a:t>
            </a:r>
            <a:endParaRPr lang="en-US" altLang="zh-TW" sz="3400" b="1" dirty="0">
              <a:latin typeface="+mj-lt"/>
            </a:endParaRPr>
          </a:p>
        </p:txBody>
      </p:sp>
      <p:grpSp>
        <p:nvGrpSpPr>
          <p:cNvPr id="6" name="群組 5"/>
          <p:cNvGrpSpPr/>
          <p:nvPr/>
        </p:nvGrpSpPr>
        <p:grpSpPr>
          <a:xfrm>
            <a:off x="1123950" y="1204298"/>
            <a:ext cx="7391400" cy="10433625"/>
            <a:chOff x="1371600" y="2023341"/>
            <a:chExt cx="7391400" cy="10433625"/>
          </a:xfrm>
        </p:grpSpPr>
        <p:sp>
          <p:nvSpPr>
            <p:cNvPr id="2" name="文字方塊 1"/>
            <p:cNvSpPr txBox="1"/>
            <p:nvPr/>
          </p:nvSpPr>
          <p:spPr>
            <a:xfrm>
              <a:off x="1371600" y="2023341"/>
              <a:ext cx="7391400" cy="10433625"/>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Coding can also be used to reduce the PAPR, the idea is illustrated in the following example.</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r>
                <a:rPr lang="en-US" altLang="zh-TW" sz="1400" dirty="0" smtClean="0"/>
                <a:t/>
              </a:r>
              <a:br>
                <a:rPr lang="en-US" altLang="zh-TW" sz="1400" dirty="0" smtClean="0"/>
              </a:br>
              <a:endParaRPr lang="en-US" altLang="zh-TW" sz="1400" dirty="0" smtClean="0"/>
            </a:p>
            <a:p>
              <a:pPr marL="285750" indent="-285750">
                <a:buFont typeface="Arial" panose="020B0604020202020204" pitchFamily="34" charset="0"/>
                <a:buChar char="•"/>
              </a:pPr>
              <a:r>
                <a:rPr lang="en-US" altLang="zh-TW" sz="1400" dirty="0" smtClean="0"/>
                <a:t>This approach suffers from the need to perform an exhaustive search to find the best code and to store large lookup tables for encoding and decoding. Moreover, the main disadvantage of this method is the good performance of the PAPR reduction at the cost of coding rate loss.</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endParaRPr lang="en-US" altLang="zh-TW" sz="1400" dirty="0" smtClean="0"/>
            </a:p>
            <a:p>
              <a:endParaRPr lang="en-US" altLang="zh-TW" sz="1400" dirty="0" smtClean="0"/>
            </a:p>
            <a:p>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zh-TW" altLang="en-US" sz="1400" dirty="0"/>
            </a:p>
          </p:txBody>
        </p:sp>
        <p:sp>
          <p:nvSpPr>
            <p:cNvPr id="4" name="文字方塊 3"/>
            <p:cNvSpPr txBox="1"/>
            <p:nvPr/>
          </p:nvSpPr>
          <p:spPr>
            <a:xfrm>
              <a:off x="1371600" y="2628900"/>
              <a:ext cx="7391400" cy="307777"/>
            </a:xfrm>
            <a:prstGeom prst="rect">
              <a:avLst/>
            </a:prstGeom>
            <a:noFill/>
          </p:spPr>
          <p:txBody>
            <a:bodyPr wrap="square" rtlCol="0">
              <a:spAutoFit/>
            </a:bodyPr>
            <a:lstStyle/>
            <a:p>
              <a:endParaRPr lang="zh-TW" altLang="en-US" sz="1400" dirty="0"/>
            </a:p>
          </p:txBody>
        </p:sp>
      </p:grpSp>
      <p:graphicFrame>
        <p:nvGraphicFramePr>
          <p:cNvPr id="3" name="表格 2"/>
          <p:cNvGraphicFramePr>
            <a:graphicFrameLocks noGrp="1"/>
          </p:cNvGraphicFramePr>
          <p:nvPr>
            <p:extLst>
              <p:ext uri="{D42A27DB-BD31-4B8C-83A1-F6EECF244321}">
                <p14:modId xmlns:p14="http://schemas.microsoft.com/office/powerpoint/2010/main" val="1309561618"/>
              </p:ext>
            </p:extLst>
          </p:nvPr>
        </p:nvGraphicFramePr>
        <p:xfrm>
          <a:off x="2417478" y="1864263"/>
          <a:ext cx="4804344" cy="2743200"/>
        </p:xfrm>
        <a:graphic>
          <a:graphicData uri="http://schemas.openxmlformats.org/drawingml/2006/table">
            <a:tbl>
              <a:tblPr firstRow="1" bandRow="1">
                <a:tableStyleId>{5C22544A-7EE6-4342-B048-85BDC9FD1C3A}</a:tableStyleId>
              </a:tblPr>
              <a:tblGrid>
                <a:gridCol w="1201086">
                  <a:extLst>
                    <a:ext uri="{9D8B030D-6E8A-4147-A177-3AD203B41FA5}">
                      <a16:colId xmlns:a16="http://schemas.microsoft.com/office/drawing/2014/main" val="1347020058"/>
                    </a:ext>
                  </a:extLst>
                </a:gridCol>
                <a:gridCol w="1201086">
                  <a:extLst>
                    <a:ext uri="{9D8B030D-6E8A-4147-A177-3AD203B41FA5}">
                      <a16:colId xmlns:a16="http://schemas.microsoft.com/office/drawing/2014/main" val="2709812935"/>
                    </a:ext>
                  </a:extLst>
                </a:gridCol>
                <a:gridCol w="1201086">
                  <a:extLst>
                    <a:ext uri="{9D8B030D-6E8A-4147-A177-3AD203B41FA5}">
                      <a16:colId xmlns:a16="http://schemas.microsoft.com/office/drawing/2014/main" val="2330551901"/>
                    </a:ext>
                  </a:extLst>
                </a:gridCol>
                <a:gridCol w="1201086">
                  <a:extLst>
                    <a:ext uri="{9D8B030D-6E8A-4147-A177-3AD203B41FA5}">
                      <a16:colId xmlns:a16="http://schemas.microsoft.com/office/drawing/2014/main" val="1728849536"/>
                    </a:ext>
                  </a:extLst>
                </a:gridCol>
              </a:tblGrid>
              <a:tr h="296333">
                <a:tc>
                  <a:txBody>
                    <a:bodyPr/>
                    <a:lstStyle/>
                    <a:p>
                      <a:r>
                        <a:rPr lang="en-US" altLang="zh-TW" sz="1400" dirty="0" smtClean="0"/>
                        <a:t>Data block</a:t>
                      </a:r>
                      <a:r>
                        <a:rPr lang="en-US" altLang="zh-TW" sz="1400" baseline="0" dirty="0" smtClean="0"/>
                        <a:t> X</a:t>
                      </a:r>
                      <a:endParaRPr lang="zh-TW" altLang="en-US" sz="1400" dirty="0"/>
                    </a:p>
                  </a:txBody>
                  <a:tcPr/>
                </a:tc>
                <a:tc>
                  <a:txBody>
                    <a:bodyPr/>
                    <a:lstStyle/>
                    <a:p>
                      <a:r>
                        <a:rPr lang="en-US" altLang="zh-TW" sz="1400" dirty="0" smtClean="0"/>
                        <a:t>PAPR (dB)</a:t>
                      </a:r>
                      <a:endParaRPr lang="zh-TW" altLang="en-US" sz="1400" dirty="0"/>
                    </a:p>
                  </a:txBody>
                  <a:tcPr/>
                </a:tc>
                <a:tc>
                  <a:txBody>
                    <a:bodyPr/>
                    <a:lstStyle/>
                    <a:p>
                      <a:r>
                        <a:rPr lang="en-US" altLang="zh-TW" sz="1400" dirty="0" smtClean="0"/>
                        <a:t>Data block</a:t>
                      </a:r>
                      <a:r>
                        <a:rPr lang="en-US" altLang="zh-TW" sz="1400" baseline="0" dirty="0" smtClean="0"/>
                        <a:t> X</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PAPR (dB)</a:t>
                      </a:r>
                      <a:endParaRPr lang="zh-TW" altLang="en-US" sz="1400" dirty="0" smtClean="0"/>
                    </a:p>
                  </a:txBody>
                  <a:tcPr/>
                </a:tc>
                <a:extLst>
                  <a:ext uri="{0D108BD9-81ED-4DB2-BD59-A6C34878D82A}">
                    <a16:rowId xmlns:a16="http://schemas.microsoft.com/office/drawing/2014/main" val="1652045283"/>
                  </a:ext>
                </a:extLst>
              </a:tr>
              <a:tr h="296333">
                <a:tc>
                  <a:txBody>
                    <a:bodyPr/>
                    <a:lstStyle/>
                    <a:p>
                      <a:pPr algn="ctr"/>
                      <a:r>
                        <a:rPr lang="en-US" altLang="zh-TW" sz="1400" dirty="0" smtClean="0"/>
                        <a:t>[1,1,1,1]</a:t>
                      </a:r>
                      <a:endParaRPr lang="zh-TW" altLang="en-US" sz="1400" dirty="0"/>
                    </a:p>
                  </a:txBody>
                  <a:tcPr/>
                </a:tc>
                <a:tc>
                  <a:txBody>
                    <a:bodyPr/>
                    <a:lstStyle/>
                    <a:p>
                      <a:pPr algn="ctr"/>
                      <a:r>
                        <a:rPr lang="en-US" altLang="zh-TW" sz="1400" dirty="0" smtClean="0"/>
                        <a:t>6.0</a:t>
                      </a:r>
                      <a:endParaRPr lang="zh-TW"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2.3</a:t>
                      </a:r>
                      <a:endParaRPr lang="zh-TW" altLang="en-US" sz="1400" dirty="0"/>
                    </a:p>
                  </a:txBody>
                  <a:tcPr/>
                </a:tc>
                <a:extLst>
                  <a:ext uri="{0D108BD9-81ED-4DB2-BD59-A6C34878D82A}">
                    <a16:rowId xmlns:a16="http://schemas.microsoft.com/office/drawing/2014/main" val="1671678797"/>
                  </a:ext>
                </a:extLst>
              </a:tr>
              <a:tr h="2963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2.3</a:t>
                      </a:r>
                      <a:endParaRPr lang="zh-TW"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3.7</a:t>
                      </a:r>
                      <a:endParaRPr lang="zh-TW" altLang="en-US" sz="1400" dirty="0"/>
                    </a:p>
                  </a:txBody>
                  <a:tcPr/>
                </a:tc>
                <a:extLst>
                  <a:ext uri="{0D108BD9-81ED-4DB2-BD59-A6C34878D82A}">
                    <a16:rowId xmlns:a16="http://schemas.microsoft.com/office/drawing/2014/main" val="3390761427"/>
                  </a:ext>
                </a:extLst>
              </a:tr>
              <a:tr h="2963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2.3</a:t>
                      </a:r>
                      <a:endParaRPr lang="zh-TW"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6.0</a:t>
                      </a:r>
                      <a:endParaRPr lang="zh-TW" altLang="en-US" sz="1400" dirty="0"/>
                    </a:p>
                  </a:txBody>
                  <a:tcPr/>
                </a:tc>
                <a:extLst>
                  <a:ext uri="{0D108BD9-81ED-4DB2-BD59-A6C34878D82A}">
                    <a16:rowId xmlns:a16="http://schemas.microsoft.com/office/drawing/2014/main" val="101916449"/>
                  </a:ext>
                </a:extLst>
              </a:tr>
              <a:tr h="2963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3.7</a:t>
                      </a:r>
                      <a:endParaRPr lang="zh-TW"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2.3</a:t>
                      </a:r>
                      <a:endParaRPr lang="zh-TW" altLang="en-US" sz="1400" dirty="0"/>
                    </a:p>
                  </a:txBody>
                  <a:tcPr/>
                </a:tc>
                <a:extLst>
                  <a:ext uri="{0D108BD9-81ED-4DB2-BD59-A6C34878D82A}">
                    <a16:rowId xmlns:a16="http://schemas.microsoft.com/office/drawing/2014/main" val="460681226"/>
                  </a:ext>
                </a:extLst>
              </a:tr>
              <a:tr h="2963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2.3</a:t>
                      </a:r>
                      <a:endParaRPr lang="zh-TW"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3.7</a:t>
                      </a:r>
                      <a:endParaRPr lang="zh-TW" altLang="en-US" sz="1400" dirty="0"/>
                    </a:p>
                  </a:txBody>
                  <a:tcPr/>
                </a:tc>
                <a:extLst>
                  <a:ext uri="{0D108BD9-81ED-4DB2-BD59-A6C34878D82A}">
                    <a16:rowId xmlns:a16="http://schemas.microsoft.com/office/drawing/2014/main" val="1454956671"/>
                  </a:ext>
                </a:extLst>
              </a:tr>
              <a:tr h="2963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6.0</a:t>
                      </a:r>
                      <a:endParaRPr lang="zh-TW"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2.3</a:t>
                      </a:r>
                      <a:endParaRPr lang="zh-TW" altLang="en-US" sz="1400" dirty="0"/>
                    </a:p>
                  </a:txBody>
                  <a:tcPr/>
                </a:tc>
                <a:extLst>
                  <a:ext uri="{0D108BD9-81ED-4DB2-BD59-A6C34878D82A}">
                    <a16:rowId xmlns:a16="http://schemas.microsoft.com/office/drawing/2014/main" val="2413992328"/>
                  </a:ext>
                </a:extLst>
              </a:tr>
              <a:tr h="2963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3.7</a:t>
                      </a:r>
                      <a:endParaRPr lang="zh-TW"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2.3</a:t>
                      </a:r>
                      <a:endParaRPr lang="zh-TW" altLang="en-US" sz="1400" dirty="0"/>
                    </a:p>
                  </a:txBody>
                  <a:tcPr/>
                </a:tc>
                <a:extLst>
                  <a:ext uri="{0D108BD9-81ED-4DB2-BD59-A6C34878D82A}">
                    <a16:rowId xmlns:a16="http://schemas.microsoft.com/office/drawing/2014/main" val="4129983503"/>
                  </a:ext>
                </a:extLst>
              </a:tr>
              <a:tr h="29633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2.3</a:t>
                      </a:r>
                      <a:endParaRPr lang="zh-TW"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dirty="0" smtClean="0"/>
                        <a:t>[-1,-1,-1,-1]</a:t>
                      </a:r>
                      <a:endParaRPr lang="zh-TW" altLang="en-US" sz="1400" dirty="0" smtClean="0"/>
                    </a:p>
                  </a:txBody>
                  <a:tcPr/>
                </a:tc>
                <a:tc>
                  <a:txBody>
                    <a:bodyPr/>
                    <a:lstStyle/>
                    <a:p>
                      <a:pPr algn="ctr"/>
                      <a:r>
                        <a:rPr lang="en-US" altLang="zh-TW" sz="1400" dirty="0" smtClean="0"/>
                        <a:t>6.0</a:t>
                      </a:r>
                      <a:endParaRPr lang="zh-TW" altLang="en-US" sz="1400" dirty="0"/>
                    </a:p>
                  </a:txBody>
                  <a:tcPr/>
                </a:tc>
                <a:extLst>
                  <a:ext uri="{0D108BD9-81ED-4DB2-BD59-A6C34878D82A}">
                    <a16:rowId xmlns:a16="http://schemas.microsoft.com/office/drawing/2014/main" val="645211585"/>
                  </a:ext>
                </a:extLst>
              </a:tr>
            </a:tbl>
          </a:graphicData>
        </a:graphic>
      </p:graphicFrame>
      <p:sp>
        <p:nvSpPr>
          <p:cNvPr id="7" name="矩形 6"/>
          <p:cNvSpPr/>
          <p:nvPr/>
        </p:nvSpPr>
        <p:spPr>
          <a:xfrm>
            <a:off x="1123949" y="6175711"/>
            <a:ext cx="6900167" cy="461665"/>
          </a:xfrm>
          <a:prstGeom prst="rect">
            <a:avLst/>
          </a:prstGeom>
        </p:spPr>
        <p:txBody>
          <a:bodyPr wrap="square">
            <a:spAutoFit/>
          </a:bodyPr>
          <a:lstStyle/>
          <a:p>
            <a:r>
              <a:rPr lang="en-US" altLang="zh-TW" sz="1200" dirty="0" smtClean="0"/>
              <a:t>[8] S</a:t>
            </a:r>
            <a:r>
              <a:rPr lang="en-US" altLang="zh-TW" sz="1200" dirty="0"/>
              <a:t>. B. </a:t>
            </a:r>
            <a:r>
              <a:rPr lang="en-US" altLang="zh-TW" sz="1200" dirty="0" err="1"/>
              <a:t>Slimane</a:t>
            </a:r>
            <a:r>
              <a:rPr lang="en-US" altLang="zh-TW" sz="1200" dirty="0"/>
              <a:t>, “Reducing the peak-to-average power ratio of </a:t>
            </a:r>
            <a:r>
              <a:rPr lang="en-US" altLang="zh-TW" sz="1200" dirty="0" smtClean="0"/>
              <a:t>OFDM signals </a:t>
            </a:r>
            <a:r>
              <a:rPr lang="en-US" altLang="zh-TW" sz="1200" dirty="0"/>
              <a:t>through precoding,” </a:t>
            </a:r>
            <a:r>
              <a:rPr lang="en-US" altLang="zh-TW" sz="1200" i="1" dirty="0"/>
              <a:t>IEEE Trans. </a:t>
            </a:r>
            <a:r>
              <a:rPr lang="en-US" altLang="zh-TW" sz="1200" i="1" dirty="0" err="1"/>
              <a:t>Veh</a:t>
            </a:r>
            <a:r>
              <a:rPr lang="en-US" altLang="zh-TW" sz="1200" i="1" dirty="0"/>
              <a:t>. Technol.</a:t>
            </a:r>
            <a:r>
              <a:rPr lang="en-US" altLang="zh-TW" sz="1200" dirty="0"/>
              <a:t>, vol. 56, no. </a:t>
            </a:r>
            <a:r>
              <a:rPr lang="en-US" altLang="zh-TW" sz="1200" dirty="0" smtClean="0"/>
              <a:t>2, pp</a:t>
            </a:r>
            <a:r>
              <a:rPr lang="en-US" altLang="zh-TW" sz="1200" dirty="0"/>
              <a:t>. 686–695, March 2007.</a:t>
            </a:r>
            <a:endParaRPr lang="zh-TW" altLang="en-US" sz="1200" dirty="0"/>
          </a:p>
        </p:txBody>
      </p:sp>
    </p:spTree>
    <p:extLst>
      <p:ext uri="{BB962C8B-B14F-4D97-AF65-F5344CB8AC3E}">
        <p14:creationId xmlns:p14="http://schemas.microsoft.com/office/powerpoint/2010/main" val="16659793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1467905" y="1748431"/>
            <a:ext cx="6811297" cy="4419593"/>
            <a:chOff x="1457631" y="988144"/>
            <a:chExt cx="6811297" cy="4419593"/>
          </a:xfrm>
        </p:grpSpPr>
        <p:grpSp>
          <p:nvGrpSpPr>
            <p:cNvPr id="15" name="群組 14"/>
            <p:cNvGrpSpPr/>
            <p:nvPr/>
          </p:nvGrpSpPr>
          <p:grpSpPr>
            <a:xfrm>
              <a:off x="1457631" y="2084437"/>
              <a:ext cx="6521246" cy="3323300"/>
              <a:chOff x="661219" y="1799302"/>
              <a:chExt cx="6521246" cy="3323300"/>
            </a:xfrm>
          </p:grpSpPr>
          <p:sp>
            <p:nvSpPr>
              <p:cNvPr id="3" name="矩形 2"/>
              <p:cNvSpPr/>
              <p:nvPr/>
            </p:nvSpPr>
            <p:spPr>
              <a:xfrm>
                <a:off x="825910" y="1897626"/>
                <a:ext cx="904567" cy="3932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600" dirty="0" smtClean="0"/>
                  <a:t>data</a:t>
                </a:r>
                <a:endParaRPr lang="zh-TW" altLang="en-US" sz="1600" dirty="0"/>
              </a:p>
            </p:txBody>
          </p:sp>
          <p:sp>
            <p:nvSpPr>
              <p:cNvPr id="4" name="矩形 3"/>
              <p:cNvSpPr/>
              <p:nvPr/>
            </p:nvSpPr>
            <p:spPr>
              <a:xfrm>
                <a:off x="2423652" y="1799302"/>
                <a:ext cx="1233948" cy="5899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600" dirty="0" smtClean="0"/>
                  <a:t>Q-ECC</a:t>
                </a:r>
              </a:p>
              <a:p>
                <a:pPr algn="ctr"/>
                <a:r>
                  <a:rPr lang="en-US" altLang="zh-TW" sz="1600" dirty="0" smtClean="0"/>
                  <a:t> encoder</a:t>
                </a:r>
                <a:endParaRPr lang="zh-TW" altLang="en-US" sz="1600" dirty="0"/>
              </a:p>
            </p:txBody>
          </p:sp>
          <p:sp>
            <p:nvSpPr>
              <p:cNvPr id="5" name="矩形 4"/>
              <p:cNvSpPr/>
              <p:nvPr/>
            </p:nvSpPr>
            <p:spPr>
              <a:xfrm>
                <a:off x="4350775" y="1799302"/>
                <a:ext cx="1233948" cy="5899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600" dirty="0" smtClean="0"/>
                  <a:t>QAM</a:t>
                </a:r>
              </a:p>
              <a:p>
                <a:pPr algn="ctr"/>
                <a:r>
                  <a:rPr lang="en-US" altLang="zh-TW" sz="1600" dirty="0" smtClean="0"/>
                  <a:t>modulation</a:t>
                </a:r>
                <a:endParaRPr lang="zh-TW" altLang="en-US" sz="1600" dirty="0"/>
              </a:p>
            </p:txBody>
          </p:sp>
          <p:sp>
            <p:nvSpPr>
              <p:cNvPr id="8" name="矩形 7"/>
              <p:cNvSpPr/>
              <p:nvPr/>
            </p:nvSpPr>
            <p:spPr>
              <a:xfrm>
                <a:off x="6277897" y="3264308"/>
                <a:ext cx="904567" cy="3932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600" dirty="0" smtClean="0"/>
                  <a:t>channel</a:t>
                </a:r>
                <a:endParaRPr lang="zh-TW" altLang="en-US" sz="1600" dirty="0"/>
              </a:p>
            </p:txBody>
          </p:sp>
          <p:sp>
            <p:nvSpPr>
              <p:cNvPr id="9" name="矩形 8"/>
              <p:cNvSpPr/>
              <p:nvPr/>
            </p:nvSpPr>
            <p:spPr>
              <a:xfrm>
                <a:off x="4350775" y="4532667"/>
                <a:ext cx="1233948" cy="5899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600" dirty="0" smtClean="0"/>
                  <a:t>de-</a:t>
                </a:r>
              </a:p>
              <a:p>
                <a:pPr algn="ctr"/>
                <a:r>
                  <a:rPr lang="en-US" altLang="zh-TW" sz="1600" dirty="0" smtClean="0"/>
                  <a:t>modulation</a:t>
                </a:r>
                <a:endParaRPr lang="zh-TW" altLang="en-US" sz="1600" dirty="0"/>
              </a:p>
            </p:txBody>
          </p:sp>
          <p:sp>
            <p:nvSpPr>
              <p:cNvPr id="10" name="矩形 9"/>
              <p:cNvSpPr/>
              <p:nvPr/>
            </p:nvSpPr>
            <p:spPr>
              <a:xfrm>
                <a:off x="2423652" y="4532666"/>
                <a:ext cx="1233948" cy="5899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600" dirty="0" smtClean="0"/>
                  <a:t>Q-ECC</a:t>
                </a:r>
              </a:p>
              <a:p>
                <a:pPr algn="ctr"/>
                <a:r>
                  <a:rPr lang="en-US" altLang="zh-TW" sz="1600" dirty="0" smtClean="0"/>
                  <a:t> decoder</a:t>
                </a:r>
                <a:endParaRPr lang="zh-TW" altLang="en-US" sz="1600" dirty="0"/>
              </a:p>
            </p:txBody>
          </p:sp>
          <p:sp>
            <p:nvSpPr>
              <p:cNvPr id="11" name="矩形 10"/>
              <p:cNvSpPr/>
              <p:nvPr/>
            </p:nvSpPr>
            <p:spPr>
              <a:xfrm>
                <a:off x="6277897" y="4630990"/>
                <a:ext cx="904567" cy="3932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600" dirty="0" smtClean="0"/>
                  <a:t>FFT</a:t>
                </a:r>
                <a:endParaRPr lang="zh-TW" altLang="en-US" sz="1600" dirty="0"/>
              </a:p>
            </p:txBody>
          </p:sp>
          <p:sp>
            <p:nvSpPr>
              <p:cNvPr id="12" name="矩形 11"/>
              <p:cNvSpPr/>
              <p:nvPr/>
            </p:nvSpPr>
            <p:spPr>
              <a:xfrm>
                <a:off x="6277898" y="1897626"/>
                <a:ext cx="904567" cy="3932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600" dirty="0" smtClean="0"/>
                  <a:t>IFFT</a:t>
                </a:r>
                <a:endParaRPr lang="zh-TW" altLang="en-US" sz="1600" dirty="0"/>
              </a:p>
            </p:txBody>
          </p:sp>
          <p:sp>
            <p:nvSpPr>
              <p:cNvPr id="14" name="矩形 13"/>
              <p:cNvSpPr/>
              <p:nvPr/>
            </p:nvSpPr>
            <p:spPr>
              <a:xfrm>
                <a:off x="661219" y="4532666"/>
                <a:ext cx="1233948" cy="5899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600" dirty="0"/>
                  <a:t>r</a:t>
                </a:r>
                <a:r>
                  <a:rPr lang="en-US" altLang="zh-TW" sz="1600" dirty="0" smtClean="0"/>
                  <a:t>ecovered data</a:t>
                </a:r>
                <a:endParaRPr lang="zh-TW" altLang="en-US" sz="1600" dirty="0"/>
              </a:p>
            </p:txBody>
          </p:sp>
        </p:grpSp>
        <p:cxnSp>
          <p:nvCxnSpPr>
            <p:cNvPr id="17" name="直線單箭頭接點 16"/>
            <p:cNvCxnSpPr>
              <a:stCxn id="3" idx="3"/>
              <a:endCxn id="4" idx="1"/>
            </p:cNvCxnSpPr>
            <p:nvPr/>
          </p:nvCxnSpPr>
          <p:spPr>
            <a:xfrm flipV="1">
              <a:off x="2526889" y="2379405"/>
              <a:ext cx="69317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單箭頭接點 18"/>
            <p:cNvCxnSpPr>
              <a:stCxn id="4" idx="3"/>
              <a:endCxn id="5" idx="1"/>
            </p:cNvCxnSpPr>
            <p:nvPr/>
          </p:nvCxnSpPr>
          <p:spPr>
            <a:xfrm>
              <a:off x="4454012" y="2379405"/>
              <a:ext cx="6931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單箭頭接點 20"/>
            <p:cNvCxnSpPr>
              <a:stCxn id="5" idx="3"/>
              <a:endCxn id="12" idx="1"/>
            </p:cNvCxnSpPr>
            <p:nvPr/>
          </p:nvCxnSpPr>
          <p:spPr>
            <a:xfrm>
              <a:off x="6381135" y="2379405"/>
              <a:ext cx="69317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單箭頭接點 22"/>
            <p:cNvCxnSpPr>
              <a:stCxn id="12" idx="2"/>
              <a:endCxn id="8" idx="0"/>
            </p:cNvCxnSpPr>
            <p:nvPr/>
          </p:nvCxnSpPr>
          <p:spPr>
            <a:xfrm flipH="1">
              <a:off x="7526593" y="2576051"/>
              <a:ext cx="1" cy="973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單箭頭接點 24"/>
            <p:cNvCxnSpPr>
              <a:stCxn id="8" idx="2"/>
              <a:endCxn id="11" idx="0"/>
            </p:cNvCxnSpPr>
            <p:nvPr/>
          </p:nvCxnSpPr>
          <p:spPr>
            <a:xfrm>
              <a:off x="7526593" y="3942733"/>
              <a:ext cx="0" cy="973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單箭頭接點 26"/>
            <p:cNvCxnSpPr>
              <a:stCxn id="11" idx="1"/>
              <a:endCxn id="9" idx="3"/>
            </p:cNvCxnSpPr>
            <p:nvPr/>
          </p:nvCxnSpPr>
          <p:spPr>
            <a:xfrm flipH="1">
              <a:off x="6381135" y="5112770"/>
              <a:ext cx="6931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單箭頭接點 28"/>
            <p:cNvCxnSpPr>
              <a:stCxn id="9" idx="1"/>
              <a:endCxn id="10" idx="3"/>
            </p:cNvCxnSpPr>
            <p:nvPr/>
          </p:nvCxnSpPr>
          <p:spPr>
            <a:xfrm flipH="1" flipV="1">
              <a:off x="4454012" y="5112769"/>
              <a:ext cx="69317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單箭頭接點 30"/>
            <p:cNvCxnSpPr>
              <a:stCxn id="10" idx="1"/>
              <a:endCxn id="14" idx="3"/>
            </p:cNvCxnSpPr>
            <p:nvPr/>
          </p:nvCxnSpPr>
          <p:spPr>
            <a:xfrm flipH="1">
              <a:off x="2691579" y="5112769"/>
              <a:ext cx="5284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矩形 31"/>
            <p:cNvSpPr/>
            <p:nvPr/>
          </p:nvSpPr>
          <p:spPr>
            <a:xfrm>
              <a:off x="6771966" y="988144"/>
              <a:ext cx="1496962" cy="58993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600" dirty="0" smtClean="0"/>
                <a:t>Q-section code </a:t>
              </a:r>
            </a:p>
            <a:p>
              <a:pPr algn="ctr"/>
              <a:r>
                <a:rPr lang="en-US" altLang="zh-TW" sz="1600" dirty="0" smtClean="0"/>
                <a:t>PAPR reduction</a:t>
              </a:r>
              <a:endParaRPr lang="zh-TW" altLang="en-US" sz="1600" dirty="0"/>
            </a:p>
          </p:txBody>
        </p:sp>
        <p:cxnSp>
          <p:nvCxnSpPr>
            <p:cNvPr id="34" name="直線單箭頭接點 33"/>
            <p:cNvCxnSpPr>
              <a:stCxn id="32" idx="2"/>
              <a:endCxn id="12" idx="0"/>
            </p:cNvCxnSpPr>
            <p:nvPr/>
          </p:nvCxnSpPr>
          <p:spPr>
            <a:xfrm>
              <a:off x="7520447" y="1578079"/>
              <a:ext cx="6147" cy="6046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4" name="文字方塊 23"/>
          <p:cNvSpPr txBox="1"/>
          <p:nvPr/>
        </p:nvSpPr>
        <p:spPr>
          <a:xfrm>
            <a:off x="2261797" y="500232"/>
            <a:ext cx="7942082" cy="615553"/>
          </a:xfrm>
          <a:prstGeom prst="rect">
            <a:avLst/>
          </a:prstGeom>
          <a:noFill/>
        </p:spPr>
        <p:txBody>
          <a:bodyPr wrap="square" rtlCol="0">
            <a:spAutoFit/>
          </a:bodyPr>
          <a:lstStyle/>
          <a:p>
            <a:r>
              <a:rPr lang="en-US" altLang="zh-TW" sz="3400" b="1" dirty="0" smtClean="0">
                <a:latin typeface="+mj-lt"/>
              </a:rPr>
              <a:t>The Proposed System Model</a:t>
            </a:r>
            <a:endParaRPr lang="en-US" altLang="zh-TW" sz="3400" b="1" dirty="0">
              <a:latin typeface="+mj-lt"/>
            </a:endParaRPr>
          </a:p>
        </p:txBody>
      </p:sp>
    </p:spTree>
    <p:extLst>
      <p:ext uri="{BB962C8B-B14F-4D97-AF65-F5344CB8AC3E}">
        <p14:creationId xmlns:p14="http://schemas.microsoft.com/office/powerpoint/2010/main" val="3969813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173480" y="1630998"/>
            <a:ext cx="6858000" cy="3631882"/>
          </a:xfrm>
        </p:spPr>
        <p:txBody>
          <a:bodyPr>
            <a:normAutofit/>
          </a:bodyPr>
          <a:lstStyle/>
          <a:p>
            <a:pPr algn="l"/>
            <a:endParaRPr lang="en-US" altLang="zh-TW" dirty="0" smtClean="0">
              <a:latin typeface="Cambria Math" panose="02040503050406030204" pitchFamily="18" charset="0"/>
              <a:ea typeface="Cambria Math" panose="02040503050406030204" pitchFamily="18" charset="0"/>
            </a:endParaRPr>
          </a:p>
          <a:p>
            <a:pPr algn="l"/>
            <a:endParaRPr lang="en-US" altLang="zh-TW" dirty="0" smtClean="0">
              <a:latin typeface="Cambria Math" panose="02040503050406030204" pitchFamily="18" charset="0"/>
              <a:ea typeface="Cambria Math" panose="02040503050406030204" pitchFamily="18" charset="0"/>
            </a:endParaRPr>
          </a:p>
          <a:p>
            <a:pPr marL="342900" indent="-342900" algn="l">
              <a:buFont typeface="Arial" panose="020B0604020202020204" pitchFamily="34" charset="0"/>
              <a:buChar char="•"/>
            </a:pPr>
            <a:endParaRPr lang="en-US" altLang="zh-TW" dirty="0">
              <a:latin typeface="Cambria Math" panose="02040503050406030204" pitchFamily="18" charset="0"/>
            </a:endParaRPr>
          </a:p>
          <a:p>
            <a:pPr marL="342900" indent="-342900" algn="l">
              <a:buFont typeface="Arial" panose="020B0604020202020204" pitchFamily="34" charset="0"/>
              <a:buChar char="•"/>
            </a:pPr>
            <a:endParaRPr lang="zh-TW" altLang="en-US" dirty="0">
              <a:latin typeface="Cambria Math" panose="02040503050406030204" pitchFamily="18" charset="0"/>
            </a:endParaRPr>
          </a:p>
        </p:txBody>
      </p:sp>
      <p:sp>
        <p:nvSpPr>
          <p:cNvPr id="4" name="文字方塊 3"/>
          <p:cNvSpPr txBox="1"/>
          <p:nvPr/>
        </p:nvSpPr>
        <p:spPr>
          <a:xfrm>
            <a:off x="1027286" y="1187826"/>
            <a:ext cx="7150388" cy="5478423"/>
          </a:xfrm>
          <a:prstGeom prst="rect">
            <a:avLst/>
          </a:prstGeom>
          <a:noFill/>
        </p:spPr>
        <p:txBody>
          <a:bodyPr wrap="square" rtlCol="0">
            <a:spAutoFit/>
          </a:bodyPr>
          <a:lstStyle/>
          <a:p>
            <a:pPr marL="285750" indent="-285750">
              <a:buFont typeface="Wingdings" panose="05000000000000000000" pitchFamily="2" charset="2"/>
              <a:buChar char="u"/>
            </a:pPr>
            <a:r>
              <a:rPr lang="en-US" altLang="zh-TW" sz="1400" dirty="0" smtClean="0">
                <a:solidFill>
                  <a:schemeClr val="bg1">
                    <a:lumMod val="85000"/>
                  </a:schemeClr>
                </a:solidFill>
              </a:rPr>
              <a:t>Introduction of PAPR Issue </a:t>
            </a:r>
          </a:p>
          <a:p>
            <a:pPr marL="285750" indent="-285750">
              <a:buFont typeface="Wingdings" panose="05000000000000000000" pitchFamily="2" charset="2"/>
              <a:buChar char="u"/>
            </a:pPr>
            <a:endParaRPr lang="en-US" altLang="zh-TW" sz="1400" dirty="0">
              <a:solidFill>
                <a:schemeClr val="bg1">
                  <a:lumMod val="85000"/>
                </a:schemeClr>
              </a:solidFill>
            </a:endParaRPr>
          </a:p>
          <a:p>
            <a:pPr marL="742950" lvl="1" indent="-285750">
              <a:buFont typeface="Wingdings" panose="05000000000000000000" pitchFamily="2" charset="2"/>
              <a:buChar char="n"/>
            </a:pPr>
            <a:r>
              <a:rPr lang="en-US" altLang="zh-TW" sz="1400" dirty="0" smtClean="0">
                <a:solidFill>
                  <a:schemeClr val="bg1">
                    <a:lumMod val="85000"/>
                  </a:schemeClr>
                </a:solidFill>
              </a:rPr>
              <a:t>Some Reduction Techniques</a:t>
            </a:r>
          </a:p>
          <a:p>
            <a:pPr marL="800100" lvl="1" indent="-342900">
              <a:buFont typeface="Wingdings" panose="05000000000000000000" pitchFamily="2" charset="2"/>
              <a:buChar char="n"/>
            </a:pPr>
            <a:endParaRPr lang="en-US" altLang="zh-TW" sz="1400" dirty="0">
              <a:solidFill>
                <a:schemeClr val="bg1">
                  <a:lumMod val="85000"/>
                </a:schemeClr>
              </a:solidFill>
            </a:endParaRPr>
          </a:p>
          <a:p>
            <a:pPr marL="742950" lvl="1" indent="-285750">
              <a:buFont typeface="Wingdings" panose="05000000000000000000" pitchFamily="2" charset="2"/>
              <a:buChar char="n"/>
            </a:pPr>
            <a:r>
              <a:rPr lang="en-US" altLang="zh-TW" sz="1400" dirty="0" smtClean="0">
                <a:solidFill>
                  <a:schemeClr val="bg1">
                    <a:lumMod val="85000"/>
                  </a:schemeClr>
                </a:solidFill>
              </a:rPr>
              <a:t>System Model</a:t>
            </a:r>
          </a:p>
          <a:p>
            <a:pPr marL="742950" lvl="1" indent="-285750">
              <a:buFont typeface="Wingdings" panose="05000000000000000000" pitchFamily="2" charset="2"/>
              <a:buChar char="n"/>
            </a:pPr>
            <a:endParaRPr lang="en-US" altLang="zh-TW" sz="1400" dirty="0"/>
          </a:p>
          <a:p>
            <a:pPr marL="285750" indent="-285750">
              <a:buFont typeface="Wingdings" panose="05000000000000000000" pitchFamily="2" charset="2"/>
              <a:buChar char="u"/>
            </a:pPr>
            <a:endParaRPr lang="en-US" altLang="zh-TW" sz="1400" dirty="0" smtClean="0"/>
          </a:p>
          <a:p>
            <a:pPr marL="285750" indent="-285750">
              <a:buFont typeface="Wingdings" panose="05000000000000000000" pitchFamily="2" charset="2"/>
              <a:buChar char="u"/>
            </a:pPr>
            <a:r>
              <a:rPr lang="en-US" altLang="zh-TW" sz="1400" dirty="0"/>
              <a:t>Q-section Error Correcting </a:t>
            </a:r>
            <a:r>
              <a:rPr lang="en-US" altLang="zh-TW" sz="1400" dirty="0" smtClean="0"/>
              <a:t>Codes</a:t>
            </a:r>
          </a:p>
          <a:p>
            <a:pPr marL="285750" indent="-285750">
              <a:buFont typeface="Wingdings" panose="05000000000000000000" pitchFamily="2" charset="2"/>
              <a:buChar char="u"/>
            </a:pPr>
            <a:endParaRPr lang="en-US" altLang="zh-TW" sz="1400" dirty="0" smtClean="0"/>
          </a:p>
          <a:p>
            <a:pPr marL="742950" lvl="1" indent="-285750">
              <a:buFont typeface="Wingdings" panose="05000000000000000000" pitchFamily="2" charset="2"/>
              <a:buChar char="n"/>
            </a:pPr>
            <a:r>
              <a:rPr lang="en-US" altLang="zh-TW" sz="1400" dirty="0" smtClean="0"/>
              <a:t>Non-Coherent </a:t>
            </a:r>
            <a:r>
              <a:rPr lang="en-US" altLang="zh-TW" sz="1400" dirty="0"/>
              <a:t>Block Coding (NBC)</a:t>
            </a:r>
          </a:p>
          <a:p>
            <a:pPr lvl="1"/>
            <a:endParaRPr lang="en-US" altLang="zh-TW" sz="1400" dirty="0"/>
          </a:p>
          <a:p>
            <a:pPr marL="742950" lvl="1" indent="-285750">
              <a:buFont typeface="Wingdings" panose="05000000000000000000" pitchFamily="2" charset="2"/>
              <a:buChar char="n"/>
            </a:pPr>
            <a:r>
              <a:rPr lang="en-US" altLang="zh-TW" sz="1400" dirty="0" smtClean="0"/>
              <a:t>Example of Polar-Coded Partial Transmit Sequence (PTS) Scheme for PAPR Reduction</a:t>
            </a:r>
          </a:p>
          <a:p>
            <a:pPr marL="742950" lvl="1" indent="-285750">
              <a:buFont typeface="Wingdings" panose="05000000000000000000" pitchFamily="2" charset="2"/>
              <a:buChar char="n"/>
            </a:pPr>
            <a:endParaRPr lang="en-US" altLang="zh-TW" sz="1400" dirty="0"/>
          </a:p>
          <a:p>
            <a:pPr lvl="1"/>
            <a:endParaRPr lang="en-US" altLang="zh-TW" sz="1400" dirty="0" smtClean="0"/>
          </a:p>
          <a:p>
            <a:pPr marL="342900" indent="-342900">
              <a:buFont typeface="Wingdings" panose="05000000000000000000" pitchFamily="2" charset="2"/>
              <a:buChar char="u"/>
            </a:pPr>
            <a:r>
              <a:rPr lang="en-US" altLang="zh-TW" sz="1400" dirty="0" smtClean="0">
                <a:solidFill>
                  <a:schemeClr val="bg1">
                    <a:lumMod val="85000"/>
                  </a:schemeClr>
                </a:solidFill>
              </a:rPr>
              <a:t>Q-Section LDPC Codes Design</a:t>
            </a:r>
          </a:p>
          <a:p>
            <a:pPr lvl="1"/>
            <a:endParaRPr lang="en-US" altLang="zh-TW" sz="1400" dirty="0" smtClean="0">
              <a:solidFill>
                <a:schemeClr val="bg1">
                  <a:lumMod val="85000"/>
                </a:schemeClr>
              </a:solidFill>
            </a:endParaRPr>
          </a:p>
          <a:p>
            <a:pPr marL="742950" lvl="1" indent="-285750">
              <a:buFont typeface="Wingdings" panose="05000000000000000000" pitchFamily="2" charset="2"/>
              <a:buChar char="n"/>
            </a:pPr>
            <a:r>
              <a:rPr lang="en-US" altLang="zh-TW" sz="1400" dirty="0">
                <a:solidFill>
                  <a:schemeClr val="bg1">
                    <a:lumMod val="85000"/>
                  </a:schemeClr>
                </a:solidFill>
              </a:rPr>
              <a:t>Encoding/Decoding Procedure</a:t>
            </a:r>
          </a:p>
          <a:p>
            <a:pPr marL="342900" indent="-342900">
              <a:buFont typeface="Wingdings" panose="05000000000000000000" pitchFamily="2" charset="2"/>
              <a:buChar char="u"/>
            </a:pPr>
            <a:endParaRPr lang="en-US" altLang="zh-TW" sz="1400" dirty="0">
              <a:solidFill>
                <a:schemeClr val="bg1">
                  <a:lumMod val="85000"/>
                </a:schemeClr>
              </a:solidFill>
            </a:endParaRPr>
          </a:p>
          <a:p>
            <a:pPr marL="742950" lvl="1" indent="-285750">
              <a:buFont typeface="Wingdings" panose="05000000000000000000" pitchFamily="2" charset="2"/>
              <a:buChar char="n"/>
            </a:pPr>
            <a:r>
              <a:rPr lang="en-US" altLang="zh-TW" sz="1400" dirty="0" err="1">
                <a:solidFill>
                  <a:schemeClr val="bg1">
                    <a:lumMod val="85000"/>
                  </a:schemeClr>
                </a:solidFill>
              </a:rPr>
              <a:t>Protograph</a:t>
            </a:r>
            <a:r>
              <a:rPr lang="en-US" altLang="zh-TW" sz="1400" dirty="0">
                <a:solidFill>
                  <a:schemeClr val="bg1">
                    <a:lumMod val="85000"/>
                  </a:schemeClr>
                </a:solidFill>
              </a:rPr>
              <a:t>-Based LDPC </a:t>
            </a:r>
            <a:endParaRPr lang="en-US" altLang="zh-TW" sz="1400" dirty="0" smtClean="0">
              <a:solidFill>
                <a:schemeClr val="bg1">
                  <a:lumMod val="85000"/>
                </a:schemeClr>
              </a:solidFill>
            </a:endParaRPr>
          </a:p>
          <a:p>
            <a:pPr marL="742950" lvl="1" indent="-285750">
              <a:buFont typeface="Wingdings" panose="05000000000000000000" pitchFamily="2" charset="2"/>
              <a:buChar char="n"/>
            </a:pPr>
            <a:endParaRPr lang="en-US" altLang="zh-TW" sz="1400" dirty="0">
              <a:solidFill>
                <a:schemeClr val="bg1">
                  <a:lumMod val="85000"/>
                </a:schemeClr>
              </a:solidFill>
            </a:endParaRPr>
          </a:p>
          <a:p>
            <a:pPr marL="742950" lvl="1" indent="-285750">
              <a:buFont typeface="Wingdings" panose="05000000000000000000" pitchFamily="2" charset="2"/>
              <a:buChar char="n"/>
            </a:pPr>
            <a:r>
              <a:rPr lang="en-US" altLang="zh-TW" sz="1400" dirty="0" smtClean="0">
                <a:solidFill>
                  <a:schemeClr val="bg1">
                    <a:lumMod val="85000"/>
                  </a:schemeClr>
                </a:solidFill>
              </a:rPr>
              <a:t>The Proposed Q-section PEG (</a:t>
            </a:r>
            <a:r>
              <a:rPr lang="en-US" altLang="zh-TW" sz="1400" dirty="0">
                <a:solidFill>
                  <a:schemeClr val="bg1">
                    <a:lumMod val="85000"/>
                  </a:schemeClr>
                </a:solidFill>
              </a:rPr>
              <a:t>Q-PEG) </a:t>
            </a:r>
            <a:endParaRPr lang="en-US" altLang="zh-TW" sz="1400" dirty="0" smtClean="0">
              <a:solidFill>
                <a:schemeClr val="bg1">
                  <a:lumMod val="85000"/>
                </a:schemeClr>
              </a:solidFill>
            </a:endParaRPr>
          </a:p>
          <a:p>
            <a:pPr lvl="1"/>
            <a:endParaRPr lang="en-US" altLang="zh-TW" sz="1400" dirty="0" smtClean="0">
              <a:solidFill>
                <a:schemeClr val="bg1">
                  <a:lumMod val="85000"/>
                </a:schemeClr>
              </a:solidFill>
            </a:endParaRPr>
          </a:p>
          <a:p>
            <a:pPr marL="742950" lvl="1" indent="-285750">
              <a:buFont typeface="Wingdings" panose="05000000000000000000" pitchFamily="2" charset="2"/>
              <a:buChar char="n"/>
            </a:pPr>
            <a:endParaRPr lang="en-US" altLang="zh-TW" sz="1400" dirty="0">
              <a:solidFill>
                <a:schemeClr val="bg1">
                  <a:lumMod val="85000"/>
                </a:schemeClr>
              </a:solidFill>
            </a:endParaRPr>
          </a:p>
          <a:p>
            <a:pPr lvl="1"/>
            <a:endParaRPr lang="en-US" altLang="zh-TW" sz="1400" dirty="0"/>
          </a:p>
          <a:p>
            <a:pPr marL="285750" indent="-285750">
              <a:buFont typeface="Arial" panose="020B0604020202020204" pitchFamily="34" charset="0"/>
              <a:buChar char="•"/>
            </a:pPr>
            <a:endParaRPr lang="en-US" altLang="zh-TW" sz="1400" dirty="0" smtClean="0"/>
          </a:p>
        </p:txBody>
      </p:sp>
    </p:spTree>
    <p:extLst>
      <p:ext uri="{BB962C8B-B14F-4D97-AF65-F5344CB8AC3E}">
        <p14:creationId xmlns:p14="http://schemas.microsoft.com/office/powerpoint/2010/main" val="2371929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1173480" y="1630998"/>
            <a:ext cx="6858000" cy="3631882"/>
          </a:xfrm>
        </p:spPr>
        <p:txBody>
          <a:bodyPr>
            <a:normAutofit/>
          </a:bodyPr>
          <a:lstStyle/>
          <a:p>
            <a:pPr algn="l"/>
            <a:endParaRPr lang="en-US" altLang="zh-TW" dirty="0" smtClean="0">
              <a:latin typeface="Cambria Math" panose="02040503050406030204" pitchFamily="18" charset="0"/>
              <a:ea typeface="Cambria Math" panose="02040503050406030204" pitchFamily="18" charset="0"/>
            </a:endParaRPr>
          </a:p>
          <a:p>
            <a:pPr algn="l"/>
            <a:endParaRPr lang="en-US" altLang="zh-TW" dirty="0" smtClean="0">
              <a:latin typeface="Cambria Math" panose="02040503050406030204" pitchFamily="18" charset="0"/>
              <a:ea typeface="Cambria Math" panose="02040503050406030204" pitchFamily="18" charset="0"/>
            </a:endParaRPr>
          </a:p>
          <a:p>
            <a:pPr marL="342900" indent="-342900" algn="l">
              <a:buFont typeface="Arial" panose="020B0604020202020204" pitchFamily="34" charset="0"/>
              <a:buChar char="•"/>
            </a:pPr>
            <a:endParaRPr lang="en-US" altLang="zh-TW" dirty="0">
              <a:latin typeface="Cambria Math" panose="02040503050406030204" pitchFamily="18" charset="0"/>
            </a:endParaRPr>
          </a:p>
          <a:p>
            <a:pPr marL="342900" indent="-342900" algn="l">
              <a:buFont typeface="Arial" panose="020B0604020202020204" pitchFamily="34" charset="0"/>
              <a:buChar char="•"/>
            </a:pPr>
            <a:endParaRPr lang="zh-TW" altLang="en-US" dirty="0">
              <a:latin typeface="Cambria Math" panose="02040503050406030204" pitchFamily="18" charset="0"/>
            </a:endParaRPr>
          </a:p>
        </p:txBody>
      </p:sp>
      <p:sp>
        <p:nvSpPr>
          <p:cNvPr id="4" name="文字方塊 3"/>
          <p:cNvSpPr txBox="1"/>
          <p:nvPr/>
        </p:nvSpPr>
        <p:spPr>
          <a:xfrm>
            <a:off x="1027286" y="1392609"/>
            <a:ext cx="7150388" cy="4616648"/>
          </a:xfrm>
          <a:prstGeom prst="rect">
            <a:avLst/>
          </a:prstGeom>
          <a:noFill/>
        </p:spPr>
        <p:txBody>
          <a:bodyPr wrap="square" rtlCol="0">
            <a:spAutoFit/>
          </a:bodyPr>
          <a:lstStyle/>
          <a:p>
            <a:pPr marL="285750" indent="-285750">
              <a:buFont typeface="Wingdings" panose="05000000000000000000" pitchFamily="2" charset="2"/>
              <a:buChar char="u"/>
            </a:pPr>
            <a:r>
              <a:rPr lang="en-US" altLang="zh-TW" sz="1400" dirty="0" smtClean="0"/>
              <a:t>Introduction of PAPR Issue </a:t>
            </a:r>
          </a:p>
          <a:p>
            <a:pPr marL="285750" indent="-285750">
              <a:buFont typeface="Wingdings" panose="05000000000000000000" pitchFamily="2" charset="2"/>
              <a:buChar char="u"/>
            </a:pPr>
            <a:endParaRPr lang="en-US" altLang="zh-TW" sz="1400" dirty="0"/>
          </a:p>
          <a:p>
            <a:pPr marL="742950" lvl="1" indent="-285750">
              <a:buFont typeface="Wingdings" panose="05000000000000000000" pitchFamily="2" charset="2"/>
              <a:buChar char="n"/>
            </a:pPr>
            <a:r>
              <a:rPr lang="en-US" altLang="zh-TW" sz="1400" dirty="0" smtClean="0"/>
              <a:t>Some Reduction Techniques</a:t>
            </a:r>
          </a:p>
          <a:p>
            <a:pPr marL="800100" lvl="1" indent="-342900">
              <a:buFont typeface="Wingdings" panose="05000000000000000000" pitchFamily="2" charset="2"/>
              <a:buChar char="n"/>
            </a:pPr>
            <a:endParaRPr lang="en-US" altLang="zh-TW" sz="1400" dirty="0"/>
          </a:p>
          <a:p>
            <a:pPr marL="742950" lvl="1" indent="-285750">
              <a:buFont typeface="Wingdings" panose="05000000000000000000" pitchFamily="2" charset="2"/>
              <a:buChar char="n"/>
            </a:pPr>
            <a:r>
              <a:rPr lang="en-US" altLang="zh-TW" sz="1400" dirty="0" smtClean="0"/>
              <a:t>System Model</a:t>
            </a:r>
          </a:p>
          <a:p>
            <a:pPr marL="742950" lvl="1" indent="-285750">
              <a:buFont typeface="Wingdings" panose="05000000000000000000" pitchFamily="2" charset="2"/>
              <a:buChar char="n"/>
            </a:pPr>
            <a:endParaRPr lang="en-US" altLang="zh-TW" sz="1400" dirty="0"/>
          </a:p>
          <a:p>
            <a:pPr marL="285750" indent="-285750">
              <a:buFont typeface="Wingdings" panose="05000000000000000000" pitchFamily="2" charset="2"/>
              <a:buChar char="u"/>
            </a:pPr>
            <a:endParaRPr lang="en-US" altLang="zh-TW" sz="1400" dirty="0" smtClean="0"/>
          </a:p>
          <a:p>
            <a:pPr marL="285750" indent="-285750">
              <a:buFont typeface="Wingdings" panose="05000000000000000000" pitchFamily="2" charset="2"/>
              <a:buChar char="u"/>
            </a:pPr>
            <a:r>
              <a:rPr lang="en-US" altLang="zh-TW" sz="1400" dirty="0"/>
              <a:t>Q-section Error Correcting </a:t>
            </a:r>
            <a:r>
              <a:rPr lang="en-US" altLang="zh-TW" sz="1400" dirty="0" smtClean="0"/>
              <a:t>Codes</a:t>
            </a:r>
          </a:p>
          <a:p>
            <a:pPr marL="285750" indent="-285750">
              <a:buFont typeface="Wingdings" panose="05000000000000000000" pitchFamily="2" charset="2"/>
              <a:buChar char="u"/>
            </a:pPr>
            <a:endParaRPr lang="en-US" altLang="zh-TW" sz="1400" dirty="0" smtClean="0"/>
          </a:p>
          <a:p>
            <a:pPr marL="742950" lvl="1" indent="-285750">
              <a:buFont typeface="Wingdings" panose="05000000000000000000" pitchFamily="2" charset="2"/>
              <a:buChar char="n"/>
            </a:pPr>
            <a:r>
              <a:rPr lang="en-US" altLang="zh-TW" sz="1400" dirty="0" smtClean="0"/>
              <a:t>Non-Coherent </a:t>
            </a:r>
            <a:r>
              <a:rPr lang="en-US" altLang="zh-TW" sz="1400" dirty="0"/>
              <a:t>Block Coding (NBC)</a:t>
            </a:r>
          </a:p>
          <a:p>
            <a:pPr lvl="1"/>
            <a:endParaRPr lang="en-US" altLang="zh-TW" sz="1400" dirty="0"/>
          </a:p>
          <a:p>
            <a:pPr marL="742950" lvl="1" indent="-285750">
              <a:buFont typeface="Wingdings" panose="05000000000000000000" pitchFamily="2" charset="2"/>
              <a:buChar char="n"/>
            </a:pPr>
            <a:r>
              <a:rPr lang="en-US" altLang="zh-TW" sz="1400" dirty="0" smtClean="0"/>
              <a:t>Example of Polar-Coded Partial Transmit Sequence (PTS) Scheme for PAPR Reduction</a:t>
            </a:r>
          </a:p>
          <a:p>
            <a:pPr marL="742950" lvl="1" indent="-285750">
              <a:buFont typeface="Wingdings" panose="05000000000000000000" pitchFamily="2" charset="2"/>
              <a:buChar char="n"/>
            </a:pPr>
            <a:endParaRPr lang="en-US" altLang="zh-TW" sz="1400" dirty="0"/>
          </a:p>
          <a:p>
            <a:pPr lvl="1"/>
            <a:endParaRPr lang="en-US" altLang="zh-TW" sz="1400" dirty="0" smtClean="0"/>
          </a:p>
          <a:p>
            <a:pPr marL="342900" indent="-342900">
              <a:buFont typeface="Wingdings" panose="05000000000000000000" pitchFamily="2" charset="2"/>
              <a:buChar char="u"/>
            </a:pPr>
            <a:r>
              <a:rPr lang="en-US" altLang="zh-TW" sz="1400" dirty="0" smtClean="0"/>
              <a:t>Resolving Phase Ambiguity via Q-section ECC</a:t>
            </a:r>
          </a:p>
          <a:p>
            <a:pPr marL="342900" indent="-342900">
              <a:buFont typeface="Wingdings" panose="05000000000000000000" pitchFamily="2" charset="2"/>
              <a:buChar char="u"/>
            </a:pPr>
            <a:endParaRPr lang="en-US" altLang="zh-TW" sz="1400" dirty="0"/>
          </a:p>
          <a:p>
            <a:pPr marL="800100" lvl="1" indent="-342900">
              <a:buFont typeface="Wingdings" panose="05000000000000000000" pitchFamily="2" charset="2"/>
              <a:buChar char="n"/>
            </a:pPr>
            <a:r>
              <a:rPr lang="en-US" altLang="zh-TW" sz="1400" dirty="0" smtClean="0"/>
              <a:t>A General Representation for Q-section Polar Codes</a:t>
            </a:r>
          </a:p>
          <a:p>
            <a:pPr marL="800100" lvl="1" indent="-342900">
              <a:buFont typeface="Wingdings" panose="05000000000000000000" pitchFamily="2" charset="2"/>
              <a:buChar char="n"/>
            </a:pPr>
            <a:endParaRPr lang="en-US" altLang="zh-TW" sz="1400" dirty="0"/>
          </a:p>
          <a:p>
            <a:pPr marL="800100" lvl="1" indent="-342900">
              <a:buFont typeface="Wingdings" panose="05000000000000000000" pitchFamily="2" charset="2"/>
              <a:buChar char="n"/>
            </a:pPr>
            <a:r>
              <a:rPr lang="en-US" altLang="zh-TW" sz="1400" dirty="0" smtClean="0"/>
              <a:t>Example of 16-Section Polar-Coded OFDM System</a:t>
            </a:r>
            <a:endParaRPr lang="en-US" altLang="zh-TW" sz="1400" dirty="0"/>
          </a:p>
          <a:p>
            <a:pPr lvl="1"/>
            <a:endParaRPr lang="en-US" altLang="zh-TW" sz="1400" dirty="0"/>
          </a:p>
          <a:p>
            <a:pPr marL="285750" indent="-285750">
              <a:buFont typeface="Arial" panose="020B0604020202020204" pitchFamily="34" charset="0"/>
              <a:buChar char="•"/>
            </a:pPr>
            <a:endParaRPr lang="en-US" altLang="zh-TW" sz="1400" dirty="0" smtClean="0"/>
          </a:p>
        </p:txBody>
      </p:sp>
      <p:sp>
        <p:nvSpPr>
          <p:cNvPr id="5" name="標題 1"/>
          <p:cNvSpPr>
            <a:spLocks noGrp="1"/>
          </p:cNvSpPr>
          <p:nvPr>
            <p:ph type="ctrTitle"/>
          </p:nvPr>
        </p:nvSpPr>
        <p:spPr>
          <a:xfrm>
            <a:off x="1069863" y="200012"/>
            <a:ext cx="7772400" cy="751840"/>
          </a:xfrm>
        </p:spPr>
        <p:txBody>
          <a:bodyPr>
            <a:normAutofit/>
          </a:bodyPr>
          <a:lstStyle/>
          <a:p>
            <a:r>
              <a:rPr lang="en-US" altLang="zh-TW" sz="4800" b="1" dirty="0" smtClean="0">
                <a:latin typeface="Cambria Math" panose="02040503050406030204" pitchFamily="18" charset="0"/>
                <a:ea typeface="Cambria Math" panose="02040503050406030204" pitchFamily="18" charset="0"/>
              </a:rPr>
              <a:t>Outline</a:t>
            </a:r>
            <a:endParaRPr lang="zh-TW" altLang="en-US" sz="4800" b="1" dirty="0">
              <a:latin typeface="Cambria Math" panose="02040503050406030204" pitchFamily="18" charset="0"/>
            </a:endParaRPr>
          </a:p>
        </p:txBody>
      </p:sp>
    </p:spTree>
    <p:extLst>
      <p:ext uri="{BB962C8B-B14F-4D97-AF65-F5344CB8AC3E}">
        <p14:creationId xmlns:p14="http://schemas.microsoft.com/office/powerpoint/2010/main" val="3077054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2550419" y="357140"/>
            <a:ext cx="7942082" cy="584775"/>
          </a:xfrm>
          <a:prstGeom prst="rect">
            <a:avLst/>
          </a:prstGeom>
          <a:noFill/>
        </p:spPr>
        <p:txBody>
          <a:bodyPr wrap="square" rtlCol="0">
            <a:spAutoFit/>
          </a:bodyPr>
          <a:lstStyle/>
          <a:p>
            <a:r>
              <a:rPr lang="en-US" altLang="zh-TW" sz="3200" b="1" dirty="0" smtClean="0">
                <a:latin typeface="+mj-lt"/>
              </a:rPr>
              <a:t>Non-Coherent Block Coding</a:t>
            </a:r>
            <a:endParaRPr lang="en-US" altLang="zh-TW" sz="3200" b="1" dirty="0">
              <a:latin typeface="+mj-lt"/>
            </a:endParaRPr>
          </a:p>
        </p:txBody>
      </p:sp>
      <mc:AlternateContent xmlns:mc="http://schemas.openxmlformats.org/markup-compatibility/2006" xmlns:a14="http://schemas.microsoft.com/office/drawing/2010/main">
        <mc:Choice Requires="a14">
          <p:sp>
            <p:nvSpPr>
              <p:cNvPr id="4" name="文字方塊 3"/>
              <p:cNvSpPr txBox="1"/>
              <p:nvPr/>
            </p:nvSpPr>
            <p:spPr>
              <a:xfrm>
                <a:off x="1424879" y="1233949"/>
                <a:ext cx="6302477" cy="4616648"/>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Assume that </a:t>
                </a:r>
                <a14:m>
                  <m:oMath xmlns:m="http://schemas.openxmlformats.org/officeDocument/2006/math">
                    <m:r>
                      <a:rPr lang="en-US" altLang="zh-TW" sz="1400" b="0" i="1" smtClean="0">
                        <a:latin typeface="Cambria Math" panose="02040503050406030204" pitchFamily="18" charset="0"/>
                      </a:rPr>
                      <m:t>𝐶</m:t>
                    </m:r>
                  </m:oMath>
                </a14:m>
                <a:r>
                  <a:rPr lang="zh-TW" altLang="en-US" sz="1400" dirty="0" smtClean="0"/>
                  <a:t> </a:t>
                </a:r>
                <a:r>
                  <a:rPr lang="en-US" altLang="zh-TW" sz="1400" dirty="0" smtClean="0"/>
                  <a:t>is a </a:t>
                </a:r>
                <a14:m>
                  <m:oMath xmlns:m="http://schemas.openxmlformats.org/officeDocument/2006/math">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𝑘</m:t>
                    </m:r>
                    <m:r>
                      <a:rPr lang="en-US" altLang="zh-TW" sz="1400" b="0" i="1" smtClean="0">
                        <a:latin typeface="Cambria Math" panose="02040503050406030204" pitchFamily="18" charset="0"/>
                      </a:rPr>
                      <m:t>)</m:t>
                    </m:r>
                  </m:oMath>
                </a14:m>
                <a:r>
                  <a:rPr lang="zh-TW" altLang="en-US" sz="1400" dirty="0" smtClean="0"/>
                  <a:t> </a:t>
                </a:r>
                <a:r>
                  <a:rPr lang="en-US" altLang="zh-TW" sz="1400" dirty="0" smtClean="0"/>
                  <a:t>linear block code with generator matrix </a:t>
                </a:r>
                <a14:m>
                  <m:oMath xmlns:m="http://schemas.openxmlformats.org/officeDocument/2006/math">
                    <m:r>
                      <a:rPr lang="en-US" altLang="zh-TW" sz="1400" b="0" i="1" smtClean="0">
                        <a:latin typeface="Cambria Math" panose="02040503050406030204" pitchFamily="18" charset="0"/>
                      </a:rPr>
                      <m:t>𝐺</m:t>
                    </m:r>
                  </m:oMath>
                </a14:m>
                <a:r>
                  <a:rPr lang="en-US" altLang="zh-TW" sz="1400" dirty="0" smtClean="0"/>
                  <a:t> that contains an all-one row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𝑔</m:t>
                        </m:r>
                      </m:e>
                      <m:sub>
                        <m:r>
                          <a:rPr lang="en-US" altLang="zh-TW" sz="1400" b="0" i="1" smtClean="0">
                            <a:latin typeface="Cambria Math" panose="02040503050406030204" pitchFamily="18" charset="0"/>
                          </a:rPr>
                          <m:t>𝑎</m:t>
                        </m:r>
                      </m:sub>
                    </m:sSub>
                  </m:oMath>
                </a14:m>
                <a:r>
                  <a:rPr lang="en-US" altLang="zh-TW" sz="1400" dirty="0" smtClean="0"/>
                  <a:t>.</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endParaRPr lang="en-US" altLang="zh-TW" sz="1400" dirty="0" smtClean="0"/>
              </a:p>
              <a:p>
                <a:pPr marL="285750" indent="-285750">
                  <a:buFont typeface="Arial" panose="020B0604020202020204" pitchFamily="34" charset="0"/>
                  <a:buChar char="•"/>
                </a:pPr>
                <a:r>
                  <a:rPr lang="en-US" altLang="zh-TW" sz="1400" dirty="0" smtClean="0"/>
                  <a:t>With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𝑔</m:t>
                        </m:r>
                      </m:e>
                      <m:sub>
                        <m:r>
                          <a:rPr lang="en-US" altLang="zh-TW" sz="1400" b="0" i="1" smtClean="0">
                            <a:latin typeface="Cambria Math" panose="02040503050406030204" pitchFamily="18" charset="0"/>
                          </a:rPr>
                          <m:t>𝑎</m:t>
                        </m:r>
                      </m:sub>
                    </m:sSub>
                  </m:oMath>
                </a14:m>
                <a:r>
                  <a:rPr lang="en-US" altLang="zh-TW" sz="1400" dirty="0" smtClean="0"/>
                  <a:t>, the data were protected from length-</a:t>
                </a:r>
                <a14:m>
                  <m:oMath xmlns:m="http://schemas.openxmlformats.org/officeDocument/2006/math">
                    <m:r>
                      <a:rPr lang="en-US" altLang="zh-TW" sz="1400" b="0" i="1" smtClean="0">
                        <a:latin typeface="Cambria Math" panose="02040503050406030204" pitchFamily="18" charset="0"/>
                      </a:rPr>
                      <m:t>𝑛</m:t>
                    </m:r>
                  </m:oMath>
                </a14:m>
                <a:r>
                  <a:rPr lang="en-US" altLang="zh-TW" sz="1400" dirty="0" smtClean="0"/>
                  <a:t> phase ambiguity, since both </a:t>
                </a:r>
                <a:r>
                  <a:rPr lang="en-US" altLang="zh-TW" sz="1400" dirty="0" err="1" smtClean="0"/>
                  <a:t>codeword</a:t>
                </a:r>
                <a:r>
                  <a:rPr lang="en-US" altLang="zh-TW" sz="1400" dirty="0" smtClean="0"/>
                  <a:t> </a:t>
                </a:r>
                <a14:m>
                  <m:oMath xmlns:m="http://schemas.openxmlformats.org/officeDocument/2006/math">
                    <m:r>
                      <a:rPr lang="en-US" altLang="zh-TW" sz="1400" i="1">
                        <a:latin typeface="Cambria Math" panose="02040503050406030204" pitchFamily="18" charset="0"/>
                      </a:rPr>
                      <m:t>𝑐</m:t>
                    </m:r>
                    <m:r>
                      <a:rPr lang="en-US" altLang="zh-TW" sz="1400" i="1">
                        <a:latin typeface="Cambria Math" panose="02040503050406030204" pitchFamily="18" charset="0"/>
                      </a:rPr>
                      <m:t> </m:t>
                    </m:r>
                  </m:oMath>
                </a14:m>
                <a:r>
                  <a:rPr lang="en-US" altLang="zh-TW" sz="1400" dirty="0" smtClean="0"/>
                  <a:t>and phase-corrupted received vector </a:t>
                </a:r>
                <a14:m>
                  <m:oMath xmlns:m="http://schemas.openxmlformats.org/officeDocument/2006/math">
                    <m:r>
                      <a:rPr lang="en-US" altLang="zh-TW" sz="1400" b="0" i="1" smtClean="0">
                        <a:latin typeface="Cambria Math" panose="02040503050406030204" pitchFamily="18" charset="0"/>
                      </a:rPr>
                      <m:t>𝑟</m:t>
                    </m:r>
                  </m:oMath>
                </a14:m>
                <a:r>
                  <a:rPr lang="en-US" altLang="zh-TW" sz="1400" dirty="0" smtClean="0"/>
                  <a:t> correspond to the same data (vector </a:t>
                </a:r>
                <a14:m>
                  <m:oMath xmlns:m="http://schemas.openxmlformats.org/officeDocument/2006/math">
                    <m:r>
                      <a:rPr lang="en-US" altLang="zh-TW" sz="1400" i="1">
                        <a:latin typeface="Cambria Math" panose="02040503050406030204" pitchFamily="18" charset="0"/>
                      </a:rPr>
                      <m:t>𝑚</m:t>
                    </m:r>
                  </m:oMath>
                </a14:m>
                <a:r>
                  <a:rPr lang="en-US" altLang="zh-TW" sz="1400" dirty="0" smtClean="0"/>
                  <a:t> without </a:t>
                </a:r>
                <a14:m>
                  <m:oMath xmlns:m="http://schemas.openxmlformats.org/officeDocument/2006/math">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𝑚</m:t>
                        </m:r>
                      </m:e>
                      <m:sub>
                        <m:r>
                          <a:rPr lang="en-US" altLang="zh-TW" sz="1400" i="1">
                            <a:latin typeface="Cambria Math" panose="02040503050406030204" pitchFamily="18" charset="0"/>
                            <a:ea typeface="Cambria Math" panose="02040503050406030204" pitchFamily="18" charset="0"/>
                          </a:rPr>
                          <m:t>𝑎</m:t>
                        </m:r>
                      </m:sub>
                    </m:sSub>
                  </m:oMath>
                </a14:m>
                <a:r>
                  <a:rPr lang="en-US" altLang="zh-TW" sz="1400" dirty="0" smtClean="0"/>
                  <a:t>).</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a:t>By the </a:t>
                </a:r>
                <a:r>
                  <a:rPr lang="en-US" altLang="zh-TW" sz="1400" dirty="0" smtClean="0"/>
                  <a:t>Non-Coherent Block Coding (NBC) technique, the effect of error propagation in differential encoding can be avoided.</a:t>
                </a:r>
                <a:endParaRPr lang="zh-TW" altLang="en-US" sz="1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1424879" y="1233949"/>
                <a:ext cx="6302477" cy="4616648"/>
              </a:xfrm>
              <a:prstGeom prst="rect">
                <a:avLst/>
              </a:prstGeom>
              <a:blipFill>
                <a:blip r:embed="rId3"/>
                <a:stretch>
                  <a:fillRect l="-193" t="-132" r="-774" b="-396"/>
                </a:stretch>
              </a:blipFill>
            </p:spPr>
            <p:txBody>
              <a:bodyPr/>
              <a:lstStyle/>
              <a:p>
                <a:r>
                  <a:rPr lang="zh-TW" altLang="en-US">
                    <a:noFill/>
                  </a:rPr>
                  <a:t> </a:t>
                </a:r>
              </a:p>
            </p:txBody>
          </p:sp>
        </mc:Fallback>
      </mc:AlternateContent>
      <p:grpSp>
        <p:nvGrpSpPr>
          <p:cNvPr id="8" name="群組 7"/>
          <p:cNvGrpSpPr/>
          <p:nvPr/>
        </p:nvGrpSpPr>
        <p:grpSpPr>
          <a:xfrm>
            <a:off x="2263883" y="2053380"/>
            <a:ext cx="4624467" cy="1218475"/>
            <a:chOff x="1582993" y="2604842"/>
            <a:chExt cx="4624467" cy="1218475"/>
          </a:xfrm>
        </p:grpSpPr>
        <mc:AlternateContent xmlns:mc="http://schemas.openxmlformats.org/markup-compatibility/2006" xmlns:a14="http://schemas.microsoft.com/office/drawing/2010/main">
          <mc:Choice Requires="a14">
            <p:sp>
              <p:nvSpPr>
                <p:cNvPr id="15" name="文字方塊 14"/>
                <p:cNvSpPr txBox="1"/>
                <p:nvPr/>
              </p:nvSpPr>
              <p:spPr>
                <a:xfrm>
                  <a:off x="3929593" y="2604842"/>
                  <a:ext cx="2277867" cy="12184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𝐺</m:t>
                        </m:r>
                        <m:r>
                          <a:rPr lang="en-US" altLang="zh-TW" sz="1400" b="0" i="1" smtClean="0">
                            <a:latin typeface="Cambria Math" panose="02040503050406030204" pitchFamily="18" charset="0"/>
                          </a:rPr>
                          <m:t>=</m:t>
                        </m:r>
                        <m:d>
                          <m:dPr>
                            <m:begChr m:val="["/>
                            <m:endChr m:val="]"/>
                            <m:ctrlPr>
                              <a:rPr lang="en-US" altLang="zh-TW" sz="1400" b="0" i="1" smtClean="0">
                                <a:latin typeface="Cambria Math" panose="02040503050406030204" pitchFamily="18" charset="0"/>
                              </a:rPr>
                            </m:ctrlPr>
                          </m:dPr>
                          <m:e>
                            <m:m>
                              <m:mPr>
                                <m:mcs>
                                  <m:mc>
                                    <m:mcPr>
                                      <m:count m:val="1"/>
                                      <m:mcJc m:val="center"/>
                                    </m:mcPr>
                                  </m:mc>
                                </m:mcs>
                                <m:ctrlPr>
                                  <a:rPr lang="en-US" altLang="zh-TW" sz="1400" b="0" i="1" smtClean="0">
                                    <a:latin typeface="Cambria Math" panose="02040503050406030204" pitchFamily="18" charset="0"/>
                                  </a:rPr>
                                </m:ctrlPr>
                              </m:mPr>
                              <m:mr>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𝑔</m:t>
                                      </m:r>
                                    </m:e>
                                    <m:sub>
                                      <m:r>
                                        <a:rPr lang="en-US" altLang="zh-TW" sz="1400" b="0" i="1" smtClean="0">
                                          <a:latin typeface="Cambria Math" panose="02040503050406030204" pitchFamily="18" charset="0"/>
                                        </a:rPr>
                                        <m:t>1</m:t>
                                      </m:r>
                                    </m:sub>
                                  </m:sSub>
                                </m:e>
                              </m:mr>
                              <m:mr>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𝑔</m:t>
                                      </m:r>
                                    </m:e>
                                    <m:sub>
                                      <m:r>
                                        <a:rPr lang="en-US" altLang="zh-TW" sz="1400" b="0" i="1" smtClean="0">
                                          <a:latin typeface="Cambria Math" panose="02040503050406030204" pitchFamily="18" charset="0"/>
                                        </a:rPr>
                                        <m:t>2</m:t>
                                      </m:r>
                                    </m:sub>
                                  </m:sSub>
                                </m:e>
                              </m:mr>
                              <m:mr>
                                <m:e>
                                  <m:r>
                                    <a:rPr lang="en-US" altLang="zh-TW" sz="1400" b="0" i="1" smtClean="0">
                                      <a:latin typeface="Cambria Math" panose="02040503050406030204" pitchFamily="18" charset="0"/>
                                      <a:ea typeface="Cambria Math" panose="02040503050406030204" pitchFamily="18" charset="0"/>
                                    </a:rPr>
                                    <m:t>⋮</m:t>
                                  </m:r>
                                </m:e>
                              </m:mr>
                              <m:mr>
                                <m:e>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rPr>
                                        <m:t>𝑔</m:t>
                                      </m:r>
                                    </m:e>
                                    <m:sub>
                                      <m:r>
                                        <a:rPr lang="en-US" altLang="zh-TW" sz="1400" b="0" i="1" smtClean="0">
                                          <a:latin typeface="Cambria Math" panose="02040503050406030204" pitchFamily="18" charset="0"/>
                                        </a:rPr>
                                        <m:t>𝑎</m:t>
                                      </m:r>
                                    </m:sub>
                                  </m:sSub>
                                </m:e>
                              </m:mr>
                              <m:mr>
                                <m:e>
                                  <m:r>
                                    <a:rPr lang="en-US" altLang="zh-TW" sz="1400" b="0" i="1" smtClean="0">
                                      <a:latin typeface="Cambria Math" panose="02040503050406030204" pitchFamily="18" charset="0"/>
                                      <a:ea typeface="Cambria Math" panose="02040503050406030204" pitchFamily="18" charset="0"/>
                                    </a:rPr>
                                    <m:t>⋮</m:t>
                                  </m:r>
                                </m:e>
                              </m:mr>
                              <m:mr>
                                <m:e>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rPr>
                                        <m:t>𝑔</m:t>
                                      </m:r>
                                    </m:e>
                                    <m:sub>
                                      <m:r>
                                        <a:rPr lang="en-US" altLang="zh-TW" sz="1400" b="0" i="1" smtClean="0">
                                          <a:latin typeface="Cambria Math" panose="02040503050406030204" pitchFamily="18" charset="0"/>
                                        </a:rPr>
                                        <m:t>𝑘</m:t>
                                      </m:r>
                                    </m:sub>
                                  </m:sSub>
                                </m:e>
                              </m:mr>
                            </m:m>
                          </m:e>
                        </m:d>
                        <m:r>
                          <a:rPr lang="en-US" altLang="zh-TW" sz="1400" b="0" i="1" smtClean="0">
                            <a:latin typeface="Cambria Math" panose="02040503050406030204" pitchFamily="18" charset="0"/>
                          </a:rPr>
                          <m:t>=</m:t>
                        </m:r>
                        <m:d>
                          <m:dPr>
                            <m:begChr m:val="["/>
                            <m:endChr m:val="]"/>
                            <m:ctrlPr>
                              <a:rPr lang="en-US" altLang="zh-TW" sz="1400" b="0" i="1" smtClean="0">
                                <a:latin typeface="Cambria Math" panose="02040503050406030204" pitchFamily="18" charset="0"/>
                                <a:ea typeface="Cambria Math" panose="02040503050406030204" pitchFamily="18" charset="0"/>
                              </a:rPr>
                            </m:ctrlPr>
                          </m:dPr>
                          <m:e>
                            <m:m>
                              <m:mPr>
                                <m:mcs>
                                  <m:mc>
                                    <m:mcPr>
                                      <m:count m:val="4"/>
                                      <m:mcJc m:val="center"/>
                                    </m:mcPr>
                                  </m:mc>
                                </m:mcs>
                                <m:ctrlPr>
                                  <a:rPr lang="en-US" altLang="zh-TW" sz="1400" b="0" i="1" smtClean="0">
                                    <a:latin typeface="Cambria Math" panose="02040503050406030204" pitchFamily="18" charset="0"/>
                                    <a:ea typeface="Cambria Math" panose="02040503050406030204" pitchFamily="18" charset="0"/>
                                  </a:rPr>
                                </m:ctrlPr>
                              </m:mPr>
                              <m:mr>
                                <m:e/>
                                <m:e/>
                                <m:e/>
                                <m:e/>
                              </m:mr>
                              <m:mr>
                                <m:e/>
                                <m:e>
                                  <m:r>
                                    <a:rPr lang="en-US" altLang="zh-TW" sz="1400" b="0" i="1" smtClean="0">
                                      <a:latin typeface="Cambria Math" panose="02040503050406030204" pitchFamily="18" charset="0"/>
                                      <a:ea typeface="Cambria Math" panose="02040503050406030204" pitchFamily="18" charset="0"/>
                                    </a:rPr>
                                    <m:t>⋱</m:t>
                                  </m:r>
                                </m:e>
                                <m:e/>
                                <m:e/>
                              </m:mr>
                              <m:mr>
                                <m:e/>
                                <m:e/>
                                <m:e>
                                  <m:r>
                                    <a:rPr lang="en-US" altLang="zh-TW" sz="1400" b="0" i="1" smtClean="0">
                                      <a:latin typeface="Cambria Math" panose="02040503050406030204" pitchFamily="18" charset="0"/>
                                      <a:ea typeface="Cambria Math" panose="02040503050406030204" pitchFamily="18" charset="0"/>
                                    </a:rPr>
                                    <m:t>⋱</m:t>
                                  </m:r>
                                </m:e>
                                <m:e/>
                              </m:mr>
                              <m:mr>
                                <m:e>
                                  <m:r>
                                    <a:rPr lang="en-US" altLang="zh-TW" sz="1400" b="0" i="1" smtClean="0">
                                      <a:latin typeface="Cambria Math" panose="02040503050406030204" pitchFamily="18" charset="0"/>
                                      <a:ea typeface="Cambria Math" panose="02040503050406030204" pitchFamily="18" charset="0"/>
                                    </a:rPr>
                                    <m:t>1</m:t>
                                  </m:r>
                                </m:e>
                                <m:e>
                                  <m:r>
                                    <a:rPr lang="en-US" altLang="zh-TW" sz="1400" b="0" i="1" smtClean="0">
                                      <a:latin typeface="Cambria Math" panose="02040503050406030204" pitchFamily="18" charset="0"/>
                                      <a:ea typeface="Cambria Math" panose="02040503050406030204" pitchFamily="18" charset="0"/>
                                    </a:rPr>
                                    <m:t>⋯</m:t>
                                  </m:r>
                                </m:e>
                                <m:e>
                                  <m:r>
                                    <a:rPr lang="en-US" altLang="zh-TW" sz="1400" b="0" i="1" smtClean="0">
                                      <a:latin typeface="Cambria Math" panose="02040503050406030204" pitchFamily="18" charset="0"/>
                                      <a:ea typeface="Cambria Math" panose="02040503050406030204" pitchFamily="18" charset="0"/>
                                    </a:rPr>
                                    <m:t>1</m:t>
                                  </m:r>
                                </m:e>
                                <m:e>
                                  <m:r>
                                    <a:rPr lang="en-US" altLang="zh-TW" sz="1400" b="0" i="1" smtClean="0">
                                      <a:latin typeface="Cambria Math" panose="02040503050406030204" pitchFamily="18" charset="0"/>
                                      <a:ea typeface="Cambria Math" panose="02040503050406030204" pitchFamily="18" charset="0"/>
                                    </a:rPr>
                                    <m:t>1</m:t>
                                  </m:r>
                                </m:e>
                              </m:mr>
                              <m:mr>
                                <m:e/>
                                <m:e>
                                  <m:r>
                                    <a:rPr lang="en-US" altLang="zh-TW" sz="1400" b="0" i="1" smtClean="0">
                                      <a:latin typeface="Cambria Math" panose="02040503050406030204" pitchFamily="18" charset="0"/>
                                      <a:ea typeface="Cambria Math" panose="02040503050406030204" pitchFamily="18" charset="0"/>
                                    </a:rPr>
                                    <m:t>⋱</m:t>
                                  </m:r>
                                </m:e>
                                <m:e/>
                                <m:e/>
                              </m:mr>
                              <m:mr>
                                <m:e/>
                                <m:e/>
                                <m:e>
                                  <m:r>
                                    <a:rPr lang="en-US" altLang="zh-TW" sz="1400" b="0" i="1" smtClean="0">
                                      <a:latin typeface="Cambria Math" panose="02040503050406030204" pitchFamily="18" charset="0"/>
                                      <a:ea typeface="Cambria Math" panose="02040503050406030204" pitchFamily="18" charset="0"/>
                                    </a:rPr>
                                    <m:t>⋱</m:t>
                                  </m:r>
                                </m:e>
                                <m:e/>
                              </m:mr>
                            </m:m>
                          </m:e>
                        </m:d>
                      </m:oMath>
                    </m:oMathPara>
                  </a14:m>
                  <a:endParaRPr lang="zh-TW" altLang="en-US" sz="1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3929593" y="2604842"/>
                  <a:ext cx="2277867" cy="1218475"/>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1582993" y="3106358"/>
                  <a:ext cx="223920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𝑚</m:t>
                        </m:r>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𝑚</m:t>
                            </m:r>
                          </m:e>
                          <m:sub>
                            <m:r>
                              <a:rPr lang="en-US" altLang="zh-TW" sz="1400" b="0" i="1" smtClean="0">
                                <a:latin typeface="Cambria Math" panose="02040503050406030204" pitchFamily="18" charset="0"/>
                              </a:rPr>
                              <m:t>1</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𝑚</m:t>
                            </m:r>
                          </m:e>
                          <m:sub>
                            <m:r>
                              <a:rPr lang="en-US" altLang="zh-TW" sz="1400" b="0" i="1" smtClean="0">
                                <a:latin typeface="Cambria Math" panose="02040503050406030204" pitchFamily="18" charset="0"/>
                              </a:rPr>
                              <m:t>2</m:t>
                            </m:r>
                          </m:sub>
                        </m:sSub>
                        <m:r>
                          <a:rPr lang="en-US" altLang="zh-TW" sz="1400" b="0" i="1" smtClean="0">
                            <a:latin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m:t>
                        </m:r>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𝑚</m:t>
                            </m:r>
                          </m:e>
                          <m:sub>
                            <m:r>
                              <a:rPr lang="en-US" altLang="zh-TW" sz="1400" b="0" i="1" smtClean="0">
                                <a:latin typeface="Cambria Math" panose="02040503050406030204" pitchFamily="18" charset="0"/>
                                <a:ea typeface="Cambria Math" panose="02040503050406030204" pitchFamily="18" charset="0"/>
                              </a:rPr>
                              <m:t>𝑎</m:t>
                            </m:r>
                          </m:sub>
                        </m:sSub>
                        <m:r>
                          <a:rPr lang="en-US" altLang="zh-TW" sz="1400" b="0" i="1" smtClean="0">
                            <a:latin typeface="Cambria Math" panose="02040503050406030204" pitchFamily="18" charset="0"/>
                            <a:ea typeface="Cambria Math" panose="02040503050406030204" pitchFamily="18" charset="0"/>
                          </a:rPr>
                          <m:t>,⋯,</m:t>
                        </m:r>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𝑚</m:t>
                            </m:r>
                          </m:e>
                          <m:sub>
                            <m:r>
                              <a:rPr lang="en-US" altLang="zh-TW" sz="1400" b="0" i="1" smtClean="0">
                                <a:latin typeface="Cambria Math" panose="02040503050406030204" pitchFamily="18" charset="0"/>
                                <a:ea typeface="Cambria Math" panose="02040503050406030204" pitchFamily="18" charset="0"/>
                              </a:rPr>
                              <m:t>𝑘</m:t>
                            </m:r>
                          </m:sub>
                        </m:sSub>
                        <m:r>
                          <a:rPr lang="en-US" altLang="zh-TW" sz="1400" b="0" i="1" smtClean="0">
                            <a:latin typeface="Cambria Math" panose="02040503050406030204" pitchFamily="18" charset="0"/>
                          </a:rPr>
                          <m:t>]</m:t>
                        </m:r>
                      </m:oMath>
                    </m:oMathPara>
                  </a14:m>
                  <a:endParaRPr lang="zh-TW" altLang="en-US" sz="1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582993" y="3106358"/>
                  <a:ext cx="2239203" cy="215444"/>
                </a:xfrm>
                <a:prstGeom prst="rect">
                  <a:avLst/>
                </a:prstGeom>
                <a:blipFill>
                  <a:blip r:embed="rId5"/>
                  <a:stretch>
                    <a:fillRect t="-2857" r="-1359" b="-34286"/>
                  </a:stretch>
                </a:blipFill>
              </p:spPr>
              <p:txBody>
                <a:bodyPr/>
                <a:lstStyle/>
                <a:p>
                  <a:r>
                    <a:rPr lang="zh-TW" altLang="en-US">
                      <a:noFill/>
                    </a:rPr>
                    <a:t> </a:t>
                  </a:r>
                </a:p>
              </p:txBody>
            </p:sp>
          </mc:Fallback>
        </mc:AlternateContent>
      </p:grpSp>
      <p:grpSp>
        <p:nvGrpSpPr>
          <p:cNvPr id="9" name="群組 8"/>
          <p:cNvGrpSpPr/>
          <p:nvPr/>
        </p:nvGrpSpPr>
        <p:grpSpPr>
          <a:xfrm>
            <a:off x="2186878" y="3568066"/>
            <a:ext cx="4778477" cy="523220"/>
            <a:chOff x="1582993" y="4210362"/>
            <a:chExt cx="4778477" cy="523220"/>
          </a:xfrm>
        </p:grpSpPr>
        <mc:AlternateContent xmlns:mc="http://schemas.openxmlformats.org/markup-compatibility/2006" xmlns:a14="http://schemas.microsoft.com/office/drawing/2010/main">
          <mc:Choice Requires="a14">
            <p:sp>
              <p:nvSpPr>
                <p:cNvPr id="14" name="文字方塊 13"/>
                <p:cNvSpPr txBox="1"/>
                <p:nvPr/>
              </p:nvSpPr>
              <p:spPr>
                <a:xfrm>
                  <a:off x="1582993" y="4364251"/>
                  <a:ext cx="136588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𝑐</m:t>
                        </m:r>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𝑐</m:t>
                            </m:r>
                          </m:e>
                          <m:sub>
                            <m:r>
                              <a:rPr lang="en-US" altLang="zh-TW" sz="1400" b="0" i="1" smtClean="0">
                                <a:latin typeface="Cambria Math" panose="02040503050406030204" pitchFamily="18" charset="0"/>
                              </a:rPr>
                              <m:t>1</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𝑐</m:t>
                            </m:r>
                          </m:e>
                          <m:sub>
                            <m:r>
                              <a:rPr lang="en-US" altLang="zh-TW" sz="1400" b="0" i="1" smtClean="0">
                                <a:latin typeface="Cambria Math" panose="02040503050406030204" pitchFamily="18" charset="0"/>
                              </a:rPr>
                              <m:t>2</m:t>
                            </m:r>
                          </m:sub>
                        </m:sSub>
                        <m:r>
                          <a:rPr lang="en-US" altLang="zh-TW" sz="1400" b="0" i="1" smtClean="0">
                            <a:latin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m:t>
                        </m:r>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𝑐</m:t>
                            </m:r>
                          </m:e>
                          <m:sub>
                            <m:r>
                              <a:rPr lang="en-US" altLang="zh-TW" sz="1400" b="0" i="1" smtClean="0">
                                <a:latin typeface="Cambria Math" panose="02040503050406030204" pitchFamily="18" charset="0"/>
                                <a:ea typeface="Cambria Math" panose="02040503050406030204" pitchFamily="18" charset="0"/>
                              </a:rPr>
                              <m:t>𝑛</m:t>
                            </m:r>
                          </m:sub>
                        </m:sSub>
                        <m:r>
                          <a:rPr lang="en-US" altLang="zh-TW" sz="1400" b="0" i="1" smtClean="0">
                            <a:latin typeface="Cambria Math" panose="02040503050406030204" pitchFamily="18" charset="0"/>
                          </a:rPr>
                          <m:t>]</m:t>
                        </m:r>
                      </m:oMath>
                    </m:oMathPara>
                  </a14:m>
                  <a:endParaRPr lang="zh-TW" altLang="en-US" sz="1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1582993" y="4364251"/>
                  <a:ext cx="1365887" cy="215444"/>
                </a:xfrm>
                <a:prstGeom prst="rect">
                  <a:avLst/>
                </a:prstGeom>
                <a:blipFill>
                  <a:blip r:embed="rId7"/>
                  <a:stretch>
                    <a:fillRect l="-1786" t="-5714" r="-4464" b="-3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4995583" y="4364250"/>
                  <a:ext cx="136588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𝑟</m:t>
                        </m:r>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𝑟</m:t>
                            </m:r>
                          </m:e>
                          <m:sub>
                            <m:r>
                              <a:rPr lang="en-US" altLang="zh-TW" sz="1400" b="0" i="1" smtClean="0">
                                <a:latin typeface="Cambria Math" panose="02040503050406030204" pitchFamily="18" charset="0"/>
                              </a:rPr>
                              <m:t>1</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𝑟</m:t>
                            </m:r>
                          </m:e>
                          <m:sub>
                            <m:r>
                              <a:rPr lang="en-US" altLang="zh-TW" sz="1400" b="0" i="1" smtClean="0">
                                <a:latin typeface="Cambria Math" panose="02040503050406030204" pitchFamily="18" charset="0"/>
                              </a:rPr>
                              <m:t>2</m:t>
                            </m:r>
                          </m:sub>
                        </m:sSub>
                        <m:r>
                          <a:rPr lang="en-US" altLang="zh-TW" sz="1400" b="0" i="1" smtClean="0">
                            <a:latin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m:t>
                        </m:r>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𝑟</m:t>
                            </m:r>
                          </m:e>
                          <m:sub>
                            <m:r>
                              <a:rPr lang="en-US" altLang="zh-TW" sz="1400" b="0" i="1" smtClean="0">
                                <a:latin typeface="Cambria Math" panose="02040503050406030204" pitchFamily="18" charset="0"/>
                                <a:ea typeface="Cambria Math" panose="02040503050406030204" pitchFamily="18" charset="0"/>
                              </a:rPr>
                              <m:t>𝑛</m:t>
                            </m:r>
                          </m:sub>
                        </m:sSub>
                        <m:r>
                          <a:rPr lang="en-US" altLang="zh-TW" sz="1400" b="0" i="1" smtClean="0">
                            <a:latin typeface="Cambria Math" panose="02040503050406030204" pitchFamily="18" charset="0"/>
                          </a:rPr>
                          <m:t>]</m:t>
                        </m:r>
                      </m:oMath>
                    </m:oMathPara>
                  </a14:m>
                  <a:endParaRPr lang="zh-TW" altLang="en-US" sz="1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4995583" y="4364250"/>
                  <a:ext cx="1365887" cy="215444"/>
                </a:xfrm>
                <a:prstGeom prst="rect">
                  <a:avLst/>
                </a:prstGeom>
                <a:blipFill>
                  <a:blip r:embed="rId8"/>
                  <a:stretch>
                    <a:fillRect t="-5714" r="-2232" b="-34286"/>
                  </a:stretch>
                </a:blipFill>
              </p:spPr>
              <p:txBody>
                <a:bodyPr/>
                <a:lstStyle/>
                <a:p>
                  <a:r>
                    <a:rPr lang="zh-TW" altLang="en-US">
                      <a:noFill/>
                    </a:rPr>
                    <a:t> </a:t>
                  </a:r>
                </a:p>
              </p:txBody>
            </p:sp>
          </mc:Fallback>
        </mc:AlternateContent>
        <p:cxnSp>
          <p:nvCxnSpPr>
            <p:cNvPr id="5" name="直線單箭頭接點 4"/>
            <p:cNvCxnSpPr>
              <a:stCxn id="14" idx="3"/>
            </p:cNvCxnSpPr>
            <p:nvPr/>
          </p:nvCxnSpPr>
          <p:spPr>
            <a:xfrm flipV="1">
              <a:off x="2948880" y="4471972"/>
              <a:ext cx="201641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文字方塊 5"/>
            <p:cNvSpPr txBox="1"/>
            <p:nvPr/>
          </p:nvSpPr>
          <p:spPr>
            <a:xfrm>
              <a:off x="3470787" y="4210362"/>
              <a:ext cx="1390124" cy="523220"/>
            </a:xfrm>
            <a:prstGeom prst="rect">
              <a:avLst/>
            </a:prstGeom>
            <a:noFill/>
          </p:spPr>
          <p:txBody>
            <a:bodyPr wrap="none" rtlCol="0">
              <a:spAutoFit/>
            </a:bodyPr>
            <a:lstStyle/>
            <a:p>
              <a:r>
                <a:rPr lang="en-US" altLang="zh-TW" sz="1400" dirty="0" smtClean="0"/>
                <a:t>channel with </a:t>
              </a:r>
              <a:br>
                <a:rPr lang="en-US" altLang="zh-TW" sz="1400" dirty="0" smtClean="0"/>
              </a:br>
              <a:r>
                <a:rPr lang="en-US" altLang="zh-TW" sz="1400" dirty="0" smtClean="0"/>
                <a:t>phase ambiguity</a:t>
              </a:r>
              <a:endParaRPr lang="zh-TW" altLang="en-US" sz="1400" dirty="0"/>
            </a:p>
          </p:txBody>
        </p:sp>
      </p:grpSp>
      <p:sp>
        <p:nvSpPr>
          <p:cNvPr id="3" name="矩形 2"/>
          <p:cNvSpPr/>
          <p:nvPr/>
        </p:nvSpPr>
        <p:spPr>
          <a:xfrm>
            <a:off x="1174171" y="6246241"/>
            <a:ext cx="5791183" cy="461665"/>
          </a:xfrm>
          <a:prstGeom prst="rect">
            <a:avLst/>
          </a:prstGeom>
        </p:spPr>
        <p:txBody>
          <a:bodyPr wrap="square">
            <a:spAutoFit/>
          </a:bodyPr>
          <a:lstStyle/>
          <a:p>
            <a:r>
              <a:rPr lang="en-US" altLang="zh-TW" sz="1200" dirty="0" smtClean="0">
                <a:solidFill>
                  <a:srgbClr val="333333"/>
                </a:solidFill>
              </a:rPr>
              <a:t>[9] </a:t>
            </a:r>
            <a:r>
              <a:rPr lang="en-US" altLang="zh-TW" sz="1200" dirty="0" err="1" smtClean="0">
                <a:solidFill>
                  <a:srgbClr val="333333"/>
                </a:solidFill>
              </a:rPr>
              <a:t>Ruey</a:t>
            </a:r>
            <a:r>
              <a:rPr lang="en-US" altLang="zh-TW" sz="1200" dirty="0" smtClean="0">
                <a:solidFill>
                  <a:srgbClr val="333333"/>
                </a:solidFill>
              </a:rPr>
              <a:t>-Yi </a:t>
            </a:r>
            <a:r>
              <a:rPr lang="en-US" altLang="zh-TW" sz="1200" dirty="0">
                <a:solidFill>
                  <a:srgbClr val="333333"/>
                </a:solidFill>
              </a:rPr>
              <a:t>Wei, "</a:t>
            </a:r>
            <a:r>
              <a:rPr lang="en-US" altLang="zh-TW" sz="1200" dirty="0" err="1">
                <a:solidFill>
                  <a:srgbClr val="333333"/>
                </a:solidFill>
              </a:rPr>
              <a:t>Noncoherent</a:t>
            </a:r>
            <a:r>
              <a:rPr lang="en-US" altLang="zh-TW" sz="1200" dirty="0">
                <a:solidFill>
                  <a:srgbClr val="333333"/>
                </a:solidFill>
              </a:rPr>
              <a:t> block-coded MPSK," in </a:t>
            </a:r>
            <a:r>
              <a:rPr lang="en-US" altLang="zh-TW" sz="1200" i="1" dirty="0">
                <a:solidFill>
                  <a:srgbClr val="333333"/>
                </a:solidFill>
              </a:rPr>
              <a:t>IEEE Transactions on Communications</a:t>
            </a:r>
            <a:r>
              <a:rPr lang="en-US" altLang="zh-TW" sz="1200" dirty="0">
                <a:solidFill>
                  <a:srgbClr val="333333"/>
                </a:solidFill>
              </a:rPr>
              <a:t>, vol. 53, no. 6, pp. 978-986, June </a:t>
            </a:r>
            <a:r>
              <a:rPr lang="en-US" altLang="zh-TW" sz="1200" dirty="0" smtClean="0">
                <a:solidFill>
                  <a:srgbClr val="333333"/>
                </a:solidFill>
              </a:rPr>
              <a:t>2005.</a:t>
            </a:r>
            <a:endParaRPr lang="zh-TW" altLang="en-US" sz="1200" dirty="0"/>
          </a:p>
        </p:txBody>
      </p:sp>
    </p:spTree>
    <p:extLst>
      <p:ext uri="{BB962C8B-B14F-4D97-AF65-F5344CB8AC3E}">
        <p14:creationId xmlns:p14="http://schemas.microsoft.com/office/powerpoint/2010/main" val="1368948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字方塊 1"/>
              <p:cNvSpPr txBox="1"/>
              <p:nvPr/>
            </p:nvSpPr>
            <p:spPr>
              <a:xfrm>
                <a:off x="1902308" y="295214"/>
                <a:ext cx="7942082" cy="584775"/>
              </a:xfrm>
              <a:prstGeom prst="rect">
                <a:avLst/>
              </a:prstGeom>
              <a:noFill/>
            </p:spPr>
            <p:txBody>
              <a:bodyPr wrap="square" rtlCol="0">
                <a:spAutoFit/>
              </a:bodyPr>
              <a:lstStyle/>
              <a:p>
                <a14:m>
                  <m:oMath xmlns:m="http://schemas.openxmlformats.org/officeDocument/2006/math">
                    <m:r>
                      <a:rPr lang="en-US" altLang="zh-TW" sz="3200" b="0" i="1" smtClean="0">
                        <a:latin typeface="Cambria Math" panose="02040503050406030204" pitchFamily="18" charset="0"/>
                      </a:rPr>
                      <m:t>𝑄</m:t>
                    </m:r>
                  </m:oMath>
                </a14:m>
                <a:r>
                  <a:rPr lang="en-US" altLang="zh-TW" sz="3200" b="1" dirty="0" smtClean="0">
                    <a:latin typeface="+mj-lt"/>
                  </a:rPr>
                  <a:t>-Section Non-Coherent Block Coding</a:t>
                </a:r>
                <a:endParaRPr lang="en-US" altLang="zh-TW" sz="3200" b="1" dirty="0">
                  <a:latin typeface="+mj-lt"/>
                </a:endParaRPr>
              </a:p>
            </p:txBody>
          </p:sp>
        </mc:Choice>
        <mc:Fallback xmlns="">
          <p:sp>
            <p:nvSpPr>
              <p:cNvPr id="2" name="文字方塊 1"/>
              <p:cNvSpPr txBox="1">
                <a:spLocks noRot="1" noChangeAspect="1" noMove="1" noResize="1" noEditPoints="1" noAdjustHandles="1" noChangeArrowheads="1" noChangeShapeType="1" noTextEdit="1"/>
              </p:cNvSpPr>
              <p:nvPr/>
            </p:nvSpPr>
            <p:spPr>
              <a:xfrm>
                <a:off x="1902308" y="295214"/>
                <a:ext cx="7942082" cy="584775"/>
              </a:xfrm>
              <a:prstGeom prst="rect">
                <a:avLst/>
              </a:prstGeom>
              <a:blipFill>
                <a:blip r:embed="rId3"/>
                <a:stretch>
                  <a:fillRect t="-12500" b="-34375"/>
                </a:stretch>
              </a:blipFill>
            </p:spPr>
            <p:txBody>
              <a:bodyPr/>
              <a:lstStyle/>
              <a:p>
                <a:r>
                  <a:rPr lang="zh-TW" altLang="en-US">
                    <a:noFill/>
                  </a:rPr>
                  <a:t> </a:t>
                </a:r>
              </a:p>
            </p:txBody>
          </p:sp>
        </mc:Fallback>
      </mc:AlternateContent>
      <p:grpSp>
        <p:nvGrpSpPr>
          <p:cNvPr id="13" name="群組 12"/>
          <p:cNvGrpSpPr/>
          <p:nvPr/>
        </p:nvGrpSpPr>
        <p:grpSpPr>
          <a:xfrm>
            <a:off x="4202888" y="3313224"/>
            <a:ext cx="3614964" cy="1393775"/>
            <a:chOff x="1430593" y="2143431"/>
            <a:chExt cx="3614964" cy="1393775"/>
          </a:xfrm>
        </p:grpSpPr>
        <mc:AlternateContent xmlns:mc="http://schemas.openxmlformats.org/markup-compatibility/2006" xmlns:a14="http://schemas.microsoft.com/office/drawing/2010/main">
          <mc:Choice Requires="a14">
            <p:sp>
              <p:nvSpPr>
                <p:cNvPr id="3" name="文字方塊 2"/>
                <p:cNvSpPr txBox="1"/>
                <p:nvPr/>
              </p:nvSpPr>
              <p:spPr>
                <a:xfrm>
                  <a:off x="1430593" y="2143431"/>
                  <a:ext cx="3614964" cy="90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600" b="0" i="1" smtClean="0">
                            <a:latin typeface="Cambria Math" panose="02040503050406030204" pitchFamily="18" charset="0"/>
                          </a:rPr>
                          <m:t>𝑋</m:t>
                        </m:r>
                        <m:r>
                          <a:rPr lang="en-US" altLang="zh-TW" sz="1600" b="0" i="1" smtClean="0">
                            <a:latin typeface="Cambria Math" panose="02040503050406030204" pitchFamily="18" charset="0"/>
                          </a:rPr>
                          <m:t>=</m:t>
                        </m:r>
                        <m:d>
                          <m:dPr>
                            <m:begChr m:val="["/>
                            <m:endChr m:val="]"/>
                            <m:ctrlPr>
                              <a:rPr lang="en-US" altLang="zh-TW" sz="1600" b="0" i="1" smtClean="0">
                                <a:latin typeface="Cambria Math" panose="02040503050406030204" pitchFamily="18" charset="0"/>
                              </a:rPr>
                            </m:ctrlPr>
                          </m:dPr>
                          <m:e>
                            <m:m>
                              <m:mPr>
                                <m:mcs>
                                  <m:mc>
                                    <m:mcPr>
                                      <m:count m:val="1"/>
                                      <m:mcJc m:val="center"/>
                                    </m:mcPr>
                                  </m:mc>
                                </m:mcs>
                                <m:ctrlPr>
                                  <a:rPr lang="en-US" altLang="zh-TW" sz="1600" b="0" i="1" smtClean="0">
                                    <a:latin typeface="Cambria Math" panose="02040503050406030204" pitchFamily="18" charset="0"/>
                                  </a:rPr>
                                </m:ctrlPr>
                              </m:mPr>
                              <m:mr>
                                <m:e>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1</m:t>
                                      </m:r>
                                    </m:sub>
                                  </m:sSub>
                                </m:e>
                              </m:mr>
                              <m:mr>
                                <m:e>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2</m:t>
                                      </m:r>
                                    </m:sub>
                                  </m:sSub>
                                </m:e>
                              </m:mr>
                              <m:mr>
                                <m:e>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3</m:t>
                                      </m:r>
                                    </m:sub>
                                  </m:sSub>
                                </m:e>
                              </m:mr>
                              <m:mr>
                                <m:e>
                                  <m:sSub>
                                    <m:sSubPr>
                                      <m:ctrlPr>
                                        <a:rPr lang="en-US" altLang="zh-TW" sz="1600" b="0" i="1" smtClean="0">
                                          <a:latin typeface="Cambria Math" panose="02040503050406030204" pitchFamily="18" charset="0"/>
                                        </a:rPr>
                                      </m:ctrlPr>
                                    </m:sSubPr>
                                    <m:e>
                                      <m:r>
                                        <a:rPr lang="en-US" altLang="zh-TW" sz="1600" b="0" i="1" smtClean="0">
                                          <a:latin typeface="Cambria Math" panose="02040503050406030204" pitchFamily="18" charset="0"/>
                                        </a:rPr>
                                        <m:t>𝑥</m:t>
                                      </m:r>
                                    </m:e>
                                    <m:sub>
                                      <m:r>
                                        <a:rPr lang="en-US" altLang="zh-TW" sz="1600" b="0" i="1" smtClean="0">
                                          <a:latin typeface="Cambria Math" panose="02040503050406030204" pitchFamily="18" charset="0"/>
                                        </a:rPr>
                                        <m:t>4</m:t>
                                      </m:r>
                                    </m:sub>
                                  </m:sSub>
                                </m:e>
                              </m:mr>
                            </m:m>
                          </m:e>
                        </m:d>
                        <m:r>
                          <a:rPr lang="en-US" altLang="zh-TW" sz="1600" b="0" i="1" smtClean="0">
                            <a:latin typeface="Cambria Math" panose="02040503050406030204" pitchFamily="18" charset="0"/>
                          </a:rPr>
                          <m:t>=</m:t>
                        </m:r>
                        <m:d>
                          <m:dPr>
                            <m:begChr m:val="["/>
                            <m:endChr m:val="]"/>
                            <m:ctrlPr>
                              <a:rPr lang="en-US" altLang="zh-TW" sz="1600" b="0" i="1" smtClean="0">
                                <a:latin typeface="Cambria Math" panose="02040503050406030204" pitchFamily="18" charset="0"/>
                              </a:rPr>
                            </m:ctrlPr>
                          </m:dPr>
                          <m:e>
                            <m:m>
                              <m:mPr>
                                <m:mcs>
                                  <m:mc>
                                    <m:mcPr>
                                      <m:count m:val="8"/>
                                      <m:mcJc m:val="center"/>
                                    </m:mcPr>
                                  </m:mc>
                                </m:mcs>
                                <m:ctrlPr>
                                  <a:rPr lang="en-US" altLang="zh-TW" sz="1600" b="0" i="1" smtClean="0">
                                    <a:latin typeface="Cambria Math" panose="02040503050406030204" pitchFamily="18" charset="0"/>
                                  </a:rPr>
                                </m:ctrlPr>
                              </m:mPr>
                              <m:mr>
                                <m:e>
                                  <m:r>
                                    <m:rPr>
                                      <m:brk m:alnAt="7"/>
                                    </m:rPr>
                                    <a:rPr lang="en-US" altLang="zh-TW" sz="1600" i="1">
                                      <a:latin typeface="Cambria Math" panose="02040503050406030204" pitchFamily="18" charset="0"/>
                                    </a:rPr>
                                    <m:t>1</m:t>
                                  </m:r>
                                </m:e>
                                <m:e>
                                  <m:r>
                                    <a:rPr lang="en-US" altLang="zh-TW" sz="1600" i="1">
                                      <a:latin typeface="Cambria Math" panose="02040503050406030204" pitchFamily="18" charset="0"/>
                                    </a:rPr>
                                    <m:t>1</m:t>
                                  </m:r>
                                </m:e>
                                <m:e>
                                  <m:r>
                                    <a:rPr lang="en-US" altLang="zh-TW" sz="1600" i="1">
                                      <a:latin typeface="Cambria Math" panose="02040503050406030204" pitchFamily="18" charset="0"/>
                                    </a:rPr>
                                    <m:t>1</m:t>
                                  </m:r>
                                </m:e>
                                <m:e>
                                  <m:r>
                                    <a:rPr lang="en-US" altLang="zh-TW" sz="1600" i="1">
                                      <a:latin typeface="Cambria Math" panose="02040503050406030204" pitchFamily="18" charset="0"/>
                                    </a:rPr>
                                    <m:t>1</m:t>
                                  </m:r>
                                </m:e>
                                <m:e>
                                  <m:r>
                                    <a:rPr lang="en-US" altLang="zh-TW" sz="1600" i="1">
                                      <a:latin typeface="Cambria Math" panose="02040503050406030204" pitchFamily="18" charset="0"/>
                                    </a:rPr>
                                    <m:t>1</m:t>
                                  </m:r>
                                </m:e>
                                <m:e>
                                  <m:r>
                                    <a:rPr lang="en-US" altLang="zh-TW" sz="1600" i="1">
                                      <a:latin typeface="Cambria Math" panose="02040503050406030204" pitchFamily="18" charset="0"/>
                                    </a:rPr>
                                    <m:t>1</m:t>
                                  </m:r>
                                </m:e>
                                <m:e>
                                  <m:r>
                                    <a:rPr lang="en-US" altLang="zh-TW" sz="1600" i="1">
                                      <a:latin typeface="Cambria Math" panose="02040503050406030204" pitchFamily="18" charset="0"/>
                                    </a:rPr>
                                    <m:t>1</m:t>
                                  </m:r>
                                </m:e>
                                <m:e>
                                  <m:r>
                                    <a:rPr lang="en-US" altLang="zh-TW" sz="1600" i="1">
                                      <a:latin typeface="Cambria Math" panose="02040503050406030204" pitchFamily="18" charset="0"/>
                                    </a:rPr>
                                    <m:t>1</m:t>
                                  </m:r>
                                </m:e>
                              </m:mr>
                              <m:mr>
                                <m:e>
                                  <m:r>
                                    <a:rPr lang="en-US" altLang="zh-TW" sz="1600" i="1">
                                      <a:latin typeface="Cambria Math" panose="02040503050406030204" pitchFamily="18" charset="0"/>
                                    </a:rPr>
                                    <m:t>1</m:t>
                                  </m:r>
                                </m:e>
                                <m:e>
                                  <m:r>
                                    <a:rPr lang="en-US" altLang="zh-TW" sz="1600" i="1">
                                      <a:latin typeface="Cambria Math" panose="02040503050406030204" pitchFamily="18" charset="0"/>
                                    </a:rPr>
                                    <m:t>1</m:t>
                                  </m:r>
                                </m:e>
                                <m:e>
                                  <m:r>
                                    <a:rPr lang="en-US" altLang="zh-TW" sz="1600" i="1">
                                      <a:latin typeface="Cambria Math" panose="02040503050406030204" pitchFamily="18" charset="0"/>
                                    </a:rPr>
                                    <m:t>1</m:t>
                                  </m:r>
                                </m:e>
                                <m:e>
                                  <m:r>
                                    <a:rPr lang="en-US" altLang="zh-TW" sz="1600" i="1">
                                      <a:latin typeface="Cambria Math" panose="02040503050406030204" pitchFamily="18" charset="0"/>
                                    </a:rPr>
                                    <m:t>1</m:t>
                                  </m:r>
                                </m:e>
                                <m:e>
                                  <m:r>
                                    <a:rPr lang="en-US" altLang="zh-TW" sz="1600" i="1">
                                      <a:latin typeface="Cambria Math" panose="02040503050406030204" pitchFamily="18" charset="0"/>
                                    </a:rPr>
                                    <m:t>0</m:t>
                                  </m:r>
                                </m:e>
                                <m:e>
                                  <m:r>
                                    <a:rPr lang="en-US" altLang="zh-TW" sz="1600" i="1">
                                      <a:latin typeface="Cambria Math" panose="02040503050406030204" pitchFamily="18" charset="0"/>
                                    </a:rPr>
                                    <m:t>0</m:t>
                                  </m:r>
                                </m:e>
                                <m:e>
                                  <m:r>
                                    <a:rPr lang="en-US" altLang="zh-TW" sz="1600" i="1">
                                      <a:latin typeface="Cambria Math" panose="02040503050406030204" pitchFamily="18" charset="0"/>
                                    </a:rPr>
                                    <m:t>0</m:t>
                                  </m:r>
                                </m:e>
                                <m:e>
                                  <m:r>
                                    <a:rPr lang="en-US" altLang="zh-TW" sz="1600" i="1">
                                      <a:latin typeface="Cambria Math" panose="02040503050406030204" pitchFamily="18" charset="0"/>
                                    </a:rPr>
                                    <m:t>0</m:t>
                                  </m:r>
                                </m:e>
                              </m:mr>
                              <m:mr>
                                <m:e>
                                  <m:r>
                                    <a:rPr lang="en-US" altLang="zh-TW" sz="1600" i="1">
                                      <a:latin typeface="Cambria Math" panose="02040503050406030204" pitchFamily="18" charset="0"/>
                                    </a:rPr>
                                    <m:t>1</m:t>
                                  </m:r>
                                </m:e>
                                <m:e>
                                  <m:r>
                                    <a:rPr lang="en-US" altLang="zh-TW" sz="1600" i="1">
                                      <a:latin typeface="Cambria Math" panose="02040503050406030204" pitchFamily="18" charset="0"/>
                                    </a:rPr>
                                    <m:t>1</m:t>
                                  </m:r>
                                </m:e>
                                <m:e>
                                  <m:r>
                                    <a:rPr lang="en-US" altLang="zh-TW" sz="1600" i="1">
                                      <a:latin typeface="Cambria Math" panose="02040503050406030204" pitchFamily="18" charset="0"/>
                                    </a:rPr>
                                    <m:t>0</m:t>
                                  </m:r>
                                </m:e>
                                <m:e>
                                  <m:r>
                                    <a:rPr lang="en-US" altLang="zh-TW" sz="1600" i="1">
                                      <a:latin typeface="Cambria Math" panose="02040503050406030204" pitchFamily="18" charset="0"/>
                                    </a:rPr>
                                    <m:t>0</m:t>
                                  </m:r>
                                </m:e>
                                <m:e>
                                  <m:r>
                                    <a:rPr lang="en-US" altLang="zh-TW" sz="1600" i="1">
                                      <a:latin typeface="Cambria Math" panose="02040503050406030204" pitchFamily="18" charset="0"/>
                                    </a:rPr>
                                    <m:t>1</m:t>
                                  </m:r>
                                </m:e>
                                <m:e>
                                  <m:r>
                                    <a:rPr lang="en-US" altLang="zh-TW" sz="1600" i="1">
                                      <a:latin typeface="Cambria Math" panose="02040503050406030204" pitchFamily="18" charset="0"/>
                                    </a:rPr>
                                    <m:t>1</m:t>
                                  </m:r>
                                </m:e>
                                <m:e>
                                  <m:r>
                                    <a:rPr lang="en-US" altLang="zh-TW" sz="1600" i="1">
                                      <a:latin typeface="Cambria Math" panose="02040503050406030204" pitchFamily="18" charset="0"/>
                                    </a:rPr>
                                    <m:t>0</m:t>
                                  </m:r>
                                </m:e>
                                <m:e>
                                  <m:r>
                                    <a:rPr lang="en-US" altLang="zh-TW" sz="1600" i="1">
                                      <a:latin typeface="Cambria Math" panose="02040503050406030204" pitchFamily="18" charset="0"/>
                                    </a:rPr>
                                    <m:t>0</m:t>
                                  </m:r>
                                </m:e>
                              </m:mr>
                              <m:mr>
                                <m:e>
                                  <m:r>
                                    <a:rPr lang="en-US" altLang="zh-TW" sz="1600" i="1">
                                      <a:latin typeface="Cambria Math" panose="02040503050406030204" pitchFamily="18" charset="0"/>
                                    </a:rPr>
                                    <m:t>1</m:t>
                                  </m:r>
                                </m:e>
                                <m:e>
                                  <m:r>
                                    <a:rPr lang="en-US" altLang="zh-TW" sz="1600" i="1">
                                      <a:latin typeface="Cambria Math" panose="02040503050406030204" pitchFamily="18" charset="0"/>
                                    </a:rPr>
                                    <m:t>1</m:t>
                                  </m:r>
                                </m:e>
                                <m:e>
                                  <m:r>
                                    <a:rPr lang="en-US" altLang="zh-TW" sz="1600" i="1">
                                      <a:latin typeface="Cambria Math" panose="02040503050406030204" pitchFamily="18" charset="0"/>
                                    </a:rPr>
                                    <m:t>0</m:t>
                                  </m:r>
                                </m:e>
                                <m:e>
                                  <m:r>
                                    <a:rPr lang="en-US" altLang="zh-TW" sz="1600" i="1">
                                      <a:latin typeface="Cambria Math" panose="02040503050406030204" pitchFamily="18" charset="0"/>
                                    </a:rPr>
                                    <m:t>0</m:t>
                                  </m:r>
                                </m:e>
                                <m:e>
                                  <m:r>
                                    <a:rPr lang="en-US" altLang="zh-TW" sz="1600" i="1">
                                      <a:latin typeface="Cambria Math" panose="02040503050406030204" pitchFamily="18" charset="0"/>
                                    </a:rPr>
                                    <m:t>0</m:t>
                                  </m:r>
                                </m:e>
                                <m:e>
                                  <m:r>
                                    <a:rPr lang="en-US" altLang="zh-TW" sz="1600" i="1">
                                      <a:latin typeface="Cambria Math" panose="02040503050406030204" pitchFamily="18" charset="0"/>
                                    </a:rPr>
                                    <m:t>0</m:t>
                                  </m:r>
                                </m:e>
                                <m:e>
                                  <m:r>
                                    <a:rPr lang="en-US" altLang="zh-TW" sz="1600" i="1">
                                      <a:latin typeface="Cambria Math" panose="02040503050406030204" pitchFamily="18" charset="0"/>
                                    </a:rPr>
                                    <m:t>0</m:t>
                                  </m:r>
                                </m:e>
                                <m:e>
                                  <m:r>
                                    <a:rPr lang="en-US" altLang="zh-TW" sz="1600" i="1">
                                      <a:latin typeface="Cambria Math" panose="02040503050406030204" pitchFamily="18" charset="0"/>
                                    </a:rPr>
                                    <m:t>0</m:t>
                                  </m:r>
                                </m:e>
                              </m:mr>
                            </m:m>
                          </m:e>
                        </m:d>
                      </m:oMath>
                    </m:oMathPara>
                  </a14:m>
                  <a:endParaRPr lang="zh-TW" altLang="en-US" sz="16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1430593" y="2143431"/>
                  <a:ext cx="3614964" cy="907108"/>
                </a:xfrm>
                <a:prstGeom prst="rect">
                  <a:avLst/>
                </a:prstGeom>
                <a:blipFill>
                  <a:blip r:embed="rId4"/>
                  <a:stretch>
                    <a:fillRect/>
                  </a:stretch>
                </a:blipFill>
              </p:spPr>
              <p:txBody>
                <a:bodyPr/>
                <a:lstStyle/>
                <a:p>
                  <a:r>
                    <a:rPr lang="zh-TW" altLang="en-US">
                      <a:noFill/>
                    </a:rPr>
                    <a:t> </a:t>
                  </a:r>
                </a:p>
              </p:txBody>
            </p:sp>
          </mc:Fallback>
        </mc:AlternateContent>
        <p:cxnSp>
          <p:nvCxnSpPr>
            <p:cNvPr id="5" name="直線接點 4"/>
            <p:cNvCxnSpPr/>
            <p:nvPr/>
          </p:nvCxnSpPr>
          <p:spPr>
            <a:xfrm>
              <a:off x="2568995" y="3195482"/>
              <a:ext cx="511277"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a:off x="3208233" y="3195482"/>
              <a:ext cx="511277"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3834582" y="3195482"/>
              <a:ext cx="511277"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4472018" y="3195481"/>
              <a:ext cx="511277"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字方塊 8"/>
                <p:cNvSpPr txBox="1"/>
                <p:nvPr/>
              </p:nvSpPr>
              <p:spPr>
                <a:xfrm>
                  <a:off x="2689756" y="3290067"/>
                  <a:ext cx="285014"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𝑆</m:t>
                            </m:r>
                          </m:e>
                          <m:sub>
                            <m:r>
                              <a:rPr lang="en-US" altLang="zh-TW" sz="1600" b="0" i="1" smtClean="0">
                                <a:latin typeface="Cambria Math" panose="02040503050406030204" pitchFamily="18" charset="0"/>
                              </a:rPr>
                              <m:t>1</m:t>
                            </m:r>
                          </m:sub>
                        </m:sSub>
                      </m:oMath>
                    </m:oMathPara>
                  </a14:m>
                  <a:endParaRPr lang="zh-TW" altLang="en-US" sz="16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2689756" y="3290067"/>
                  <a:ext cx="285014" cy="246221"/>
                </a:xfrm>
                <a:prstGeom prst="rect">
                  <a:avLst/>
                </a:prstGeom>
                <a:blipFill>
                  <a:blip r:embed="rId5"/>
                  <a:stretch>
                    <a:fillRect l="-6383" b="-1219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3321705" y="3290067"/>
                  <a:ext cx="284331"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𝑆</m:t>
                            </m:r>
                          </m:e>
                          <m:sub>
                            <m:r>
                              <a:rPr lang="en-US" altLang="zh-TW" sz="1600" b="0" i="1" smtClean="0">
                                <a:latin typeface="Cambria Math" panose="02040503050406030204" pitchFamily="18" charset="0"/>
                              </a:rPr>
                              <m:t>2</m:t>
                            </m:r>
                          </m:sub>
                        </m:sSub>
                      </m:oMath>
                    </m:oMathPara>
                  </a14:m>
                  <a:endParaRPr lang="zh-TW" altLang="en-US" sz="16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3321705" y="3290067"/>
                  <a:ext cx="284331" cy="246221"/>
                </a:xfrm>
                <a:prstGeom prst="rect">
                  <a:avLst/>
                </a:prstGeom>
                <a:blipFill>
                  <a:blip r:embed="rId6"/>
                  <a:stretch>
                    <a:fillRect l="-10638" b="-1219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3952971" y="3290067"/>
                  <a:ext cx="24154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𝑆</m:t>
                            </m:r>
                          </m:e>
                          <m:sub>
                            <m:r>
                              <a:rPr lang="en-US" altLang="zh-TW" sz="1600" b="0" i="1" smtClean="0">
                                <a:latin typeface="Cambria Math" panose="02040503050406030204" pitchFamily="18" charset="0"/>
                              </a:rPr>
                              <m:t>3</m:t>
                            </m:r>
                          </m:sub>
                        </m:sSub>
                      </m:oMath>
                    </m:oMathPara>
                  </a14:m>
                  <a:endParaRPr lang="zh-TW" altLang="en-US" sz="16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3952971" y="3290067"/>
                  <a:ext cx="241540" cy="246221"/>
                </a:xfrm>
                <a:prstGeom prst="rect">
                  <a:avLst/>
                </a:prstGeom>
                <a:blipFill>
                  <a:blip r:embed="rId7"/>
                  <a:stretch>
                    <a:fillRect l="-17500" r="-5000" b="-1219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4574404" y="3290985"/>
                  <a:ext cx="312906"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𝑆</m:t>
                            </m:r>
                          </m:e>
                          <m:sub>
                            <m:r>
                              <a:rPr lang="en-US" altLang="zh-TW" sz="1600" b="0" i="1" smtClean="0">
                                <a:latin typeface="Cambria Math" panose="02040503050406030204" pitchFamily="18" charset="0"/>
                              </a:rPr>
                              <m:t>4</m:t>
                            </m:r>
                          </m:sub>
                        </m:sSub>
                      </m:oMath>
                    </m:oMathPara>
                  </a14:m>
                  <a:endParaRPr lang="zh-TW" altLang="en-US" sz="16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4574404" y="3290985"/>
                  <a:ext cx="312906" cy="246221"/>
                </a:xfrm>
                <a:prstGeom prst="rect">
                  <a:avLst/>
                </a:prstGeom>
                <a:blipFill>
                  <a:blip r:embed="rId8"/>
                  <a:stretch>
                    <a:fillRect l="-1923" b="-15000"/>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4" name="文字方塊 3"/>
              <p:cNvSpPr txBox="1"/>
              <p:nvPr/>
            </p:nvSpPr>
            <p:spPr>
              <a:xfrm>
                <a:off x="1126856" y="1186514"/>
                <a:ext cx="7275871" cy="6205930"/>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The </a:t>
                </a:r>
                <a:r>
                  <a:rPr lang="en-US" altLang="zh-TW" sz="1400" dirty="0" err="1"/>
                  <a:t>codeword</a:t>
                </a:r>
                <a:r>
                  <a:rPr lang="en-US" altLang="zh-TW" sz="1400" dirty="0"/>
                  <a:t> </a:t>
                </a:r>
                <a14:m>
                  <m:oMath xmlns:m="http://schemas.openxmlformats.org/officeDocument/2006/math">
                    <m:r>
                      <a:rPr lang="en-US" altLang="zh-TW" sz="1400" i="1">
                        <a:latin typeface="Cambria Math" panose="02040503050406030204" pitchFamily="18" charset="0"/>
                      </a:rPr>
                      <m:t>𝑐</m:t>
                    </m:r>
                  </m:oMath>
                </a14:m>
                <a:r>
                  <a:rPr lang="en-US" altLang="zh-TW" sz="1400" dirty="0"/>
                  <a:t> is </a:t>
                </a:r>
                <a:r>
                  <a:rPr lang="en-US" altLang="zh-TW" sz="1400" dirty="0" err="1"/>
                  <a:t>splitted</a:t>
                </a:r>
                <a:r>
                  <a:rPr lang="en-US" altLang="zh-TW" sz="1400" dirty="0"/>
                  <a:t> into </a:t>
                </a:r>
                <a:r>
                  <a:rPr lang="en-US" altLang="zh-TW" sz="1400" dirty="0" smtClean="0"/>
                  <a:t>Q-section if </a:t>
                </a:r>
                <a14:m>
                  <m:oMath xmlns:m="http://schemas.openxmlformats.org/officeDocument/2006/math">
                    <m:r>
                      <a:rPr lang="en-US" altLang="zh-TW" sz="1400" i="1">
                        <a:latin typeface="Cambria Math" panose="02040503050406030204" pitchFamily="18" charset="0"/>
                      </a:rPr>
                      <m:t>𝐺</m:t>
                    </m:r>
                  </m:oMath>
                </a14:m>
                <a:r>
                  <a:rPr lang="en-US" altLang="zh-TW" sz="1400" dirty="0" smtClean="0"/>
                  <a:t> contains a vector set </a:t>
                </a:r>
                <a14:m>
                  <m:oMath xmlns:m="http://schemas.openxmlformats.org/officeDocument/2006/math">
                    <m:r>
                      <a:rPr lang="en-US" altLang="zh-TW" sz="1400" b="0" i="1" smtClean="0">
                        <a:latin typeface="Cambria Math" panose="02040503050406030204" pitchFamily="18" charset="0"/>
                      </a:rPr>
                      <m:t>𝑋</m:t>
                    </m:r>
                  </m:oMath>
                </a14:m>
                <a:r>
                  <a:rPr lang="en-US" altLang="zh-TW" sz="1400" dirty="0" smtClean="0"/>
                  <a:t>, which has Q vectors each with section-wise all one property.</a:t>
                </a:r>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a:t>T</a:t>
                </a:r>
                <a:r>
                  <a:rPr lang="en-US" altLang="zh-TW" sz="1400" dirty="0" smtClean="0"/>
                  <a:t>he </a:t>
                </a:r>
                <a14:m>
                  <m:oMath xmlns:m="http://schemas.openxmlformats.org/officeDocument/2006/math">
                    <m:r>
                      <a:rPr lang="en-US" altLang="zh-TW" sz="1400" i="1">
                        <a:latin typeface="Cambria Math" panose="02040503050406030204" pitchFamily="18" charset="0"/>
                      </a:rPr>
                      <m:t>𝑄</m:t>
                    </m:r>
                  </m:oMath>
                </a14:m>
                <a:r>
                  <a:rPr lang="en-US" altLang="zh-TW" sz="1400" dirty="0" smtClean="0"/>
                  <a:t>-section NBC vector </a:t>
                </a:r>
                <a14:m>
                  <m:oMath xmlns:m="http://schemas.openxmlformats.org/officeDocument/2006/math">
                    <m:r>
                      <a:rPr lang="en-US" altLang="zh-TW" sz="1400" b="0" i="1" smtClean="0">
                        <a:latin typeface="Cambria Math" panose="02040503050406030204" pitchFamily="18" charset="0"/>
                      </a:rPr>
                      <m:t>𝑋</m:t>
                    </m:r>
                  </m:oMath>
                </a14:m>
                <a:r>
                  <a:rPr lang="zh-TW" altLang="en-US" sz="1400" dirty="0" smtClean="0"/>
                  <a:t> </a:t>
                </a:r>
                <a:r>
                  <a:rPr lang="en-US" altLang="zh-TW" sz="1400" dirty="0" smtClean="0"/>
                  <a:t>can be represented by </a:t>
                </a:r>
                <a14:m>
                  <m:oMath xmlns:m="http://schemas.openxmlformats.org/officeDocument/2006/math">
                    <m:r>
                      <m:rPr>
                        <m:sty m:val="p"/>
                      </m:rPr>
                      <a:rPr lang="en-US" altLang="zh-TW" sz="1400" b="0" i="0" smtClean="0">
                        <a:latin typeface="Cambria Math" panose="02040503050406030204" pitchFamily="18" charset="0"/>
                      </a:rPr>
                      <m:t>X</m:t>
                    </m:r>
                    <m:r>
                      <a:rPr lang="en-US" altLang="zh-TW" sz="1400" b="0" i="1" smtClean="0">
                        <a:latin typeface="Cambria Math" panose="02040503050406030204" pitchFamily="18" charset="0"/>
                      </a:rPr>
                      <m:t>=</m:t>
                    </m:r>
                    <m:sSup>
                      <m:sSupPr>
                        <m:ctrlPr>
                          <a:rPr lang="en-US" altLang="zh-TW" sz="1400" b="0" i="1" smtClean="0">
                            <a:latin typeface="Cambria Math" panose="02040503050406030204" pitchFamily="18" charset="0"/>
                          </a:rPr>
                        </m:ctrlPr>
                      </m:sSupPr>
                      <m:e>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i="1">
                                <a:latin typeface="Cambria Math" panose="02040503050406030204" pitchFamily="18" charset="0"/>
                              </a:rPr>
                              <m:t>1</m:t>
                            </m:r>
                          </m:sub>
                        </m:sSub>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i="1">
                                <a:latin typeface="Cambria Math" panose="02040503050406030204" pitchFamily="18" charset="0"/>
                              </a:rPr>
                              <m:t>2</m:t>
                            </m:r>
                          </m:sub>
                        </m:sSub>
                        <m:r>
                          <a:rPr lang="en-US" altLang="zh-TW" sz="1400" i="1">
                            <a:latin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𝑥</m:t>
                            </m:r>
                          </m:e>
                          <m:sub>
                            <m:r>
                              <a:rPr lang="en-US" altLang="zh-TW" sz="1400" i="1">
                                <a:latin typeface="Cambria Math" panose="02040503050406030204" pitchFamily="18" charset="0"/>
                                <a:ea typeface="Cambria Math" panose="02040503050406030204" pitchFamily="18" charset="0"/>
                              </a:rPr>
                              <m:t>𝑄</m:t>
                            </m:r>
                          </m:sub>
                        </m:sSub>
                        <m:r>
                          <a:rPr lang="en-US" altLang="zh-TW" sz="1400" i="1">
                            <a:latin typeface="Cambria Math" panose="02040503050406030204" pitchFamily="18" charset="0"/>
                          </a:rPr>
                          <m:t>]</m:t>
                        </m:r>
                        <m:r>
                          <m:rPr>
                            <m:nor/>
                          </m:rPr>
                          <a:rPr lang="zh-TW" altLang="en-US" sz="1400" dirty="0"/>
                          <m:t> </m:t>
                        </m:r>
                      </m:e>
                      <m:sup>
                        <m:r>
                          <a:rPr lang="en-US" altLang="zh-TW" sz="1400" b="0" i="1" smtClean="0">
                            <a:latin typeface="Cambria Math" panose="02040503050406030204" pitchFamily="18" charset="0"/>
                          </a:rPr>
                          <m:t>𝑇</m:t>
                        </m:r>
                      </m:sup>
                    </m:sSup>
                  </m:oMath>
                </a14:m>
                <a:r>
                  <a:rPr lang="en-US" altLang="zh-TW" sz="1400" dirty="0" smtClean="0"/>
                  <a:t>.</a:t>
                </a:r>
                <a:br>
                  <a:rPr lang="en-US" altLang="zh-TW" sz="1400" dirty="0" smtClean="0"/>
                </a:br>
                <a:r>
                  <a:rPr lang="en-US" altLang="zh-TW" sz="1400" dirty="0" smtClean="0"/>
                  <a:t/>
                </a:r>
                <a:br>
                  <a:rPr lang="en-US" altLang="zh-TW" sz="1400" dirty="0" smtClean="0"/>
                </a:br>
                <a:r>
                  <a:rPr lang="en-US" altLang="zh-TW" sz="1400" dirty="0" smtClean="0"/>
                  <a:t>For example, </a:t>
                </a:r>
                <a14:m>
                  <m:oMath xmlns:m="http://schemas.openxmlformats.org/officeDocument/2006/math">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=8</m:t>
                    </m:r>
                  </m:oMath>
                </a14:m>
                <a:r>
                  <a:rPr lang="en-US" altLang="zh-TW" sz="1400" dirty="0" smtClean="0"/>
                  <a:t> and </a:t>
                </a:r>
                <a14:m>
                  <m:oMath xmlns:m="http://schemas.openxmlformats.org/officeDocument/2006/math">
                    <m:r>
                      <a:rPr lang="en-US" altLang="zh-TW" sz="1400" b="0" i="1" smtClean="0">
                        <a:latin typeface="Cambria Math" panose="02040503050406030204" pitchFamily="18" charset="0"/>
                      </a:rPr>
                      <m:t>𝑄</m:t>
                    </m:r>
                    <m:r>
                      <a:rPr lang="en-US" altLang="zh-TW" sz="1400" b="0" i="1" smtClean="0">
                        <a:latin typeface="Cambria Math" panose="02040503050406030204" pitchFamily="18" charset="0"/>
                      </a:rPr>
                      <m:t>=4</m:t>
                    </m:r>
                  </m:oMath>
                </a14:m>
                <a:r>
                  <a:rPr lang="en-US" altLang="zh-TW" sz="1400" dirty="0" smtClean="0"/>
                  <a:t>, we have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each section contains two bits, where </a:t>
                </a:r>
                <a14:m>
                  <m:oMath xmlns:m="http://schemas.openxmlformats.org/officeDocument/2006/math">
                    <m:r>
                      <m:rPr>
                        <m:sty m:val="p"/>
                      </m:rPr>
                      <a:rPr lang="en-US" altLang="zh-TW" sz="1400">
                        <a:latin typeface="Cambria Math" panose="02040503050406030204" pitchFamily="18" charset="0"/>
                      </a:rPr>
                      <m:t>X</m:t>
                    </m:r>
                  </m:oMath>
                </a14:m>
                <a:r>
                  <a:rPr lang="en-US" altLang="zh-TW" sz="1400" dirty="0" smtClean="0"/>
                  <a:t> is the subset of </a:t>
                </a:r>
                <a14:m>
                  <m:oMath xmlns:m="http://schemas.openxmlformats.org/officeDocument/2006/math">
                    <m:r>
                      <a:rPr lang="en-US" altLang="zh-TW" sz="1400" i="1">
                        <a:latin typeface="Cambria Math" panose="02040503050406030204" pitchFamily="18" charset="0"/>
                      </a:rPr>
                      <m:t>𝐺</m:t>
                    </m:r>
                  </m:oMath>
                </a14:m>
                <a:r>
                  <a:rPr lang="en-US" altLang="zh-TW" sz="1400" dirty="0" smtClean="0"/>
                  <a:t> containing the basic Q-section NBC vectors, and </a:t>
                </a:r>
                <a14:m>
                  <m:oMath xmlns:m="http://schemas.openxmlformats.org/officeDocument/2006/math">
                    <m:acc>
                      <m:accPr>
                        <m:chr m:val="̃"/>
                        <m:ctrlPr>
                          <a:rPr lang="en-US" altLang="zh-TW" sz="1400" i="1" smtClean="0">
                            <a:latin typeface="Cambria Math" panose="02040503050406030204" pitchFamily="18" charset="0"/>
                          </a:rPr>
                        </m:ctrlPr>
                      </m:accPr>
                      <m:e>
                        <m:r>
                          <a:rPr lang="en-US" altLang="zh-TW" sz="1400" b="0" i="1" smtClean="0">
                            <a:latin typeface="Cambria Math" panose="02040503050406030204" pitchFamily="18" charset="0"/>
                          </a:rPr>
                          <m:t>𝐺</m:t>
                        </m:r>
                      </m:e>
                    </m:acc>
                  </m:oMath>
                </a14:m>
                <a:r>
                  <a:rPr lang="en-US" altLang="zh-TW" sz="1400" dirty="0" smtClean="0"/>
                  <a:t> represents the remaining rows of </a:t>
                </a:r>
                <a14:m>
                  <m:oMath xmlns:m="http://schemas.openxmlformats.org/officeDocument/2006/math">
                    <m:r>
                      <a:rPr lang="en-US" altLang="zh-TW" sz="1400" i="1">
                        <a:latin typeface="Cambria Math" panose="02040503050406030204" pitchFamily="18" charset="0"/>
                      </a:rPr>
                      <m:t>𝐺</m:t>
                    </m:r>
                  </m:oMath>
                </a14:m>
                <a:r>
                  <a:rPr lang="en-US" altLang="zh-TW" sz="1400" dirty="0" smtClean="0"/>
                  <a:t>.</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r>
                  <a:rPr lang="en-US" altLang="zh-TW" sz="1400" dirty="0"/>
                  <a:t>The structure of Q-section NBC is very similar to the generator of Reed-Muller code.</a:t>
                </a:r>
                <a:endParaRPr lang="zh-TW" altLang="en-US"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p:txBody>
          </p:sp>
        </mc:Choice>
        <mc:Fallback xmlns="">
          <p:sp>
            <p:nvSpPr>
              <p:cNvPr id="4" name="文字方塊 3"/>
              <p:cNvSpPr txBox="1">
                <a:spLocks noRot="1" noChangeAspect="1" noMove="1" noResize="1" noEditPoints="1" noAdjustHandles="1" noChangeArrowheads="1" noChangeShapeType="1" noTextEdit="1"/>
              </p:cNvSpPr>
              <p:nvPr/>
            </p:nvSpPr>
            <p:spPr>
              <a:xfrm>
                <a:off x="1126856" y="1186514"/>
                <a:ext cx="7275871" cy="6205930"/>
              </a:xfrm>
              <a:prstGeom prst="rect">
                <a:avLst/>
              </a:prstGeom>
              <a:blipFill>
                <a:blip r:embed="rId9"/>
                <a:stretch>
                  <a:fillRect l="-168" t="-19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2241355" y="3514240"/>
                <a:ext cx="826252" cy="5050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𝐺</m:t>
                      </m:r>
                      <m:r>
                        <a:rPr lang="en-US" altLang="zh-TW" b="0" i="1" smtClean="0">
                          <a:latin typeface="Cambria Math" panose="02040503050406030204" pitchFamily="18" charset="0"/>
                        </a:rPr>
                        <m:t>=</m:t>
                      </m:r>
                      <m:d>
                        <m:dPr>
                          <m:begChr m:val="["/>
                          <m:endChr m:val="]"/>
                          <m:ctrlPr>
                            <a:rPr lang="en-US" altLang="zh-TW" b="0" i="1" smtClean="0">
                              <a:latin typeface="Cambria Math" panose="02040503050406030204" pitchFamily="18" charset="0"/>
                            </a:rPr>
                          </m:ctrlPr>
                        </m:dPr>
                        <m:e>
                          <m:m>
                            <m:mPr>
                              <m:mcs>
                                <m:mc>
                                  <m:mcPr>
                                    <m:count m:val="1"/>
                                    <m:mcJc m:val="center"/>
                                  </m:mcPr>
                                </m:mc>
                              </m:mcs>
                              <m:ctrlPr>
                                <a:rPr lang="en-US" altLang="zh-TW" b="0" i="1" smtClean="0">
                                  <a:latin typeface="Cambria Math" panose="02040503050406030204" pitchFamily="18" charset="0"/>
                                </a:rPr>
                              </m:ctrlPr>
                            </m:mPr>
                            <m:mr>
                              <m:e>
                                <m:acc>
                                  <m:accPr>
                                    <m:chr m:val="̃"/>
                                    <m:ctrlPr>
                                      <a:rPr lang="en-US" altLang="zh-TW" b="0" i="1" smtClean="0">
                                        <a:latin typeface="Cambria Math" panose="02040503050406030204" pitchFamily="18" charset="0"/>
                                      </a:rPr>
                                    </m:ctrlPr>
                                  </m:accPr>
                                  <m:e>
                                    <m:r>
                                      <m:rPr>
                                        <m:sty m:val="p"/>
                                      </m:rPr>
                                      <a:rPr lang="en-US" altLang="zh-TW" i="1">
                                        <a:latin typeface="Cambria Math" panose="02040503050406030204" pitchFamily="18" charset="0"/>
                                      </a:rPr>
                                      <m:t>G</m:t>
                                    </m:r>
                                  </m:e>
                                </m:acc>
                              </m:e>
                            </m:mr>
                            <m:mr>
                              <m:e>
                                <m:r>
                                  <m:rPr>
                                    <m:sty m:val="p"/>
                                  </m:rPr>
                                  <a:rPr lang="en-US" altLang="zh-TW" i="1">
                                    <a:latin typeface="Cambria Math" panose="02040503050406030204" pitchFamily="18" charset="0"/>
                                  </a:rPr>
                                  <m:t>X</m:t>
                                </m:r>
                              </m:e>
                            </m:mr>
                          </m:m>
                        </m:e>
                      </m:d>
                    </m:oMath>
                  </m:oMathPara>
                </a14:m>
                <a:endParaRPr lang="zh-TW" altLang="en-US"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2241355" y="3514240"/>
                <a:ext cx="826252" cy="505075"/>
              </a:xfrm>
              <a:prstGeom prst="rect">
                <a:avLst/>
              </a:prstGeom>
              <a:blipFill>
                <a:blip r:embed="rId10"/>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186530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字方塊 3"/>
              <p:cNvSpPr txBox="1"/>
              <p:nvPr/>
            </p:nvSpPr>
            <p:spPr>
              <a:xfrm>
                <a:off x="1066208" y="1330796"/>
                <a:ext cx="7538224" cy="4410118"/>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The encoding operation for all </a:t>
                </a:r>
                <a14:m>
                  <m:oMath xmlns:m="http://schemas.openxmlformats.org/officeDocument/2006/math">
                    <m:r>
                      <a:rPr lang="en-US" altLang="zh-TW" sz="1400" i="1">
                        <a:latin typeface="Cambria Math" panose="02040503050406030204" pitchFamily="18" charset="0"/>
                      </a:rPr>
                      <m:t>𝑅𝑀</m:t>
                    </m:r>
                  </m:oMath>
                </a14:m>
                <a:r>
                  <a:rPr lang="en-US" altLang="zh-TW" sz="1400" dirty="0" smtClean="0"/>
                  <a:t> codes of </a:t>
                </a:r>
                <a14:m>
                  <m:oMath xmlns:m="http://schemas.openxmlformats.org/officeDocument/2006/math">
                    <m:r>
                      <a:rPr lang="en-US" altLang="zh-TW" sz="1400" b="0" i="1" smtClean="0">
                        <a:latin typeface="Cambria Math" panose="02040503050406030204" pitchFamily="18" charset="0"/>
                      </a:rPr>
                      <m:t>𝑛</m:t>
                    </m:r>
                    <m:r>
                      <a:rPr lang="en-US" altLang="zh-TW" sz="1400" b="0" i="1" smtClean="0">
                        <a:latin typeface="Cambria Math" panose="02040503050406030204" pitchFamily="18" charset="0"/>
                      </a:rPr>
                      <m:t>=</m:t>
                    </m:r>
                    <m:sSup>
                      <m:sSupPr>
                        <m:ctrlPr>
                          <a:rPr lang="en-US" altLang="zh-TW" sz="1400" b="0" i="1" smtClean="0">
                            <a:latin typeface="Cambria Math" panose="02040503050406030204" pitchFamily="18" charset="0"/>
                          </a:rPr>
                        </m:ctrlPr>
                      </m:sSupPr>
                      <m:e>
                        <m:r>
                          <a:rPr lang="en-US" altLang="zh-TW" sz="1400" b="0" i="1" smtClean="0">
                            <a:latin typeface="Cambria Math" panose="02040503050406030204" pitchFamily="18" charset="0"/>
                          </a:rPr>
                          <m:t>2</m:t>
                        </m:r>
                      </m:e>
                      <m:sup>
                        <m:r>
                          <a:rPr lang="en-US" altLang="zh-TW" sz="1400" b="0" i="1" smtClean="0">
                            <a:latin typeface="Cambria Math" panose="02040503050406030204" pitchFamily="18" charset="0"/>
                          </a:rPr>
                          <m:t>𝑚</m:t>
                        </m:r>
                      </m:sup>
                    </m:sSup>
                  </m:oMath>
                </a14:m>
                <a:r>
                  <a:rPr lang="en-US" altLang="zh-TW" sz="1400" dirty="0" smtClean="0"/>
                  <a:t> can be represented by </a:t>
                </a:r>
                <a14:m>
                  <m:oMath xmlns:m="http://schemas.openxmlformats.org/officeDocument/2006/math">
                    <m:r>
                      <a:rPr lang="en-US" altLang="zh-TW" sz="1400" i="1">
                        <a:latin typeface="Cambria Math" panose="02040503050406030204" pitchFamily="18" charset="0"/>
                      </a:rPr>
                      <m:t>𝑐</m:t>
                    </m:r>
                    <m:r>
                      <a:rPr lang="en-US" altLang="zh-TW" sz="1400" i="1">
                        <a:latin typeface="Cambria Math" panose="02040503050406030204" pitchFamily="18" charset="0"/>
                      </a:rPr>
                      <m:t>=</m:t>
                    </m:r>
                    <m:r>
                      <a:rPr lang="en-US" altLang="zh-TW" sz="1400" i="1">
                        <a:latin typeface="Cambria Math" panose="02040503050406030204" pitchFamily="18" charset="0"/>
                      </a:rPr>
                      <m:t>𝑑</m:t>
                    </m:r>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𝐹</m:t>
                        </m:r>
                      </m:e>
                      <m:sup>
                        <m:r>
                          <a:rPr lang="en-US" altLang="zh-TW" sz="1400" i="1">
                            <a:latin typeface="Cambria Math" panose="02040503050406030204" pitchFamily="18" charset="0"/>
                            <a:ea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𝑚</m:t>
                        </m:r>
                      </m:sup>
                    </m:sSup>
                  </m:oMath>
                </a14:m>
                <a:r>
                  <a:rPr lang="en-US" altLang="zh-TW" sz="1400" dirty="0" smtClean="0"/>
                  <a:t>,</a:t>
                </a:r>
                <a:br>
                  <a:rPr lang="en-US" altLang="zh-TW" sz="1400" dirty="0" smtClean="0"/>
                </a:br>
                <a:r>
                  <a:rPr lang="en-US" altLang="zh-TW" sz="1400" dirty="0" smtClean="0"/>
                  <a:t>where </a:t>
                </a:r>
                <a14:m>
                  <m:oMath xmlns:m="http://schemas.openxmlformats.org/officeDocument/2006/math">
                    <m:r>
                      <a:rPr lang="en-US" altLang="zh-TW" sz="1400" i="1">
                        <a:latin typeface="Cambria Math" panose="02040503050406030204" pitchFamily="18" charset="0"/>
                      </a:rPr>
                      <m:t>𝑑</m:t>
                    </m:r>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𝑑</m:t>
                        </m:r>
                      </m:e>
                      <m:sub>
                        <m:r>
                          <a:rPr lang="en-US" altLang="zh-TW" sz="1400" b="0" i="1" smtClean="0">
                            <a:latin typeface="Cambria Math" panose="02040503050406030204" pitchFamily="18" charset="0"/>
                          </a:rPr>
                          <m:t>0</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𝑑</m:t>
                        </m:r>
                      </m:e>
                      <m:sub>
                        <m:r>
                          <a:rPr lang="en-US" altLang="zh-TW" sz="1400" b="0" i="1" smtClean="0">
                            <a:latin typeface="Cambria Math" panose="02040503050406030204" pitchFamily="18" charset="0"/>
                          </a:rPr>
                          <m:t>1</m:t>
                        </m:r>
                      </m:sub>
                    </m:sSub>
                    <m:r>
                      <a:rPr lang="en-US" altLang="zh-TW" sz="1400" b="0" i="1" smtClean="0">
                        <a:latin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m:t>
                    </m:r>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𝑑</m:t>
                        </m:r>
                      </m:e>
                      <m:sub>
                        <m:r>
                          <a:rPr lang="en-US" altLang="zh-TW" sz="1400" b="0" i="1" smtClean="0">
                            <a:latin typeface="Cambria Math" panose="02040503050406030204" pitchFamily="18" charset="0"/>
                            <a:ea typeface="Cambria Math" panose="02040503050406030204" pitchFamily="18" charset="0"/>
                          </a:rPr>
                          <m:t>𝑛</m:t>
                        </m:r>
                        <m:r>
                          <a:rPr lang="en-US" altLang="zh-TW" sz="1400" b="0" i="1" smtClean="0">
                            <a:latin typeface="Cambria Math" panose="02040503050406030204" pitchFamily="18" charset="0"/>
                            <a:ea typeface="Cambria Math" panose="02040503050406030204" pitchFamily="18" charset="0"/>
                          </a:rPr>
                          <m:t>−1</m:t>
                        </m:r>
                      </m:sub>
                    </m:sSub>
                    <m:r>
                      <a:rPr lang="en-US" altLang="zh-TW" sz="1400" b="0" i="1" smtClean="0">
                        <a:latin typeface="Cambria Math" panose="02040503050406030204" pitchFamily="18" charset="0"/>
                      </a:rPr>
                      <m:t>)</m:t>
                    </m:r>
                  </m:oMath>
                </a14:m>
                <a:r>
                  <a:rPr lang="en-US" altLang="zh-TW" sz="1400" dirty="0" smtClean="0"/>
                  <a:t> and </a:t>
                </a:r>
                <a14:m>
                  <m:oMath xmlns:m="http://schemas.openxmlformats.org/officeDocument/2006/math">
                    <m:r>
                      <a:rPr lang="en-US" altLang="zh-TW" sz="1400" i="1">
                        <a:latin typeface="Cambria Math" panose="02040503050406030204" pitchFamily="18" charset="0"/>
                      </a:rPr>
                      <m:t>𝑐</m:t>
                    </m:r>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b="0" i="1" smtClean="0">
                            <a:latin typeface="Cambria Math" panose="02040503050406030204" pitchFamily="18" charset="0"/>
                          </a:rPr>
                          <m:t>𝑐</m:t>
                        </m:r>
                      </m:e>
                      <m:sub>
                        <m:r>
                          <a:rPr lang="en-US" altLang="zh-TW" sz="1400" i="1">
                            <a:latin typeface="Cambria Math" panose="02040503050406030204" pitchFamily="18" charset="0"/>
                          </a:rPr>
                          <m:t>0</m:t>
                        </m:r>
                      </m:sub>
                    </m:sSub>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b="0" i="1" smtClean="0">
                            <a:latin typeface="Cambria Math" panose="02040503050406030204" pitchFamily="18" charset="0"/>
                          </a:rPr>
                          <m:t>𝑐</m:t>
                        </m:r>
                      </m:e>
                      <m:sub>
                        <m:r>
                          <a:rPr lang="en-US" altLang="zh-TW" sz="1400" i="1">
                            <a:latin typeface="Cambria Math" panose="02040503050406030204" pitchFamily="18" charset="0"/>
                          </a:rPr>
                          <m:t>1</m:t>
                        </m:r>
                      </m:sub>
                    </m:sSub>
                    <m:r>
                      <a:rPr lang="en-US" altLang="zh-TW" sz="1400" i="1">
                        <a:latin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𝑐</m:t>
                        </m:r>
                      </m:e>
                      <m:sub>
                        <m:r>
                          <a:rPr lang="en-US" altLang="zh-TW" sz="1400" i="1">
                            <a:latin typeface="Cambria Math" panose="02040503050406030204" pitchFamily="18" charset="0"/>
                            <a:ea typeface="Cambria Math" panose="02040503050406030204" pitchFamily="18" charset="0"/>
                          </a:rPr>
                          <m:t>𝑛</m:t>
                        </m:r>
                        <m:r>
                          <a:rPr lang="en-US" altLang="zh-TW" sz="1400" i="1">
                            <a:latin typeface="Cambria Math" panose="02040503050406030204" pitchFamily="18" charset="0"/>
                            <a:ea typeface="Cambria Math" panose="02040503050406030204" pitchFamily="18" charset="0"/>
                          </a:rPr>
                          <m:t>−1</m:t>
                        </m:r>
                      </m:sub>
                    </m:sSub>
                    <m:r>
                      <a:rPr lang="en-US" altLang="zh-TW" sz="1400" i="1">
                        <a:latin typeface="Cambria Math" panose="02040503050406030204" pitchFamily="18" charset="0"/>
                      </a:rPr>
                      <m:t>)</m:t>
                    </m:r>
                  </m:oMath>
                </a14:m>
                <a:r>
                  <a:rPr lang="en-US" altLang="zh-TW" sz="1400" dirty="0" smtClean="0"/>
                  <a:t> represent data and </a:t>
                </a:r>
                <a:r>
                  <a:rPr lang="en-US" altLang="zh-TW" sz="1400" dirty="0" err="1" smtClean="0"/>
                  <a:t>codewords</a:t>
                </a:r>
                <a:r>
                  <a:rPr lang="en-US" altLang="zh-TW" sz="1400" dirty="0" smtClean="0"/>
                  <a:t>, respectively.</a:t>
                </a:r>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Some of the elements of </a:t>
                </a:r>
                <a14:m>
                  <m:oMath xmlns:m="http://schemas.openxmlformats.org/officeDocument/2006/math">
                    <m:r>
                      <a:rPr lang="en-US" altLang="zh-TW" sz="1400" i="1">
                        <a:latin typeface="Cambria Math" panose="02040503050406030204" pitchFamily="18" charset="0"/>
                      </a:rPr>
                      <m:t>𝑑</m:t>
                    </m:r>
                  </m:oMath>
                </a14:m>
                <a:r>
                  <a:rPr lang="en-US" altLang="zh-TW" sz="1400" dirty="0" smtClean="0"/>
                  <a:t> are fixed to zero, and the other coordinates that are not fixed are assigned to message.</a:t>
                </a:r>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Polar codes are members of this class. They choose the frozen coordinates (elements of </a:t>
                </a:r>
                <a14:m>
                  <m:oMath xmlns:m="http://schemas.openxmlformats.org/officeDocument/2006/math">
                    <m:r>
                      <a:rPr lang="en-US" altLang="zh-TW" sz="1400" i="1">
                        <a:latin typeface="Cambria Math" panose="02040503050406030204" pitchFamily="18" charset="0"/>
                      </a:rPr>
                      <m:t>𝑑</m:t>
                    </m:r>
                  </m:oMath>
                </a14:m>
                <a:r>
                  <a:rPr lang="en-US" altLang="zh-TW" sz="1400" dirty="0" smtClean="0"/>
                  <a:t> that are fixed as zero) according to channel polarization rule. </a:t>
                </a:r>
                <a:r>
                  <a:rPr lang="en-US" altLang="zh-TW" sz="1400" dirty="0"/>
                  <a:t>Since polar codes are </a:t>
                </a:r>
                <a:r>
                  <a:rPr lang="en-US" altLang="zh-TW" sz="1400" dirty="0" err="1"/>
                  <a:t>subcodes</a:t>
                </a:r>
                <a:r>
                  <a:rPr lang="en-US" altLang="zh-TW" sz="1400" dirty="0"/>
                  <a:t> of the full </a:t>
                </a:r>
                <a14:m>
                  <m:oMath xmlns:m="http://schemas.openxmlformats.org/officeDocument/2006/math">
                    <m:r>
                      <a:rPr lang="en-US" altLang="zh-TW" sz="1400" i="1">
                        <a:latin typeface="Cambria Math" panose="02040503050406030204" pitchFamily="18" charset="0"/>
                      </a:rPr>
                      <m:t>𝑅𝑀</m:t>
                    </m:r>
                  </m:oMath>
                </a14:m>
                <a:r>
                  <a:rPr lang="en-US" altLang="zh-TW" sz="1400" dirty="0"/>
                  <a:t> codes, </a:t>
                </a:r>
                <a:r>
                  <a:rPr lang="en-US" altLang="zh-TW" sz="1400" dirty="0" smtClean="0"/>
                  <a:t>we can modify the polar code to fit the Q-section NBC property.</a:t>
                </a:r>
                <a:endParaRPr lang="en-US" altLang="zh-TW" sz="1400" dirty="0"/>
              </a:p>
              <a:p>
                <a:pPr marL="285750" indent="-285750">
                  <a:buFont typeface="Arial" panose="020B0604020202020204" pitchFamily="34" charset="0"/>
                  <a:buChar char="•"/>
                </a:pPr>
                <a:endParaRPr lang="en-US" altLang="zh-TW" sz="1400" dirty="0" smtClean="0"/>
              </a:p>
              <a:p>
                <a:pPr algn="ctr"/>
                <a:r>
                  <a:rPr lang="en-US" altLang="zh-TW" sz="1400" dirty="0" smtClean="0"/>
                  <a:t> </a:t>
                </a:r>
                <a:r>
                  <a:rPr lang="en-US" altLang="zh-TW" sz="1400" dirty="0"/>
                  <a:t/>
                </a:r>
                <a:br>
                  <a:rPr lang="en-US" altLang="zh-TW" sz="1400" dirty="0"/>
                </a:br>
                <a:r>
                  <a:rPr lang="en-US" altLang="zh-TW" sz="1400" dirty="0"/>
                  <a:t/>
                </a:r>
                <a:br>
                  <a:rPr lang="en-US" altLang="zh-TW" sz="1400" dirty="0"/>
                </a:br>
                <a:r>
                  <a:rPr lang="en-US" altLang="zh-TW" sz="1400" dirty="0" smtClean="0"/>
                  <a:t/>
                </a:r>
                <a:br>
                  <a:rPr lang="en-US" altLang="zh-TW" sz="1400" dirty="0" smtClean="0"/>
                </a:br>
                <a:r>
                  <a:rPr lang="en-US" altLang="zh-TW" sz="1400" dirty="0" smtClean="0"/>
                  <a:t/>
                </a:r>
                <a:br>
                  <a:rPr lang="en-US" altLang="zh-TW" sz="1400" dirty="0" smtClean="0"/>
                </a:br>
                <a:endParaRPr lang="en-US" altLang="zh-TW" sz="1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1066208" y="1330796"/>
                <a:ext cx="7538224" cy="4410118"/>
              </a:xfrm>
              <a:prstGeom prst="rect">
                <a:avLst/>
              </a:prstGeom>
              <a:blipFill>
                <a:blip r:embed="rId3"/>
                <a:stretch>
                  <a:fillRect l="-162" r="-809"/>
                </a:stretch>
              </a:blipFill>
            </p:spPr>
            <p:txBody>
              <a:bodyPr/>
              <a:lstStyle/>
              <a:p>
                <a:r>
                  <a:rPr lang="zh-TW" altLang="en-US">
                    <a:noFill/>
                  </a:rPr>
                  <a:t> </a:t>
                </a:r>
              </a:p>
            </p:txBody>
          </p:sp>
        </mc:Fallback>
      </mc:AlternateContent>
      <p:sp>
        <p:nvSpPr>
          <p:cNvPr id="2" name="矩形 1"/>
          <p:cNvSpPr/>
          <p:nvPr/>
        </p:nvSpPr>
        <p:spPr>
          <a:xfrm>
            <a:off x="1066208" y="6145251"/>
            <a:ext cx="5926874" cy="461665"/>
          </a:xfrm>
          <a:prstGeom prst="rect">
            <a:avLst/>
          </a:prstGeom>
        </p:spPr>
        <p:txBody>
          <a:bodyPr wrap="square">
            <a:spAutoFit/>
          </a:bodyPr>
          <a:lstStyle/>
          <a:p>
            <a:r>
              <a:rPr lang="en-US" altLang="zh-TW" sz="1200" dirty="0" smtClean="0">
                <a:solidFill>
                  <a:srgbClr val="333333"/>
                </a:solidFill>
              </a:rPr>
              <a:t>[10] E</a:t>
            </a:r>
            <a:r>
              <a:rPr lang="en-US" altLang="zh-TW" sz="1200" dirty="0">
                <a:solidFill>
                  <a:srgbClr val="333333"/>
                </a:solidFill>
              </a:rPr>
              <a:t>. </a:t>
            </a:r>
            <a:r>
              <a:rPr lang="en-US" altLang="zh-TW" sz="1200" dirty="0" err="1">
                <a:solidFill>
                  <a:srgbClr val="333333"/>
                </a:solidFill>
              </a:rPr>
              <a:t>Arikan</a:t>
            </a:r>
            <a:r>
              <a:rPr lang="en-US" altLang="zh-TW" sz="1200" dirty="0">
                <a:solidFill>
                  <a:srgbClr val="333333"/>
                </a:solidFill>
              </a:rPr>
              <a:t>, "A survey of reed-</a:t>
            </a:r>
            <a:r>
              <a:rPr lang="en-US" altLang="zh-TW" sz="1200" dirty="0" err="1">
                <a:solidFill>
                  <a:srgbClr val="333333"/>
                </a:solidFill>
              </a:rPr>
              <a:t>muller</a:t>
            </a:r>
            <a:r>
              <a:rPr lang="en-US" altLang="zh-TW" sz="1200" dirty="0">
                <a:solidFill>
                  <a:srgbClr val="333333"/>
                </a:solidFill>
              </a:rPr>
              <a:t> codes from polar coding perspective," </a:t>
            </a:r>
            <a:r>
              <a:rPr lang="en-US" altLang="zh-TW" sz="1200" i="1" dirty="0">
                <a:solidFill>
                  <a:srgbClr val="333333"/>
                </a:solidFill>
              </a:rPr>
              <a:t>2010 IEEE Information Theory Workshop on Information Theory (ITW 2010, Cairo)</a:t>
            </a:r>
            <a:r>
              <a:rPr lang="en-US" altLang="zh-TW" sz="1200" dirty="0">
                <a:solidFill>
                  <a:srgbClr val="333333"/>
                </a:solidFill>
              </a:rPr>
              <a:t>, Cairo, </a:t>
            </a:r>
            <a:r>
              <a:rPr lang="en-US" altLang="zh-TW" sz="1200" dirty="0" smtClean="0">
                <a:solidFill>
                  <a:srgbClr val="333333"/>
                </a:solidFill>
              </a:rPr>
              <a:t>2010.</a:t>
            </a:r>
            <a:endParaRPr lang="zh-TW" altLang="en-US" sz="1200" dirty="0"/>
          </a:p>
        </p:txBody>
      </p:sp>
    </p:spTree>
    <p:extLst>
      <p:ext uri="{BB962C8B-B14F-4D97-AF65-F5344CB8AC3E}">
        <p14:creationId xmlns:p14="http://schemas.microsoft.com/office/powerpoint/2010/main" val="8373141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4" name="文字方塊 83"/>
              <p:cNvSpPr txBox="1"/>
              <p:nvPr/>
            </p:nvSpPr>
            <p:spPr>
              <a:xfrm>
                <a:off x="5697451" y="3322377"/>
                <a:ext cx="3260719" cy="2677656"/>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If the NBC vector </a:t>
                </a:r>
                <a14:m>
                  <m:oMath xmlns:m="http://schemas.openxmlformats.org/officeDocument/2006/math">
                    <m:r>
                      <a:rPr lang="en-US" altLang="zh-TW" sz="1400" i="1">
                        <a:latin typeface="Cambria Math" panose="02040503050406030204" pitchFamily="18" charset="0"/>
                      </a:rPr>
                      <m:t>𝑋</m:t>
                    </m:r>
                  </m:oMath>
                </a14:m>
                <a:r>
                  <a:rPr lang="en-US" altLang="zh-TW" sz="1400" dirty="0" smtClean="0"/>
                  <a:t> can not be found in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𝐺</m:t>
                        </m:r>
                      </m:e>
                      <m:sub>
                        <m:r>
                          <a:rPr lang="en-US" altLang="zh-TW" sz="1400" i="1">
                            <a:latin typeface="Cambria Math" panose="02040503050406030204" pitchFamily="18" charset="0"/>
                          </a:rPr>
                          <m:t>𝑃𝑜𝑙𝑎𝑟</m:t>
                        </m:r>
                      </m:sub>
                    </m:sSub>
                  </m:oMath>
                </a14:m>
                <a:r>
                  <a:rPr lang="en-US" altLang="zh-TW" sz="1400" dirty="0" smtClean="0"/>
                  <a:t>, then it must exist in frozen candidates. Thus, we replace the NBC control bit with the frozen bit that correspond to NBC vector instead of the chosen information bit.</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r>
                  <a:rPr lang="en-US" altLang="zh-TW" sz="1400" dirty="0" smtClean="0"/>
                  <a:t>However, the selected frozen candidate may be a poor channel in channel polarization, result in BER degradation.</a:t>
                </a:r>
                <a:endParaRPr lang="zh-TW" altLang="en-US" sz="1400" dirty="0"/>
              </a:p>
            </p:txBody>
          </p:sp>
        </mc:Choice>
        <mc:Fallback xmlns="">
          <p:sp>
            <p:nvSpPr>
              <p:cNvPr id="84" name="文字方塊 83"/>
              <p:cNvSpPr txBox="1">
                <a:spLocks noRot="1" noChangeAspect="1" noMove="1" noResize="1" noEditPoints="1" noAdjustHandles="1" noChangeArrowheads="1" noChangeShapeType="1" noTextEdit="1"/>
              </p:cNvSpPr>
              <p:nvPr/>
            </p:nvSpPr>
            <p:spPr>
              <a:xfrm>
                <a:off x="5697451" y="3322377"/>
                <a:ext cx="3260719" cy="2677656"/>
              </a:xfrm>
              <a:prstGeom prst="rect">
                <a:avLst/>
              </a:prstGeom>
              <a:blipFill>
                <a:blip r:embed="rId3"/>
                <a:stretch>
                  <a:fillRect l="-374" t="-456" b="-1595"/>
                </a:stretch>
              </a:blipFill>
            </p:spPr>
            <p:txBody>
              <a:bodyPr/>
              <a:lstStyle/>
              <a:p>
                <a:r>
                  <a:rPr lang="zh-TW" altLang="en-US">
                    <a:noFill/>
                  </a:rPr>
                  <a:t> </a:t>
                </a:r>
              </a:p>
            </p:txBody>
          </p:sp>
        </mc:Fallback>
      </mc:AlternateContent>
      <p:grpSp>
        <p:nvGrpSpPr>
          <p:cNvPr id="17" name="群組 16"/>
          <p:cNvGrpSpPr/>
          <p:nvPr/>
        </p:nvGrpSpPr>
        <p:grpSpPr>
          <a:xfrm>
            <a:off x="507568" y="563451"/>
            <a:ext cx="4911104" cy="5528849"/>
            <a:chOff x="507568" y="563451"/>
            <a:chExt cx="4911104" cy="5528849"/>
          </a:xfrm>
        </p:grpSpPr>
        <p:grpSp>
          <p:nvGrpSpPr>
            <p:cNvPr id="83" name="群組 82"/>
            <p:cNvGrpSpPr/>
            <p:nvPr/>
          </p:nvGrpSpPr>
          <p:grpSpPr>
            <a:xfrm>
              <a:off x="1665649" y="563451"/>
              <a:ext cx="3753023" cy="5528849"/>
              <a:chOff x="1075453" y="685402"/>
              <a:chExt cx="3753023" cy="5528849"/>
            </a:xfrm>
          </p:grpSpPr>
          <p:grpSp>
            <p:nvGrpSpPr>
              <p:cNvPr id="76" name="群組 75"/>
              <p:cNvGrpSpPr/>
              <p:nvPr/>
            </p:nvGrpSpPr>
            <p:grpSpPr>
              <a:xfrm>
                <a:off x="1075453" y="1655238"/>
                <a:ext cx="3753023" cy="4559013"/>
                <a:chOff x="774370" y="1811355"/>
                <a:chExt cx="3753023" cy="4559013"/>
              </a:xfrm>
            </p:grpSpPr>
            <p:grpSp>
              <p:nvGrpSpPr>
                <p:cNvPr id="66" name="群組 65"/>
                <p:cNvGrpSpPr/>
                <p:nvPr/>
              </p:nvGrpSpPr>
              <p:grpSpPr>
                <a:xfrm>
                  <a:off x="774370" y="1811355"/>
                  <a:ext cx="3753023" cy="4559013"/>
                  <a:chOff x="885884" y="1707084"/>
                  <a:chExt cx="3753023" cy="4559013"/>
                </a:xfrm>
              </p:grpSpPr>
              <p:sp>
                <p:nvSpPr>
                  <p:cNvPr id="7" name="圓角矩形 6"/>
                  <p:cNvSpPr/>
                  <p:nvPr/>
                </p:nvSpPr>
                <p:spPr>
                  <a:xfrm>
                    <a:off x="2322745" y="1707084"/>
                    <a:ext cx="2316162" cy="61789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200" dirty="0"/>
                      <a:t>Polar code construction</a:t>
                    </a:r>
                    <a:endParaRPr lang="zh-TW" altLang="en-US" sz="1200" dirty="0"/>
                  </a:p>
                </p:txBody>
              </p:sp>
              <mc:AlternateContent xmlns:mc="http://schemas.openxmlformats.org/markup-compatibility/2006" xmlns:a14="http://schemas.microsoft.com/office/drawing/2010/main">
                <mc:Choice Requires="a14">
                  <p:sp>
                    <p:nvSpPr>
                      <p:cNvPr id="8" name="菱形 7"/>
                      <p:cNvSpPr/>
                      <p:nvPr/>
                    </p:nvSpPr>
                    <p:spPr>
                      <a:xfrm>
                        <a:off x="2322747" y="2667540"/>
                        <a:ext cx="2316160" cy="673526"/>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smtClean="0">
                            <a:solidFill>
                              <a:schemeClr val="tx1"/>
                            </a:solidFill>
                          </a:rPr>
                          <a:t>NBC structure check in </a:t>
                        </a:r>
                        <a14:m>
                          <m:oMath xmlns:m="http://schemas.openxmlformats.org/officeDocument/2006/math">
                            <m:sSub>
                              <m:sSubPr>
                                <m:ctrlPr>
                                  <a:rPr lang="en-US" altLang="zh-TW" sz="1200" i="1" smtClean="0">
                                    <a:solidFill>
                                      <a:schemeClr val="tx1"/>
                                    </a:solidFill>
                                    <a:latin typeface="Cambria Math" panose="02040503050406030204" pitchFamily="18" charset="0"/>
                                  </a:rPr>
                                </m:ctrlPr>
                              </m:sSubPr>
                              <m:e>
                                <m:r>
                                  <a:rPr lang="en-US" altLang="zh-TW" sz="1200" b="0" i="1" smtClean="0">
                                    <a:solidFill>
                                      <a:schemeClr val="tx1"/>
                                    </a:solidFill>
                                    <a:latin typeface="Cambria Math" panose="02040503050406030204" pitchFamily="18" charset="0"/>
                                  </a:rPr>
                                  <m:t>𝐺</m:t>
                                </m:r>
                              </m:e>
                              <m:sub>
                                <m:r>
                                  <a:rPr lang="en-US" altLang="zh-TW" sz="1200" b="0" i="1" smtClean="0">
                                    <a:solidFill>
                                      <a:schemeClr val="tx1"/>
                                    </a:solidFill>
                                    <a:latin typeface="Cambria Math" panose="02040503050406030204" pitchFamily="18" charset="0"/>
                                  </a:rPr>
                                  <m:t>𝑃𝑜𝑙𝑎𝑟</m:t>
                                </m:r>
                              </m:sub>
                            </m:sSub>
                          </m:oMath>
                        </a14:m>
                        <a:endParaRPr lang="zh-TW" altLang="en-US" sz="1200" dirty="0"/>
                      </a:p>
                    </p:txBody>
                  </p:sp>
                </mc:Choice>
                <mc:Fallback xmlns="">
                  <p:sp>
                    <p:nvSpPr>
                      <p:cNvPr id="8" name="菱形 7"/>
                      <p:cNvSpPr>
                        <a:spLocks noRot="1" noChangeAspect="1" noMove="1" noResize="1" noEditPoints="1" noAdjustHandles="1" noChangeArrowheads="1" noChangeShapeType="1" noTextEdit="1"/>
                      </p:cNvSpPr>
                      <p:nvPr/>
                    </p:nvSpPr>
                    <p:spPr>
                      <a:xfrm>
                        <a:off x="2322747" y="2667540"/>
                        <a:ext cx="2316160" cy="673526"/>
                      </a:xfrm>
                      <a:prstGeom prst="diamond">
                        <a:avLst/>
                      </a:prstGeom>
                      <a:blipFill>
                        <a:blip r:embed="rId4"/>
                        <a:stretch>
                          <a:fillRect/>
                        </a:stretch>
                      </a:blipFill>
                      <a:ln>
                        <a:solidFill>
                          <a:schemeClr val="tx1"/>
                        </a:solidFill>
                      </a:ln>
                    </p:spPr>
                    <p:txBody>
                      <a:bodyPr/>
                      <a:lstStyle/>
                      <a:p>
                        <a:r>
                          <a:rPr lang="zh-TW" altLang="en-US">
                            <a:noFill/>
                          </a:rPr>
                          <a:t> </a:t>
                        </a:r>
                      </a:p>
                    </p:txBody>
                  </p:sp>
                </mc:Fallback>
              </mc:AlternateContent>
              <p:cxnSp>
                <p:nvCxnSpPr>
                  <p:cNvPr id="21" name="直線單箭頭接點 20"/>
                  <p:cNvCxnSpPr>
                    <a:stCxn id="7" idx="2"/>
                    <a:endCxn id="8" idx="0"/>
                  </p:cNvCxnSpPr>
                  <p:nvPr/>
                </p:nvCxnSpPr>
                <p:spPr>
                  <a:xfrm>
                    <a:off x="3480826" y="2324980"/>
                    <a:ext cx="1" cy="3425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文字方塊 32"/>
                  <p:cNvSpPr txBox="1"/>
                  <p:nvPr/>
                </p:nvSpPr>
                <p:spPr>
                  <a:xfrm>
                    <a:off x="3592343" y="3310652"/>
                    <a:ext cx="557560" cy="307777"/>
                  </a:xfrm>
                  <a:prstGeom prst="rect">
                    <a:avLst/>
                  </a:prstGeom>
                  <a:noFill/>
                </p:spPr>
                <p:txBody>
                  <a:bodyPr wrap="square" rtlCol="0">
                    <a:spAutoFit/>
                  </a:bodyPr>
                  <a:lstStyle/>
                  <a:p>
                    <a:r>
                      <a:rPr lang="en-US" altLang="zh-TW" sz="1400" dirty="0" smtClean="0"/>
                      <a:t>no</a:t>
                    </a:r>
                    <a:endParaRPr lang="zh-TW" altLang="en-US" sz="1400" dirty="0"/>
                  </a:p>
                </p:txBody>
              </p:sp>
              <p:sp>
                <p:nvSpPr>
                  <p:cNvPr id="35" name="圓角矩形 34"/>
                  <p:cNvSpPr/>
                  <p:nvPr/>
                </p:nvSpPr>
                <p:spPr>
                  <a:xfrm>
                    <a:off x="2322745" y="5648201"/>
                    <a:ext cx="2316162" cy="61789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200" dirty="0" smtClean="0"/>
                      <a:t>End</a:t>
                    </a:r>
                    <a:endParaRPr lang="zh-TW" altLang="en-US" sz="1200" dirty="0"/>
                  </a:p>
                </p:txBody>
              </p:sp>
              <p:sp>
                <p:nvSpPr>
                  <p:cNvPr id="42" name="文字方塊 41"/>
                  <p:cNvSpPr txBox="1"/>
                  <p:nvPr/>
                </p:nvSpPr>
                <p:spPr>
                  <a:xfrm>
                    <a:off x="1765185" y="2664065"/>
                    <a:ext cx="557560" cy="307777"/>
                  </a:xfrm>
                  <a:prstGeom prst="rect">
                    <a:avLst/>
                  </a:prstGeom>
                  <a:noFill/>
                </p:spPr>
                <p:txBody>
                  <a:bodyPr wrap="square" rtlCol="0">
                    <a:spAutoFit/>
                  </a:bodyPr>
                  <a:lstStyle/>
                  <a:p>
                    <a:r>
                      <a:rPr lang="en-US" altLang="zh-TW" sz="1400" dirty="0" smtClean="0"/>
                      <a:t>yes</a:t>
                    </a:r>
                    <a:endParaRPr lang="zh-TW" altLang="en-US" sz="1400" dirty="0"/>
                  </a:p>
                </p:txBody>
              </p:sp>
              <p:sp>
                <p:nvSpPr>
                  <p:cNvPr id="43" name="圓角矩形 42"/>
                  <p:cNvSpPr/>
                  <p:nvPr/>
                </p:nvSpPr>
                <p:spPr>
                  <a:xfrm>
                    <a:off x="2322745" y="4684360"/>
                    <a:ext cx="2316162" cy="61789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200" dirty="0" smtClean="0"/>
                      <a:t>Replace the frozen bit that correspond to NBC vector as the NBC control bit</a:t>
                    </a:r>
                    <a:endParaRPr lang="zh-TW" altLang="en-US" sz="1200" dirty="0"/>
                  </a:p>
                </p:txBody>
              </p:sp>
              <p:cxnSp>
                <p:nvCxnSpPr>
                  <p:cNvPr id="46" name="直線單箭頭接點 45"/>
                  <p:cNvCxnSpPr>
                    <a:stCxn id="8" idx="2"/>
                    <a:endCxn id="67" idx="0"/>
                  </p:cNvCxnSpPr>
                  <p:nvPr/>
                </p:nvCxnSpPr>
                <p:spPr>
                  <a:xfrm flipH="1">
                    <a:off x="3480826" y="3341066"/>
                    <a:ext cx="1" cy="3412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線單箭頭接點 47"/>
                  <p:cNvCxnSpPr>
                    <a:stCxn id="67" idx="2"/>
                    <a:endCxn id="43" idx="0"/>
                  </p:cNvCxnSpPr>
                  <p:nvPr/>
                </p:nvCxnSpPr>
                <p:spPr>
                  <a:xfrm>
                    <a:off x="3480826" y="4300261"/>
                    <a:ext cx="0" cy="384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單箭頭接點 49"/>
                  <p:cNvCxnSpPr>
                    <a:stCxn id="43" idx="2"/>
                    <a:endCxn id="35" idx="0"/>
                  </p:cNvCxnSpPr>
                  <p:nvPr/>
                </p:nvCxnSpPr>
                <p:spPr>
                  <a:xfrm>
                    <a:off x="3480826" y="5302256"/>
                    <a:ext cx="0" cy="345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線接點 55"/>
                  <p:cNvCxnSpPr>
                    <a:stCxn id="8" idx="1"/>
                  </p:cNvCxnSpPr>
                  <p:nvPr/>
                </p:nvCxnSpPr>
                <p:spPr>
                  <a:xfrm flipH="1">
                    <a:off x="885884" y="3004303"/>
                    <a:ext cx="1436863" cy="0"/>
                  </a:xfrm>
                  <a:prstGeom prst="line">
                    <a:avLst/>
                  </a:prstGeom>
                </p:spPr>
                <p:style>
                  <a:lnRef idx="1">
                    <a:schemeClr val="dk1"/>
                  </a:lnRef>
                  <a:fillRef idx="0">
                    <a:schemeClr val="dk1"/>
                  </a:fillRef>
                  <a:effectRef idx="0">
                    <a:schemeClr val="dk1"/>
                  </a:effectRef>
                  <a:fontRef idx="minor">
                    <a:schemeClr val="tx1"/>
                  </a:fontRef>
                </p:style>
              </p:cxnSp>
              <p:cxnSp>
                <p:nvCxnSpPr>
                  <p:cNvPr id="65" name="直線單箭頭接點 64"/>
                  <p:cNvCxnSpPr>
                    <a:endCxn id="35" idx="1"/>
                  </p:cNvCxnSpPr>
                  <p:nvPr/>
                </p:nvCxnSpPr>
                <p:spPr>
                  <a:xfrm>
                    <a:off x="885884" y="5957149"/>
                    <a:ext cx="14368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67" name="圓角矩形 66"/>
                <p:cNvSpPr/>
                <p:nvPr/>
              </p:nvSpPr>
              <p:spPr>
                <a:xfrm>
                  <a:off x="2211231" y="3786636"/>
                  <a:ext cx="2316162" cy="61789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200" dirty="0">
                      <a:solidFill>
                        <a:schemeClr val="tx1"/>
                      </a:solidFill>
                    </a:rPr>
                    <a:t>NBC structure check in frozen bits</a:t>
                  </a:r>
                  <a:endParaRPr lang="zh-TW" altLang="en-US" sz="1200" dirty="0"/>
                </a:p>
              </p:txBody>
            </p:sp>
          </p:grpSp>
          <p:sp>
            <p:nvSpPr>
              <p:cNvPr id="80" name="平行四邊形 79"/>
              <p:cNvSpPr/>
              <p:nvPr/>
            </p:nvSpPr>
            <p:spPr>
              <a:xfrm>
                <a:off x="2512314" y="685402"/>
                <a:ext cx="2316162" cy="617908"/>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200" dirty="0" smtClean="0"/>
                  <a:t>Input the design parameter (e.g., SNR, Bhattacharyya)</a:t>
                </a:r>
                <a:endParaRPr lang="zh-TW" altLang="en-US" sz="1200" dirty="0"/>
              </a:p>
            </p:txBody>
          </p:sp>
          <p:cxnSp>
            <p:nvCxnSpPr>
              <p:cNvPr id="82" name="直線單箭頭接點 81"/>
              <p:cNvCxnSpPr>
                <a:stCxn id="80" idx="4"/>
                <a:endCxn id="7" idx="0"/>
              </p:cNvCxnSpPr>
              <p:nvPr/>
            </p:nvCxnSpPr>
            <p:spPr>
              <a:xfrm>
                <a:off x="3670395" y="1303310"/>
                <a:ext cx="0" cy="3519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2" name="圓角矩形 31"/>
            <p:cNvSpPr/>
            <p:nvPr/>
          </p:nvSpPr>
          <p:spPr>
            <a:xfrm>
              <a:off x="507568" y="4490312"/>
              <a:ext cx="2316162" cy="61789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200" dirty="0" smtClean="0"/>
                <a:t>Replace the information bit that correspond to NBC vector as the NBC control bit</a:t>
              </a:r>
              <a:endParaRPr lang="zh-TW" altLang="en-US" sz="1200" dirty="0"/>
            </a:p>
          </p:txBody>
        </p:sp>
        <p:cxnSp>
          <p:nvCxnSpPr>
            <p:cNvPr id="13" name="直線單箭頭接點 12"/>
            <p:cNvCxnSpPr>
              <a:endCxn id="32" idx="0"/>
            </p:cNvCxnSpPr>
            <p:nvPr/>
          </p:nvCxnSpPr>
          <p:spPr>
            <a:xfrm>
              <a:off x="1665649" y="2830506"/>
              <a:ext cx="0" cy="1659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接點 15"/>
            <p:cNvCxnSpPr>
              <a:stCxn id="32" idx="2"/>
            </p:cNvCxnSpPr>
            <p:nvPr/>
          </p:nvCxnSpPr>
          <p:spPr>
            <a:xfrm>
              <a:off x="1665649" y="5108208"/>
              <a:ext cx="0" cy="675144"/>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1316064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48985" y="325596"/>
            <a:ext cx="7942082" cy="584775"/>
          </a:xfrm>
          <a:prstGeom prst="rect">
            <a:avLst/>
          </a:prstGeom>
          <a:noFill/>
        </p:spPr>
        <p:txBody>
          <a:bodyPr wrap="square" rtlCol="0">
            <a:spAutoFit/>
          </a:bodyPr>
          <a:lstStyle/>
          <a:p>
            <a:pPr algn="ctr"/>
            <a:r>
              <a:rPr lang="en-US" altLang="zh-TW" sz="3200" b="1" dirty="0" smtClean="0">
                <a:latin typeface="+mj-lt"/>
              </a:rPr>
              <a:t>PAPR Control</a:t>
            </a:r>
            <a:endParaRPr lang="en-US" altLang="zh-TW" sz="3200" b="1" dirty="0">
              <a:latin typeface="+mj-lt"/>
            </a:endParaRPr>
          </a:p>
        </p:txBody>
      </p:sp>
      <p:grpSp>
        <p:nvGrpSpPr>
          <p:cNvPr id="5" name="群組 4"/>
          <p:cNvGrpSpPr/>
          <p:nvPr/>
        </p:nvGrpSpPr>
        <p:grpSpPr>
          <a:xfrm>
            <a:off x="522974" y="1671114"/>
            <a:ext cx="4867338" cy="4354749"/>
            <a:chOff x="237763" y="225646"/>
            <a:chExt cx="5172877" cy="4822415"/>
          </a:xfrm>
        </p:grpSpPr>
        <p:grpSp>
          <p:nvGrpSpPr>
            <p:cNvPr id="6" name="群組 5"/>
            <p:cNvGrpSpPr/>
            <p:nvPr/>
          </p:nvGrpSpPr>
          <p:grpSpPr>
            <a:xfrm>
              <a:off x="237763" y="225646"/>
              <a:ext cx="5172877" cy="4822415"/>
              <a:chOff x="1535621" y="618936"/>
              <a:chExt cx="5172877" cy="4822415"/>
            </a:xfrm>
          </p:grpSpPr>
          <p:cxnSp>
            <p:nvCxnSpPr>
              <p:cNvPr id="11" name="直線單箭頭接點 10"/>
              <p:cNvCxnSpPr/>
              <p:nvPr/>
            </p:nvCxnSpPr>
            <p:spPr>
              <a:xfrm>
                <a:off x="4167748" y="1471181"/>
                <a:ext cx="0" cy="39455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 name="直線單箭頭接點 11"/>
              <p:cNvCxnSpPr/>
              <p:nvPr/>
            </p:nvCxnSpPr>
            <p:spPr>
              <a:xfrm rot="16200000">
                <a:off x="4167747" y="1489305"/>
                <a:ext cx="0" cy="382947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nvGrpSpPr>
              <p:cNvPr id="13" name="群組 12"/>
              <p:cNvGrpSpPr/>
              <p:nvPr/>
            </p:nvGrpSpPr>
            <p:grpSpPr>
              <a:xfrm>
                <a:off x="2164871" y="1204632"/>
                <a:ext cx="1650367" cy="1930701"/>
                <a:chOff x="4958500" y="1279292"/>
                <a:chExt cx="1941930" cy="2204976"/>
              </a:xfrm>
            </p:grpSpPr>
            <p:grpSp>
              <p:nvGrpSpPr>
                <p:cNvPr id="57" name="群組 56"/>
                <p:cNvGrpSpPr/>
                <p:nvPr/>
              </p:nvGrpSpPr>
              <p:grpSpPr>
                <a:xfrm>
                  <a:off x="4958500" y="2535220"/>
                  <a:ext cx="1941930" cy="949048"/>
                  <a:chOff x="4958500" y="2535220"/>
                  <a:chExt cx="1941930" cy="949048"/>
                </a:xfrm>
              </p:grpSpPr>
              <mc:AlternateContent xmlns:mc="http://schemas.openxmlformats.org/markup-compatibility/2006" xmlns:a14="http://schemas.microsoft.com/office/drawing/2010/main">
                <mc:Choice Requires="a14">
                  <p:sp>
                    <p:nvSpPr>
                      <p:cNvPr id="61" name="文字方塊 60"/>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64" name="文字方塊 63"/>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p:cNvSpPr txBox="1"/>
                      <p:nvPr/>
                    </p:nvSpPr>
                    <p:spPr>
                      <a:xfrm>
                        <a:off x="6127430" y="2535220"/>
                        <a:ext cx="773000" cy="9490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solidFill>
                                    <a:schemeClr val="accent1"/>
                                  </a:solidFill>
                                  <a:latin typeface="Cambria Math" panose="02040503050406030204" pitchFamily="18" charset="0"/>
                                </a:rPr>
                                <m:t>∙</m:t>
                              </m:r>
                            </m:oMath>
                          </m:oMathPara>
                        </a14:m>
                        <a:endParaRPr lang="zh-TW" altLang="en-US" sz="5400" dirty="0">
                          <a:solidFill>
                            <a:schemeClr val="accent1"/>
                          </a:solidFill>
                        </a:endParaRPr>
                      </a:p>
                    </p:txBody>
                  </p:sp>
                </mc:Choice>
                <mc:Fallback xmlns="">
                  <p:sp>
                    <p:nvSpPr>
                      <p:cNvPr id="150" name="文字方塊 149"/>
                      <p:cNvSpPr txBox="1">
                        <a:spLocks noRot="1" noChangeAspect="1" noMove="1" noResize="1" noEditPoints="1" noAdjustHandles="1" noChangeArrowheads="1" noChangeShapeType="1" noTextEdit="1"/>
                      </p:cNvSpPr>
                      <p:nvPr/>
                    </p:nvSpPr>
                    <p:spPr>
                      <a:xfrm>
                        <a:off x="6127430" y="2535220"/>
                        <a:ext cx="773000" cy="949048"/>
                      </a:xfrm>
                      <a:prstGeom prst="rect">
                        <a:avLst/>
                      </a:prstGeom>
                      <a:blipFill>
                        <a:blip r:embed="rId4"/>
                        <a:stretch>
                          <a:fillRect/>
                        </a:stretch>
                      </a:blipFill>
                    </p:spPr>
                    <p:txBody>
                      <a:bodyPr/>
                      <a:lstStyle/>
                      <a:p>
                        <a:r>
                          <a:rPr lang="zh-TW" altLang="en-US">
                            <a:noFill/>
                          </a:rPr>
                          <a:t> </a:t>
                        </a:r>
                      </a:p>
                    </p:txBody>
                  </p:sp>
                </mc:Fallback>
              </mc:AlternateContent>
            </p:grpSp>
            <p:grpSp>
              <p:nvGrpSpPr>
                <p:cNvPr id="58" name="群組 57"/>
                <p:cNvGrpSpPr/>
                <p:nvPr/>
              </p:nvGrpSpPr>
              <p:grpSpPr>
                <a:xfrm>
                  <a:off x="4958500" y="1279292"/>
                  <a:ext cx="1941930" cy="830999"/>
                  <a:chOff x="4958500" y="2535220"/>
                  <a:chExt cx="1941930" cy="830999"/>
                </a:xfrm>
              </p:grpSpPr>
              <mc:AlternateContent xmlns:mc="http://schemas.openxmlformats.org/markup-compatibility/2006" xmlns:a14="http://schemas.microsoft.com/office/drawing/2010/main">
                <mc:Choice Requires="a14">
                  <p:sp>
                    <p:nvSpPr>
                      <p:cNvPr id="59" name="文字方塊 58"/>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p:cNvSpPr txBox="1"/>
                      <p:nvPr/>
                    </p:nvSpPr>
                    <p:spPr>
                      <a:xfrm>
                        <a:off x="6127430" y="2535220"/>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63" name="文字方塊 62"/>
                      <p:cNvSpPr txBox="1">
                        <a:spLocks noRot="1" noChangeAspect="1" noMove="1" noResize="1" noEditPoints="1" noAdjustHandles="1" noChangeArrowheads="1" noChangeShapeType="1" noTextEdit="1"/>
                      </p:cNvSpPr>
                      <p:nvPr/>
                    </p:nvSpPr>
                    <p:spPr>
                      <a:xfrm>
                        <a:off x="6127430" y="2535220"/>
                        <a:ext cx="773000" cy="830997"/>
                      </a:xfrm>
                      <a:prstGeom prst="rect">
                        <a:avLst/>
                      </a:prstGeom>
                      <a:blipFill>
                        <a:blip r:embed="rId6"/>
                        <a:stretch>
                          <a:fillRect/>
                        </a:stretch>
                      </a:blipFill>
                    </p:spPr>
                    <p:txBody>
                      <a:bodyPr/>
                      <a:lstStyle/>
                      <a:p>
                        <a:r>
                          <a:rPr lang="zh-TW" altLang="en-US">
                            <a:noFill/>
                          </a:rPr>
                          <a:t> </a:t>
                        </a:r>
                      </a:p>
                    </p:txBody>
                  </p:sp>
                </mc:Fallback>
              </mc:AlternateContent>
            </p:grpSp>
          </p:grpSp>
          <p:sp>
            <p:nvSpPr>
              <p:cNvPr id="14" name="文字方塊 13"/>
              <p:cNvSpPr txBox="1"/>
              <p:nvPr/>
            </p:nvSpPr>
            <p:spPr>
              <a:xfrm>
                <a:off x="2253008" y="1645859"/>
                <a:ext cx="656930" cy="269493"/>
              </a:xfrm>
              <a:prstGeom prst="rect">
                <a:avLst/>
              </a:prstGeom>
              <a:noFill/>
            </p:spPr>
            <p:txBody>
              <a:bodyPr wrap="square" rtlCol="0">
                <a:spAutoFit/>
              </a:bodyPr>
              <a:lstStyle/>
              <a:p>
                <a:r>
                  <a:rPr lang="en-US" altLang="zh-TW" sz="1400" dirty="0" smtClean="0"/>
                  <a:t>0000</a:t>
                </a:r>
                <a:endParaRPr lang="zh-TW" altLang="en-US" sz="1400" dirty="0"/>
              </a:p>
            </p:txBody>
          </p:sp>
          <p:sp>
            <p:nvSpPr>
              <p:cNvPr id="15" name="文字方塊 14"/>
              <p:cNvSpPr txBox="1"/>
              <p:nvPr/>
            </p:nvSpPr>
            <p:spPr>
              <a:xfrm>
                <a:off x="2253008" y="2748222"/>
                <a:ext cx="656930" cy="269493"/>
              </a:xfrm>
              <a:prstGeom prst="rect">
                <a:avLst/>
              </a:prstGeom>
              <a:noFill/>
            </p:spPr>
            <p:txBody>
              <a:bodyPr wrap="square" rtlCol="0">
                <a:spAutoFit/>
              </a:bodyPr>
              <a:lstStyle/>
              <a:p>
                <a:r>
                  <a:rPr lang="en-US" altLang="zh-TW" sz="1400" dirty="0" smtClean="0"/>
                  <a:t>0001</a:t>
                </a:r>
                <a:endParaRPr lang="zh-TW" altLang="en-US" sz="1400" dirty="0"/>
              </a:p>
            </p:txBody>
          </p:sp>
          <p:sp>
            <p:nvSpPr>
              <p:cNvPr id="16" name="文字方塊 15"/>
              <p:cNvSpPr txBox="1"/>
              <p:nvPr/>
            </p:nvSpPr>
            <p:spPr>
              <a:xfrm>
                <a:off x="3262452" y="1644251"/>
                <a:ext cx="656930" cy="269493"/>
              </a:xfrm>
              <a:prstGeom prst="rect">
                <a:avLst/>
              </a:prstGeom>
              <a:noFill/>
            </p:spPr>
            <p:txBody>
              <a:bodyPr wrap="square" rtlCol="0">
                <a:spAutoFit/>
              </a:bodyPr>
              <a:lstStyle/>
              <a:p>
                <a:r>
                  <a:rPr lang="en-US" altLang="zh-TW" sz="1400" dirty="0" smtClean="0"/>
                  <a:t>0100</a:t>
                </a:r>
                <a:endParaRPr lang="zh-TW" altLang="en-US" sz="1400" dirty="0"/>
              </a:p>
            </p:txBody>
          </p:sp>
          <p:sp>
            <p:nvSpPr>
              <p:cNvPr id="17" name="文字方塊 16"/>
              <p:cNvSpPr txBox="1"/>
              <p:nvPr/>
            </p:nvSpPr>
            <p:spPr>
              <a:xfrm>
                <a:off x="3262452" y="2748222"/>
                <a:ext cx="656930" cy="307777"/>
              </a:xfrm>
              <a:prstGeom prst="rect">
                <a:avLst/>
              </a:prstGeom>
              <a:noFill/>
            </p:spPr>
            <p:txBody>
              <a:bodyPr wrap="square" rtlCol="0">
                <a:spAutoFit/>
              </a:bodyPr>
              <a:lstStyle/>
              <a:p>
                <a:r>
                  <a:rPr lang="en-US" altLang="zh-TW" sz="1400" dirty="0" smtClean="0">
                    <a:solidFill>
                      <a:schemeClr val="accent1"/>
                    </a:solidFill>
                  </a:rPr>
                  <a:t>0101</a:t>
                </a:r>
                <a:endParaRPr lang="zh-TW" altLang="en-US" sz="1400" dirty="0">
                  <a:solidFill>
                    <a:schemeClr val="accent1"/>
                  </a:solidFill>
                </a:endParaRPr>
              </a:p>
            </p:txBody>
          </p:sp>
          <p:grpSp>
            <p:nvGrpSpPr>
              <p:cNvPr id="18" name="群組 17"/>
              <p:cNvGrpSpPr/>
              <p:nvPr/>
            </p:nvGrpSpPr>
            <p:grpSpPr>
              <a:xfrm>
                <a:off x="2200560" y="3490979"/>
                <a:ext cx="1759846" cy="1827336"/>
                <a:chOff x="2180896" y="3776112"/>
                <a:chExt cx="1759846" cy="1827336"/>
              </a:xfrm>
            </p:grpSpPr>
            <p:grpSp>
              <p:nvGrpSpPr>
                <p:cNvPr id="46" name="群組 45"/>
                <p:cNvGrpSpPr/>
                <p:nvPr/>
              </p:nvGrpSpPr>
              <p:grpSpPr>
                <a:xfrm>
                  <a:off x="2180896" y="3776112"/>
                  <a:ext cx="1650367" cy="1827336"/>
                  <a:chOff x="4958500" y="1279292"/>
                  <a:chExt cx="1941930" cy="2086927"/>
                </a:xfrm>
              </p:grpSpPr>
              <p:grpSp>
                <p:nvGrpSpPr>
                  <p:cNvPr id="51" name="群組 50"/>
                  <p:cNvGrpSpPr/>
                  <p:nvPr/>
                </p:nvGrpSpPr>
                <p:grpSpPr>
                  <a:xfrm>
                    <a:off x="4958500" y="2535220"/>
                    <a:ext cx="1941930" cy="830999"/>
                    <a:chOff x="4958500" y="2535220"/>
                    <a:chExt cx="1941930" cy="830999"/>
                  </a:xfrm>
                </p:grpSpPr>
                <mc:AlternateContent xmlns:mc="http://schemas.openxmlformats.org/markup-compatibility/2006" xmlns:a14="http://schemas.microsoft.com/office/drawing/2010/main">
                  <mc:Choice Requires="a14">
                    <p:sp>
                      <p:nvSpPr>
                        <p:cNvPr id="55" name="文字方塊 54"/>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p:cNvSpPr txBox="1"/>
                        <p:nvPr/>
                      </p:nvSpPr>
                      <p:spPr>
                        <a:xfrm>
                          <a:off x="6127430" y="2535220"/>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6127430" y="2535220"/>
                          <a:ext cx="773000" cy="830997"/>
                        </a:xfrm>
                        <a:prstGeom prst="rect">
                          <a:avLst/>
                        </a:prstGeom>
                        <a:blipFill>
                          <a:blip r:embed="rId10"/>
                          <a:stretch>
                            <a:fillRect/>
                          </a:stretch>
                        </a:blipFill>
                      </p:spPr>
                      <p:txBody>
                        <a:bodyPr/>
                        <a:lstStyle/>
                        <a:p>
                          <a:r>
                            <a:rPr lang="zh-TW" altLang="en-US">
                              <a:noFill/>
                            </a:rPr>
                            <a:t> </a:t>
                          </a:r>
                        </a:p>
                      </p:txBody>
                    </p:sp>
                  </mc:Fallback>
                </mc:AlternateContent>
              </p:grpSp>
              <p:grpSp>
                <p:nvGrpSpPr>
                  <p:cNvPr id="52" name="群組 51"/>
                  <p:cNvGrpSpPr/>
                  <p:nvPr/>
                </p:nvGrpSpPr>
                <p:grpSpPr>
                  <a:xfrm>
                    <a:off x="4958500" y="1279292"/>
                    <a:ext cx="1941930" cy="949048"/>
                    <a:chOff x="4958500" y="2535220"/>
                    <a:chExt cx="1941930" cy="949048"/>
                  </a:xfrm>
                </p:grpSpPr>
                <mc:AlternateContent xmlns:mc="http://schemas.openxmlformats.org/markup-compatibility/2006" xmlns:a14="http://schemas.microsoft.com/office/drawing/2010/main">
                  <mc:Choice Requires="a14">
                    <p:sp>
                      <p:nvSpPr>
                        <p:cNvPr id="53" name="文字方塊 52"/>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6127430" y="2535220"/>
                          <a:ext cx="773000" cy="9490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solidFill>
                                      <a:schemeClr val="accent2">
                                        <a:lumMod val="75000"/>
                                      </a:schemeClr>
                                    </a:solidFill>
                                    <a:latin typeface="Cambria Math" panose="02040503050406030204" pitchFamily="18" charset="0"/>
                                  </a:rPr>
                                  <m:t>∙</m:t>
                                </m:r>
                              </m:oMath>
                            </m:oMathPara>
                          </a14:m>
                          <a:endParaRPr lang="zh-TW" altLang="en-US" sz="5400" dirty="0">
                            <a:solidFill>
                              <a:schemeClr val="accent2">
                                <a:lumMod val="75000"/>
                              </a:schemeClr>
                            </a:solidFill>
                          </a:endParaRPr>
                        </a:p>
                      </p:txBody>
                    </p:sp>
                  </mc:Choice>
                  <mc:Fallback xmlns="">
                    <p:sp>
                      <p:nvSpPr>
                        <p:cNvPr id="154" name="文字方塊 153"/>
                        <p:cNvSpPr txBox="1">
                          <a:spLocks noRot="1" noChangeAspect="1" noMove="1" noResize="1" noEditPoints="1" noAdjustHandles="1" noChangeArrowheads="1" noChangeShapeType="1" noTextEdit="1"/>
                        </p:cNvSpPr>
                        <p:nvPr/>
                      </p:nvSpPr>
                      <p:spPr>
                        <a:xfrm>
                          <a:off x="6127430" y="2535220"/>
                          <a:ext cx="773000" cy="949048"/>
                        </a:xfrm>
                        <a:prstGeom prst="rect">
                          <a:avLst/>
                        </a:prstGeom>
                        <a:blipFill>
                          <a:blip r:embed="rId11"/>
                          <a:stretch>
                            <a:fillRect/>
                          </a:stretch>
                        </a:blipFill>
                      </p:spPr>
                      <p:txBody>
                        <a:bodyPr/>
                        <a:lstStyle/>
                        <a:p>
                          <a:r>
                            <a:rPr lang="zh-TW" altLang="en-US">
                              <a:noFill/>
                            </a:rPr>
                            <a:t> </a:t>
                          </a:r>
                        </a:p>
                      </p:txBody>
                    </p:sp>
                  </mc:Fallback>
                </mc:AlternateContent>
              </p:grpSp>
            </p:grpSp>
            <p:sp>
              <p:nvSpPr>
                <p:cNvPr id="47" name="文字方塊 46"/>
                <p:cNvSpPr txBox="1"/>
                <p:nvPr/>
              </p:nvSpPr>
              <p:spPr>
                <a:xfrm>
                  <a:off x="2253008" y="4222925"/>
                  <a:ext cx="656930" cy="269493"/>
                </a:xfrm>
                <a:prstGeom prst="rect">
                  <a:avLst/>
                </a:prstGeom>
                <a:noFill/>
              </p:spPr>
              <p:txBody>
                <a:bodyPr wrap="square" rtlCol="0">
                  <a:spAutoFit/>
                </a:bodyPr>
                <a:lstStyle/>
                <a:p>
                  <a:r>
                    <a:rPr lang="en-US" altLang="zh-TW" sz="1400" dirty="0" smtClean="0"/>
                    <a:t>0011</a:t>
                  </a:r>
                  <a:endParaRPr lang="zh-TW" altLang="en-US" sz="1400" dirty="0"/>
                </a:p>
              </p:txBody>
            </p:sp>
            <p:sp>
              <p:nvSpPr>
                <p:cNvPr id="48" name="文字方塊 47"/>
                <p:cNvSpPr txBox="1"/>
                <p:nvPr/>
              </p:nvSpPr>
              <p:spPr>
                <a:xfrm>
                  <a:off x="2283295" y="4961453"/>
                  <a:ext cx="656930" cy="269493"/>
                </a:xfrm>
                <a:prstGeom prst="rect">
                  <a:avLst/>
                </a:prstGeom>
                <a:noFill/>
              </p:spPr>
              <p:txBody>
                <a:bodyPr wrap="square" rtlCol="0">
                  <a:spAutoFit/>
                </a:bodyPr>
                <a:lstStyle/>
                <a:p>
                  <a:r>
                    <a:rPr lang="en-US" altLang="zh-TW" sz="1400" dirty="0" smtClean="0"/>
                    <a:t>0010</a:t>
                  </a:r>
                  <a:endParaRPr lang="zh-TW" altLang="en-US" sz="1400" dirty="0"/>
                </a:p>
              </p:txBody>
            </p:sp>
            <p:sp>
              <p:nvSpPr>
                <p:cNvPr id="49" name="文字方塊 48"/>
                <p:cNvSpPr txBox="1"/>
                <p:nvPr/>
              </p:nvSpPr>
              <p:spPr>
                <a:xfrm>
                  <a:off x="3262452" y="4217724"/>
                  <a:ext cx="656930" cy="307777"/>
                </a:xfrm>
                <a:prstGeom prst="rect">
                  <a:avLst/>
                </a:prstGeom>
                <a:noFill/>
              </p:spPr>
              <p:txBody>
                <a:bodyPr wrap="square" rtlCol="0">
                  <a:spAutoFit/>
                </a:bodyPr>
                <a:lstStyle/>
                <a:p>
                  <a:r>
                    <a:rPr lang="en-US" altLang="zh-TW" sz="1400" dirty="0" smtClean="0">
                      <a:solidFill>
                        <a:schemeClr val="accent2">
                          <a:lumMod val="75000"/>
                        </a:schemeClr>
                      </a:solidFill>
                    </a:rPr>
                    <a:t>0111</a:t>
                  </a:r>
                  <a:endParaRPr lang="zh-TW" altLang="en-US" sz="1400" dirty="0">
                    <a:solidFill>
                      <a:schemeClr val="accent2">
                        <a:lumMod val="75000"/>
                      </a:schemeClr>
                    </a:solidFill>
                  </a:endParaRPr>
                </a:p>
              </p:txBody>
            </p:sp>
            <p:sp>
              <p:nvSpPr>
                <p:cNvPr id="50" name="文字方塊 49"/>
                <p:cNvSpPr txBox="1"/>
                <p:nvPr/>
              </p:nvSpPr>
              <p:spPr>
                <a:xfrm>
                  <a:off x="3283812" y="4961452"/>
                  <a:ext cx="656930" cy="269493"/>
                </a:xfrm>
                <a:prstGeom prst="rect">
                  <a:avLst/>
                </a:prstGeom>
                <a:noFill/>
              </p:spPr>
              <p:txBody>
                <a:bodyPr wrap="square" rtlCol="0">
                  <a:spAutoFit/>
                </a:bodyPr>
                <a:lstStyle/>
                <a:p>
                  <a:r>
                    <a:rPr lang="en-US" altLang="zh-TW" sz="1400" dirty="0" smtClean="0"/>
                    <a:t>0110</a:t>
                  </a:r>
                  <a:endParaRPr lang="zh-TW" altLang="en-US" sz="1400" dirty="0"/>
                </a:p>
              </p:txBody>
            </p:sp>
          </p:grpSp>
          <p:grpSp>
            <p:nvGrpSpPr>
              <p:cNvPr id="19" name="群組 18"/>
              <p:cNvGrpSpPr/>
              <p:nvPr/>
            </p:nvGrpSpPr>
            <p:grpSpPr>
              <a:xfrm>
                <a:off x="4496218" y="1204636"/>
                <a:ext cx="1754489" cy="1827336"/>
                <a:chOff x="4496218" y="1204636"/>
                <a:chExt cx="1754489" cy="1827336"/>
              </a:xfrm>
            </p:grpSpPr>
            <p:grpSp>
              <p:nvGrpSpPr>
                <p:cNvPr id="35" name="群組 34"/>
                <p:cNvGrpSpPr/>
                <p:nvPr/>
              </p:nvGrpSpPr>
              <p:grpSpPr>
                <a:xfrm>
                  <a:off x="4496218" y="1204636"/>
                  <a:ext cx="1650367" cy="1827336"/>
                  <a:chOff x="4958500" y="1279292"/>
                  <a:chExt cx="1941930" cy="2086927"/>
                </a:xfrm>
              </p:grpSpPr>
              <p:grpSp>
                <p:nvGrpSpPr>
                  <p:cNvPr id="40" name="群組 39"/>
                  <p:cNvGrpSpPr/>
                  <p:nvPr/>
                </p:nvGrpSpPr>
                <p:grpSpPr>
                  <a:xfrm>
                    <a:off x="4958500" y="2535220"/>
                    <a:ext cx="1941930" cy="830999"/>
                    <a:chOff x="4958500" y="2535220"/>
                    <a:chExt cx="1941930" cy="830999"/>
                  </a:xfrm>
                </p:grpSpPr>
                <mc:AlternateContent xmlns:mc="http://schemas.openxmlformats.org/markup-compatibility/2006" xmlns:a14="http://schemas.microsoft.com/office/drawing/2010/main">
                  <mc:Choice Requires="a14">
                    <p:sp>
                      <p:nvSpPr>
                        <p:cNvPr id="44" name="文字方塊 43"/>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6127430" y="2535220"/>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6127430" y="2535220"/>
                          <a:ext cx="773000" cy="830997"/>
                        </a:xfrm>
                        <a:prstGeom prst="rect">
                          <a:avLst/>
                        </a:prstGeom>
                        <a:blipFill>
                          <a:blip r:embed="rId12"/>
                          <a:stretch>
                            <a:fillRect/>
                          </a:stretch>
                        </a:blipFill>
                      </p:spPr>
                      <p:txBody>
                        <a:bodyPr/>
                        <a:lstStyle/>
                        <a:p>
                          <a:r>
                            <a:rPr lang="zh-TW" altLang="en-US">
                              <a:noFill/>
                            </a:rPr>
                            <a:t> </a:t>
                          </a:r>
                        </a:p>
                      </p:txBody>
                    </p:sp>
                  </mc:Fallback>
                </mc:AlternateContent>
              </p:grpSp>
              <p:grpSp>
                <p:nvGrpSpPr>
                  <p:cNvPr id="41" name="群組 40"/>
                  <p:cNvGrpSpPr/>
                  <p:nvPr/>
                </p:nvGrpSpPr>
                <p:grpSpPr>
                  <a:xfrm>
                    <a:off x="4958500" y="1279292"/>
                    <a:ext cx="1941930" cy="949048"/>
                    <a:chOff x="4958500" y="2535220"/>
                    <a:chExt cx="1941930" cy="949048"/>
                  </a:xfrm>
                </p:grpSpPr>
                <mc:AlternateContent xmlns:mc="http://schemas.openxmlformats.org/markup-compatibility/2006" xmlns:a14="http://schemas.microsoft.com/office/drawing/2010/main">
                  <mc:Choice Requires="a14">
                    <p:sp>
                      <p:nvSpPr>
                        <p:cNvPr id="42" name="文字方塊 41"/>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6127430" y="2535220"/>
                          <a:ext cx="773000" cy="9490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solidFill>
                                      <a:schemeClr val="accent2">
                                        <a:lumMod val="75000"/>
                                      </a:schemeClr>
                                    </a:solidFill>
                                    <a:latin typeface="Cambria Math" panose="02040503050406030204" pitchFamily="18" charset="0"/>
                                  </a:rPr>
                                  <m:t>∙</m:t>
                                </m:r>
                              </m:oMath>
                            </m:oMathPara>
                          </a14:m>
                          <a:endParaRPr lang="zh-TW" altLang="en-US" sz="5400" dirty="0"/>
                        </a:p>
                      </p:txBody>
                    </p:sp>
                  </mc:Choice>
                  <mc:Fallback xmlns="">
                    <p:sp>
                      <p:nvSpPr>
                        <p:cNvPr id="166" name="文字方塊 165"/>
                        <p:cNvSpPr txBox="1">
                          <a:spLocks noRot="1" noChangeAspect="1" noMove="1" noResize="1" noEditPoints="1" noAdjustHandles="1" noChangeArrowheads="1" noChangeShapeType="1" noTextEdit="1"/>
                        </p:cNvSpPr>
                        <p:nvPr/>
                      </p:nvSpPr>
                      <p:spPr>
                        <a:xfrm>
                          <a:off x="6127430" y="2535220"/>
                          <a:ext cx="773000" cy="949048"/>
                        </a:xfrm>
                        <a:prstGeom prst="rect">
                          <a:avLst/>
                        </a:prstGeom>
                        <a:blipFill>
                          <a:blip r:embed="rId13"/>
                          <a:stretch>
                            <a:fillRect/>
                          </a:stretch>
                        </a:blipFill>
                      </p:spPr>
                      <p:txBody>
                        <a:bodyPr/>
                        <a:lstStyle/>
                        <a:p>
                          <a:r>
                            <a:rPr lang="zh-TW" altLang="en-US">
                              <a:noFill/>
                            </a:rPr>
                            <a:t> </a:t>
                          </a:r>
                        </a:p>
                      </p:txBody>
                    </p:sp>
                  </mc:Fallback>
                </mc:AlternateContent>
              </p:grpSp>
            </p:grpSp>
            <p:sp>
              <p:nvSpPr>
                <p:cNvPr id="36" name="文字方塊 35"/>
                <p:cNvSpPr txBox="1"/>
                <p:nvPr/>
              </p:nvSpPr>
              <p:spPr>
                <a:xfrm>
                  <a:off x="4600362" y="1644250"/>
                  <a:ext cx="656930" cy="269493"/>
                </a:xfrm>
                <a:prstGeom prst="rect">
                  <a:avLst/>
                </a:prstGeom>
                <a:noFill/>
              </p:spPr>
              <p:txBody>
                <a:bodyPr wrap="square" rtlCol="0">
                  <a:spAutoFit/>
                </a:bodyPr>
                <a:lstStyle/>
                <a:p>
                  <a:r>
                    <a:rPr lang="en-US" altLang="zh-TW" sz="1400" dirty="0" smtClean="0"/>
                    <a:t>1100</a:t>
                  </a:r>
                  <a:endParaRPr lang="zh-TW" altLang="en-US" sz="1400" dirty="0"/>
                </a:p>
              </p:txBody>
            </p:sp>
            <p:sp>
              <p:nvSpPr>
                <p:cNvPr id="37" name="文字方塊 36"/>
                <p:cNvSpPr txBox="1"/>
                <p:nvPr/>
              </p:nvSpPr>
              <p:spPr>
                <a:xfrm>
                  <a:off x="4600377" y="2760866"/>
                  <a:ext cx="656930" cy="269493"/>
                </a:xfrm>
                <a:prstGeom prst="rect">
                  <a:avLst/>
                </a:prstGeom>
                <a:noFill/>
              </p:spPr>
              <p:txBody>
                <a:bodyPr wrap="square" rtlCol="0">
                  <a:spAutoFit/>
                </a:bodyPr>
                <a:lstStyle/>
                <a:p>
                  <a:r>
                    <a:rPr lang="en-US" altLang="zh-TW" sz="1400" dirty="0" smtClean="0"/>
                    <a:t>1101</a:t>
                  </a:r>
                  <a:endParaRPr lang="zh-TW" altLang="en-US" sz="1400" dirty="0"/>
                </a:p>
              </p:txBody>
            </p:sp>
            <p:sp>
              <p:nvSpPr>
                <p:cNvPr id="38" name="文字方塊 37"/>
                <p:cNvSpPr txBox="1"/>
                <p:nvPr/>
              </p:nvSpPr>
              <p:spPr>
                <a:xfrm>
                  <a:off x="5593777" y="1644566"/>
                  <a:ext cx="656930" cy="307777"/>
                </a:xfrm>
                <a:prstGeom prst="rect">
                  <a:avLst/>
                </a:prstGeom>
                <a:noFill/>
              </p:spPr>
              <p:txBody>
                <a:bodyPr wrap="square" rtlCol="0">
                  <a:spAutoFit/>
                </a:bodyPr>
                <a:lstStyle/>
                <a:p>
                  <a:r>
                    <a:rPr lang="en-US" altLang="zh-TW" sz="1400" dirty="0" smtClean="0">
                      <a:solidFill>
                        <a:schemeClr val="accent2">
                          <a:lumMod val="75000"/>
                        </a:schemeClr>
                      </a:solidFill>
                    </a:rPr>
                    <a:t>1000</a:t>
                  </a:r>
                  <a:endParaRPr lang="zh-TW" altLang="en-US" sz="1400" dirty="0">
                    <a:solidFill>
                      <a:schemeClr val="accent2">
                        <a:lumMod val="75000"/>
                      </a:schemeClr>
                    </a:solidFill>
                  </a:endParaRPr>
                </a:p>
              </p:txBody>
            </p:sp>
            <p:sp>
              <p:nvSpPr>
                <p:cNvPr id="39" name="文字方塊 38"/>
                <p:cNvSpPr txBox="1"/>
                <p:nvPr/>
              </p:nvSpPr>
              <p:spPr>
                <a:xfrm>
                  <a:off x="5593777" y="2748222"/>
                  <a:ext cx="656930" cy="269493"/>
                </a:xfrm>
                <a:prstGeom prst="rect">
                  <a:avLst/>
                </a:prstGeom>
                <a:noFill/>
              </p:spPr>
              <p:txBody>
                <a:bodyPr wrap="square" rtlCol="0">
                  <a:spAutoFit/>
                </a:bodyPr>
                <a:lstStyle/>
                <a:p>
                  <a:r>
                    <a:rPr lang="en-US" altLang="zh-TW" sz="1400" dirty="0" smtClean="0"/>
                    <a:t>1001</a:t>
                  </a:r>
                  <a:endParaRPr lang="zh-TW" altLang="en-US" sz="1400" dirty="0"/>
                </a:p>
              </p:txBody>
            </p:sp>
          </p:grpSp>
          <p:sp>
            <p:nvSpPr>
              <p:cNvPr id="20" name="文字方塊 19"/>
              <p:cNvSpPr txBox="1"/>
              <p:nvPr/>
            </p:nvSpPr>
            <p:spPr>
              <a:xfrm>
                <a:off x="1535621" y="618936"/>
                <a:ext cx="1658365" cy="458137"/>
              </a:xfrm>
              <a:prstGeom prst="rect">
                <a:avLst/>
              </a:prstGeom>
              <a:noFill/>
            </p:spPr>
            <p:txBody>
              <a:bodyPr wrap="square" rtlCol="0">
                <a:spAutoFit/>
              </a:bodyPr>
              <a:lstStyle/>
              <a:p>
                <a:r>
                  <a:rPr lang="en-US" altLang="zh-TW" sz="1400" dirty="0" smtClean="0"/>
                  <a:t>16-QAM Constellation with Gray Mapping</a:t>
                </a:r>
                <a:endParaRPr lang="zh-TW" altLang="en-US" sz="1400" dirty="0"/>
              </a:p>
            </p:txBody>
          </p:sp>
          <p:grpSp>
            <p:nvGrpSpPr>
              <p:cNvPr id="21" name="群組 20"/>
              <p:cNvGrpSpPr/>
              <p:nvPr/>
            </p:nvGrpSpPr>
            <p:grpSpPr>
              <a:xfrm>
                <a:off x="4496218" y="3263264"/>
                <a:ext cx="2212280" cy="2178087"/>
                <a:chOff x="4496218" y="3302592"/>
                <a:chExt cx="2212280" cy="2178087"/>
              </a:xfrm>
            </p:grpSpPr>
            <p:grpSp>
              <p:nvGrpSpPr>
                <p:cNvPr id="23" name="群組 22"/>
                <p:cNvGrpSpPr/>
                <p:nvPr/>
              </p:nvGrpSpPr>
              <p:grpSpPr>
                <a:xfrm>
                  <a:off x="4496218" y="3549978"/>
                  <a:ext cx="1650367" cy="1930701"/>
                  <a:chOff x="4958500" y="1279292"/>
                  <a:chExt cx="1941930" cy="2204976"/>
                </a:xfrm>
              </p:grpSpPr>
              <p:grpSp>
                <p:nvGrpSpPr>
                  <p:cNvPr id="29" name="群組 28"/>
                  <p:cNvGrpSpPr/>
                  <p:nvPr/>
                </p:nvGrpSpPr>
                <p:grpSpPr>
                  <a:xfrm>
                    <a:off x="4958500" y="2535220"/>
                    <a:ext cx="1941930" cy="949048"/>
                    <a:chOff x="4958500" y="2535220"/>
                    <a:chExt cx="1941930" cy="949048"/>
                  </a:xfrm>
                </p:grpSpPr>
                <mc:AlternateContent xmlns:mc="http://schemas.openxmlformats.org/markup-compatibility/2006" xmlns:a14="http://schemas.microsoft.com/office/drawing/2010/main">
                  <mc:Choice Requires="a14">
                    <p:sp>
                      <p:nvSpPr>
                        <p:cNvPr id="33" name="文字方塊 32"/>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p:cNvSpPr txBox="1"/>
                        <p:nvPr/>
                      </p:nvSpPr>
                      <p:spPr>
                        <a:xfrm>
                          <a:off x="6127430" y="2535220"/>
                          <a:ext cx="773000" cy="9490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solidFill>
                                      <a:schemeClr val="accent1"/>
                                    </a:solidFill>
                                    <a:latin typeface="Cambria Math" panose="02040503050406030204" pitchFamily="18" charset="0"/>
                                  </a:rPr>
                                  <m:t>∙</m:t>
                                </m:r>
                              </m:oMath>
                            </m:oMathPara>
                          </a14:m>
                          <a:endParaRPr lang="zh-TW" altLang="en-US" sz="5400" dirty="0">
                            <a:solidFill>
                              <a:schemeClr val="accent1"/>
                            </a:solidFill>
                          </a:endParaRPr>
                        </a:p>
                      </p:txBody>
                    </p:sp>
                  </mc:Choice>
                  <mc:Fallback xmlns="">
                    <p:sp>
                      <p:nvSpPr>
                        <p:cNvPr id="162" name="文字方塊 161"/>
                        <p:cNvSpPr txBox="1">
                          <a:spLocks noRot="1" noChangeAspect="1" noMove="1" noResize="1" noEditPoints="1" noAdjustHandles="1" noChangeArrowheads="1" noChangeShapeType="1" noTextEdit="1"/>
                        </p:cNvSpPr>
                        <p:nvPr/>
                      </p:nvSpPr>
                      <p:spPr>
                        <a:xfrm>
                          <a:off x="6127430" y="2535220"/>
                          <a:ext cx="773000" cy="949048"/>
                        </a:xfrm>
                        <a:prstGeom prst="rect">
                          <a:avLst/>
                        </a:prstGeom>
                        <a:blipFill>
                          <a:blip r:embed="rId14"/>
                          <a:stretch>
                            <a:fillRect/>
                          </a:stretch>
                        </a:blipFill>
                      </p:spPr>
                      <p:txBody>
                        <a:bodyPr/>
                        <a:lstStyle/>
                        <a:p>
                          <a:r>
                            <a:rPr lang="zh-TW" altLang="en-US">
                              <a:noFill/>
                            </a:rPr>
                            <a:t> </a:t>
                          </a:r>
                        </a:p>
                      </p:txBody>
                    </p:sp>
                  </mc:Fallback>
                </mc:AlternateContent>
              </p:grpSp>
              <p:grpSp>
                <p:nvGrpSpPr>
                  <p:cNvPr id="30" name="群組 29"/>
                  <p:cNvGrpSpPr/>
                  <p:nvPr/>
                </p:nvGrpSpPr>
                <p:grpSpPr>
                  <a:xfrm>
                    <a:off x="4958500" y="1279292"/>
                    <a:ext cx="1941930" cy="830999"/>
                    <a:chOff x="4958500" y="2535220"/>
                    <a:chExt cx="1941930" cy="830999"/>
                  </a:xfrm>
                </p:grpSpPr>
                <mc:AlternateContent xmlns:mc="http://schemas.openxmlformats.org/markup-compatibility/2006" xmlns:a14="http://schemas.microsoft.com/office/drawing/2010/main">
                  <mc:Choice Requires="a14">
                    <p:sp>
                      <p:nvSpPr>
                        <p:cNvPr id="31" name="文字方塊 30"/>
                        <p:cNvSpPr txBox="1"/>
                        <p:nvPr/>
                      </p:nvSpPr>
                      <p:spPr>
                        <a:xfrm>
                          <a:off x="4958500" y="2535222"/>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4958500" y="2535222"/>
                          <a:ext cx="773000" cy="83099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6127430" y="2535220"/>
                          <a:ext cx="773000" cy="8309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5400" i="1" smtClean="0">
                                    <a:latin typeface="Cambria Math" panose="02040503050406030204" pitchFamily="18" charset="0"/>
                                  </a:rPr>
                                  <m:t>∙</m:t>
                                </m:r>
                              </m:oMath>
                            </m:oMathPara>
                          </a14:m>
                          <a:endParaRPr lang="zh-TW" altLang="en-US" sz="5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6127430" y="2535220"/>
                          <a:ext cx="773000" cy="830997"/>
                        </a:xfrm>
                        <a:prstGeom prst="rect">
                          <a:avLst/>
                        </a:prstGeom>
                        <a:blipFill>
                          <a:blip r:embed="rId8"/>
                          <a:stretch>
                            <a:fillRect/>
                          </a:stretch>
                        </a:blipFill>
                      </p:spPr>
                      <p:txBody>
                        <a:bodyPr/>
                        <a:lstStyle/>
                        <a:p>
                          <a:r>
                            <a:rPr lang="zh-TW" altLang="en-US">
                              <a:noFill/>
                            </a:rPr>
                            <a:t> </a:t>
                          </a:r>
                        </a:p>
                      </p:txBody>
                    </p:sp>
                  </mc:Fallback>
                </mc:AlternateContent>
              </p:grpSp>
            </p:grpSp>
            <p:sp>
              <p:nvSpPr>
                <p:cNvPr id="24" name="文字方塊 23"/>
                <p:cNvSpPr txBox="1"/>
                <p:nvPr/>
              </p:nvSpPr>
              <p:spPr>
                <a:xfrm>
                  <a:off x="4600362" y="3991588"/>
                  <a:ext cx="656930" cy="269493"/>
                </a:xfrm>
                <a:prstGeom prst="rect">
                  <a:avLst/>
                </a:prstGeom>
                <a:noFill/>
              </p:spPr>
              <p:txBody>
                <a:bodyPr wrap="square" rtlCol="0">
                  <a:spAutoFit/>
                </a:bodyPr>
                <a:lstStyle/>
                <a:p>
                  <a:r>
                    <a:rPr lang="en-US" altLang="zh-TW" sz="1400" dirty="0" smtClean="0"/>
                    <a:t>1111</a:t>
                  </a:r>
                  <a:endParaRPr lang="zh-TW" altLang="en-US" sz="1400" dirty="0"/>
                </a:p>
              </p:txBody>
            </p:sp>
            <p:sp>
              <p:nvSpPr>
                <p:cNvPr id="25" name="文字方塊 24"/>
                <p:cNvSpPr txBox="1"/>
                <p:nvPr/>
              </p:nvSpPr>
              <p:spPr>
                <a:xfrm>
                  <a:off x="4600362" y="4735315"/>
                  <a:ext cx="656930" cy="269493"/>
                </a:xfrm>
                <a:prstGeom prst="rect">
                  <a:avLst/>
                </a:prstGeom>
                <a:noFill/>
              </p:spPr>
              <p:txBody>
                <a:bodyPr wrap="square" rtlCol="0">
                  <a:spAutoFit/>
                </a:bodyPr>
                <a:lstStyle/>
                <a:p>
                  <a:r>
                    <a:rPr lang="en-US" altLang="zh-TW" sz="1400" dirty="0" smtClean="0"/>
                    <a:t>1110</a:t>
                  </a:r>
                  <a:endParaRPr lang="zh-TW" altLang="en-US" sz="1400" dirty="0"/>
                </a:p>
              </p:txBody>
            </p:sp>
            <p:sp>
              <p:nvSpPr>
                <p:cNvPr id="26" name="文字方塊 25"/>
                <p:cNvSpPr txBox="1"/>
                <p:nvPr/>
              </p:nvSpPr>
              <p:spPr>
                <a:xfrm>
                  <a:off x="5593777" y="3997772"/>
                  <a:ext cx="656930" cy="269493"/>
                </a:xfrm>
                <a:prstGeom prst="rect">
                  <a:avLst/>
                </a:prstGeom>
                <a:noFill/>
              </p:spPr>
              <p:txBody>
                <a:bodyPr wrap="square" rtlCol="0">
                  <a:spAutoFit/>
                </a:bodyPr>
                <a:lstStyle/>
                <a:p>
                  <a:r>
                    <a:rPr lang="en-US" altLang="zh-TW" sz="1400" dirty="0" smtClean="0"/>
                    <a:t>1011</a:t>
                  </a:r>
                  <a:endParaRPr lang="zh-TW" altLang="en-US" sz="1400" dirty="0"/>
                </a:p>
              </p:txBody>
            </p:sp>
            <p:sp>
              <p:nvSpPr>
                <p:cNvPr id="27" name="文字方塊 26"/>
                <p:cNvSpPr txBox="1"/>
                <p:nvPr/>
              </p:nvSpPr>
              <p:spPr>
                <a:xfrm>
                  <a:off x="5593776" y="4739043"/>
                  <a:ext cx="656930" cy="307777"/>
                </a:xfrm>
                <a:prstGeom prst="rect">
                  <a:avLst/>
                </a:prstGeom>
                <a:noFill/>
              </p:spPr>
              <p:txBody>
                <a:bodyPr wrap="square" rtlCol="0">
                  <a:spAutoFit/>
                </a:bodyPr>
                <a:lstStyle/>
                <a:p>
                  <a:r>
                    <a:rPr lang="en-US" altLang="zh-TW" sz="1400" dirty="0" smtClean="0">
                      <a:solidFill>
                        <a:schemeClr val="accent1"/>
                      </a:solidFill>
                    </a:rPr>
                    <a:t>1010</a:t>
                  </a:r>
                  <a:endParaRPr lang="zh-TW" altLang="en-US" sz="1400" dirty="0">
                    <a:solidFill>
                      <a:schemeClr val="accent1"/>
                    </a:solidFill>
                  </a:endParaRPr>
                </a:p>
              </p:txBody>
            </p:sp>
            <mc:AlternateContent xmlns:mc="http://schemas.openxmlformats.org/markup-compatibility/2006" xmlns:a14="http://schemas.microsoft.com/office/drawing/2010/main">
              <mc:Choice Requires="a14">
                <p:sp>
                  <p:nvSpPr>
                    <p:cNvPr id="28" name="文字方塊 27"/>
                    <p:cNvSpPr txBox="1"/>
                    <p:nvPr/>
                  </p:nvSpPr>
                  <p:spPr>
                    <a:xfrm>
                      <a:off x="6194628" y="3302592"/>
                      <a:ext cx="513870" cy="188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0</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1</m:t>
                                </m:r>
                              </m:sub>
                            </m:sSub>
                            <m:r>
                              <a:rPr lang="en-US" altLang="zh-TW" sz="1400" b="0" i="1" smtClean="0">
                                <a:latin typeface="Cambria Math" panose="02040503050406030204" pitchFamily="18" charset="0"/>
                              </a:rPr>
                              <m:t>)</m:t>
                            </m:r>
                          </m:oMath>
                        </m:oMathPara>
                      </a14:m>
                      <a:endParaRPr lang="zh-TW" altLang="en-US" sz="1400" dirty="0"/>
                    </a:p>
                  </p:txBody>
                </p:sp>
              </mc:Choice>
              <mc:Fallback xmlns="">
                <p:sp>
                  <p:nvSpPr>
                    <p:cNvPr id="116" name="文字方塊 115"/>
                    <p:cNvSpPr txBox="1">
                      <a:spLocks noRot="1" noChangeAspect="1" noMove="1" noResize="1" noEditPoints="1" noAdjustHandles="1" noChangeArrowheads="1" noChangeShapeType="1" noTextEdit="1"/>
                    </p:cNvSpPr>
                    <p:nvPr/>
                  </p:nvSpPr>
                  <p:spPr>
                    <a:xfrm>
                      <a:off x="6194628" y="3302592"/>
                      <a:ext cx="513870" cy="188645"/>
                    </a:xfrm>
                    <a:prstGeom prst="rect">
                      <a:avLst/>
                    </a:prstGeom>
                    <a:blipFill>
                      <a:blip r:embed="rId15"/>
                      <a:stretch>
                        <a:fillRect l="-15294" r="-24706" b="-4838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2" name="文字方塊 21"/>
                  <p:cNvSpPr txBox="1"/>
                  <p:nvPr/>
                </p:nvSpPr>
                <p:spPr>
                  <a:xfrm>
                    <a:off x="3919383" y="1219886"/>
                    <a:ext cx="513870" cy="188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2</m:t>
                              </m:r>
                            </m:sub>
                          </m:sSub>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3</m:t>
                              </m:r>
                            </m:sub>
                          </m:sSub>
                          <m:r>
                            <a:rPr lang="en-US" altLang="zh-TW" sz="1400" b="0" i="1" smtClean="0">
                              <a:latin typeface="Cambria Math" panose="02040503050406030204" pitchFamily="18" charset="0"/>
                            </a:rPr>
                            <m:t>)</m:t>
                          </m:r>
                        </m:oMath>
                      </m:oMathPara>
                    </a14:m>
                    <a:endParaRPr lang="zh-TW" altLang="en-US" sz="1400" dirty="0"/>
                  </a:p>
                </p:txBody>
              </p:sp>
            </mc:Choice>
            <mc:Fallback xmlns="">
              <p:sp>
                <p:nvSpPr>
                  <p:cNvPr id="117" name="文字方塊 116"/>
                  <p:cNvSpPr txBox="1">
                    <a:spLocks noRot="1" noChangeAspect="1" noMove="1" noResize="1" noEditPoints="1" noAdjustHandles="1" noChangeArrowheads="1" noChangeShapeType="1" noTextEdit="1"/>
                  </p:cNvSpPr>
                  <p:nvPr/>
                </p:nvSpPr>
                <p:spPr>
                  <a:xfrm>
                    <a:off x="3919383" y="1219886"/>
                    <a:ext cx="513870" cy="188645"/>
                  </a:xfrm>
                  <a:prstGeom prst="rect">
                    <a:avLst/>
                  </a:prstGeom>
                  <a:blipFill>
                    <a:blip r:embed="rId16"/>
                    <a:stretch>
                      <a:fillRect l="-15476" r="-26190" b="-48387"/>
                    </a:stretch>
                  </a:blipFill>
                </p:spPr>
                <p:txBody>
                  <a:bodyPr/>
                  <a:lstStyle/>
                  <a:p>
                    <a:r>
                      <a:rPr lang="zh-TW" altLang="en-US">
                        <a:noFill/>
                      </a:rPr>
                      <a:t> </a:t>
                    </a:r>
                  </a:p>
                </p:txBody>
              </p:sp>
            </mc:Fallback>
          </mc:AlternateContent>
        </p:grpSp>
        <p:cxnSp>
          <p:nvCxnSpPr>
            <p:cNvPr id="7" name="直線單箭頭接點 6"/>
            <p:cNvCxnSpPr/>
            <p:nvPr/>
          </p:nvCxnSpPr>
          <p:spPr>
            <a:xfrm>
              <a:off x="1896128" y="2316992"/>
              <a:ext cx="0" cy="2444617"/>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rot="16200000">
              <a:off x="3343934" y="3679411"/>
              <a:ext cx="0" cy="2444617"/>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a:off x="4848727" y="1249099"/>
              <a:ext cx="0" cy="2444617"/>
            </a:xfrm>
            <a:prstGeom prst="straightConnector1">
              <a:avLst/>
            </a:prstGeom>
            <a:ln w="19050">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rot="5400000" flipH="1">
              <a:off x="3446906" y="2652427"/>
              <a:ext cx="0" cy="2444617"/>
            </a:xfrm>
            <a:prstGeom prst="straightConnector1">
              <a:avLst/>
            </a:prstGeom>
            <a:ln w="19050">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3" name="文字方塊 62"/>
              <p:cNvSpPr txBox="1"/>
              <p:nvPr/>
            </p:nvSpPr>
            <p:spPr>
              <a:xfrm>
                <a:off x="5600330" y="2173762"/>
                <a:ext cx="3263736" cy="3539430"/>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In Gray mapping, we can observe that the reverse of a section of the binary labelling bits of every constellation point will result in the labelling bits of a constellation point with a 90</a:t>
                </a:r>
                <a14:m>
                  <m:oMath xmlns:m="http://schemas.openxmlformats.org/officeDocument/2006/math">
                    <m:r>
                      <a:rPr lang="en-US" altLang="zh-TW" sz="1400" i="1" smtClean="0">
                        <a:latin typeface="Cambria Math" panose="02040503050406030204" pitchFamily="18" charset="0"/>
                        <a:ea typeface="Cambria Math" panose="02040503050406030204" pitchFamily="18" charset="0"/>
                      </a:rPr>
                      <m:t>°</m:t>
                    </m:r>
                  </m:oMath>
                </a14:m>
                <a:r>
                  <a:rPr lang="en-US" altLang="zh-TW" sz="1400" dirty="0" smtClean="0"/>
                  <a:t> degree phase shift.</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Note that a movement of rotating constellation point by a multiple of </a:t>
                </a:r>
                <a:r>
                  <a:rPr lang="en-US" altLang="zh-TW" sz="1400" dirty="0"/>
                  <a:t>90</a:t>
                </a:r>
                <a14:m>
                  <m:oMath xmlns:m="http://schemas.openxmlformats.org/officeDocument/2006/math">
                    <m:r>
                      <a:rPr lang="en-US" altLang="zh-TW" sz="1400" i="1">
                        <a:latin typeface="Cambria Math" panose="02040503050406030204" pitchFamily="18" charset="0"/>
                        <a:ea typeface="Cambria Math" panose="02040503050406030204" pitchFamily="18" charset="0"/>
                      </a:rPr>
                      <m:t>°</m:t>
                    </m:r>
                  </m:oMath>
                </a14:m>
                <a:r>
                  <a:rPr lang="en-US" altLang="zh-TW" sz="1400" dirty="0"/>
                  <a:t> </a:t>
                </a:r>
                <a:r>
                  <a:rPr lang="en-US" altLang="zh-TW" sz="1400" dirty="0" smtClean="0"/>
                  <a:t> degree is equivalent to adding a basic Q-section NBC vector, i.e., a linear combination of vectors in </a:t>
                </a:r>
                <a14:m>
                  <m:oMath xmlns:m="http://schemas.openxmlformats.org/officeDocument/2006/math">
                    <m:r>
                      <m:rPr>
                        <m:sty m:val="p"/>
                      </m:rPr>
                      <a:rPr lang="en-US" altLang="zh-TW" sz="1400">
                        <a:latin typeface="Cambria Math" panose="02040503050406030204" pitchFamily="18" charset="0"/>
                      </a:rPr>
                      <m:t>X</m:t>
                    </m:r>
                  </m:oMath>
                </a14:m>
                <a:r>
                  <a:rPr lang="en-US" altLang="zh-TW" sz="1400" dirty="0" smtClean="0"/>
                  <a:t> to the original labelling.</a:t>
                </a:r>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r>
                  <a:rPr lang="en-US" altLang="zh-TW" sz="1400" dirty="0" smtClean="0"/>
                  <a:t>This property can be employed for PAPR reduction.</a:t>
                </a:r>
                <a:endParaRPr lang="en-US" altLang="zh-TW" sz="1400" dirty="0"/>
              </a:p>
            </p:txBody>
          </p:sp>
        </mc:Choice>
        <mc:Fallback xmlns="">
          <p:sp>
            <p:nvSpPr>
              <p:cNvPr id="63" name="文字方塊 62"/>
              <p:cNvSpPr txBox="1">
                <a:spLocks noRot="1" noChangeAspect="1" noMove="1" noResize="1" noEditPoints="1" noAdjustHandles="1" noChangeArrowheads="1" noChangeShapeType="1" noTextEdit="1"/>
              </p:cNvSpPr>
              <p:nvPr/>
            </p:nvSpPr>
            <p:spPr>
              <a:xfrm>
                <a:off x="5600330" y="2173762"/>
                <a:ext cx="3263736" cy="3539430"/>
              </a:xfrm>
              <a:prstGeom prst="rect">
                <a:avLst/>
              </a:prstGeom>
              <a:blipFill>
                <a:blip r:embed="rId17"/>
                <a:stretch>
                  <a:fillRect l="-374" t="-345" b="-86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8571221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字方塊 3"/>
              <p:cNvSpPr txBox="1"/>
              <p:nvPr/>
            </p:nvSpPr>
            <p:spPr>
              <a:xfrm>
                <a:off x="1044839" y="735175"/>
                <a:ext cx="7766503" cy="3329309"/>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PTS method is a well known method to reduce the PAPR of an OFDM signal. However, the entire message may be lost if the side information is decoded in error. </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Our proposed method is based on the ordinary PTS scheme, but we design Q-section codes </a:t>
                </a:r>
                <a:r>
                  <a:rPr lang="en-US" altLang="zh-TW" sz="1400" dirty="0" err="1" smtClean="0"/>
                  <a:t>s.t.</a:t>
                </a:r>
                <a:r>
                  <a:rPr lang="en-US" altLang="zh-TW" sz="1400" dirty="0" smtClean="0"/>
                  <a:t> the </a:t>
                </a:r>
                <a:r>
                  <a:rPr lang="en-US" altLang="zh-TW" sz="1400" dirty="0" err="1" smtClean="0"/>
                  <a:t>codeword</a:t>
                </a:r>
                <a:r>
                  <a:rPr lang="en-US" altLang="zh-TW" sz="1400" dirty="0" smtClean="0"/>
                  <a:t> resultant from adding a Q-section NBC vector to a </a:t>
                </a:r>
                <a:r>
                  <a:rPr lang="en-US" altLang="zh-TW" sz="1400" dirty="0" err="1" smtClean="0"/>
                  <a:t>codeword</a:t>
                </a:r>
                <a:r>
                  <a:rPr lang="en-US" altLang="zh-TW" sz="1400" dirty="0" smtClean="0"/>
                  <a:t> can be decoded without side information since the messages corresponding to the </a:t>
                </a:r>
                <a14:m>
                  <m:oMath xmlns:m="http://schemas.openxmlformats.org/officeDocument/2006/math">
                    <m:acc>
                      <m:accPr>
                        <m:chr m:val="̃"/>
                        <m:ctrlPr>
                          <a:rPr lang="en-US" altLang="zh-TW" sz="1400" i="1">
                            <a:latin typeface="Cambria Math" panose="02040503050406030204" pitchFamily="18" charset="0"/>
                          </a:rPr>
                        </m:ctrlPr>
                      </m:accPr>
                      <m:e>
                        <m:r>
                          <a:rPr lang="en-US" altLang="zh-TW" sz="1400" i="1">
                            <a:latin typeface="Cambria Math" panose="02040503050406030204" pitchFamily="18" charset="0"/>
                          </a:rPr>
                          <m:t>𝐺</m:t>
                        </m:r>
                      </m:e>
                    </m:acc>
                  </m:oMath>
                </a14:m>
                <a:r>
                  <a:rPr lang="en-US" altLang="zh-TW" sz="1400" dirty="0" smtClean="0"/>
                  <a:t> part for encoding both </a:t>
                </a:r>
                <a:r>
                  <a:rPr lang="en-US" altLang="zh-TW" sz="1400" dirty="0" err="1" smtClean="0"/>
                  <a:t>codewords</a:t>
                </a:r>
                <a:r>
                  <a:rPr lang="en-US" altLang="zh-TW" sz="1400" dirty="0" smtClean="0"/>
                  <a:t> are exactly the same. Hence, special protection of side information is no longer needed.</a:t>
                </a:r>
              </a:p>
              <a:p>
                <a:endParaRPr lang="en-US" altLang="zh-TW" sz="1400" dirty="0"/>
              </a:p>
              <a:p>
                <a:pPr marL="285750" indent="-285750">
                  <a:buFont typeface="Arial" panose="020B0604020202020204" pitchFamily="34" charset="0"/>
                  <a:buChar char="•"/>
                </a:pPr>
                <a:r>
                  <a:rPr lang="en-US" altLang="zh-TW" sz="1400" dirty="0" smtClean="0"/>
                  <a:t>This property is explained in traditional PTS scheme as </a:t>
                </a:r>
                <a:r>
                  <a:rPr lang="en-US" altLang="zh-TW" sz="1400" dirty="0" smtClean="0">
                    <a:solidFill>
                      <a:srgbClr val="FF0000"/>
                    </a:solidFill>
                  </a:rPr>
                  <a:t>each sub-block are weighted by a phase factor which reverse every binary bit in that sub-block.</a:t>
                </a:r>
              </a:p>
              <a:p>
                <a:pPr algn="ctr"/>
                <a:r>
                  <a:rPr lang="en-US" altLang="zh-TW" sz="1400" dirty="0" smtClean="0"/>
                  <a:t> </a:t>
                </a:r>
                <a:r>
                  <a:rPr lang="en-US" altLang="zh-TW" sz="1400" dirty="0"/>
                  <a:t/>
                </a:r>
                <a:br>
                  <a:rPr lang="en-US" altLang="zh-TW" sz="1400" dirty="0"/>
                </a:br>
                <a:r>
                  <a:rPr lang="en-US" altLang="zh-TW" sz="1400" dirty="0"/>
                  <a:t/>
                </a:r>
                <a:br>
                  <a:rPr lang="en-US" altLang="zh-TW" sz="1400" dirty="0"/>
                </a:br>
                <a:r>
                  <a:rPr lang="en-US" altLang="zh-TW" sz="1400" dirty="0" smtClean="0"/>
                  <a:t/>
                </a:r>
                <a:br>
                  <a:rPr lang="en-US" altLang="zh-TW" sz="1400" dirty="0" smtClean="0"/>
                </a:br>
                <a:r>
                  <a:rPr lang="en-US" altLang="zh-TW" sz="1400" dirty="0" smtClean="0"/>
                  <a:t/>
                </a:r>
                <a:br>
                  <a:rPr lang="en-US" altLang="zh-TW" sz="1400" dirty="0" smtClean="0"/>
                </a:br>
                <a:endParaRPr lang="en-US" altLang="zh-TW" sz="1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1044839" y="735175"/>
                <a:ext cx="7766503" cy="3329309"/>
              </a:xfrm>
              <a:prstGeom prst="rect">
                <a:avLst/>
              </a:prstGeom>
              <a:blipFill>
                <a:blip r:embed="rId3"/>
                <a:stretch>
                  <a:fillRect l="-78" t="-366" r="-706"/>
                </a:stretch>
              </a:blipFill>
            </p:spPr>
            <p:txBody>
              <a:bodyPr/>
              <a:lstStyle/>
              <a:p>
                <a:r>
                  <a:rPr lang="zh-TW" altLang="en-US">
                    <a:noFill/>
                  </a:rPr>
                  <a:t> </a:t>
                </a:r>
              </a:p>
            </p:txBody>
          </p:sp>
        </mc:Fallback>
      </mc:AlternateContent>
      <p:grpSp>
        <p:nvGrpSpPr>
          <p:cNvPr id="5" name="群組 4"/>
          <p:cNvGrpSpPr/>
          <p:nvPr/>
        </p:nvGrpSpPr>
        <p:grpSpPr>
          <a:xfrm>
            <a:off x="562298" y="2974662"/>
            <a:ext cx="8353423" cy="3315135"/>
            <a:chOff x="504827" y="1779852"/>
            <a:chExt cx="8353423" cy="3315135"/>
          </a:xfrm>
        </p:grpSpPr>
        <p:grpSp>
          <p:nvGrpSpPr>
            <p:cNvPr id="6" name="群組 5"/>
            <p:cNvGrpSpPr/>
            <p:nvPr/>
          </p:nvGrpSpPr>
          <p:grpSpPr>
            <a:xfrm>
              <a:off x="504827" y="2111511"/>
              <a:ext cx="8353423" cy="2983476"/>
              <a:chOff x="476252" y="2244861"/>
              <a:chExt cx="8353423" cy="2983476"/>
            </a:xfrm>
          </p:grpSpPr>
          <p:grpSp>
            <p:nvGrpSpPr>
              <p:cNvPr id="9" name="群組 8"/>
              <p:cNvGrpSpPr/>
              <p:nvPr/>
            </p:nvGrpSpPr>
            <p:grpSpPr>
              <a:xfrm>
                <a:off x="476252" y="2386010"/>
                <a:ext cx="4494613" cy="2009776"/>
                <a:chOff x="676277" y="2185985"/>
                <a:chExt cx="4494613" cy="2009776"/>
              </a:xfrm>
            </p:grpSpPr>
            <p:sp>
              <p:nvSpPr>
                <p:cNvPr id="46" name="矩形 45"/>
                <p:cNvSpPr/>
                <p:nvPr/>
              </p:nvSpPr>
              <p:spPr>
                <a:xfrm>
                  <a:off x="676277" y="2952748"/>
                  <a:ext cx="718795" cy="4762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Data</a:t>
                  </a:r>
                </a:p>
                <a:p>
                  <a:pPr algn="ctr"/>
                  <a:r>
                    <a:rPr lang="en-US" altLang="zh-TW" sz="1400" dirty="0" smtClean="0"/>
                    <a:t>Source</a:t>
                  </a:r>
                  <a:endParaRPr lang="zh-TW" altLang="en-US" sz="1400" dirty="0"/>
                </a:p>
              </p:txBody>
            </p:sp>
            <p:sp>
              <p:nvSpPr>
                <p:cNvPr id="47" name="矩形 46"/>
                <p:cNvSpPr/>
                <p:nvPr/>
              </p:nvSpPr>
              <p:spPr>
                <a:xfrm>
                  <a:off x="1813664" y="2185986"/>
                  <a:ext cx="879021" cy="20097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Partition into blocks and serial to parallel conversion</a:t>
                  </a:r>
                  <a:endParaRPr lang="zh-TW" altLang="en-US" sz="1400" dirty="0"/>
                </a:p>
              </p:txBody>
            </p:sp>
            <p:sp>
              <p:nvSpPr>
                <p:cNvPr id="48" name="矩形 47"/>
                <p:cNvSpPr/>
                <p:nvPr/>
              </p:nvSpPr>
              <p:spPr>
                <a:xfrm>
                  <a:off x="4408890" y="2185985"/>
                  <a:ext cx="762000" cy="4762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IDFT</a:t>
                  </a:r>
                  <a:endParaRPr lang="zh-TW" altLang="en-US" sz="1400" dirty="0"/>
                </a:p>
              </p:txBody>
            </p:sp>
            <p:sp>
              <p:nvSpPr>
                <p:cNvPr id="49" name="矩形 48"/>
                <p:cNvSpPr/>
                <p:nvPr/>
              </p:nvSpPr>
              <p:spPr>
                <a:xfrm>
                  <a:off x="4408890" y="2771772"/>
                  <a:ext cx="762000" cy="4762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IDFT</a:t>
                  </a:r>
                  <a:endParaRPr lang="zh-TW" altLang="en-US" sz="1400" dirty="0"/>
                </a:p>
              </p:txBody>
            </p:sp>
            <p:sp>
              <p:nvSpPr>
                <p:cNvPr id="50" name="矩形 49"/>
                <p:cNvSpPr/>
                <p:nvPr/>
              </p:nvSpPr>
              <p:spPr>
                <a:xfrm>
                  <a:off x="4408890" y="3719510"/>
                  <a:ext cx="762000" cy="4762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IDFT</a:t>
                  </a:r>
                  <a:endParaRPr lang="zh-TW" altLang="en-US" sz="1400" dirty="0"/>
                </a:p>
              </p:txBody>
            </p:sp>
            <p:sp>
              <p:nvSpPr>
                <p:cNvPr id="51" name="矩形 50"/>
                <p:cNvSpPr/>
                <p:nvPr/>
              </p:nvSpPr>
              <p:spPr>
                <a:xfrm>
                  <a:off x="3111277" y="2185985"/>
                  <a:ext cx="879021" cy="20097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Division into </a:t>
                  </a:r>
                  <a:r>
                    <a:rPr lang="en-US" altLang="zh-TW" sz="1400" dirty="0" err="1" smtClean="0"/>
                    <a:t>subblocks</a:t>
                  </a:r>
                  <a:endParaRPr lang="zh-TW" altLang="en-US" sz="1400" dirty="0"/>
                </a:p>
              </p:txBody>
            </p:sp>
          </p:grpSp>
          <mc:AlternateContent xmlns:mc="http://schemas.openxmlformats.org/markup-compatibility/2006" xmlns:a14="http://schemas.microsoft.com/office/drawing/2010/main">
            <mc:Choice Requires="a14">
              <p:sp>
                <p:nvSpPr>
                  <p:cNvPr id="10" name="文字方塊 9"/>
                  <p:cNvSpPr txBox="1"/>
                  <p:nvPr/>
                </p:nvSpPr>
                <p:spPr>
                  <a:xfrm>
                    <a:off x="5919786" y="2470246"/>
                    <a:ext cx="37147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5919786" y="2470246"/>
                    <a:ext cx="371475" cy="307777"/>
                  </a:xfrm>
                  <a:prstGeom prst="rect">
                    <a:avLst/>
                  </a:prstGeom>
                  <a:blipFill>
                    <a:blip r:embed="rId4"/>
                    <a:stretch>
                      <a:fillRect l="-14754" r="-14754" b="-254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6291261" y="3056033"/>
                    <a:ext cx="37147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6291261" y="3056033"/>
                    <a:ext cx="371475" cy="307777"/>
                  </a:xfrm>
                  <a:prstGeom prst="rect">
                    <a:avLst/>
                  </a:prstGeom>
                  <a:blipFill>
                    <a:blip r:embed="rId5"/>
                    <a:stretch>
                      <a:fillRect l="-14754" r="-14754" b="-254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7034349" y="4003771"/>
                    <a:ext cx="37147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7034349" y="4003771"/>
                    <a:ext cx="371475" cy="307777"/>
                  </a:xfrm>
                  <a:prstGeom prst="rect">
                    <a:avLst/>
                  </a:prstGeom>
                  <a:blipFill>
                    <a:blip r:embed="rId6"/>
                    <a:stretch>
                      <a:fillRect l="-14754" t="-2000" r="-14754" b="-26000"/>
                    </a:stretch>
                  </a:blipFill>
                </p:spPr>
                <p:txBody>
                  <a:bodyPr/>
                  <a:lstStyle/>
                  <a:p>
                    <a:r>
                      <a:rPr lang="zh-TW" altLang="en-US">
                        <a:noFill/>
                      </a:rPr>
                      <a:t> </a:t>
                    </a:r>
                  </a:p>
                </p:txBody>
              </p:sp>
            </mc:Fallback>
          </mc:AlternateContent>
          <p:cxnSp>
            <p:nvCxnSpPr>
              <p:cNvPr id="13" name="直線單箭頭接點 12"/>
              <p:cNvCxnSpPr>
                <a:stCxn id="46" idx="3"/>
                <a:endCxn id="47" idx="1"/>
              </p:cNvCxnSpPr>
              <p:nvPr/>
            </p:nvCxnSpPr>
            <p:spPr>
              <a:xfrm>
                <a:off x="1195047" y="3390898"/>
                <a:ext cx="418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單箭頭接點 13"/>
              <p:cNvCxnSpPr>
                <a:stCxn id="47" idx="3"/>
                <a:endCxn id="51" idx="1"/>
              </p:cNvCxnSpPr>
              <p:nvPr/>
            </p:nvCxnSpPr>
            <p:spPr>
              <a:xfrm flipV="1">
                <a:off x="2492660" y="3390898"/>
                <a:ext cx="418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單箭頭接點 14"/>
              <p:cNvCxnSpPr>
                <a:endCxn id="48" idx="1"/>
              </p:cNvCxnSpPr>
              <p:nvPr/>
            </p:nvCxnSpPr>
            <p:spPr>
              <a:xfrm>
                <a:off x="3790273" y="2624134"/>
                <a:ext cx="418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單箭頭接點 15"/>
              <p:cNvCxnSpPr>
                <a:endCxn id="49" idx="1"/>
              </p:cNvCxnSpPr>
              <p:nvPr/>
            </p:nvCxnSpPr>
            <p:spPr>
              <a:xfrm>
                <a:off x="3790273" y="3209921"/>
                <a:ext cx="418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單箭頭接點 16"/>
              <p:cNvCxnSpPr>
                <a:endCxn id="50" idx="1"/>
              </p:cNvCxnSpPr>
              <p:nvPr/>
            </p:nvCxnSpPr>
            <p:spPr>
              <a:xfrm>
                <a:off x="3790273" y="4157659"/>
                <a:ext cx="41859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單箭頭接點 17"/>
              <p:cNvCxnSpPr>
                <a:stCxn id="48" idx="3"/>
              </p:cNvCxnSpPr>
              <p:nvPr/>
            </p:nvCxnSpPr>
            <p:spPr>
              <a:xfrm flipV="1">
                <a:off x="4970865" y="2624134"/>
                <a:ext cx="103107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單箭頭接點 18"/>
              <p:cNvCxnSpPr/>
              <p:nvPr/>
            </p:nvCxnSpPr>
            <p:spPr>
              <a:xfrm>
                <a:off x="4985385" y="3219446"/>
                <a:ext cx="1404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單箭頭接點 19"/>
              <p:cNvCxnSpPr/>
              <p:nvPr/>
            </p:nvCxnSpPr>
            <p:spPr>
              <a:xfrm>
                <a:off x="4985385" y="4157655"/>
                <a:ext cx="2134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矩形 20"/>
                  <p:cNvSpPr/>
                  <p:nvPr/>
                </p:nvSpPr>
                <p:spPr>
                  <a:xfrm>
                    <a:off x="7677981" y="2386010"/>
                    <a:ext cx="466559" cy="200977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1400" i="1" smtClean="0">
                              <a:latin typeface="Cambria Math" panose="02040503050406030204" pitchFamily="18" charset="0"/>
                              <a:ea typeface="Cambria Math" panose="02040503050406030204" pitchFamily="18" charset="0"/>
                            </a:rPr>
                            <m:t>+</m:t>
                          </m:r>
                        </m:oMath>
                      </m:oMathPara>
                    </a14:m>
                    <a:endParaRPr lang="zh-TW" altLang="en-US" sz="1400" dirty="0"/>
                  </a:p>
                </p:txBody>
              </p:sp>
            </mc:Choice>
            <mc:Fallback xmlns="">
              <p:sp>
                <p:nvSpPr>
                  <p:cNvPr id="49" name="矩形 48"/>
                  <p:cNvSpPr>
                    <a:spLocks noRot="1" noChangeAspect="1" noMove="1" noResize="1" noEditPoints="1" noAdjustHandles="1" noChangeArrowheads="1" noChangeShapeType="1" noTextEdit="1"/>
                  </p:cNvSpPr>
                  <p:nvPr/>
                </p:nvSpPr>
                <p:spPr>
                  <a:xfrm>
                    <a:off x="7677981" y="2386010"/>
                    <a:ext cx="466559" cy="2009775"/>
                  </a:xfrm>
                  <a:prstGeom prst="rect">
                    <a:avLst/>
                  </a:prstGeom>
                  <a:blipFill>
                    <a:blip r:embed="rId7"/>
                    <a:stretch>
                      <a:fillRect/>
                    </a:stretch>
                  </a:blipFill>
                  <a:ln w="9525" cap="flat" cmpd="sng" algn="ctr">
                    <a:solidFill>
                      <a:schemeClr val="dk1"/>
                    </a:solidFill>
                    <a:prstDash val="solid"/>
                    <a:round/>
                    <a:headEnd type="none" w="med" len="med"/>
                    <a:tailEnd type="none" w="med" len="med"/>
                  </a:ln>
                </p:spPr>
                <p:txBody>
                  <a:bodyPr/>
                  <a:lstStyle/>
                  <a:p>
                    <a:r>
                      <a:rPr lang="zh-TW" altLang="en-US">
                        <a:noFill/>
                      </a:rPr>
                      <a:t> </a:t>
                    </a:r>
                  </a:p>
                </p:txBody>
              </p:sp>
            </mc:Fallback>
          </mc:AlternateContent>
          <p:cxnSp>
            <p:nvCxnSpPr>
              <p:cNvPr id="22" name="直線單箭頭接點 21"/>
              <p:cNvCxnSpPr/>
              <p:nvPr/>
            </p:nvCxnSpPr>
            <p:spPr>
              <a:xfrm flipV="1">
                <a:off x="6215061" y="2624134"/>
                <a:ext cx="14580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單箭頭接點 22"/>
              <p:cNvCxnSpPr/>
              <p:nvPr/>
            </p:nvCxnSpPr>
            <p:spPr>
              <a:xfrm flipV="1">
                <a:off x="6586535" y="3209921"/>
                <a:ext cx="10872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單箭頭接點 23"/>
              <p:cNvCxnSpPr/>
              <p:nvPr/>
            </p:nvCxnSpPr>
            <p:spPr>
              <a:xfrm flipV="1">
                <a:off x="7310573" y="4157655"/>
                <a:ext cx="360000" cy="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矩形 24"/>
              <p:cNvSpPr/>
              <p:nvPr/>
            </p:nvSpPr>
            <p:spPr>
              <a:xfrm>
                <a:off x="5169375" y="4904487"/>
                <a:ext cx="2321198" cy="32385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Select one with minimum PAPR</a:t>
                </a:r>
                <a:endParaRPr lang="zh-TW" altLang="en-US" sz="1400" dirty="0"/>
              </a:p>
            </p:txBody>
          </p:sp>
          <mc:AlternateContent xmlns:mc="http://schemas.openxmlformats.org/markup-compatibility/2006" xmlns:a14="http://schemas.microsoft.com/office/drawing/2010/main">
            <mc:Choice Requires="a14">
              <p:sp>
                <p:nvSpPr>
                  <p:cNvPr id="26" name="矩形 25"/>
                  <p:cNvSpPr/>
                  <p:nvPr/>
                </p:nvSpPr>
                <p:spPr>
                  <a:xfrm>
                    <a:off x="5045550" y="2244861"/>
                    <a:ext cx="47615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4000" i="1" smtClean="0">
                              <a:latin typeface="Cambria Math" panose="02040503050406030204" pitchFamily="18" charset="0"/>
                              <a:ea typeface="Cambria Math" panose="02040503050406030204" pitchFamily="18" charset="0"/>
                            </a:rPr>
                            <m:t>∙</m:t>
                          </m:r>
                        </m:oMath>
                      </m:oMathPara>
                    </a14:m>
                    <a:endParaRPr lang="zh-TW" altLang="en-US" sz="4000" dirty="0"/>
                  </a:p>
                </p:txBody>
              </p:sp>
            </mc:Choice>
            <mc:Fallback xmlns="">
              <p:sp>
                <p:nvSpPr>
                  <p:cNvPr id="60" name="矩形 59"/>
                  <p:cNvSpPr>
                    <a:spLocks noRot="1" noChangeAspect="1" noMove="1" noResize="1" noEditPoints="1" noAdjustHandles="1" noChangeArrowheads="1" noChangeShapeType="1" noTextEdit="1"/>
                  </p:cNvSpPr>
                  <p:nvPr/>
                </p:nvSpPr>
                <p:spPr>
                  <a:xfrm>
                    <a:off x="5045550" y="2244861"/>
                    <a:ext cx="476151" cy="707886"/>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5280827" y="2844932"/>
                    <a:ext cx="47615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4000" i="1" smtClean="0">
                              <a:latin typeface="Cambria Math" panose="02040503050406030204" pitchFamily="18" charset="0"/>
                              <a:ea typeface="Cambria Math" panose="02040503050406030204" pitchFamily="18" charset="0"/>
                            </a:rPr>
                            <m:t>∙</m:t>
                          </m:r>
                        </m:oMath>
                      </m:oMathPara>
                    </a14:m>
                    <a:endParaRPr lang="zh-TW" altLang="en-US" sz="4000" dirty="0"/>
                  </a:p>
                </p:txBody>
              </p:sp>
            </mc:Choice>
            <mc:Fallback xmlns="">
              <p:sp>
                <p:nvSpPr>
                  <p:cNvPr id="61" name="矩形 60"/>
                  <p:cNvSpPr>
                    <a:spLocks noRot="1" noChangeAspect="1" noMove="1" noResize="1" noEditPoints="1" noAdjustHandles="1" noChangeArrowheads="1" noChangeShapeType="1" noTextEdit="1"/>
                  </p:cNvSpPr>
                  <p:nvPr/>
                </p:nvSpPr>
                <p:spPr>
                  <a:xfrm>
                    <a:off x="5280827" y="2844932"/>
                    <a:ext cx="476151" cy="707886"/>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5615085" y="3777837"/>
                    <a:ext cx="476151"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4000" i="1" smtClean="0">
                              <a:latin typeface="Cambria Math" panose="02040503050406030204" pitchFamily="18" charset="0"/>
                              <a:ea typeface="Cambria Math" panose="02040503050406030204" pitchFamily="18" charset="0"/>
                            </a:rPr>
                            <m:t>∙</m:t>
                          </m:r>
                        </m:oMath>
                      </m:oMathPara>
                    </a14:m>
                    <a:endParaRPr lang="zh-TW" altLang="en-US" sz="4000" dirty="0"/>
                  </a:p>
                </p:txBody>
              </p:sp>
            </mc:Choice>
            <mc:Fallback xmlns="">
              <p:sp>
                <p:nvSpPr>
                  <p:cNvPr id="62" name="矩形 61"/>
                  <p:cNvSpPr>
                    <a:spLocks noRot="1" noChangeAspect="1" noMove="1" noResize="1" noEditPoints="1" noAdjustHandles="1" noChangeArrowheads="1" noChangeShapeType="1" noTextEdit="1"/>
                  </p:cNvSpPr>
                  <p:nvPr/>
                </p:nvSpPr>
                <p:spPr>
                  <a:xfrm>
                    <a:off x="5615085" y="3777837"/>
                    <a:ext cx="476151" cy="707886"/>
                  </a:xfrm>
                  <a:prstGeom prst="rect">
                    <a:avLst/>
                  </a:prstGeom>
                  <a:blipFill>
                    <a:blip r:embed="rId10"/>
                    <a:stretch>
                      <a:fillRect/>
                    </a:stretch>
                  </a:blipFill>
                </p:spPr>
                <p:txBody>
                  <a:bodyPr/>
                  <a:lstStyle/>
                  <a:p>
                    <a:r>
                      <a:rPr lang="zh-TW" altLang="en-US">
                        <a:noFill/>
                      </a:rPr>
                      <a:t> </a:t>
                    </a:r>
                  </a:p>
                </p:txBody>
              </p:sp>
            </mc:Fallback>
          </mc:AlternateContent>
          <p:cxnSp>
            <p:nvCxnSpPr>
              <p:cNvPr id="29" name="直線單箭頭接點 28"/>
              <p:cNvCxnSpPr/>
              <p:nvPr/>
            </p:nvCxnSpPr>
            <p:spPr>
              <a:xfrm>
                <a:off x="5280827" y="2624134"/>
                <a:ext cx="0" cy="22803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線單箭頭接點 29"/>
              <p:cNvCxnSpPr/>
              <p:nvPr/>
            </p:nvCxnSpPr>
            <p:spPr>
              <a:xfrm>
                <a:off x="5518902" y="3219446"/>
                <a:ext cx="0" cy="16850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單箭頭接點 30"/>
              <p:cNvCxnSpPr/>
              <p:nvPr/>
            </p:nvCxnSpPr>
            <p:spPr>
              <a:xfrm>
                <a:off x="5843635" y="4157655"/>
                <a:ext cx="0" cy="746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線單箭頭接點 31"/>
              <p:cNvCxnSpPr/>
              <p:nvPr/>
            </p:nvCxnSpPr>
            <p:spPr>
              <a:xfrm flipV="1">
                <a:off x="6105523" y="2720873"/>
                <a:ext cx="1" cy="2178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單箭頭接點 32"/>
              <p:cNvCxnSpPr/>
              <p:nvPr/>
            </p:nvCxnSpPr>
            <p:spPr>
              <a:xfrm flipV="1">
                <a:off x="7208594" y="4263500"/>
                <a:ext cx="1" cy="630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線單箭頭接點 33"/>
              <p:cNvCxnSpPr/>
              <p:nvPr/>
            </p:nvCxnSpPr>
            <p:spPr>
              <a:xfrm flipV="1">
                <a:off x="6470944" y="3327112"/>
                <a:ext cx="1" cy="1584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6005901" y="2276472"/>
                    <a:ext cx="20916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𝑏</m:t>
                              </m:r>
                            </m:e>
                            <m:sub>
                              <m:r>
                                <a:rPr lang="en-US" altLang="zh-TW" sz="1400" b="0" i="1" smtClean="0">
                                  <a:latin typeface="Cambria Math" panose="02040503050406030204" pitchFamily="18" charset="0"/>
                                </a:rPr>
                                <m:t>1</m:t>
                              </m:r>
                            </m:sub>
                          </m:sSub>
                        </m:oMath>
                      </m:oMathPara>
                    </a14:m>
                    <a:endParaRPr lang="zh-TW" altLang="en-US" sz="1400" dirty="0"/>
                  </a:p>
                </p:txBody>
              </p:sp>
            </mc:Choice>
            <mc:Fallback xmlns="">
              <p:sp>
                <p:nvSpPr>
                  <p:cNvPr id="73" name="文字方塊 72"/>
                  <p:cNvSpPr txBox="1">
                    <a:spLocks noRot="1" noChangeAspect="1" noMove="1" noResize="1" noEditPoints="1" noAdjustHandles="1" noChangeArrowheads="1" noChangeShapeType="1" noTextEdit="1"/>
                  </p:cNvSpPr>
                  <p:nvPr/>
                </p:nvSpPr>
                <p:spPr>
                  <a:xfrm>
                    <a:off x="6005901" y="2276472"/>
                    <a:ext cx="209160" cy="215444"/>
                  </a:xfrm>
                  <a:prstGeom prst="rect">
                    <a:avLst/>
                  </a:prstGeom>
                  <a:blipFill>
                    <a:blip r:embed="rId11"/>
                    <a:stretch>
                      <a:fillRect l="-23529" r="-5882"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p:cNvSpPr txBox="1"/>
                  <p:nvPr/>
                </p:nvSpPr>
                <p:spPr>
                  <a:xfrm>
                    <a:off x="6377375" y="2868407"/>
                    <a:ext cx="21332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𝑏</m:t>
                              </m:r>
                            </m:e>
                            <m:sub>
                              <m:r>
                                <a:rPr lang="en-US" altLang="zh-TW" sz="1400" b="0" i="1" smtClean="0">
                                  <a:latin typeface="Cambria Math" panose="02040503050406030204" pitchFamily="18" charset="0"/>
                                </a:rPr>
                                <m:t>2</m:t>
                              </m:r>
                            </m:sub>
                          </m:sSub>
                        </m:oMath>
                      </m:oMathPara>
                    </a14:m>
                    <a:endParaRPr lang="zh-TW" altLang="en-US" sz="1400" dirty="0"/>
                  </a:p>
                </p:txBody>
              </p:sp>
            </mc:Choice>
            <mc:Fallback xmlns="">
              <p:sp>
                <p:nvSpPr>
                  <p:cNvPr id="74" name="文字方塊 73"/>
                  <p:cNvSpPr txBox="1">
                    <a:spLocks noRot="1" noChangeAspect="1" noMove="1" noResize="1" noEditPoints="1" noAdjustHandles="1" noChangeArrowheads="1" noChangeShapeType="1" noTextEdit="1"/>
                  </p:cNvSpPr>
                  <p:nvPr/>
                </p:nvSpPr>
                <p:spPr>
                  <a:xfrm>
                    <a:off x="6377375" y="2868407"/>
                    <a:ext cx="213328" cy="215444"/>
                  </a:xfrm>
                  <a:prstGeom prst="rect">
                    <a:avLst/>
                  </a:prstGeom>
                  <a:blipFill>
                    <a:blip r:embed="rId12"/>
                    <a:stretch>
                      <a:fillRect l="-22857" r="-5714"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p:cNvSpPr txBox="1"/>
                  <p:nvPr/>
                </p:nvSpPr>
                <p:spPr>
                  <a:xfrm>
                    <a:off x="7110891" y="3800421"/>
                    <a:ext cx="232884" cy="230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𝑏</m:t>
                              </m:r>
                            </m:e>
                            <m:sub>
                              <m:r>
                                <a:rPr lang="en-US" altLang="zh-TW" sz="1400" b="0" i="1" smtClean="0">
                                  <a:latin typeface="Cambria Math" panose="02040503050406030204" pitchFamily="18" charset="0"/>
                                </a:rPr>
                                <m:t>𝑄</m:t>
                              </m:r>
                            </m:sub>
                          </m:sSub>
                        </m:oMath>
                      </m:oMathPara>
                    </a14:m>
                    <a:endParaRPr lang="zh-TW" altLang="en-US" sz="1400" dirty="0"/>
                  </a:p>
                </p:txBody>
              </p:sp>
            </mc:Choice>
            <mc:Fallback xmlns="">
              <p:sp>
                <p:nvSpPr>
                  <p:cNvPr id="75" name="文字方塊 74"/>
                  <p:cNvSpPr txBox="1">
                    <a:spLocks noRot="1" noChangeAspect="1" noMove="1" noResize="1" noEditPoints="1" noAdjustHandles="1" noChangeArrowheads="1" noChangeShapeType="1" noTextEdit="1"/>
                  </p:cNvSpPr>
                  <p:nvPr/>
                </p:nvSpPr>
                <p:spPr>
                  <a:xfrm>
                    <a:off x="7110891" y="3800421"/>
                    <a:ext cx="232884" cy="230704"/>
                  </a:xfrm>
                  <a:prstGeom prst="rect">
                    <a:avLst/>
                  </a:prstGeom>
                  <a:blipFill>
                    <a:blip r:embed="rId13"/>
                    <a:stretch>
                      <a:fillRect l="-21053" r="-10526" b="-263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p:cNvSpPr txBox="1"/>
                  <p:nvPr/>
                </p:nvSpPr>
                <p:spPr>
                  <a:xfrm>
                    <a:off x="3891377" y="2351414"/>
                    <a:ext cx="22621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𝑋</m:t>
                              </m:r>
                            </m:e>
                            <m:sub>
                              <m:r>
                                <a:rPr lang="en-US" altLang="zh-TW" sz="1400" b="0" i="1" smtClean="0">
                                  <a:latin typeface="Cambria Math" panose="02040503050406030204" pitchFamily="18" charset="0"/>
                                </a:rPr>
                                <m:t>1</m:t>
                              </m:r>
                            </m:sub>
                          </m:sSub>
                        </m:oMath>
                      </m:oMathPara>
                    </a14:m>
                    <a:endParaRPr lang="zh-TW" altLang="en-US" sz="1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3891377" y="2351414"/>
                    <a:ext cx="226216" cy="215444"/>
                  </a:xfrm>
                  <a:prstGeom prst="rect">
                    <a:avLst/>
                  </a:prstGeom>
                  <a:blipFill>
                    <a:blip r:embed="rId14"/>
                    <a:stretch>
                      <a:fillRect l="-18919" r="-5405"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文字方塊 38"/>
                  <p:cNvSpPr txBox="1"/>
                  <p:nvPr/>
                </p:nvSpPr>
                <p:spPr>
                  <a:xfrm>
                    <a:off x="3891377" y="2947416"/>
                    <a:ext cx="23038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𝑋</m:t>
                              </m:r>
                            </m:e>
                            <m:sub>
                              <m:r>
                                <a:rPr lang="en-US" altLang="zh-TW" sz="1400" b="0" i="1" smtClean="0">
                                  <a:latin typeface="Cambria Math" panose="02040503050406030204" pitchFamily="18" charset="0"/>
                                </a:rPr>
                                <m:t>2</m:t>
                              </m:r>
                            </m:sub>
                          </m:sSub>
                        </m:oMath>
                      </m:oMathPara>
                    </a14:m>
                    <a:endParaRPr lang="zh-TW" altLang="en-US" sz="14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3891377" y="2947416"/>
                    <a:ext cx="230383" cy="215444"/>
                  </a:xfrm>
                  <a:prstGeom prst="rect">
                    <a:avLst/>
                  </a:prstGeom>
                  <a:blipFill>
                    <a:blip r:embed="rId15"/>
                    <a:stretch>
                      <a:fillRect l="-18421" r="-5263"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p:cNvSpPr txBox="1"/>
                  <p:nvPr/>
                </p:nvSpPr>
                <p:spPr>
                  <a:xfrm>
                    <a:off x="3891377" y="3879166"/>
                    <a:ext cx="249940" cy="2307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𝑋</m:t>
                              </m:r>
                            </m:e>
                            <m:sub>
                              <m:r>
                                <a:rPr lang="en-US" altLang="zh-TW" sz="1400" b="0" i="1" smtClean="0">
                                  <a:latin typeface="Cambria Math" panose="02040503050406030204" pitchFamily="18" charset="0"/>
                                </a:rPr>
                                <m:t>𝑄</m:t>
                              </m:r>
                            </m:sub>
                          </m:sSub>
                        </m:oMath>
                      </m:oMathPara>
                    </a14:m>
                    <a:endParaRPr lang="zh-TW" altLang="en-US" sz="14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3891377" y="3879166"/>
                    <a:ext cx="249940" cy="230704"/>
                  </a:xfrm>
                  <a:prstGeom prst="rect">
                    <a:avLst/>
                  </a:prstGeom>
                  <a:blipFill>
                    <a:blip r:embed="rId16"/>
                    <a:stretch>
                      <a:fillRect l="-17073" r="-9756" b="-263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2628083" y="3152773"/>
                    <a:ext cx="15985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𝑋</m:t>
                          </m:r>
                        </m:oMath>
                      </m:oMathPara>
                    </a14:m>
                    <a:endParaRPr lang="zh-TW" altLang="en-US" sz="1400" dirty="0"/>
                  </a:p>
                </p:txBody>
              </p:sp>
            </mc:Choice>
            <mc:Fallback xmlns="">
              <p:sp>
                <p:nvSpPr>
                  <p:cNvPr id="80" name="文字方塊 79"/>
                  <p:cNvSpPr txBox="1">
                    <a:spLocks noRot="1" noChangeAspect="1" noMove="1" noResize="1" noEditPoints="1" noAdjustHandles="1" noChangeArrowheads="1" noChangeShapeType="1" noTextEdit="1"/>
                  </p:cNvSpPr>
                  <p:nvPr/>
                </p:nvSpPr>
                <p:spPr>
                  <a:xfrm>
                    <a:off x="2628083" y="3152773"/>
                    <a:ext cx="159851" cy="215444"/>
                  </a:xfrm>
                  <a:prstGeom prst="rect">
                    <a:avLst/>
                  </a:prstGeom>
                  <a:blipFill>
                    <a:blip r:embed="rId17"/>
                    <a:stretch>
                      <a:fillRect l="-26923" r="-23077" b="-2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3792936" y="3437559"/>
                    <a:ext cx="3935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81" name="文字方塊 80"/>
                  <p:cNvSpPr txBox="1">
                    <a:spLocks noRot="1" noChangeAspect="1" noMove="1" noResize="1" noEditPoints="1" noAdjustHandles="1" noChangeArrowheads="1" noChangeShapeType="1" noTextEdit="1"/>
                  </p:cNvSpPr>
                  <p:nvPr/>
                </p:nvSpPr>
                <p:spPr>
                  <a:xfrm>
                    <a:off x="3792936" y="3437559"/>
                    <a:ext cx="393555" cy="307777"/>
                  </a:xfrm>
                  <a:prstGeom prst="rect">
                    <a:avLst/>
                  </a:prstGeom>
                  <a:blipFill>
                    <a:blip r:embed="rId18"/>
                    <a:stretch>
                      <a:fillRect b="-392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6815039" y="3504738"/>
                    <a:ext cx="3935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m:t>
                          </m:r>
                        </m:oMath>
                      </m:oMathPara>
                    </a14:m>
                    <a:endParaRPr lang="zh-TW" altLang="en-US" sz="2000" dirty="0"/>
                  </a:p>
                </p:txBody>
              </p:sp>
            </mc:Choice>
            <mc:Fallback xmlns="">
              <p:sp>
                <p:nvSpPr>
                  <p:cNvPr id="82" name="文字方塊 81"/>
                  <p:cNvSpPr txBox="1">
                    <a:spLocks noRot="1" noChangeAspect="1" noMove="1" noResize="1" noEditPoints="1" noAdjustHandles="1" noChangeArrowheads="1" noChangeShapeType="1" noTextEdit="1"/>
                  </p:cNvSpPr>
                  <p:nvPr/>
                </p:nvSpPr>
                <p:spPr>
                  <a:xfrm>
                    <a:off x="6815039" y="3504738"/>
                    <a:ext cx="393555" cy="307777"/>
                  </a:xfrm>
                  <a:prstGeom prst="rect">
                    <a:avLst/>
                  </a:prstGeom>
                  <a:blipFill>
                    <a:blip r:embed="rId19"/>
                    <a:stretch>
                      <a:fillRect b="-3922"/>
                    </a:stretch>
                  </a:blipFill>
                </p:spPr>
                <p:txBody>
                  <a:bodyPr/>
                  <a:lstStyle/>
                  <a:p>
                    <a:r>
                      <a:rPr lang="zh-TW" altLang="en-US">
                        <a:noFill/>
                      </a:rPr>
                      <a:t> </a:t>
                    </a:r>
                  </a:p>
                </p:txBody>
              </p:sp>
            </mc:Fallback>
          </mc:AlternateContent>
          <p:cxnSp>
            <p:nvCxnSpPr>
              <p:cNvPr id="44" name="直線單箭頭接點 43"/>
              <p:cNvCxnSpPr>
                <a:stCxn id="21" idx="3"/>
              </p:cNvCxnSpPr>
              <p:nvPr/>
            </p:nvCxnSpPr>
            <p:spPr>
              <a:xfrm flipV="1">
                <a:off x="8144540" y="3390897"/>
                <a:ext cx="68513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5" name="文字方塊 44"/>
                  <p:cNvSpPr txBox="1"/>
                  <p:nvPr/>
                </p:nvSpPr>
                <p:spPr>
                  <a:xfrm>
                    <a:off x="8263296" y="3117503"/>
                    <a:ext cx="447623"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𝑥</m:t>
                              </m:r>
                            </m:e>
                            <m:sup>
                              <m:r>
                                <a:rPr lang="en-US" altLang="zh-TW" sz="1400" b="0" i="1" smtClean="0">
                                  <a:latin typeface="Cambria Math" panose="02040503050406030204" pitchFamily="18" charset="0"/>
                                </a:rPr>
                                <m:t>′</m:t>
                              </m:r>
                            </m:sup>
                          </m:sSup>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𝑏</m:t>
                          </m:r>
                          <m:r>
                            <a:rPr lang="en-US" altLang="zh-TW" sz="1400" b="0" i="1" smtClean="0">
                              <a:latin typeface="Cambria Math" panose="02040503050406030204" pitchFamily="18" charset="0"/>
                            </a:rPr>
                            <m:t>)</m:t>
                          </m:r>
                        </m:oMath>
                      </m:oMathPara>
                    </a14:m>
                    <a:endParaRPr lang="zh-TW" altLang="en-US" sz="1400" dirty="0"/>
                  </a:p>
                </p:txBody>
              </p:sp>
            </mc:Choice>
            <mc:Fallback xmlns="">
              <p:sp>
                <p:nvSpPr>
                  <p:cNvPr id="85" name="文字方塊 84"/>
                  <p:cNvSpPr txBox="1">
                    <a:spLocks noRot="1" noChangeAspect="1" noMove="1" noResize="1" noEditPoints="1" noAdjustHandles="1" noChangeArrowheads="1" noChangeShapeType="1" noTextEdit="1"/>
                  </p:cNvSpPr>
                  <p:nvPr/>
                </p:nvSpPr>
                <p:spPr>
                  <a:xfrm>
                    <a:off x="8263296" y="3117503"/>
                    <a:ext cx="447623" cy="215444"/>
                  </a:xfrm>
                  <a:prstGeom prst="rect">
                    <a:avLst/>
                  </a:prstGeom>
                  <a:blipFill>
                    <a:blip r:embed="rId20"/>
                    <a:stretch>
                      <a:fillRect l="-5405" r="-13514" b="-31429"/>
                    </a:stretch>
                  </a:blipFill>
                </p:spPr>
                <p:txBody>
                  <a:bodyPr/>
                  <a:lstStyle/>
                  <a:p>
                    <a:r>
                      <a:rPr lang="zh-TW" altLang="en-US">
                        <a:noFill/>
                      </a:rPr>
                      <a:t> </a:t>
                    </a:r>
                  </a:p>
                </p:txBody>
              </p:sp>
            </mc:Fallback>
          </mc:AlternateContent>
        </p:grpSp>
        <p:sp>
          <p:nvSpPr>
            <p:cNvPr id="7" name="矩形 6"/>
            <p:cNvSpPr/>
            <p:nvPr/>
          </p:nvSpPr>
          <p:spPr>
            <a:xfrm>
              <a:off x="5138855" y="2111510"/>
              <a:ext cx="2354575" cy="2240863"/>
            </a:xfrm>
            <a:prstGeom prst="rect">
              <a:avLst/>
            </a:prstGeom>
            <a:noFill/>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TW" altLang="en-US"/>
            </a:p>
          </p:txBody>
        </p:sp>
        <p:sp>
          <p:nvSpPr>
            <p:cNvPr id="8" name="文字方塊 7"/>
            <p:cNvSpPr txBox="1"/>
            <p:nvPr/>
          </p:nvSpPr>
          <p:spPr>
            <a:xfrm>
              <a:off x="5785553" y="1779852"/>
              <a:ext cx="2556858" cy="307777"/>
            </a:xfrm>
            <a:prstGeom prst="rect">
              <a:avLst/>
            </a:prstGeom>
            <a:noFill/>
          </p:spPr>
          <p:txBody>
            <a:bodyPr wrap="square" rtlCol="0">
              <a:spAutoFit/>
            </a:bodyPr>
            <a:lstStyle/>
            <a:p>
              <a:r>
                <a:rPr lang="en-US" altLang="zh-TW" sz="1400" dirty="0" smtClean="0">
                  <a:solidFill>
                    <a:srgbClr val="FF0000"/>
                  </a:solidFill>
                </a:rPr>
                <a:t>Q-section control</a:t>
              </a:r>
              <a:endParaRPr lang="zh-TW" altLang="en-US" sz="1400" dirty="0">
                <a:solidFill>
                  <a:srgbClr val="FF0000"/>
                </a:solidFill>
              </a:endParaRPr>
            </a:p>
          </p:txBody>
        </p:sp>
      </p:grpSp>
    </p:spTree>
    <p:extLst>
      <p:ext uri="{BB962C8B-B14F-4D97-AF65-F5344CB8AC3E}">
        <p14:creationId xmlns:p14="http://schemas.microsoft.com/office/powerpoint/2010/main" val="30492118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949" y="874134"/>
            <a:ext cx="6672919" cy="5453929"/>
          </a:xfrm>
          <a:prstGeom prst="rect">
            <a:avLst/>
          </a:prstGeom>
        </p:spPr>
      </p:pic>
    </p:spTree>
    <p:extLst>
      <p:ext uri="{BB962C8B-B14F-4D97-AF65-F5344CB8AC3E}">
        <p14:creationId xmlns:p14="http://schemas.microsoft.com/office/powerpoint/2010/main" val="10666661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2512580" y="181715"/>
            <a:ext cx="7942082" cy="584775"/>
          </a:xfrm>
          <a:prstGeom prst="rect">
            <a:avLst/>
          </a:prstGeom>
          <a:noFill/>
        </p:spPr>
        <p:txBody>
          <a:bodyPr wrap="square" rtlCol="0">
            <a:spAutoFit/>
          </a:bodyPr>
          <a:lstStyle/>
          <a:p>
            <a:r>
              <a:rPr lang="en-US" altLang="zh-TW" sz="3200" b="1" dirty="0" smtClean="0">
                <a:latin typeface="+mj-lt"/>
              </a:rPr>
              <a:t>The Power Amplifier Model</a:t>
            </a:r>
            <a:endParaRPr lang="en-US" altLang="zh-TW" sz="3200" b="1" dirty="0">
              <a:latin typeface="+mj-lt"/>
            </a:endParaRPr>
          </a:p>
        </p:txBody>
      </p:sp>
      <p:sp>
        <p:nvSpPr>
          <p:cNvPr id="4" name="文字方塊 3"/>
          <p:cNvSpPr txBox="1"/>
          <p:nvPr/>
        </p:nvSpPr>
        <p:spPr>
          <a:xfrm>
            <a:off x="1123950" y="1809857"/>
            <a:ext cx="7391400" cy="307777"/>
          </a:xfrm>
          <a:prstGeom prst="rect">
            <a:avLst/>
          </a:prstGeom>
          <a:noFill/>
        </p:spPr>
        <p:txBody>
          <a:bodyPr wrap="square" rtlCol="0">
            <a:spAutoFit/>
          </a:bodyPr>
          <a:lstStyle/>
          <a:p>
            <a:endParaRPr lang="zh-TW" altLang="en-US" sz="1400" dirty="0"/>
          </a:p>
        </p:txBody>
      </p:sp>
      <mc:AlternateContent xmlns:mc="http://schemas.openxmlformats.org/markup-compatibility/2006" xmlns:a14="http://schemas.microsoft.com/office/drawing/2010/main">
        <mc:Choice Requires="a14">
          <p:sp>
            <p:nvSpPr>
              <p:cNvPr id="8" name="文字方塊 7"/>
              <p:cNvSpPr txBox="1"/>
              <p:nvPr/>
            </p:nvSpPr>
            <p:spPr>
              <a:xfrm>
                <a:off x="949036" y="1503895"/>
                <a:ext cx="7741227" cy="6953186"/>
              </a:xfrm>
              <a:prstGeom prst="rect">
                <a:avLst/>
              </a:prstGeom>
              <a:noFill/>
            </p:spPr>
            <p:txBody>
              <a:bodyPr wrap="square" rtlCol="0" anchor="ctr">
                <a:spAutoFit/>
              </a:bodyPr>
              <a:lstStyle/>
              <a:p>
                <a:pPr marL="285750" indent="-285750">
                  <a:buFont typeface="Arial" panose="020B0604020202020204" pitchFamily="34" charset="0"/>
                  <a:buChar char="•"/>
                </a:pPr>
                <a:r>
                  <a:rPr lang="en-US" altLang="zh-TW" sz="1400" dirty="0" smtClean="0"/>
                  <a:t>For simplification purposes, we assume that the nonlinearity of power amplifier (PA) is memoryless, i.e., frequency nonselective. For example, if the PA input signal is </a:t>
                </a:r>
                <a:br>
                  <a:rPr lang="en-US" altLang="zh-TW" sz="1400" dirty="0" smtClean="0"/>
                </a:br>
                <a:r>
                  <a:rPr lang="en-US" altLang="zh-TW" sz="1400" dirty="0" smtClean="0"/>
                  <a:t/>
                </a:r>
                <a:br>
                  <a:rPr lang="en-US" altLang="zh-TW" sz="1400" dirty="0" smtClean="0"/>
                </a:b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𝑦</m:t>
                        </m:r>
                      </m:e>
                      <m:sub>
                        <m:r>
                          <a:rPr lang="en-US" altLang="zh-TW" sz="1400" i="1">
                            <a:latin typeface="Cambria Math" panose="02040503050406030204" pitchFamily="18" charset="0"/>
                          </a:rPr>
                          <m:t>𝑖𝑛</m:t>
                        </m:r>
                      </m:sub>
                    </m:sSub>
                    <m:r>
                      <a:rPr lang="en-US" altLang="zh-TW" sz="1400" i="1">
                        <a:latin typeface="Cambria Math" panose="02040503050406030204" pitchFamily="18" charset="0"/>
                      </a:rPr>
                      <m:t>=</m:t>
                    </m:r>
                    <m:r>
                      <a:rPr lang="en-US" altLang="zh-TW" sz="1400" i="1">
                        <a:latin typeface="Cambria Math" panose="02040503050406030204" pitchFamily="18" charset="0"/>
                      </a:rPr>
                      <m:t>𝐴</m:t>
                    </m:r>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𝑒</m:t>
                        </m:r>
                      </m:e>
                      <m:sup>
                        <m:r>
                          <a:rPr lang="en-US" altLang="zh-TW" sz="1400" i="1">
                            <a:latin typeface="Cambria Math" panose="02040503050406030204" pitchFamily="18" charset="0"/>
                          </a:rPr>
                          <m:t>𝑗</m:t>
                        </m:r>
                        <m:r>
                          <a:rPr lang="zh-TW" altLang="en-US" sz="1400" i="1">
                            <a:latin typeface="Cambria Math" panose="02040503050406030204" pitchFamily="18" charset="0"/>
                          </a:rPr>
                          <m:t>𝜙</m:t>
                        </m:r>
                      </m:sup>
                    </m:sSup>
                  </m:oMath>
                </a14:m>
                <a:r>
                  <a:rPr lang="en-US" altLang="zh-TW" sz="1400" dirty="0" smtClean="0"/>
                  <a:t/>
                </a:r>
                <a:br>
                  <a:rPr lang="en-US" altLang="zh-TW" sz="1400" dirty="0" smtClean="0"/>
                </a:br>
                <a:r>
                  <a:rPr lang="en-US" altLang="zh-TW" sz="1400" dirty="0" smtClean="0"/>
                  <a:t/>
                </a:r>
                <a:br>
                  <a:rPr lang="en-US" altLang="zh-TW" sz="1400" dirty="0" smtClean="0"/>
                </a:br>
                <a:r>
                  <a:rPr lang="en-US" altLang="zh-TW" sz="1400" dirty="0"/>
                  <a:t>then the output signal is given </a:t>
                </a:r>
                <a:r>
                  <a:rPr lang="en-US" altLang="zh-TW" sz="1400" dirty="0" smtClean="0"/>
                  <a:t>by</a:t>
                </a:r>
                <a:endParaRPr lang="en-US" altLang="zh-TW" sz="1400" dirty="0"/>
              </a:p>
              <a:p>
                <a:pPr marL="285750" indent="-285750">
                  <a:buFont typeface="Arial" panose="020B0604020202020204" pitchFamily="34" charset="0"/>
                  <a:buChar char="•"/>
                </a:pPr>
                <a:endParaRPr lang="en-US" altLang="zh-TW" sz="1400" i="1" dirty="0" smtClean="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𝑦</m:t>
                          </m:r>
                        </m:e>
                        <m:sub>
                          <m:r>
                            <a:rPr lang="en-US" altLang="zh-TW" sz="1400" i="1">
                              <a:latin typeface="Cambria Math" panose="02040503050406030204" pitchFamily="18" charset="0"/>
                            </a:rPr>
                            <m:t>𝑜𝑢𝑡</m:t>
                          </m:r>
                        </m:sub>
                      </m:sSub>
                      <m:r>
                        <a:rPr lang="en-US" altLang="zh-TW" sz="1400" i="1">
                          <a:latin typeface="Cambria Math" panose="02040503050406030204" pitchFamily="18" charset="0"/>
                        </a:rPr>
                        <m:t>=</m:t>
                      </m:r>
                      <m:r>
                        <a:rPr lang="en-US" altLang="zh-TW" sz="1400" i="1">
                          <a:latin typeface="Cambria Math" panose="02040503050406030204" pitchFamily="18" charset="0"/>
                        </a:rPr>
                        <m:t>𝐺</m:t>
                      </m:r>
                      <m:d>
                        <m:dPr>
                          <m:ctrlPr>
                            <a:rPr lang="en-US" altLang="zh-TW" sz="1400" i="1">
                              <a:latin typeface="Cambria Math" panose="02040503050406030204" pitchFamily="18" charset="0"/>
                            </a:rPr>
                          </m:ctrlPr>
                        </m:dPr>
                        <m:e>
                          <m:r>
                            <a:rPr lang="en-US" altLang="zh-TW" sz="1400" i="1">
                              <a:latin typeface="Cambria Math" panose="02040503050406030204" pitchFamily="18" charset="0"/>
                            </a:rPr>
                            <m:t>𝐴</m:t>
                          </m:r>
                        </m:e>
                      </m:d>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𝑒</m:t>
                          </m:r>
                        </m:e>
                        <m:sup>
                          <m:r>
                            <a:rPr lang="en-US" altLang="zh-TW" sz="1400" i="1">
                              <a:latin typeface="Cambria Math" panose="02040503050406030204" pitchFamily="18" charset="0"/>
                            </a:rPr>
                            <m:t>𝑗</m:t>
                          </m:r>
                          <m:r>
                            <a:rPr lang="zh-TW" altLang="en-US" sz="1400" i="1">
                              <a:latin typeface="Cambria Math" panose="02040503050406030204" pitchFamily="18" charset="0"/>
                            </a:rPr>
                            <m:t>𝜙</m:t>
                          </m:r>
                          <m:r>
                            <a:rPr lang="en-US" altLang="zh-TW" sz="1400" i="1">
                              <a:latin typeface="Cambria Math" panose="02040503050406030204" pitchFamily="18" charset="0"/>
                            </a:rPr>
                            <m:t>+</m:t>
                          </m:r>
                          <m:r>
                            <m:rPr>
                              <m:sty m:val="p"/>
                            </m:rPr>
                            <a:rPr lang="el-GR" altLang="zh-TW" sz="1400" i="0">
                              <a:latin typeface="Cambria Math" panose="02040503050406030204" pitchFamily="18" charset="0"/>
                              <a:ea typeface="Cambria Math" panose="02040503050406030204" pitchFamily="18" charset="0"/>
                            </a:rPr>
                            <m:t>Φ</m:t>
                          </m:r>
                          <m:d>
                            <m:dPr>
                              <m:ctrlPr>
                                <a:rPr lang="en-US" altLang="zh-TW" sz="1400" i="1">
                                  <a:latin typeface="Cambria Math" panose="02040503050406030204" pitchFamily="18" charset="0"/>
                                  <a:ea typeface="Cambria Math" panose="02040503050406030204" pitchFamily="18" charset="0"/>
                                </a:rPr>
                              </m:ctrlPr>
                            </m:dPr>
                            <m:e>
                              <m:r>
                                <a:rPr lang="en-US" altLang="zh-TW" sz="1400" i="1">
                                  <a:latin typeface="Cambria Math" panose="02040503050406030204" pitchFamily="18" charset="0"/>
                                  <a:ea typeface="Cambria Math" panose="02040503050406030204" pitchFamily="18" charset="0"/>
                                </a:rPr>
                                <m:t>𝐴</m:t>
                              </m:r>
                            </m:e>
                          </m:d>
                        </m:sup>
                      </m:sSup>
                    </m:oMath>
                  </m:oMathPara>
                </a14:m>
                <a:endParaRPr lang="en-US" altLang="zh-TW" sz="1400" dirty="0" smtClean="0"/>
              </a:p>
              <a:p>
                <a:endParaRPr lang="en-US" altLang="zh-TW" sz="1400" dirty="0"/>
              </a:p>
              <a:p>
                <a:r>
                  <a:rPr lang="en-US" altLang="zh-TW" sz="1400" dirty="0" smtClean="0"/>
                  <a:t>where </a:t>
                </a:r>
                <a14:m>
                  <m:oMath xmlns:m="http://schemas.openxmlformats.org/officeDocument/2006/math">
                    <m:r>
                      <a:rPr lang="en-US" altLang="zh-TW" sz="1400" i="1">
                        <a:latin typeface="Cambria Math" panose="02040503050406030204" pitchFamily="18" charset="0"/>
                      </a:rPr>
                      <m:t>𝐺</m:t>
                    </m:r>
                  </m:oMath>
                </a14:m>
                <a:r>
                  <a:rPr lang="en-US" altLang="zh-TW" sz="1400" dirty="0"/>
                  <a:t> and </a:t>
                </a:r>
                <a14:m>
                  <m:oMath xmlns:m="http://schemas.openxmlformats.org/officeDocument/2006/math">
                    <m:r>
                      <m:rPr>
                        <m:sty m:val="p"/>
                      </m:rPr>
                      <a:rPr lang="el-GR" altLang="zh-TW" sz="1400" i="1">
                        <a:latin typeface="Cambria Math" panose="02040503050406030204" pitchFamily="18" charset="0"/>
                        <a:ea typeface="Cambria Math" panose="02040503050406030204" pitchFamily="18" charset="0"/>
                      </a:rPr>
                      <m:t>Φ</m:t>
                    </m:r>
                  </m:oMath>
                </a14:m>
                <a:r>
                  <a:rPr lang="en-US" altLang="zh-TW" sz="1400" dirty="0"/>
                  <a:t> are known as the AM/AM and AM/PM conversions, respectively. In most cases, the        </a:t>
                </a:r>
                <a:r>
                  <a:rPr lang="en-US" altLang="zh-TW" sz="1400" dirty="0" smtClean="0"/>
                  <a:t>      AM/PM </a:t>
                </a:r>
                <a:r>
                  <a:rPr lang="en-US" altLang="zh-TW" sz="1400" dirty="0"/>
                  <a:t>conversion is small enough to be neglected.</a:t>
                </a:r>
              </a:p>
              <a:p>
                <a:r>
                  <a:rPr lang="en-US" altLang="zh-TW" sz="1400" dirty="0" smtClean="0"/>
                  <a:t/>
                </a:r>
                <a:br>
                  <a:rPr lang="en-US" altLang="zh-TW" sz="1400" dirty="0" smtClean="0"/>
                </a:br>
                <a:endParaRPr lang="en-US" altLang="zh-TW" sz="1400" dirty="0" smtClean="0"/>
              </a:p>
              <a:p>
                <a:pPr marL="285750" indent="-285750">
                  <a:buFont typeface="Arial" panose="020B0604020202020204" pitchFamily="34" charset="0"/>
                  <a:buChar char="•"/>
                </a:pPr>
                <a:r>
                  <a:rPr lang="en-US" altLang="zh-TW" sz="1400" dirty="0" smtClean="0"/>
                  <a:t>A common model of solid-state power amplifier (SSPA) model is expressed as </a:t>
                </a:r>
                <a:endParaRPr lang="en-US" altLang="zh-TW" sz="1400" dirty="0"/>
              </a:p>
              <a:p>
                <a:pPr marL="285750" indent="-285750">
                  <a:buFont typeface="Arial" panose="020B0604020202020204" pitchFamily="34" charset="0"/>
                  <a:buChar char="•"/>
                </a:pPr>
                <a:endParaRPr lang="en-US" altLang="zh-TW" sz="1400" i="1" dirty="0" smtClean="0">
                  <a:latin typeface="Cambria Math" panose="02040503050406030204" pitchFamily="18" charset="0"/>
                </a:endParaRPr>
              </a:p>
              <a:p>
                <a:pPr algn="ctr"/>
                <a14:m>
                  <m:oMath xmlns:m="http://schemas.openxmlformats.org/officeDocument/2006/math">
                    <m:r>
                      <a:rPr lang="en-US" altLang="zh-TW" sz="1400" i="1">
                        <a:latin typeface="Cambria Math" panose="02040503050406030204" pitchFamily="18" charset="0"/>
                      </a:rPr>
                      <m:t>𝐺</m:t>
                    </m:r>
                    <m:d>
                      <m:dPr>
                        <m:ctrlPr>
                          <a:rPr lang="en-US" altLang="zh-TW" sz="1400" i="1">
                            <a:latin typeface="Cambria Math" panose="02040503050406030204" pitchFamily="18" charset="0"/>
                          </a:rPr>
                        </m:ctrlPr>
                      </m:dPr>
                      <m:e>
                        <m:r>
                          <a:rPr lang="en-US" altLang="zh-TW" sz="1400" i="1">
                            <a:latin typeface="Cambria Math" panose="02040503050406030204" pitchFamily="18" charset="0"/>
                          </a:rPr>
                          <m:t>𝐴</m:t>
                        </m:r>
                      </m:e>
                    </m:d>
                    <m:r>
                      <a:rPr lang="en-US" altLang="zh-TW" sz="1400" i="1">
                        <a:latin typeface="Cambria Math" panose="02040503050406030204" pitchFamily="18" charset="0"/>
                      </a:rPr>
                      <m:t>=</m:t>
                    </m:r>
                    <m:f>
                      <m:fPr>
                        <m:ctrlPr>
                          <a:rPr lang="en-US" altLang="zh-TW" sz="1400" i="1">
                            <a:latin typeface="Cambria Math" panose="02040503050406030204" pitchFamily="18" charset="0"/>
                          </a:rPr>
                        </m:ctrlPr>
                      </m:fPr>
                      <m:num>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𝑔</m:t>
                            </m:r>
                          </m:e>
                          <m:sub>
                            <m:r>
                              <a:rPr lang="en-US" altLang="zh-TW" sz="1400" i="1">
                                <a:latin typeface="Cambria Math" panose="02040503050406030204" pitchFamily="18" charset="0"/>
                              </a:rPr>
                              <m:t>0</m:t>
                            </m:r>
                          </m:sub>
                        </m:sSub>
                        <m:r>
                          <a:rPr lang="en-US" altLang="zh-TW" sz="1400" i="1">
                            <a:latin typeface="Cambria Math" panose="02040503050406030204" pitchFamily="18" charset="0"/>
                          </a:rPr>
                          <m:t>𝐴</m:t>
                        </m:r>
                      </m:num>
                      <m:den>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[1+</m:t>
                            </m:r>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m:t>
                                </m:r>
                                <m:f>
                                  <m:fPr>
                                    <m:type m:val="skw"/>
                                    <m:ctrlPr>
                                      <a:rPr lang="en-US" altLang="zh-TW" sz="1400" i="1">
                                        <a:latin typeface="Cambria Math" panose="02040503050406030204" pitchFamily="18" charset="0"/>
                                      </a:rPr>
                                    </m:ctrlPr>
                                  </m:fPr>
                                  <m:num>
                                    <m:r>
                                      <a:rPr lang="en-US" altLang="zh-TW" sz="1400" i="1">
                                        <a:latin typeface="Cambria Math" panose="02040503050406030204" pitchFamily="18" charset="0"/>
                                      </a:rPr>
                                      <m:t>𝐴</m:t>
                                    </m:r>
                                  </m:num>
                                  <m:den>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𝐴</m:t>
                                        </m:r>
                                      </m:e>
                                      <m:sub>
                                        <m:r>
                                          <a:rPr lang="en-US" altLang="zh-TW" sz="1400" i="1">
                                            <a:latin typeface="Cambria Math" panose="02040503050406030204" pitchFamily="18" charset="0"/>
                                          </a:rPr>
                                          <m:t>𝑠𝑎𝑡</m:t>
                                        </m:r>
                                      </m:sub>
                                    </m:sSub>
                                  </m:den>
                                </m:f>
                                <m:r>
                                  <a:rPr lang="en-US" altLang="zh-TW" sz="1400" i="1">
                                    <a:latin typeface="Cambria Math" panose="02040503050406030204" pitchFamily="18" charset="0"/>
                                  </a:rPr>
                                  <m:t>)</m:t>
                                </m:r>
                              </m:e>
                              <m:sup>
                                <m:r>
                                  <a:rPr lang="en-US" altLang="zh-TW" sz="1400" i="1">
                                    <a:latin typeface="Cambria Math" panose="02040503050406030204" pitchFamily="18" charset="0"/>
                                  </a:rPr>
                                  <m:t>2</m:t>
                                </m:r>
                                <m:r>
                                  <a:rPr lang="en-US" altLang="zh-TW" sz="1400" i="1">
                                    <a:latin typeface="Cambria Math" panose="02040503050406030204" pitchFamily="18" charset="0"/>
                                  </a:rPr>
                                  <m:t>𝑝</m:t>
                                </m:r>
                              </m:sup>
                            </m:sSup>
                            <m:r>
                              <a:rPr lang="en-US" altLang="zh-TW" sz="1400" i="1">
                                <a:latin typeface="Cambria Math" panose="02040503050406030204" pitchFamily="18" charset="0"/>
                              </a:rPr>
                              <m:t>]</m:t>
                            </m:r>
                          </m:e>
                          <m:sup>
                            <m:r>
                              <a:rPr lang="en-US" altLang="zh-TW" sz="1400" i="1">
                                <a:latin typeface="Cambria Math" panose="02040503050406030204" pitchFamily="18" charset="0"/>
                              </a:rPr>
                              <m:t>1/2</m:t>
                            </m:r>
                            <m:r>
                              <a:rPr lang="en-US" altLang="zh-TW" sz="1400" i="1">
                                <a:latin typeface="Cambria Math" panose="02040503050406030204" pitchFamily="18" charset="0"/>
                              </a:rPr>
                              <m:t>𝑝</m:t>
                            </m:r>
                          </m:sup>
                        </m:sSup>
                      </m:den>
                    </m:f>
                  </m:oMath>
                </a14:m>
                <a:r>
                  <a:rPr lang="en-US" altLang="zh-TW" sz="1400" dirty="0"/>
                  <a:t>, and </a:t>
                </a:r>
                <a14:m>
                  <m:oMath xmlns:m="http://schemas.openxmlformats.org/officeDocument/2006/math">
                    <m:r>
                      <m:rPr>
                        <m:sty m:val="p"/>
                      </m:rPr>
                      <a:rPr lang="el-GR" altLang="zh-TW" sz="1400" i="1">
                        <a:latin typeface="Cambria Math" panose="02040503050406030204" pitchFamily="18" charset="0"/>
                        <a:ea typeface="Cambria Math" panose="02040503050406030204" pitchFamily="18" charset="0"/>
                      </a:rPr>
                      <m:t>Φ</m:t>
                    </m:r>
                    <m:d>
                      <m:dPr>
                        <m:ctrlPr>
                          <a:rPr lang="en-US" altLang="zh-TW" sz="1400" i="1">
                            <a:latin typeface="Cambria Math" panose="02040503050406030204" pitchFamily="18" charset="0"/>
                            <a:ea typeface="Cambria Math" panose="02040503050406030204" pitchFamily="18" charset="0"/>
                          </a:rPr>
                        </m:ctrlPr>
                      </m:dPr>
                      <m:e>
                        <m:r>
                          <a:rPr lang="en-US" altLang="zh-TW" sz="1400" i="1">
                            <a:latin typeface="Cambria Math" panose="02040503050406030204" pitchFamily="18" charset="0"/>
                            <a:ea typeface="Cambria Math" panose="02040503050406030204" pitchFamily="18" charset="0"/>
                          </a:rPr>
                          <m:t>𝐴</m:t>
                        </m:r>
                      </m:e>
                    </m:d>
                    <m:r>
                      <a:rPr lang="en-US" altLang="zh-TW" sz="1400" i="1">
                        <a:latin typeface="Cambria Math" panose="02040503050406030204" pitchFamily="18" charset="0"/>
                        <a:ea typeface="Cambria Math" panose="02040503050406030204" pitchFamily="18" charset="0"/>
                      </a:rPr>
                      <m:t>=0</m:t>
                    </m:r>
                  </m:oMath>
                </a14:m>
                <a:endParaRPr lang="en-US" altLang="zh-TW" sz="1400" dirty="0" smtClean="0"/>
              </a:p>
              <a:p>
                <a:pPr algn="ctr"/>
                <a:endParaRPr lang="en-US" altLang="zh-TW" sz="1400" dirty="0"/>
              </a:p>
              <a:p>
                <a:r>
                  <a:rPr lang="en-US" altLang="zh-TW" sz="1400" dirty="0" smtClean="0"/>
                  <a:t>where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𝑔</m:t>
                        </m:r>
                      </m:e>
                      <m:sub>
                        <m:r>
                          <a:rPr lang="en-US" altLang="zh-TW" sz="1400" i="1">
                            <a:latin typeface="Cambria Math" panose="02040503050406030204" pitchFamily="18" charset="0"/>
                          </a:rPr>
                          <m:t>0</m:t>
                        </m:r>
                      </m:sub>
                    </m:sSub>
                  </m:oMath>
                </a14:m>
                <a:r>
                  <a:rPr lang="en-US" altLang="zh-TW" sz="1400" dirty="0" smtClean="0"/>
                  <a:t> is the amplifier gain,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𝐴</m:t>
                        </m:r>
                      </m:e>
                      <m:sub>
                        <m:r>
                          <a:rPr lang="en-US" altLang="zh-TW" sz="1400" i="1">
                            <a:latin typeface="Cambria Math" panose="02040503050406030204" pitchFamily="18" charset="0"/>
                          </a:rPr>
                          <m:t>𝑠𝑎𝑡</m:t>
                        </m:r>
                      </m:sub>
                    </m:sSub>
                  </m:oMath>
                </a14:m>
                <a:r>
                  <a:rPr lang="en-US" altLang="zh-TW" sz="1400" dirty="0" smtClean="0"/>
                  <a:t> is the input saturation level, and </a:t>
                </a:r>
                <a14:m>
                  <m:oMath xmlns:m="http://schemas.openxmlformats.org/officeDocument/2006/math">
                    <m:r>
                      <a:rPr lang="en-US" altLang="zh-TW" sz="1400" i="1">
                        <a:latin typeface="Cambria Math" panose="02040503050406030204" pitchFamily="18" charset="0"/>
                      </a:rPr>
                      <m:t>𝑝</m:t>
                    </m:r>
                  </m:oMath>
                </a14:m>
                <a:r>
                  <a:rPr lang="en-US" altLang="zh-TW" sz="1400" dirty="0" smtClean="0"/>
                  <a:t> controls the AM/AM sharpness.</a:t>
                </a:r>
              </a:p>
              <a:p>
                <a:endParaRPr lang="en-US" altLang="zh-TW" sz="1400" dirty="0"/>
              </a:p>
              <a:p>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endParaRPr lang="en-US" altLang="zh-TW" sz="1400" dirty="0" smtClean="0"/>
              </a:p>
              <a:p>
                <a:pPr algn="ctr"/>
                <a:endParaRPr lang="en-US" altLang="zh-TW" sz="1400" dirty="0"/>
              </a:p>
              <a:p>
                <a:r>
                  <a:rPr lang="en-US" altLang="zh-TW" sz="1400" dirty="0"/>
                  <a:t> </a:t>
                </a:r>
                <a:r>
                  <a:rPr lang="en-US" altLang="zh-TW" sz="1400" dirty="0" smtClean="0"/>
                  <a:t>      </a:t>
                </a:r>
                <a:br>
                  <a:rPr lang="en-US" altLang="zh-TW" sz="1400" dirty="0" smtClean="0"/>
                </a:br>
                <a:r>
                  <a:rPr lang="en-US" altLang="zh-TW" sz="1400" dirty="0" smtClean="0"/>
                  <a:t/>
                </a:r>
                <a:br>
                  <a:rPr lang="en-US" altLang="zh-TW" sz="1400" dirty="0" smtClean="0"/>
                </a:br>
                <a:endParaRPr lang="en-US" altLang="zh-TW" sz="1400" dirty="0" smtClean="0"/>
              </a:p>
              <a:p>
                <a:endParaRPr lang="en-US" altLang="zh-TW" sz="1400" dirty="0"/>
              </a:p>
              <a:p>
                <a:r>
                  <a:rPr lang="en-US" altLang="zh-TW" sz="1400" dirty="0" smtClean="0"/>
                  <a:t>       </a:t>
                </a:r>
              </a:p>
            </p:txBody>
          </p:sp>
        </mc:Choice>
        <mc:Fallback xmlns="">
          <p:sp>
            <p:nvSpPr>
              <p:cNvPr id="8" name="文字方塊 7"/>
              <p:cNvSpPr txBox="1">
                <a:spLocks noRot="1" noChangeAspect="1" noMove="1" noResize="1" noEditPoints="1" noAdjustHandles="1" noChangeArrowheads="1" noChangeShapeType="1" noTextEdit="1"/>
              </p:cNvSpPr>
              <p:nvPr/>
            </p:nvSpPr>
            <p:spPr>
              <a:xfrm>
                <a:off x="949036" y="1503895"/>
                <a:ext cx="7741227" cy="6953186"/>
              </a:xfrm>
              <a:prstGeom prst="rect">
                <a:avLst/>
              </a:prstGeom>
              <a:blipFill>
                <a:blip r:embed="rId3"/>
                <a:stretch>
                  <a:fillRect l="-23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9477396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2512580" y="181715"/>
            <a:ext cx="7942082" cy="584775"/>
          </a:xfrm>
          <a:prstGeom prst="rect">
            <a:avLst/>
          </a:prstGeom>
          <a:noFill/>
        </p:spPr>
        <p:txBody>
          <a:bodyPr wrap="square" rtlCol="0">
            <a:spAutoFit/>
          </a:bodyPr>
          <a:lstStyle/>
          <a:p>
            <a:r>
              <a:rPr lang="en-US" altLang="zh-TW" sz="3200" b="1" dirty="0" smtClean="0">
                <a:latin typeface="+mj-lt"/>
              </a:rPr>
              <a:t>The Power Amplifier Model</a:t>
            </a:r>
            <a:endParaRPr lang="en-US" altLang="zh-TW" sz="3200" b="1" dirty="0">
              <a:latin typeface="+mj-lt"/>
            </a:endParaRPr>
          </a:p>
        </p:txBody>
      </p:sp>
      <p:sp>
        <p:nvSpPr>
          <p:cNvPr id="4" name="文字方塊 3"/>
          <p:cNvSpPr txBox="1"/>
          <p:nvPr/>
        </p:nvSpPr>
        <p:spPr>
          <a:xfrm>
            <a:off x="1123950" y="1809857"/>
            <a:ext cx="7391400" cy="307777"/>
          </a:xfrm>
          <a:prstGeom prst="rect">
            <a:avLst/>
          </a:prstGeom>
          <a:noFill/>
        </p:spPr>
        <p:txBody>
          <a:bodyPr wrap="square" rtlCol="0">
            <a:spAutoFit/>
          </a:bodyPr>
          <a:lstStyle/>
          <a:p>
            <a:endParaRPr lang="zh-TW" altLang="en-US" sz="1400" dirty="0"/>
          </a:p>
        </p:txBody>
      </p:sp>
      <mc:AlternateContent xmlns:mc="http://schemas.openxmlformats.org/markup-compatibility/2006">
        <mc:Choice xmlns:a14="http://schemas.microsoft.com/office/drawing/2010/main" Requires="a14">
          <p:sp>
            <p:nvSpPr>
              <p:cNvPr id="8" name="文字方塊 7"/>
              <p:cNvSpPr txBox="1"/>
              <p:nvPr/>
            </p:nvSpPr>
            <p:spPr>
              <a:xfrm>
                <a:off x="774123" y="1042020"/>
                <a:ext cx="7741227" cy="4633063"/>
              </a:xfrm>
              <a:prstGeom prst="rect">
                <a:avLst/>
              </a:prstGeom>
              <a:noFill/>
            </p:spPr>
            <p:txBody>
              <a:bodyPr wrap="square" rtlCol="0" anchor="ctr">
                <a:spAutoFit/>
              </a:bodyPr>
              <a:lstStyle/>
              <a:p>
                <a:endParaRPr lang="en-US" altLang="zh-TW" sz="1400" dirty="0"/>
              </a:p>
              <a:p>
                <a:endParaRPr lang="en-US" altLang="zh-TW" sz="1400" dirty="0" smtClean="0"/>
              </a:p>
              <a:p>
                <a:pPr marL="342900" indent="-342900">
                  <a:buFont typeface="Arial" panose="020B0604020202020204" pitchFamily="34" charset="0"/>
                  <a:buChar char="•"/>
                </a:pPr>
                <a:r>
                  <a:rPr lang="en-US" altLang="zh-TW" sz="1400" dirty="0" smtClean="0"/>
                  <a:t>We assumed that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𝑔</m:t>
                        </m:r>
                      </m:e>
                      <m:sub>
                        <m:r>
                          <a:rPr lang="en-US" altLang="zh-TW" sz="1400" i="1">
                            <a:latin typeface="Cambria Math" panose="02040503050406030204" pitchFamily="18" charset="0"/>
                          </a:rPr>
                          <m:t>0</m:t>
                        </m:r>
                      </m:sub>
                    </m:sSub>
                    <m:r>
                      <a:rPr lang="en-US" altLang="zh-TW" sz="1400" b="0" i="1" smtClean="0">
                        <a:latin typeface="Cambria Math" panose="02040503050406030204" pitchFamily="18" charset="0"/>
                      </a:rPr>
                      <m:t>=1</m:t>
                    </m:r>
                  </m:oMath>
                </a14:m>
                <a:r>
                  <a:rPr lang="en-US" altLang="zh-TW" sz="1400" dirty="0" smtClean="0"/>
                  <a:t>, and a good approximation </a:t>
                </a:r>
                <a:r>
                  <a:rPr lang="en-US" altLang="zh-TW" sz="1400" dirty="0"/>
                  <a:t>of </a:t>
                </a:r>
                <a:r>
                  <a:rPr lang="en-US" altLang="zh-TW" sz="1400" dirty="0" smtClean="0"/>
                  <a:t>practical PA is obtained by choosing </a:t>
                </a:r>
                <a14:m>
                  <m:oMath xmlns:m="http://schemas.openxmlformats.org/officeDocument/2006/math">
                    <m:r>
                      <a:rPr lang="en-US" altLang="zh-TW" sz="1400" i="1">
                        <a:latin typeface="Cambria Math" panose="02040503050406030204" pitchFamily="18" charset="0"/>
                      </a:rPr>
                      <m:t>𝑝</m:t>
                    </m:r>
                  </m:oMath>
                </a14:m>
                <a:r>
                  <a:rPr lang="en-US" altLang="zh-TW" sz="1400" dirty="0" smtClean="0"/>
                  <a:t> in the range of 2 to 3. The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𝐴</m:t>
                        </m:r>
                      </m:e>
                      <m:sub>
                        <m:r>
                          <a:rPr lang="en-US" altLang="zh-TW" sz="1400" i="1">
                            <a:latin typeface="Cambria Math" panose="02040503050406030204" pitchFamily="18" charset="0"/>
                          </a:rPr>
                          <m:t>𝑠𝑎𝑡</m:t>
                        </m:r>
                      </m:sub>
                    </m:sSub>
                  </m:oMath>
                </a14:m>
                <a:r>
                  <a:rPr lang="en-US" altLang="zh-TW" sz="1400" dirty="0" smtClean="0"/>
                  <a:t> can be obtained by [10]</a:t>
                </a:r>
              </a:p>
              <a:p>
                <a:pPr marL="342900" indent="-342900">
                  <a:buFont typeface="Arial" panose="020B0604020202020204" pitchFamily="34" charset="0"/>
                  <a:buChar char="•"/>
                </a:pPr>
                <a:endParaRPr lang="en-US" altLang="zh-TW" sz="1400" dirty="0"/>
              </a:p>
              <a:p>
                <a:pPr/>
                <a14:m>
                  <m:oMathPara xmlns:m="http://schemas.openxmlformats.org/officeDocument/2006/math">
                    <m:oMathParaPr>
                      <m:jc m:val="center"/>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𝑃</m:t>
                          </m:r>
                        </m:e>
                        <m:sub>
                          <m:r>
                            <a:rPr lang="en-US" altLang="zh-TW" sz="1400" b="0" i="1" smtClean="0">
                              <a:latin typeface="Cambria Math" panose="02040503050406030204" pitchFamily="18" charset="0"/>
                            </a:rPr>
                            <m:t>𝑖𝑛</m:t>
                          </m:r>
                        </m:sub>
                      </m:sSub>
                      <m:r>
                        <a:rPr lang="en-US" altLang="zh-TW" sz="1400" b="0" i="1" smtClean="0">
                          <a:latin typeface="Cambria Math" panose="02040503050406030204" pitchFamily="18" charset="0"/>
                        </a:rPr>
                        <m:t>=</m:t>
                      </m:r>
                      <m:f>
                        <m:fPr>
                          <m:ctrlPr>
                            <a:rPr lang="en-US" altLang="zh-TW" sz="1400" b="0" i="1" smtClean="0">
                              <a:latin typeface="Cambria Math" panose="02040503050406030204" pitchFamily="18" charset="0"/>
                            </a:rPr>
                          </m:ctrlPr>
                        </m:fPr>
                        <m:num>
                          <m:sSup>
                            <m:sSupPr>
                              <m:ctrlPr>
                                <a:rPr lang="en-US" altLang="zh-TW" sz="1400" b="0" i="1" smtClean="0">
                                  <a:latin typeface="Cambria Math" panose="02040503050406030204" pitchFamily="18" charset="0"/>
                                </a:rPr>
                              </m:ctrlPr>
                            </m:sSupPr>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𝐴</m:t>
                                  </m:r>
                                </m:e>
                                <m:sub>
                                  <m:r>
                                    <a:rPr lang="en-US" altLang="zh-TW" sz="1400" b="0" i="1" smtClean="0">
                                      <a:latin typeface="Cambria Math" panose="02040503050406030204" pitchFamily="18" charset="0"/>
                                    </a:rPr>
                                    <m:t>𝑠𝑎𝑡</m:t>
                                  </m:r>
                                </m:sub>
                              </m:sSub>
                            </m:e>
                            <m:sup>
                              <m:r>
                                <a:rPr lang="en-US" altLang="zh-TW" sz="1400" b="0" i="1" smtClean="0">
                                  <a:latin typeface="Cambria Math" panose="02040503050406030204" pitchFamily="18" charset="0"/>
                                </a:rPr>
                                <m:t>2</m:t>
                              </m:r>
                            </m:sup>
                          </m:sSup>
                        </m:num>
                        <m:den>
                          <m:r>
                            <a:rPr lang="en-US" altLang="zh-TW" sz="1400" b="0" i="1" smtClean="0">
                              <a:latin typeface="Cambria Math" panose="02040503050406030204" pitchFamily="18" charset="0"/>
                            </a:rPr>
                            <m:t>𝐼𝐵𝑂</m:t>
                          </m:r>
                        </m:den>
                      </m:f>
                    </m:oMath>
                  </m:oMathPara>
                </a14:m>
                <a:endParaRPr lang="en-US" altLang="zh-TW" sz="1400" dirty="0" smtClean="0"/>
              </a:p>
              <a:p>
                <a:endParaRPr lang="en-US" altLang="zh-TW" sz="1400" dirty="0" smtClean="0"/>
              </a:p>
              <a:p>
                <a:endParaRPr lang="en-US" altLang="zh-TW" sz="1400" dirty="0"/>
              </a:p>
              <a:p>
                <a:pPr marL="285750" indent="-285750">
                  <a:buFont typeface="Arial" panose="020B0604020202020204" pitchFamily="34" charset="0"/>
                  <a:buChar char="•"/>
                </a:pPr>
                <a:r>
                  <a:rPr lang="en-US" altLang="zh-TW" sz="1400" dirty="0" smtClean="0"/>
                  <a:t>We can further simplify this model into a hard clipping scheme,</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endParaRPr lang="en-US" altLang="zh-TW" sz="1400" dirty="0" smtClean="0"/>
              </a:p>
              <a:p>
                <a:pPr algn="ctr"/>
                <a:endParaRPr lang="en-US" altLang="zh-TW" sz="1400" dirty="0"/>
              </a:p>
              <a:p>
                <a:r>
                  <a:rPr lang="en-US" altLang="zh-TW" sz="1400" dirty="0"/>
                  <a:t> </a:t>
                </a:r>
                <a:r>
                  <a:rPr lang="en-US" altLang="zh-TW" sz="1400" dirty="0" smtClean="0"/>
                  <a:t>      </a:t>
                </a:r>
                <a:br>
                  <a:rPr lang="en-US" altLang="zh-TW" sz="1400" dirty="0" smtClean="0"/>
                </a:br>
                <a:r>
                  <a:rPr lang="en-US" altLang="zh-TW" sz="1400" dirty="0" smtClean="0"/>
                  <a:t/>
                </a:r>
                <a:br>
                  <a:rPr lang="en-US" altLang="zh-TW" sz="1400" dirty="0" smtClean="0"/>
                </a:br>
                <a:endParaRPr lang="en-US" altLang="zh-TW" sz="1400" dirty="0" smtClean="0"/>
              </a:p>
              <a:p>
                <a:endParaRPr lang="en-US" altLang="zh-TW" sz="1400" dirty="0"/>
              </a:p>
              <a:p>
                <a:r>
                  <a:rPr lang="en-US" altLang="zh-TW" sz="1400" dirty="0" smtClean="0"/>
                  <a:t>       </a:t>
                </a:r>
              </a:p>
            </p:txBody>
          </p:sp>
        </mc:Choice>
        <mc:Fallback>
          <p:sp>
            <p:nvSpPr>
              <p:cNvPr id="8" name="文字方塊 7"/>
              <p:cNvSpPr txBox="1">
                <a:spLocks noRot="1" noChangeAspect="1" noMove="1" noResize="1" noEditPoints="1" noAdjustHandles="1" noChangeArrowheads="1" noChangeShapeType="1" noTextEdit="1"/>
              </p:cNvSpPr>
              <p:nvPr/>
            </p:nvSpPr>
            <p:spPr>
              <a:xfrm>
                <a:off x="774123" y="1042020"/>
                <a:ext cx="7741227" cy="4633063"/>
              </a:xfrm>
              <a:prstGeom prst="rect">
                <a:avLst/>
              </a:prstGeom>
              <a:blipFill>
                <a:blip r:embed="rId3"/>
                <a:stretch>
                  <a:fillRect l="-157" r="-551"/>
                </a:stretch>
              </a:blipFill>
            </p:spPr>
            <p:txBody>
              <a:bodyPr/>
              <a:lstStyle/>
              <a:p>
                <a:r>
                  <a:rPr lang="zh-TW" altLang="en-US">
                    <a:noFill/>
                  </a:rPr>
                  <a:t> </a:t>
                </a:r>
              </a:p>
            </p:txBody>
          </p:sp>
        </mc:Fallback>
      </mc:AlternateContent>
      <p:cxnSp>
        <p:nvCxnSpPr>
          <p:cNvPr id="11" name="直線單箭頭接點 10"/>
          <p:cNvCxnSpPr/>
          <p:nvPr/>
        </p:nvCxnSpPr>
        <p:spPr>
          <a:xfrm>
            <a:off x="2067791" y="3616036"/>
            <a:ext cx="9351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字方塊 11"/>
          <p:cNvSpPr txBox="1"/>
          <p:nvPr/>
        </p:nvSpPr>
        <p:spPr>
          <a:xfrm>
            <a:off x="1931699" y="3204664"/>
            <a:ext cx="1248929" cy="307777"/>
          </a:xfrm>
          <a:prstGeom prst="rect">
            <a:avLst/>
          </a:prstGeom>
          <a:noFill/>
        </p:spPr>
        <p:txBody>
          <a:bodyPr wrap="square" rtlCol="0">
            <a:spAutoFit/>
          </a:bodyPr>
          <a:lstStyle/>
          <a:p>
            <a:r>
              <a:rPr lang="en-US" altLang="zh-TW" sz="1400" dirty="0" smtClean="0"/>
              <a:t>OFDM Symbol</a:t>
            </a:r>
            <a:endParaRPr lang="zh-TW" altLang="en-US" sz="1400" dirty="0"/>
          </a:p>
        </p:txBody>
      </p:sp>
      <mc:AlternateContent xmlns:mc="http://schemas.openxmlformats.org/markup-compatibility/2006" xmlns:a14="http://schemas.microsoft.com/office/drawing/2010/main">
        <mc:Choice Requires="a14">
          <p:sp>
            <p:nvSpPr>
              <p:cNvPr id="13" name="文字方塊 12"/>
              <p:cNvSpPr txBox="1"/>
              <p:nvPr/>
            </p:nvSpPr>
            <p:spPr>
              <a:xfrm>
                <a:off x="2971800" y="3467145"/>
                <a:ext cx="2821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m:t>
                      </m:r>
                    </m:oMath>
                  </m:oMathPara>
                </a14:m>
                <a:endParaRPr lang="zh-TW" altLang="en-US"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2971800" y="3467145"/>
                <a:ext cx="282129" cy="276999"/>
              </a:xfrm>
              <a:prstGeom prst="rect">
                <a:avLst/>
              </a:prstGeom>
              <a:blipFill>
                <a:blip r:embed="rId4"/>
                <a:stretch>
                  <a:fillRect l="-28261" t="-2222" r="-26087" b="-24444"/>
                </a:stretch>
              </a:blipFill>
            </p:spPr>
            <p:txBody>
              <a:bodyPr/>
              <a:lstStyle/>
              <a:p>
                <a:r>
                  <a:rPr lang="zh-TW" altLang="en-US">
                    <a:noFill/>
                  </a:rPr>
                  <a:t> </a:t>
                </a:r>
              </a:p>
            </p:txBody>
          </p:sp>
        </mc:Fallback>
      </mc:AlternateContent>
      <p:grpSp>
        <p:nvGrpSpPr>
          <p:cNvPr id="16" name="群組 15"/>
          <p:cNvGrpSpPr/>
          <p:nvPr/>
        </p:nvGrpSpPr>
        <p:grpSpPr>
          <a:xfrm>
            <a:off x="2739013" y="3709875"/>
            <a:ext cx="737756" cy="910378"/>
            <a:chOff x="2743986" y="3744144"/>
            <a:chExt cx="737756" cy="910378"/>
          </a:xfrm>
        </p:grpSpPr>
        <p:sp>
          <p:nvSpPr>
            <p:cNvPr id="9" name="矩形 8"/>
            <p:cNvSpPr/>
            <p:nvPr/>
          </p:nvSpPr>
          <p:spPr>
            <a:xfrm>
              <a:off x="2743986" y="4166150"/>
              <a:ext cx="737756" cy="48837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IBO control</a:t>
              </a:r>
              <a:endParaRPr lang="zh-TW" altLang="en-US" sz="1400" dirty="0"/>
            </a:p>
          </p:txBody>
        </p:sp>
        <p:cxnSp>
          <p:nvCxnSpPr>
            <p:cNvPr id="15" name="直線單箭頭接點 14"/>
            <p:cNvCxnSpPr/>
            <p:nvPr/>
          </p:nvCxnSpPr>
          <p:spPr>
            <a:xfrm flipV="1">
              <a:off x="3112864" y="3744144"/>
              <a:ext cx="1" cy="4220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8" name="直線單箭頭接點 17"/>
          <p:cNvCxnSpPr/>
          <p:nvPr/>
        </p:nvCxnSpPr>
        <p:spPr>
          <a:xfrm flipV="1">
            <a:off x="3212365" y="3616036"/>
            <a:ext cx="132902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矩形 18"/>
          <p:cNvSpPr/>
          <p:nvPr/>
        </p:nvSpPr>
        <p:spPr>
          <a:xfrm>
            <a:off x="4541391" y="3422144"/>
            <a:ext cx="945573" cy="48837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Hard clipping</a:t>
            </a:r>
            <a:endParaRPr lang="zh-TW" altLang="en-US" sz="1400" dirty="0"/>
          </a:p>
        </p:txBody>
      </p:sp>
      <p:cxnSp>
        <p:nvCxnSpPr>
          <p:cNvPr id="21" name="直線單箭頭接點 20"/>
          <p:cNvCxnSpPr/>
          <p:nvPr/>
        </p:nvCxnSpPr>
        <p:spPr>
          <a:xfrm flipV="1">
            <a:off x="5003786" y="3910516"/>
            <a:ext cx="0" cy="526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文字方塊 22"/>
              <p:cNvSpPr txBox="1"/>
              <p:nvPr/>
            </p:nvSpPr>
            <p:spPr>
              <a:xfrm>
                <a:off x="3673749" y="4449690"/>
                <a:ext cx="2976713" cy="409664"/>
              </a:xfrm>
              <a:prstGeom prst="rect">
                <a:avLst/>
              </a:prstGeom>
              <a:noFill/>
            </p:spPr>
            <p:txBody>
              <a:bodyPr wrap="square" rtlCol="0">
                <a:spAutoFit/>
              </a:bodyPr>
              <a:lstStyle/>
              <a:p>
                <a:r>
                  <a:rPr lang="en-US" altLang="zh-TW" sz="1400" dirty="0" smtClean="0"/>
                  <a:t>Clipping level</a:t>
                </a:r>
                <a14:m>
                  <m:oMath xmlns:m="http://schemas.openxmlformats.org/officeDocument/2006/math">
                    <m:r>
                      <a:rPr lang="en-US" altLang="zh-TW" sz="1400" b="0" i="0" smtClean="0">
                        <a:latin typeface="Cambria Math" panose="02040503050406030204" pitchFamily="18" charset="0"/>
                      </a:rPr>
                      <m:t>=</m:t>
                    </m:r>
                    <m:rad>
                      <m:radPr>
                        <m:degHide m:val="on"/>
                        <m:ctrlPr>
                          <a:rPr lang="en-US" altLang="zh-TW" sz="1400" b="0" i="1" smtClean="0">
                            <a:latin typeface="Cambria Math" panose="02040503050406030204" pitchFamily="18" charset="0"/>
                          </a:rPr>
                        </m:ctrlPr>
                      </m:radPr>
                      <m:deg/>
                      <m:e>
                        <m:r>
                          <a:rPr lang="en-US" altLang="zh-TW" sz="1400" b="0" i="1" smtClean="0">
                            <a:latin typeface="Cambria Math" panose="02040503050406030204" pitchFamily="18" charset="0"/>
                          </a:rPr>
                          <m:t>𝐸</m:t>
                        </m:r>
                        <m:r>
                          <a:rPr lang="en-US" altLang="zh-TW" sz="1400" b="0" i="1" smtClean="0">
                            <a:latin typeface="Cambria Math" panose="02040503050406030204" pitchFamily="18" charset="0"/>
                          </a:rPr>
                          <m:t>[</m:t>
                        </m:r>
                        <m:sSup>
                          <m:sSupPr>
                            <m:ctrlPr>
                              <a:rPr lang="en-US" altLang="zh-TW" sz="1400" b="0" i="1" smtClean="0">
                                <a:latin typeface="Cambria Math" panose="02040503050406030204" pitchFamily="18" charset="0"/>
                              </a:rPr>
                            </m:ctrlPr>
                          </m:sSupPr>
                          <m:e>
                            <m:d>
                              <m:dPr>
                                <m:begChr m:val="|"/>
                                <m:endChr m:val="|"/>
                                <m:ctrlPr>
                                  <a:rPr lang="en-US" altLang="zh-TW" sz="1400" b="0" i="1" smtClean="0">
                                    <a:latin typeface="Cambria Math" panose="02040503050406030204" pitchFamily="18" charset="0"/>
                                  </a:rPr>
                                </m:ctrlPr>
                              </m:dPr>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𝑠</m:t>
                                    </m:r>
                                  </m:e>
                                  <m:sub>
                                    <m:r>
                                      <a:rPr lang="en-US" altLang="zh-TW" sz="1400" b="0" i="1" smtClean="0">
                                        <a:latin typeface="Cambria Math" panose="02040503050406030204" pitchFamily="18" charset="0"/>
                                      </a:rPr>
                                      <m:t>𝑛</m:t>
                                    </m:r>
                                  </m:sub>
                                </m:sSub>
                              </m:e>
                            </m:d>
                          </m:e>
                          <m:sup>
                            <m:r>
                              <a:rPr lang="en-US" altLang="zh-TW" sz="1400" b="0" i="1" smtClean="0">
                                <a:latin typeface="Cambria Math" panose="02040503050406030204" pitchFamily="18" charset="0"/>
                              </a:rPr>
                              <m:t>2</m:t>
                            </m:r>
                          </m:sup>
                        </m:sSup>
                        <m:r>
                          <a:rPr lang="en-US" altLang="zh-TW" sz="1400" b="0" i="1" smtClean="0">
                            <a:latin typeface="Cambria Math" panose="02040503050406030204" pitchFamily="18" charset="0"/>
                          </a:rPr>
                          <m:t>]</m:t>
                        </m:r>
                      </m:e>
                    </m:rad>
                    <m:r>
                      <a:rPr lang="en-US" altLang="zh-TW" sz="1400" b="0" i="1" smtClean="0">
                        <a:latin typeface="Cambria Math" panose="02040503050406030204" pitchFamily="18" charset="0"/>
                      </a:rPr>
                      <m:t>=</m:t>
                    </m:r>
                    <m:f>
                      <m:fPr>
                        <m:ctrlPr>
                          <a:rPr lang="en-US" altLang="zh-TW" sz="1400" b="0" i="1" smtClean="0">
                            <a:latin typeface="Cambria Math" panose="02040503050406030204" pitchFamily="18" charset="0"/>
                          </a:rPr>
                        </m:ctrlPr>
                      </m:fPr>
                      <m:num>
                        <m:r>
                          <a:rPr lang="en-US" altLang="zh-TW" sz="1400" b="0" i="1" smtClean="0">
                            <a:latin typeface="Cambria Math" panose="02040503050406030204" pitchFamily="18" charset="0"/>
                          </a:rPr>
                          <m:t>1</m:t>
                        </m:r>
                      </m:num>
                      <m:den>
                        <m:rad>
                          <m:radPr>
                            <m:degHide m:val="on"/>
                            <m:ctrlPr>
                              <a:rPr lang="en-US" altLang="zh-TW" sz="1400" b="0" i="1" smtClean="0">
                                <a:latin typeface="Cambria Math" panose="02040503050406030204" pitchFamily="18" charset="0"/>
                              </a:rPr>
                            </m:ctrlPr>
                          </m:radPr>
                          <m:deg/>
                          <m:e>
                            <m:r>
                              <a:rPr lang="en-US" altLang="zh-TW" sz="1400" b="0" i="1" smtClean="0">
                                <a:latin typeface="Cambria Math" panose="02040503050406030204" pitchFamily="18" charset="0"/>
                              </a:rPr>
                              <m:t>𝐿</m:t>
                            </m:r>
                          </m:e>
                        </m:rad>
                      </m:den>
                    </m:f>
                    <m:r>
                      <a:rPr lang="en-US" altLang="zh-TW" sz="1400" b="0" i="1" smtClean="0">
                        <a:latin typeface="Cambria Math" panose="02040503050406030204" pitchFamily="18" charset="0"/>
                      </a:rPr>
                      <m:t>=</m:t>
                    </m:r>
                    <m:f>
                      <m:fPr>
                        <m:ctrlPr>
                          <a:rPr lang="en-US" altLang="zh-TW" sz="1400" b="0" i="1" smtClean="0">
                            <a:latin typeface="Cambria Math" panose="02040503050406030204" pitchFamily="18" charset="0"/>
                          </a:rPr>
                        </m:ctrlPr>
                      </m:fPr>
                      <m:num>
                        <m:r>
                          <a:rPr lang="en-US" altLang="zh-TW" sz="1400" b="0" i="1" smtClean="0">
                            <a:latin typeface="Cambria Math" panose="02040503050406030204" pitchFamily="18" charset="0"/>
                          </a:rPr>
                          <m:t>1</m:t>
                        </m:r>
                      </m:num>
                      <m:den>
                        <m:r>
                          <a:rPr lang="en-US" altLang="zh-TW" sz="1400" b="0" i="1" smtClean="0">
                            <a:latin typeface="Cambria Math" panose="02040503050406030204" pitchFamily="18" charset="0"/>
                          </a:rPr>
                          <m:t>2</m:t>
                        </m:r>
                      </m:den>
                    </m:f>
                  </m:oMath>
                </a14:m>
                <a:endParaRPr lang="zh-TW" altLang="en-US" sz="1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3673749" y="4449690"/>
                <a:ext cx="2976713" cy="409664"/>
              </a:xfrm>
              <a:prstGeom prst="rect">
                <a:avLst/>
              </a:prstGeom>
              <a:blipFill>
                <a:blip r:embed="rId5"/>
                <a:stretch>
                  <a:fillRect l="-615" b="-1493"/>
                </a:stretch>
              </a:blipFill>
            </p:spPr>
            <p:txBody>
              <a:bodyPr/>
              <a:lstStyle/>
              <a:p>
                <a:r>
                  <a:rPr lang="zh-TW" altLang="en-US">
                    <a:noFill/>
                  </a:rPr>
                  <a:t> </a:t>
                </a:r>
              </a:p>
            </p:txBody>
          </p:sp>
        </mc:Fallback>
      </mc:AlternateContent>
      <p:cxnSp>
        <p:nvCxnSpPr>
          <p:cNvPr id="25" name="直線單箭頭接點 24"/>
          <p:cNvCxnSpPr/>
          <p:nvPr/>
        </p:nvCxnSpPr>
        <p:spPr>
          <a:xfrm flipV="1">
            <a:off x="5486964" y="3616036"/>
            <a:ext cx="132902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文字方塊 25"/>
              <p:cNvSpPr txBox="1"/>
              <p:nvPr/>
            </p:nvSpPr>
            <p:spPr>
              <a:xfrm>
                <a:off x="6774426" y="3467145"/>
                <a:ext cx="2821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m:t>
                      </m:r>
                    </m:oMath>
                  </m:oMathPara>
                </a14:m>
                <a:endParaRPr lang="zh-TW" altLang="en-US"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6774426" y="3467145"/>
                <a:ext cx="282129" cy="276999"/>
              </a:xfrm>
              <a:prstGeom prst="rect">
                <a:avLst/>
              </a:prstGeom>
              <a:blipFill>
                <a:blip r:embed="rId6"/>
                <a:stretch>
                  <a:fillRect l="-25532" t="-2222" r="-25532" b="-24444"/>
                </a:stretch>
              </a:blipFill>
            </p:spPr>
            <p:txBody>
              <a:bodyPr/>
              <a:lstStyle/>
              <a:p>
                <a:r>
                  <a:rPr lang="zh-TW" altLang="en-US">
                    <a:noFill/>
                  </a:rPr>
                  <a:t> </a:t>
                </a:r>
              </a:p>
            </p:txBody>
          </p:sp>
        </mc:Fallback>
      </mc:AlternateContent>
      <p:cxnSp>
        <p:nvCxnSpPr>
          <p:cNvPr id="28" name="直線單箭頭接點 27"/>
          <p:cNvCxnSpPr/>
          <p:nvPr/>
        </p:nvCxnSpPr>
        <p:spPr>
          <a:xfrm flipV="1">
            <a:off x="6910072" y="3709876"/>
            <a:ext cx="564" cy="4639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文字方塊 29"/>
          <p:cNvSpPr txBox="1"/>
          <p:nvPr/>
        </p:nvSpPr>
        <p:spPr>
          <a:xfrm>
            <a:off x="6650463" y="4171807"/>
            <a:ext cx="1569027" cy="307777"/>
          </a:xfrm>
          <a:prstGeom prst="rect">
            <a:avLst/>
          </a:prstGeom>
          <a:noFill/>
        </p:spPr>
        <p:txBody>
          <a:bodyPr wrap="square" rtlCol="0">
            <a:spAutoFit/>
          </a:bodyPr>
          <a:lstStyle/>
          <a:p>
            <a:r>
              <a:rPr lang="en-US" altLang="zh-TW" sz="1400" dirty="0" smtClean="0"/>
              <a:t>AWGN</a:t>
            </a:r>
            <a:endParaRPr lang="zh-TW" altLang="en-US" sz="1400" dirty="0"/>
          </a:p>
        </p:txBody>
      </p:sp>
    </p:spTree>
    <p:extLst>
      <p:ext uri="{BB962C8B-B14F-4D97-AF65-F5344CB8AC3E}">
        <p14:creationId xmlns:p14="http://schemas.microsoft.com/office/powerpoint/2010/main" val="9019111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573" y="692294"/>
            <a:ext cx="6638925" cy="5743575"/>
          </a:xfrm>
          <a:prstGeom prst="rect">
            <a:avLst/>
          </a:prstGeom>
        </p:spPr>
      </p:pic>
    </p:spTree>
    <p:extLst>
      <p:ext uri="{BB962C8B-B14F-4D97-AF65-F5344CB8AC3E}">
        <p14:creationId xmlns:p14="http://schemas.microsoft.com/office/powerpoint/2010/main" val="2033303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1995194" y="287303"/>
            <a:ext cx="7942082" cy="615553"/>
          </a:xfrm>
          <a:prstGeom prst="rect">
            <a:avLst/>
          </a:prstGeom>
          <a:noFill/>
        </p:spPr>
        <p:txBody>
          <a:bodyPr wrap="square" rtlCol="0">
            <a:spAutoFit/>
          </a:bodyPr>
          <a:lstStyle/>
          <a:p>
            <a:r>
              <a:rPr lang="en-US" altLang="zh-TW" sz="3400" b="1" dirty="0" smtClean="0">
                <a:latin typeface="+mj-lt"/>
              </a:rPr>
              <a:t>Peak-to-Average Power Ratio (PAPR)</a:t>
            </a:r>
            <a:endParaRPr lang="en-US" altLang="zh-TW" sz="3400" b="1" dirty="0">
              <a:latin typeface="+mj-lt"/>
            </a:endParaRPr>
          </a:p>
        </p:txBody>
      </p:sp>
      <mc:AlternateContent xmlns:mc="http://schemas.openxmlformats.org/markup-compatibility/2006" xmlns:a14="http://schemas.microsoft.com/office/drawing/2010/main">
        <mc:Choice Requires="a14">
          <p:sp>
            <p:nvSpPr>
              <p:cNvPr id="2" name="文字方塊 1"/>
              <p:cNvSpPr txBox="1"/>
              <p:nvPr/>
            </p:nvSpPr>
            <p:spPr>
              <a:xfrm>
                <a:off x="1031659" y="1032049"/>
                <a:ext cx="7626285" cy="3850413"/>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In single-carrier systems, the transmitted signal only depends on one data symbol, hence its power vary in a small range. However, </a:t>
                </a:r>
                <a:r>
                  <a:rPr lang="en-US" altLang="zh-TW" sz="1400" dirty="0"/>
                  <a:t>the transmitted signal </a:t>
                </a:r>
                <a:r>
                  <a:rPr lang="en-US" altLang="zh-TW" sz="1400" dirty="0" smtClean="0"/>
                  <a:t>of multi-carrier system such as OFDM is the summation of all the subcarriers, result in high PAPR of transmitted signal.</a:t>
                </a:r>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For the discrete-time OFDM signal, PAPR is expressed as </a:t>
                </a:r>
                <a:br>
                  <a:rPr lang="en-US" altLang="zh-TW" sz="1400" dirty="0" smtClean="0"/>
                </a:br>
                <a:r>
                  <a:rPr lang="en-US" altLang="zh-TW" sz="1400" dirty="0" smtClean="0"/>
                  <a:t/>
                </a:r>
                <a:br>
                  <a:rPr lang="en-US" altLang="zh-TW" sz="1400" dirty="0" smtClean="0"/>
                </a:br>
                <a14:m>
                  <m:oMath xmlns:m="http://schemas.openxmlformats.org/officeDocument/2006/math">
                    <m:r>
                      <a:rPr lang="en-US" altLang="zh-TW" sz="1400" i="1">
                        <a:latin typeface="Cambria Math" panose="02040503050406030204" pitchFamily="18" charset="0"/>
                      </a:rPr>
                      <m:t>𝑃𝐴𝑃𝑅</m:t>
                    </m:r>
                    <m:r>
                      <a:rPr lang="en-US" altLang="zh-TW" sz="1400" i="1">
                        <a:latin typeface="Cambria Math" panose="02040503050406030204" pitchFamily="18" charset="0"/>
                      </a:rPr>
                      <m:t>=</m:t>
                    </m:r>
                    <m:f>
                      <m:fPr>
                        <m:ctrlPr>
                          <a:rPr lang="en-US" altLang="zh-TW" sz="1400" i="1">
                            <a:latin typeface="Cambria Math" panose="02040503050406030204" pitchFamily="18" charset="0"/>
                          </a:rPr>
                        </m:ctrlPr>
                      </m:fPr>
                      <m:num>
                        <m:func>
                          <m:funcPr>
                            <m:ctrlPr>
                              <a:rPr lang="en-US" altLang="zh-TW" sz="1400" i="1">
                                <a:latin typeface="Cambria Math" panose="02040503050406030204" pitchFamily="18" charset="0"/>
                              </a:rPr>
                            </m:ctrlPr>
                          </m:funcPr>
                          <m:fName>
                            <m:limLow>
                              <m:limLowPr>
                                <m:ctrlPr>
                                  <a:rPr lang="en-US" altLang="zh-TW" sz="1400" i="1">
                                    <a:latin typeface="Cambria Math" panose="02040503050406030204" pitchFamily="18" charset="0"/>
                                  </a:rPr>
                                </m:ctrlPr>
                              </m:limLowPr>
                              <m:e>
                                <m:r>
                                  <m:rPr>
                                    <m:sty m:val="p"/>
                                  </m:rPr>
                                  <a:rPr lang="en-US" altLang="zh-TW" sz="1400">
                                    <a:latin typeface="Cambria Math" panose="02040503050406030204" pitchFamily="18" charset="0"/>
                                  </a:rPr>
                                  <m:t>max</m:t>
                                </m:r>
                              </m:e>
                              <m:lim>
                                <m:r>
                                  <a:rPr lang="en-US" altLang="zh-TW" sz="1400" i="1">
                                    <a:latin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𝑛</m:t>
                                </m:r>
                                <m:r>
                                  <a:rPr lang="en-US" altLang="zh-TW" sz="1400" i="1">
                                    <a:latin typeface="Cambria Math" panose="02040503050406030204" pitchFamily="18" charset="0"/>
                                    <a:ea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𝑁</m:t>
                                </m:r>
                                <m:r>
                                  <a:rPr lang="en-US" altLang="zh-TW" sz="1400" i="1">
                                    <a:latin typeface="Cambria Math" panose="02040503050406030204" pitchFamily="18" charset="0"/>
                                    <a:ea typeface="Cambria Math" panose="02040503050406030204" pitchFamily="18" charset="0"/>
                                  </a:rPr>
                                  <m:t>−1</m:t>
                                </m:r>
                              </m:lim>
                            </m:limLow>
                          </m:fName>
                          <m:e>
                            <m:sSup>
                              <m:sSupPr>
                                <m:ctrlPr>
                                  <a:rPr lang="en-US" altLang="zh-TW" sz="1400" i="1">
                                    <a:latin typeface="Cambria Math" panose="02040503050406030204" pitchFamily="18" charset="0"/>
                                  </a:rPr>
                                </m:ctrlPr>
                              </m:sSupPr>
                              <m:e>
                                <m:d>
                                  <m:dPr>
                                    <m:begChr m:val="|"/>
                                    <m:endChr m:val="|"/>
                                    <m:ctrlPr>
                                      <a:rPr lang="en-US" altLang="zh-TW" sz="1400" i="1">
                                        <a:latin typeface="Cambria Math" panose="02040503050406030204" pitchFamily="18" charset="0"/>
                                      </a:rPr>
                                    </m:ctrlPr>
                                  </m:dPr>
                                  <m:e>
                                    <m:r>
                                      <a:rPr lang="en-US" altLang="zh-TW" sz="1400" i="1">
                                        <a:latin typeface="Cambria Math" panose="02040503050406030204" pitchFamily="18" charset="0"/>
                                      </a:rPr>
                                      <m:t>𝑥</m:t>
                                    </m:r>
                                    <m:d>
                                      <m:dPr>
                                        <m:begChr m:val="["/>
                                        <m:endChr m:val="]"/>
                                        <m:ctrlPr>
                                          <a:rPr lang="en-US" altLang="zh-TW" sz="1400" i="1">
                                            <a:latin typeface="Cambria Math" panose="02040503050406030204" pitchFamily="18" charset="0"/>
                                          </a:rPr>
                                        </m:ctrlPr>
                                      </m:dPr>
                                      <m:e>
                                        <m:r>
                                          <a:rPr lang="en-US" altLang="zh-TW" sz="1400" i="1">
                                            <a:latin typeface="Cambria Math" panose="02040503050406030204" pitchFamily="18" charset="0"/>
                                          </a:rPr>
                                          <m:t>𝑛</m:t>
                                        </m:r>
                                      </m:e>
                                    </m:d>
                                  </m:e>
                                </m:d>
                              </m:e>
                              <m:sup>
                                <m:r>
                                  <a:rPr lang="en-US" altLang="zh-TW" sz="1400" i="1">
                                    <a:latin typeface="Cambria Math" panose="02040503050406030204" pitchFamily="18" charset="0"/>
                                  </a:rPr>
                                  <m:t>2</m:t>
                                </m:r>
                              </m:sup>
                            </m:sSup>
                          </m:e>
                        </m:func>
                      </m:num>
                      <m:den>
                        <m:r>
                          <a:rPr lang="en-US" altLang="zh-TW" sz="1400" i="1">
                            <a:latin typeface="Cambria Math" panose="02040503050406030204" pitchFamily="18" charset="0"/>
                          </a:rPr>
                          <m:t>𝐸</m:t>
                        </m:r>
                        <m:r>
                          <a:rPr lang="en-US" altLang="zh-TW" sz="1400" i="1">
                            <a:latin typeface="Cambria Math" panose="02040503050406030204" pitchFamily="18" charset="0"/>
                          </a:rPr>
                          <m:t>[</m:t>
                        </m:r>
                        <m:sSup>
                          <m:sSupPr>
                            <m:ctrlPr>
                              <a:rPr lang="en-US" altLang="zh-TW" sz="1400" i="1">
                                <a:latin typeface="Cambria Math" panose="02040503050406030204" pitchFamily="18" charset="0"/>
                              </a:rPr>
                            </m:ctrlPr>
                          </m:sSupPr>
                          <m:e>
                            <m:d>
                              <m:dPr>
                                <m:begChr m:val="|"/>
                                <m:endChr m:val="|"/>
                                <m:ctrlPr>
                                  <a:rPr lang="en-US" altLang="zh-TW" sz="1400" i="1">
                                    <a:latin typeface="Cambria Math" panose="02040503050406030204" pitchFamily="18" charset="0"/>
                                  </a:rPr>
                                </m:ctrlPr>
                              </m:dPr>
                              <m:e>
                                <m:r>
                                  <a:rPr lang="en-US" altLang="zh-TW" sz="1400" i="1">
                                    <a:latin typeface="Cambria Math" panose="02040503050406030204" pitchFamily="18" charset="0"/>
                                  </a:rPr>
                                  <m:t>𝑥</m:t>
                                </m:r>
                                <m:d>
                                  <m:dPr>
                                    <m:begChr m:val="["/>
                                    <m:endChr m:val="]"/>
                                    <m:ctrlPr>
                                      <a:rPr lang="en-US" altLang="zh-TW" sz="1400" i="1">
                                        <a:latin typeface="Cambria Math" panose="02040503050406030204" pitchFamily="18" charset="0"/>
                                      </a:rPr>
                                    </m:ctrlPr>
                                  </m:dPr>
                                  <m:e>
                                    <m:r>
                                      <a:rPr lang="en-US" altLang="zh-TW" sz="1400" i="1">
                                        <a:latin typeface="Cambria Math" panose="02040503050406030204" pitchFamily="18" charset="0"/>
                                      </a:rPr>
                                      <m:t>𝑛</m:t>
                                    </m:r>
                                  </m:e>
                                </m:d>
                              </m:e>
                            </m:d>
                          </m:e>
                          <m:sup>
                            <m:r>
                              <a:rPr lang="en-US" altLang="zh-TW" sz="1400" i="1">
                                <a:latin typeface="Cambria Math" panose="02040503050406030204" pitchFamily="18" charset="0"/>
                              </a:rPr>
                              <m:t>2</m:t>
                            </m:r>
                          </m:sup>
                        </m:sSup>
                        <m:r>
                          <a:rPr lang="en-US" altLang="zh-TW" sz="1400" i="1">
                            <a:latin typeface="Cambria Math" panose="02040503050406030204" pitchFamily="18" charset="0"/>
                          </a:rPr>
                          <m:t>]</m:t>
                        </m:r>
                      </m:den>
                    </m:f>
                  </m:oMath>
                </a14:m>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where </a:t>
                </a:r>
                <a14:m>
                  <m:oMath xmlns:m="http://schemas.openxmlformats.org/officeDocument/2006/math">
                    <m:r>
                      <a:rPr lang="en-US" altLang="zh-TW" sz="1400" i="1">
                        <a:latin typeface="Cambria Math" panose="02040503050406030204" pitchFamily="18" charset="0"/>
                      </a:rPr>
                      <m:t>𝐸</m:t>
                    </m:r>
                    <m:r>
                      <a:rPr lang="en-US" altLang="zh-TW" sz="1400" i="1">
                        <a:latin typeface="Cambria Math" panose="02040503050406030204" pitchFamily="18" charset="0"/>
                      </a:rPr>
                      <m:t>[∙]</m:t>
                    </m:r>
                  </m:oMath>
                </a14:m>
                <a:r>
                  <a:rPr lang="en-US" altLang="zh-TW" sz="1400" dirty="0" smtClean="0"/>
                  <a:t> is the expectation operator.</a:t>
                </a:r>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When the independently modulated subcarriers are added coherently, the instantaneous power will be more than the average power</a:t>
                </a:r>
                <a:endParaRPr lang="en-US" altLang="zh-TW" sz="1400" dirty="0"/>
              </a:p>
              <a:p>
                <a:endParaRPr lang="en-US" altLang="zh-TW" sz="1400" dirty="0" smtClean="0"/>
              </a:p>
              <a:p>
                <a:endParaRPr lang="en-US" altLang="zh-TW" sz="1400" dirty="0" smtClean="0"/>
              </a:p>
            </p:txBody>
          </p:sp>
        </mc:Choice>
        <mc:Fallback xmlns="">
          <p:sp>
            <p:nvSpPr>
              <p:cNvPr id="2" name="文字方塊 1"/>
              <p:cNvSpPr txBox="1">
                <a:spLocks noRot="1" noChangeAspect="1" noMove="1" noResize="1" noEditPoints="1" noAdjustHandles="1" noChangeArrowheads="1" noChangeShapeType="1" noTextEdit="1"/>
              </p:cNvSpPr>
              <p:nvPr/>
            </p:nvSpPr>
            <p:spPr>
              <a:xfrm>
                <a:off x="1031659" y="1032049"/>
                <a:ext cx="7626285" cy="3850413"/>
              </a:xfrm>
              <a:prstGeom prst="rect">
                <a:avLst/>
              </a:prstGeom>
              <a:blipFill>
                <a:blip r:embed="rId3"/>
                <a:stretch>
                  <a:fillRect l="-80" t="-158" r="-240"/>
                </a:stretch>
              </a:blipFill>
            </p:spPr>
            <p:txBody>
              <a:bodyPr/>
              <a:lstStyle/>
              <a:p>
                <a:r>
                  <a:rPr lang="zh-TW" altLang="en-US">
                    <a:noFill/>
                  </a:rPr>
                  <a:t> </a:t>
                </a:r>
              </a:p>
            </p:txBody>
          </p:sp>
        </mc:Fallback>
      </mc:AlternateContent>
      <p:pic>
        <p:nvPicPr>
          <p:cNvPr id="119" name="圖片 118"/>
          <p:cNvPicPr>
            <a:picLocks noChangeAspect="1"/>
          </p:cNvPicPr>
          <p:nvPr/>
        </p:nvPicPr>
        <p:blipFill>
          <a:blip r:embed="rId4"/>
          <a:stretch>
            <a:fillRect/>
          </a:stretch>
        </p:blipFill>
        <p:spPr>
          <a:xfrm>
            <a:off x="4239578" y="4143849"/>
            <a:ext cx="3481888" cy="2103742"/>
          </a:xfrm>
          <a:prstGeom prst="rect">
            <a:avLst/>
          </a:prstGeom>
        </p:spPr>
      </p:pic>
      <p:sp>
        <p:nvSpPr>
          <p:cNvPr id="120" name="矩形 119"/>
          <p:cNvSpPr/>
          <p:nvPr/>
        </p:nvSpPr>
        <p:spPr>
          <a:xfrm>
            <a:off x="634866" y="6230327"/>
            <a:ext cx="7086600" cy="461665"/>
          </a:xfrm>
          <a:prstGeom prst="rect">
            <a:avLst/>
          </a:prstGeom>
        </p:spPr>
        <p:txBody>
          <a:bodyPr wrap="square">
            <a:spAutoFit/>
          </a:bodyPr>
          <a:lstStyle/>
          <a:p>
            <a:r>
              <a:rPr lang="en-US" altLang="zh-TW" sz="1200" dirty="0" smtClean="0"/>
              <a:t>[1] </a:t>
            </a:r>
            <a:r>
              <a:rPr lang="en-US" altLang="zh-TW" sz="1200" dirty="0" err="1" smtClean="0"/>
              <a:t>Rahmatallah</a:t>
            </a:r>
            <a:r>
              <a:rPr lang="en-US" altLang="zh-TW" sz="1200" dirty="0"/>
              <a:t>, Y., Mohan, S.: ‘Peak-to-average power ratio reduction in OFDM systems: a survey and taxonomy’, IEEE </a:t>
            </a:r>
            <a:r>
              <a:rPr lang="en-US" altLang="zh-TW" sz="1200" dirty="0" err="1"/>
              <a:t>Commun</a:t>
            </a:r>
            <a:r>
              <a:rPr lang="en-US" altLang="zh-TW" sz="1200" dirty="0"/>
              <a:t>. </a:t>
            </a:r>
            <a:r>
              <a:rPr lang="en-US" altLang="zh-TW" sz="1200" dirty="0" err="1"/>
              <a:t>Surv</a:t>
            </a:r>
            <a:r>
              <a:rPr lang="en-US" altLang="zh-TW" sz="1200" dirty="0"/>
              <a:t>. Tutor., 2013, 15, (4), pp. 1567–1592</a:t>
            </a:r>
            <a:endParaRPr lang="zh-TW" altLang="en-US" sz="1200" dirty="0"/>
          </a:p>
        </p:txBody>
      </p:sp>
      <mc:AlternateContent xmlns:mc="http://schemas.openxmlformats.org/markup-compatibility/2006" xmlns:a14="http://schemas.microsoft.com/office/drawing/2010/main">
        <mc:Choice Requires="a14">
          <p:sp>
            <p:nvSpPr>
              <p:cNvPr id="3" name="文字方塊 2"/>
              <p:cNvSpPr txBox="1"/>
              <p:nvPr/>
            </p:nvSpPr>
            <p:spPr>
              <a:xfrm>
                <a:off x="6364432" y="2795984"/>
                <a:ext cx="28693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(1)</m:t>
                      </m:r>
                    </m:oMath>
                  </m:oMathPara>
                </a14:m>
                <a:endParaRPr lang="zh-TW" altLang="en-US" sz="14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6364432" y="2795984"/>
                <a:ext cx="286938" cy="215444"/>
              </a:xfrm>
              <a:prstGeom prst="rect">
                <a:avLst/>
              </a:prstGeom>
              <a:blipFill>
                <a:blip r:embed="rId5"/>
                <a:stretch>
                  <a:fillRect l="-21277" r="-23404" b="-3142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404915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982799" y="559771"/>
            <a:ext cx="7942082" cy="523220"/>
          </a:xfrm>
          <a:prstGeom prst="rect">
            <a:avLst/>
          </a:prstGeom>
          <a:noFill/>
        </p:spPr>
        <p:txBody>
          <a:bodyPr wrap="square" rtlCol="0">
            <a:spAutoFit/>
          </a:bodyPr>
          <a:lstStyle/>
          <a:p>
            <a:pPr algn="ctr"/>
            <a:r>
              <a:rPr lang="en-US" altLang="zh-TW" sz="2800" b="1" dirty="0" smtClean="0">
                <a:latin typeface="+mj-lt"/>
              </a:rPr>
              <a:t>General Representation for Q-section Polar Codes </a:t>
            </a:r>
            <a:endParaRPr lang="en-US" altLang="zh-TW" sz="2800" b="1" dirty="0">
              <a:latin typeface="+mj-lt"/>
            </a:endParaRPr>
          </a:p>
        </p:txBody>
      </p:sp>
      <mc:AlternateContent xmlns:mc="http://schemas.openxmlformats.org/markup-compatibility/2006" xmlns:a14="http://schemas.microsoft.com/office/drawing/2010/main">
        <mc:Choice Requires="a14">
          <p:sp>
            <p:nvSpPr>
              <p:cNvPr id="5" name="文字方塊 4"/>
              <p:cNvSpPr txBox="1"/>
              <p:nvPr/>
            </p:nvSpPr>
            <p:spPr>
              <a:xfrm>
                <a:off x="1184564" y="1620982"/>
                <a:ext cx="7740317" cy="2246769"/>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Assume that the code length </a:t>
                </a:r>
                <a14:m>
                  <m:oMath xmlns:m="http://schemas.openxmlformats.org/officeDocument/2006/math">
                    <m:r>
                      <a:rPr lang="en-US" altLang="zh-TW" sz="1400" b="0" i="1" smtClean="0">
                        <a:latin typeface="Cambria Math" panose="02040503050406030204" pitchFamily="18" charset="0"/>
                      </a:rPr>
                      <m:t>𝑁</m:t>
                    </m:r>
                    <m:r>
                      <a:rPr lang="en-US" altLang="zh-TW" sz="1400" b="0" i="1" smtClean="0">
                        <a:latin typeface="Cambria Math" panose="02040503050406030204" pitchFamily="18" charset="0"/>
                      </a:rPr>
                      <m:t>=</m:t>
                    </m:r>
                    <m:sSup>
                      <m:sSupPr>
                        <m:ctrlPr>
                          <a:rPr lang="en-US" altLang="zh-TW" sz="1400" b="0" i="1" smtClean="0">
                            <a:latin typeface="Cambria Math" panose="02040503050406030204" pitchFamily="18" charset="0"/>
                          </a:rPr>
                        </m:ctrlPr>
                      </m:sSupPr>
                      <m:e>
                        <m:r>
                          <a:rPr lang="en-US" altLang="zh-TW" sz="1400" b="0" i="1" smtClean="0">
                            <a:latin typeface="Cambria Math" panose="02040503050406030204" pitchFamily="18" charset="0"/>
                          </a:rPr>
                          <m:t>2</m:t>
                        </m:r>
                      </m:e>
                      <m:sup>
                        <m:r>
                          <a:rPr lang="en-US" altLang="zh-TW" sz="1400" b="0" i="1" smtClean="0">
                            <a:latin typeface="Cambria Math" panose="02040503050406030204" pitchFamily="18" charset="0"/>
                          </a:rPr>
                          <m:t>𝑛</m:t>
                        </m:r>
                      </m:sup>
                    </m:sSup>
                  </m:oMath>
                </a14:m>
                <a:r>
                  <a:rPr lang="en-US" altLang="zh-TW" sz="1400" dirty="0" smtClean="0"/>
                  <a:t>, the total number of sections </a:t>
                </a:r>
                <a14:m>
                  <m:oMath xmlns:m="http://schemas.openxmlformats.org/officeDocument/2006/math">
                    <m:r>
                      <a:rPr lang="en-US" altLang="zh-TW" sz="1400" b="0" i="1" smtClean="0">
                        <a:latin typeface="Cambria Math" panose="02040503050406030204" pitchFamily="18" charset="0"/>
                      </a:rPr>
                      <m:t>𝑄</m:t>
                    </m:r>
                    <m:r>
                      <a:rPr lang="en-US" altLang="zh-TW" sz="1400" b="0" i="1" smtClean="0">
                        <a:latin typeface="Cambria Math" panose="02040503050406030204" pitchFamily="18" charset="0"/>
                      </a:rPr>
                      <m:t>=</m:t>
                    </m:r>
                    <m:sSup>
                      <m:sSupPr>
                        <m:ctrlPr>
                          <a:rPr lang="en-US" altLang="zh-TW" sz="1400" b="0" i="1" smtClean="0">
                            <a:latin typeface="Cambria Math" panose="02040503050406030204" pitchFamily="18" charset="0"/>
                          </a:rPr>
                        </m:ctrlPr>
                      </m:sSupPr>
                      <m:e>
                        <m:r>
                          <a:rPr lang="en-US" altLang="zh-TW" sz="1400" b="0" i="1" smtClean="0">
                            <a:latin typeface="Cambria Math" panose="02040503050406030204" pitchFamily="18" charset="0"/>
                          </a:rPr>
                          <m:t>2</m:t>
                        </m:r>
                      </m:e>
                      <m:sup>
                        <m:r>
                          <a:rPr lang="en-US" altLang="zh-TW" sz="1400" b="0" i="1" smtClean="0">
                            <a:latin typeface="Cambria Math" panose="02040503050406030204" pitchFamily="18" charset="0"/>
                          </a:rPr>
                          <m:t>𝑞</m:t>
                        </m:r>
                      </m:sup>
                    </m:sSup>
                  </m:oMath>
                </a14:m>
                <a:r>
                  <a:rPr lang="en-US" altLang="zh-TW" sz="1400" dirty="0" smtClean="0"/>
                  <a:t>, and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0</m:t>
                        </m:r>
                      </m:sub>
                    </m:sSub>
                  </m:oMath>
                </a14:m>
                <a:r>
                  <a:rPr lang="zh-TW" altLang="en-US" sz="1400" dirty="0" smtClean="0"/>
                  <a:t> </a:t>
                </a:r>
                <a:r>
                  <a:rPr lang="en-US" altLang="zh-TW" sz="1400" dirty="0" smtClean="0"/>
                  <a:t>is an all-one vector. The procedure of constructing a </a:t>
                </a:r>
                <a14:m>
                  <m:oMath xmlns:m="http://schemas.openxmlformats.org/officeDocument/2006/math">
                    <m:r>
                      <a:rPr lang="en-US" altLang="zh-TW" sz="1400" i="1">
                        <a:latin typeface="Cambria Math" panose="02040503050406030204" pitchFamily="18" charset="0"/>
                      </a:rPr>
                      <m:t>𝑄</m:t>
                    </m:r>
                  </m:oMath>
                </a14:m>
                <a:r>
                  <a:rPr lang="en-US" altLang="zh-TW" sz="1400" dirty="0"/>
                  <a:t>-section NBC vector </a:t>
                </a:r>
                <a:r>
                  <a:rPr lang="en-US" altLang="zh-TW" sz="1400" dirty="0" smtClean="0"/>
                  <a:t>set </a:t>
                </a:r>
                <a14:m>
                  <m:oMath xmlns:m="http://schemas.openxmlformats.org/officeDocument/2006/math">
                    <m:r>
                      <a:rPr lang="en-US" altLang="zh-TW" sz="1400" i="1">
                        <a:latin typeface="Cambria Math" panose="02040503050406030204" pitchFamily="18" charset="0"/>
                      </a:rPr>
                      <m:t>𝑋</m:t>
                    </m:r>
                  </m:oMath>
                </a14:m>
                <a:r>
                  <a:rPr lang="zh-TW" altLang="en-US" sz="1400" dirty="0" smtClean="0"/>
                  <a:t> </a:t>
                </a:r>
                <a:r>
                  <a:rPr lang="en-US" altLang="zh-TW" sz="1400" dirty="0" smtClean="0"/>
                  <a:t>is begin by generating the </a:t>
                </a:r>
                <a14:m>
                  <m:oMath xmlns:m="http://schemas.openxmlformats.org/officeDocument/2006/math">
                    <m:r>
                      <a:rPr lang="en-US" altLang="zh-TW" sz="1400" b="0" i="1" smtClean="0">
                        <a:latin typeface="Cambria Math" panose="02040503050406030204" pitchFamily="18" charset="0"/>
                      </a:rPr>
                      <m:t>𝑞</m:t>
                    </m:r>
                  </m:oMath>
                </a14:m>
                <a:r>
                  <a:rPr lang="zh-TW" altLang="en-US" sz="1400" dirty="0" smtClean="0"/>
                  <a:t> </a:t>
                </a:r>
                <a:r>
                  <a:rPr lang="en-US" altLang="zh-TW" sz="1400" dirty="0" smtClean="0"/>
                  <a:t>NBC basic vectors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𝑖</m:t>
                        </m:r>
                      </m:sub>
                    </m:sSub>
                  </m:oMath>
                </a14:m>
                <a:r>
                  <a:rPr lang="en-US" altLang="zh-TW" sz="1400" dirty="0" smtClean="0"/>
                  <a:t>, where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𝑖</m:t>
                        </m:r>
                      </m:sub>
                    </m:sSub>
                  </m:oMath>
                </a14:m>
                <a:r>
                  <a:rPr lang="en-US" altLang="zh-TW" sz="1400" dirty="0" smtClean="0"/>
                  <a:t> is given by </a:t>
                </a:r>
              </a:p>
              <a:p>
                <a:endParaRPr lang="en-US" altLang="zh-TW" sz="1400" dirty="0"/>
              </a:p>
              <a:p>
                <a:pPr algn="ct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𝑖</m:t>
                        </m:r>
                      </m:sub>
                    </m:sSub>
                    <m:r>
                      <a:rPr lang="en-US" altLang="zh-TW" sz="1400" b="0" i="1" smtClean="0">
                        <a:latin typeface="Cambria Math" panose="02040503050406030204" pitchFamily="18" charset="0"/>
                      </a:rPr>
                      <m:t>=(1</m:t>
                    </m:r>
                    <m:r>
                      <a:rPr lang="en-US" altLang="zh-TW" sz="1400" b="0" i="1" smtClean="0">
                        <a:latin typeface="Cambria Math" panose="02040503050406030204" pitchFamily="18" charset="0"/>
                        <a:ea typeface="Cambria Math" panose="02040503050406030204" pitchFamily="18" charset="0"/>
                      </a:rPr>
                      <m:t>⋯1 0⋯0 1⋯1 ⋯ 0⋯0</m:t>
                    </m:r>
                    <m:r>
                      <a:rPr lang="en-US" altLang="zh-TW" sz="1400" b="0" i="1" smtClean="0">
                        <a:latin typeface="Cambria Math" panose="02040503050406030204" pitchFamily="18" charset="0"/>
                      </a:rPr>
                      <m:t>)</m:t>
                    </m:r>
                  </m:oMath>
                </a14:m>
                <a:r>
                  <a:rPr lang="en-US" altLang="zh-TW" sz="1400" dirty="0" smtClean="0"/>
                  <a:t>, </a:t>
                </a:r>
                <a14:m>
                  <m:oMath xmlns:m="http://schemas.openxmlformats.org/officeDocument/2006/math">
                    <m:r>
                      <a:rPr lang="en-US" altLang="zh-TW" sz="1400" b="0" i="1" dirty="0" smtClean="0">
                        <a:latin typeface="Cambria Math" panose="02040503050406030204" pitchFamily="18" charset="0"/>
                      </a:rPr>
                      <m:t>𝑖</m:t>
                    </m:r>
                    <m:r>
                      <a:rPr lang="en-US" altLang="zh-TW" sz="1400" b="0" i="1" dirty="0" smtClean="0">
                        <a:latin typeface="Cambria Math" panose="02040503050406030204" pitchFamily="18" charset="0"/>
                        <a:ea typeface="Cambria Math" panose="02040503050406030204" pitchFamily="18" charset="0"/>
                      </a:rPr>
                      <m:t>∈</m:t>
                    </m:r>
                    <m:d>
                      <m:dPr>
                        <m:begChr m:val="{"/>
                        <m:endChr m:val="}"/>
                        <m:ctrlPr>
                          <a:rPr lang="en-US" altLang="zh-TW" sz="1400" b="0" i="1" dirty="0" smtClean="0">
                            <a:latin typeface="Cambria Math" panose="02040503050406030204" pitchFamily="18" charset="0"/>
                            <a:ea typeface="Cambria Math" panose="02040503050406030204" pitchFamily="18" charset="0"/>
                          </a:rPr>
                        </m:ctrlPr>
                      </m:dPr>
                      <m:e>
                        <m:r>
                          <a:rPr lang="en-US" altLang="zh-TW" sz="1400" b="0" i="1" dirty="0" smtClean="0">
                            <a:latin typeface="Cambria Math" panose="02040503050406030204" pitchFamily="18" charset="0"/>
                            <a:ea typeface="Cambria Math" panose="02040503050406030204" pitchFamily="18" charset="0"/>
                          </a:rPr>
                          <m:t>1,2,⋯,</m:t>
                        </m:r>
                        <m:r>
                          <a:rPr lang="en-US" altLang="zh-TW" sz="1400" b="0" i="1" dirty="0" smtClean="0">
                            <a:latin typeface="Cambria Math" panose="02040503050406030204" pitchFamily="18" charset="0"/>
                            <a:ea typeface="Cambria Math" panose="02040503050406030204" pitchFamily="18" charset="0"/>
                          </a:rPr>
                          <m:t>𝑞</m:t>
                        </m:r>
                      </m:e>
                    </m:d>
                  </m:oMath>
                </a14:m>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endParaRPr lang="en-US" altLang="zh-TW" sz="1400" dirty="0" smtClean="0"/>
              </a:p>
              <a:p>
                <a:pPr marL="285750" indent="-285750">
                  <a:buFont typeface="Arial" panose="020B0604020202020204" pitchFamily="34" charset="0"/>
                  <a:buChar char="•"/>
                </a:pPr>
                <a:r>
                  <a:rPr lang="en-US" altLang="zh-TW" sz="1400" dirty="0" smtClean="0"/>
                  <a:t>Then we product these basic vectors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𝑖</m:t>
                        </m:r>
                      </m:sub>
                    </m:sSub>
                  </m:oMath>
                </a14:m>
                <a:r>
                  <a:rPr lang="en-US" altLang="zh-TW" sz="1400" dirty="0" smtClean="0"/>
                  <a:t> to derive the </a:t>
                </a:r>
                <a14:m>
                  <m:oMath xmlns:m="http://schemas.openxmlformats.org/officeDocument/2006/math">
                    <m:r>
                      <a:rPr lang="en-US" altLang="zh-TW" sz="1400" i="1">
                        <a:latin typeface="Cambria Math" panose="02040503050406030204" pitchFamily="18" charset="0"/>
                      </a:rPr>
                      <m:t>𝑄</m:t>
                    </m:r>
                  </m:oMath>
                </a14:m>
                <a:r>
                  <a:rPr lang="en-US" altLang="zh-TW" sz="1400" dirty="0" smtClean="0"/>
                  <a:t> vectors. For example, the entire </a:t>
                </a:r>
                <a14:m>
                  <m:oMath xmlns:m="http://schemas.openxmlformats.org/officeDocument/2006/math">
                    <m:r>
                      <a:rPr lang="en-US" altLang="zh-TW" sz="1400" i="1">
                        <a:latin typeface="Cambria Math" panose="02040503050406030204" pitchFamily="18" charset="0"/>
                      </a:rPr>
                      <m:t>𝑄</m:t>
                    </m:r>
                  </m:oMath>
                </a14:m>
                <a:r>
                  <a:rPr lang="en-US" altLang="zh-TW" sz="1400" dirty="0"/>
                  <a:t>-section NBC vector set </a:t>
                </a:r>
                <a14:m>
                  <m:oMath xmlns:m="http://schemas.openxmlformats.org/officeDocument/2006/math">
                    <m:r>
                      <a:rPr lang="en-US" altLang="zh-TW" sz="1400" i="1">
                        <a:latin typeface="Cambria Math" panose="02040503050406030204" pitchFamily="18" charset="0"/>
                      </a:rPr>
                      <m:t>𝑋</m:t>
                    </m:r>
                  </m:oMath>
                </a14:m>
                <a:r>
                  <a:rPr lang="zh-TW" altLang="en-US" sz="1400" dirty="0"/>
                  <a:t> </a:t>
                </a:r>
                <a:r>
                  <a:rPr lang="en-US" altLang="zh-TW" sz="1400" dirty="0" smtClean="0"/>
                  <a:t>for </a:t>
                </a:r>
                <a14:m>
                  <m:oMath xmlns:m="http://schemas.openxmlformats.org/officeDocument/2006/math">
                    <m:r>
                      <a:rPr lang="en-US" altLang="zh-TW" sz="1400" i="1">
                        <a:latin typeface="Cambria Math" panose="02040503050406030204" pitchFamily="18" charset="0"/>
                      </a:rPr>
                      <m:t>𝑁</m:t>
                    </m:r>
                    <m:r>
                      <a:rPr lang="en-US" altLang="zh-TW" sz="1400" i="1">
                        <a:latin typeface="Cambria Math" panose="02040503050406030204" pitchFamily="18" charset="0"/>
                      </a:rPr>
                      <m:t>=16</m:t>
                    </m:r>
                  </m:oMath>
                </a14:m>
                <a:r>
                  <a:rPr lang="en-US" altLang="zh-TW" sz="1400" dirty="0" smtClean="0"/>
                  <a:t> and </a:t>
                </a:r>
                <a14:m>
                  <m:oMath xmlns:m="http://schemas.openxmlformats.org/officeDocument/2006/math">
                    <m:r>
                      <a:rPr lang="en-US" altLang="zh-TW" sz="1400" i="1">
                        <a:latin typeface="Cambria Math" panose="02040503050406030204" pitchFamily="18" charset="0"/>
                      </a:rPr>
                      <m:t>𝑄</m:t>
                    </m:r>
                    <m:r>
                      <a:rPr lang="en-US" altLang="zh-TW" sz="1400" i="1">
                        <a:latin typeface="Cambria Math" panose="02040503050406030204" pitchFamily="18" charset="0"/>
                      </a:rPr>
                      <m:t>=8</m:t>
                    </m:r>
                  </m:oMath>
                </a14:m>
                <a:r>
                  <a:rPr lang="en-US" altLang="zh-TW" sz="1400" dirty="0" smtClean="0"/>
                  <a:t> is given by </a:t>
                </a:r>
              </a:p>
            </p:txBody>
          </p:sp>
        </mc:Choice>
        <mc:Fallback xmlns="">
          <p:sp>
            <p:nvSpPr>
              <p:cNvPr id="5" name="文字方塊 4"/>
              <p:cNvSpPr txBox="1">
                <a:spLocks noRot="1" noChangeAspect="1" noMove="1" noResize="1" noEditPoints="1" noAdjustHandles="1" noChangeArrowheads="1" noChangeShapeType="1" noTextEdit="1"/>
              </p:cNvSpPr>
              <p:nvPr/>
            </p:nvSpPr>
            <p:spPr>
              <a:xfrm>
                <a:off x="1184564" y="1620982"/>
                <a:ext cx="7740317" cy="2246769"/>
              </a:xfrm>
              <a:prstGeom prst="rect">
                <a:avLst/>
              </a:prstGeom>
              <a:blipFill>
                <a:blip r:embed="rId2"/>
                <a:stretch>
                  <a:fillRect l="-79" t="-543" r="-79" b="-1902"/>
                </a:stretch>
              </a:blipFill>
            </p:spPr>
            <p:txBody>
              <a:bodyPr/>
              <a:lstStyle/>
              <a:p>
                <a:r>
                  <a:rPr lang="zh-TW" altLang="en-US">
                    <a:noFill/>
                  </a:rPr>
                  <a:t> </a:t>
                </a:r>
              </a:p>
            </p:txBody>
          </p:sp>
        </mc:Fallback>
      </mc:AlternateContent>
      <p:grpSp>
        <p:nvGrpSpPr>
          <p:cNvPr id="8" name="群組 7"/>
          <p:cNvGrpSpPr/>
          <p:nvPr/>
        </p:nvGrpSpPr>
        <p:grpSpPr>
          <a:xfrm>
            <a:off x="3680457" y="2748701"/>
            <a:ext cx="374073" cy="391973"/>
            <a:chOff x="4376648" y="2751280"/>
            <a:chExt cx="374073" cy="391973"/>
          </a:xfrm>
        </p:grpSpPr>
        <p:sp>
          <p:nvSpPr>
            <p:cNvPr id="6" name="左大括弧 5"/>
            <p:cNvSpPr/>
            <p:nvPr/>
          </p:nvSpPr>
          <p:spPr>
            <a:xfrm rot="5400000" flipH="1">
              <a:off x="4524432" y="2603496"/>
              <a:ext cx="78506" cy="37407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 name="文字方塊 6"/>
                <p:cNvSpPr txBox="1"/>
                <p:nvPr/>
              </p:nvSpPr>
              <p:spPr>
                <a:xfrm>
                  <a:off x="4406238" y="2956214"/>
                  <a:ext cx="314893" cy="1870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200" i="1" smtClean="0">
                                <a:latin typeface="Cambria Math" panose="02040503050406030204" pitchFamily="18" charset="0"/>
                              </a:rPr>
                            </m:ctrlPr>
                          </m:sSupPr>
                          <m:e>
                            <m:r>
                              <a:rPr lang="en-US" altLang="zh-TW" sz="1200" b="0" i="1" smtClean="0">
                                <a:latin typeface="Cambria Math" panose="02040503050406030204" pitchFamily="18" charset="0"/>
                              </a:rPr>
                              <m:t>2</m:t>
                            </m:r>
                          </m:e>
                          <m:sup>
                            <m:r>
                              <a:rPr lang="en-US" altLang="zh-TW" sz="1200" b="0" i="1" smtClean="0">
                                <a:latin typeface="Cambria Math" panose="02040503050406030204" pitchFamily="18" charset="0"/>
                              </a:rPr>
                              <m:t>𝑛</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𝑖</m:t>
                            </m:r>
                          </m:sup>
                        </m:sSup>
                      </m:oMath>
                    </m:oMathPara>
                  </a14:m>
                  <a:endParaRPr lang="zh-TW" altLang="en-US" sz="12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4406238" y="2956214"/>
                  <a:ext cx="314893" cy="187039"/>
                </a:xfrm>
                <a:prstGeom prst="rect">
                  <a:avLst/>
                </a:prstGeom>
                <a:blipFill>
                  <a:blip r:embed="rId3"/>
                  <a:stretch>
                    <a:fillRect l="-11765" t="-6667" r="-5882" b="-10000"/>
                  </a:stretch>
                </a:blipFill>
              </p:spPr>
              <p:txBody>
                <a:bodyPr/>
                <a:lstStyle/>
                <a:p>
                  <a:r>
                    <a:rPr lang="zh-TW" altLang="en-US">
                      <a:noFill/>
                    </a:rPr>
                    <a:t> </a:t>
                  </a:r>
                </a:p>
              </p:txBody>
            </p:sp>
          </mc:Fallback>
        </mc:AlternateContent>
      </p:grpSp>
      <p:grpSp>
        <p:nvGrpSpPr>
          <p:cNvPr id="9" name="群組 8"/>
          <p:cNvGrpSpPr/>
          <p:nvPr/>
        </p:nvGrpSpPr>
        <p:grpSpPr>
          <a:xfrm>
            <a:off x="4132016" y="2744366"/>
            <a:ext cx="374073" cy="391973"/>
            <a:chOff x="4376648" y="2751280"/>
            <a:chExt cx="374073" cy="391973"/>
          </a:xfrm>
        </p:grpSpPr>
        <p:sp>
          <p:nvSpPr>
            <p:cNvPr id="10" name="左大括弧 9"/>
            <p:cNvSpPr/>
            <p:nvPr/>
          </p:nvSpPr>
          <p:spPr>
            <a:xfrm rot="5400000" flipH="1">
              <a:off x="4524432" y="2603496"/>
              <a:ext cx="78506" cy="37407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1" name="文字方塊 10"/>
                <p:cNvSpPr txBox="1"/>
                <p:nvPr/>
              </p:nvSpPr>
              <p:spPr>
                <a:xfrm>
                  <a:off x="4406238" y="2956214"/>
                  <a:ext cx="314893" cy="1870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200" i="1" smtClean="0">
                                <a:latin typeface="Cambria Math" panose="02040503050406030204" pitchFamily="18" charset="0"/>
                              </a:rPr>
                            </m:ctrlPr>
                          </m:sSupPr>
                          <m:e>
                            <m:r>
                              <a:rPr lang="en-US" altLang="zh-TW" sz="1200" b="0" i="1" smtClean="0">
                                <a:latin typeface="Cambria Math" panose="02040503050406030204" pitchFamily="18" charset="0"/>
                              </a:rPr>
                              <m:t>2</m:t>
                            </m:r>
                          </m:e>
                          <m:sup>
                            <m:r>
                              <a:rPr lang="en-US" altLang="zh-TW" sz="1200" b="0" i="1" smtClean="0">
                                <a:latin typeface="Cambria Math" panose="02040503050406030204" pitchFamily="18" charset="0"/>
                              </a:rPr>
                              <m:t>𝑛</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𝑖</m:t>
                            </m:r>
                          </m:sup>
                        </m:sSup>
                      </m:oMath>
                    </m:oMathPara>
                  </a14:m>
                  <a:endParaRPr lang="zh-TW" altLang="en-US" sz="12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4406238" y="2956214"/>
                  <a:ext cx="314893" cy="187039"/>
                </a:xfrm>
                <a:prstGeom prst="rect">
                  <a:avLst/>
                </a:prstGeom>
                <a:blipFill>
                  <a:blip r:embed="rId3"/>
                  <a:stretch>
                    <a:fillRect l="-11765" t="-6667" r="-5882" b="-10000"/>
                  </a:stretch>
                </a:blipFill>
              </p:spPr>
              <p:txBody>
                <a:bodyPr/>
                <a:lstStyle/>
                <a:p>
                  <a:r>
                    <a:rPr lang="zh-TW" altLang="en-US">
                      <a:noFill/>
                    </a:rPr>
                    <a:t> </a:t>
                  </a:r>
                </a:p>
              </p:txBody>
            </p:sp>
          </mc:Fallback>
        </mc:AlternateContent>
      </p:grpSp>
      <p:grpSp>
        <p:nvGrpSpPr>
          <p:cNvPr id="12" name="群組 11"/>
          <p:cNvGrpSpPr/>
          <p:nvPr/>
        </p:nvGrpSpPr>
        <p:grpSpPr>
          <a:xfrm>
            <a:off x="4568723" y="2744366"/>
            <a:ext cx="374073" cy="391973"/>
            <a:chOff x="4376648" y="2751280"/>
            <a:chExt cx="374073" cy="391973"/>
          </a:xfrm>
        </p:grpSpPr>
        <p:sp>
          <p:nvSpPr>
            <p:cNvPr id="13" name="左大括弧 12"/>
            <p:cNvSpPr/>
            <p:nvPr/>
          </p:nvSpPr>
          <p:spPr>
            <a:xfrm rot="5400000" flipH="1">
              <a:off x="4524432" y="2603496"/>
              <a:ext cx="78506" cy="37407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4" name="文字方塊 13"/>
                <p:cNvSpPr txBox="1"/>
                <p:nvPr/>
              </p:nvSpPr>
              <p:spPr>
                <a:xfrm>
                  <a:off x="4406238" y="2956214"/>
                  <a:ext cx="314893" cy="1870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200" i="1" smtClean="0">
                                <a:latin typeface="Cambria Math" panose="02040503050406030204" pitchFamily="18" charset="0"/>
                              </a:rPr>
                            </m:ctrlPr>
                          </m:sSupPr>
                          <m:e>
                            <m:r>
                              <a:rPr lang="en-US" altLang="zh-TW" sz="1200" b="0" i="1" smtClean="0">
                                <a:latin typeface="Cambria Math" panose="02040503050406030204" pitchFamily="18" charset="0"/>
                              </a:rPr>
                              <m:t>2</m:t>
                            </m:r>
                          </m:e>
                          <m:sup>
                            <m:r>
                              <a:rPr lang="en-US" altLang="zh-TW" sz="1200" b="0" i="1" smtClean="0">
                                <a:latin typeface="Cambria Math" panose="02040503050406030204" pitchFamily="18" charset="0"/>
                              </a:rPr>
                              <m:t>𝑛</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𝑖</m:t>
                            </m:r>
                          </m:sup>
                        </m:sSup>
                      </m:oMath>
                    </m:oMathPara>
                  </a14:m>
                  <a:endParaRPr lang="zh-TW" altLang="en-US" sz="12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4406238" y="2956214"/>
                  <a:ext cx="314893" cy="187039"/>
                </a:xfrm>
                <a:prstGeom prst="rect">
                  <a:avLst/>
                </a:prstGeom>
                <a:blipFill>
                  <a:blip r:embed="rId3"/>
                  <a:stretch>
                    <a:fillRect l="-11538" t="-6667" r="-3846" b="-10000"/>
                  </a:stretch>
                </a:blipFill>
              </p:spPr>
              <p:txBody>
                <a:bodyPr/>
                <a:lstStyle/>
                <a:p>
                  <a:r>
                    <a:rPr lang="zh-TW" altLang="en-US">
                      <a:noFill/>
                    </a:rPr>
                    <a:t> </a:t>
                  </a:r>
                </a:p>
              </p:txBody>
            </p:sp>
          </mc:Fallback>
        </mc:AlternateContent>
      </p:grpSp>
      <p:grpSp>
        <p:nvGrpSpPr>
          <p:cNvPr id="15" name="群組 14"/>
          <p:cNvGrpSpPr/>
          <p:nvPr/>
        </p:nvGrpSpPr>
        <p:grpSpPr>
          <a:xfrm>
            <a:off x="5291048" y="2744365"/>
            <a:ext cx="374073" cy="391973"/>
            <a:chOff x="4376648" y="2751280"/>
            <a:chExt cx="374073" cy="391973"/>
          </a:xfrm>
        </p:grpSpPr>
        <p:sp>
          <p:nvSpPr>
            <p:cNvPr id="16" name="左大括弧 15"/>
            <p:cNvSpPr/>
            <p:nvPr/>
          </p:nvSpPr>
          <p:spPr>
            <a:xfrm rot="5400000" flipH="1">
              <a:off x="4524432" y="2603496"/>
              <a:ext cx="78506" cy="37407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7" name="文字方塊 16"/>
                <p:cNvSpPr txBox="1"/>
                <p:nvPr/>
              </p:nvSpPr>
              <p:spPr>
                <a:xfrm>
                  <a:off x="4406238" y="2956214"/>
                  <a:ext cx="314893" cy="1870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200" i="1" smtClean="0">
                                <a:latin typeface="Cambria Math" panose="02040503050406030204" pitchFamily="18" charset="0"/>
                              </a:rPr>
                            </m:ctrlPr>
                          </m:sSupPr>
                          <m:e>
                            <m:r>
                              <a:rPr lang="en-US" altLang="zh-TW" sz="1200" b="0" i="1" smtClean="0">
                                <a:latin typeface="Cambria Math" panose="02040503050406030204" pitchFamily="18" charset="0"/>
                              </a:rPr>
                              <m:t>2</m:t>
                            </m:r>
                          </m:e>
                          <m:sup>
                            <m:r>
                              <a:rPr lang="en-US" altLang="zh-TW" sz="1200" b="0" i="1" smtClean="0">
                                <a:latin typeface="Cambria Math" panose="02040503050406030204" pitchFamily="18" charset="0"/>
                              </a:rPr>
                              <m:t>𝑛</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𝑖</m:t>
                            </m:r>
                          </m:sup>
                        </m:sSup>
                      </m:oMath>
                    </m:oMathPara>
                  </a14:m>
                  <a:endParaRPr lang="zh-TW" altLang="en-US" sz="12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4406238" y="2956214"/>
                  <a:ext cx="314893" cy="187039"/>
                </a:xfrm>
                <a:prstGeom prst="rect">
                  <a:avLst/>
                </a:prstGeom>
                <a:blipFill>
                  <a:blip r:embed="rId3"/>
                  <a:stretch>
                    <a:fillRect l="-11765" t="-6667" r="-5882" b="-10000"/>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0" name="文字方塊 19"/>
              <p:cNvSpPr txBox="1"/>
              <p:nvPr/>
            </p:nvSpPr>
            <p:spPr>
              <a:xfrm>
                <a:off x="1184564" y="4405742"/>
                <a:ext cx="3259867" cy="16228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𝑋</m:t>
                      </m:r>
                      <m:r>
                        <a:rPr lang="en-US" altLang="zh-TW" sz="1400" b="0" i="1" smtClean="0">
                          <a:latin typeface="Cambria Math" panose="02040503050406030204" pitchFamily="18" charset="0"/>
                        </a:rPr>
                        <m:t>=</m:t>
                      </m:r>
                      <m:d>
                        <m:dPr>
                          <m:begChr m:val="["/>
                          <m:endChr m:val="]"/>
                          <m:ctrlPr>
                            <a:rPr lang="en-US" altLang="zh-TW" sz="1400" b="0" i="1" smtClean="0">
                              <a:latin typeface="Cambria Math" panose="02040503050406030204" pitchFamily="18" charset="0"/>
                            </a:rPr>
                          </m:ctrlPr>
                        </m:dPr>
                        <m:e>
                          <m:m>
                            <m:mPr>
                              <m:mcs>
                                <m:mc>
                                  <m:mcPr>
                                    <m:count m:val="1"/>
                                    <m:mcJc m:val="center"/>
                                  </m:mcPr>
                                </m:mc>
                              </m:mcs>
                              <m:ctrlPr>
                                <a:rPr lang="en-US" altLang="zh-TW" sz="1400" b="0" i="1" smtClean="0">
                                  <a:latin typeface="Cambria Math" panose="02040503050406030204" pitchFamily="18" charset="0"/>
                                </a:rPr>
                              </m:ctrlPr>
                            </m:mPr>
                            <m:mr>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0</m:t>
                                    </m:r>
                                  </m:sub>
                                </m:sSub>
                              </m:e>
                            </m:mr>
                            <m:mr>
                              <m:e>
                                <m:sSub>
                                  <m:sSubPr>
                                    <m:ctrlPr>
                                      <a:rPr lang="en-US" altLang="zh-TW" sz="1400" b="0" i="1" smtClean="0">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b="0" i="1" smtClean="0">
                                        <a:latin typeface="Cambria Math" panose="02040503050406030204" pitchFamily="18" charset="0"/>
                                      </a:rPr>
                                      <m:t>1</m:t>
                                    </m:r>
                                  </m:sub>
                                </m:sSub>
                              </m:e>
                            </m:mr>
                            <m:mr>
                              <m:e>
                                <m:sSub>
                                  <m:sSubPr>
                                    <m:ctrlPr>
                                      <a:rPr lang="en-US" altLang="zh-TW" sz="1400" b="0" i="1" smtClean="0">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b="0" i="1" smtClean="0">
                                        <a:latin typeface="Cambria Math" panose="02040503050406030204" pitchFamily="18" charset="0"/>
                                      </a:rPr>
                                      <m:t>2</m:t>
                                    </m:r>
                                  </m:sub>
                                </m:sSub>
                              </m:e>
                            </m:mr>
                            <m:mr>
                              <m:e>
                                <m:sSub>
                                  <m:sSubPr>
                                    <m:ctrlPr>
                                      <a:rPr lang="en-US" altLang="zh-TW" sz="1400" b="0" i="1" smtClean="0">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b="0" i="1" smtClean="0">
                                        <a:latin typeface="Cambria Math" panose="02040503050406030204" pitchFamily="18" charset="0"/>
                                      </a:rPr>
                                      <m:t>3</m:t>
                                    </m:r>
                                  </m:sub>
                                </m:sSub>
                              </m:e>
                            </m:mr>
                            <m:mr>
                              <m:e>
                                <m:sSub>
                                  <m:sSubPr>
                                    <m:ctrlPr>
                                      <a:rPr lang="en-US" altLang="zh-TW" sz="1400" b="0" i="1" smtClean="0">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b="0" i="1" smtClean="0">
                                        <a:latin typeface="Cambria Math" panose="02040503050406030204" pitchFamily="18" charset="0"/>
                                      </a:rPr>
                                      <m:t>1</m:t>
                                    </m:r>
                                  </m:sub>
                                </m:sSub>
                                <m:r>
                                  <a:rPr lang="en-US" altLang="zh-TW" sz="1400" i="1" smtClean="0">
                                    <a:latin typeface="Cambria Math" panose="02040503050406030204" pitchFamily="18" charset="0"/>
                                    <a:ea typeface="Cambria Math" panose="02040503050406030204" pitchFamily="18" charset="0"/>
                                  </a:rPr>
                                  <m:t>∙</m:t>
                                </m:r>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𝑥</m:t>
                                    </m:r>
                                  </m:e>
                                  <m:sub>
                                    <m:r>
                                      <a:rPr lang="en-US" altLang="zh-TW" sz="1400" b="0" i="1" smtClean="0">
                                        <a:latin typeface="Cambria Math" panose="02040503050406030204" pitchFamily="18" charset="0"/>
                                        <a:ea typeface="Cambria Math" panose="02040503050406030204" pitchFamily="18" charset="0"/>
                                      </a:rPr>
                                      <m:t>2</m:t>
                                    </m:r>
                                  </m:sub>
                                </m:sSub>
                              </m:e>
                            </m:mr>
                            <m:mr>
                              <m:e>
                                <m:sSub>
                                  <m:sSubPr>
                                    <m:ctrlPr>
                                      <a:rPr lang="en-US" altLang="zh-TW" sz="1400" b="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1</m:t>
                                    </m:r>
                                  </m:sub>
                                </m:sSub>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𝑥</m:t>
                                    </m:r>
                                  </m:e>
                                  <m:sub>
                                    <m:r>
                                      <a:rPr lang="en-US" altLang="zh-TW" sz="1400" b="0" i="1" smtClean="0">
                                        <a:latin typeface="Cambria Math" panose="02040503050406030204" pitchFamily="18" charset="0"/>
                                        <a:ea typeface="Cambria Math" panose="02040503050406030204" pitchFamily="18" charset="0"/>
                                      </a:rPr>
                                      <m:t>3</m:t>
                                    </m:r>
                                  </m:sub>
                                </m:sSub>
                              </m:e>
                            </m:mr>
                            <m:mr>
                              <m:e>
                                <m:sSub>
                                  <m:sSubPr>
                                    <m:ctrlPr>
                                      <a:rPr lang="en-US" altLang="zh-TW" sz="1400" b="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rPr>
                                      <m:t>𝑥</m:t>
                                    </m:r>
                                  </m:e>
                                  <m:sub>
                                    <m:r>
                                      <a:rPr lang="en-US" altLang="zh-TW" sz="1400" b="0" i="1" smtClean="0">
                                        <a:latin typeface="Cambria Math" panose="02040503050406030204" pitchFamily="18" charset="0"/>
                                      </a:rPr>
                                      <m:t>2</m:t>
                                    </m:r>
                                  </m:sub>
                                </m:sSub>
                                <m:r>
                                  <a:rPr lang="en-US" altLang="zh-TW" sz="1400" i="1">
                                    <a:latin typeface="Cambria Math" panose="02040503050406030204" pitchFamily="18" charset="0"/>
                                    <a:ea typeface="Cambria Math" panose="02040503050406030204" pitchFamily="18" charset="0"/>
                                  </a:rPr>
                                  <m:t>∙</m:t>
                                </m:r>
                                <m:sSub>
                                  <m:sSubPr>
                                    <m:ctrlPr>
                                      <a:rPr lang="en-US" altLang="zh-TW" sz="1400" b="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𝑥</m:t>
                                    </m:r>
                                  </m:e>
                                  <m:sub>
                                    <m:r>
                                      <a:rPr lang="en-US" altLang="zh-TW" sz="1400" b="0" i="1" smtClean="0">
                                        <a:latin typeface="Cambria Math" panose="02040503050406030204" pitchFamily="18" charset="0"/>
                                        <a:ea typeface="Cambria Math" panose="02040503050406030204" pitchFamily="18" charset="0"/>
                                      </a:rPr>
                                      <m:t>3</m:t>
                                    </m:r>
                                  </m:sub>
                                </m:sSub>
                              </m:e>
                            </m:mr>
                            <m:mr>
                              <m:e>
                                <m:sSub>
                                  <m:sSubPr>
                                    <m:ctrlPr>
                                      <a:rPr lang="en-US" altLang="zh-TW" sz="1400" b="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1</m:t>
                                    </m:r>
                                  </m:sub>
                                </m:sSub>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𝑥</m:t>
                                    </m:r>
                                  </m:e>
                                  <m:sub>
                                    <m:r>
                                      <a:rPr lang="en-US" altLang="zh-TW" sz="1400" i="1">
                                        <a:latin typeface="Cambria Math" panose="02040503050406030204" pitchFamily="18" charset="0"/>
                                        <a:ea typeface="Cambria Math" panose="02040503050406030204" pitchFamily="18" charset="0"/>
                                      </a:rPr>
                                      <m:t>2</m:t>
                                    </m:r>
                                  </m:sub>
                                </m:sSub>
                                <m:r>
                                  <a:rPr lang="en-US" altLang="zh-TW" sz="1400" i="1" smtClean="0">
                                    <a:latin typeface="Cambria Math" panose="02040503050406030204" pitchFamily="18" charset="0"/>
                                    <a:ea typeface="Cambria Math" panose="02040503050406030204" pitchFamily="18" charset="0"/>
                                  </a:rPr>
                                  <m:t>∙</m:t>
                                </m:r>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𝑥</m:t>
                                    </m:r>
                                  </m:e>
                                  <m:sub>
                                    <m:r>
                                      <a:rPr lang="en-US" altLang="zh-TW" sz="1400" b="0" i="1" smtClean="0">
                                        <a:latin typeface="Cambria Math" panose="02040503050406030204" pitchFamily="18" charset="0"/>
                                        <a:ea typeface="Cambria Math" panose="02040503050406030204" pitchFamily="18" charset="0"/>
                                      </a:rPr>
                                      <m:t>3</m:t>
                                    </m:r>
                                  </m:sub>
                                </m:sSub>
                              </m:e>
                            </m:mr>
                          </m:m>
                        </m:e>
                      </m:d>
                      <m:r>
                        <a:rPr lang="en-US" altLang="zh-TW" sz="1400" b="0" i="1" smtClean="0">
                          <a:latin typeface="Cambria Math" panose="02040503050406030204" pitchFamily="18" charset="0"/>
                        </a:rPr>
                        <m:t>=</m:t>
                      </m:r>
                      <m:d>
                        <m:dPr>
                          <m:begChr m:val="["/>
                          <m:endChr m:val="]"/>
                          <m:ctrlPr>
                            <a:rPr lang="en-US" altLang="zh-TW" sz="14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TW" sz="1400" b="0" i="1" smtClean="0">
                                  <a:latin typeface="Cambria Math" panose="02040503050406030204" pitchFamily="18" charset="0"/>
                                  <a:ea typeface="Cambria Math" panose="02040503050406030204" pitchFamily="18" charset="0"/>
                                </a:rPr>
                              </m:ctrlPr>
                            </m:mPr>
                            <m:mr>
                              <m:e>
                                <m:r>
                                  <m:rPr>
                                    <m:brk m:alnAt="7"/>
                                  </m:rP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e>
                            </m:mr>
                            <m:mr>
                              <m:e>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e>
                            </m:mr>
                            <m:mr>
                              <m:e>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e>
                            </m:mr>
                            <m:mr>
                              <m:e>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e>
                            </m:mr>
                            <m:mr>
                              <m:e>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e>
                            </m:mr>
                            <m:mr>
                              <m:e>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e>
                            </m:mr>
                            <m:mr>
                              <m:e>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e>
                            </m:mr>
                            <m:mr>
                              <m:e>
                                <m:r>
                                  <a:rPr lang="en-US" altLang="zh-TW" sz="1400" i="1">
                                    <a:latin typeface="Cambria Math" panose="02040503050406030204" pitchFamily="18" charset="0"/>
                                    <a:ea typeface="Cambria Math" panose="02040503050406030204" pitchFamily="18" charset="0"/>
                                  </a:rPr>
                                  <m:t>1</m:t>
                                </m:r>
                                <m:r>
                                  <a:rPr lang="en-US" altLang="zh-TW" sz="1400" i="1" smtClean="0">
                                    <a:latin typeface="Cambria Math" panose="02040503050406030204" pitchFamily="18" charset="0"/>
                                    <a:ea typeface="Cambria Math" panose="02040503050406030204" pitchFamily="18" charset="0"/>
                                  </a:rPr>
                                  <m:t>1</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smtClean="0">
                                    <a:latin typeface="Cambria Math" panose="02040503050406030204" pitchFamily="18" charset="0"/>
                                    <a:ea typeface="Cambria Math" panose="02040503050406030204" pitchFamily="18" charset="0"/>
                                  </a:rPr>
                                  <m:t>0</m:t>
                                </m:r>
                              </m:e>
                            </m:mr>
                          </m:m>
                        </m:e>
                      </m:d>
                    </m:oMath>
                  </m:oMathPara>
                </a14:m>
                <a:endParaRPr lang="zh-TW" altLang="en-US" sz="1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1184564" y="4405742"/>
                <a:ext cx="3259867" cy="162281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4953840" y="4524652"/>
                <a:ext cx="3767160" cy="1384995"/>
              </a:xfrm>
              <a:prstGeom prst="rect">
                <a:avLst/>
              </a:prstGeom>
              <a:noFill/>
            </p:spPr>
            <p:txBody>
              <a:bodyPr wrap="square" rtlCol="0">
                <a:spAutoFit/>
              </a:bodyPr>
              <a:lstStyle/>
              <a:p>
                <a:r>
                  <a:rPr lang="en-US" altLang="zh-TW" sz="1400" dirty="0" smtClean="0"/>
                  <a:t>Step1. Generate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0</m:t>
                        </m:r>
                      </m:sub>
                    </m:sSub>
                    <m:r>
                      <a:rPr lang="en-US" altLang="zh-TW" sz="1400" b="0" i="1" smtClean="0">
                        <a:latin typeface="Cambria Math" panose="02040503050406030204" pitchFamily="18" charset="0"/>
                      </a:rPr>
                      <m:t>, </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1</m:t>
                        </m:r>
                      </m:sub>
                    </m:sSub>
                    <m:r>
                      <a:rPr lang="en-US" altLang="zh-TW" sz="1400" b="0" i="1" smtClean="0">
                        <a:latin typeface="Cambria Math" panose="02040503050406030204" pitchFamily="18" charset="0"/>
                      </a:rPr>
                      <m:t>, </m:t>
                    </m:r>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2</m:t>
                        </m:r>
                      </m:sub>
                    </m:sSub>
                  </m:oMath>
                </a14:m>
                <a:r>
                  <a:rPr lang="en-US" altLang="zh-TW" sz="1400" dirty="0" smtClean="0"/>
                  <a:t> and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3</m:t>
                        </m:r>
                      </m:sub>
                    </m:sSub>
                  </m:oMath>
                </a14:m>
                <a:r>
                  <a:rPr lang="en-US" altLang="zh-TW" sz="1400" dirty="0" smtClean="0"/>
                  <a:t> according to the equation, given above.</a:t>
                </a:r>
              </a:p>
              <a:p>
                <a:endParaRPr lang="en-US" altLang="zh-TW" sz="1400" dirty="0" smtClean="0"/>
              </a:p>
              <a:p>
                <a:r>
                  <a:rPr lang="en-US" altLang="zh-TW" sz="1400" dirty="0" smtClean="0"/>
                  <a:t>Step2. Derive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b="0" i="1" smtClean="0">
                            <a:latin typeface="Cambria Math" panose="02040503050406030204" pitchFamily="18" charset="0"/>
                          </a:rPr>
                          <m:t>4</m:t>
                        </m:r>
                      </m:sub>
                    </m:sSub>
                    <m:r>
                      <a:rPr lang="en-US" altLang="zh-TW" sz="1400" i="1">
                        <a:latin typeface="Cambria Math" panose="02040503050406030204" pitchFamily="18" charset="0"/>
                      </a:rPr>
                      <m:t>, </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b="0" i="1" smtClean="0">
                            <a:latin typeface="Cambria Math" panose="02040503050406030204" pitchFamily="18" charset="0"/>
                          </a:rPr>
                          <m:t>5</m:t>
                        </m:r>
                      </m:sub>
                    </m:sSub>
                  </m:oMath>
                </a14:m>
                <a:r>
                  <a:rPr lang="zh-TW" altLang="en-US" sz="1400" dirty="0" smtClean="0"/>
                  <a:t> </a:t>
                </a:r>
                <a:r>
                  <a:rPr lang="en-US" altLang="zh-TW" sz="1400" dirty="0" smtClean="0"/>
                  <a:t>and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6</m:t>
                        </m:r>
                      </m:sub>
                    </m:sSub>
                  </m:oMath>
                </a14:m>
                <a:r>
                  <a:rPr lang="zh-TW" altLang="en-US" sz="1400" dirty="0" smtClean="0"/>
                  <a:t> </a:t>
                </a:r>
                <a:r>
                  <a:rPr lang="en-US" altLang="zh-TW" sz="1400" dirty="0" smtClean="0"/>
                  <a:t>by multiplying two basic vectors, and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𝑥</m:t>
                        </m:r>
                      </m:e>
                      <m:sub>
                        <m:r>
                          <a:rPr lang="en-US" altLang="zh-TW" sz="1400" b="0" i="1" smtClean="0">
                            <a:latin typeface="Cambria Math" panose="02040503050406030204" pitchFamily="18" charset="0"/>
                          </a:rPr>
                          <m:t>7</m:t>
                        </m:r>
                      </m:sub>
                    </m:sSub>
                  </m:oMath>
                </a14:m>
                <a:r>
                  <a:rPr lang="zh-TW" altLang="en-US" sz="1400" dirty="0" smtClean="0"/>
                  <a:t> </a:t>
                </a:r>
                <a:r>
                  <a:rPr lang="en-US" altLang="zh-TW" sz="1400" dirty="0" smtClean="0"/>
                  <a:t>is the product of three basic vectors.</a:t>
                </a:r>
                <a:endParaRPr lang="zh-TW" altLang="en-US" sz="1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4953840" y="4524652"/>
                <a:ext cx="3767160" cy="1384995"/>
              </a:xfrm>
              <a:prstGeom prst="rect">
                <a:avLst/>
              </a:prstGeom>
              <a:blipFill>
                <a:blip r:embed="rId5"/>
                <a:stretch>
                  <a:fillRect l="-485" t="-881" r="-1133" b="-396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29842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字方塊 1"/>
              <p:cNvSpPr txBox="1"/>
              <p:nvPr/>
            </p:nvSpPr>
            <p:spPr>
              <a:xfrm>
                <a:off x="1017997" y="1098259"/>
                <a:ext cx="7626285" cy="1833387"/>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Such a high PAPR demands high dynamic range in power amplifier (PA). If not biased properly, the PA easily enters into saturation, causing nonlinear amplification of signal (</a:t>
                </a:r>
                <a:r>
                  <a:rPr lang="en-US" altLang="zh-TW" sz="1400" b="1" u="sng" dirty="0" smtClean="0"/>
                  <a:t>spectral growth of intermodulation among subcarriers and out-of-band radiation</a:t>
                </a:r>
                <a:r>
                  <a:rPr lang="en-US" altLang="zh-TW" sz="1400" dirty="0" smtClean="0"/>
                  <a:t>). To accommodate this issue, the PA must work at an operating point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𝑃</m:t>
                        </m:r>
                      </m:e>
                      <m:sub>
                        <m:r>
                          <a:rPr lang="en-US" altLang="zh-TW" sz="1400" b="0" i="1" smtClean="0">
                            <a:latin typeface="Cambria Math" panose="02040503050406030204" pitchFamily="18" charset="0"/>
                          </a:rPr>
                          <m:t>𝑖</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𝑎𝑣𝑔</m:t>
                        </m:r>
                      </m:sub>
                    </m:sSub>
                  </m:oMath>
                </a14:m>
                <a:r>
                  <a:rPr lang="en-US" altLang="zh-TW" sz="1400" dirty="0" smtClean="0"/>
                  <a:t>, i.e., a large input back-off (IBO) caused </a:t>
                </a:r>
                <a:r>
                  <a:rPr lang="en-US" altLang="zh-TW" sz="1400" dirty="0"/>
                  <a:t>inefficient power </a:t>
                </a:r>
                <a:r>
                  <a:rPr lang="en-US" altLang="zh-TW" sz="1400" dirty="0" smtClean="0"/>
                  <a:t>conversion.</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To ensure that the amplified peaks of the OFDM signal do not exceed the saturation level, IBO should be at least equal to PAPR.</a:t>
                </a:r>
                <a:endParaRPr lang="zh-TW" altLang="en-US" sz="14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1017997" y="1098259"/>
                <a:ext cx="7626285" cy="1833387"/>
              </a:xfrm>
              <a:prstGeom prst="rect">
                <a:avLst/>
              </a:prstGeom>
              <a:blipFill>
                <a:blip r:embed="rId3"/>
                <a:stretch>
                  <a:fillRect l="-160" t="-664" r="-560" b="-2658"/>
                </a:stretch>
              </a:blipFill>
            </p:spPr>
            <p:txBody>
              <a:bodyPr/>
              <a:lstStyle/>
              <a:p>
                <a:r>
                  <a:rPr lang="zh-TW" altLang="en-US">
                    <a:noFill/>
                  </a:rPr>
                  <a:t> </a:t>
                </a:r>
              </a:p>
            </p:txBody>
          </p:sp>
        </mc:Fallback>
      </mc:AlternateContent>
      <p:grpSp>
        <p:nvGrpSpPr>
          <p:cNvPr id="3" name="群組 2"/>
          <p:cNvGrpSpPr/>
          <p:nvPr/>
        </p:nvGrpSpPr>
        <p:grpSpPr>
          <a:xfrm>
            <a:off x="2334207" y="3470416"/>
            <a:ext cx="5683296" cy="2687603"/>
            <a:chOff x="3056103" y="3865052"/>
            <a:chExt cx="5683296" cy="2687603"/>
          </a:xfrm>
        </p:grpSpPr>
        <p:grpSp>
          <p:nvGrpSpPr>
            <p:cNvPr id="13" name="群組 12"/>
            <p:cNvGrpSpPr/>
            <p:nvPr/>
          </p:nvGrpSpPr>
          <p:grpSpPr>
            <a:xfrm rot="16200000">
              <a:off x="2304865" y="5053220"/>
              <a:ext cx="2328421" cy="659091"/>
              <a:chOff x="3384223" y="5564609"/>
              <a:chExt cx="2328421" cy="659091"/>
            </a:xfrm>
          </p:grpSpPr>
          <p:cxnSp>
            <p:nvCxnSpPr>
              <p:cNvPr id="14" name="直線單箭頭接點 13"/>
              <p:cNvCxnSpPr/>
              <p:nvPr/>
            </p:nvCxnSpPr>
            <p:spPr>
              <a:xfrm>
                <a:off x="3384223" y="6221692"/>
                <a:ext cx="23284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矩形 14"/>
                  <p:cNvSpPr/>
                  <p:nvPr/>
                </p:nvSpPr>
                <p:spPr>
                  <a:xfrm rot="5400000">
                    <a:off x="4053150" y="5731514"/>
                    <a:ext cx="659091" cy="3252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i="1">
                                  <a:latin typeface="Cambria Math" panose="02040503050406030204" pitchFamily="18" charset="0"/>
                                </a:rPr>
                                <m:t>𝑃</m:t>
                              </m:r>
                            </m:e>
                            <m:sub>
                              <m:r>
                                <a:rPr lang="en-US" altLang="zh-TW" sz="1400" b="0" i="1" smtClean="0">
                                  <a:latin typeface="Cambria Math" panose="02040503050406030204" pitchFamily="18" charset="0"/>
                                </a:rPr>
                                <m:t>𝑜</m:t>
                              </m:r>
                              <m:r>
                                <a:rPr lang="en-US" altLang="zh-TW" sz="1400" i="1">
                                  <a:latin typeface="Cambria Math" panose="02040503050406030204" pitchFamily="18" charset="0"/>
                                </a:rPr>
                                <m:t>,</m:t>
                              </m:r>
                              <m:r>
                                <a:rPr lang="en-US" altLang="zh-TW" sz="1400" i="1">
                                  <a:latin typeface="Cambria Math" panose="02040503050406030204" pitchFamily="18" charset="0"/>
                                </a:rPr>
                                <m:t>𝑎𝑣𝑔</m:t>
                              </m:r>
                            </m:sub>
                          </m:sSub>
                        </m:oMath>
                      </m:oMathPara>
                    </a14:m>
                    <a:endParaRPr lang="zh-TW" altLang="en-US" sz="1400" dirty="0"/>
                  </a:p>
                </p:txBody>
              </p:sp>
            </mc:Choice>
            <mc:Fallback xmlns="">
              <p:sp>
                <p:nvSpPr>
                  <p:cNvPr id="15" name="矩形 14"/>
                  <p:cNvSpPr>
                    <a:spLocks noRot="1" noChangeAspect="1" noMove="1" noResize="1" noEditPoints="1" noAdjustHandles="1" noChangeArrowheads="1" noChangeShapeType="1" noTextEdit="1"/>
                  </p:cNvSpPr>
                  <p:nvPr/>
                </p:nvSpPr>
                <p:spPr>
                  <a:xfrm rot="5400000">
                    <a:off x="4053150" y="5731514"/>
                    <a:ext cx="659091" cy="325282"/>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rot="5400000">
                    <a:off x="4942872" y="5724847"/>
                    <a:ext cx="637675" cy="3172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i="1">
                                  <a:latin typeface="Cambria Math" panose="02040503050406030204" pitchFamily="18" charset="0"/>
                                </a:rPr>
                                <m:t>𝑃</m:t>
                              </m:r>
                            </m:e>
                            <m:sub>
                              <m:r>
                                <a:rPr lang="en-US" altLang="zh-TW" sz="1400" b="0" i="1" smtClean="0">
                                  <a:latin typeface="Cambria Math" panose="02040503050406030204" pitchFamily="18" charset="0"/>
                                </a:rPr>
                                <m:t>𝑜</m:t>
                              </m:r>
                              <m:r>
                                <a:rPr lang="en-US" altLang="zh-TW" sz="1400" i="1">
                                  <a:latin typeface="Cambria Math" panose="02040503050406030204" pitchFamily="18" charset="0"/>
                                </a:rPr>
                                <m:t>,</m:t>
                              </m:r>
                              <m:r>
                                <a:rPr lang="en-US" altLang="zh-TW" sz="1400" b="0" i="1" smtClean="0">
                                  <a:latin typeface="Cambria Math" panose="02040503050406030204" pitchFamily="18" charset="0"/>
                                </a:rPr>
                                <m:t>𝑠𝑎𝑡</m:t>
                              </m:r>
                            </m:sub>
                          </m:sSub>
                        </m:oMath>
                      </m:oMathPara>
                    </a14:m>
                    <a:endParaRPr lang="zh-TW" altLang="en-US" sz="1400" dirty="0"/>
                  </a:p>
                </p:txBody>
              </p:sp>
            </mc:Choice>
            <mc:Fallback xmlns="">
              <p:sp>
                <p:nvSpPr>
                  <p:cNvPr id="16" name="矩形 15"/>
                  <p:cNvSpPr>
                    <a:spLocks noRot="1" noChangeAspect="1" noMove="1" noResize="1" noEditPoints="1" noAdjustHandles="1" noChangeArrowheads="1" noChangeShapeType="1" noTextEdit="1"/>
                  </p:cNvSpPr>
                  <p:nvPr/>
                </p:nvSpPr>
                <p:spPr>
                  <a:xfrm rot="5400000">
                    <a:off x="4942872" y="5724847"/>
                    <a:ext cx="637675" cy="317203"/>
                  </a:xfrm>
                  <a:prstGeom prst="rect">
                    <a:avLst/>
                  </a:prstGeom>
                  <a:blipFill>
                    <a:blip r:embed="rId7"/>
                    <a:stretch>
                      <a:fillRect/>
                    </a:stretch>
                  </a:blipFill>
                </p:spPr>
                <p:txBody>
                  <a:bodyPr/>
                  <a:lstStyle/>
                  <a:p>
                    <a:r>
                      <a:rPr lang="zh-TW" altLang="en-US">
                        <a:noFill/>
                      </a:rPr>
                      <a:t> </a:t>
                    </a:r>
                  </a:p>
                </p:txBody>
              </p:sp>
            </mc:Fallback>
          </mc:AlternateContent>
        </p:grpSp>
        <p:cxnSp>
          <p:nvCxnSpPr>
            <p:cNvPr id="62" name="直線接點 61"/>
            <p:cNvCxnSpPr>
              <a:stCxn id="15" idx="3"/>
            </p:cNvCxnSpPr>
            <p:nvPr/>
          </p:nvCxnSpPr>
          <p:spPr>
            <a:xfrm flipV="1">
              <a:off x="3798620" y="5548501"/>
              <a:ext cx="630611" cy="1"/>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64" name="直線接點 63"/>
            <p:cNvCxnSpPr>
              <a:stCxn id="10" idx="0"/>
            </p:cNvCxnSpPr>
            <p:nvPr/>
          </p:nvCxnSpPr>
          <p:spPr>
            <a:xfrm flipH="1" flipV="1">
              <a:off x="4429231" y="5548501"/>
              <a:ext cx="1" cy="673191"/>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70" name="文字方塊 69"/>
            <p:cNvSpPr txBox="1"/>
            <p:nvPr/>
          </p:nvSpPr>
          <p:spPr>
            <a:xfrm>
              <a:off x="6919773" y="6067802"/>
              <a:ext cx="1819626" cy="307777"/>
            </a:xfrm>
            <a:prstGeom prst="rect">
              <a:avLst/>
            </a:prstGeom>
            <a:noFill/>
          </p:spPr>
          <p:txBody>
            <a:bodyPr wrap="square" rtlCol="0">
              <a:spAutoFit/>
            </a:bodyPr>
            <a:lstStyle/>
            <a:p>
              <a:r>
                <a:rPr lang="en-US" altLang="zh-TW" sz="1400" dirty="0" smtClean="0"/>
                <a:t>Input power(dB)</a:t>
              </a:r>
              <a:endParaRPr lang="zh-TW" altLang="en-US" sz="1400" dirty="0"/>
            </a:p>
          </p:txBody>
        </p:sp>
        <p:sp>
          <p:nvSpPr>
            <p:cNvPr id="71" name="文字方塊 70"/>
            <p:cNvSpPr txBox="1"/>
            <p:nvPr/>
          </p:nvSpPr>
          <p:spPr>
            <a:xfrm>
              <a:off x="3056103" y="3865052"/>
              <a:ext cx="1779073" cy="307777"/>
            </a:xfrm>
            <a:prstGeom prst="rect">
              <a:avLst/>
            </a:prstGeom>
            <a:noFill/>
          </p:spPr>
          <p:txBody>
            <a:bodyPr wrap="square" rtlCol="0">
              <a:spAutoFit/>
            </a:bodyPr>
            <a:lstStyle/>
            <a:p>
              <a:r>
                <a:rPr lang="en-US" altLang="zh-TW" sz="1400" dirty="0" smtClean="0"/>
                <a:t>Output power(dB)</a:t>
              </a:r>
              <a:endParaRPr lang="zh-TW" altLang="en-US" sz="1400" dirty="0"/>
            </a:p>
          </p:txBody>
        </p:sp>
        <p:cxnSp>
          <p:nvCxnSpPr>
            <p:cNvPr id="4" name="直線單箭頭接點 3"/>
            <p:cNvCxnSpPr/>
            <p:nvPr/>
          </p:nvCxnSpPr>
          <p:spPr>
            <a:xfrm>
              <a:off x="3451597" y="6221692"/>
              <a:ext cx="342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矩形 9"/>
                <p:cNvSpPr/>
                <p:nvPr/>
              </p:nvSpPr>
              <p:spPr>
                <a:xfrm>
                  <a:off x="4099686" y="6221692"/>
                  <a:ext cx="659091" cy="3252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i="1">
                                <a:latin typeface="Cambria Math" panose="02040503050406030204" pitchFamily="18" charset="0"/>
                              </a:rPr>
                              <m:t>𝑃</m:t>
                            </m:r>
                          </m:e>
                          <m:sub>
                            <m:r>
                              <a:rPr lang="en-US" altLang="zh-TW" sz="1400" b="0" i="1" smtClean="0">
                                <a:latin typeface="Cambria Math" panose="02040503050406030204" pitchFamily="18" charset="0"/>
                              </a:rPr>
                              <m:t>𝑖</m:t>
                            </m:r>
                            <m:r>
                              <a:rPr lang="en-US" altLang="zh-TW" sz="1400" i="1">
                                <a:latin typeface="Cambria Math" panose="02040503050406030204" pitchFamily="18" charset="0"/>
                              </a:rPr>
                              <m:t>,</m:t>
                            </m:r>
                            <m:r>
                              <a:rPr lang="en-US" altLang="zh-TW" sz="1400" i="1">
                                <a:latin typeface="Cambria Math" panose="02040503050406030204" pitchFamily="18" charset="0"/>
                              </a:rPr>
                              <m:t>𝑎𝑣𝑔</m:t>
                            </m:r>
                          </m:sub>
                        </m:sSub>
                      </m:oMath>
                    </m:oMathPara>
                  </a14:m>
                  <a:endParaRPr lang="zh-TW" altLang="en-US" sz="1400" dirty="0"/>
                </a:p>
              </p:txBody>
            </p:sp>
          </mc:Choice>
          <mc:Fallback xmlns="">
            <p:sp>
              <p:nvSpPr>
                <p:cNvPr id="10" name="矩形 9"/>
                <p:cNvSpPr>
                  <a:spLocks noRot="1" noChangeAspect="1" noMove="1" noResize="1" noEditPoints="1" noAdjustHandles="1" noChangeArrowheads="1" noChangeShapeType="1" noTextEdit="1"/>
                </p:cNvSpPr>
                <p:nvPr/>
              </p:nvSpPr>
              <p:spPr>
                <a:xfrm>
                  <a:off x="4099686" y="6221692"/>
                  <a:ext cx="659091" cy="325282"/>
                </a:xfrm>
                <a:prstGeom prst="rect">
                  <a:avLst/>
                </a:prstGeom>
                <a:blipFill>
                  <a:blip r:embed="rId8"/>
                  <a:stretch>
                    <a:fillRect/>
                  </a:stretch>
                </a:blipFill>
              </p:spPr>
              <p:txBody>
                <a:bodyPr/>
                <a:lstStyle/>
                <a:p>
                  <a:r>
                    <a:rPr lang="zh-TW" altLang="en-US">
                      <a:noFill/>
                    </a:rPr>
                    <a:t> </a:t>
                  </a:r>
                </a:p>
              </p:txBody>
            </p:sp>
          </mc:Fallback>
        </mc:AlternateContent>
        <p:cxnSp>
          <p:nvCxnSpPr>
            <p:cNvPr id="23" name="直線接點 22"/>
            <p:cNvCxnSpPr/>
            <p:nvPr/>
          </p:nvCxnSpPr>
          <p:spPr>
            <a:xfrm flipH="1" flipV="1">
              <a:off x="5255444" y="4933625"/>
              <a:ext cx="1" cy="127800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59" name="文字方塊 58"/>
            <p:cNvSpPr txBox="1"/>
            <p:nvPr/>
          </p:nvSpPr>
          <p:spPr>
            <a:xfrm>
              <a:off x="5581171" y="4855715"/>
              <a:ext cx="1286939" cy="461665"/>
            </a:xfrm>
            <a:prstGeom prst="rect">
              <a:avLst/>
            </a:prstGeom>
            <a:noFill/>
          </p:spPr>
          <p:txBody>
            <a:bodyPr wrap="square" rtlCol="0">
              <a:spAutoFit/>
            </a:bodyPr>
            <a:lstStyle/>
            <a:p>
              <a:r>
                <a:rPr lang="en-US" altLang="zh-TW" sz="1200" dirty="0" smtClean="0"/>
                <a:t>Ideal Operation Point</a:t>
              </a:r>
              <a:endParaRPr lang="zh-TW" altLang="en-US" sz="1200" dirty="0"/>
            </a:p>
          </p:txBody>
        </p:sp>
        <p:cxnSp>
          <p:nvCxnSpPr>
            <p:cNvPr id="90" name="直線接點 89"/>
            <p:cNvCxnSpPr/>
            <p:nvPr/>
          </p:nvCxnSpPr>
          <p:spPr>
            <a:xfrm flipV="1">
              <a:off x="3792755" y="5303520"/>
              <a:ext cx="856247" cy="908105"/>
            </a:xfrm>
            <a:prstGeom prst="line">
              <a:avLst/>
            </a:prstGeom>
          </p:spPr>
          <p:style>
            <a:lnRef idx="1">
              <a:schemeClr val="dk1"/>
            </a:lnRef>
            <a:fillRef idx="0">
              <a:schemeClr val="dk1"/>
            </a:fillRef>
            <a:effectRef idx="0">
              <a:schemeClr val="dk1"/>
            </a:effectRef>
            <a:fontRef idx="minor">
              <a:schemeClr val="tx1"/>
            </a:fontRef>
          </p:style>
        </p:cxnSp>
        <p:cxnSp>
          <p:nvCxnSpPr>
            <p:cNvPr id="92" name="直線接點 91"/>
            <p:cNvCxnSpPr/>
            <p:nvPr/>
          </p:nvCxnSpPr>
          <p:spPr>
            <a:xfrm flipV="1">
              <a:off x="3792755" y="3887814"/>
              <a:ext cx="2163855" cy="2333877"/>
            </a:xfrm>
            <a:prstGeom prst="line">
              <a:avLst/>
            </a:prstGeom>
            <a:ln w="9525">
              <a:prstDash val="sysDash"/>
            </a:ln>
          </p:spPr>
          <p:style>
            <a:lnRef idx="1">
              <a:schemeClr val="dk1"/>
            </a:lnRef>
            <a:fillRef idx="0">
              <a:schemeClr val="dk1"/>
            </a:fillRef>
            <a:effectRef idx="0">
              <a:schemeClr val="dk1"/>
            </a:effectRef>
            <a:fontRef idx="minor">
              <a:schemeClr val="tx1"/>
            </a:fontRef>
          </p:style>
        </p:cxnSp>
        <p:cxnSp>
          <p:nvCxnSpPr>
            <p:cNvPr id="95" name="直線接點 94"/>
            <p:cNvCxnSpPr/>
            <p:nvPr/>
          </p:nvCxnSpPr>
          <p:spPr>
            <a:xfrm flipV="1">
              <a:off x="3797615" y="4959857"/>
              <a:ext cx="1458000" cy="1"/>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97" name="直線接點 96"/>
            <p:cNvCxnSpPr/>
            <p:nvPr/>
          </p:nvCxnSpPr>
          <p:spPr>
            <a:xfrm flipH="1" flipV="1">
              <a:off x="6672274" y="4703055"/>
              <a:ext cx="1" cy="1501200"/>
            </a:xfrm>
            <a:prstGeom prst="line">
              <a:avLst/>
            </a:prstGeom>
            <a:ln w="12700">
              <a:prstDash val="dash"/>
            </a:ln>
          </p:spPr>
          <p:style>
            <a:lnRef idx="1">
              <a:schemeClr val="dk1"/>
            </a:lnRef>
            <a:fillRef idx="0">
              <a:schemeClr val="dk1"/>
            </a:fillRef>
            <a:effectRef idx="0">
              <a:schemeClr val="dk1"/>
            </a:effectRef>
            <a:fontRef idx="minor">
              <a:schemeClr val="tx1"/>
            </a:fontRef>
          </p:style>
        </p:cxnSp>
        <p:cxnSp>
          <p:nvCxnSpPr>
            <p:cNvPr id="98" name="直線接點 97"/>
            <p:cNvCxnSpPr/>
            <p:nvPr/>
          </p:nvCxnSpPr>
          <p:spPr>
            <a:xfrm flipV="1">
              <a:off x="3787768" y="4708728"/>
              <a:ext cx="2880000" cy="1"/>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101" name="手繪多邊形 100"/>
            <p:cNvSpPr/>
            <p:nvPr/>
          </p:nvSpPr>
          <p:spPr>
            <a:xfrm>
              <a:off x="4649002" y="4704195"/>
              <a:ext cx="1973179" cy="580075"/>
            </a:xfrm>
            <a:custGeom>
              <a:avLst/>
              <a:gdLst>
                <a:gd name="connsiteX0" fmla="*/ 0 w 1973179"/>
                <a:gd name="connsiteY0" fmla="*/ 580075 h 580075"/>
                <a:gd name="connsiteX1" fmla="*/ 77002 w 1973179"/>
                <a:gd name="connsiteY1" fmla="*/ 522323 h 580075"/>
                <a:gd name="connsiteX2" fmla="*/ 105878 w 1973179"/>
                <a:gd name="connsiteY2" fmla="*/ 512698 h 580075"/>
                <a:gd name="connsiteX3" fmla="*/ 154004 w 1973179"/>
                <a:gd name="connsiteY3" fmla="*/ 464572 h 580075"/>
                <a:gd name="connsiteX4" fmla="*/ 173255 w 1973179"/>
                <a:gd name="connsiteY4" fmla="*/ 435696 h 580075"/>
                <a:gd name="connsiteX5" fmla="*/ 231006 w 1973179"/>
                <a:gd name="connsiteY5" fmla="*/ 416446 h 580075"/>
                <a:gd name="connsiteX6" fmla="*/ 259882 w 1973179"/>
                <a:gd name="connsiteY6" fmla="*/ 406820 h 580075"/>
                <a:gd name="connsiteX7" fmla="*/ 279133 w 1973179"/>
                <a:gd name="connsiteY7" fmla="*/ 377944 h 580075"/>
                <a:gd name="connsiteX8" fmla="*/ 336884 w 1973179"/>
                <a:gd name="connsiteY8" fmla="*/ 358694 h 580075"/>
                <a:gd name="connsiteX9" fmla="*/ 423512 w 1973179"/>
                <a:gd name="connsiteY9" fmla="*/ 320193 h 580075"/>
                <a:gd name="connsiteX10" fmla="*/ 452387 w 1973179"/>
                <a:gd name="connsiteY10" fmla="*/ 310568 h 580075"/>
                <a:gd name="connsiteX11" fmla="*/ 490889 w 1973179"/>
                <a:gd name="connsiteY11" fmla="*/ 281692 h 580075"/>
                <a:gd name="connsiteX12" fmla="*/ 577516 w 1973179"/>
                <a:gd name="connsiteY12" fmla="*/ 252816 h 580075"/>
                <a:gd name="connsiteX13" fmla="*/ 606392 w 1973179"/>
                <a:gd name="connsiteY13" fmla="*/ 243191 h 580075"/>
                <a:gd name="connsiteX14" fmla="*/ 635267 w 1973179"/>
                <a:gd name="connsiteY14" fmla="*/ 233566 h 580075"/>
                <a:gd name="connsiteX15" fmla="*/ 693019 w 1973179"/>
                <a:gd name="connsiteY15" fmla="*/ 204690 h 580075"/>
                <a:gd name="connsiteX16" fmla="*/ 721895 w 1973179"/>
                <a:gd name="connsiteY16" fmla="*/ 185439 h 580075"/>
                <a:gd name="connsiteX17" fmla="*/ 818147 w 1973179"/>
                <a:gd name="connsiteY17" fmla="*/ 166189 h 580075"/>
                <a:gd name="connsiteX18" fmla="*/ 885524 w 1973179"/>
                <a:gd name="connsiteY18" fmla="*/ 146938 h 580075"/>
                <a:gd name="connsiteX19" fmla="*/ 943276 w 1973179"/>
                <a:gd name="connsiteY19" fmla="*/ 127688 h 580075"/>
                <a:gd name="connsiteX20" fmla="*/ 1049154 w 1973179"/>
                <a:gd name="connsiteY20" fmla="*/ 98812 h 580075"/>
                <a:gd name="connsiteX21" fmla="*/ 1078030 w 1973179"/>
                <a:gd name="connsiteY21" fmla="*/ 79561 h 580075"/>
                <a:gd name="connsiteX22" fmla="*/ 1222409 w 1973179"/>
                <a:gd name="connsiteY22" fmla="*/ 60311 h 580075"/>
                <a:gd name="connsiteX23" fmla="*/ 1318661 w 1973179"/>
                <a:gd name="connsiteY23" fmla="*/ 31435 h 580075"/>
                <a:gd name="connsiteX24" fmla="*/ 1376413 w 1973179"/>
                <a:gd name="connsiteY24" fmla="*/ 12184 h 580075"/>
                <a:gd name="connsiteX25" fmla="*/ 1973179 w 1973179"/>
                <a:gd name="connsiteY25" fmla="*/ 2559 h 58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73179" h="580075">
                  <a:moveTo>
                    <a:pt x="0" y="580075"/>
                  </a:moveTo>
                  <a:cubicBezTo>
                    <a:pt x="11803" y="570632"/>
                    <a:pt x="56573" y="532538"/>
                    <a:pt x="77002" y="522323"/>
                  </a:cubicBezTo>
                  <a:cubicBezTo>
                    <a:pt x="86077" y="517786"/>
                    <a:pt x="96253" y="515906"/>
                    <a:pt x="105878" y="512698"/>
                  </a:cubicBezTo>
                  <a:cubicBezTo>
                    <a:pt x="157215" y="435694"/>
                    <a:pt x="89835" y="528741"/>
                    <a:pt x="154004" y="464572"/>
                  </a:cubicBezTo>
                  <a:cubicBezTo>
                    <a:pt x="162184" y="456392"/>
                    <a:pt x="163445" y="441827"/>
                    <a:pt x="173255" y="435696"/>
                  </a:cubicBezTo>
                  <a:cubicBezTo>
                    <a:pt x="190462" y="424942"/>
                    <a:pt x="211756" y="422863"/>
                    <a:pt x="231006" y="416446"/>
                  </a:cubicBezTo>
                  <a:lnTo>
                    <a:pt x="259882" y="406820"/>
                  </a:lnTo>
                  <a:cubicBezTo>
                    <a:pt x="266299" y="397195"/>
                    <a:pt x="269323" y="384075"/>
                    <a:pt x="279133" y="377944"/>
                  </a:cubicBezTo>
                  <a:cubicBezTo>
                    <a:pt x="296340" y="367190"/>
                    <a:pt x="336884" y="358694"/>
                    <a:pt x="336884" y="358694"/>
                  </a:cubicBezTo>
                  <a:cubicBezTo>
                    <a:pt x="382644" y="328187"/>
                    <a:pt x="354785" y="343102"/>
                    <a:pt x="423512" y="320193"/>
                  </a:cubicBezTo>
                  <a:lnTo>
                    <a:pt x="452387" y="310568"/>
                  </a:lnTo>
                  <a:cubicBezTo>
                    <a:pt x="465221" y="300943"/>
                    <a:pt x="476540" y="288866"/>
                    <a:pt x="490889" y="281692"/>
                  </a:cubicBezTo>
                  <a:cubicBezTo>
                    <a:pt x="490898" y="281687"/>
                    <a:pt x="563073" y="257630"/>
                    <a:pt x="577516" y="252816"/>
                  </a:cubicBezTo>
                  <a:lnTo>
                    <a:pt x="606392" y="243191"/>
                  </a:lnTo>
                  <a:lnTo>
                    <a:pt x="635267" y="233566"/>
                  </a:lnTo>
                  <a:cubicBezTo>
                    <a:pt x="718022" y="178395"/>
                    <a:pt x="613318" y="244541"/>
                    <a:pt x="693019" y="204690"/>
                  </a:cubicBezTo>
                  <a:cubicBezTo>
                    <a:pt x="703366" y="199517"/>
                    <a:pt x="711262" y="189996"/>
                    <a:pt x="721895" y="185439"/>
                  </a:cubicBezTo>
                  <a:cubicBezTo>
                    <a:pt x="740168" y="177608"/>
                    <a:pt x="805120" y="168360"/>
                    <a:pt x="818147" y="166189"/>
                  </a:cubicBezTo>
                  <a:cubicBezTo>
                    <a:pt x="915134" y="133858"/>
                    <a:pt x="764738" y="183173"/>
                    <a:pt x="885524" y="146938"/>
                  </a:cubicBezTo>
                  <a:cubicBezTo>
                    <a:pt x="904960" y="141107"/>
                    <a:pt x="923590" y="132610"/>
                    <a:pt x="943276" y="127688"/>
                  </a:cubicBezTo>
                  <a:cubicBezTo>
                    <a:pt x="1030121" y="105976"/>
                    <a:pt x="995178" y="116803"/>
                    <a:pt x="1049154" y="98812"/>
                  </a:cubicBezTo>
                  <a:cubicBezTo>
                    <a:pt x="1058779" y="92395"/>
                    <a:pt x="1067055" y="83219"/>
                    <a:pt x="1078030" y="79561"/>
                  </a:cubicBezTo>
                  <a:cubicBezTo>
                    <a:pt x="1099632" y="72360"/>
                    <a:pt x="1212865" y="61371"/>
                    <a:pt x="1222409" y="60311"/>
                  </a:cubicBezTo>
                  <a:cubicBezTo>
                    <a:pt x="1302167" y="33725"/>
                    <a:pt x="1175400" y="75516"/>
                    <a:pt x="1318661" y="31435"/>
                  </a:cubicBezTo>
                  <a:cubicBezTo>
                    <a:pt x="1338056" y="25467"/>
                    <a:pt x="1356166" y="13534"/>
                    <a:pt x="1376413" y="12184"/>
                  </a:cubicBezTo>
                  <a:cubicBezTo>
                    <a:pt x="1671254" y="-7472"/>
                    <a:pt x="1472559" y="2559"/>
                    <a:pt x="1973179" y="255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103" name="文字方塊 102"/>
            <p:cNvSpPr txBox="1"/>
            <p:nvPr/>
          </p:nvSpPr>
          <p:spPr>
            <a:xfrm>
              <a:off x="3761334" y="5037953"/>
              <a:ext cx="667897" cy="461665"/>
            </a:xfrm>
            <a:prstGeom prst="rect">
              <a:avLst/>
            </a:prstGeom>
            <a:noFill/>
          </p:spPr>
          <p:txBody>
            <a:bodyPr wrap="square" rtlCol="0">
              <a:spAutoFit/>
            </a:bodyPr>
            <a:lstStyle/>
            <a:p>
              <a:r>
                <a:rPr lang="en-US" altLang="zh-TW" sz="1200" dirty="0" smtClean="0"/>
                <a:t>Linear Region</a:t>
              </a:r>
              <a:endParaRPr lang="zh-TW" altLang="en-US" sz="1200" dirty="0"/>
            </a:p>
          </p:txBody>
        </p:sp>
        <p:sp>
          <p:nvSpPr>
            <p:cNvPr id="104" name="文字方塊 103"/>
            <p:cNvSpPr txBox="1"/>
            <p:nvPr/>
          </p:nvSpPr>
          <p:spPr>
            <a:xfrm>
              <a:off x="5705866" y="5718247"/>
              <a:ext cx="881355" cy="461665"/>
            </a:xfrm>
            <a:prstGeom prst="rect">
              <a:avLst/>
            </a:prstGeom>
            <a:noFill/>
          </p:spPr>
          <p:txBody>
            <a:bodyPr wrap="square" rtlCol="0">
              <a:spAutoFit/>
            </a:bodyPr>
            <a:lstStyle/>
            <a:p>
              <a:r>
                <a:rPr lang="en-US" altLang="zh-TW" sz="1200" dirty="0" smtClean="0"/>
                <a:t>Saturation Region</a:t>
              </a:r>
              <a:endParaRPr lang="zh-TW" altLang="en-US" sz="1200" dirty="0"/>
            </a:p>
          </p:txBody>
        </p:sp>
        <p:sp>
          <p:nvSpPr>
            <p:cNvPr id="108" name="文字方塊 107"/>
            <p:cNvSpPr txBox="1"/>
            <p:nvPr/>
          </p:nvSpPr>
          <p:spPr>
            <a:xfrm>
              <a:off x="4720308" y="5296583"/>
              <a:ext cx="953632" cy="646331"/>
            </a:xfrm>
            <a:prstGeom prst="rect">
              <a:avLst/>
            </a:prstGeom>
            <a:noFill/>
          </p:spPr>
          <p:txBody>
            <a:bodyPr wrap="square" rtlCol="0">
              <a:spAutoFit/>
            </a:bodyPr>
            <a:lstStyle/>
            <a:p>
              <a:r>
                <a:rPr lang="en-US" altLang="zh-TW" sz="1200" dirty="0" smtClean="0"/>
                <a:t>Actual Operation Point</a:t>
              </a:r>
              <a:endParaRPr lang="zh-TW" altLang="en-US" sz="1200" dirty="0"/>
            </a:p>
          </p:txBody>
        </p:sp>
        <p:cxnSp>
          <p:nvCxnSpPr>
            <p:cNvPr id="110" name="直線單箭頭接點 109"/>
            <p:cNvCxnSpPr>
              <a:stCxn id="108" idx="1"/>
            </p:cNvCxnSpPr>
            <p:nvPr/>
          </p:nvCxnSpPr>
          <p:spPr>
            <a:xfrm flipH="1" flipV="1">
              <a:off x="4429231" y="5543750"/>
              <a:ext cx="291077" cy="75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直線單箭頭接點 112"/>
            <p:cNvCxnSpPr>
              <a:stCxn id="59" idx="1"/>
              <a:endCxn id="101" idx="13"/>
            </p:cNvCxnSpPr>
            <p:nvPr/>
          </p:nvCxnSpPr>
          <p:spPr>
            <a:xfrm flipH="1" flipV="1">
              <a:off x="5255394" y="4947386"/>
              <a:ext cx="325777" cy="1391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直線單箭頭接點 114"/>
            <p:cNvCxnSpPr/>
            <p:nvPr/>
          </p:nvCxnSpPr>
          <p:spPr>
            <a:xfrm>
              <a:off x="4429231" y="6067802"/>
              <a:ext cx="826163"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文字方塊 115"/>
            <p:cNvSpPr txBox="1"/>
            <p:nvPr/>
          </p:nvSpPr>
          <p:spPr>
            <a:xfrm>
              <a:off x="4647644" y="6018185"/>
              <a:ext cx="881355" cy="276999"/>
            </a:xfrm>
            <a:prstGeom prst="rect">
              <a:avLst/>
            </a:prstGeom>
            <a:noFill/>
          </p:spPr>
          <p:txBody>
            <a:bodyPr wrap="square" rtlCol="0">
              <a:spAutoFit/>
            </a:bodyPr>
            <a:lstStyle/>
            <a:p>
              <a:r>
                <a:rPr lang="en-US" altLang="zh-TW" sz="1200" dirty="0" smtClean="0">
                  <a:solidFill>
                    <a:srgbClr val="FF0000"/>
                  </a:solidFill>
                </a:rPr>
                <a:t>IBO</a:t>
              </a:r>
              <a:endParaRPr lang="zh-TW" altLang="en-US" sz="1200" dirty="0">
                <a:solidFill>
                  <a:srgbClr val="FF0000"/>
                </a:solidFill>
              </a:endParaRPr>
            </a:p>
          </p:txBody>
        </p:sp>
        <mc:AlternateContent xmlns:mc="http://schemas.openxmlformats.org/markup-compatibility/2006" xmlns:a14="http://schemas.microsoft.com/office/drawing/2010/main">
          <mc:Choice Requires="a14">
            <p:sp>
              <p:nvSpPr>
                <p:cNvPr id="117" name="矩形 116"/>
                <p:cNvSpPr/>
                <p:nvPr/>
              </p:nvSpPr>
              <p:spPr>
                <a:xfrm>
                  <a:off x="4992775" y="6235452"/>
                  <a:ext cx="608821" cy="3172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a:rPr lang="en-US" altLang="zh-TW" sz="1400" i="1">
                                <a:latin typeface="Cambria Math" panose="02040503050406030204" pitchFamily="18" charset="0"/>
                              </a:rPr>
                              <m:t>𝑃</m:t>
                            </m:r>
                          </m:e>
                          <m:sub>
                            <m:r>
                              <a:rPr lang="en-US" altLang="zh-TW" sz="1400" b="0" i="1" smtClean="0">
                                <a:latin typeface="Cambria Math" panose="02040503050406030204" pitchFamily="18" charset="0"/>
                              </a:rPr>
                              <m:t>𝑖</m:t>
                            </m:r>
                            <m:r>
                              <a:rPr lang="en-US" altLang="zh-TW" sz="1400" i="1">
                                <a:latin typeface="Cambria Math" panose="02040503050406030204" pitchFamily="18" charset="0"/>
                              </a:rPr>
                              <m:t>,</m:t>
                            </m:r>
                            <m:r>
                              <a:rPr lang="en-US" altLang="zh-TW" sz="1400" b="0" i="1" smtClean="0">
                                <a:latin typeface="Cambria Math" panose="02040503050406030204" pitchFamily="18" charset="0"/>
                              </a:rPr>
                              <m:t>𝑠𝑎𝑡</m:t>
                            </m:r>
                          </m:sub>
                        </m:sSub>
                      </m:oMath>
                    </m:oMathPara>
                  </a14:m>
                  <a:endParaRPr lang="zh-TW" altLang="en-US" sz="1400" dirty="0"/>
                </a:p>
              </p:txBody>
            </p:sp>
          </mc:Choice>
          <mc:Fallback xmlns="">
            <p:sp>
              <p:nvSpPr>
                <p:cNvPr id="117" name="矩形 116"/>
                <p:cNvSpPr>
                  <a:spLocks noRot="1" noChangeAspect="1" noMove="1" noResize="1" noEditPoints="1" noAdjustHandles="1" noChangeArrowheads="1" noChangeShapeType="1" noTextEdit="1"/>
                </p:cNvSpPr>
                <p:nvPr/>
              </p:nvSpPr>
              <p:spPr>
                <a:xfrm>
                  <a:off x="4992775" y="6235452"/>
                  <a:ext cx="608821" cy="317203"/>
                </a:xfrm>
                <a:prstGeom prst="rect">
                  <a:avLst/>
                </a:prstGeom>
                <a:blipFill>
                  <a:blip r:embed="rId9"/>
                  <a:stretch>
                    <a:fillRect/>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445674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字方塊 2"/>
              <p:cNvSpPr txBox="1"/>
              <p:nvPr/>
            </p:nvSpPr>
            <p:spPr>
              <a:xfrm>
                <a:off x="1083805" y="1121466"/>
                <a:ext cx="7315200" cy="1400127"/>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The complementary cumulative distribution function (CCDF) is the most frequently used performance measures for PAPR reduction technique, which denotes the probability that the PAPR of a data block exceeds a given threshold,</a:t>
                </a:r>
              </a:p>
              <a:p>
                <a:pPr marL="285750" indent="-285750">
                  <a:buFont typeface="Arial" panose="020B0604020202020204" pitchFamily="34" charset="0"/>
                  <a:buChar char="•"/>
                </a:pPr>
                <a:endParaRPr lang="en-US" altLang="zh-TW" sz="1400" dirty="0"/>
              </a:p>
              <a:p>
                <a:pPr/>
                <a14:m>
                  <m:oMathPara xmlns:m="http://schemas.openxmlformats.org/officeDocument/2006/math">
                    <m:oMathParaPr>
                      <m:jc m:val="centerGroup"/>
                    </m:oMathParaPr>
                    <m:oMath xmlns:m="http://schemas.openxmlformats.org/officeDocument/2006/math">
                      <m:sSub>
                        <m:sSubPr>
                          <m:ctrlPr>
                            <a:rPr lang="en-US" altLang="zh-TW" sz="1400" i="1" smtClean="0">
                              <a:latin typeface="Cambria Math" panose="02040503050406030204" pitchFamily="18" charset="0"/>
                            </a:rPr>
                          </m:ctrlPr>
                        </m:sSubPr>
                        <m:e>
                          <m:r>
                            <m:rPr>
                              <m:sty m:val="p"/>
                            </m:rPr>
                            <a:rPr lang="en-US" altLang="zh-TW" sz="1400" b="0" i="0" smtClean="0">
                              <a:latin typeface="Cambria Math" panose="02040503050406030204" pitchFamily="18" charset="0"/>
                            </a:rPr>
                            <m:t>CCDF</m:t>
                          </m:r>
                        </m:e>
                        <m:sub>
                          <m:r>
                            <a:rPr lang="en-US" altLang="zh-TW" sz="1400" b="0" i="1" smtClean="0">
                              <a:latin typeface="Cambria Math" panose="02040503050406030204" pitchFamily="18" charset="0"/>
                            </a:rPr>
                            <m:t>𝑃𝐴𝑃𝑅</m:t>
                          </m:r>
                          <m:d>
                            <m:dPr>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𝑥</m:t>
                              </m:r>
                            </m:e>
                          </m:d>
                        </m:sub>
                      </m:sSub>
                      <m:d>
                        <m:dPr>
                          <m:ctrlPr>
                            <a:rPr lang="en-US" altLang="zh-TW" sz="1400" b="0" i="1" smtClean="0">
                              <a:latin typeface="Cambria Math" panose="02040503050406030204" pitchFamily="18" charset="0"/>
                            </a:rPr>
                          </m:ctrlPr>
                        </m:dPr>
                        <m:e>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𝑃𝐴𝑃𝑅</m:t>
                              </m:r>
                            </m:e>
                            <m:sub>
                              <m:r>
                                <a:rPr lang="en-US" altLang="zh-TW" sz="1400" b="0" i="1" smtClean="0">
                                  <a:latin typeface="Cambria Math" panose="02040503050406030204" pitchFamily="18" charset="0"/>
                                </a:rPr>
                                <m:t>0</m:t>
                              </m:r>
                            </m:sub>
                          </m:sSub>
                        </m:e>
                      </m:d>
                      <m:r>
                        <a:rPr lang="en-US" altLang="zh-TW" sz="1400" b="0" i="1" smtClean="0">
                          <a:latin typeface="Cambria Math" panose="02040503050406030204" pitchFamily="18" charset="0"/>
                        </a:rPr>
                        <m:t>=</m:t>
                      </m:r>
                      <m:r>
                        <m:rPr>
                          <m:sty m:val="p"/>
                        </m:rPr>
                        <a:rPr lang="en-US" altLang="zh-TW" sz="1400" i="0">
                          <a:latin typeface="Cambria Math" panose="02040503050406030204" pitchFamily="18" charset="0"/>
                        </a:rPr>
                        <m:t>Pr</m:t>
                      </m:r>
                      <m:r>
                        <a:rPr lang="en-US" altLang="zh-TW" sz="1400" b="0" i="1" smtClean="0">
                          <a:latin typeface="Cambria Math" panose="02040503050406030204" pitchFamily="18" charset="0"/>
                        </a:rPr>
                        <m:t>⁡(</m:t>
                      </m:r>
                      <m:r>
                        <a:rPr lang="en-US" altLang="zh-TW" sz="1400" i="1">
                          <a:latin typeface="Cambria Math" panose="02040503050406030204" pitchFamily="18" charset="0"/>
                        </a:rPr>
                        <m:t>𝑃𝐴𝑃𝑅</m:t>
                      </m:r>
                      <m:d>
                        <m:dPr>
                          <m:ctrlPr>
                            <a:rPr lang="en-US" altLang="zh-TW" sz="1400" i="1">
                              <a:latin typeface="Cambria Math" panose="02040503050406030204" pitchFamily="18" charset="0"/>
                            </a:rPr>
                          </m:ctrlPr>
                        </m:dPr>
                        <m:e>
                          <m:r>
                            <a:rPr lang="en-US" altLang="zh-TW" sz="1400" i="1">
                              <a:latin typeface="Cambria Math" panose="02040503050406030204" pitchFamily="18" charset="0"/>
                            </a:rPr>
                            <m:t>𝑥</m:t>
                          </m:r>
                        </m:e>
                      </m:d>
                      <m:r>
                        <a:rPr lang="en-US" altLang="zh-TW" sz="1400" i="1" smtClean="0">
                          <a:latin typeface="Cambria Math" panose="02040503050406030204" pitchFamily="18" charset="0"/>
                          <a:ea typeface="Cambria Math" panose="02040503050406030204" pitchFamily="18" charset="0"/>
                        </a:rPr>
                        <m:t>&gt;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𝑃𝐴𝑃𝑅</m:t>
                          </m:r>
                        </m:e>
                        <m:sub>
                          <m:r>
                            <a:rPr lang="en-US" altLang="zh-TW" sz="1400" i="1">
                              <a:latin typeface="Cambria Math" panose="02040503050406030204" pitchFamily="18" charset="0"/>
                            </a:rPr>
                            <m:t>0</m:t>
                          </m:r>
                        </m:sub>
                      </m:sSub>
                      <m:r>
                        <a:rPr lang="en-US" altLang="zh-TW" sz="1400" b="0" i="1" smtClean="0">
                          <a:latin typeface="Cambria Math" panose="02040503050406030204" pitchFamily="18" charset="0"/>
                        </a:rPr>
                        <m:t>)</m:t>
                      </m:r>
                    </m:oMath>
                  </m:oMathPara>
                </a14:m>
                <a:endParaRPr lang="en-US" altLang="zh-TW" sz="1400" dirty="0" smtClean="0"/>
              </a:p>
              <a:p>
                <a:endParaRPr lang="en-US" altLang="zh-TW" sz="1400" dirty="0" smtClean="0"/>
              </a:p>
            </p:txBody>
          </p:sp>
        </mc:Choice>
        <mc:Fallback xmlns="">
          <p:sp>
            <p:nvSpPr>
              <p:cNvPr id="3" name="文字方塊 2"/>
              <p:cNvSpPr txBox="1">
                <a:spLocks noRot="1" noChangeAspect="1" noMove="1" noResize="1" noEditPoints="1" noAdjustHandles="1" noChangeArrowheads="1" noChangeShapeType="1" noTextEdit="1"/>
              </p:cNvSpPr>
              <p:nvPr/>
            </p:nvSpPr>
            <p:spPr>
              <a:xfrm>
                <a:off x="1083805" y="1121466"/>
                <a:ext cx="7315200" cy="1400127"/>
              </a:xfrm>
              <a:prstGeom prst="rect">
                <a:avLst/>
              </a:prstGeom>
              <a:blipFill>
                <a:blip r:embed="rId3"/>
                <a:stretch>
                  <a:fillRect l="-167" t="-870"/>
                </a:stretch>
              </a:blipFill>
            </p:spPr>
            <p:txBody>
              <a:bodyPr/>
              <a:lstStyle/>
              <a:p>
                <a:r>
                  <a:rPr lang="zh-TW" altLang="en-US">
                    <a:noFill/>
                  </a:rPr>
                  <a:t> </a:t>
                </a:r>
              </a:p>
            </p:txBody>
          </p:sp>
        </mc:Fallback>
      </mc:AlternateContent>
      <p:sp>
        <p:nvSpPr>
          <p:cNvPr id="4" name="文字方塊 3"/>
          <p:cNvSpPr txBox="1"/>
          <p:nvPr/>
        </p:nvSpPr>
        <p:spPr>
          <a:xfrm>
            <a:off x="3091268" y="331683"/>
            <a:ext cx="7942082" cy="615553"/>
          </a:xfrm>
          <a:prstGeom prst="rect">
            <a:avLst/>
          </a:prstGeom>
          <a:noFill/>
        </p:spPr>
        <p:txBody>
          <a:bodyPr wrap="square" rtlCol="0">
            <a:spAutoFit/>
          </a:bodyPr>
          <a:lstStyle/>
          <a:p>
            <a:r>
              <a:rPr lang="en-US" altLang="zh-TW" sz="3400" b="1" dirty="0" smtClean="0">
                <a:latin typeface="+mj-lt"/>
              </a:rPr>
              <a:t>CCDF of the PAPR</a:t>
            </a:r>
            <a:endParaRPr lang="en-US" altLang="zh-TW" sz="3400" b="1" dirty="0">
              <a:latin typeface="+mj-lt"/>
            </a:endParaRPr>
          </a:p>
        </p:txBody>
      </p:sp>
      <p:pic>
        <p:nvPicPr>
          <p:cNvPr id="5" name="圖片 4"/>
          <p:cNvPicPr>
            <a:picLocks noChangeAspect="1"/>
          </p:cNvPicPr>
          <p:nvPr/>
        </p:nvPicPr>
        <p:blipFill>
          <a:blip r:embed="rId4"/>
          <a:stretch>
            <a:fillRect/>
          </a:stretch>
        </p:blipFill>
        <p:spPr>
          <a:xfrm>
            <a:off x="2149722" y="2415193"/>
            <a:ext cx="5071296" cy="3710931"/>
          </a:xfrm>
          <a:prstGeom prst="rect">
            <a:avLst/>
          </a:prstGeom>
        </p:spPr>
      </p:pic>
      <p:sp>
        <p:nvSpPr>
          <p:cNvPr id="6" name="矩形 5"/>
          <p:cNvSpPr/>
          <p:nvPr/>
        </p:nvSpPr>
        <p:spPr>
          <a:xfrm>
            <a:off x="237890" y="6227796"/>
            <a:ext cx="6983128" cy="461665"/>
          </a:xfrm>
          <a:prstGeom prst="rect">
            <a:avLst/>
          </a:prstGeom>
        </p:spPr>
        <p:txBody>
          <a:bodyPr wrap="square">
            <a:spAutoFit/>
          </a:bodyPr>
          <a:lstStyle/>
          <a:p>
            <a:r>
              <a:rPr lang="en-US" altLang="zh-TW" sz="1200" dirty="0" smtClean="0"/>
              <a:t>[</a:t>
            </a:r>
            <a:r>
              <a:rPr lang="en-US" altLang="zh-TW" sz="1200" dirty="0"/>
              <a:t>2</a:t>
            </a:r>
            <a:r>
              <a:rPr lang="en-US" altLang="zh-TW" sz="1200" dirty="0" smtClean="0"/>
              <a:t>] </a:t>
            </a:r>
            <a:r>
              <a:rPr lang="en-US" altLang="zh-TW" sz="1200" dirty="0"/>
              <a:t>S.H. Han and J.H. Lee, “An overview of peak-to-average power ratio reduction techniques for multicarrier transmission,” IEEE Wireless Comm., vol. 12, pp. 56–65, Apr. 2005.</a:t>
            </a:r>
            <a:endParaRPr lang="zh-TW" altLang="en-US" sz="1200" dirty="0"/>
          </a:p>
        </p:txBody>
      </p:sp>
      <mc:AlternateContent xmlns:mc="http://schemas.openxmlformats.org/markup-compatibility/2006" xmlns:a14="http://schemas.microsoft.com/office/drawing/2010/main">
        <mc:Choice Requires="a14">
          <p:sp>
            <p:nvSpPr>
              <p:cNvPr id="7" name="文字方塊 6"/>
              <p:cNvSpPr txBox="1"/>
              <p:nvPr/>
            </p:nvSpPr>
            <p:spPr>
              <a:xfrm>
                <a:off x="7062309" y="2041191"/>
                <a:ext cx="28693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(2)</m:t>
                      </m:r>
                    </m:oMath>
                  </m:oMathPara>
                </a14:m>
                <a:endParaRPr lang="zh-TW" altLang="en-US" sz="1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7062309" y="2041191"/>
                <a:ext cx="286938" cy="215444"/>
              </a:xfrm>
              <a:prstGeom prst="rect">
                <a:avLst/>
              </a:prstGeom>
              <a:blipFill>
                <a:blip r:embed="rId5"/>
                <a:stretch>
                  <a:fillRect l="-23404" r="-21277" b="-3142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548480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字方塊 1"/>
              <p:cNvSpPr txBox="1"/>
              <p:nvPr/>
            </p:nvSpPr>
            <p:spPr>
              <a:xfrm>
                <a:off x="1247775" y="2390775"/>
                <a:ext cx="7381875" cy="2559611"/>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Modern communication systems often implement their transmitter and receiver in digital form. A digital transmitter will generate its output in a sampled-data fashion. By letting </a:t>
                </a:r>
                <a14:m>
                  <m:oMath xmlns:m="http://schemas.openxmlformats.org/officeDocument/2006/math">
                    <m:r>
                      <a:rPr lang="en-US" altLang="zh-TW" sz="1400" b="0" i="1" smtClean="0">
                        <a:latin typeface="Cambria Math" panose="02040503050406030204" pitchFamily="18" charset="0"/>
                      </a:rPr>
                      <m:t>𝑡</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𝑛</m:t>
                    </m:r>
                    <m:r>
                      <a:rPr lang="en-US" altLang="zh-TW" sz="1400" b="0" i="1" smtClean="0">
                        <a:latin typeface="Cambria Math" panose="02040503050406030204" pitchFamily="18" charset="0"/>
                        <a:ea typeface="Cambria Math" panose="02040503050406030204" pitchFamily="18" charset="0"/>
                      </a:rPr>
                      <m:t>∙</m:t>
                    </m:r>
                    <m:f>
                      <m:fPr>
                        <m:ctrlPr>
                          <a:rPr lang="en-US" altLang="zh-TW" sz="1400" b="0" i="1" smtClean="0">
                            <a:latin typeface="Cambria Math" panose="02040503050406030204" pitchFamily="18" charset="0"/>
                            <a:ea typeface="Cambria Math" panose="02040503050406030204" pitchFamily="18" charset="0"/>
                          </a:rPr>
                        </m:ctrlPr>
                      </m:fPr>
                      <m:num>
                        <m:sSub>
                          <m:sSubPr>
                            <m:ctrlPr>
                              <a:rPr lang="en-US" altLang="zh-TW" sz="1400" b="0" i="1" smtClean="0">
                                <a:latin typeface="Cambria Math" panose="02040503050406030204" pitchFamily="18" charset="0"/>
                                <a:ea typeface="Cambria Math" panose="02040503050406030204" pitchFamily="18" charset="0"/>
                              </a:rPr>
                            </m:ctrlPr>
                          </m:sSubPr>
                          <m:e>
                            <m:r>
                              <a:rPr lang="en-US" altLang="zh-TW" sz="1400" b="0" i="1" smtClean="0">
                                <a:latin typeface="Cambria Math" panose="02040503050406030204" pitchFamily="18" charset="0"/>
                                <a:ea typeface="Cambria Math" panose="02040503050406030204" pitchFamily="18" charset="0"/>
                              </a:rPr>
                              <m:t>𝑇</m:t>
                            </m:r>
                          </m:e>
                          <m:sub>
                            <m:r>
                              <a:rPr lang="en-US" altLang="zh-TW" sz="1400" b="0" i="1" smtClean="0">
                                <a:latin typeface="Cambria Math" panose="02040503050406030204" pitchFamily="18" charset="0"/>
                                <a:ea typeface="Cambria Math" panose="02040503050406030204" pitchFamily="18" charset="0"/>
                              </a:rPr>
                              <m:t>𝑠</m:t>
                            </m:r>
                          </m:sub>
                        </m:sSub>
                      </m:num>
                      <m:den>
                        <m:r>
                          <a:rPr lang="en-US" altLang="zh-TW" sz="1400" b="0" i="1" smtClean="0">
                            <a:latin typeface="Cambria Math" panose="02040503050406030204" pitchFamily="18" charset="0"/>
                            <a:ea typeface="Cambria Math" panose="02040503050406030204" pitchFamily="18" charset="0"/>
                          </a:rPr>
                          <m:t>𝑁</m:t>
                        </m:r>
                      </m:den>
                    </m:f>
                  </m:oMath>
                </a14:m>
                <a:r>
                  <a:rPr lang="en-US" altLang="zh-TW" sz="1400" dirty="0" smtClean="0"/>
                  <a:t>,</a:t>
                </a:r>
                <a:r>
                  <a:rPr lang="zh-TW" altLang="en-US" sz="1400" dirty="0"/>
                  <a:t> </a:t>
                </a:r>
                <a:r>
                  <a:rPr lang="en-US" altLang="zh-TW" sz="1400" dirty="0" smtClean="0"/>
                  <a:t>which is the case of </a:t>
                </a:r>
                <a:r>
                  <a:rPr lang="en-US" altLang="zh-TW" sz="1400" dirty="0" err="1" smtClean="0"/>
                  <a:t>Nyquist</a:t>
                </a:r>
                <a:r>
                  <a:rPr lang="en-US" altLang="zh-TW" sz="1400" dirty="0" smtClean="0"/>
                  <a:t> sampling rate </a:t>
                </a:r>
                <a14:m>
                  <m:oMath xmlns:m="http://schemas.openxmlformats.org/officeDocument/2006/math">
                    <m:f>
                      <m:fPr>
                        <m:ctrlPr>
                          <a:rPr lang="en-US" altLang="zh-TW" sz="1400" i="1" smtClean="0">
                            <a:latin typeface="Cambria Math" panose="02040503050406030204" pitchFamily="18" charset="0"/>
                          </a:rPr>
                        </m:ctrlPr>
                      </m:fPr>
                      <m:num>
                        <m:r>
                          <a:rPr lang="en-US" altLang="zh-TW" sz="1400" b="0" i="1" smtClean="0">
                            <a:latin typeface="Cambria Math" panose="02040503050406030204" pitchFamily="18" charset="0"/>
                          </a:rPr>
                          <m:t>1</m:t>
                        </m:r>
                      </m:num>
                      <m:den>
                        <m:r>
                          <a:rPr lang="en-US" altLang="zh-TW" sz="1400" b="0" i="1" smtClean="0">
                            <a:latin typeface="Cambria Math" panose="02040503050406030204" pitchFamily="18" charset="0"/>
                          </a:rPr>
                          <m:t>𝑇</m:t>
                        </m:r>
                      </m:den>
                    </m:f>
                  </m:oMath>
                </a14:m>
                <a:r>
                  <a:rPr lang="en-US" altLang="zh-TW" sz="1400" dirty="0" smtClean="0"/>
                  <a:t>,</a:t>
                </a:r>
              </a:p>
              <a:p>
                <a:pPr marL="285750" indent="-285750">
                  <a:buFont typeface="Arial" panose="020B0604020202020204" pitchFamily="34" charset="0"/>
                  <a:buChar char="•"/>
                </a:pPr>
                <a:endParaRPr lang="en-US" altLang="zh-TW" sz="1400" dirty="0"/>
              </a:p>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𝑥</m:t>
                      </m:r>
                      <m:d>
                        <m:dPr>
                          <m:begChr m:val="["/>
                          <m:endChr m:val="]"/>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𝑛</m:t>
                          </m:r>
                        </m:e>
                      </m:d>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𝑥</m:t>
                      </m:r>
                      <m:d>
                        <m:dPr>
                          <m:ctrlPr>
                            <a:rPr lang="en-US" altLang="zh-TW" sz="1400" b="0" i="1" smtClean="0">
                              <a:latin typeface="Cambria Math" panose="02040503050406030204" pitchFamily="18" charset="0"/>
                            </a:rPr>
                          </m:ctrlPr>
                        </m:dPr>
                        <m:e>
                          <m:r>
                            <a:rPr lang="en-US" altLang="zh-TW" sz="1400" i="1">
                              <a:latin typeface="Cambria Math" panose="02040503050406030204" pitchFamily="18" charset="0"/>
                            </a:rPr>
                            <m:t>𝑛</m:t>
                          </m:r>
                          <m:r>
                            <a:rPr lang="en-US" altLang="zh-TW" sz="1400" i="1">
                              <a:latin typeface="Cambria Math" panose="02040503050406030204" pitchFamily="18" charset="0"/>
                              <a:ea typeface="Cambria Math" panose="02040503050406030204" pitchFamily="18" charset="0"/>
                            </a:rPr>
                            <m:t>∙</m:t>
                          </m:r>
                          <m:f>
                            <m:fPr>
                              <m:ctrlPr>
                                <a:rPr lang="en-US" altLang="zh-TW" sz="1400" i="1">
                                  <a:latin typeface="Cambria Math" panose="02040503050406030204" pitchFamily="18" charset="0"/>
                                  <a:ea typeface="Cambria Math" panose="02040503050406030204" pitchFamily="18" charset="0"/>
                                </a:rPr>
                              </m:ctrlPr>
                            </m:fPr>
                            <m:num>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𝑇</m:t>
                                  </m:r>
                                </m:e>
                                <m:sub>
                                  <m:r>
                                    <a:rPr lang="en-US" altLang="zh-TW" sz="1400" i="1">
                                      <a:latin typeface="Cambria Math" panose="02040503050406030204" pitchFamily="18" charset="0"/>
                                      <a:ea typeface="Cambria Math" panose="02040503050406030204" pitchFamily="18" charset="0"/>
                                    </a:rPr>
                                    <m:t>𝑠</m:t>
                                  </m:r>
                                </m:sub>
                              </m:sSub>
                            </m:num>
                            <m:den>
                              <m:r>
                                <a:rPr lang="en-US" altLang="zh-TW" sz="1400" i="1">
                                  <a:latin typeface="Cambria Math" panose="02040503050406030204" pitchFamily="18" charset="0"/>
                                  <a:ea typeface="Cambria Math" panose="02040503050406030204" pitchFamily="18" charset="0"/>
                                </a:rPr>
                                <m:t>𝑁</m:t>
                              </m:r>
                            </m:den>
                          </m:f>
                        </m:e>
                      </m:d>
                      <m:r>
                        <m:rPr>
                          <m:aln/>
                        </m:rPr>
                        <a:rPr lang="en-US" altLang="zh-TW" sz="1400" b="0" i="1" smtClean="0">
                          <a:latin typeface="Cambria Math" panose="02040503050406030204" pitchFamily="18" charset="0"/>
                        </a:rPr>
                        <m:t>=</m:t>
                      </m:r>
                      <m:f>
                        <m:fPr>
                          <m:ctrlPr>
                            <a:rPr lang="en-US" altLang="zh-TW" sz="1400" i="1">
                              <a:latin typeface="Cambria Math" panose="02040503050406030204" pitchFamily="18" charset="0"/>
                            </a:rPr>
                          </m:ctrlPr>
                        </m:fPr>
                        <m:num>
                          <m:r>
                            <a:rPr lang="en-US" altLang="zh-TW" sz="1400" i="1">
                              <a:latin typeface="Cambria Math" panose="02040503050406030204" pitchFamily="18" charset="0"/>
                            </a:rPr>
                            <m:t>1</m:t>
                          </m:r>
                        </m:num>
                        <m:den>
                          <m:rad>
                            <m:radPr>
                              <m:degHide m:val="on"/>
                              <m:ctrlPr>
                                <a:rPr lang="en-US" altLang="zh-TW" sz="1400" i="1">
                                  <a:latin typeface="Cambria Math" panose="02040503050406030204" pitchFamily="18" charset="0"/>
                                </a:rPr>
                              </m:ctrlPr>
                            </m:radPr>
                            <m:deg/>
                            <m:e>
                              <m:r>
                                <a:rPr lang="en-US" altLang="zh-TW" sz="1400" i="1">
                                  <a:latin typeface="Cambria Math" panose="02040503050406030204" pitchFamily="18" charset="0"/>
                                </a:rPr>
                                <m:t>𝑁</m:t>
                              </m:r>
                            </m:e>
                          </m:rad>
                        </m:den>
                      </m:f>
                      <m:nary>
                        <m:naryPr>
                          <m:chr m:val="∑"/>
                          <m:ctrlPr>
                            <a:rPr lang="en-US" altLang="zh-TW" sz="1400" i="1">
                              <a:latin typeface="Cambria Math" panose="02040503050406030204" pitchFamily="18" charset="0"/>
                            </a:rPr>
                          </m:ctrlPr>
                        </m:naryPr>
                        <m:sub>
                          <m:r>
                            <a:rPr lang="en-US" altLang="zh-TW" sz="1400" b="0" i="1" smtClean="0">
                              <a:latin typeface="Cambria Math" panose="02040503050406030204" pitchFamily="18" charset="0"/>
                            </a:rPr>
                            <m:t>𝑘</m:t>
                          </m:r>
                          <m:r>
                            <a:rPr lang="en-US" altLang="zh-TW" sz="1400" i="1">
                              <a:latin typeface="Cambria Math" panose="02040503050406030204" pitchFamily="18" charset="0"/>
                            </a:rPr>
                            <m:t>=0</m:t>
                          </m:r>
                        </m:sub>
                        <m:sup>
                          <m:r>
                            <a:rPr lang="en-US" altLang="zh-TW" sz="1400" i="1">
                              <a:latin typeface="Cambria Math" panose="02040503050406030204" pitchFamily="18" charset="0"/>
                            </a:rPr>
                            <m:t>𝑁</m:t>
                          </m:r>
                          <m:r>
                            <a:rPr lang="en-US" altLang="zh-TW" sz="1400" i="1">
                              <a:latin typeface="Cambria Math" panose="02040503050406030204" pitchFamily="18" charset="0"/>
                            </a:rPr>
                            <m:t>−1</m:t>
                          </m:r>
                        </m:sup>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b="0" i="1" smtClean="0">
                                  <a:latin typeface="Cambria Math" panose="02040503050406030204" pitchFamily="18" charset="0"/>
                                </a:rPr>
                                <m:t>𝑘</m:t>
                              </m:r>
                            </m:sub>
                          </m:sSub>
                          <m:r>
                            <a:rPr lang="en-US" altLang="zh-TW" sz="1400" i="1">
                              <a:latin typeface="Cambria Math" panose="02040503050406030204" pitchFamily="18" charset="0"/>
                              <a:ea typeface="Cambria Math" panose="02040503050406030204" pitchFamily="18" charset="0"/>
                            </a:rPr>
                            <m:t>∙</m:t>
                          </m:r>
                          <m:sSup>
                            <m:sSupPr>
                              <m:ctrlPr>
                                <a:rPr lang="en-US" altLang="zh-TW" sz="1400" i="1">
                                  <a:latin typeface="Cambria Math" panose="02040503050406030204" pitchFamily="18" charset="0"/>
                                  <a:ea typeface="Cambria Math" panose="02040503050406030204" pitchFamily="18" charset="0"/>
                                </a:rPr>
                              </m:ctrlPr>
                            </m:sSupPr>
                            <m:e>
                              <m:r>
                                <a:rPr lang="en-US" altLang="zh-TW" sz="1400" i="1">
                                  <a:latin typeface="Cambria Math" panose="02040503050406030204" pitchFamily="18" charset="0"/>
                                  <a:ea typeface="Cambria Math" panose="02040503050406030204" pitchFamily="18" charset="0"/>
                                </a:rPr>
                                <m:t>𝑒</m:t>
                              </m:r>
                            </m:e>
                            <m:sup>
                              <m:r>
                                <a:rPr lang="en-US" altLang="zh-TW" sz="1400" i="1">
                                  <a:latin typeface="Cambria Math" panose="02040503050406030204" pitchFamily="18" charset="0"/>
                                  <a:ea typeface="Cambria Math" panose="02040503050406030204" pitchFamily="18" charset="0"/>
                                </a:rPr>
                                <m:t>𝑗</m:t>
                              </m:r>
                              <m:r>
                                <a:rPr lang="en-US" altLang="zh-TW" sz="1400" i="1">
                                  <a:latin typeface="Cambria Math" panose="02040503050406030204" pitchFamily="18" charset="0"/>
                                  <a:ea typeface="Cambria Math" panose="02040503050406030204" pitchFamily="18" charset="0"/>
                                </a:rPr>
                                <m:t>2</m:t>
                              </m:r>
                              <m:r>
                                <a:rPr lang="zh-TW" altLang="en-US" sz="1400" i="1">
                                  <a:latin typeface="Cambria Math" panose="02040503050406030204" pitchFamily="18" charset="0"/>
                                  <a:ea typeface="Cambria Math" panose="02040503050406030204" pitchFamily="18" charset="0"/>
                                </a:rPr>
                                <m:t>𝜋</m:t>
                              </m:r>
                              <m:r>
                                <a:rPr lang="en-US" altLang="zh-TW" sz="1400" b="0" i="1" smtClean="0">
                                  <a:latin typeface="Cambria Math" panose="02040503050406030204" pitchFamily="18" charset="0"/>
                                  <a:ea typeface="Cambria Math" panose="02040503050406030204" pitchFamily="18" charset="0"/>
                                </a:rPr>
                                <m:t>𝑘</m:t>
                              </m:r>
                              <m:r>
                                <a:rPr lang="en-US" altLang="zh-TW" sz="1400" i="1">
                                  <a:latin typeface="Cambria Math" panose="02040503050406030204" pitchFamily="18" charset="0"/>
                                  <a:ea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𝑓𝑛</m:t>
                              </m:r>
                              <m:r>
                                <a:rPr lang="en-US" altLang="zh-TW" sz="1400" i="1">
                                  <a:latin typeface="Cambria Math" panose="02040503050406030204" pitchFamily="18" charset="0"/>
                                  <a:ea typeface="Cambria Math" panose="02040503050406030204" pitchFamily="18" charset="0"/>
                                </a:rPr>
                                <m:t>∙</m:t>
                              </m:r>
                              <m:f>
                                <m:fPr>
                                  <m:ctrlPr>
                                    <a:rPr lang="en-US" altLang="zh-TW" sz="1400" i="1">
                                      <a:latin typeface="Cambria Math" panose="02040503050406030204" pitchFamily="18" charset="0"/>
                                      <a:ea typeface="Cambria Math" panose="02040503050406030204" pitchFamily="18" charset="0"/>
                                    </a:rPr>
                                  </m:ctrlPr>
                                </m:fPr>
                                <m:num>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𝑇</m:t>
                                      </m:r>
                                    </m:e>
                                    <m:sub>
                                      <m:r>
                                        <a:rPr lang="en-US" altLang="zh-TW" sz="1400" i="1">
                                          <a:latin typeface="Cambria Math" panose="02040503050406030204" pitchFamily="18" charset="0"/>
                                          <a:ea typeface="Cambria Math" panose="02040503050406030204" pitchFamily="18" charset="0"/>
                                        </a:rPr>
                                        <m:t>𝑠</m:t>
                                      </m:r>
                                    </m:sub>
                                  </m:sSub>
                                </m:num>
                                <m:den>
                                  <m:r>
                                    <a:rPr lang="en-US" altLang="zh-TW" sz="1400" i="1">
                                      <a:latin typeface="Cambria Math" panose="02040503050406030204" pitchFamily="18" charset="0"/>
                                      <a:ea typeface="Cambria Math" panose="02040503050406030204" pitchFamily="18" charset="0"/>
                                    </a:rPr>
                                    <m:t>𝑁</m:t>
                                  </m:r>
                                </m:den>
                              </m:f>
                            </m:sup>
                          </m:sSup>
                        </m:e>
                      </m:nary>
                    </m:oMath>
                    <m:oMath xmlns:m="http://schemas.openxmlformats.org/officeDocument/2006/math">
                      <m:r>
                        <m:rPr>
                          <m:aln/>
                        </m:rPr>
                        <a:rPr lang="en-US" altLang="zh-TW" sz="1400" b="0" i="1" smtClean="0">
                          <a:latin typeface="Cambria Math" panose="02040503050406030204" pitchFamily="18" charset="0"/>
                          <a:ea typeface="Cambria Math" panose="02040503050406030204" pitchFamily="18" charset="0"/>
                        </a:rPr>
                        <m:t>=</m:t>
                      </m:r>
                      <m:f>
                        <m:fPr>
                          <m:ctrlPr>
                            <a:rPr lang="en-US" altLang="zh-TW" sz="1400" i="1">
                              <a:latin typeface="Cambria Math" panose="02040503050406030204" pitchFamily="18" charset="0"/>
                            </a:rPr>
                          </m:ctrlPr>
                        </m:fPr>
                        <m:num>
                          <m:r>
                            <a:rPr lang="en-US" altLang="zh-TW" sz="1400" i="1">
                              <a:latin typeface="Cambria Math" panose="02040503050406030204" pitchFamily="18" charset="0"/>
                            </a:rPr>
                            <m:t>1</m:t>
                          </m:r>
                        </m:num>
                        <m:den>
                          <m:rad>
                            <m:radPr>
                              <m:degHide m:val="on"/>
                              <m:ctrlPr>
                                <a:rPr lang="en-US" altLang="zh-TW" sz="1400" i="1">
                                  <a:latin typeface="Cambria Math" panose="02040503050406030204" pitchFamily="18" charset="0"/>
                                </a:rPr>
                              </m:ctrlPr>
                            </m:radPr>
                            <m:deg/>
                            <m:e>
                              <m:r>
                                <a:rPr lang="en-US" altLang="zh-TW" sz="1400" i="1">
                                  <a:latin typeface="Cambria Math" panose="02040503050406030204" pitchFamily="18" charset="0"/>
                                </a:rPr>
                                <m:t>𝑁</m:t>
                              </m:r>
                            </m:e>
                          </m:rad>
                        </m:den>
                      </m:f>
                      <m:nary>
                        <m:naryPr>
                          <m:chr m:val="∑"/>
                          <m:ctrlPr>
                            <a:rPr lang="en-US" altLang="zh-TW" sz="1400" i="1">
                              <a:latin typeface="Cambria Math" panose="02040503050406030204" pitchFamily="18" charset="0"/>
                            </a:rPr>
                          </m:ctrlPr>
                        </m:naryPr>
                        <m:sub>
                          <m:r>
                            <a:rPr lang="en-US" altLang="zh-TW" sz="1400" i="1">
                              <a:latin typeface="Cambria Math" panose="02040503050406030204" pitchFamily="18" charset="0"/>
                            </a:rPr>
                            <m:t>𝑘</m:t>
                          </m:r>
                          <m:r>
                            <a:rPr lang="en-US" altLang="zh-TW" sz="1400" i="1">
                              <a:latin typeface="Cambria Math" panose="02040503050406030204" pitchFamily="18" charset="0"/>
                            </a:rPr>
                            <m:t>=0</m:t>
                          </m:r>
                        </m:sub>
                        <m:sup>
                          <m:r>
                            <a:rPr lang="en-US" altLang="zh-TW" sz="1400" i="1">
                              <a:latin typeface="Cambria Math" panose="02040503050406030204" pitchFamily="18" charset="0"/>
                            </a:rPr>
                            <m:t>𝑁</m:t>
                          </m:r>
                          <m:r>
                            <a:rPr lang="en-US" altLang="zh-TW" sz="1400" i="1">
                              <a:latin typeface="Cambria Math" panose="02040503050406030204" pitchFamily="18" charset="0"/>
                            </a:rPr>
                            <m:t>−1</m:t>
                          </m:r>
                        </m:sup>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𝑘</m:t>
                              </m:r>
                            </m:sub>
                          </m:sSub>
                          <m:r>
                            <a:rPr lang="en-US" altLang="zh-TW" sz="1400" i="1">
                              <a:latin typeface="Cambria Math" panose="02040503050406030204" pitchFamily="18" charset="0"/>
                              <a:ea typeface="Cambria Math" panose="02040503050406030204" pitchFamily="18" charset="0"/>
                            </a:rPr>
                            <m:t>∙</m:t>
                          </m:r>
                          <m:sSup>
                            <m:sSupPr>
                              <m:ctrlPr>
                                <a:rPr lang="en-US" altLang="zh-TW" sz="1400" i="1">
                                  <a:latin typeface="Cambria Math" panose="02040503050406030204" pitchFamily="18" charset="0"/>
                                  <a:ea typeface="Cambria Math" panose="02040503050406030204" pitchFamily="18" charset="0"/>
                                </a:rPr>
                              </m:ctrlPr>
                            </m:sSupPr>
                            <m:e>
                              <m:r>
                                <a:rPr lang="en-US" altLang="zh-TW" sz="1400" i="1">
                                  <a:latin typeface="Cambria Math" panose="02040503050406030204" pitchFamily="18" charset="0"/>
                                  <a:ea typeface="Cambria Math" panose="02040503050406030204" pitchFamily="18" charset="0"/>
                                </a:rPr>
                                <m:t>𝑒</m:t>
                              </m:r>
                            </m:e>
                            <m:sup>
                              <m:f>
                                <m:fPr>
                                  <m:ctrlPr>
                                    <a:rPr lang="en-US" altLang="zh-TW" sz="1400" i="1">
                                      <a:latin typeface="Cambria Math" panose="02040503050406030204" pitchFamily="18" charset="0"/>
                                      <a:ea typeface="Cambria Math" panose="02040503050406030204" pitchFamily="18" charset="0"/>
                                    </a:rPr>
                                  </m:ctrlPr>
                                </m:fPr>
                                <m:num>
                                  <m:r>
                                    <a:rPr lang="en-US" altLang="zh-TW" sz="1400" i="1">
                                      <a:latin typeface="Cambria Math" panose="02040503050406030204" pitchFamily="18" charset="0"/>
                                      <a:ea typeface="Cambria Math" panose="02040503050406030204" pitchFamily="18" charset="0"/>
                                    </a:rPr>
                                    <m:t>𝑗</m:t>
                                  </m:r>
                                  <m:r>
                                    <a:rPr lang="en-US" altLang="zh-TW" sz="1400" i="1">
                                      <a:latin typeface="Cambria Math" panose="02040503050406030204" pitchFamily="18" charset="0"/>
                                      <a:ea typeface="Cambria Math" panose="02040503050406030204" pitchFamily="18" charset="0"/>
                                    </a:rPr>
                                    <m:t>2</m:t>
                                  </m:r>
                                  <m:r>
                                    <a:rPr lang="zh-TW" altLang="en-US" sz="1400" i="1">
                                      <a:latin typeface="Cambria Math" panose="02040503050406030204" pitchFamily="18" charset="0"/>
                                      <a:ea typeface="Cambria Math" panose="02040503050406030204" pitchFamily="18" charset="0"/>
                                    </a:rPr>
                                    <m:t>𝜋</m:t>
                                  </m:r>
                                  <m:r>
                                    <a:rPr lang="en-US" altLang="zh-TW" sz="1400" i="1">
                                      <a:latin typeface="Cambria Math" panose="02040503050406030204" pitchFamily="18" charset="0"/>
                                      <a:ea typeface="Cambria Math" panose="02040503050406030204" pitchFamily="18" charset="0"/>
                                    </a:rPr>
                                    <m:t>𝑘𝑛</m:t>
                                  </m:r>
                                </m:num>
                                <m:den>
                                  <m:r>
                                    <a:rPr lang="en-US" altLang="zh-TW" sz="1400" i="1">
                                      <a:latin typeface="Cambria Math" panose="02040503050406030204" pitchFamily="18" charset="0"/>
                                      <a:ea typeface="Cambria Math" panose="02040503050406030204" pitchFamily="18" charset="0"/>
                                    </a:rPr>
                                    <m:t>𝑁</m:t>
                                  </m:r>
                                </m:den>
                              </m:f>
                            </m:sup>
                          </m:sSup>
                        </m:e>
                      </m:nary>
                      <m:r>
                        <a:rPr lang="en-US" altLang="zh-TW" sz="1400" b="0" i="1" smtClean="0">
                          <a:latin typeface="Cambria Math" panose="02040503050406030204" pitchFamily="18" charset="0"/>
                          <a:ea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𝑓</m:t>
                      </m:r>
                      <m:r>
                        <a:rPr lang="en-US" altLang="zh-TW" sz="1400" i="1">
                          <a:latin typeface="Cambria Math" panose="02040503050406030204" pitchFamily="18" charset="0"/>
                          <a:ea typeface="Cambria Math" panose="02040503050406030204" pitchFamily="18" charset="0"/>
                        </a:rPr>
                        <m:t>=</m:t>
                      </m:r>
                      <m:f>
                        <m:fPr>
                          <m:ctrlPr>
                            <a:rPr lang="en-US" altLang="zh-TW" sz="1400" i="1">
                              <a:latin typeface="Cambria Math" panose="02040503050406030204" pitchFamily="18" charset="0"/>
                              <a:ea typeface="Cambria Math" panose="02040503050406030204" pitchFamily="18" charset="0"/>
                            </a:rPr>
                          </m:ctrlPr>
                        </m:fPr>
                        <m:num>
                          <m:r>
                            <a:rPr lang="en-US" altLang="zh-TW" sz="1400" i="1">
                              <a:latin typeface="Cambria Math" panose="02040503050406030204" pitchFamily="18" charset="0"/>
                              <a:ea typeface="Cambria Math" panose="02040503050406030204" pitchFamily="18" charset="0"/>
                            </a:rPr>
                            <m:t>1</m:t>
                          </m:r>
                        </m:num>
                        <m:den>
                          <m:r>
                            <a:rPr lang="en-US" altLang="zh-TW" sz="1400" i="1">
                              <a:latin typeface="Cambria Math" panose="02040503050406030204" pitchFamily="18" charset="0"/>
                              <a:ea typeface="Cambria Math" panose="02040503050406030204" pitchFamily="18" charset="0"/>
                            </a:rPr>
                            <m:t>𝑁𝑇</m:t>
                          </m:r>
                        </m:den>
                      </m:f>
                    </m:oMath>
                    <m:oMath xmlns:m="http://schemas.openxmlformats.org/officeDocument/2006/math">
                      <m:r>
                        <m:rPr>
                          <m:aln/>
                        </m:rPr>
                        <a:rPr lang="en-US" altLang="zh-TW" sz="1400" b="0" i="1" smtClean="0">
                          <a:latin typeface="Cambria Math" panose="02040503050406030204" pitchFamily="18" charset="0"/>
                          <a:ea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𝐼𝐷𝐹𝑇</m:t>
                      </m:r>
                      <m:d>
                        <m:dPr>
                          <m:begChr m:val="["/>
                          <m:endChr m:val="]"/>
                          <m:ctrlPr>
                            <a:rPr lang="en-US" altLang="zh-TW" sz="1400" b="0" i="1" smtClean="0">
                              <a:latin typeface="Cambria Math" panose="02040503050406030204" pitchFamily="18" charset="0"/>
                              <a:ea typeface="Cambria Math" panose="02040503050406030204" pitchFamily="18" charset="0"/>
                            </a:rPr>
                          </m:ctrlPr>
                        </m:dPr>
                        <m:e>
                          <m:r>
                            <a:rPr lang="en-US" altLang="zh-TW" sz="1400" b="0" i="1" smtClean="0">
                              <a:latin typeface="Cambria Math" panose="02040503050406030204" pitchFamily="18" charset="0"/>
                              <a:ea typeface="Cambria Math" panose="02040503050406030204" pitchFamily="18" charset="0"/>
                            </a:rPr>
                            <m:t>𝑋</m:t>
                          </m:r>
                        </m:e>
                      </m:d>
                      <m:r>
                        <a:rPr lang="en-US" altLang="zh-TW" sz="1400" b="0" i="1" smtClean="0">
                          <a:latin typeface="Cambria Math" panose="02040503050406030204" pitchFamily="18" charset="0"/>
                          <a:ea typeface="Cambria Math" panose="02040503050406030204" pitchFamily="18" charset="0"/>
                        </a:rPr>
                        <m:t>, 0≤</m:t>
                      </m:r>
                      <m:r>
                        <a:rPr lang="en-US" altLang="zh-TW" sz="1400" b="0" i="1" smtClean="0">
                          <a:latin typeface="Cambria Math" panose="02040503050406030204" pitchFamily="18" charset="0"/>
                          <a:ea typeface="Cambria Math" panose="02040503050406030204" pitchFamily="18" charset="0"/>
                        </a:rPr>
                        <m:t>𝑛</m:t>
                      </m:r>
                      <m:r>
                        <a:rPr lang="en-US" altLang="zh-TW" sz="1400" b="0" i="1" smtClean="0">
                          <a:latin typeface="Cambria Math" panose="02040503050406030204" pitchFamily="18" charset="0"/>
                          <a:ea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𝑁</m:t>
                      </m:r>
                      <m:r>
                        <a:rPr lang="en-US" altLang="zh-TW" sz="1400" b="0" i="1" smtClean="0">
                          <a:latin typeface="Cambria Math" panose="02040503050406030204" pitchFamily="18" charset="0"/>
                          <a:ea typeface="Cambria Math" panose="02040503050406030204" pitchFamily="18" charset="0"/>
                        </a:rPr>
                        <m:t>−1</m:t>
                      </m:r>
                    </m:oMath>
                  </m:oMathPara>
                </a14:m>
                <a:endParaRPr lang="en-US" altLang="zh-TW" sz="14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1247775" y="2390775"/>
                <a:ext cx="7381875" cy="2559611"/>
              </a:xfrm>
              <a:prstGeom prst="rect">
                <a:avLst/>
              </a:prstGeom>
              <a:blipFill>
                <a:blip r:embed="rId3"/>
                <a:stretch>
                  <a:fillRect l="-165" t="-476" r="-413"/>
                </a:stretch>
              </a:blipFill>
            </p:spPr>
            <p:txBody>
              <a:bodyPr/>
              <a:lstStyle/>
              <a:p>
                <a:r>
                  <a:rPr lang="zh-TW" altLang="en-US">
                    <a:noFill/>
                  </a:rPr>
                  <a:t> </a:t>
                </a:r>
              </a:p>
            </p:txBody>
          </p:sp>
        </mc:Fallback>
      </mc:AlternateContent>
      <p:sp>
        <p:nvSpPr>
          <p:cNvPr id="3" name="文字方塊 2"/>
          <p:cNvSpPr txBox="1"/>
          <p:nvPr/>
        </p:nvSpPr>
        <p:spPr>
          <a:xfrm>
            <a:off x="2317855" y="858265"/>
            <a:ext cx="7942082" cy="615553"/>
          </a:xfrm>
          <a:prstGeom prst="rect">
            <a:avLst/>
          </a:prstGeom>
          <a:noFill/>
        </p:spPr>
        <p:txBody>
          <a:bodyPr wrap="square" rtlCol="0">
            <a:spAutoFit/>
          </a:bodyPr>
          <a:lstStyle/>
          <a:p>
            <a:r>
              <a:rPr lang="en-US" altLang="zh-TW" sz="3400" b="1" dirty="0" smtClean="0">
                <a:latin typeface="+mj-lt"/>
              </a:rPr>
              <a:t>Discrete-Time OFDM Signal</a:t>
            </a:r>
            <a:endParaRPr lang="en-US" altLang="zh-TW" sz="3400" b="1" dirty="0">
              <a:latin typeface="+mj-lt"/>
            </a:endParaRPr>
          </a:p>
        </p:txBody>
      </p:sp>
      <mc:AlternateContent xmlns:mc="http://schemas.openxmlformats.org/markup-compatibility/2006" xmlns:a14="http://schemas.microsoft.com/office/drawing/2010/main">
        <mc:Choice Requires="a14">
          <p:sp>
            <p:nvSpPr>
              <p:cNvPr id="4" name="文字方塊 3"/>
              <p:cNvSpPr txBox="1"/>
              <p:nvPr/>
            </p:nvSpPr>
            <p:spPr>
              <a:xfrm>
                <a:off x="7486650" y="4292275"/>
                <a:ext cx="28693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(3)</m:t>
                      </m:r>
                    </m:oMath>
                  </m:oMathPara>
                </a14:m>
                <a:endParaRPr lang="zh-TW" altLang="en-US" sz="1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7486650" y="4292275"/>
                <a:ext cx="286938" cy="215444"/>
              </a:xfrm>
              <a:prstGeom prst="rect">
                <a:avLst/>
              </a:prstGeom>
              <a:blipFill>
                <a:blip r:embed="rId4"/>
                <a:stretch>
                  <a:fillRect l="-21277" r="-23404" b="-3428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282479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字方塊 2"/>
              <p:cNvSpPr txBox="1"/>
              <p:nvPr/>
            </p:nvSpPr>
            <p:spPr>
              <a:xfrm>
                <a:off x="1142693" y="1135319"/>
                <a:ext cx="7315200" cy="6389185"/>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It is well known that the PAPR of the continuous-time signal cannot be obtained precisely by the use of </a:t>
                </a:r>
                <a:r>
                  <a:rPr lang="en-US" altLang="zh-TW" sz="1400" dirty="0" err="1" smtClean="0"/>
                  <a:t>Nyquist</a:t>
                </a:r>
                <a:r>
                  <a:rPr lang="en-US" altLang="zh-TW" sz="1400" dirty="0" smtClean="0"/>
                  <a:t> rate sampling, which corresponds to the case of </a:t>
                </a:r>
                <a14:m>
                  <m:oMath xmlns:m="http://schemas.openxmlformats.org/officeDocument/2006/math">
                    <m:r>
                      <a:rPr lang="en-US" altLang="zh-TW" sz="1400" i="1">
                        <a:latin typeface="Cambria Math" panose="02040503050406030204" pitchFamily="18" charset="0"/>
                      </a:rPr>
                      <m:t>𝑡</m:t>
                    </m:r>
                    <m:r>
                      <a:rPr lang="en-US" altLang="zh-TW" sz="1400" i="1">
                        <a:latin typeface="Cambria Math" panose="02040503050406030204" pitchFamily="18" charset="0"/>
                      </a:rPr>
                      <m:t>=</m:t>
                    </m:r>
                    <m:r>
                      <a:rPr lang="en-US" altLang="zh-TW" sz="1400" i="1">
                        <a:latin typeface="Cambria Math" panose="02040503050406030204" pitchFamily="18" charset="0"/>
                      </a:rPr>
                      <m:t>𝑛</m:t>
                    </m:r>
                    <m:r>
                      <a:rPr lang="en-US" altLang="zh-TW" sz="1400" i="1">
                        <a:latin typeface="Cambria Math" panose="02040503050406030204" pitchFamily="18" charset="0"/>
                        <a:ea typeface="Cambria Math" panose="02040503050406030204" pitchFamily="18" charset="0"/>
                      </a:rPr>
                      <m:t>∙</m:t>
                    </m:r>
                    <m:f>
                      <m:fPr>
                        <m:ctrlPr>
                          <a:rPr lang="en-US" altLang="zh-TW" sz="1400" i="1">
                            <a:latin typeface="Cambria Math" panose="02040503050406030204" pitchFamily="18" charset="0"/>
                            <a:ea typeface="Cambria Math" panose="02040503050406030204" pitchFamily="18" charset="0"/>
                          </a:rPr>
                        </m:ctrlPr>
                      </m:fPr>
                      <m:num>
                        <m:sSub>
                          <m:sSubPr>
                            <m:ctrlPr>
                              <a:rPr lang="en-US" altLang="zh-TW" sz="1400" i="1">
                                <a:latin typeface="Cambria Math" panose="02040503050406030204" pitchFamily="18" charset="0"/>
                                <a:ea typeface="Cambria Math" panose="02040503050406030204" pitchFamily="18" charset="0"/>
                              </a:rPr>
                            </m:ctrlPr>
                          </m:sSubPr>
                          <m:e>
                            <m:r>
                              <a:rPr lang="en-US" altLang="zh-TW" sz="1400" i="1">
                                <a:latin typeface="Cambria Math" panose="02040503050406030204" pitchFamily="18" charset="0"/>
                                <a:ea typeface="Cambria Math" panose="02040503050406030204" pitchFamily="18" charset="0"/>
                              </a:rPr>
                              <m:t>𝑇</m:t>
                            </m:r>
                          </m:e>
                          <m:sub>
                            <m:r>
                              <a:rPr lang="en-US" altLang="zh-TW" sz="1400" i="1">
                                <a:latin typeface="Cambria Math" panose="02040503050406030204" pitchFamily="18" charset="0"/>
                                <a:ea typeface="Cambria Math" panose="02040503050406030204" pitchFamily="18" charset="0"/>
                              </a:rPr>
                              <m:t>𝑠</m:t>
                            </m:r>
                          </m:sub>
                        </m:sSub>
                      </m:num>
                      <m:den>
                        <m:r>
                          <a:rPr lang="en-US" altLang="zh-TW" sz="1400" i="1">
                            <a:latin typeface="Cambria Math" panose="02040503050406030204" pitchFamily="18" charset="0"/>
                            <a:ea typeface="Cambria Math" panose="02040503050406030204" pitchFamily="18" charset="0"/>
                          </a:rPr>
                          <m:t>𝑁</m:t>
                        </m:r>
                      </m:den>
                    </m:f>
                  </m:oMath>
                </a14:m>
                <a:r>
                  <a:rPr lang="en-US" altLang="zh-TW" sz="1400" dirty="0" smtClean="0"/>
                  <a:t>.</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r>
                  <a:rPr lang="en-US" altLang="zh-TW" sz="1400" dirty="0" smtClean="0"/>
                  <a:t>To better approximate the PAPR of continuous-time OFDM signals, the OFDM signals samples are obtained by </a:t>
                </a:r>
                <a14:m>
                  <m:oMath xmlns:m="http://schemas.openxmlformats.org/officeDocument/2006/math">
                    <m:r>
                      <a:rPr lang="en-US" altLang="zh-TW" sz="1400" i="1">
                        <a:latin typeface="Cambria Math" panose="02040503050406030204" pitchFamily="18" charset="0"/>
                      </a:rPr>
                      <m:t>𝐿</m:t>
                    </m:r>
                  </m:oMath>
                </a14:m>
                <a:r>
                  <a:rPr lang="zh-TW" altLang="en-US" sz="1400" dirty="0"/>
                  <a:t> </a:t>
                </a:r>
                <a:r>
                  <a:rPr lang="en-US" altLang="zh-TW" sz="1400" dirty="0"/>
                  <a:t>times oversampling. </a:t>
                </a:r>
                <a14:m>
                  <m:oMath xmlns:m="http://schemas.openxmlformats.org/officeDocument/2006/math">
                    <m:r>
                      <a:rPr lang="en-US" altLang="zh-TW" sz="1400" i="1">
                        <a:latin typeface="Cambria Math" panose="02040503050406030204" pitchFamily="18" charset="0"/>
                      </a:rPr>
                      <m:t>𝐿</m:t>
                    </m:r>
                  </m:oMath>
                </a14:m>
                <a:r>
                  <a:rPr lang="en-US" altLang="zh-TW" sz="1400" dirty="0"/>
                  <a:t>-times oversampled time-domain samples are </a:t>
                </a:r>
                <a14:m>
                  <m:oMath xmlns:m="http://schemas.openxmlformats.org/officeDocument/2006/math">
                    <m:r>
                      <a:rPr lang="en-US" altLang="zh-TW" sz="1400" i="1">
                        <a:latin typeface="Cambria Math" panose="02040503050406030204" pitchFamily="18" charset="0"/>
                      </a:rPr>
                      <m:t>𝐿𝑁</m:t>
                    </m:r>
                  </m:oMath>
                </a14:m>
                <a:r>
                  <a:rPr lang="en-US" altLang="zh-TW" sz="1400" dirty="0"/>
                  <a:t>-point IDFT of the data block with </a:t>
                </a:r>
                <a14:m>
                  <m:oMath xmlns:m="http://schemas.openxmlformats.org/officeDocument/2006/math">
                    <m:d>
                      <m:dPr>
                        <m:ctrlPr>
                          <a:rPr lang="en-US" altLang="zh-TW" sz="1400" i="1">
                            <a:latin typeface="Cambria Math" panose="02040503050406030204" pitchFamily="18" charset="0"/>
                          </a:rPr>
                        </m:ctrlPr>
                      </m:dPr>
                      <m:e>
                        <m:r>
                          <a:rPr lang="en-US" altLang="zh-TW" sz="1400" i="1">
                            <a:latin typeface="Cambria Math" panose="02040503050406030204" pitchFamily="18" charset="0"/>
                          </a:rPr>
                          <m:t>𝐿</m:t>
                        </m:r>
                        <m:r>
                          <a:rPr lang="en-US" altLang="zh-TW" sz="1400" i="1">
                            <a:latin typeface="Cambria Math" panose="02040503050406030204" pitchFamily="18" charset="0"/>
                          </a:rPr>
                          <m:t>−1</m:t>
                        </m:r>
                      </m:e>
                    </m:d>
                    <m:r>
                      <a:rPr lang="en-US" altLang="zh-TW" sz="1400" i="1">
                        <a:latin typeface="Cambria Math" panose="02040503050406030204" pitchFamily="18" charset="0"/>
                      </a:rPr>
                      <m:t>𝑁</m:t>
                    </m:r>
                  </m:oMath>
                </a14:m>
                <a:r>
                  <a:rPr lang="zh-TW" altLang="en-US" sz="1400" dirty="0"/>
                  <a:t> </a:t>
                </a:r>
                <a:r>
                  <a:rPr lang="en-US" altLang="zh-TW" sz="1400" dirty="0" smtClean="0"/>
                  <a:t>zeros padding, </a:t>
                </a:r>
                <a:br>
                  <a:rPr lang="en-US" altLang="zh-TW" sz="1400" dirty="0" smtClean="0"/>
                </a:br>
                <a:r>
                  <a:rPr lang="en-US" altLang="zh-TW" sz="1400" dirty="0" smtClean="0"/>
                  <a:t/>
                </a:r>
                <a:br>
                  <a:rPr lang="en-US" altLang="zh-TW" sz="1400" dirty="0" smtClean="0"/>
                </a:br>
                <a14:m>
                  <m:oMath xmlns:m="http://schemas.openxmlformats.org/officeDocument/2006/math">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𝑋</m:t>
                        </m:r>
                      </m:e>
                      <m:sup>
                        <m:r>
                          <a:rPr lang="en-US" altLang="zh-TW" sz="1400" i="1">
                            <a:latin typeface="Cambria Math" panose="02040503050406030204" pitchFamily="18" charset="0"/>
                          </a:rPr>
                          <m:t>𝐿</m:t>
                        </m:r>
                      </m:sup>
                    </m:sSup>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0</m:t>
                        </m:r>
                      </m:sub>
                    </m:sSub>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1</m:t>
                        </m:r>
                      </m:sub>
                    </m:sSub>
                    <m:r>
                      <a:rPr lang="en-US" altLang="zh-TW" sz="1400" i="1">
                        <a:latin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𝑁</m:t>
                        </m:r>
                        <m:r>
                          <a:rPr lang="en-US" altLang="zh-TW" sz="1400" i="1">
                            <a:latin typeface="Cambria Math" panose="02040503050406030204" pitchFamily="18" charset="0"/>
                          </a:rPr>
                          <m:t>−1</m:t>
                        </m:r>
                      </m:sub>
                    </m:sSub>
                    <m:r>
                      <a:rPr lang="en-US" altLang="zh-TW" sz="1400" i="1">
                        <a:latin typeface="Cambria Math" panose="02040503050406030204" pitchFamily="18" charset="0"/>
                      </a:rPr>
                      <m:t>,0,</m:t>
                    </m:r>
                    <m:r>
                      <a:rPr lang="en-US" altLang="zh-TW" sz="1400" i="1">
                        <a:latin typeface="Cambria Math" panose="02040503050406030204" pitchFamily="18" charset="0"/>
                        <a:ea typeface="Cambria Math" panose="02040503050406030204" pitchFamily="18" charset="0"/>
                      </a:rPr>
                      <m:t>⋯,0</m:t>
                    </m:r>
                    <m:r>
                      <a:rPr lang="en-US" altLang="zh-TW" sz="1400" i="1">
                        <a:latin typeface="Cambria Math" panose="02040503050406030204" pitchFamily="18" charset="0"/>
                      </a:rPr>
                      <m:t>]</m:t>
                    </m:r>
                  </m:oMath>
                </a14:m>
                <a:r>
                  <a:rPr lang="en-US" altLang="zh-TW" sz="1400" dirty="0" smtClean="0"/>
                  <a:t/>
                </a:r>
                <a:br>
                  <a:rPr lang="en-US" altLang="zh-TW" sz="1400" dirty="0" smtClean="0"/>
                </a:br>
                <a:r>
                  <a:rPr lang="en-US" altLang="zh-TW" sz="1400" dirty="0" smtClean="0"/>
                  <a:t/>
                </a:r>
                <a:br>
                  <a:rPr lang="en-US" altLang="zh-TW" sz="1400" dirty="0" smtClean="0"/>
                </a:br>
                <a:r>
                  <a:rPr lang="en-US" altLang="zh-TW" sz="1400" dirty="0" smtClean="0"/>
                  <a:t/>
                </a:r>
                <a:br>
                  <a:rPr lang="en-US" altLang="zh-TW" sz="1400" dirty="0" smtClean="0"/>
                </a:br>
                <a:endParaRPr lang="en-US" altLang="zh-TW" sz="1400" dirty="0"/>
              </a:p>
              <a:p>
                <a:pPr marL="285750" indent="-285750">
                  <a:buFont typeface="Arial" panose="020B0604020202020204" pitchFamily="34" charset="0"/>
                  <a:buChar char="•"/>
                </a:pPr>
                <a:endParaRPr lang="en-US" altLang="zh-TW" sz="1400" dirty="0" smtClean="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Therefore</a:t>
                </a:r>
                <a:r>
                  <a:rPr lang="en-US" altLang="zh-TW" sz="1400" dirty="0"/>
                  <a:t>, the oversampled signal samples are represented as a vector </a:t>
                </a:r>
                <a14:m>
                  <m:oMath xmlns:m="http://schemas.openxmlformats.org/officeDocument/2006/math">
                    <m:r>
                      <a:rPr lang="en-US" altLang="zh-TW" sz="1400" i="1">
                        <a:latin typeface="Cambria Math" panose="02040503050406030204" pitchFamily="18" charset="0"/>
                      </a:rPr>
                      <m:t>𝑥</m:t>
                    </m:r>
                    <m:r>
                      <a:rPr lang="en-US" altLang="zh-TW" sz="1400" i="1">
                        <a:latin typeface="Cambria Math" panose="02040503050406030204" pitchFamily="18" charset="0"/>
                      </a:rPr>
                      <m:t>=</m:t>
                    </m:r>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0</m:t>
                            </m:r>
                          </m:sub>
                        </m:sSub>
                        <m:r>
                          <a:rPr lang="en-US" altLang="zh-TW" sz="1400" i="1">
                            <a:latin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1</m:t>
                            </m:r>
                          </m:sub>
                        </m:sSub>
                        <m:r>
                          <a:rPr lang="en-US" altLang="zh-TW" sz="1400" i="1">
                            <a:latin typeface="Cambria Math" panose="02040503050406030204" pitchFamily="18" charset="0"/>
                          </a:rPr>
                          <m:t>,</m:t>
                        </m:r>
                        <m:r>
                          <a:rPr lang="en-US" altLang="zh-TW" sz="1400" i="1">
                            <a:latin typeface="Cambria Math" panose="02040503050406030204" pitchFamily="18" charset="0"/>
                            <a:ea typeface="Cambria Math" panose="02040503050406030204" pitchFamily="18" charset="0"/>
                          </a:rPr>
                          <m:t>⋯,</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𝑁𝐿</m:t>
                            </m:r>
                            <m:r>
                              <a:rPr lang="en-US" altLang="zh-TW" sz="1400" i="1">
                                <a:latin typeface="Cambria Math" panose="02040503050406030204" pitchFamily="18" charset="0"/>
                              </a:rPr>
                              <m:t>−1</m:t>
                            </m:r>
                          </m:sub>
                        </m:sSub>
                        <m:r>
                          <a:rPr lang="en-US" altLang="zh-TW" sz="1400" i="1">
                            <a:latin typeface="Cambria Math" panose="02040503050406030204" pitchFamily="18" charset="0"/>
                          </a:rPr>
                          <m:t>]</m:t>
                        </m:r>
                      </m:e>
                      <m:sup>
                        <m:r>
                          <a:rPr lang="en-US" altLang="zh-TW" sz="1400" i="1">
                            <a:latin typeface="Cambria Math" panose="02040503050406030204" pitchFamily="18" charset="0"/>
                          </a:rPr>
                          <m:t>𝑇</m:t>
                        </m:r>
                      </m:sup>
                    </m:sSup>
                  </m:oMath>
                </a14:m>
                <a:r>
                  <a:rPr lang="zh-TW" altLang="en-US" sz="1400" dirty="0"/>
                  <a:t> </a:t>
                </a:r>
                <a:r>
                  <a:rPr lang="en-US" altLang="zh-TW" sz="1400" dirty="0"/>
                  <a:t>and obtained as </a:t>
                </a:r>
              </a:p>
              <a:p>
                <a:pPr marL="285750" indent="-285750">
                  <a:buFont typeface="Arial" panose="020B0604020202020204" pitchFamily="34" charset="0"/>
                  <a:buChar char="•"/>
                </a:pPr>
                <a:endParaRPr lang="en-US" altLang="zh-TW" sz="1400" dirty="0"/>
              </a:p>
              <a:p>
                <a:pPr/>
                <a14:m>
                  <m:oMathPara xmlns:m="http://schemas.openxmlformats.org/officeDocument/2006/math">
                    <m:oMathParaPr>
                      <m:jc m:val="centerGroup"/>
                    </m:oMathParaPr>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𝑥</m:t>
                          </m:r>
                        </m:e>
                        <m:sub>
                          <m:r>
                            <a:rPr lang="en-US" altLang="zh-TW" sz="1400" i="1">
                              <a:latin typeface="Cambria Math" panose="02040503050406030204" pitchFamily="18" charset="0"/>
                            </a:rPr>
                            <m:t>𝑘</m:t>
                          </m:r>
                        </m:sub>
                      </m:sSub>
                      <m:r>
                        <a:rPr lang="en-US" altLang="zh-TW" sz="1400" i="1">
                          <a:latin typeface="Cambria Math" panose="02040503050406030204" pitchFamily="18" charset="0"/>
                        </a:rPr>
                        <m:t>=</m:t>
                      </m:r>
                      <m:f>
                        <m:fPr>
                          <m:ctrlPr>
                            <a:rPr lang="en-US" altLang="zh-TW" sz="1400" i="1">
                              <a:latin typeface="Cambria Math" panose="02040503050406030204" pitchFamily="18" charset="0"/>
                            </a:rPr>
                          </m:ctrlPr>
                        </m:fPr>
                        <m:num>
                          <m:r>
                            <a:rPr lang="en-US" altLang="zh-TW" sz="1400" i="1">
                              <a:latin typeface="Cambria Math" panose="02040503050406030204" pitchFamily="18" charset="0"/>
                            </a:rPr>
                            <m:t>1</m:t>
                          </m:r>
                        </m:num>
                        <m:den>
                          <m:rad>
                            <m:radPr>
                              <m:degHide m:val="on"/>
                              <m:ctrlPr>
                                <a:rPr lang="en-US" altLang="zh-TW" sz="1400" i="1">
                                  <a:latin typeface="Cambria Math" panose="02040503050406030204" pitchFamily="18" charset="0"/>
                                </a:rPr>
                              </m:ctrlPr>
                            </m:radPr>
                            <m:deg/>
                            <m:e>
                              <m:r>
                                <m:rPr>
                                  <m:sty m:val="p"/>
                                </m:rPr>
                                <a:rPr lang="en-US" altLang="zh-TW" sz="1400" i="1">
                                  <a:latin typeface="Cambria Math" panose="02040503050406030204" pitchFamily="18" charset="0"/>
                                </a:rPr>
                                <m:t>L</m:t>
                              </m:r>
                              <m:r>
                                <a:rPr lang="en-US" altLang="zh-TW" sz="1400" i="1">
                                  <a:latin typeface="Cambria Math" panose="02040503050406030204" pitchFamily="18" charset="0"/>
                                </a:rPr>
                                <m:t>𝑁</m:t>
                              </m:r>
                            </m:e>
                          </m:rad>
                        </m:den>
                      </m:f>
                      <m:nary>
                        <m:naryPr>
                          <m:chr m:val="∑"/>
                          <m:ctrlPr>
                            <a:rPr lang="en-US" altLang="zh-TW" sz="1400" i="1">
                              <a:latin typeface="Cambria Math" panose="02040503050406030204" pitchFamily="18" charset="0"/>
                            </a:rPr>
                          </m:ctrlPr>
                        </m:naryPr>
                        <m:sub>
                          <m:r>
                            <m:rPr>
                              <m:brk m:alnAt="23"/>
                            </m:rPr>
                            <a:rPr lang="en-US" altLang="zh-TW" sz="1400" i="1">
                              <a:latin typeface="Cambria Math" panose="02040503050406030204" pitchFamily="18" charset="0"/>
                            </a:rPr>
                            <m:t>𝑛</m:t>
                          </m:r>
                          <m:r>
                            <a:rPr lang="en-US" altLang="zh-TW" sz="1400" i="1">
                              <a:latin typeface="Cambria Math" panose="02040503050406030204" pitchFamily="18" charset="0"/>
                            </a:rPr>
                            <m:t>=0</m:t>
                          </m:r>
                        </m:sub>
                        <m:sup>
                          <m:r>
                            <a:rPr lang="en-US" altLang="zh-TW" sz="1400" i="1">
                              <a:latin typeface="Cambria Math" panose="02040503050406030204" pitchFamily="18" charset="0"/>
                            </a:rPr>
                            <m:t>𝑁</m:t>
                          </m:r>
                          <m:r>
                            <a:rPr lang="en-US" altLang="zh-TW" sz="1400" i="1">
                              <a:latin typeface="Cambria Math" panose="02040503050406030204" pitchFamily="18" charset="0"/>
                            </a:rPr>
                            <m:t>−1</m:t>
                          </m:r>
                        </m:sup>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𝑛</m:t>
                              </m:r>
                            </m:sub>
                          </m:sSub>
                          <m:r>
                            <a:rPr lang="en-US" altLang="zh-TW" sz="1400" i="1">
                              <a:latin typeface="Cambria Math" panose="02040503050406030204" pitchFamily="18" charset="0"/>
                              <a:ea typeface="Cambria Math" panose="02040503050406030204" pitchFamily="18" charset="0"/>
                            </a:rPr>
                            <m:t>∙</m:t>
                          </m:r>
                          <m:sSup>
                            <m:sSupPr>
                              <m:ctrlPr>
                                <a:rPr lang="en-US" altLang="zh-TW" sz="1400" i="1">
                                  <a:latin typeface="Cambria Math" panose="02040503050406030204" pitchFamily="18" charset="0"/>
                                  <a:ea typeface="Cambria Math" panose="02040503050406030204" pitchFamily="18" charset="0"/>
                                </a:rPr>
                              </m:ctrlPr>
                            </m:sSupPr>
                            <m:e>
                              <m:r>
                                <a:rPr lang="en-US" altLang="zh-TW" sz="1400" i="1">
                                  <a:latin typeface="Cambria Math" panose="02040503050406030204" pitchFamily="18" charset="0"/>
                                  <a:ea typeface="Cambria Math" panose="02040503050406030204" pitchFamily="18" charset="0"/>
                                </a:rPr>
                                <m:t>𝑒</m:t>
                              </m:r>
                            </m:e>
                            <m:sup>
                              <m:f>
                                <m:fPr>
                                  <m:ctrlPr>
                                    <a:rPr lang="en-US" altLang="zh-TW" sz="1400" i="1">
                                      <a:latin typeface="Cambria Math" panose="02040503050406030204" pitchFamily="18" charset="0"/>
                                      <a:ea typeface="Cambria Math" panose="02040503050406030204" pitchFamily="18" charset="0"/>
                                    </a:rPr>
                                  </m:ctrlPr>
                                </m:fPr>
                                <m:num>
                                  <m:r>
                                    <a:rPr lang="en-US" altLang="zh-TW" sz="1400" i="1">
                                      <a:latin typeface="Cambria Math" panose="02040503050406030204" pitchFamily="18" charset="0"/>
                                      <a:ea typeface="Cambria Math" panose="02040503050406030204" pitchFamily="18" charset="0"/>
                                    </a:rPr>
                                    <m:t>𝑗</m:t>
                                  </m:r>
                                  <m:r>
                                    <a:rPr lang="en-US" altLang="zh-TW" sz="1400" i="1">
                                      <a:latin typeface="Cambria Math" panose="02040503050406030204" pitchFamily="18" charset="0"/>
                                      <a:ea typeface="Cambria Math" panose="02040503050406030204" pitchFamily="18" charset="0"/>
                                    </a:rPr>
                                    <m:t>2</m:t>
                                  </m:r>
                                  <m:r>
                                    <a:rPr lang="zh-TW" altLang="en-US" sz="1400" i="1">
                                      <a:latin typeface="Cambria Math" panose="02040503050406030204" pitchFamily="18" charset="0"/>
                                      <a:ea typeface="Cambria Math" panose="02040503050406030204" pitchFamily="18" charset="0"/>
                                    </a:rPr>
                                    <m:t>𝜋</m:t>
                                  </m:r>
                                  <m:r>
                                    <a:rPr lang="en-US" altLang="zh-TW" sz="1400" i="1">
                                      <a:latin typeface="Cambria Math" panose="02040503050406030204" pitchFamily="18" charset="0"/>
                                      <a:ea typeface="Cambria Math" panose="02040503050406030204" pitchFamily="18" charset="0"/>
                                    </a:rPr>
                                    <m:t>𝑘𝑛</m:t>
                                  </m:r>
                                </m:num>
                                <m:den>
                                  <m:r>
                                    <m:rPr>
                                      <m:sty m:val="p"/>
                                    </m:rPr>
                                    <a:rPr lang="en-US" altLang="zh-TW" sz="1400" i="1">
                                      <a:latin typeface="Cambria Math" panose="02040503050406030204" pitchFamily="18" charset="0"/>
                                      <a:ea typeface="Cambria Math" panose="02040503050406030204" pitchFamily="18" charset="0"/>
                                    </a:rPr>
                                    <m:t>LN</m:t>
                                  </m:r>
                                </m:den>
                              </m:f>
                            </m:sup>
                          </m:sSup>
                        </m:e>
                      </m:nary>
                      <m:r>
                        <a:rPr lang="en-US" altLang="zh-TW" sz="1400" i="1">
                          <a:latin typeface="Cambria Math" panose="02040503050406030204" pitchFamily="18" charset="0"/>
                        </a:rPr>
                        <m:t>, </m:t>
                      </m:r>
                      <m:r>
                        <a:rPr lang="en-US" altLang="zh-TW" sz="1400" i="1">
                          <a:latin typeface="Cambria Math" panose="02040503050406030204" pitchFamily="18" charset="0"/>
                          <a:ea typeface="Cambria Math" panose="02040503050406030204" pitchFamily="18" charset="0"/>
                        </a:rPr>
                        <m:t>𝑘</m:t>
                      </m:r>
                      <m:r>
                        <a:rPr lang="en-US" altLang="zh-TW" sz="1400" i="1">
                          <a:latin typeface="Cambria Math" panose="02040503050406030204" pitchFamily="18" charset="0"/>
                          <a:ea typeface="Cambria Math" panose="02040503050406030204" pitchFamily="18" charset="0"/>
                        </a:rPr>
                        <m:t>=0,1,⋯,</m:t>
                      </m:r>
                      <m:r>
                        <a:rPr lang="en-US" altLang="zh-TW" sz="1400" i="1">
                          <a:latin typeface="Cambria Math" panose="02040503050406030204" pitchFamily="18" charset="0"/>
                          <a:ea typeface="Cambria Math" panose="02040503050406030204" pitchFamily="18" charset="0"/>
                        </a:rPr>
                        <m:t>𝑁𝐿</m:t>
                      </m:r>
                      <m:r>
                        <a:rPr lang="en-US" altLang="zh-TW" sz="1400" i="1">
                          <a:latin typeface="Cambria Math" panose="02040503050406030204" pitchFamily="18" charset="0"/>
                          <a:ea typeface="Cambria Math" panose="02040503050406030204" pitchFamily="18" charset="0"/>
                        </a:rPr>
                        <m:t>−1</m:t>
                      </m:r>
                    </m:oMath>
                  </m:oMathPara>
                </a14:m>
                <a:endParaRPr lang="en-US" altLang="zh-TW" sz="1400" dirty="0"/>
              </a:p>
              <a:p>
                <a:endParaRPr lang="en-US" altLang="zh-TW" sz="1400" dirty="0" smtClean="0"/>
              </a:p>
              <a:p>
                <a:endParaRPr lang="en-US" altLang="zh-TW" sz="1400" dirty="0"/>
              </a:p>
              <a:p>
                <a:pPr marL="285750" indent="-285750">
                  <a:buFont typeface="Arial" panose="020B0604020202020204" pitchFamily="34" charset="0"/>
                  <a:buChar char="•"/>
                </a:pPr>
                <a:r>
                  <a:rPr lang="en-US" altLang="zh-TW" sz="1400" dirty="0"/>
                  <a:t>It has shown that </a:t>
                </a:r>
                <a14:m>
                  <m:oMath xmlns:m="http://schemas.openxmlformats.org/officeDocument/2006/math">
                    <m:r>
                      <a:rPr lang="en-US" altLang="zh-TW" sz="1400" i="1">
                        <a:latin typeface="Cambria Math" panose="02040503050406030204" pitchFamily="18" charset="0"/>
                      </a:rPr>
                      <m:t>𝐿</m:t>
                    </m:r>
                    <m:r>
                      <a:rPr lang="en-US" altLang="zh-TW" sz="1400" i="1">
                        <a:latin typeface="Cambria Math" panose="02040503050406030204" pitchFamily="18" charset="0"/>
                      </a:rPr>
                      <m:t>=4</m:t>
                    </m:r>
                  </m:oMath>
                </a14:m>
                <a:r>
                  <a:rPr lang="en-US" altLang="zh-TW" sz="1400" dirty="0"/>
                  <a:t> is sufficient to get accurate PAPR results.</a:t>
                </a:r>
                <a:endParaRPr lang="en-US" altLang="zh-TW" sz="1400" dirty="0" smtClean="0"/>
              </a:p>
              <a:p>
                <a:endParaRPr lang="en-US" altLang="zh-TW" sz="1400" dirty="0"/>
              </a:p>
              <a:p>
                <a:endParaRPr lang="en-US" altLang="zh-TW" sz="1400" dirty="0" smtClean="0"/>
              </a:p>
              <a:p>
                <a:endParaRPr lang="en-US" altLang="zh-TW" sz="1400" dirty="0"/>
              </a:p>
              <a:p>
                <a:endParaRPr lang="en-US" altLang="zh-TW" sz="1400" dirty="0" smtClean="0"/>
              </a:p>
              <a:p>
                <a:endParaRPr lang="en-US" altLang="zh-TW" sz="1400" dirty="0"/>
              </a:p>
              <a:p>
                <a:endParaRPr lang="zh-TW" altLang="en-US" sz="14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1142693" y="1135319"/>
                <a:ext cx="7315200" cy="6389185"/>
              </a:xfrm>
              <a:prstGeom prst="rect">
                <a:avLst/>
              </a:prstGeom>
              <a:blipFill>
                <a:blip r:embed="rId3"/>
                <a:stretch>
                  <a:fillRect l="-83" t="-191"/>
                </a:stretch>
              </a:blipFill>
            </p:spPr>
            <p:txBody>
              <a:bodyPr/>
              <a:lstStyle/>
              <a:p>
                <a:r>
                  <a:rPr lang="zh-TW" altLang="en-US">
                    <a:noFill/>
                  </a:rPr>
                  <a:t> </a:t>
                </a:r>
              </a:p>
            </p:txBody>
          </p:sp>
        </mc:Fallback>
      </mc:AlternateContent>
      <p:grpSp>
        <p:nvGrpSpPr>
          <p:cNvPr id="5" name="群組 4"/>
          <p:cNvGrpSpPr/>
          <p:nvPr/>
        </p:nvGrpSpPr>
        <p:grpSpPr>
          <a:xfrm>
            <a:off x="4946332" y="3231333"/>
            <a:ext cx="1571625" cy="448449"/>
            <a:chOff x="4376737" y="3590925"/>
            <a:chExt cx="1571625" cy="448449"/>
          </a:xfrm>
        </p:grpSpPr>
        <p:sp>
          <p:nvSpPr>
            <p:cNvPr id="2" name="左大括弧 1"/>
            <p:cNvSpPr/>
            <p:nvPr/>
          </p:nvSpPr>
          <p:spPr>
            <a:xfrm rot="16200000">
              <a:off x="4838700" y="3438525"/>
              <a:ext cx="171450" cy="47625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 name="文字方塊 3"/>
                <p:cNvSpPr txBox="1"/>
                <p:nvPr/>
              </p:nvSpPr>
              <p:spPr>
                <a:xfrm>
                  <a:off x="4376737" y="3762375"/>
                  <a:ext cx="1571625" cy="276999"/>
                </a:xfrm>
                <a:prstGeom prst="rect">
                  <a:avLst/>
                </a:prstGeom>
                <a:noFill/>
              </p:spPr>
              <p:txBody>
                <a:bodyPr wrap="square" rtlCol="0">
                  <a:spAutoFit/>
                </a:bodyPr>
                <a:lstStyle/>
                <a:p>
                  <a14:m>
                    <m:oMath xmlns:m="http://schemas.openxmlformats.org/officeDocument/2006/math">
                      <m:d>
                        <m:dPr>
                          <m:ctrlPr>
                            <a:rPr lang="en-US" altLang="zh-TW" sz="1200" i="1" smtClean="0">
                              <a:solidFill>
                                <a:srgbClr val="FF0000"/>
                              </a:solidFill>
                              <a:latin typeface="Cambria Math" panose="02040503050406030204" pitchFamily="18" charset="0"/>
                            </a:rPr>
                          </m:ctrlPr>
                        </m:dPr>
                        <m:e>
                          <m:r>
                            <a:rPr lang="en-US" altLang="zh-TW" sz="1200" i="1">
                              <a:solidFill>
                                <a:srgbClr val="FF0000"/>
                              </a:solidFill>
                              <a:latin typeface="Cambria Math" panose="02040503050406030204" pitchFamily="18" charset="0"/>
                            </a:rPr>
                            <m:t>𝐿</m:t>
                          </m:r>
                          <m:r>
                            <a:rPr lang="en-US" altLang="zh-TW" sz="1200" i="1">
                              <a:solidFill>
                                <a:srgbClr val="FF0000"/>
                              </a:solidFill>
                              <a:latin typeface="Cambria Math" panose="02040503050406030204" pitchFamily="18" charset="0"/>
                            </a:rPr>
                            <m:t>−1</m:t>
                          </m:r>
                        </m:e>
                      </m:d>
                      <m:r>
                        <a:rPr lang="en-US" altLang="zh-TW" sz="1200" i="1">
                          <a:solidFill>
                            <a:srgbClr val="FF0000"/>
                          </a:solidFill>
                          <a:latin typeface="Cambria Math" panose="02040503050406030204" pitchFamily="18" charset="0"/>
                        </a:rPr>
                        <m:t>𝑁</m:t>
                      </m:r>
                    </m:oMath>
                  </a14:m>
                  <a:r>
                    <a:rPr lang="zh-TW" altLang="en-US" sz="1200" dirty="0">
                      <a:solidFill>
                        <a:srgbClr val="FF0000"/>
                      </a:solidFill>
                    </a:rPr>
                    <a:t> </a:t>
                  </a:r>
                  <a:r>
                    <a:rPr lang="en-US" altLang="zh-TW" sz="1200" dirty="0">
                      <a:solidFill>
                        <a:srgbClr val="FF0000"/>
                      </a:solidFill>
                    </a:rPr>
                    <a:t>zeros </a:t>
                  </a:r>
                  <a:endParaRPr lang="zh-TW" altLang="en-US" sz="1200" dirty="0">
                    <a:solidFill>
                      <a:srgbClr val="FF0000"/>
                    </a:solidFill>
                  </a:endParaRPr>
                </a:p>
              </p:txBody>
            </p:sp>
          </mc:Choice>
          <mc:Fallback xmlns="">
            <p:sp>
              <p:nvSpPr>
                <p:cNvPr id="4" name="文字方塊 3"/>
                <p:cNvSpPr txBox="1">
                  <a:spLocks noRot="1" noChangeAspect="1" noMove="1" noResize="1" noEditPoints="1" noAdjustHandles="1" noChangeArrowheads="1" noChangeShapeType="1" noTextEdit="1"/>
                </p:cNvSpPr>
                <p:nvPr/>
              </p:nvSpPr>
              <p:spPr>
                <a:xfrm>
                  <a:off x="4376737" y="3762375"/>
                  <a:ext cx="1571625" cy="276999"/>
                </a:xfrm>
                <a:prstGeom prst="rect">
                  <a:avLst/>
                </a:prstGeom>
                <a:blipFill>
                  <a:blip r:embed="rId4"/>
                  <a:stretch>
                    <a:fillRect b="-1521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7" name="文字方塊 6"/>
              <p:cNvSpPr txBox="1"/>
              <p:nvPr/>
            </p:nvSpPr>
            <p:spPr>
              <a:xfrm>
                <a:off x="7039841" y="5092375"/>
                <a:ext cx="28693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(4)</m:t>
                      </m:r>
                    </m:oMath>
                  </m:oMathPara>
                </a14:m>
                <a:endParaRPr lang="zh-TW" altLang="en-US" sz="1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7039841" y="5092375"/>
                <a:ext cx="286938" cy="215444"/>
              </a:xfrm>
              <a:prstGeom prst="rect">
                <a:avLst/>
              </a:prstGeom>
              <a:blipFill>
                <a:blip r:embed="rId5"/>
                <a:stretch>
                  <a:fillRect l="-23404" r="-21277" b="-3055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47672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2448971" y="350942"/>
            <a:ext cx="7942082" cy="615553"/>
          </a:xfrm>
          <a:prstGeom prst="rect">
            <a:avLst/>
          </a:prstGeom>
          <a:noFill/>
        </p:spPr>
        <p:txBody>
          <a:bodyPr wrap="square" rtlCol="0">
            <a:spAutoFit/>
          </a:bodyPr>
          <a:lstStyle/>
          <a:p>
            <a:r>
              <a:rPr lang="en-US" altLang="zh-TW" sz="3400" b="1" dirty="0" smtClean="0">
                <a:latin typeface="+mj-lt"/>
              </a:rPr>
              <a:t>PAPR Reduction Techniques</a:t>
            </a:r>
            <a:endParaRPr lang="en-US" altLang="zh-TW" sz="3400" b="1" dirty="0">
              <a:latin typeface="+mj-lt"/>
            </a:endParaRPr>
          </a:p>
        </p:txBody>
      </p:sp>
      <p:sp>
        <p:nvSpPr>
          <p:cNvPr id="3" name="矩形 2"/>
          <p:cNvSpPr/>
          <p:nvPr/>
        </p:nvSpPr>
        <p:spPr>
          <a:xfrm>
            <a:off x="570486" y="6240118"/>
            <a:ext cx="7086600" cy="461665"/>
          </a:xfrm>
          <a:prstGeom prst="rect">
            <a:avLst/>
          </a:prstGeom>
        </p:spPr>
        <p:txBody>
          <a:bodyPr wrap="square">
            <a:spAutoFit/>
          </a:bodyPr>
          <a:lstStyle/>
          <a:p>
            <a:r>
              <a:rPr lang="en-US" altLang="zh-TW" sz="1200" dirty="0" smtClean="0"/>
              <a:t>[3] Jiang</a:t>
            </a:r>
            <a:r>
              <a:rPr lang="en-US" altLang="zh-TW" sz="1200" dirty="0"/>
              <a:t>, T., and Wu, Y.Y.: ‘An overview: peak-to-average power ratio reduction techniques for OFDM signals’, IEEE Trans. Broadcast., 2008, 54, (3), pp. 257–268</a:t>
            </a:r>
            <a:endParaRPr lang="zh-TW" altLang="en-US" sz="1200" dirty="0"/>
          </a:p>
        </p:txBody>
      </p:sp>
      <p:sp>
        <p:nvSpPr>
          <p:cNvPr id="6" name="文字方塊 5"/>
          <p:cNvSpPr txBox="1"/>
          <p:nvPr/>
        </p:nvSpPr>
        <p:spPr>
          <a:xfrm>
            <a:off x="1206163" y="1223510"/>
            <a:ext cx="7058025" cy="1815882"/>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There are many factors that should be considered before a specific PAPR reduction technique is chosen. These factors include PAPR reduction capability, power increase in transmit signal, BER increase at the receiver, loss in data rate, computational complexity increase, and so on.</a:t>
            </a:r>
          </a:p>
          <a:p>
            <a:endParaRPr lang="en-US" altLang="zh-TW" sz="1400" dirty="0" smtClean="0"/>
          </a:p>
          <a:p>
            <a:endParaRPr lang="en-US" altLang="zh-TW" sz="1400" dirty="0" smtClean="0"/>
          </a:p>
          <a:p>
            <a:pPr marL="285750" indent="-285750">
              <a:buFont typeface="Arial" panose="020B0604020202020204" pitchFamily="34" charset="0"/>
              <a:buChar char="•"/>
            </a:pPr>
            <a:r>
              <a:rPr lang="en-US" altLang="zh-TW" sz="1400" dirty="0" smtClean="0"/>
              <a:t>Next, we briefly present some of the important PAPR reduction techniques with some examples.</a:t>
            </a:r>
            <a:endParaRPr lang="zh-TW" altLang="en-US" sz="1400" dirty="0"/>
          </a:p>
        </p:txBody>
      </p:sp>
      <p:grpSp>
        <p:nvGrpSpPr>
          <p:cNvPr id="7" name="群組 6"/>
          <p:cNvGrpSpPr/>
          <p:nvPr/>
        </p:nvGrpSpPr>
        <p:grpSpPr>
          <a:xfrm>
            <a:off x="1492426" y="3219584"/>
            <a:ext cx="6164659" cy="2868929"/>
            <a:chOff x="1505525" y="397164"/>
            <a:chExt cx="6918195" cy="3749959"/>
          </a:xfrm>
        </p:grpSpPr>
        <p:sp>
          <p:nvSpPr>
            <p:cNvPr id="8" name="矩形 7"/>
            <p:cNvSpPr/>
            <p:nvPr/>
          </p:nvSpPr>
          <p:spPr>
            <a:xfrm>
              <a:off x="4017816" y="397164"/>
              <a:ext cx="1671783" cy="4710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PAPR Reduction Techniques</a:t>
              </a:r>
              <a:endParaRPr lang="zh-TW" altLang="en-US" sz="1400" dirty="0"/>
            </a:p>
          </p:txBody>
        </p:sp>
        <p:sp>
          <p:nvSpPr>
            <p:cNvPr id="9" name="矩形 8"/>
            <p:cNvSpPr/>
            <p:nvPr/>
          </p:nvSpPr>
          <p:spPr>
            <a:xfrm>
              <a:off x="4017816" y="1417780"/>
              <a:ext cx="1671783" cy="4710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Multiple Signaling &amp; Probabilistic</a:t>
              </a:r>
              <a:endParaRPr lang="zh-TW" altLang="en-US" sz="1400" dirty="0"/>
            </a:p>
          </p:txBody>
        </p:sp>
        <p:sp>
          <p:nvSpPr>
            <p:cNvPr id="10" name="矩形 9"/>
            <p:cNvSpPr/>
            <p:nvPr/>
          </p:nvSpPr>
          <p:spPr>
            <a:xfrm>
              <a:off x="1505525" y="1417780"/>
              <a:ext cx="1671783" cy="4710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Signal Distortion</a:t>
              </a:r>
              <a:endParaRPr lang="zh-TW" altLang="en-US" sz="1400" dirty="0"/>
            </a:p>
          </p:txBody>
        </p:sp>
        <p:sp>
          <p:nvSpPr>
            <p:cNvPr id="11" name="矩形 10"/>
            <p:cNvSpPr/>
            <p:nvPr/>
          </p:nvSpPr>
          <p:spPr>
            <a:xfrm>
              <a:off x="6530107" y="1417780"/>
              <a:ext cx="1671783" cy="4710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Coding</a:t>
              </a:r>
              <a:endParaRPr lang="zh-TW" altLang="en-US" sz="1400" dirty="0"/>
            </a:p>
          </p:txBody>
        </p:sp>
        <p:sp>
          <p:nvSpPr>
            <p:cNvPr id="12" name="矩形 11"/>
            <p:cNvSpPr/>
            <p:nvPr/>
          </p:nvSpPr>
          <p:spPr>
            <a:xfrm>
              <a:off x="2087414" y="2202868"/>
              <a:ext cx="1089894" cy="4710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Clipping &amp; Filtering</a:t>
              </a:r>
              <a:endParaRPr lang="zh-TW" altLang="en-US" sz="1400" dirty="0"/>
            </a:p>
          </p:txBody>
        </p:sp>
        <p:sp>
          <p:nvSpPr>
            <p:cNvPr id="13" name="矩形 12"/>
            <p:cNvSpPr/>
            <p:nvPr/>
          </p:nvSpPr>
          <p:spPr>
            <a:xfrm>
              <a:off x="4599705" y="3676068"/>
              <a:ext cx="1089894" cy="4710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ACE</a:t>
              </a:r>
              <a:endParaRPr lang="zh-TW" altLang="en-US" sz="1400" dirty="0"/>
            </a:p>
          </p:txBody>
        </p:sp>
        <p:sp>
          <p:nvSpPr>
            <p:cNvPr id="14" name="矩形 13"/>
            <p:cNvSpPr/>
            <p:nvPr/>
          </p:nvSpPr>
          <p:spPr>
            <a:xfrm>
              <a:off x="4599705" y="2939468"/>
              <a:ext cx="1089894" cy="4710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PTS</a:t>
              </a:r>
              <a:endParaRPr lang="zh-TW" altLang="en-US" sz="1400" dirty="0"/>
            </a:p>
          </p:txBody>
        </p:sp>
        <p:sp>
          <p:nvSpPr>
            <p:cNvPr id="15" name="矩形 14"/>
            <p:cNvSpPr/>
            <p:nvPr/>
          </p:nvSpPr>
          <p:spPr>
            <a:xfrm>
              <a:off x="4599705" y="2202868"/>
              <a:ext cx="1089894" cy="4710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SLM</a:t>
              </a:r>
              <a:endParaRPr lang="zh-TW" altLang="en-US" sz="1400" dirty="0"/>
            </a:p>
          </p:txBody>
        </p:sp>
        <p:sp>
          <p:nvSpPr>
            <p:cNvPr id="16" name="矩形 15"/>
            <p:cNvSpPr/>
            <p:nvPr/>
          </p:nvSpPr>
          <p:spPr>
            <a:xfrm>
              <a:off x="7111995" y="2202868"/>
              <a:ext cx="1311725" cy="47105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sz="1400" dirty="0" smtClean="0"/>
                <a:t>Linear Block Coding</a:t>
              </a:r>
              <a:endParaRPr lang="zh-TW" altLang="en-US" sz="1400" dirty="0"/>
            </a:p>
          </p:txBody>
        </p:sp>
        <p:cxnSp>
          <p:nvCxnSpPr>
            <p:cNvPr id="17" name="直線接點 16"/>
            <p:cNvCxnSpPr>
              <a:stCxn id="8" idx="2"/>
              <a:endCxn id="9" idx="0"/>
            </p:cNvCxnSpPr>
            <p:nvPr/>
          </p:nvCxnSpPr>
          <p:spPr>
            <a:xfrm>
              <a:off x="4853708" y="868219"/>
              <a:ext cx="0" cy="549561"/>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直線接點 17"/>
            <p:cNvCxnSpPr>
              <a:stCxn id="10" idx="0"/>
            </p:cNvCxnSpPr>
            <p:nvPr/>
          </p:nvCxnSpPr>
          <p:spPr>
            <a:xfrm flipH="1" flipV="1">
              <a:off x="2341416" y="1142999"/>
              <a:ext cx="1" cy="274781"/>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直線接點 18"/>
            <p:cNvCxnSpPr/>
            <p:nvPr/>
          </p:nvCxnSpPr>
          <p:spPr>
            <a:xfrm>
              <a:off x="2341416" y="1142999"/>
              <a:ext cx="5024582"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0" name="直線接點 19"/>
            <p:cNvCxnSpPr>
              <a:stCxn id="11" idx="0"/>
            </p:cNvCxnSpPr>
            <p:nvPr/>
          </p:nvCxnSpPr>
          <p:spPr>
            <a:xfrm flipH="1" flipV="1">
              <a:off x="7365998" y="1142999"/>
              <a:ext cx="1" cy="274781"/>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直線接點 20"/>
            <p:cNvCxnSpPr/>
            <p:nvPr/>
          </p:nvCxnSpPr>
          <p:spPr>
            <a:xfrm>
              <a:off x="1838036" y="1888835"/>
              <a:ext cx="0" cy="549560"/>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直線接點 21"/>
            <p:cNvCxnSpPr>
              <a:endCxn id="12" idx="1"/>
            </p:cNvCxnSpPr>
            <p:nvPr/>
          </p:nvCxnSpPr>
          <p:spPr>
            <a:xfrm>
              <a:off x="1838036" y="2438395"/>
              <a:ext cx="249378"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直線接點 22"/>
            <p:cNvCxnSpPr/>
            <p:nvPr/>
          </p:nvCxnSpPr>
          <p:spPr>
            <a:xfrm>
              <a:off x="4294909" y="1888835"/>
              <a:ext cx="0" cy="2022760"/>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直線接點 23"/>
            <p:cNvCxnSpPr>
              <a:stCxn id="13" idx="1"/>
            </p:cNvCxnSpPr>
            <p:nvPr/>
          </p:nvCxnSpPr>
          <p:spPr>
            <a:xfrm flipH="1" flipV="1">
              <a:off x="4294909" y="3911595"/>
              <a:ext cx="304796"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直線接點 24"/>
            <p:cNvCxnSpPr>
              <a:stCxn id="14" idx="1"/>
            </p:cNvCxnSpPr>
            <p:nvPr/>
          </p:nvCxnSpPr>
          <p:spPr>
            <a:xfrm flipH="1" flipV="1">
              <a:off x="4294909" y="3174995"/>
              <a:ext cx="304796"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6" name="直線接點 25"/>
            <p:cNvCxnSpPr>
              <a:stCxn id="15" idx="1"/>
            </p:cNvCxnSpPr>
            <p:nvPr/>
          </p:nvCxnSpPr>
          <p:spPr>
            <a:xfrm flipH="1" flipV="1">
              <a:off x="4294909" y="2438395"/>
              <a:ext cx="304796"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直線接點 26"/>
            <p:cNvCxnSpPr/>
            <p:nvPr/>
          </p:nvCxnSpPr>
          <p:spPr>
            <a:xfrm>
              <a:off x="6825673" y="1888835"/>
              <a:ext cx="0" cy="549560"/>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直線接點 27"/>
            <p:cNvCxnSpPr>
              <a:stCxn id="16" idx="1"/>
            </p:cNvCxnSpPr>
            <p:nvPr/>
          </p:nvCxnSpPr>
          <p:spPr>
            <a:xfrm flipH="1">
              <a:off x="6825674" y="2438396"/>
              <a:ext cx="286320" cy="0"/>
            </a:xfrm>
            <a:prstGeom prst="line">
              <a:avLst/>
            </a:prstGeom>
            <a:ln w="285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33523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2139383" y="373860"/>
            <a:ext cx="7942082" cy="615553"/>
          </a:xfrm>
          <a:prstGeom prst="rect">
            <a:avLst/>
          </a:prstGeom>
          <a:noFill/>
        </p:spPr>
        <p:txBody>
          <a:bodyPr wrap="square" rtlCol="0">
            <a:spAutoFit/>
          </a:bodyPr>
          <a:lstStyle/>
          <a:p>
            <a:r>
              <a:rPr lang="en-US" altLang="zh-TW" sz="3400" b="1" dirty="0" smtClean="0">
                <a:latin typeface="+mj-lt"/>
              </a:rPr>
              <a:t>Amplitude Clipping and Filtering</a:t>
            </a:r>
            <a:endParaRPr lang="en-US" altLang="zh-TW" sz="3400" b="1" dirty="0">
              <a:latin typeface="+mj-lt"/>
            </a:endParaRPr>
          </a:p>
        </p:txBody>
      </p:sp>
      <p:grpSp>
        <p:nvGrpSpPr>
          <p:cNvPr id="4" name="群組 3"/>
          <p:cNvGrpSpPr/>
          <p:nvPr/>
        </p:nvGrpSpPr>
        <p:grpSpPr>
          <a:xfrm>
            <a:off x="1087348" y="1713644"/>
            <a:ext cx="7372350" cy="3589124"/>
            <a:chOff x="1181100" y="1533525"/>
            <a:chExt cx="7372350" cy="3589124"/>
          </a:xfrm>
        </p:grpSpPr>
        <mc:AlternateContent xmlns:mc="http://schemas.openxmlformats.org/markup-compatibility/2006" xmlns:a14="http://schemas.microsoft.com/office/drawing/2010/main">
          <mc:Choice Requires="a14">
            <p:sp>
              <p:nvSpPr>
                <p:cNvPr id="2" name="文字方塊 1"/>
                <p:cNvSpPr txBox="1"/>
                <p:nvPr/>
              </p:nvSpPr>
              <p:spPr>
                <a:xfrm>
                  <a:off x="1181100" y="1533525"/>
                  <a:ext cx="7372350" cy="3589124"/>
                </a:xfrm>
                <a:prstGeom prst="rect">
                  <a:avLst/>
                </a:prstGeom>
                <a:noFill/>
              </p:spPr>
              <p:txBody>
                <a:bodyPr wrap="square" rtlCol="0">
                  <a:spAutoFit/>
                </a:bodyPr>
                <a:lstStyle/>
                <a:p>
                  <a:pPr marL="285750" indent="-285750">
                    <a:buFont typeface="Arial" panose="020B0604020202020204" pitchFamily="34" charset="0"/>
                    <a:buChar char="•"/>
                  </a:pPr>
                  <a:r>
                    <a:rPr lang="en-US" altLang="zh-TW" sz="1400" dirty="0" smtClean="0"/>
                    <a:t>Amplitude clipping limits the peak envelope of the input signal, that is </a:t>
                  </a:r>
                </a:p>
                <a:p>
                  <a:pPr marL="285750" indent="-285750">
                    <a:buFont typeface="Arial" panose="020B0604020202020204" pitchFamily="34" charset="0"/>
                    <a:buChar char="•"/>
                  </a:pPr>
                  <a:endParaRPr lang="en-US" altLang="zh-TW" sz="1400" dirty="0"/>
                </a:p>
                <a:p>
                  <a:pPr/>
                  <a14:m>
                    <m:oMathPara xmlns:m="http://schemas.openxmlformats.org/officeDocument/2006/math">
                      <m:oMathParaPr>
                        <m:jc m:val="centerGroup"/>
                      </m:oMathParaPr>
                      <m:oMath xmlns:m="http://schemas.openxmlformats.org/officeDocument/2006/math">
                        <m:acc>
                          <m:accPr>
                            <m:chr m:val="̅"/>
                            <m:ctrlPr>
                              <a:rPr lang="en-US" altLang="zh-TW" sz="1400" b="0" i="1" smtClean="0">
                                <a:latin typeface="Cambria Math" panose="02040503050406030204" pitchFamily="18" charset="0"/>
                              </a:rPr>
                            </m:ctrlPr>
                          </m:accPr>
                          <m:e>
                            <m:r>
                              <a:rPr lang="en-US" altLang="zh-TW" sz="1400" b="0" i="1" smtClean="0">
                                <a:latin typeface="Cambria Math" panose="02040503050406030204" pitchFamily="18" charset="0"/>
                              </a:rPr>
                              <m:t>𝑥</m:t>
                            </m:r>
                          </m:e>
                        </m:acc>
                        <m:r>
                          <a:rPr lang="en-US" altLang="zh-TW" sz="1400" b="0" i="1" smtClean="0">
                            <a:latin typeface="Cambria Math" panose="02040503050406030204" pitchFamily="18" charset="0"/>
                          </a:rPr>
                          <m:t>=</m:t>
                        </m:r>
                        <m:d>
                          <m:dPr>
                            <m:begChr m:val="{"/>
                            <m:endChr m:val=""/>
                            <m:ctrlPr>
                              <a:rPr lang="en-US" altLang="zh-TW" sz="1400" b="0" i="1" smtClean="0">
                                <a:latin typeface="Cambria Math" panose="02040503050406030204" pitchFamily="18" charset="0"/>
                              </a:rPr>
                            </m:ctrlPr>
                          </m:dPr>
                          <m:e>
                            <m:eqArr>
                              <m:eqArrPr>
                                <m:ctrlPr>
                                  <a:rPr lang="en-US" altLang="zh-TW" sz="1400" b="0" i="1" smtClean="0">
                                    <a:latin typeface="Cambria Math" panose="02040503050406030204" pitchFamily="18" charset="0"/>
                                  </a:rPr>
                                </m:ctrlPr>
                              </m:eqArrPr>
                              <m:e>
                                <m:r>
                                  <a:rPr lang="en-US" altLang="zh-TW" sz="1400" b="0" i="1" smtClean="0">
                                    <a:latin typeface="Cambria Math" panose="02040503050406030204" pitchFamily="18" charset="0"/>
                                  </a:rPr>
                                  <m:t>𝑥</m:t>
                                </m:r>
                                <m:r>
                                  <a:rPr lang="en-US" altLang="zh-TW" sz="1400" b="0" i="1" smtClean="0">
                                    <a:latin typeface="Cambria Math" panose="02040503050406030204" pitchFamily="18" charset="0"/>
                                  </a:rPr>
                                  <m:t>,              </m:t>
                                </m:r>
                                <m:d>
                                  <m:dPr>
                                    <m:begChr m:val="|"/>
                                    <m:endChr m:val="|"/>
                                    <m:ctrlPr>
                                      <a:rPr lang="en-US" altLang="zh-TW" sz="1400" b="0" i="1" smtClean="0">
                                        <a:latin typeface="Cambria Math" panose="02040503050406030204" pitchFamily="18" charset="0"/>
                                      </a:rPr>
                                    </m:ctrlPr>
                                  </m:dPr>
                                  <m:e>
                                    <m:r>
                                      <a:rPr lang="en-US" altLang="zh-TW" sz="1400" b="0" i="1" smtClean="0">
                                        <a:latin typeface="Cambria Math" panose="02040503050406030204" pitchFamily="18" charset="0"/>
                                      </a:rPr>
                                      <m:t>𝑥</m:t>
                                    </m:r>
                                  </m:e>
                                </m:d>
                                <m:r>
                                  <a:rPr lang="en-US" altLang="zh-TW" sz="1400" b="0" i="1" smtClean="0">
                                    <a:latin typeface="Cambria Math" panose="02040503050406030204" pitchFamily="18" charset="0"/>
                                    <a:ea typeface="Cambria Math" panose="02040503050406030204" pitchFamily="18" charset="0"/>
                                  </a:rPr>
                                  <m:t>≤</m:t>
                                </m:r>
                                <m:r>
                                  <a:rPr lang="en-US" altLang="zh-TW" sz="1400" b="0" i="1" smtClean="0">
                                    <a:latin typeface="Cambria Math" panose="02040503050406030204" pitchFamily="18" charset="0"/>
                                    <a:ea typeface="Cambria Math" panose="02040503050406030204" pitchFamily="18" charset="0"/>
                                  </a:rPr>
                                  <m:t>𝐴</m:t>
                                </m:r>
                              </m:e>
                              <m:e>
                                <m:r>
                                  <a:rPr lang="en-US" altLang="zh-TW" sz="1400" b="0" i="1" smtClean="0">
                                    <a:latin typeface="Cambria Math" panose="02040503050406030204" pitchFamily="18" charset="0"/>
                                  </a:rPr>
                                  <m:t>𝐴</m:t>
                                </m:r>
                                <m:sSup>
                                  <m:sSupPr>
                                    <m:ctrlPr>
                                      <a:rPr lang="en-US" altLang="zh-TW" sz="1400" b="0" i="1" smtClean="0">
                                        <a:latin typeface="Cambria Math" panose="02040503050406030204" pitchFamily="18" charset="0"/>
                                      </a:rPr>
                                    </m:ctrlPr>
                                  </m:sSupPr>
                                  <m:e>
                                    <m:r>
                                      <a:rPr lang="en-US" altLang="zh-TW" sz="1400" b="0" i="1" smtClean="0">
                                        <a:latin typeface="Cambria Math" panose="02040503050406030204" pitchFamily="18" charset="0"/>
                                      </a:rPr>
                                      <m:t>𝑒</m:t>
                                    </m:r>
                                  </m:e>
                                  <m:sup>
                                    <m:r>
                                      <a:rPr lang="en-US" altLang="zh-TW" sz="1400" b="0" i="1" smtClean="0">
                                        <a:latin typeface="Cambria Math" panose="02040503050406030204" pitchFamily="18" charset="0"/>
                                      </a:rPr>
                                      <m:t>𝑗</m:t>
                                    </m:r>
                                    <m:r>
                                      <a:rPr lang="zh-TW" altLang="en-US" sz="1400" b="0" i="1" smtClean="0">
                                        <a:latin typeface="Cambria Math" panose="02040503050406030204" pitchFamily="18" charset="0"/>
                                      </a:rPr>
                                      <m:t>𝜙</m:t>
                                    </m:r>
                                    <m:r>
                                      <a:rPr lang="en-US" altLang="zh-TW" sz="1400" b="0" i="1" smtClean="0">
                                        <a:latin typeface="Cambria Math" panose="02040503050406030204" pitchFamily="18" charset="0"/>
                                      </a:rPr>
                                      <m:t>(</m:t>
                                    </m:r>
                                    <m:r>
                                      <a:rPr lang="en-US" altLang="zh-TW" sz="1400" b="0" i="1" smtClean="0">
                                        <a:latin typeface="Cambria Math" panose="02040503050406030204" pitchFamily="18" charset="0"/>
                                      </a:rPr>
                                      <m:t>𝑥</m:t>
                                    </m:r>
                                    <m:r>
                                      <a:rPr lang="en-US" altLang="zh-TW" sz="1400" b="0" i="1" smtClean="0">
                                        <a:latin typeface="Cambria Math" panose="02040503050406030204" pitchFamily="18" charset="0"/>
                                      </a:rPr>
                                      <m:t>)</m:t>
                                    </m:r>
                                  </m:sup>
                                </m:sSup>
                                <m:r>
                                  <a:rPr lang="en-US" altLang="zh-TW" sz="1400" b="0" i="1" smtClean="0">
                                    <a:latin typeface="Cambria Math" panose="02040503050406030204" pitchFamily="18" charset="0"/>
                                  </a:rPr>
                                  <m:t>,  </m:t>
                                </m:r>
                                <m:d>
                                  <m:dPr>
                                    <m:begChr m:val="|"/>
                                    <m:endChr m:val="|"/>
                                    <m:ctrlPr>
                                      <a:rPr lang="en-US" altLang="zh-TW" sz="1400" i="1">
                                        <a:latin typeface="Cambria Math" panose="02040503050406030204" pitchFamily="18" charset="0"/>
                                      </a:rPr>
                                    </m:ctrlPr>
                                  </m:dPr>
                                  <m:e>
                                    <m:r>
                                      <a:rPr lang="en-US" altLang="zh-TW" sz="1400" i="1">
                                        <a:latin typeface="Cambria Math" panose="02040503050406030204" pitchFamily="18" charset="0"/>
                                      </a:rPr>
                                      <m:t>𝑥</m:t>
                                    </m:r>
                                  </m:e>
                                </m:d>
                                <m:r>
                                  <a:rPr lang="en-US" altLang="zh-TW" sz="1400" i="1">
                                    <a:latin typeface="Cambria Math" panose="02040503050406030204" pitchFamily="18" charset="0"/>
                                    <a:ea typeface="Cambria Math" panose="02040503050406030204" pitchFamily="18" charset="0"/>
                                  </a:rPr>
                                  <m:t>&gt;</m:t>
                                </m:r>
                                <m:r>
                                  <a:rPr lang="en-US" altLang="zh-TW" sz="1400" i="1">
                                    <a:latin typeface="Cambria Math" panose="02040503050406030204" pitchFamily="18" charset="0"/>
                                    <a:ea typeface="Cambria Math" panose="02040503050406030204" pitchFamily="18" charset="0"/>
                                  </a:rPr>
                                  <m:t>𝐴</m:t>
                                </m:r>
                              </m:e>
                            </m:eqArr>
                          </m:e>
                        </m:d>
                      </m:oMath>
                    </m:oMathPara>
                  </a14:m>
                  <a:endParaRPr lang="en-US" altLang="zh-TW" sz="1400" dirty="0" smtClean="0"/>
                </a:p>
                <a:p>
                  <a:endParaRPr lang="en-US" altLang="zh-TW" sz="1400" dirty="0" smtClean="0"/>
                </a:p>
                <a:p>
                  <a:endParaRPr lang="en-US" altLang="zh-TW" sz="1400" dirty="0"/>
                </a:p>
                <a:p>
                  <a:endParaRPr lang="en-US" altLang="zh-TW" sz="1400" dirty="0"/>
                </a:p>
                <a:p>
                  <a:pPr marL="285750" indent="-285750">
                    <a:buFont typeface="Arial" panose="020B0604020202020204" pitchFamily="34" charset="0"/>
                    <a:buChar char="•"/>
                  </a:pPr>
                  <a:r>
                    <a:rPr lang="en-US" altLang="zh-TW" sz="1400" dirty="0"/>
                    <a:t>C</a:t>
                  </a:r>
                  <a:r>
                    <a:rPr lang="en-US" altLang="zh-TW" sz="1400" dirty="0" smtClean="0"/>
                    <a:t>lipping method introduces both in band distortion and out-of</a:t>
                  </a:r>
                  <a:r>
                    <a:rPr lang="en-US" altLang="zh-TW" sz="1400" dirty="0"/>
                    <a:t>-</a:t>
                  </a:r>
                  <a:r>
                    <a:rPr lang="en-US" altLang="zh-TW" sz="1400" dirty="0" smtClean="0"/>
                    <a:t>band radiation, which degrades the BER performance and spectral efficiency, respectively. </a:t>
                  </a:r>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The effect of out of band interference can be reduced by filtering, but it does not work on BER degradation caused by in band distortion. However, oversampling can reshape a portion of noise outside of the signal band that can be removed later by filtering.</a:t>
                  </a:r>
                  <a:endParaRPr lang="en-US" altLang="zh-TW" sz="1400" dirty="0"/>
                </a:p>
                <a:p>
                  <a:pPr marL="285750" indent="-285750">
                    <a:buFont typeface="Arial" panose="020B0604020202020204" pitchFamily="34" charset="0"/>
                    <a:buChar char="•"/>
                  </a:pPr>
                  <a:endParaRPr lang="en-US" altLang="zh-TW" sz="1400" dirty="0"/>
                </a:p>
                <a:p>
                  <a:pPr marL="285750" indent="-285750">
                    <a:buFont typeface="Arial" panose="020B0604020202020204" pitchFamily="34" charset="0"/>
                    <a:buChar char="•"/>
                  </a:pPr>
                  <a:r>
                    <a:rPr lang="en-US" altLang="zh-TW" sz="1400" dirty="0" smtClean="0"/>
                    <a:t>While filtering can lead to peak power regrowth, a repeated clipping-and-filtering operation can be used to limit this effect[4].</a:t>
                  </a:r>
                  <a:endParaRPr lang="zh-TW" altLang="en-US" sz="14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1181100" y="1533525"/>
                  <a:ext cx="7372350" cy="3589124"/>
                </a:xfrm>
                <a:prstGeom prst="rect">
                  <a:avLst/>
                </a:prstGeom>
                <a:blipFill>
                  <a:blip r:embed="rId3"/>
                  <a:stretch>
                    <a:fillRect l="-83" t="-16808" b="-8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1457325" y="2621748"/>
                  <a:ext cx="5448300" cy="307777"/>
                </a:xfrm>
                <a:prstGeom prst="rect">
                  <a:avLst/>
                </a:prstGeom>
                <a:noFill/>
              </p:spPr>
              <p:txBody>
                <a:bodyPr wrap="square" rtlCol="0">
                  <a:spAutoFit/>
                </a:bodyPr>
                <a:lstStyle/>
                <a:p>
                  <a:r>
                    <a:rPr lang="en-US" altLang="zh-TW" sz="1400" dirty="0" smtClean="0"/>
                    <a:t>where </a:t>
                  </a:r>
                  <a14:m>
                    <m:oMath xmlns:m="http://schemas.openxmlformats.org/officeDocument/2006/math">
                      <m:r>
                        <a:rPr lang="zh-TW" altLang="en-US" sz="1400" i="1">
                          <a:latin typeface="Cambria Math" panose="02040503050406030204" pitchFamily="18" charset="0"/>
                        </a:rPr>
                        <m:t>𝜙</m:t>
                      </m:r>
                      <m:d>
                        <m:dPr>
                          <m:ctrlPr>
                            <a:rPr lang="en-US" altLang="zh-TW" sz="1400" i="1">
                              <a:latin typeface="Cambria Math" panose="02040503050406030204" pitchFamily="18" charset="0"/>
                            </a:rPr>
                          </m:ctrlPr>
                        </m:dPr>
                        <m:e>
                          <m:r>
                            <a:rPr lang="en-US" altLang="zh-TW" sz="1400" i="1">
                              <a:latin typeface="Cambria Math" panose="02040503050406030204" pitchFamily="18" charset="0"/>
                            </a:rPr>
                            <m:t>𝑥</m:t>
                          </m:r>
                        </m:e>
                      </m:d>
                    </m:oMath>
                  </a14:m>
                  <a:r>
                    <a:rPr lang="en-US" altLang="zh-TW" sz="1400" dirty="0" smtClean="0"/>
                    <a:t> is the phase of </a:t>
                  </a:r>
                  <a14:m>
                    <m:oMath xmlns:m="http://schemas.openxmlformats.org/officeDocument/2006/math">
                      <m:r>
                        <a:rPr lang="en-US" altLang="zh-TW" sz="1400" b="0" i="1" smtClean="0">
                          <a:latin typeface="Cambria Math" panose="02040503050406030204" pitchFamily="18" charset="0"/>
                        </a:rPr>
                        <m:t>𝑥</m:t>
                      </m:r>
                    </m:oMath>
                  </a14:m>
                  <a:r>
                    <a:rPr lang="en-US" altLang="zh-TW" sz="1400" dirty="0" smtClean="0"/>
                    <a:t>. </a:t>
                  </a:r>
                  <a:endParaRPr lang="zh-TW" altLang="en-US" sz="1400" dirty="0"/>
                </a:p>
              </p:txBody>
            </p:sp>
          </mc:Choice>
          <mc:Fallback xmlns="">
            <p:sp>
              <p:nvSpPr>
                <p:cNvPr id="3" name="文字方塊 2"/>
                <p:cNvSpPr txBox="1">
                  <a:spLocks noRot="1" noChangeAspect="1" noMove="1" noResize="1" noEditPoints="1" noAdjustHandles="1" noChangeArrowheads="1" noChangeShapeType="1" noTextEdit="1"/>
                </p:cNvSpPr>
                <p:nvPr/>
              </p:nvSpPr>
              <p:spPr>
                <a:xfrm>
                  <a:off x="1457325" y="2621748"/>
                  <a:ext cx="5448300" cy="307777"/>
                </a:xfrm>
                <a:prstGeom prst="rect">
                  <a:avLst/>
                </a:prstGeom>
                <a:blipFill>
                  <a:blip r:embed="rId4"/>
                  <a:stretch>
                    <a:fillRect l="-336" t="-1961" b="-19608"/>
                  </a:stretch>
                </a:blipFill>
              </p:spPr>
              <p:txBody>
                <a:bodyPr/>
                <a:lstStyle/>
                <a:p>
                  <a:r>
                    <a:rPr lang="zh-TW" altLang="en-US">
                      <a:noFill/>
                    </a:rPr>
                    <a:t> </a:t>
                  </a:r>
                </a:p>
              </p:txBody>
            </p:sp>
          </mc:Fallback>
        </mc:AlternateContent>
      </p:grpSp>
      <p:sp>
        <p:nvSpPr>
          <p:cNvPr id="7" name="矩形 6"/>
          <p:cNvSpPr/>
          <p:nvPr/>
        </p:nvSpPr>
        <p:spPr>
          <a:xfrm>
            <a:off x="1111887" y="6160158"/>
            <a:ext cx="5951672" cy="461665"/>
          </a:xfrm>
          <a:prstGeom prst="rect">
            <a:avLst/>
          </a:prstGeom>
        </p:spPr>
        <p:txBody>
          <a:bodyPr wrap="square">
            <a:spAutoFit/>
          </a:bodyPr>
          <a:lstStyle/>
          <a:p>
            <a:r>
              <a:rPr lang="en-US" altLang="zh-TW" sz="1200" dirty="0" smtClean="0"/>
              <a:t>[4] S</a:t>
            </a:r>
            <a:r>
              <a:rPr lang="en-US" altLang="zh-TW" sz="1200" dirty="0"/>
              <a:t>. K. Deng and M. C. Lin, “Recursive clipping and filtering </a:t>
            </a:r>
            <a:r>
              <a:rPr lang="en-US" altLang="zh-TW" sz="1200" dirty="0" smtClean="0"/>
              <a:t>with bounded </a:t>
            </a:r>
            <a:r>
              <a:rPr lang="en-US" altLang="zh-TW" sz="1200" dirty="0"/>
              <a:t>distortion for PAPR reduction,” </a:t>
            </a:r>
            <a:r>
              <a:rPr lang="en-US" altLang="zh-TW" sz="1200" i="1" dirty="0"/>
              <a:t>IEEE Trans. </a:t>
            </a:r>
            <a:r>
              <a:rPr lang="en-US" altLang="zh-TW" sz="1200" i="1" dirty="0" err="1"/>
              <a:t>Commun</a:t>
            </a:r>
            <a:r>
              <a:rPr lang="en-US" altLang="zh-TW" sz="1200" i="1" dirty="0" smtClean="0"/>
              <a:t>.</a:t>
            </a:r>
            <a:r>
              <a:rPr lang="en-US" altLang="zh-TW" sz="1200" dirty="0" smtClean="0"/>
              <a:t>, vol</a:t>
            </a:r>
            <a:r>
              <a:rPr lang="en-US" altLang="zh-TW" sz="1200" dirty="0"/>
              <a:t>. 55, no. 1, pp. 227–230, January 2007.</a:t>
            </a:r>
            <a:endParaRPr lang="zh-TW" altLang="en-US" sz="1200" dirty="0"/>
          </a:p>
        </p:txBody>
      </p:sp>
      <mc:AlternateContent xmlns:mc="http://schemas.openxmlformats.org/markup-compatibility/2006" xmlns:a14="http://schemas.microsoft.com/office/drawing/2010/main">
        <mc:Choice Requires="a14">
          <p:sp>
            <p:nvSpPr>
              <p:cNvPr id="8" name="文字方塊 7"/>
              <p:cNvSpPr txBox="1"/>
              <p:nvPr/>
            </p:nvSpPr>
            <p:spPr>
              <a:xfrm>
                <a:off x="6524935" y="2332030"/>
                <a:ext cx="28693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(5)</m:t>
                      </m:r>
                    </m:oMath>
                  </m:oMathPara>
                </a14:m>
                <a:endParaRPr lang="zh-TW" altLang="en-US" sz="1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6524935" y="2332030"/>
                <a:ext cx="286938" cy="215444"/>
              </a:xfrm>
              <a:prstGeom prst="rect">
                <a:avLst/>
              </a:prstGeom>
              <a:blipFill>
                <a:blip r:embed="rId5"/>
                <a:stretch>
                  <a:fillRect l="-21277" r="-23404" b="-3142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018704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87194</TotalTime>
  <Words>1798</Words>
  <Application>Microsoft Office PowerPoint</Application>
  <PresentationFormat>如螢幕大小 (4:3)</PresentationFormat>
  <Paragraphs>564</Paragraphs>
  <Slides>30</Slides>
  <Notes>28</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30</vt:i4>
      </vt:variant>
    </vt:vector>
  </HeadingPairs>
  <TitlesOfParts>
    <vt:vector size="40" baseType="lpstr">
      <vt:lpstr>Arial Unicode MS</vt:lpstr>
      <vt:lpstr>新細明體</vt:lpstr>
      <vt:lpstr>Arial</vt:lpstr>
      <vt:lpstr>Calibri</vt:lpstr>
      <vt:lpstr>Calibri Light</vt:lpstr>
      <vt:lpstr>Cambria Math</vt:lpstr>
      <vt:lpstr>Rockwell Condensed</vt:lpstr>
      <vt:lpstr>Times New Roman</vt:lpstr>
      <vt:lpstr>Wingdings</vt:lpstr>
      <vt:lpstr>Office 佈景主題</vt:lpstr>
      <vt:lpstr>Q-Section Error Correcting Codes for PAPR Reduction</vt:lpstr>
      <vt:lpstr>Outline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Appendix</dc:title>
  <dc:creator>User</dc:creator>
  <cp:lastModifiedBy>德生 范</cp:lastModifiedBy>
  <cp:revision>2395</cp:revision>
  <dcterms:created xsi:type="dcterms:W3CDTF">2015-07-29T05:40:32Z</dcterms:created>
  <dcterms:modified xsi:type="dcterms:W3CDTF">2020-09-22T07:30:34Z</dcterms:modified>
</cp:coreProperties>
</file>