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938" r:id="rId2"/>
    <p:sldId id="939" r:id="rId3"/>
    <p:sldId id="1002" r:id="rId4"/>
    <p:sldId id="940" r:id="rId5"/>
    <p:sldId id="941" r:id="rId6"/>
    <p:sldId id="942" r:id="rId7"/>
    <p:sldId id="1015" r:id="rId8"/>
    <p:sldId id="1016" r:id="rId9"/>
    <p:sldId id="947" r:id="rId10"/>
    <p:sldId id="949" r:id="rId11"/>
    <p:sldId id="1012" r:id="rId12"/>
    <p:sldId id="950" r:id="rId13"/>
    <p:sldId id="1013" r:id="rId14"/>
    <p:sldId id="951" r:id="rId15"/>
    <p:sldId id="952" r:id="rId16"/>
    <p:sldId id="953" r:id="rId17"/>
    <p:sldId id="1014" r:id="rId18"/>
    <p:sldId id="954" r:id="rId19"/>
    <p:sldId id="956" r:id="rId20"/>
    <p:sldId id="1008" r:id="rId21"/>
    <p:sldId id="1003" r:id="rId22"/>
    <p:sldId id="871" r:id="rId23"/>
    <p:sldId id="868" r:id="rId24"/>
    <p:sldId id="1009" r:id="rId25"/>
    <p:sldId id="1010" r:id="rId26"/>
    <p:sldId id="1011" r:id="rId27"/>
    <p:sldId id="873" r:id="rId28"/>
    <p:sldId id="887" r:id="rId29"/>
    <p:sldId id="879" r:id="rId30"/>
    <p:sldId id="1004" r:id="rId31"/>
    <p:sldId id="874" r:id="rId32"/>
    <p:sldId id="1020" r:id="rId33"/>
    <p:sldId id="1021" r:id="rId34"/>
    <p:sldId id="875" r:id="rId35"/>
    <p:sldId id="1022" r:id="rId36"/>
    <p:sldId id="1023" r:id="rId37"/>
    <p:sldId id="1024" r:id="rId38"/>
    <p:sldId id="1025" r:id="rId39"/>
    <p:sldId id="1007" r:id="rId40"/>
    <p:sldId id="927" r:id="rId41"/>
    <p:sldId id="929" r:id="rId42"/>
    <p:sldId id="932" r:id="rId43"/>
    <p:sldId id="960" r:id="rId44"/>
    <p:sldId id="962" r:id="rId45"/>
    <p:sldId id="963" r:id="rId46"/>
    <p:sldId id="964" r:id="rId47"/>
    <p:sldId id="996" r:id="rId48"/>
    <p:sldId id="965" r:id="rId49"/>
    <p:sldId id="997" r:id="rId50"/>
    <p:sldId id="999" r:id="rId51"/>
    <p:sldId id="998" r:id="rId52"/>
    <p:sldId id="1005" r:id="rId53"/>
    <p:sldId id="968" r:id="rId54"/>
    <p:sldId id="969" r:id="rId55"/>
    <p:sldId id="971" r:id="rId56"/>
    <p:sldId id="979" r:id="rId57"/>
    <p:sldId id="1019" r:id="rId58"/>
    <p:sldId id="990" r:id="rId59"/>
    <p:sldId id="991" r:id="rId60"/>
    <p:sldId id="981" r:id="rId61"/>
    <p:sldId id="983" r:id="rId62"/>
    <p:sldId id="992" r:id="rId63"/>
    <p:sldId id="984" r:id="rId64"/>
    <p:sldId id="985" r:id="rId65"/>
    <p:sldId id="993" r:id="rId66"/>
    <p:sldId id="882" r:id="rId67"/>
    <p:sldId id="916" r:id="rId68"/>
    <p:sldId id="915" r:id="rId69"/>
    <p:sldId id="1006" r:id="rId70"/>
    <p:sldId id="1026" r:id="rId7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95397DD-99CD-43C3-8746-7C2CE49A13BF}">
          <p14:sldIdLst>
            <p14:sldId id="938"/>
            <p14:sldId id="939"/>
            <p14:sldId id="1002"/>
            <p14:sldId id="940"/>
            <p14:sldId id="941"/>
            <p14:sldId id="942"/>
            <p14:sldId id="1015"/>
            <p14:sldId id="1016"/>
            <p14:sldId id="947"/>
            <p14:sldId id="949"/>
            <p14:sldId id="1012"/>
            <p14:sldId id="950"/>
            <p14:sldId id="1013"/>
            <p14:sldId id="951"/>
            <p14:sldId id="952"/>
            <p14:sldId id="953"/>
            <p14:sldId id="1014"/>
            <p14:sldId id="954"/>
            <p14:sldId id="956"/>
            <p14:sldId id="1008"/>
            <p14:sldId id="1003"/>
            <p14:sldId id="871"/>
            <p14:sldId id="868"/>
            <p14:sldId id="1009"/>
            <p14:sldId id="1010"/>
            <p14:sldId id="1011"/>
            <p14:sldId id="873"/>
            <p14:sldId id="887"/>
            <p14:sldId id="879"/>
            <p14:sldId id="1004"/>
            <p14:sldId id="874"/>
            <p14:sldId id="1020"/>
            <p14:sldId id="1021"/>
            <p14:sldId id="875"/>
            <p14:sldId id="1022"/>
            <p14:sldId id="1023"/>
            <p14:sldId id="1024"/>
            <p14:sldId id="1025"/>
            <p14:sldId id="1007"/>
            <p14:sldId id="927"/>
            <p14:sldId id="929"/>
            <p14:sldId id="932"/>
            <p14:sldId id="960"/>
            <p14:sldId id="962"/>
            <p14:sldId id="963"/>
            <p14:sldId id="964"/>
            <p14:sldId id="996"/>
            <p14:sldId id="965"/>
            <p14:sldId id="997"/>
            <p14:sldId id="999"/>
            <p14:sldId id="998"/>
            <p14:sldId id="1005"/>
            <p14:sldId id="968"/>
            <p14:sldId id="969"/>
            <p14:sldId id="971"/>
            <p14:sldId id="979"/>
            <p14:sldId id="1019"/>
            <p14:sldId id="990"/>
            <p14:sldId id="991"/>
            <p14:sldId id="981"/>
            <p14:sldId id="983"/>
            <p14:sldId id="992"/>
            <p14:sldId id="984"/>
            <p14:sldId id="985"/>
            <p14:sldId id="993"/>
            <p14:sldId id="882"/>
            <p14:sldId id="916"/>
            <p14:sldId id="915"/>
            <p14:sldId id="1006"/>
            <p14:sldId id="102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b503" initials="l" lastIdx="3" clrIdx="0">
    <p:extLst>
      <p:ext uri="{19B8F6BF-5375-455C-9EA6-DF929625EA0E}">
        <p15:presenceInfo xmlns:p15="http://schemas.microsoft.com/office/powerpoint/2012/main" userId="lab503" providerId="None"/>
      </p:ext>
    </p:extLst>
  </p:cmAuthor>
  <p:cmAuthor id="2" name="wesleykai" initials="w" lastIdx="5" clrIdx="1">
    <p:extLst>
      <p:ext uri="{19B8F6BF-5375-455C-9EA6-DF929625EA0E}">
        <p15:presenceInfo xmlns:p15="http://schemas.microsoft.com/office/powerpoint/2012/main" userId="wesleykai" providerId="None"/>
      </p:ext>
    </p:extLst>
  </p:cmAuthor>
  <p:cmAuthor id="3" name="Windows 使用者" initials="W使" lastIdx="3" clrIdx="2">
    <p:extLst>
      <p:ext uri="{19B8F6BF-5375-455C-9EA6-DF929625EA0E}">
        <p15:presenceInfo xmlns:p15="http://schemas.microsoft.com/office/powerpoint/2012/main" userId="Windows 使用者" providerId="None"/>
      </p:ext>
    </p:extLst>
  </p:cmAuthor>
  <p:cmAuthor id="4" name="德生 范" initials="德生" lastIdx="7" clrIdx="3">
    <p:extLst>
      <p:ext uri="{19B8F6BF-5375-455C-9EA6-DF929625EA0E}">
        <p15:presenceInfo xmlns:p15="http://schemas.microsoft.com/office/powerpoint/2012/main" userId="ab073c393a519d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6" autoAdjust="0"/>
    <p:restoredTop sz="83224" autoAdjust="0"/>
  </p:normalViewPr>
  <p:slideViewPr>
    <p:cSldViewPr snapToGrid="0">
      <p:cViewPr varScale="1">
        <p:scale>
          <a:sx n="92" d="100"/>
          <a:sy n="92" d="100"/>
        </p:scale>
        <p:origin x="2388"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1BE7F-E021-4B31-8B64-EDCDE3C56AE0}" type="datetimeFigureOut">
              <a:rPr lang="zh-TW" altLang="en-US" smtClean="0"/>
              <a:pPr/>
              <a:t>2020/7/16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9A326-B0DD-435A-8027-90CDD40C72BB}" type="slidenum">
              <a:rPr lang="zh-TW" altLang="en-US" smtClean="0"/>
              <a:pPr/>
              <a:t>‹#›</a:t>
            </a:fld>
            <a:endParaRPr lang="zh-TW" altLang="en-US"/>
          </a:p>
        </p:txBody>
      </p:sp>
    </p:spTree>
    <p:extLst>
      <p:ext uri="{BB962C8B-B14F-4D97-AF65-F5344CB8AC3E}">
        <p14:creationId xmlns:p14="http://schemas.microsoft.com/office/powerpoint/2010/main" val="384196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1</a:t>
            </a:fld>
            <a:endParaRPr lang="zh-TW" altLang="en-US"/>
          </a:p>
        </p:txBody>
      </p:sp>
    </p:spTree>
    <p:extLst>
      <p:ext uri="{BB962C8B-B14F-4D97-AF65-F5344CB8AC3E}">
        <p14:creationId xmlns:p14="http://schemas.microsoft.com/office/powerpoint/2010/main" val="996692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11</a:t>
            </a:fld>
            <a:endParaRPr lang="zh-TW" altLang="en-US"/>
          </a:p>
        </p:txBody>
      </p:sp>
    </p:spTree>
    <p:extLst>
      <p:ext uri="{BB962C8B-B14F-4D97-AF65-F5344CB8AC3E}">
        <p14:creationId xmlns:p14="http://schemas.microsoft.com/office/powerpoint/2010/main" val="275755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12</a:t>
            </a:fld>
            <a:endParaRPr lang="zh-TW" altLang="en-US"/>
          </a:p>
        </p:txBody>
      </p:sp>
    </p:spTree>
    <p:extLst>
      <p:ext uri="{BB962C8B-B14F-4D97-AF65-F5344CB8AC3E}">
        <p14:creationId xmlns:p14="http://schemas.microsoft.com/office/powerpoint/2010/main" val="273840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13</a:t>
            </a:fld>
            <a:endParaRPr lang="zh-TW" altLang="en-US"/>
          </a:p>
        </p:txBody>
      </p:sp>
    </p:spTree>
    <p:extLst>
      <p:ext uri="{BB962C8B-B14F-4D97-AF65-F5344CB8AC3E}">
        <p14:creationId xmlns:p14="http://schemas.microsoft.com/office/powerpoint/2010/main" val="694643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14</a:t>
            </a:fld>
            <a:endParaRPr lang="zh-TW" altLang="en-US"/>
          </a:p>
        </p:txBody>
      </p:sp>
    </p:spTree>
    <p:extLst>
      <p:ext uri="{BB962C8B-B14F-4D97-AF65-F5344CB8AC3E}">
        <p14:creationId xmlns:p14="http://schemas.microsoft.com/office/powerpoint/2010/main" val="1654779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15</a:t>
            </a:fld>
            <a:endParaRPr lang="zh-TW" altLang="en-US"/>
          </a:p>
        </p:txBody>
      </p:sp>
    </p:spTree>
    <p:extLst>
      <p:ext uri="{BB962C8B-B14F-4D97-AF65-F5344CB8AC3E}">
        <p14:creationId xmlns:p14="http://schemas.microsoft.com/office/powerpoint/2010/main" val="41171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17</a:t>
            </a:fld>
            <a:endParaRPr lang="zh-TW" altLang="en-US"/>
          </a:p>
        </p:txBody>
      </p:sp>
    </p:spTree>
    <p:extLst>
      <p:ext uri="{BB962C8B-B14F-4D97-AF65-F5344CB8AC3E}">
        <p14:creationId xmlns:p14="http://schemas.microsoft.com/office/powerpoint/2010/main" val="354106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18</a:t>
            </a:fld>
            <a:endParaRPr lang="zh-TW" altLang="en-US"/>
          </a:p>
        </p:txBody>
      </p:sp>
    </p:spTree>
    <p:extLst>
      <p:ext uri="{BB962C8B-B14F-4D97-AF65-F5344CB8AC3E}">
        <p14:creationId xmlns:p14="http://schemas.microsoft.com/office/powerpoint/2010/main" val="511241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19</a:t>
            </a:fld>
            <a:endParaRPr lang="zh-TW" altLang="en-US"/>
          </a:p>
        </p:txBody>
      </p:sp>
    </p:spTree>
    <p:extLst>
      <p:ext uri="{BB962C8B-B14F-4D97-AF65-F5344CB8AC3E}">
        <p14:creationId xmlns:p14="http://schemas.microsoft.com/office/powerpoint/2010/main" val="2588930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20</a:t>
            </a:fld>
            <a:endParaRPr lang="zh-TW" altLang="en-US"/>
          </a:p>
        </p:txBody>
      </p:sp>
    </p:spTree>
    <p:extLst>
      <p:ext uri="{BB962C8B-B14F-4D97-AF65-F5344CB8AC3E}">
        <p14:creationId xmlns:p14="http://schemas.microsoft.com/office/powerpoint/2010/main" val="4268605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21</a:t>
            </a:fld>
            <a:endParaRPr lang="zh-TW" altLang="en-US"/>
          </a:p>
        </p:txBody>
      </p:sp>
    </p:spTree>
    <p:extLst>
      <p:ext uri="{BB962C8B-B14F-4D97-AF65-F5344CB8AC3E}">
        <p14:creationId xmlns:p14="http://schemas.microsoft.com/office/powerpoint/2010/main" val="9838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2</a:t>
            </a:fld>
            <a:endParaRPr lang="zh-TW" altLang="en-US"/>
          </a:p>
        </p:txBody>
      </p:sp>
    </p:spTree>
    <p:extLst>
      <p:ext uri="{BB962C8B-B14F-4D97-AF65-F5344CB8AC3E}">
        <p14:creationId xmlns:p14="http://schemas.microsoft.com/office/powerpoint/2010/main" val="2284615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22</a:t>
            </a:fld>
            <a:endParaRPr lang="zh-TW" altLang="en-US"/>
          </a:p>
        </p:txBody>
      </p:sp>
    </p:spTree>
    <p:extLst>
      <p:ext uri="{BB962C8B-B14F-4D97-AF65-F5344CB8AC3E}">
        <p14:creationId xmlns:p14="http://schemas.microsoft.com/office/powerpoint/2010/main" val="2703533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23</a:t>
            </a:fld>
            <a:endParaRPr lang="zh-TW" altLang="en-US"/>
          </a:p>
        </p:txBody>
      </p:sp>
    </p:spTree>
    <p:extLst>
      <p:ext uri="{BB962C8B-B14F-4D97-AF65-F5344CB8AC3E}">
        <p14:creationId xmlns:p14="http://schemas.microsoft.com/office/powerpoint/2010/main" val="1027191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24</a:t>
            </a:fld>
            <a:endParaRPr lang="zh-TW" altLang="en-US"/>
          </a:p>
        </p:txBody>
      </p:sp>
    </p:spTree>
    <p:extLst>
      <p:ext uri="{BB962C8B-B14F-4D97-AF65-F5344CB8AC3E}">
        <p14:creationId xmlns:p14="http://schemas.microsoft.com/office/powerpoint/2010/main" val="3658753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25</a:t>
            </a:fld>
            <a:endParaRPr lang="zh-TW" altLang="en-US"/>
          </a:p>
        </p:txBody>
      </p:sp>
    </p:spTree>
    <p:extLst>
      <p:ext uri="{BB962C8B-B14F-4D97-AF65-F5344CB8AC3E}">
        <p14:creationId xmlns:p14="http://schemas.microsoft.com/office/powerpoint/2010/main" val="1784847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26</a:t>
            </a:fld>
            <a:endParaRPr lang="zh-TW" altLang="en-US"/>
          </a:p>
        </p:txBody>
      </p:sp>
    </p:spTree>
    <p:extLst>
      <p:ext uri="{BB962C8B-B14F-4D97-AF65-F5344CB8AC3E}">
        <p14:creationId xmlns:p14="http://schemas.microsoft.com/office/powerpoint/2010/main" val="113402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27</a:t>
            </a:fld>
            <a:endParaRPr lang="zh-TW" altLang="en-US"/>
          </a:p>
        </p:txBody>
      </p:sp>
    </p:spTree>
    <p:extLst>
      <p:ext uri="{BB962C8B-B14F-4D97-AF65-F5344CB8AC3E}">
        <p14:creationId xmlns:p14="http://schemas.microsoft.com/office/powerpoint/2010/main" val="471794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28</a:t>
            </a:fld>
            <a:endParaRPr lang="zh-TW" altLang="en-US"/>
          </a:p>
        </p:txBody>
      </p:sp>
    </p:spTree>
    <p:extLst>
      <p:ext uri="{BB962C8B-B14F-4D97-AF65-F5344CB8AC3E}">
        <p14:creationId xmlns:p14="http://schemas.microsoft.com/office/powerpoint/2010/main" val="1221175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29</a:t>
            </a:fld>
            <a:endParaRPr lang="zh-TW" altLang="en-US"/>
          </a:p>
        </p:txBody>
      </p:sp>
    </p:spTree>
    <p:extLst>
      <p:ext uri="{BB962C8B-B14F-4D97-AF65-F5344CB8AC3E}">
        <p14:creationId xmlns:p14="http://schemas.microsoft.com/office/powerpoint/2010/main" val="3053944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30</a:t>
            </a:fld>
            <a:endParaRPr lang="zh-TW" altLang="en-US"/>
          </a:p>
        </p:txBody>
      </p:sp>
    </p:spTree>
    <p:extLst>
      <p:ext uri="{BB962C8B-B14F-4D97-AF65-F5344CB8AC3E}">
        <p14:creationId xmlns:p14="http://schemas.microsoft.com/office/powerpoint/2010/main" val="2631409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31</a:t>
            </a:fld>
            <a:endParaRPr lang="zh-TW" altLang="en-US"/>
          </a:p>
        </p:txBody>
      </p:sp>
    </p:spTree>
    <p:extLst>
      <p:ext uri="{BB962C8B-B14F-4D97-AF65-F5344CB8AC3E}">
        <p14:creationId xmlns:p14="http://schemas.microsoft.com/office/powerpoint/2010/main" val="3912985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4</a:t>
            </a:fld>
            <a:endParaRPr lang="zh-TW" altLang="en-US"/>
          </a:p>
        </p:txBody>
      </p:sp>
    </p:spTree>
    <p:extLst>
      <p:ext uri="{BB962C8B-B14F-4D97-AF65-F5344CB8AC3E}">
        <p14:creationId xmlns:p14="http://schemas.microsoft.com/office/powerpoint/2010/main" val="1845720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32</a:t>
            </a:fld>
            <a:endParaRPr lang="zh-TW" altLang="en-US"/>
          </a:p>
        </p:txBody>
      </p:sp>
    </p:spTree>
    <p:extLst>
      <p:ext uri="{BB962C8B-B14F-4D97-AF65-F5344CB8AC3E}">
        <p14:creationId xmlns:p14="http://schemas.microsoft.com/office/powerpoint/2010/main" val="2348476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33</a:t>
            </a:fld>
            <a:endParaRPr lang="zh-TW" altLang="en-US"/>
          </a:p>
        </p:txBody>
      </p:sp>
    </p:spTree>
    <p:extLst>
      <p:ext uri="{BB962C8B-B14F-4D97-AF65-F5344CB8AC3E}">
        <p14:creationId xmlns:p14="http://schemas.microsoft.com/office/powerpoint/2010/main" val="28422469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34</a:t>
            </a:fld>
            <a:endParaRPr lang="zh-TW" altLang="en-US"/>
          </a:p>
        </p:txBody>
      </p:sp>
    </p:spTree>
    <p:extLst>
      <p:ext uri="{BB962C8B-B14F-4D97-AF65-F5344CB8AC3E}">
        <p14:creationId xmlns:p14="http://schemas.microsoft.com/office/powerpoint/2010/main" val="2602244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35</a:t>
            </a:fld>
            <a:endParaRPr lang="zh-TW" altLang="en-US"/>
          </a:p>
        </p:txBody>
      </p:sp>
    </p:spTree>
    <p:extLst>
      <p:ext uri="{BB962C8B-B14F-4D97-AF65-F5344CB8AC3E}">
        <p14:creationId xmlns:p14="http://schemas.microsoft.com/office/powerpoint/2010/main" val="448577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36</a:t>
            </a:fld>
            <a:endParaRPr lang="zh-TW" altLang="en-US"/>
          </a:p>
        </p:txBody>
      </p:sp>
    </p:spTree>
    <p:extLst>
      <p:ext uri="{BB962C8B-B14F-4D97-AF65-F5344CB8AC3E}">
        <p14:creationId xmlns:p14="http://schemas.microsoft.com/office/powerpoint/2010/main" val="2532506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37</a:t>
            </a:fld>
            <a:endParaRPr lang="zh-TW" altLang="en-US"/>
          </a:p>
        </p:txBody>
      </p:sp>
    </p:spTree>
    <p:extLst>
      <p:ext uri="{BB962C8B-B14F-4D97-AF65-F5344CB8AC3E}">
        <p14:creationId xmlns:p14="http://schemas.microsoft.com/office/powerpoint/2010/main" val="3984921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38</a:t>
            </a:fld>
            <a:endParaRPr lang="zh-TW" altLang="en-US"/>
          </a:p>
        </p:txBody>
      </p:sp>
    </p:spTree>
    <p:extLst>
      <p:ext uri="{BB962C8B-B14F-4D97-AF65-F5344CB8AC3E}">
        <p14:creationId xmlns:p14="http://schemas.microsoft.com/office/powerpoint/2010/main" val="2542762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39</a:t>
            </a:fld>
            <a:endParaRPr lang="zh-TW" altLang="en-US"/>
          </a:p>
        </p:txBody>
      </p:sp>
    </p:spTree>
    <p:extLst>
      <p:ext uri="{BB962C8B-B14F-4D97-AF65-F5344CB8AC3E}">
        <p14:creationId xmlns:p14="http://schemas.microsoft.com/office/powerpoint/2010/main" val="60856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40</a:t>
            </a:fld>
            <a:endParaRPr lang="zh-TW" altLang="en-US"/>
          </a:p>
        </p:txBody>
      </p:sp>
    </p:spTree>
    <p:extLst>
      <p:ext uri="{BB962C8B-B14F-4D97-AF65-F5344CB8AC3E}">
        <p14:creationId xmlns:p14="http://schemas.microsoft.com/office/powerpoint/2010/main" val="3574588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41</a:t>
            </a:fld>
            <a:endParaRPr lang="zh-TW" altLang="en-US"/>
          </a:p>
        </p:txBody>
      </p:sp>
    </p:spTree>
    <p:extLst>
      <p:ext uri="{BB962C8B-B14F-4D97-AF65-F5344CB8AC3E}">
        <p14:creationId xmlns:p14="http://schemas.microsoft.com/office/powerpoint/2010/main" val="372935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5</a:t>
            </a:fld>
            <a:endParaRPr lang="zh-TW" altLang="en-US"/>
          </a:p>
        </p:txBody>
      </p:sp>
    </p:spTree>
    <p:extLst>
      <p:ext uri="{BB962C8B-B14F-4D97-AF65-F5344CB8AC3E}">
        <p14:creationId xmlns:p14="http://schemas.microsoft.com/office/powerpoint/2010/main" val="2594538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42</a:t>
            </a:fld>
            <a:endParaRPr lang="zh-TW" altLang="en-US"/>
          </a:p>
        </p:txBody>
      </p:sp>
    </p:spTree>
    <p:extLst>
      <p:ext uri="{BB962C8B-B14F-4D97-AF65-F5344CB8AC3E}">
        <p14:creationId xmlns:p14="http://schemas.microsoft.com/office/powerpoint/2010/main" val="14155438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43</a:t>
            </a:fld>
            <a:endParaRPr lang="zh-TW" altLang="en-US"/>
          </a:p>
        </p:txBody>
      </p:sp>
    </p:spTree>
    <p:extLst>
      <p:ext uri="{BB962C8B-B14F-4D97-AF65-F5344CB8AC3E}">
        <p14:creationId xmlns:p14="http://schemas.microsoft.com/office/powerpoint/2010/main" val="2448699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a:t>
            </a:r>
            <a:r>
              <a:rPr lang="en-US" altLang="zh-TW" baseline="0" dirty="0" smtClean="0"/>
              <a:t> is the index of section, S is the number of section,</a:t>
            </a:r>
          </a:p>
          <a:p>
            <a:r>
              <a:rPr lang="zh-TW" altLang="en-US" dirty="0" smtClean="0"/>
              <a:t>每做完一段的</a:t>
            </a:r>
            <a:r>
              <a:rPr lang="en-US" altLang="zh-TW" dirty="0" smtClean="0"/>
              <a:t>variable node, </a:t>
            </a:r>
            <a:r>
              <a:rPr lang="zh-TW" altLang="en-US" dirty="0" smtClean="0"/>
              <a:t>例如碼長為</a:t>
            </a:r>
            <a:r>
              <a:rPr lang="en-US" altLang="zh-TW" dirty="0" smtClean="0"/>
              <a:t>512,</a:t>
            </a:r>
            <a:r>
              <a:rPr lang="zh-TW" altLang="en-US" dirty="0" smtClean="0"/>
              <a:t>切成四段</a:t>
            </a:r>
            <a:r>
              <a:rPr lang="en-US" altLang="zh-TW" dirty="0" smtClean="0"/>
              <a:t>,</a:t>
            </a:r>
            <a:r>
              <a:rPr lang="zh-TW" altLang="en-US" dirty="0" smtClean="0"/>
              <a:t>一段有</a:t>
            </a:r>
            <a:r>
              <a:rPr lang="en-US" altLang="zh-TW" dirty="0" smtClean="0"/>
              <a:t>128</a:t>
            </a:r>
            <a:r>
              <a:rPr lang="zh-TW" altLang="en-US" dirty="0" smtClean="0"/>
              <a:t>個</a:t>
            </a:r>
            <a:r>
              <a:rPr lang="en-US" altLang="zh-TW" dirty="0" smtClean="0"/>
              <a:t>code bits,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Q-section</a:t>
            </a:r>
            <a:r>
              <a:rPr lang="en-US" altLang="zh-TW" baseline="0" dirty="0" smtClean="0"/>
              <a:t> PEG</a:t>
            </a:r>
            <a:r>
              <a:rPr lang="zh-TW" altLang="en-US" baseline="0" dirty="0" smtClean="0"/>
              <a:t>每做完</a:t>
            </a:r>
            <a:r>
              <a:rPr lang="en-US" altLang="zh-TW" baseline="0" dirty="0" smtClean="0"/>
              <a:t>128</a:t>
            </a:r>
            <a:r>
              <a:rPr lang="zh-TW" altLang="en-US" baseline="0" dirty="0" smtClean="0"/>
              <a:t>個</a:t>
            </a:r>
            <a:r>
              <a:rPr lang="en-US" altLang="zh-TW" baseline="0" dirty="0" smtClean="0"/>
              <a:t>bits, </a:t>
            </a:r>
            <a:r>
              <a:rPr lang="zh-TW" altLang="en-US" baseline="0" dirty="0" smtClean="0"/>
              <a:t>會做</a:t>
            </a:r>
            <a:r>
              <a:rPr lang="en-US" altLang="zh-TW" u="none" dirty="0" smtClean="0">
                <a:solidFill>
                  <a:srgbClr val="FF0000"/>
                </a:solidFill>
              </a:rPr>
              <a:t>Q-section constraints check</a:t>
            </a:r>
            <a:r>
              <a:rPr lang="zh-TW" altLang="en-US" u="none" dirty="0" smtClean="0">
                <a:solidFill>
                  <a:srgbClr val="FF0000"/>
                </a:solidFill>
              </a:rPr>
              <a:t>檢查全部的</a:t>
            </a:r>
            <a:r>
              <a:rPr lang="en-US" altLang="zh-TW" u="none" dirty="0" smtClean="0">
                <a:solidFill>
                  <a:srgbClr val="FF0000"/>
                </a:solidFill>
              </a:rPr>
              <a:t>check nodes</a:t>
            </a:r>
            <a:r>
              <a:rPr lang="zh-TW" altLang="en-US" u="none" dirty="0" smtClean="0">
                <a:solidFill>
                  <a:srgbClr val="FF0000"/>
                </a:solidFill>
              </a:rPr>
              <a:t>在這一段是否滿足偶數個</a:t>
            </a:r>
            <a:r>
              <a:rPr lang="en-US" altLang="zh-TW" u="none" dirty="0" smtClean="0">
                <a:solidFill>
                  <a:srgbClr val="FF0000"/>
                </a:solidFill>
              </a:rPr>
              <a:t>edge</a:t>
            </a:r>
            <a:r>
              <a:rPr lang="zh-TW" altLang="en-US" u="none" dirty="0" smtClean="0">
                <a:solidFill>
                  <a:srgbClr val="FF0000"/>
                </a:solidFill>
              </a:rPr>
              <a:t>的限制</a:t>
            </a:r>
            <a:endParaRPr lang="en-US" altLang="zh-TW" u="none" dirty="0" smtClean="0">
              <a:solidFill>
                <a:srgbClr val="FF0000"/>
              </a:solidFill>
            </a:endParaRPr>
          </a:p>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44</a:t>
            </a:fld>
            <a:endParaRPr lang="zh-TW" altLang="en-US"/>
          </a:p>
        </p:txBody>
      </p:sp>
    </p:spTree>
    <p:extLst>
      <p:ext uri="{BB962C8B-B14F-4D97-AF65-F5344CB8AC3E}">
        <p14:creationId xmlns:p14="http://schemas.microsoft.com/office/powerpoint/2010/main" val="1476479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baseline="0" dirty="0" smtClean="0"/>
                  <a:t>目前只有做刪除的版本 但未來可能可以在這個部分優化 </a:t>
                </a:r>
                <a:endParaRPr lang="en-US" altLang="zh-TW" baseline="0" dirty="0" smtClean="0"/>
              </a:p>
              <a:p>
                <a:r>
                  <a:rPr lang="zh-TW" altLang="en-US" baseline="0" dirty="0" smtClean="0"/>
                  <a:t>例如某個</a:t>
                </a:r>
                <a:r>
                  <a:rPr lang="en-US" altLang="zh-TW" baseline="0" dirty="0" smtClean="0"/>
                  <a:t>check node</a:t>
                </a:r>
                <a:r>
                  <a:rPr lang="zh-TW" altLang="en-US" baseline="0" dirty="0" smtClean="0"/>
                  <a:t>目前有三條</a:t>
                </a:r>
                <a:r>
                  <a:rPr lang="en-US" altLang="zh-TW" baseline="0" dirty="0" smtClean="0"/>
                  <a:t>edge </a:t>
                </a:r>
                <a:r>
                  <a:rPr lang="zh-TW" altLang="en-US" baseline="0" dirty="0" smtClean="0"/>
                  <a:t>某個</a:t>
                </a:r>
                <a:r>
                  <a:rPr lang="en-US" altLang="zh-TW" baseline="0" dirty="0" smtClean="0"/>
                  <a:t>check node</a:t>
                </a:r>
                <a:r>
                  <a:rPr lang="zh-TW" altLang="en-US" baseline="0" dirty="0" smtClean="0"/>
                  <a:t>目前有一條</a:t>
                </a:r>
                <a:r>
                  <a:rPr lang="en-US" altLang="zh-TW" baseline="0" dirty="0" smtClean="0"/>
                  <a:t>edge</a:t>
                </a:r>
              </a:p>
              <a:p>
                <a:r>
                  <a:rPr lang="zh-TW" altLang="en-US" baseline="0" dirty="0" smtClean="0"/>
                  <a:t>我們可以把三條</a:t>
                </a:r>
                <a:r>
                  <a:rPr lang="en-US" altLang="zh-TW" baseline="0" dirty="0" smtClean="0"/>
                  <a:t>edge</a:t>
                </a:r>
                <a:r>
                  <a:rPr lang="zh-TW" altLang="en-US" baseline="0" dirty="0" smtClean="0"/>
                  <a:t>的其中一條補給只有一條</a:t>
                </a:r>
                <a:r>
                  <a:rPr lang="en-US" altLang="zh-TW" baseline="0" dirty="0" smtClean="0"/>
                  <a:t>edge</a:t>
                </a:r>
                <a:r>
                  <a:rPr lang="zh-TW" altLang="en-US" baseline="0" dirty="0" smtClean="0"/>
                  <a:t>的</a:t>
                </a:r>
                <a:r>
                  <a:rPr lang="en-US" altLang="zh-TW" baseline="0" dirty="0" smtClean="0"/>
                  <a:t>check node</a:t>
                </a:r>
              </a:p>
              <a:p>
                <a:r>
                  <a:rPr lang="zh-TW" altLang="en-US" baseline="0" dirty="0" smtClean="0"/>
                  <a:t>可以檢查哪種挑法不會造成</a:t>
                </a:r>
                <a:r>
                  <a:rPr lang="en-US" altLang="zh-TW" baseline="0" dirty="0" smtClean="0"/>
                  <a:t>short cycle(4or6)</a:t>
                </a:r>
              </a:p>
              <a:p>
                <a:r>
                  <a:rPr lang="zh-TW" altLang="en-US" baseline="0" dirty="0" smtClean="0"/>
                  <a:t>如果都會造成</a:t>
                </a:r>
                <a:r>
                  <a:rPr lang="en-US" altLang="zh-TW" baseline="0" dirty="0" smtClean="0"/>
                  <a:t>short cycle</a:t>
                </a:r>
                <a:r>
                  <a:rPr lang="zh-TW" altLang="en-US" baseline="0" dirty="0" smtClean="0"/>
                  <a:t>再把奇數的</a:t>
                </a:r>
                <a:r>
                  <a:rPr lang="en-US" altLang="zh-TW" baseline="0" dirty="0" smtClean="0"/>
                  <a:t>edge</a:t>
                </a:r>
                <a:r>
                  <a:rPr lang="zh-TW" altLang="en-US" baseline="0" dirty="0" smtClean="0"/>
                  <a:t>刪掉一條</a:t>
                </a:r>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45</a:t>
            </a:fld>
            <a:endParaRPr lang="zh-TW" altLang="en-US"/>
          </a:p>
        </p:txBody>
      </p:sp>
    </p:spTree>
    <p:extLst>
      <p:ext uri="{BB962C8B-B14F-4D97-AF65-F5344CB8AC3E}">
        <p14:creationId xmlns:p14="http://schemas.microsoft.com/office/powerpoint/2010/main" val="41557963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BPSK</a:t>
            </a:r>
            <a:r>
              <a:rPr lang="zh-TW" altLang="en-US" dirty="0" smtClean="0"/>
              <a:t> </a:t>
            </a:r>
            <a:r>
              <a:rPr lang="en-US" altLang="zh-TW" dirty="0" smtClean="0"/>
              <a:t>AWGN</a:t>
            </a:r>
            <a:r>
              <a:rPr lang="zh-TW" altLang="en-US" dirty="0" smtClean="0"/>
              <a:t>的模擬結果</a:t>
            </a:r>
            <a:endParaRPr lang="en-US" altLang="zh-TW" dirty="0" smtClean="0"/>
          </a:p>
          <a:p>
            <a:r>
              <a:rPr lang="zh-TW" altLang="en-US" dirty="0" smtClean="0"/>
              <a:t>黑線是</a:t>
            </a:r>
            <a:r>
              <a:rPr lang="en-US" altLang="zh-TW" dirty="0" smtClean="0"/>
              <a:t>CCSDS</a:t>
            </a:r>
            <a:r>
              <a:rPr lang="zh-TW" altLang="en-US" dirty="0" smtClean="0"/>
              <a:t>沒有修改的</a:t>
            </a:r>
            <a:r>
              <a:rPr lang="en-US" altLang="zh-TW" dirty="0" smtClean="0"/>
              <a:t>LDPC code(</a:t>
            </a:r>
            <a:r>
              <a:rPr lang="zh-TW" altLang="en-US" dirty="0" smtClean="0"/>
              <a:t>未符合</a:t>
            </a:r>
            <a:r>
              <a:rPr lang="en-US" altLang="zh-TW" dirty="0" smtClean="0"/>
              <a:t>Q-section constraint)</a:t>
            </a:r>
          </a:p>
          <a:p>
            <a:r>
              <a:rPr lang="zh-TW" altLang="en-US" dirty="0" smtClean="0"/>
              <a:t>藍線是經過簡單修改後的</a:t>
            </a:r>
            <a:r>
              <a:rPr lang="en-US" altLang="zh-TW" dirty="0" smtClean="0"/>
              <a:t>CCSDS LDPC code(code</a:t>
            </a:r>
            <a:r>
              <a:rPr lang="en-US" altLang="zh-TW" baseline="0" dirty="0" smtClean="0"/>
              <a:t> rate</a:t>
            </a:r>
            <a:r>
              <a:rPr lang="zh-TW" altLang="en-US" baseline="0" dirty="0" smtClean="0"/>
              <a:t>稍微提高到</a:t>
            </a:r>
            <a:r>
              <a:rPr lang="en-US" altLang="zh-TW" baseline="0" dirty="0" smtClean="0"/>
              <a:t>(512,259),</a:t>
            </a:r>
            <a:r>
              <a:rPr lang="zh-TW" altLang="en-US" baseline="0" dirty="0" smtClean="0"/>
              <a:t>且符合</a:t>
            </a:r>
            <a:r>
              <a:rPr lang="en-US" altLang="zh-TW" baseline="0" dirty="0" smtClean="0"/>
              <a:t>Q-section constraint</a:t>
            </a:r>
            <a:r>
              <a:rPr lang="en-US" altLang="zh-TW" dirty="0" smtClean="0"/>
              <a:t>)</a:t>
            </a:r>
          </a:p>
          <a:p>
            <a:r>
              <a:rPr lang="zh-TW" altLang="en-US" dirty="0" smtClean="0"/>
              <a:t>紅線是用</a:t>
            </a:r>
            <a:r>
              <a:rPr lang="en-US" altLang="zh-TW" dirty="0" smtClean="0"/>
              <a:t>Q-section PEG</a:t>
            </a:r>
            <a:r>
              <a:rPr lang="zh-TW" altLang="en-US" dirty="0" smtClean="0"/>
              <a:t>做出來的</a:t>
            </a:r>
            <a:r>
              <a:rPr lang="en-US" altLang="zh-TW" dirty="0" smtClean="0"/>
              <a:t>(512,256) </a:t>
            </a:r>
            <a:r>
              <a:rPr lang="zh-TW" altLang="en-US" dirty="0" smtClean="0"/>
              <a:t>我目前沒有做</a:t>
            </a:r>
            <a:r>
              <a:rPr lang="en-US" altLang="zh-TW" dirty="0" smtClean="0"/>
              <a:t>code search </a:t>
            </a:r>
            <a:r>
              <a:rPr lang="zh-TW" altLang="en-US" dirty="0" smtClean="0"/>
              <a:t>這個是第一個跑出來的</a:t>
            </a:r>
            <a:r>
              <a:rPr lang="en-US" altLang="zh-TW" dirty="0" smtClean="0"/>
              <a:t>code</a:t>
            </a:r>
          </a:p>
          <a:p>
            <a:r>
              <a:rPr lang="en-US" altLang="zh-TW" dirty="0" smtClean="0"/>
              <a:t>Q-section PEG</a:t>
            </a:r>
            <a:r>
              <a:rPr lang="zh-TW" altLang="en-US" dirty="0" smtClean="0"/>
              <a:t>再多試幾次應該能找到更好一點的</a:t>
            </a:r>
            <a:r>
              <a:rPr lang="en-US" altLang="zh-TW" dirty="0" smtClean="0"/>
              <a:t>code</a:t>
            </a:r>
          </a:p>
          <a:p>
            <a:r>
              <a:rPr lang="zh-TW" altLang="en-US" dirty="0" smtClean="0"/>
              <a:t>紫線是</a:t>
            </a:r>
            <a:r>
              <a:rPr lang="en-US" altLang="zh-TW" dirty="0" smtClean="0"/>
              <a:t>GF(256)</a:t>
            </a:r>
            <a:r>
              <a:rPr lang="zh-TW" altLang="en-US" dirty="0" smtClean="0"/>
              <a:t>的</a:t>
            </a:r>
            <a:r>
              <a:rPr lang="en-US" altLang="zh-TW" dirty="0" smtClean="0"/>
              <a:t>LDPC</a:t>
            </a:r>
            <a:r>
              <a:rPr lang="en-US" altLang="zh-TW" baseline="0" dirty="0" smtClean="0"/>
              <a:t> code</a:t>
            </a:r>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46</a:t>
            </a:fld>
            <a:endParaRPr lang="zh-TW" altLang="en-US"/>
          </a:p>
        </p:txBody>
      </p:sp>
    </p:spTree>
    <p:extLst>
      <p:ext uri="{BB962C8B-B14F-4D97-AF65-F5344CB8AC3E}">
        <p14:creationId xmlns:p14="http://schemas.microsoft.com/office/powerpoint/2010/main" val="27542631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47</a:t>
            </a:fld>
            <a:endParaRPr lang="zh-TW" altLang="en-US"/>
          </a:p>
        </p:txBody>
      </p:sp>
    </p:spTree>
    <p:extLst>
      <p:ext uri="{BB962C8B-B14F-4D97-AF65-F5344CB8AC3E}">
        <p14:creationId xmlns:p14="http://schemas.microsoft.com/office/powerpoint/2010/main" val="3338760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aseline="0" dirty="0" smtClean="0"/>
              <a:t>黑線是</a:t>
            </a:r>
            <a:r>
              <a:rPr lang="en-US" altLang="zh-TW" baseline="0" dirty="0" smtClean="0"/>
              <a:t>message bit</a:t>
            </a:r>
            <a:r>
              <a:rPr lang="zh-TW" altLang="en-US" baseline="0" dirty="0" smtClean="0"/>
              <a:t> </a:t>
            </a:r>
            <a:r>
              <a:rPr lang="en-US" altLang="zh-TW" baseline="0" dirty="0" smtClean="0"/>
              <a:t>rate</a:t>
            </a:r>
          </a:p>
          <a:p>
            <a:r>
              <a:rPr lang="zh-TW" altLang="en-US" baseline="0" dirty="0" smtClean="0"/>
              <a:t>藍線是</a:t>
            </a:r>
            <a:r>
              <a:rPr lang="en-US" altLang="zh-TW" baseline="0" dirty="0" smtClean="0"/>
              <a:t>code bit rate</a:t>
            </a:r>
          </a:p>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48</a:t>
            </a:fld>
            <a:endParaRPr lang="zh-TW" altLang="en-US"/>
          </a:p>
        </p:txBody>
      </p:sp>
    </p:spTree>
    <p:extLst>
      <p:ext uri="{BB962C8B-B14F-4D97-AF65-F5344CB8AC3E}">
        <p14:creationId xmlns:p14="http://schemas.microsoft.com/office/powerpoint/2010/main" val="2104582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49</a:t>
            </a:fld>
            <a:endParaRPr lang="zh-TW" altLang="en-US"/>
          </a:p>
        </p:txBody>
      </p:sp>
    </p:spTree>
    <p:extLst>
      <p:ext uri="{BB962C8B-B14F-4D97-AF65-F5344CB8AC3E}">
        <p14:creationId xmlns:p14="http://schemas.microsoft.com/office/powerpoint/2010/main" val="24554239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50</a:t>
            </a:fld>
            <a:endParaRPr lang="zh-TW" altLang="en-US"/>
          </a:p>
        </p:txBody>
      </p:sp>
    </p:spTree>
    <p:extLst>
      <p:ext uri="{BB962C8B-B14F-4D97-AF65-F5344CB8AC3E}">
        <p14:creationId xmlns:p14="http://schemas.microsoft.com/office/powerpoint/2010/main" val="711774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aseline="0" dirty="0" smtClean="0"/>
              <a:t>黑線是</a:t>
            </a:r>
            <a:r>
              <a:rPr lang="en-US" altLang="zh-TW" baseline="0" dirty="0" smtClean="0"/>
              <a:t>message bit</a:t>
            </a:r>
            <a:r>
              <a:rPr lang="zh-TW" altLang="en-US" baseline="0" dirty="0" smtClean="0"/>
              <a:t> </a:t>
            </a:r>
            <a:r>
              <a:rPr lang="en-US" altLang="zh-TW" baseline="0" dirty="0" smtClean="0"/>
              <a:t>rate</a:t>
            </a:r>
          </a:p>
          <a:p>
            <a:r>
              <a:rPr lang="zh-TW" altLang="en-US" baseline="0" dirty="0" smtClean="0"/>
              <a:t>藍線是</a:t>
            </a:r>
            <a:r>
              <a:rPr lang="en-US" altLang="zh-TW" baseline="0" dirty="0" smtClean="0"/>
              <a:t>code bit rate</a:t>
            </a:r>
          </a:p>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51</a:t>
            </a:fld>
            <a:endParaRPr lang="zh-TW" altLang="en-US"/>
          </a:p>
        </p:txBody>
      </p:sp>
    </p:spTree>
    <p:extLst>
      <p:ext uri="{BB962C8B-B14F-4D97-AF65-F5344CB8AC3E}">
        <p14:creationId xmlns:p14="http://schemas.microsoft.com/office/powerpoint/2010/main" val="3680850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6</a:t>
            </a:fld>
            <a:endParaRPr lang="zh-TW" altLang="en-US"/>
          </a:p>
        </p:txBody>
      </p:sp>
    </p:spTree>
    <p:extLst>
      <p:ext uri="{BB962C8B-B14F-4D97-AF65-F5344CB8AC3E}">
        <p14:creationId xmlns:p14="http://schemas.microsoft.com/office/powerpoint/2010/main" val="21029076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53</a:t>
            </a:fld>
            <a:endParaRPr lang="zh-TW" altLang="en-US"/>
          </a:p>
        </p:txBody>
      </p:sp>
    </p:spTree>
    <p:extLst>
      <p:ext uri="{BB962C8B-B14F-4D97-AF65-F5344CB8AC3E}">
        <p14:creationId xmlns:p14="http://schemas.microsoft.com/office/powerpoint/2010/main" val="16623945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54</a:t>
            </a:fld>
            <a:endParaRPr lang="zh-TW" altLang="en-US"/>
          </a:p>
        </p:txBody>
      </p:sp>
    </p:spTree>
    <p:extLst>
      <p:ext uri="{BB962C8B-B14F-4D97-AF65-F5344CB8AC3E}">
        <p14:creationId xmlns:p14="http://schemas.microsoft.com/office/powerpoint/2010/main" val="13204295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55</a:t>
            </a:fld>
            <a:endParaRPr lang="zh-TW" altLang="en-US"/>
          </a:p>
        </p:txBody>
      </p:sp>
    </p:spTree>
    <p:extLst>
      <p:ext uri="{BB962C8B-B14F-4D97-AF65-F5344CB8AC3E}">
        <p14:creationId xmlns:p14="http://schemas.microsoft.com/office/powerpoint/2010/main" val="24887682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56</a:t>
            </a:fld>
            <a:endParaRPr lang="zh-TW" altLang="en-US"/>
          </a:p>
        </p:txBody>
      </p:sp>
    </p:spTree>
    <p:extLst>
      <p:ext uri="{BB962C8B-B14F-4D97-AF65-F5344CB8AC3E}">
        <p14:creationId xmlns:p14="http://schemas.microsoft.com/office/powerpoint/2010/main" val="11580574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58</a:t>
            </a:fld>
            <a:endParaRPr lang="zh-TW" altLang="en-US"/>
          </a:p>
        </p:txBody>
      </p:sp>
    </p:spTree>
    <p:extLst>
      <p:ext uri="{BB962C8B-B14F-4D97-AF65-F5344CB8AC3E}">
        <p14:creationId xmlns:p14="http://schemas.microsoft.com/office/powerpoint/2010/main" val="40990328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59</a:t>
            </a:fld>
            <a:endParaRPr lang="zh-TW" altLang="en-US"/>
          </a:p>
        </p:txBody>
      </p:sp>
    </p:spTree>
    <p:extLst>
      <p:ext uri="{BB962C8B-B14F-4D97-AF65-F5344CB8AC3E}">
        <p14:creationId xmlns:p14="http://schemas.microsoft.com/office/powerpoint/2010/main" val="8270699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60</a:t>
            </a:fld>
            <a:endParaRPr lang="zh-TW" altLang="en-US"/>
          </a:p>
        </p:txBody>
      </p:sp>
    </p:spTree>
    <p:extLst>
      <p:ext uri="{BB962C8B-B14F-4D97-AF65-F5344CB8AC3E}">
        <p14:creationId xmlns:p14="http://schemas.microsoft.com/office/powerpoint/2010/main" val="42299868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61</a:t>
            </a:fld>
            <a:endParaRPr lang="zh-TW" altLang="en-US"/>
          </a:p>
        </p:txBody>
      </p:sp>
    </p:spTree>
    <p:extLst>
      <p:ext uri="{BB962C8B-B14F-4D97-AF65-F5344CB8AC3E}">
        <p14:creationId xmlns:p14="http://schemas.microsoft.com/office/powerpoint/2010/main" val="37893526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63</a:t>
            </a:fld>
            <a:endParaRPr lang="zh-TW" altLang="en-US"/>
          </a:p>
        </p:txBody>
      </p:sp>
    </p:spTree>
    <p:extLst>
      <p:ext uri="{BB962C8B-B14F-4D97-AF65-F5344CB8AC3E}">
        <p14:creationId xmlns:p14="http://schemas.microsoft.com/office/powerpoint/2010/main" val="14306196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64</a:t>
            </a:fld>
            <a:endParaRPr lang="zh-TW" altLang="en-US"/>
          </a:p>
        </p:txBody>
      </p:sp>
    </p:spTree>
    <p:extLst>
      <p:ext uri="{BB962C8B-B14F-4D97-AF65-F5344CB8AC3E}">
        <p14:creationId xmlns:p14="http://schemas.microsoft.com/office/powerpoint/2010/main" val="175459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7</a:t>
            </a:fld>
            <a:endParaRPr lang="zh-TW" altLang="en-US"/>
          </a:p>
        </p:txBody>
      </p:sp>
    </p:spTree>
    <p:extLst>
      <p:ext uri="{BB962C8B-B14F-4D97-AF65-F5344CB8AC3E}">
        <p14:creationId xmlns:p14="http://schemas.microsoft.com/office/powerpoint/2010/main" val="21139428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66</a:t>
            </a:fld>
            <a:endParaRPr lang="zh-TW" altLang="en-US"/>
          </a:p>
        </p:txBody>
      </p:sp>
    </p:spTree>
    <p:extLst>
      <p:ext uri="{BB962C8B-B14F-4D97-AF65-F5344CB8AC3E}">
        <p14:creationId xmlns:p14="http://schemas.microsoft.com/office/powerpoint/2010/main" val="42204239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70</a:t>
            </a:fld>
            <a:endParaRPr lang="zh-TW" altLang="en-US"/>
          </a:p>
        </p:txBody>
      </p:sp>
    </p:spTree>
    <p:extLst>
      <p:ext uri="{BB962C8B-B14F-4D97-AF65-F5344CB8AC3E}">
        <p14:creationId xmlns:p14="http://schemas.microsoft.com/office/powerpoint/2010/main" val="377785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8</a:t>
            </a:fld>
            <a:endParaRPr lang="zh-TW" altLang="en-US"/>
          </a:p>
        </p:txBody>
      </p:sp>
    </p:spTree>
    <p:extLst>
      <p:ext uri="{BB962C8B-B14F-4D97-AF65-F5344CB8AC3E}">
        <p14:creationId xmlns:p14="http://schemas.microsoft.com/office/powerpoint/2010/main" val="234389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9</a:t>
            </a:fld>
            <a:endParaRPr lang="zh-TW" altLang="en-US"/>
          </a:p>
        </p:txBody>
      </p:sp>
    </p:spTree>
    <p:extLst>
      <p:ext uri="{BB962C8B-B14F-4D97-AF65-F5344CB8AC3E}">
        <p14:creationId xmlns:p14="http://schemas.microsoft.com/office/powerpoint/2010/main" val="334849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10</a:t>
            </a:fld>
            <a:endParaRPr lang="zh-TW" altLang="en-US"/>
          </a:p>
        </p:txBody>
      </p:sp>
    </p:spTree>
    <p:extLst>
      <p:ext uri="{BB962C8B-B14F-4D97-AF65-F5344CB8AC3E}">
        <p14:creationId xmlns:p14="http://schemas.microsoft.com/office/powerpoint/2010/main" val="360672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6F0702B1-E038-4AB5-8DCF-179DE5A00662}" type="datetime1">
              <a:rPr lang="zh-TW" altLang="en-US" smtClean="0"/>
              <a:t>2020/7/16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Rectangle 6"/>
          <p:cNvSpPr txBox="1">
            <a:spLocks noChangeArrowheads="1"/>
          </p:cNvSpPr>
          <p:nvPr userDrawn="1"/>
        </p:nvSpPr>
        <p:spPr>
          <a:xfrm>
            <a:off x="8560993" y="6015038"/>
            <a:ext cx="571258" cy="476250"/>
          </a:xfrm>
          <a:prstGeom prst="rect">
            <a:avLst/>
          </a:prstGeom>
          <a:ln/>
        </p:spPr>
        <p:txBody>
          <a:bodyPr vert="horz" lIns="91440" tIns="45720" rIns="91440" bIns="45720" rtlCol="0" anchor="ctr"/>
          <a:lstStyle>
            <a:defPPr>
              <a:defRPr lang="zh-TW"/>
            </a:defPPr>
            <a:lvl1pPr marL="0" algn="r" defTabSz="914400" rtl="0" eaLnBrk="1" latinLnBrk="0" hangingPunct="1">
              <a:defRPr sz="1800" kern="1200">
                <a:solidFill>
                  <a:schemeClr val="tx1">
                    <a:tint val="75000"/>
                  </a:schemeClr>
                </a:solidFill>
                <a:latin typeface="Arial Unicode MS" panose="020B0604020202020204" pitchFamily="34" charset="-120"/>
                <a:ea typeface="Arial Unicode MS" panose="020B0604020202020204" pitchFamily="34" charset="-120"/>
                <a:cs typeface="Arial Unicode MS" panose="020B0604020202020204" pitchFamily="34" charset="-12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7F6D9BA-1C69-4B79-AEC7-829A8A26CF6A}" type="slidenum">
              <a:rPr lang="en-US" altLang="zh-TW" smtClean="0"/>
              <a:pPr>
                <a:defRPr/>
              </a:pPr>
              <a:t>‹#›</a:t>
            </a:fld>
            <a:endParaRPr lang="en-US" altLang="zh-TW"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02081" cy="6858000"/>
          </a:xfrm>
          <a:prstGeom prst="rect">
            <a:avLst/>
          </a:prstGeom>
        </p:spPr>
      </p:pic>
      <p:sp>
        <p:nvSpPr>
          <p:cNvPr id="9" name="Rectangle 23"/>
          <p:cNvSpPr>
            <a:spLocks noChangeArrowheads="1"/>
          </p:cNvSpPr>
          <p:nvPr userDrawn="1"/>
        </p:nvSpPr>
        <p:spPr bwMode="hidden">
          <a:xfrm>
            <a:off x="0" y="0"/>
            <a:ext cx="1403350" cy="6858000"/>
          </a:xfrm>
          <a:prstGeom prst="rect">
            <a:avLst/>
          </a:prstGeom>
          <a:gradFill rotWithShape="1">
            <a:gsLst>
              <a:gs pos="0">
                <a:srgbClr val="99CC00">
                  <a:alpha val="72000"/>
                </a:srgbClr>
              </a:gs>
              <a:gs pos="100000">
                <a:schemeClr val="bg1"/>
              </a:gs>
            </a:gsLst>
            <a:lin ang="0" scaled="1"/>
          </a:gradFill>
          <a:ln w="9525">
            <a:noFill/>
            <a:miter lim="800000"/>
            <a:headEnd/>
            <a:tailEnd/>
          </a:ln>
          <a:effectLst/>
        </p:spPr>
        <p:txBody>
          <a:bodyPr wrap="none" anchor="ctr"/>
          <a:lstStyle/>
          <a:p>
            <a:pPr algn="ctr">
              <a:defRPr/>
            </a:pPr>
            <a:endParaRPr kumimoji="0" lang="zh-TW" altLang="zh-TW" sz="2400">
              <a:latin typeface="Times New Roman" pitchFamily="18" charset="0"/>
              <a:ea typeface="新細明體" pitchFamily="18" charset="-120"/>
            </a:endParaRPr>
          </a:p>
        </p:txBody>
      </p:sp>
      <p:sp>
        <p:nvSpPr>
          <p:cNvPr id="10" name="Line 8"/>
          <p:cNvSpPr>
            <a:spLocks noChangeShapeType="1"/>
          </p:cNvSpPr>
          <p:nvPr userDrawn="1"/>
        </p:nvSpPr>
        <p:spPr bwMode="auto">
          <a:xfrm flipV="1">
            <a:off x="179388" y="1052513"/>
            <a:ext cx="0" cy="5616575"/>
          </a:xfrm>
          <a:prstGeom prst="line">
            <a:avLst/>
          </a:prstGeom>
          <a:noFill/>
          <a:ln w="9525">
            <a:solidFill>
              <a:srgbClr val="99CC00"/>
            </a:solidFill>
            <a:round/>
            <a:headEnd/>
            <a:tailEnd type="triangle" w="med" len="med"/>
          </a:ln>
          <a:effectLst/>
        </p:spPr>
        <p:txBody>
          <a:bodyPr/>
          <a:lstStyle/>
          <a:p>
            <a:pPr eaLnBrk="0" hangingPunct="0">
              <a:defRPr/>
            </a:pPr>
            <a:endParaRPr kumimoji="0" lang="zh-TW" altLang="en-US">
              <a:ea typeface="新細明體" pitchFamily="18" charset="-120"/>
            </a:endParaRPr>
          </a:p>
        </p:txBody>
      </p:sp>
      <p:sp>
        <p:nvSpPr>
          <p:cNvPr id="11" name="Line 9"/>
          <p:cNvSpPr>
            <a:spLocks noChangeShapeType="1"/>
          </p:cNvSpPr>
          <p:nvPr userDrawn="1"/>
        </p:nvSpPr>
        <p:spPr bwMode="auto">
          <a:xfrm flipH="1">
            <a:off x="0" y="6669088"/>
            <a:ext cx="179388" cy="188912"/>
          </a:xfrm>
          <a:prstGeom prst="line">
            <a:avLst/>
          </a:prstGeom>
          <a:noFill/>
          <a:ln w="9525">
            <a:solidFill>
              <a:srgbClr val="FF9900"/>
            </a:solidFill>
            <a:round/>
            <a:headEnd/>
            <a:tailEnd type="triangle" w="med" len="med"/>
          </a:ln>
          <a:effectLst/>
        </p:spPr>
        <p:txBody>
          <a:bodyPr/>
          <a:lstStyle/>
          <a:p>
            <a:pPr eaLnBrk="0" hangingPunct="0">
              <a:defRPr/>
            </a:pPr>
            <a:endParaRPr kumimoji="0" lang="zh-TW" altLang="en-US">
              <a:ea typeface="新細明體" pitchFamily="18" charset="-120"/>
            </a:endParaRPr>
          </a:p>
        </p:txBody>
      </p:sp>
      <p:grpSp>
        <p:nvGrpSpPr>
          <p:cNvPr id="12" name="Group 11"/>
          <p:cNvGrpSpPr>
            <a:grpSpLocks/>
          </p:cNvGrpSpPr>
          <p:nvPr userDrawn="1"/>
        </p:nvGrpSpPr>
        <p:grpSpPr bwMode="auto">
          <a:xfrm>
            <a:off x="0" y="0"/>
            <a:ext cx="1655763" cy="1065552"/>
            <a:chOff x="4491" y="73"/>
            <a:chExt cx="1247" cy="750"/>
          </a:xfrm>
        </p:grpSpPr>
        <p:pic>
          <p:nvPicPr>
            <p:cNvPr id="13" name="Picture 12" descr="emblem_200"/>
            <p:cNvPicPr>
              <a:picLocks noChangeAspect="1" noChangeArrowheads="1"/>
            </p:cNvPicPr>
            <p:nvPr/>
          </p:nvPicPr>
          <p:blipFill>
            <a:blip r:embed="rId3" cstate="print"/>
            <a:srcRect/>
            <a:stretch>
              <a:fillRect/>
            </a:stretch>
          </p:blipFill>
          <p:spPr bwMode="auto">
            <a:xfrm>
              <a:off x="4491" y="73"/>
              <a:ext cx="499" cy="499"/>
            </a:xfrm>
            <a:prstGeom prst="rect">
              <a:avLst/>
            </a:prstGeom>
            <a:noFill/>
            <a:ln w="9525">
              <a:noFill/>
              <a:miter lim="800000"/>
              <a:headEnd/>
              <a:tailEnd/>
            </a:ln>
          </p:spPr>
        </p:pic>
        <p:pic>
          <p:nvPicPr>
            <p:cNvPr id="14" name="Picture 13" descr="ntu_title01"/>
            <p:cNvPicPr>
              <a:picLocks noChangeAspect="1" noChangeArrowheads="1"/>
            </p:cNvPicPr>
            <p:nvPr/>
          </p:nvPicPr>
          <p:blipFill>
            <a:blip r:embed="rId4" cstate="print"/>
            <a:srcRect/>
            <a:stretch>
              <a:fillRect/>
            </a:stretch>
          </p:blipFill>
          <p:spPr bwMode="auto">
            <a:xfrm>
              <a:off x="4990" y="210"/>
              <a:ext cx="635" cy="274"/>
            </a:xfrm>
            <a:prstGeom prst="rect">
              <a:avLst/>
            </a:prstGeom>
            <a:noFill/>
            <a:ln w="9525">
              <a:noFill/>
              <a:miter lim="800000"/>
              <a:headEnd/>
              <a:tailEnd/>
            </a:ln>
          </p:spPr>
        </p:pic>
        <p:sp>
          <p:nvSpPr>
            <p:cNvPr id="15" name="Text Box 14"/>
            <p:cNvSpPr txBox="1">
              <a:spLocks noChangeArrowheads="1"/>
            </p:cNvSpPr>
            <p:nvPr/>
          </p:nvSpPr>
          <p:spPr bwMode="auto">
            <a:xfrm>
              <a:off x="4536" y="527"/>
              <a:ext cx="1202" cy="296"/>
            </a:xfrm>
            <a:prstGeom prst="rect">
              <a:avLst/>
            </a:prstGeom>
            <a:noFill/>
            <a:ln w="9525">
              <a:noFill/>
              <a:miter lim="800000"/>
              <a:headEnd/>
              <a:tailEnd/>
            </a:ln>
            <a:effectLst/>
          </p:spPr>
          <p:txBody>
            <a:bodyPr>
              <a:spAutoFit/>
            </a:bodyPr>
            <a:lstStyle/>
            <a:p>
              <a:pPr>
                <a:spcBef>
                  <a:spcPts val="400"/>
                </a:spcBef>
                <a:defRPr/>
              </a:pPr>
              <a:r>
                <a:rPr lang="en-US" altLang="zh-TW" sz="900" b="1" i="1" dirty="0">
                  <a:ea typeface="新細明體" pitchFamily="18" charset="-120"/>
                </a:rPr>
                <a:t>National </a:t>
              </a:r>
              <a:r>
                <a:rPr lang="en-US" altLang="zh-TW" sz="900" b="1" i="1" dirty="0" smtClean="0">
                  <a:ea typeface="新細明體" pitchFamily="18" charset="-120"/>
                </a:rPr>
                <a:t>Taiwan </a:t>
              </a:r>
            </a:p>
            <a:p>
              <a:pPr>
                <a:spcBef>
                  <a:spcPts val="400"/>
                </a:spcBef>
                <a:defRPr/>
              </a:pPr>
              <a:r>
                <a:rPr lang="en-US" altLang="zh-TW" sz="900" b="1" i="1" dirty="0" smtClean="0">
                  <a:ea typeface="新細明體" pitchFamily="18" charset="-120"/>
                </a:rPr>
                <a:t>University</a:t>
              </a:r>
              <a:endParaRPr lang="en-US" altLang="zh-TW" sz="900" b="1" i="1" dirty="0">
                <a:ea typeface="新細明體" pitchFamily="18" charset="-120"/>
              </a:endParaRPr>
            </a:p>
          </p:txBody>
        </p:sp>
      </p:grpSp>
      <p:sp>
        <p:nvSpPr>
          <p:cNvPr id="16" name="Line 16"/>
          <p:cNvSpPr>
            <a:spLocks noChangeShapeType="1"/>
          </p:cNvSpPr>
          <p:nvPr userDrawn="1"/>
        </p:nvSpPr>
        <p:spPr bwMode="auto">
          <a:xfrm flipV="1">
            <a:off x="179388" y="1052513"/>
            <a:ext cx="0" cy="5616575"/>
          </a:xfrm>
          <a:prstGeom prst="line">
            <a:avLst/>
          </a:prstGeom>
          <a:noFill/>
          <a:ln w="9525">
            <a:solidFill>
              <a:srgbClr val="99CC00"/>
            </a:solidFill>
            <a:round/>
            <a:headEnd/>
            <a:tailEnd type="triangle" w="med" len="med"/>
          </a:ln>
          <a:effectLst/>
        </p:spPr>
        <p:txBody>
          <a:bodyPr/>
          <a:lstStyle/>
          <a:p>
            <a:pPr eaLnBrk="0" hangingPunct="0">
              <a:defRPr/>
            </a:pPr>
            <a:endParaRPr kumimoji="0" lang="zh-TW" altLang="en-US">
              <a:ea typeface="新細明體" pitchFamily="18" charset="-120"/>
            </a:endParaRPr>
          </a:p>
        </p:txBody>
      </p:sp>
      <p:sp>
        <p:nvSpPr>
          <p:cNvPr id="17" name="Line 17"/>
          <p:cNvSpPr>
            <a:spLocks noChangeShapeType="1"/>
          </p:cNvSpPr>
          <p:nvPr userDrawn="1"/>
        </p:nvSpPr>
        <p:spPr bwMode="auto">
          <a:xfrm flipH="1">
            <a:off x="0" y="6669088"/>
            <a:ext cx="179388" cy="188912"/>
          </a:xfrm>
          <a:prstGeom prst="line">
            <a:avLst/>
          </a:prstGeom>
          <a:noFill/>
          <a:ln w="9525">
            <a:solidFill>
              <a:srgbClr val="00CC66"/>
            </a:solidFill>
            <a:round/>
            <a:headEnd/>
            <a:tailEnd type="triangle" w="med" len="med"/>
          </a:ln>
          <a:effectLst/>
        </p:spPr>
        <p:txBody>
          <a:bodyPr/>
          <a:lstStyle/>
          <a:p>
            <a:pPr eaLnBrk="0" hangingPunct="0">
              <a:defRPr/>
            </a:pPr>
            <a:endParaRPr kumimoji="0" lang="zh-TW" altLang="en-US">
              <a:ea typeface="新細明體" pitchFamily="18" charset="-120"/>
            </a:endParaRPr>
          </a:p>
        </p:txBody>
      </p:sp>
      <p:sp>
        <p:nvSpPr>
          <p:cNvPr id="18" name="Text Box 26"/>
          <p:cNvSpPr txBox="1">
            <a:spLocks noChangeArrowheads="1"/>
          </p:cNvSpPr>
          <p:nvPr userDrawn="1"/>
        </p:nvSpPr>
        <p:spPr bwMode="auto">
          <a:xfrm>
            <a:off x="6796403" y="6491288"/>
            <a:ext cx="2347597" cy="371513"/>
          </a:xfrm>
          <a:prstGeom prst="rect">
            <a:avLst/>
          </a:prstGeom>
          <a:noFill/>
          <a:ln w="9525" algn="ctr">
            <a:noFill/>
            <a:miter lim="800000"/>
            <a:headEnd/>
            <a:tailEnd/>
          </a:ln>
          <a:effectLst/>
        </p:spPr>
        <p:txBody>
          <a:bodyPr wrap="square" lIns="90000" tIns="46800" rIns="90000" bIns="46800">
            <a:spAutoFit/>
          </a:bodyPr>
          <a:lstStyle/>
          <a:p>
            <a:pPr marL="342900" indent="-342900">
              <a:spcBef>
                <a:spcPct val="50000"/>
              </a:spcBef>
              <a:defRPr/>
            </a:pPr>
            <a:r>
              <a:rPr lang="en-US" altLang="zh-TW" sz="1800" smtClean="0">
                <a:solidFill>
                  <a:srgbClr val="006600"/>
                </a:solidFill>
                <a:latin typeface="Rockwell Condensed" pitchFamily="18" charset="0"/>
                <a:ea typeface="新細明體" pitchFamily="18" charset="-120"/>
              </a:rPr>
              <a:t>Coding </a:t>
            </a:r>
            <a:r>
              <a:rPr lang="en-US" altLang="zh-TW" sz="1800" dirty="0">
                <a:solidFill>
                  <a:srgbClr val="006600"/>
                </a:solidFill>
                <a:latin typeface="Rockwell Condensed" pitchFamily="18" charset="0"/>
                <a:ea typeface="新細明體" pitchFamily="18" charset="-120"/>
              </a:rPr>
              <a:t>&amp; Its Application Lab</a:t>
            </a:r>
            <a:r>
              <a:rPr lang="en-US" altLang="zh-TW" sz="1800" dirty="0">
                <a:latin typeface="Rockwell Condensed" pitchFamily="18" charset="0"/>
                <a:ea typeface="新細明體" pitchFamily="18" charset="-120"/>
              </a:rPr>
              <a:t> </a:t>
            </a:r>
          </a:p>
        </p:txBody>
      </p:sp>
      <p:sp>
        <p:nvSpPr>
          <p:cNvPr id="19" name="Line 27"/>
          <p:cNvSpPr>
            <a:spLocks noChangeShapeType="1"/>
          </p:cNvSpPr>
          <p:nvPr userDrawn="1"/>
        </p:nvSpPr>
        <p:spPr bwMode="auto">
          <a:xfrm>
            <a:off x="179388" y="6669088"/>
            <a:ext cx="6490919" cy="0"/>
          </a:xfrm>
          <a:prstGeom prst="line">
            <a:avLst/>
          </a:prstGeom>
          <a:noFill/>
          <a:ln w="9525">
            <a:solidFill>
              <a:srgbClr val="339966"/>
            </a:solidFill>
            <a:round/>
            <a:headEnd/>
            <a:tailEnd type="triangle" w="med" len="med"/>
          </a:ln>
          <a:effectLst/>
        </p:spPr>
        <p:txBody>
          <a:bodyPr/>
          <a:lstStyle/>
          <a:p>
            <a:pPr eaLnBrk="0" hangingPunct="0">
              <a:defRPr/>
            </a:pPr>
            <a:endParaRPr kumimoji="0" lang="zh-TW" altLang="en-US">
              <a:ea typeface="新細明體" pitchFamily="18" charset="-120"/>
            </a:endParaRPr>
          </a:p>
        </p:txBody>
      </p:sp>
    </p:spTree>
    <p:extLst>
      <p:ext uri="{BB962C8B-B14F-4D97-AF65-F5344CB8AC3E}">
        <p14:creationId xmlns:p14="http://schemas.microsoft.com/office/powerpoint/2010/main" val="30578621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3B3CD-CDBB-4CB0-AADA-3A16DF4E6ACE}" type="datetime1">
              <a:rPr lang="zh-TW" altLang="en-US" smtClean="0"/>
              <a:t>2020/7/16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8E74A-C851-4120-8370-29570DAAC5A9}" type="slidenum">
              <a:rPr lang="zh-TW" altLang="en-US" smtClean="0"/>
              <a:pPr/>
              <a:t>‹#›</a:t>
            </a:fld>
            <a:endParaRPr lang="zh-TW" altLang="en-US"/>
          </a:p>
        </p:txBody>
      </p:sp>
    </p:spTree>
    <p:extLst>
      <p:ext uri="{BB962C8B-B14F-4D97-AF65-F5344CB8AC3E}">
        <p14:creationId xmlns:p14="http://schemas.microsoft.com/office/powerpoint/2010/main" val="3609173205"/>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11.xml"/><Relationship Id="rId16"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13.xml"/><Relationship Id="rId16"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21" Type="http://schemas.openxmlformats.org/officeDocument/2006/relationships/image" Target="../media/image90.png"/><Relationship Id="rId7" Type="http://schemas.openxmlformats.org/officeDocument/2006/relationships/image" Target="NULL"/><Relationship Id="rId12" Type="http://schemas.openxmlformats.org/officeDocument/2006/relationships/image" Target="../media/image101.png"/><Relationship Id="rId17" Type="http://schemas.openxmlformats.org/officeDocument/2006/relationships/image" Target="NULL"/><Relationship Id="rId2" Type="http://schemas.openxmlformats.org/officeDocument/2006/relationships/notesSlide" Target="../notesSlides/notesSlide18.xml"/><Relationship Id="rId16" Type="http://schemas.openxmlformats.org/officeDocument/2006/relationships/image" Target="NULL"/><Relationship Id="rId20" Type="http://schemas.openxmlformats.org/officeDocument/2006/relationships/image" Target="../media/image81.png"/><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111.png"/><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30.png"/><Relationship Id="rId7"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671.png"/><Relationship Id="rId3" Type="http://schemas.openxmlformats.org/officeDocument/2006/relationships/image" Target="../media/image67.png"/><Relationship Id="rId7" Type="http://schemas.openxmlformats.org/officeDocument/2006/relationships/image" Target="../media/image66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51.png"/><Relationship Id="rId5" Type="http://schemas.openxmlformats.org/officeDocument/2006/relationships/image" Target="../media/image641.png"/><Relationship Id="rId4" Type="http://schemas.openxmlformats.org/officeDocument/2006/relationships/image" Target="../media/image520.png"/><Relationship Id="rId9" Type="http://schemas.openxmlformats.org/officeDocument/2006/relationships/image" Target="../media/image122.png"/></Relationships>
</file>

<file path=ppt/slides/_rels/slide2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51.png"/></Relationships>
</file>

<file path=ppt/slides/_rels/slide27.xml.rels><?xml version="1.0" encoding="UTF-8" standalone="yes"?>
<Relationships xmlns="http://schemas.openxmlformats.org/package/2006/relationships"><Relationship Id="rId13" Type="http://schemas.openxmlformats.org/officeDocument/2006/relationships/image" Target="NULL"/><Relationship Id="rId8" Type="http://schemas.openxmlformats.org/officeDocument/2006/relationships/image" Target="NULL"/><Relationship Id="rId3" Type="http://schemas.openxmlformats.org/officeDocument/2006/relationships/image" Target="NULL"/><Relationship Id="rId12"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5.xml"/><Relationship Id="rId16"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8.png"/><Relationship Id="rId9" Type="http://schemas.openxmlformats.org/officeDocument/2006/relationships/image" Target="../media/image183.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1.png"/><Relationship Id="rId7" Type="http://schemas.openxmlformats.org/officeDocument/2006/relationships/image" Target="../media/image18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70.png"/><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253.png"/><Relationship Id="rId7" Type="http://schemas.openxmlformats.org/officeDocument/2006/relationships/image" Target="../media/image26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40.png"/><Relationship Id="rId5" Type="http://schemas.openxmlformats.org/officeDocument/2006/relationships/image" Target="../media/image220.png"/><Relationship Id="rId4" Type="http://schemas.openxmlformats.org/officeDocument/2006/relationships/image" Target="../media/image230.png"/></Relationships>
</file>

<file path=ppt/slides/_rels/slide41.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42.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43.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20.png"/><Relationship Id="rId7" Type="http://schemas.openxmlformats.org/officeDocument/2006/relationships/image" Target="../media/image350.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50.png"/><Relationship Id="rId5" Type="http://schemas.openxmlformats.org/officeDocument/2006/relationships/image" Target="../media/image340.png"/><Relationship Id="rId4" Type="http://schemas.openxmlformats.org/officeDocument/2006/relationships/image" Target="../media/image331.png"/><Relationship Id="rId9" Type="http://schemas.openxmlformats.org/officeDocument/2006/relationships/image" Target="../media/image370.png"/></Relationships>
</file>

<file path=ppt/slides/_rels/slide44.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44.png"/><Relationship Id="rId3" Type="http://schemas.openxmlformats.org/officeDocument/2006/relationships/image" Target="../media/image281.png"/><Relationship Id="rId7" Type="http://schemas.openxmlformats.org/officeDocument/2006/relationships/image" Target="../media/image372.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42.xml"/><Relationship Id="rId16"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362.png"/><Relationship Id="rId11" Type="http://schemas.openxmlformats.org/officeDocument/2006/relationships/image" Target="../media/image41.png"/><Relationship Id="rId5" Type="http://schemas.openxmlformats.org/officeDocument/2006/relationships/image" Target="../media/image341.png"/><Relationship Id="rId15" Type="http://schemas.openxmlformats.org/officeDocument/2006/relationships/image" Target="../media/image46.png"/><Relationship Id="rId10" Type="http://schemas.openxmlformats.org/officeDocument/2006/relationships/image" Target="../media/image40.png"/><Relationship Id="rId4" Type="http://schemas.openxmlformats.org/officeDocument/2006/relationships/image" Target="../media/image330.png"/><Relationship Id="rId9" Type="http://schemas.openxmlformats.org/officeDocument/2006/relationships/image" Target="../media/image390.png"/><Relationship Id="rId1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NULL"/><Relationship Id="rId9" Type="http://schemas.openxmlformats.org/officeDocument/2006/relationships/image" Target="NULL"/></Relationships>
</file>

<file path=ppt/slides/_rels/slide5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52.png"/><Relationship Id="rId7" Type="http://schemas.openxmlformats.org/officeDocument/2006/relationships/image" Target="../media/image290.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1.png"/></Relationships>
</file>

<file path=ppt/slides/_rels/slide5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NULL"/></Relationships>
</file>

<file path=ppt/slides/_rels/slide6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6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6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NULL"/></Relationships>
</file>

<file path=ppt/slides/_rels/slide6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5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0.png"/></Relationships>
</file>

<file path=ppt/slides/_rels/slide6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079724" y="984761"/>
            <a:ext cx="7649496" cy="1167205"/>
          </a:xfrm>
        </p:spPr>
        <p:txBody>
          <a:bodyPr>
            <a:normAutofit/>
          </a:bodyPr>
          <a:lstStyle/>
          <a:p>
            <a:r>
              <a:rPr lang="en-US" altLang="zh-TW" sz="3600" b="1" dirty="0" smtClean="0">
                <a:solidFill>
                  <a:schemeClr val="tx1">
                    <a:lumMod val="95000"/>
                    <a:lumOff val="5000"/>
                  </a:schemeClr>
                </a:solidFill>
                <a:ea typeface="Cambria Math" panose="02040503050406030204" pitchFamily="18" charset="0"/>
              </a:rPr>
              <a:t>Q-Section Error Correcting Codes for PAPR Reduction</a:t>
            </a:r>
            <a:endParaRPr lang="zh-TW" altLang="en-US" sz="3600" b="1" dirty="0">
              <a:solidFill>
                <a:schemeClr val="tx1">
                  <a:lumMod val="95000"/>
                  <a:lumOff val="5000"/>
                </a:schemeClr>
              </a:solidFill>
            </a:endParaRPr>
          </a:p>
        </p:txBody>
      </p:sp>
      <p:sp>
        <p:nvSpPr>
          <p:cNvPr id="4" name="副標題 3"/>
          <p:cNvSpPr>
            <a:spLocks noGrp="1"/>
          </p:cNvSpPr>
          <p:nvPr>
            <p:ph type="subTitle" idx="1"/>
          </p:nvPr>
        </p:nvSpPr>
        <p:spPr>
          <a:xfrm>
            <a:off x="1161853" y="3942924"/>
            <a:ext cx="7567367" cy="1655762"/>
          </a:xfrm>
        </p:spPr>
        <p:txBody>
          <a:bodyPr>
            <a:normAutofit/>
          </a:bodyPr>
          <a:lstStyle/>
          <a:p>
            <a:pPr algn="l"/>
            <a:r>
              <a:rPr lang="en-US" altLang="zh-TW" dirty="0" smtClean="0">
                <a:latin typeface="Cambria Math" panose="02040503050406030204" pitchFamily="18" charset="0"/>
                <a:ea typeface="Cambria Math" panose="02040503050406030204" pitchFamily="18" charset="0"/>
              </a:rPr>
              <a:t>Speaker : </a:t>
            </a:r>
            <a:r>
              <a:rPr lang="en-US" altLang="zh-TW" dirty="0" err="1" smtClean="0">
                <a:latin typeface="Cambria Math" panose="02040503050406030204" pitchFamily="18" charset="0"/>
                <a:ea typeface="Cambria Math" panose="02040503050406030204" pitchFamily="18" charset="0"/>
              </a:rPr>
              <a:t>Te</a:t>
            </a:r>
            <a:r>
              <a:rPr lang="en-US" altLang="zh-TW" dirty="0" smtClean="0">
                <a:latin typeface="Cambria Math" panose="02040503050406030204" pitchFamily="18" charset="0"/>
                <a:ea typeface="Cambria Math" panose="02040503050406030204" pitchFamily="18" charset="0"/>
              </a:rPr>
              <a:t>-Sheng Fan</a:t>
            </a:r>
          </a:p>
          <a:p>
            <a:pPr algn="l"/>
            <a:r>
              <a:rPr lang="en-US" altLang="zh-TW" dirty="0" smtClean="0">
                <a:latin typeface="Cambria Math" panose="02040503050406030204" pitchFamily="18" charset="0"/>
                <a:ea typeface="Cambria Math" panose="02040503050406030204" pitchFamily="18" charset="0"/>
              </a:rPr>
              <a:t>Advisor : Prof. Mao-Chao</a:t>
            </a:r>
            <a:r>
              <a:rPr lang="zh-TW" altLang="en-US" dirty="0" smtClean="0">
                <a:latin typeface="Cambria Math" panose="02040503050406030204" pitchFamily="18" charset="0"/>
                <a:ea typeface="Cambria Math" panose="02040503050406030204" pitchFamily="18" charset="0"/>
              </a:rPr>
              <a:t> </a:t>
            </a:r>
            <a:r>
              <a:rPr lang="en-US" altLang="zh-TW" dirty="0" smtClean="0">
                <a:latin typeface="Cambria Math" panose="02040503050406030204" pitchFamily="18" charset="0"/>
                <a:ea typeface="Cambria Math" panose="02040503050406030204" pitchFamily="18" charset="0"/>
              </a:rPr>
              <a:t>Lin </a:t>
            </a:r>
          </a:p>
          <a:p>
            <a:pPr algn="l"/>
            <a:r>
              <a:rPr lang="en-US" altLang="zh-TW" dirty="0" smtClean="0">
                <a:latin typeface="Cambria Math" panose="02040503050406030204" pitchFamily="18" charset="0"/>
                <a:ea typeface="Cambria Math" panose="02040503050406030204" pitchFamily="18" charset="0"/>
              </a:rPr>
              <a:t>Date : </a:t>
            </a:r>
            <a:r>
              <a:rPr lang="en-US" altLang="zh-TW" dirty="0" smtClean="0">
                <a:latin typeface="Cambria Math" panose="02040503050406030204" pitchFamily="18" charset="0"/>
                <a:ea typeface="Cambria Math" panose="02040503050406030204" pitchFamily="18" charset="0"/>
              </a:rPr>
              <a:t>2020.07.16</a:t>
            </a:r>
            <a:endParaRPr lang="zh-TW" altLang="en-US" dirty="0">
              <a:latin typeface="Cambria Math" panose="02040503050406030204" pitchFamily="18" charset="0"/>
            </a:endParaRPr>
          </a:p>
        </p:txBody>
      </p:sp>
    </p:spTree>
    <p:extLst>
      <p:ext uri="{BB962C8B-B14F-4D97-AF65-F5344CB8AC3E}">
        <p14:creationId xmlns:p14="http://schemas.microsoft.com/office/powerpoint/2010/main" val="1895536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139383" y="373860"/>
            <a:ext cx="7942082" cy="615553"/>
          </a:xfrm>
          <a:prstGeom prst="rect">
            <a:avLst/>
          </a:prstGeom>
          <a:noFill/>
        </p:spPr>
        <p:txBody>
          <a:bodyPr wrap="square" rtlCol="0">
            <a:spAutoFit/>
          </a:bodyPr>
          <a:lstStyle/>
          <a:p>
            <a:r>
              <a:rPr lang="en-US" altLang="zh-TW" sz="3400" b="1" dirty="0" smtClean="0">
                <a:latin typeface="+mj-lt"/>
              </a:rPr>
              <a:t>Amplitude Clipping and Filtering</a:t>
            </a:r>
            <a:endParaRPr lang="en-US" altLang="zh-TW" sz="3400" b="1" dirty="0">
              <a:latin typeface="+mj-lt"/>
            </a:endParaRPr>
          </a:p>
        </p:txBody>
      </p:sp>
      <p:grpSp>
        <p:nvGrpSpPr>
          <p:cNvPr id="4" name="群組 3"/>
          <p:cNvGrpSpPr/>
          <p:nvPr/>
        </p:nvGrpSpPr>
        <p:grpSpPr>
          <a:xfrm>
            <a:off x="1087348" y="1713644"/>
            <a:ext cx="7372350" cy="3589124"/>
            <a:chOff x="1181100" y="1533525"/>
            <a:chExt cx="7372350" cy="3589124"/>
          </a:xfrm>
        </p:grpSpPr>
        <mc:AlternateContent xmlns:mc="http://schemas.openxmlformats.org/markup-compatibility/2006" xmlns:a14="http://schemas.microsoft.com/office/drawing/2010/main">
          <mc:Choice Requires="a14">
            <p:sp>
              <p:nvSpPr>
                <p:cNvPr id="2" name="文字方塊 1"/>
                <p:cNvSpPr txBox="1"/>
                <p:nvPr/>
              </p:nvSpPr>
              <p:spPr>
                <a:xfrm>
                  <a:off x="1181100" y="1533525"/>
                  <a:ext cx="7372350" cy="3589124"/>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Amplitude clipping limits the peak envelope of the input signal, that is </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acc>
                          <m:accPr>
                            <m:chr m:val="̅"/>
                            <m:ctrlPr>
                              <a:rPr lang="en-US" altLang="zh-TW" sz="1400" b="0" i="1" smtClean="0">
                                <a:latin typeface="Cambria Math" panose="02040503050406030204" pitchFamily="18" charset="0"/>
                              </a:rPr>
                            </m:ctrlPr>
                          </m:accPr>
                          <m:e>
                            <m:r>
                              <a:rPr lang="en-US" altLang="zh-TW" sz="1400" b="0" i="1" smtClean="0">
                                <a:latin typeface="Cambria Math" panose="02040503050406030204" pitchFamily="18" charset="0"/>
                              </a:rPr>
                              <m:t>𝑥</m:t>
                            </m:r>
                          </m:e>
                        </m:acc>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eqArr>
                              <m:eqArrPr>
                                <m:ctrlPr>
                                  <a:rPr lang="en-US" altLang="zh-TW" sz="1400" b="0" i="1" smtClean="0">
                                    <a:latin typeface="Cambria Math" panose="02040503050406030204" pitchFamily="18" charset="0"/>
                                  </a:rPr>
                                </m:ctrlPr>
                              </m:eqArrPr>
                              <m:e>
                                <m:r>
                                  <a:rPr lang="en-US" altLang="zh-TW" sz="1400" b="0" i="1" smtClean="0">
                                    <a:latin typeface="Cambria Math" panose="02040503050406030204" pitchFamily="18" charset="0"/>
                                  </a:rPr>
                                  <m:t>𝑥</m:t>
                                </m:r>
                                <m:r>
                                  <a:rPr lang="en-US" altLang="zh-TW" sz="1400" b="0" i="1" smtClean="0">
                                    <a:latin typeface="Cambria Math" panose="02040503050406030204" pitchFamily="18" charset="0"/>
                                  </a:rPr>
                                  <m:t>,              </m:t>
                                </m:r>
                                <m:d>
                                  <m:dPr>
                                    <m:begChr m:val="|"/>
                                    <m:endChr m:val="|"/>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𝑥</m:t>
                                    </m:r>
                                  </m:e>
                                </m:d>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𝐴</m:t>
                                </m:r>
                              </m:e>
                              <m:e>
                                <m:r>
                                  <a:rPr lang="en-US" altLang="zh-TW" sz="1400" b="0" i="1" smtClean="0">
                                    <a:latin typeface="Cambria Math" panose="02040503050406030204" pitchFamily="18" charset="0"/>
                                  </a:rPr>
                                  <m:t>𝐴</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𝑒</m:t>
                                    </m:r>
                                  </m:e>
                                  <m:sup>
                                    <m:r>
                                      <a:rPr lang="en-US" altLang="zh-TW" sz="1400" b="0" i="1" smtClean="0">
                                        <a:latin typeface="Cambria Math" panose="02040503050406030204" pitchFamily="18" charset="0"/>
                                      </a:rPr>
                                      <m:t>𝑗</m:t>
                                    </m:r>
                                    <m:r>
                                      <a:rPr lang="zh-TW" altLang="en-US" sz="1400" b="0" i="1" smtClean="0">
                                        <a:latin typeface="Cambria Math" panose="02040503050406030204" pitchFamily="18" charset="0"/>
                                      </a:rPr>
                                      <m:t>𝜙</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𝑥</m:t>
                                    </m:r>
                                    <m:r>
                                      <a:rPr lang="en-US" altLang="zh-TW" sz="1400" b="0" i="1" smtClean="0">
                                        <a:latin typeface="Cambria Math" panose="02040503050406030204" pitchFamily="18" charset="0"/>
                                      </a:rPr>
                                      <m:t>)</m:t>
                                    </m:r>
                                  </m:sup>
                                </m:sSup>
                                <m:r>
                                  <a:rPr lang="en-US" altLang="zh-TW" sz="1400" b="0" i="1" smtClean="0">
                                    <a:latin typeface="Cambria Math" panose="02040503050406030204" pitchFamily="18" charset="0"/>
                                  </a:rPr>
                                  <m:t>,  </m:t>
                                </m:r>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𝑥</m:t>
                                    </m:r>
                                  </m:e>
                                </m:d>
                                <m:r>
                                  <a:rPr lang="en-US" altLang="zh-TW" sz="1400" i="1">
                                    <a:latin typeface="Cambria Math" panose="02040503050406030204" pitchFamily="18" charset="0"/>
                                    <a:ea typeface="Cambria Math" panose="02040503050406030204" pitchFamily="18" charset="0"/>
                                  </a:rPr>
                                  <m:t>&gt;</m:t>
                                </m:r>
                                <m:r>
                                  <a:rPr lang="en-US" altLang="zh-TW" sz="1400" i="1">
                                    <a:latin typeface="Cambria Math" panose="02040503050406030204" pitchFamily="18" charset="0"/>
                                    <a:ea typeface="Cambria Math" panose="02040503050406030204" pitchFamily="18" charset="0"/>
                                  </a:rPr>
                                  <m:t>𝐴</m:t>
                                </m:r>
                              </m:e>
                            </m:eqArr>
                          </m:e>
                        </m:d>
                      </m:oMath>
                    </m:oMathPara>
                  </a14:m>
                  <a:endParaRPr lang="en-US" altLang="zh-TW" sz="1400" dirty="0" smtClean="0"/>
                </a:p>
                <a:p>
                  <a:endParaRPr lang="en-US" altLang="zh-TW" sz="1400" dirty="0" smtClean="0"/>
                </a:p>
                <a:p>
                  <a:endParaRPr lang="en-US" altLang="zh-TW" sz="1400" dirty="0"/>
                </a:p>
                <a:p>
                  <a:endParaRPr lang="en-US" altLang="zh-TW" sz="1400" dirty="0"/>
                </a:p>
                <a:p>
                  <a:pPr marL="285750" indent="-285750">
                    <a:buFont typeface="Arial" panose="020B0604020202020204" pitchFamily="34" charset="0"/>
                    <a:buChar char="•"/>
                  </a:pPr>
                  <a:r>
                    <a:rPr lang="en-US" altLang="zh-TW" sz="1400" dirty="0"/>
                    <a:t>C</a:t>
                  </a:r>
                  <a:r>
                    <a:rPr lang="en-US" altLang="zh-TW" sz="1400" dirty="0" smtClean="0"/>
                    <a:t>lipping method introduces both in band distortion and out-of</a:t>
                  </a:r>
                  <a:r>
                    <a:rPr lang="en-US" altLang="zh-TW" sz="1400" dirty="0"/>
                    <a:t>-</a:t>
                  </a:r>
                  <a:r>
                    <a:rPr lang="en-US" altLang="zh-TW" sz="1400" dirty="0" smtClean="0"/>
                    <a:t>band radiation, which degrades the BER performance and spectral efficiency, respectively. </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The effect of out of band interference can be reduced by filtering, but it does not work on BER degradation caused by in band distortion. However, oversampling can reshape a portion of noise outside of the signal band that can be removed later by filtering.</a:t>
                  </a:r>
                  <a:endParaRPr lang="en-US" altLang="zh-TW" sz="1400" dirty="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While filtering can lead to peak power regrowth, a repeated clipping-and-filtering operation can be used to limit this effect[4].</a:t>
                  </a:r>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181100" y="1533525"/>
                  <a:ext cx="7372350" cy="3589124"/>
                </a:xfrm>
                <a:prstGeom prst="rect">
                  <a:avLst/>
                </a:prstGeom>
                <a:blipFill>
                  <a:blip r:embed="rId3"/>
                  <a:stretch>
                    <a:fillRect l="-83" t="-16808" b="-8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1457325" y="2621748"/>
                  <a:ext cx="5448300" cy="307777"/>
                </a:xfrm>
                <a:prstGeom prst="rect">
                  <a:avLst/>
                </a:prstGeom>
                <a:noFill/>
              </p:spPr>
              <p:txBody>
                <a:bodyPr wrap="square" rtlCol="0">
                  <a:spAutoFit/>
                </a:bodyPr>
                <a:lstStyle/>
                <a:p>
                  <a:r>
                    <a:rPr lang="en-US" altLang="zh-TW" sz="1400" dirty="0" smtClean="0"/>
                    <a:t>where </a:t>
                  </a:r>
                  <a14:m>
                    <m:oMath xmlns:m="http://schemas.openxmlformats.org/officeDocument/2006/math">
                      <m:r>
                        <a:rPr lang="zh-TW" altLang="en-US" sz="1400" i="1">
                          <a:latin typeface="Cambria Math" panose="02040503050406030204" pitchFamily="18" charset="0"/>
                        </a:rPr>
                        <m:t>𝜙</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𝑥</m:t>
                          </m:r>
                        </m:e>
                      </m:d>
                    </m:oMath>
                  </a14:m>
                  <a:r>
                    <a:rPr lang="en-US" altLang="zh-TW" sz="1400" dirty="0" smtClean="0"/>
                    <a:t> is the phase of </a:t>
                  </a:r>
                  <a14:m>
                    <m:oMath xmlns:m="http://schemas.openxmlformats.org/officeDocument/2006/math">
                      <m:r>
                        <a:rPr lang="en-US" altLang="zh-TW" sz="1400" b="0" i="1" smtClean="0">
                          <a:latin typeface="Cambria Math" panose="02040503050406030204" pitchFamily="18" charset="0"/>
                        </a:rPr>
                        <m:t>𝑥</m:t>
                      </m:r>
                    </m:oMath>
                  </a14:m>
                  <a:r>
                    <a:rPr lang="en-US" altLang="zh-TW" sz="1400" dirty="0" smtClean="0"/>
                    <a:t>. </a:t>
                  </a:r>
                  <a:endParaRPr lang="zh-TW" altLang="en-US" sz="1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457325" y="2621748"/>
                  <a:ext cx="5448300" cy="307777"/>
                </a:xfrm>
                <a:prstGeom prst="rect">
                  <a:avLst/>
                </a:prstGeom>
                <a:blipFill>
                  <a:blip r:embed="rId4"/>
                  <a:stretch>
                    <a:fillRect l="-336" t="-1961" b="-19608"/>
                  </a:stretch>
                </a:blipFill>
              </p:spPr>
              <p:txBody>
                <a:bodyPr/>
                <a:lstStyle/>
                <a:p>
                  <a:r>
                    <a:rPr lang="zh-TW" altLang="en-US">
                      <a:noFill/>
                    </a:rPr>
                    <a:t> </a:t>
                  </a:r>
                </a:p>
              </p:txBody>
            </p:sp>
          </mc:Fallback>
        </mc:AlternateContent>
      </p:grpSp>
      <p:sp>
        <p:nvSpPr>
          <p:cNvPr id="7" name="矩形 6"/>
          <p:cNvSpPr/>
          <p:nvPr/>
        </p:nvSpPr>
        <p:spPr>
          <a:xfrm>
            <a:off x="1111887" y="6160158"/>
            <a:ext cx="5951672" cy="461665"/>
          </a:xfrm>
          <a:prstGeom prst="rect">
            <a:avLst/>
          </a:prstGeom>
        </p:spPr>
        <p:txBody>
          <a:bodyPr wrap="square">
            <a:spAutoFit/>
          </a:bodyPr>
          <a:lstStyle/>
          <a:p>
            <a:r>
              <a:rPr lang="en-US" altLang="zh-TW" sz="1200" dirty="0" smtClean="0"/>
              <a:t>[4] S</a:t>
            </a:r>
            <a:r>
              <a:rPr lang="en-US" altLang="zh-TW" sz="1200" dirty="0"/>
              <a:t>. K. Deng and M. C. Lin, “Recursive clipping and filtering </a:t>
            </a:r>
            <a:r>
              <a:rPr lang="en-US" altLang="zh-TW" sz="1200" dirty="0" smtClean="0"/>
              <a:t>with bounded </a:t>
            </a:r>
            <a:r>
              <a:rPr lang="en-US" altLang="zh-TW" sz="1200" dirty="0"/>
              <a:t>distortion for PAPR reduction,” </a:t>
            </a:r>
            <a:r>
              <a:rPr lang="en-US" altLang="zh-TW" sz="1200" i="1" dirty="0"/>
              <a:t>IEEE Trans. </a:t>
            </a:r>
            <a:r>
              <a:rPr lang="en-US" altLang="zh-TW" sz="1200" i="1" dirty="0" err="1"/>
              <a:t>Commun</a:t>
            </a:r>
            <a:r>
              <a:rPr lang="en-US" altLang="zh-TW" sz="1200" i="1" dirty="0" smtClean="0"/>
              <a:t>.</a:t>
            </a:r>
            <a:r>
              <a:rPr lang="en-US" altLang="zh-TW" sz="1200" dirty="0" smtClean="0"/>
              <a:t>, vol</a:t>
            </a:r>
            <a:r>
              <a:rPr lang="en-US" altLang="zh-TW" sz="1200" dirty="0"/>
              <a:t>. 55, no. 1, pp. 227–230, January 2007.</a:t>
            </a:r>
            <a:endParaRPr lang="zh-TW" altLang="en-US" sz="1200" dirty="0"/>
          </a:p>
        </p:txBody>
      </p:sp>
      <mc:AlternateContent xmlns:mc="http://schemas.openxmlformats.org/markup-compatibility/2006" xmlns:a14="http://schemas.microsoft.com/office/drawing/2010/main">
        <mc:Choice Requires="a14">
          <p:sp>
            <p:nvSpPr>
              <p:cNvPr id="8" name="文字方塊 7"/>
              <p:cNvSpPr txBox="1"/>
              <p:nvPr/>
            </p:nvSpPr>
            <p:spPr>
              <a:xfrm>
                <a:off x="6524935" y="2332030"/>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(5)</m:t>
                      </m:r>
                    </m:oMath>
                  </m:oMathPara>
                </a14:m>
                <a:endParaRPr lang="zh-TW" altLang="en-US" sz="1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524935" y="2332030"/>
                <a:ext cx="286938" cy="215444"/>
              </a:xfrm>
              <a:prstGeom prst="rect">
                <a:avLst/>
              </a:prstGeom>
              <a:blipFill>
                <a:blip r:embed="rId5"/>
                <a:stretch>
                  <a:fillRect l="-21277" r="-23404"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18704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634683" y="623578"/>
            <a:ext cx="7942082" cy="615553"/>
          </a:xfrm>
          <a:prstGeom prst="rect">
            <a:avLst/>
          </a:prstGeom>
          <a:noFill/>
        </p:spPr>
        <p:txBody>
          <a:bodyPr wrap="square" rtlCol="0">
            <a:spAutoFit/>
          </a:bodyPr>
          <a:lstStyle/>
          <a:p>
            <a:r>
              <a:rPr lang="en-US" altLang="zh-TW" sz="3400" b="1" dirty="0" smtClean="0">
                <a:latin typeface="+mj-lt"/>
              </a:rPr>
              <a:t>Selected Mapping (SLM)</a:t>
            </a:r>
            <a:endParaRPr lang="en-US" altLang="zh-TW" sz="3400" b="1" dirty="0">
              <a:latin typeface="+mj-lt"/>
            </a:endParaRPr>
          </a:p>
        </p:txBody>
      </p:sp>
      <p:sp>
        <p:nvSpPr>
          <p:cNvPr id="2" name="矩形 1"/>
          <p:cNvSpPr/>
          <p:nvPr/>
        </p:nvSpPr>
        <p:spPr>
          <a:xfrm>
            <a:off x="962025" y="6194138"/>
            <a:ext cx="6381750" cy="461665"/>
          </a:xfrm>
          <a:prstGeom prst="rect">
            <a:avLst/>
          </a:prstGeom>
        </p:spPr>
        <p:txBody>
          <a:bodyPr wrap="square">
            <a:spAutoFit/>
          </a:bodyPr>
          <a:lstStyle/>
          <a:p>
            <a:r>
              <a:rPr lang="de-DE" altLang="zh-TW" sz="1200" dirty="0" smtClean="0"/>
              <a:t>[5] H</a:t>
            </a:r>
            <a:r>
              <a:rPr lang="de-DE" altLang="zh-TW" sz="1200" dirty="0"/>
              <a:t>. Breiling, S. H. Müller–Weinfurtner, and J. B. Huber</a:t>
            </a:r>
            <a:r>
              <a:rPr lang="de-DE" altLang="zh-TW" sz="1200" dirty="0" smtClean="0"/>
              <a:t>, </a:t>
            </a:r>
            <a:r>
              <a:rPr lang="en-US" altLang="zh-TW" sz="1200" dirty="0" smtClean="0"/>
              <a:t>“</a:t>
            </a:r>
            <a:r>
              <a:rPr lang="en-US" altLang="zh-TW" sz="1200" dirty="0"/>
              <a:t>SLM Peak-Power Reduction without Explicit Side Information</a:t>
            </a:r>
            <a:r>
              <a:rPr lang="en-US" altLang="zh-TW" sz="1200" dirty="0" smtClean="0"/>
              <a:t>,” IEEE </a:t>
            </a:r>
            <a:r>
              <a:rPr lang="en-US" altLang="zh-TW" sz="1200" dirty="0" err="1"/>
              <a:t>Commun</a:t>
            </a:r>
            <a:r>
              <a:rPr lang="en-US" altLang="zh-TW" sz="1200" dirty="0"/>
              <a:t>. Lett., vol. 5, no. 6, June </a:t>
            </a:r>
            <a:r>
              <a:rPr lang="en-US" altLang="zh-TW" sz="1200" dirty="0" smtClean="0"/>
              <a:t>2001, pp</a:t>
            </a:r>
            <a:r>
              <a:rPr lang="en-US" altLang="zh-TW" sz="1200" dirty="0"/>
              <a:t>. 239–41.</a:t>
            </a:r>
            <a:endParaRPr lang="zh-TW" altLang="en-US" sz="1200" dirty="0"/>
          </a:p>
        </p:txBody>
      </p:sp>
      <mc:AlternateContent xmlns:mc="http://schemas.openxmlformats.org/markup-compatibility/2006" xmlns:a14="http://schemas.microsoft.com/office/drawing/2010/main">
        <mc:Choice Requires="a14">
          <p:sp>
            <p:nvSpPr>
              <p:cNvPr id="3" name="文字方塊 2"/>
              <p:cNvSpPr txBox="1"/>
              <p:nvPr/>
            </p:nvSpPr>
            <p:spPr>
              <a:xfrm>
                <a:off x="1219200" y="1733550"/>
                <a:ext cx="7048500" cy="396217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SLM technique, each data block is multiplied by </a:t>
                </a:r>
                <a14:m>
                  <m:oMath xmlns:m="http://schemas.openxmlformats.org/officeDocument/2006/math">
                    <m:r>
                      <a:rPr lang="en-US" altLang="zh-TW" sz="1400" b="0" i="1" smtClean="0">
                        <a:latin typeface="Cambria Math" panose="02040503050406030204" pitchFamily="18" charset="0"/>
                      </a:rPr>
                      <m:t>𝑈</m:t>
                    </m:r>
                  </m:oMath>
                </a14:m>
                <a:r>
                  <a:rPr lang="zh-TW" altLang="en-US" sz="1400" dirty="0" smtClean="0"/>
                  <a:t> </a:t>
                </a:r>
                <a:r>
                  <a:rPr lang="en-US" altLang="zh-TW" sz="1400" dirty="0" smtClean="0"/>
                  <a:t>different phase sequences, each of length </a:t>
                </a:r>
                <a14:m>
                  <m:oMath xmlns:m="http://schemas.openxmlformats.org/officeDocument/2006/math">
                    <m:r>
                      <a:rPr lang="en-US" altLang="zh-TW" sz="1400" b="0" i="1" smtClean="0">
                        <a:latin typeface="Cambria Math" panose="02040503050406030204" pitchFamily="18" charset="0"/>
                      </a:rPr>
                      <m:t>𝑁</m:t>
                    </m:r>
                  </m:oMath>
                </a14:m>
                <a:r>
                  <a:rPr lang="en-US" altLang="zh-TW" sz="1400" dirty="0" smtClean="0"/>
                  <a:t>, </a:t>
                </a:r>
                <a14:m>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𝐵</m:t>
                        </m:r>
                      </m:e>
                      <m: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𝑢</m:t>
                        </m:r>
                        <m:r>
                          <a:rPr lang="en-US" altLang="zh-TW" sz="1400" b="0" i="1" smtClean="0">
                            <a:latin typeface="Cambria Math" panose="02040503050406030204" pitchFamily="18" charset="0"/>
                          </a:rPr>
                          <m:t>)</m:t>
                        </m:r>
                      </m:sup>
                    </m:sSup>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𝑏</m:t>
                            </m:r>
                          </m:e>
                          <m:sub>
                            <m:r>
                              <a:rPr lang="en-US" altLang="zh-TW" sz="1400" i="1">
                                <a:latin typeface="Cambria Math" panose="02040503050406030204" pitchFamily="18" charset="0"/>
                              </a:rPr>
                              <m:t>𝑢</m:t>
                            </m:r>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𝑏</m:t>
                            </m:r>
                          </m:e>
                          <m:sub>
                            <m:r>
                              <a:rPr lang="en-US" altLang="zh-TW" sz="1400" i="1">
                                <a:latin typeface="Cambria Math" panose="02040503050406030204" pitchFamily="18" charset="0"/>
                              </a:rPr>
                              <m:t>𝑢</m:t>
                            </m:r>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𝑏</m:t>
                            </m:r>
                          </m:e>
                          <m:sub>
                            <m:r>
                              <a:rPr lang="en-US" altLang="zh-TW" sz="1400" i="1">
                                <a:latin typeface="Cambria Math" panose="02040503050406030204" pitchFamily="18" charset="0"/>
                              </a:rPr>
                              <m:t>𝑢</m:t>
                            </m:r>
                            <m:r>
                              <a:rPr lang="en-US" altLang="zh-TW" sz="1400" i="1">
                                <a:latin typeface="Cambria Math" panose="02040503050406030204" pitchFamily="18" charset="0"/>
                              </a:rPr>
                              <m:t>,</m:t>
                            </m:r>
                            <m:r>
                              <a:rPr lang="en-US" altLang="zh-TW" sz="1400" i="1">
                                <a:latin typeface="Cambria Math" panose="02040503050406030204" pitchFamily="18" charset="0"/>
                              </a:rPr>
                              <m:t>𝑁</m:t>
                            </m:r>
                            <m:r>
                              <a:rPr lang="en-US" altLang="zh-TW" sz="1400" i="1">
                                <a:latin typeface="Cambria Math" panose="02040503050406030204" pitchFamily="18" charset="0"/>
                              </a:rPr>
                              <m:t>−1</m:t>
                            </m:r>
                          </m:sub>
                        </m:sSub>
                        <m:r>
                          <a:rPr lang="en-US" altLang="zh-TW" sz="1400" i="1">
                            <a:latin typeface="Cambria Math" panose="02040503050406030204" pitchFamily="18" charset="0"/>
                          </a:rPr>
                          <m:t>]</m:t>
                        </m:r>
                        <m:r>
                          <m:rPr>
                            <m:nor/>
                          </m:rPr>
                          <a:rPr lang="zh-TW" altLang="en-US" sz="1400" dirty="0"/>
                          <m:t> </m:t>
                        </m:r>
                      </m:e>
                      <m:sup>
                        <m:r>
                          <a:rPr lang="en-US" altLang="zh-TW" sz="1400" b="0" i="1" smtClean="0">
                            <a:latin typeface="Cambria Math" panose="02040503050406030204" pitchFamily="18" charset="0"/>
                          </a:rPr>
                          <m:t>𝑇</m:t>
                        </m:r>
                      </m:sup>
                    </m:sSup>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𝑢</m:t>
                    </m:r>
                    <m:r>
                      <a:rPr lang="en-US" altLang="zh-TW" sz="1400" b="0" i="1" smtClean="0">
                        <a:latin typeface="Cambria Math" panose="02040503050406030204" pitchFamily="18" charset="0"/>
                      </a:rPr>
                      <m:t>=1,2,⋯,</m:t>
                    </m:r>
                    <m:r>
                      <a:rPr lang="en-US" altLang="zh-TW" sz="1400" b="0" i="1" smtClean="0">
                        <a:latin typeface="Cambria Math" panose="02040503050406030204" pitchFamily="18" charset="0"/>
                        <a:ea typeface="Cambria Math" panose="02040503050406030204" pitchFamily="18" charset="0"/>
                      </a:rPr>
                      <m:t>𝑈</m:t>
                    </m:r>
                  </m:oMath>
                </a14:m>
                <a:r>
                  <a:rPr lang="en-US" altLang="zh-TW" sz="1400" dirty="0" smtClean="0"/>
                  <a:t>, resulting in </a:t>
                </a:r>
                <a14:m>
                  <m:oMath xmlns:m="http://schemas.openxmlformats.org/officeDocument/2006/math">
                    <m:r>
                      <a:rPr lang="en-US" altLang="zh-TW" sz="1400" b="0" i="1" smtClean="0">
                        <a:latin typeface="Cambria Math" panose="02040503050406030204" pitchFamily="18" charset="0"/>
                      </a:rPr>
                      <m:t>𝑈</m:t>
                    </m:r>
                  </m:oMath>
                </a14:m>
                <a:r>
                  <a:rPr lang="zh-TW" altLang="en-US" sz="1400" dirty="0" smtClean="0"/>
                  <a:t> </a:t>
                </a:r>
                <a:r>
                  <a:rPr lang="en-US" altLang="zh-TW" sz="1400" dirty="0" smtClean="0"/>
                  <a:t>modified data blocks, where </a:t>
                </a: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𝐵</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1</m:t>
                        </m:r>
                        <m:r>
                          <a:rPr lang="en-US" altLang="zh-TW" sz="1400" i="1">
                            <a:latin typeface="Cambria Math" panose="02040503050406030204" pitchFamily="18" charset="0"/>
                          </a:rPr>
                          <m:t>)</m:t>
                        </m:r>
                      </m:sup>
                    </m:sSup>
                  </m:oMath>
                </a14:m>
                <a:r>
                  <a:rPr lang="zh-TW" altLang="en-US" sz="1400" dirty="0" smtClean="0"/>
                  <a:t> </a:t>
                </a:r>
                <a:r>
                  <a:rPr lang="en-US" altLang="zh-TW" sz="1400" dirty="0" smtClean="0"/>
                  <a:t>is the all-one vector of length </a:t>
                </a:r>
                <a14:m>
                  <m:oMath xmlns:m="http://schemas.openxmlformats.org/officeDocument/2006/math">
                    <m:r>
                      <a:rPr lang="en-US" altLang="zh-TW" sz="1400" i="1">
                        <a:latin typeface="Cambria Math" panose="02040503050406030204" pitchFamily="18" charset="0"/>
                      </a:rPr>
                      <m:t>𝑁</m:t>
                    </m:r>
                  </m:oMath>
                </a14:m>
                <a:r>
                  <a:rPr lang="en-US" altLang="zh-TW" sz="1400" dirty="0" smtClean="0"/>
                  <a:t>. After applying SLM to </a:t>
                </a:r>
                <a14:m>
                  <m:oMath xmlns:m="http://schemas.openxmlformats.org/officeDocument/2006/math">
                    <m:r>
                      <a:rPr lang="en-US" altLang="zh-TW" sz="1400" b="0" i="1" smtClean="0">
                        <a:latin typeface="Cambria Math" panose="02040503050406030204" pitchFamily="18" charset="0"/>
                      </a:rPr>
                      <m:t>𝑋</m:t>
                    </m:r>
                  </m:oMath>
                </a14:m>
                <a:r>
                  <a:rPr lang="en-US" altLang="zh-TW" sz="1400" dirty="0" smtClean="0"/>
                  <a:t>, the multicarrier signal becomes</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𝑢</m:t>
                              </m:r>
                            </m:e>
                          </m:d>
                        </m:sup>
                      </m:sSup>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𝑡</m:t>
                          </m:r>
                        </m:e>
                      </m:d>
                      <m:r>
                        <a:rPr lang="en-US" altLang="zh-TW" sz="1400" b="0" i="1" smtClean="0">
                          <a:latin typeface="Cambria Math" panose="02040503050406030204" pitchFamily="18" charset="0"/>
                        </a:rPr>
                        <m:t>=</m:t>
                      </m:r>
                      <m:f>
                        <m:fPr>
                          <m:ctrlPr>
                            <a:rPr lang="en-US" altLang="zh-TW" sz="1400" b="0" i="1" smtClean="0">
                              <a:latin typeface="Cambria Math" panose="02040503050406030204" pitchFamily="18" charset="0"/>
                            </a:rPr>
                          </m:ctrlPr>
                        </m:fPr>
                        <m:num>
                          <m:r>
                            <a:rPr lang="en-US" altLang="zh-TW" sz="1400" b="0" i="1" smtClean="0">
                              <a:latin typeface="Cambria Math" panose="02040503050406030204" pitchFamily="18" charset="0"/>
                            </a:rPr>
                            <m:t>1</m:t>
                          </m:r>
                        </m:num>
                        <m:den>
                          <m:rad>
                            <m:radPr>
                              <m:degHide m:val="on"/>
                              <m:ctrlPr>
                                <a:rPr lang="en-US" altLang="zh-TW" sz="1400" b="0" i="1" smtClean="0">
                                  <a:latin typeface="Cambria Math" panose="02040503050406030204" pitchFamily="18" charset="0"/>
                                </a:rPr>
                              </m:ctrlPr>
                            </m:radPr>
                            <m:deg/>
                            <m:e>
                              <m:r>
                                <a:rPr lang="en-US" altLang="zh-TW" sz="1400" b="0" i="1" smtClean="0">
                                  <a:latin typeface="Cambria Math" panose="02040503050406030204" pitchFamily="18" charset="0"/>
                                </a:rPr>
                                <m:t>𝑁</m:t>
                              </m:r>
                            </m:e>
                          </m:rad>
                        </m:den>
                      </m:f>
                      <m:nary>
                        <m:naryPr>
                          <m:chr m:val="∑"/>
                          <m:ctrlPr>
                            <a:rPr lang="en-US" altLang="zh-TW" sz="1400" i="1">
                              <a:latin typeface="Cambria Math" panose="02040503050406030204" pitchFamily="18" charset="0"/>
                            </a:rPr>
                          </m:ctrlPr>
                        </m:naryPr>
                        <m:sub>
                          <m:r>
                            <m:rPr>
                              <m:brk m:alnAt="23"/>
                            </m:rPr>
                            <a:rPr lang="en-US" altLang="zh-TW" sz="1400" i="1">
                              <a:latin typeface="Cambria Math" panose="02040503050406030204" pitchFamily="18" charset="0"/>
                            </a:rPr>
                            <m:t>𝑛</m:t>
                          </m:r>
                          <m:r>
                            <a:rPr lang="en-US" altLang="zh-TW" sz="1400" i="1">
                              <a:latin typeface="Cambria Math" panose="02040503050406030204" pitchFamily="18" charset="0"/>
                            </a:rPr>
                            <m:t>=0</m:t>
                          </m:r>
                        </m:sub>
                        <m:sup>
                          <m:r>
                            <a:rPr lang="en-US" altLang="zh-TW" sz="1400" i="1">
                              <a:latin typeface="Cambria Math" panose="02040503050406030204" pitchFamily="18" charset="0"/>
                            </a:rPr>
                            <m:t>𝑁</m:t>
                          </m:r>
                          <m:r>
                            <a:rPr lang="en-US" altLang="zh-TW" sz="1400" i="1">
                              <a:latin typeface="Cambria Math" panose="02040503050406030204" pitchFamily="18" charset="0"/>
                            </a:rPr>
                            <m:t>−1</m:t>
                          </m:r>
                        </m:sup>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𝑛</m:t>
                              </m:r>
                            </m:sub>
                          </m:sSub>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𝑢</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𝑛</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𝑒</m:t>
                              </m:r>
                            </m:e>
                            <m:sup>
                              <m:r>
                                <a:rPr lang="en-US" altLang="zh-TW" sz="1400" i="1">
                                  <a:latin typeface="Cambria Math" panose="02040503050406030204" pitchFamily="18" charset="0"/>
                                  <a:ea typeface="Cambria Math" panose="02040503050406030204" pitchFamily="18" charset="0"/>
                                </a:rPr>
                                <m:t>𝑗</m:t>
                              </m:r>
                              <m:r>
                                <a:rPr lang="en-US" altLang="zh-TW" sz="1400" i="1">
                                  <a:latin typeface="Cambria Math" panose="02040503050406030204" pitchFamily="18" charset="0"/>
                                  <a:ea typeface="Cambria Math" panose="02040503050406030204" pitchFamily="18" charset="0"/>
                                </a:rPr>
                                <m:t>2</m:t>
                              </m:r>
                              <m:r>
                                <a:rPr lang="zh-TW" altLang="en-US" sz="1400" i="1">
                                  <a:latin typeface="Cambria Math" panose="02040503050406030204" pitchFamily="18" charset="0"/>
                                  <a:ea typeface="Cambria Math" panose="02040503050406030204" pitchFamily="18" charset="0"/>
                                </a:rPr>
                                <m:t>𝜋</m:t>
                              </m:r>
                              <m:r>
                                <a:rPr lang="en-US" altLang="zh-TW" sz="1400" i="1">
                                  <a:latin typeface="Cambria Math" panose="02040503050406030204" pitchFamily="18" charset="0"/>
                                  <a:ea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𝑓𝑡</m:t>
                              </m:r>
                            </m:sup>
                          </m:sSup>
                        </m:e>
                      </m:nary>
                      <m:r>
                        <a:rPr lang="en-US" altLang="zh-TW" sz="1400" i="1">
                          <a:latin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𝑡</m:t>
                      </m:r>
                      <m:r>
                        <a:rPr lang="en-US" altLang="zh-TW" sz="1400" i="1">
                          <a:latin typeface="Cambria Math" panose="02040503050406030204" pitchFamily="18" charset="0"/>
                          <a:ea typeface="Cambria Math" panose="02040503050406030204" pitchFamily="18" charset="0"/>
                        </a:rPr>
                        <m:t>&lt;</m:t>
                      </m:r>
                      <m:r>
                        <a:rPr lang="en-US" altLang="zh-TW" sz="1400" i="1">
                          <a:latin typeface="Cambria Math" panose="02040503050406030204" pitchFamily="18" charset="0"/>
                          <a:ea typeface="Cambria Math" panose="02040503050406030204" pitchFamily="18" charset="0"/>
                        </a:rPr>
                        <m:t>𝑁𝑇</m:t>
                      </m:r>
                      <m:r>
                        <a:rPr lang="en-US" altLang="zh-TW" sz="1400" b="0" i="1" smtClean="0">
                          <a:latin typeface="Cambria Math" panose="02040503050406030204" pitchFamily="18" charset="0"/>
                          <a:ea typeface="Cambria Math" panose="02040503050406030204" pitchFamily="18" charset="0"/>
                        </a:rPr>
                        <m:t>, </m:t>
                      </m:r>
                      <m:r>
                        <a:rPr lang="en-US" altLang="zh-TW" sz="1400" b="0" i="1" smtClean="0">
                          <a:latin typeface="Cambria Math" panose="02040503050406030204" pitchFamily="18" charset="0"/>
                          <a:ea typeface="Cambria Math" panose="02040503050406030204" pitchFamily="18" charset="0"/>
                        </a:rPr>
                        <m:t>𝑢</m:t>
                      </m:r>
                      <m:r>
                        <a:rPr lang="en-US" altLang="zh-TW" sz="1400" b="0" i="1" smtClean="0">
                          <a:latin typeface="Cambria Math" panose="02040503050406030204" pitchFamily="18" charset="0"/>
                          <a:ea typeface="Cambria Math" panose="02040503050406030204" pitchFamily="18" charset="0"/>
                        </a:rPr>
                        <m:t>=1,2,⋯,</m:t>
                      </m:r>
                      <m:r>
                        <a:rPr lang="en-US" altLang="zh-TW" sz="1400" b="0" i="1" smtClean="0">
                          <a:latin typeface="Cambria Math" panose="02040503050406030204" pitchFamily="18" charset="0"/>
                          <a:ea typeface="Cambria Math" panose="02040503050406030204" pitchFamily="18" charset="0"/>
                        </a:rPr>
                        <m:t>𝑈</m:t>
                      </m:r>
                    </m:oMath>
                  </m:oMathPara>
                </a14:m>
                <a:endParaRPr lang="en-US" altLang="zh-TW" sz="1400" dirty="0" smtClean="0"/>
              </a:p>
              <a:p>
                <a:endParaRPr lang="en-US" altLang="zh-TW" sz="1400" dirty="0" smtClean="0"/>
              </a:p>
              <a:p>
                <a:endParaRPr lang="en-US" altLang="zh-TW" sz="1400" dirty="0"/>
              </a:p>
              <a:p>
                <a:pPr marL="285750" indent="-285750">
                  <a:buFont typeface="Arial" panose="020B0604020202020204" pitchFamily="34" charset="0"/>
                  <a:buChar char="•"/>
                </a:pPr>
                <a:r>
                  <a:rPr lang="en-US" altLang="zh-TW" sz="1400" dirty="0" smtClean="0"/>
                  <a:t>Among the </a:t>
                </a:r>
                <a14:m>
                  <m:oMath xmlns:m="http://schemas.openxmlformats.org/officeDocument/2006/math">
                    <m:r>
                      <a:rPr lang="en-US" altLang="zh-TW" sz="1400" i="1">
                        <a:latin typeface="Cambria Math" panose="02040503050406030204" pitchFamily="18" charset="0"/>
                      </a:rPr>
                      <m:t>𝑈</m:t>
                    </m:r>
                  </m:oMath>
                </a14:m>
                <a:r>
                  <a:rPr lang="zh-TW" altLang="en-US" sz="1400" dirty="0"/>
                  <a:t> </a:t>
                </a:r>
                <a:r>
                  <a:rPr lang="en-US" altLang="zh-TW" sz="1400" dirty="0"/>
                  <a:t>modified data </a:t>
                </a:r>
                <a:r>
                  <a:rPr lang="en-US" altLang="zh-TW" sz="1400" dirty="0" smtClean="0"/>
                  <a:t>blocks, the one with the lowest PAPR is selected for transmission. Information about the selected phase sequence should be transmitted to the receiver as side information.</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For implementation, the SLM technique needs </a:t>
                </a:r>
                <a14:m>
                  <m:oMath xmlns:m="http://schemas.openxmlformats.org/officeDocument/2006/math">
                    <m:r>
                      <a:rPr lang="en-US" altLang="zh-TW" sz="1400" i="1">
                        <a:latin typeface="Cambria Math" panose="02040503050406030204" pitchFamily="18" charset="0"/>
                      </a:rPr>
                      <m:t>𝑈</m:t>
                    </m:r>
                  </m:oMath>
                </a14:m>
                <a:r>
                  <a:rPr lang="en-US" altLang="zh-TW" sz="1400" dirty="0" smtClean="0"/>
                  <a:t> IDFT operations, and the number of required side information bits is </a:t>
                </a:r>
                <a14:m>
                  <m:oMath xmlns:m="http://schemas.openxmlformats.org/officeDocument/2006/math">
                    <m:d>
                      <m:dPr>
                        <m:begChr m:val="⌊"/>
                        <m:endChr m:val="⌋"/>
                        <m:ctrlPr>
                          <a:rPr lang="en-US" altLang="zh-TW" sz="1400" i="1">
                            <a:latin typeface="Cambria Math" panose="02040503050406030204" pitchFamily="18" charset="0"/>
                          </a:rPr>
                        </m:ctrlPr>
                      </m:dPr>
                      <m:e>
                        <m:func>
                          <m:funcPr>
                            <m:ctrlPr>
                              <a:rPr lang="en-US" altLang="zh-TW" sz="1400" i="1">
                                <a:latin typeface="Cambria Math" panose="02040503050406030204" pitchFamily="18" charset="0"/>
                              </a:rPr>
                            </m:ctrlPr>
                          </m:funcPr>
                          <m:fName>
                            <m:sSub>
                              <m:sSubPr>
                                <m:ctrlPr>
                                  <a:rPr lang="en-US" altLang="zh-TW" sz="1400" i="1">
                                    <a:latin typeface="Cambria Math" panose="02040503050406030204" pitchFamily="18" charset="0"/>
                                  </a:rPr>
                                </m:ctrlPr>
                              </m:sSubPr>
                              <m:e>
                                <m:r>
                                  <m:rPr>
                                    <m:sty m:val="p"/>
                                  </m:rPr>
                                  <a:rPr lang="en-US" altLang="zh-TW" sz="1400">
                                    <a:latin typeface="Cambria Math" panose="02040503050406030204" pitchFamily="18" charset="0"/>
                                  </a:rPr>
                                  <m:t>log</m:t>
                                </m:r>
                              </m:e>
                              <m:sub>
                                <m:r>
                                  <a:rPr lang="en-US" altLang="zh-TW" sz="1400" i="1">
                                    <a:latin typeface="Cambria Math" panose="02040503050406030204" pitchFamily="18" charset="0"/>
                                  </a:rPr>
                                  <m:t>2</m:t>
                                </m:r>
                              </m:sub>
                            </m:sSub>
                          </m:fName>
                          <m:e>
                            <m:r>
                              <a:rPr lang="en-US" altLang="zh-TW" sz="1400" b="0" i="1" smtClean="0">
                                <a:latin typeface="Cambria Math" panose="02040503050406030204" pitchFamily="18" charset="0"/>
                              </a:rPr>
                              <m:t>𝑈</m:t>
                            </m:r>
                          </m:e>
                        </m:func>
                      </m:e>
                    </m:d>
                  </m:oMath>
                </a14:m>
                <a:r>
                  <a:rPr lang="en-US" altLang="zh-TW" sz="1400" dirty="0" smtClean="0"/>
                  <a:t>.</a:t>
                </a:r>
                <a:endParaRPr lang="en-US" altLang="zh-TW" sz="1400" dirty="0"/>
              </a:p>
              <a:p>
                <a:endParaRPr lang="zh-TW" altLang="en-US" sz="1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219200" y="1733550"/>
                <a:ext cx="7048500" cy="3962175"/>
              </a:xfrm>
              <a:prstGeom prst="rect">
                <a:avLst/>
              </a:prstGeom>
              <a:blipFill>
                <a:blip r:embed="rId3"/>
                <a:stretch>
                  <a:fillRect l="-87" t="-154" r="-69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7569777" y="3066147"/>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(6)</m:t>
                      </m:r>
                    </m:oMath>
                  </m:oMathPara>
                </a14:m>
                <a:endParaRPr lang="zh-TW" altLang="en-US" sz="1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569777" y="3066147"/>
                <a:ext cx="286938" cy="215444"/>
              </a:xfrm>
              <a:prstGeom prst="rect">
                <a:avLst/>
              </a:prstGeom>
              <a:blipFill>
                <a:blip r:embed="rId4"/>
                <a:stretch>
                  <a:fillRect l="-23404" r="-21277"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51301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571456" y="667179"/>
            <a:ext cx="7942082" cy="615553"/>
          </a:xfrm>
          <a:prstGeom prst="rect">
            <a:avLst/>
          </a:prstGeom>
          <a:noFill/>
        </p:spPr>
        <p:txBody>
          <a:bodyPr wrap="square" rtlCol="0">
            <a:spAutoFit/>
          </a:bodyPr>
          <a:lstStyle/>
          <a:p>
            <a:r>
              <a:rPr lang="en-US" altLang="zh-TW" sz="3400" b="1" dirty="0" smtClean="0">
                <a:latin typeface="+mj-lt"/>
              </a:rPr>
              <a:t>Selected Mapping (SLM)</a:t>
            </a:r>
            <a:endParaRPr lang="en-US" altLang="zh-TW" sz="3400" b="1" dirty="0">
              <a:latin typeface="+mj-lt"/>
            </a:endParaRPr>
          </a:p>
        </p:txBody>
      </p:sp>
      <p:grpSp>
        <p:nvGrpSpPr>
          <p:cNvPr id="85" name="群組 84"/>
          <p:cNvGrpSpPr/>
          <p:nvPr/>
        </p:nvGrpSpPr>
        <p:grpSpPr>
          <a:xfrm>
            <a:off x="952502" y="2081402"/>
            <a:ext cx="7467598" cy="3190683"/>
            <a:chOff x="504827" y="1871852"/>
            <a:chExt cx="7467598" cy="3190683"/>
          </a:xfrm>
        </p:grpSpPr>
        <p:sp>
          <p:nvSpPr>
            <p:cNvPr id="42" name="矩形 41"/>
            <p:cNvSpPr/>
            <p:nvPr/>
          </p:nvSpPr>
          <p:spPr>
            <a:xfrm>
              <a:off x="504827" y="3019423"/>
              <a:ext cx="718795"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Data</a:t>
              </a:r>
            </a:p>
            <a:p>
              <a:pPr algn="ctr"/>
              <a:r>
                <a:rPr lang="en-US" altLang="zh-TW" sz="1400" dirty="0" smtClean="0"/>
                <a:t>Source</a:t>
              </a:r>
              <a:endParaRPr lang="zh-TW" altLang="en-US" sz="1400" dirty="0"/>
            </a:p>
          </p:txBody>
        </p:sp>
        <p:sp>
          <p:nvSpPr>
            <p:cNvPr id="43" name="矩形 42"/>
            <p:cNvSpPr/>
            <p:nvPr/>
          </p:nvSpPr>
          <p:spPr>
            <a:xfrm>
              <a:off x="1642214" y="2252661"/>
              <a:ext cx="879021" cy="27622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Partition into blocks and serial to parallel conversion</a:t>
              </a:r>
              <a:endParaRPr lang="zh-TW" altLang="en-US" sz="1400" dirty="0"/>
            </a:p>
          </p:txBody>
        </p:sp>
        <p:sp>
          <p:nvSpPr>
            <p:cNvPr id="45" name="矩形 44"/>
            <p:cNvSpPr/>
            <p:nvPr/>
          </p:nvSpPr>
          <p:spPr>
            <a:xfrm>
              <a:off x="4237440" y="3265588"/>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46" name="矩形 45"/>
            <p:cNvSpPr/>
            <p:nvPr/>
          </p:nvSpPr>
          <p:spPr>
            <a:xfrm>
              <a:off x="4241302" y="4586285"/>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cxnSp>
          <p:nvCxnSpPr>
            <p:cNvPr id="9" name="直線單箭頭接點 8"/>
            <p:cNvCxnSpPr>
              <a:stCxn id="42" idx="3"/>
              <a:endCxn id="43" idx="1"/>
            </p:cNvCxnSpPr>
            <p:nvPr/>
          </p:nvCxnSpPr>
          <p:spPr>
            <a:xfrm>
              <a:off x="1223622" y="325754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p:cNvCxnSpPr/>
            <p:nvPr/>
          </p:nvCxnSpPr>
          <p:spPr>
            <a:xfrm flipV="1">
              <a:off x="2534320" y="3450154"/>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3378901" y="1871852"/>
                  <a:ext cx="355290"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𝐵</m:t>
                            </m:r>
                          </m:e>
                          <m:sup>
                            <m:r>
                              <a:rPr lang="en-US" altLang="zh-TW" sz="1400" b="0" i="1" smtClean="0">
                                <a:latin typeface="Cambria Math" panose="02040503050406030204" pitchFamily="18" charset="0"/>
                              </a:rPr>
                              <m:t>(1)</m:t>
                            </m:r>
                          </m:sup>
                        </m:sSup>
                      </m:oMath>
                    </m:oMathPara>
                  </a14:m>
                  <a:endParaRPr lang="zh-TW" altLang="en-US" sz="1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378901" y="1871852"/>
                  <a:ext cx="355290" cy="224357"/>
                </a:xfrm>
                <a:prstGeom prst="rect">
                  <a:avLst/>
                </a:prstGeom>
                <a:blipFill>
                  <a:blip r:embed="rId3"/>
                  <a:stretch>
                    <a:fillRect l="-12069" t="-5405" r="-10345" b="-54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3377444" y="2818082"/>
                  <a:ext cx="355290"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i="1">
                                <a:latin typeface="Cambria Math" panose="02040503050406030204" pitchFamily="18" charset="0"/>
                              </a:rPr>
                              <m:t>𝐵</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2</m:t>
                            </m:r>
                            <m:r>
                              <a:rPr lang="en-US" altLang="zh-TW" sz="1400" i="1">
                                <a:latin typeface="Cambria Math" panose="02040503050406030204" pitchFamily="18" charset="0"/>
                              </a:rPr>
                              <m:t>)</m:t>
                            </m:r>
                          </m:sup>
                        </m:sSup>
                      </m:oMath>
                    </m:oMathPara>
                  </a14:m>
                  <a:endParaRPr lang="zh-TW" altLang="en-US" sz="1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377444" y="2818082"/>
                  <a:ext cx="355290" cy="224357"/>
                </a:xfrm>
                <a:prstGeom prst="rect">
                  <a:avLst/>
                </a:prstGeom>
                <a:blipFill>
                  <a:blip r:embed="rId4"/>
                  <a:stretch>
                    <a:fillRect l="-11864" t="-8333" r="-10169"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3387222" y="4183487"/>
                  <a:ext cx="377859"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i="1">
                                <a:latin typeface="Cambria Math" panose="02040503050406030204" pitchFamily="18" charset="0"/>
                              </a:rPr>
                              <m:t>𝐵</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𝑈</m:t>
                            </m:r>
                            <m:r>
                              <a:rPr lang="en-US" altLang="zh-TW" sz="1400" i="1">
                                <a:latin typeface="Cambria Math" panose="02040503050406030204" pitchFamily="18" charset="0"/>
                              </a:rPr>
                              <m:t>)</m:t>
                            </m:r>
                          </m:sup>
                        </m:sSup>
                      </m:oMath>
                    </m:oMathPara>
                  </a14:m>
                  <a:endParaRPr lang="zh-TW" altLang="en-US" sz="1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3387222" y="4183487"/>
                  <a:ext cx="377859" cy="224357"/>
                </a:xfrm>
                <a:prstGeom prst="rect">
                  <a:avLst/>
                </a:prstGeom>
                <a:blipFill>
                  <a:blip r:embed="rId5"/>
                  <a:stretch>
                    <a:fillRect l="-9677" t="-8333" r="-9677"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3843678" y="3193146"/>
                  <a:ext cx="355867"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i="1">
                                <a:latin typeface="Cambria Math" panose="02040503050406030204" pitchFamily="18" charset="0"/>
                              </a:rPr>
                              <m:t>𝑋</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2</m:t>
                            </m:r>
                            <m:r>
                              <a:rPr lang="en-US" altLang="zh-TW" sz="1400" i="1">
                                <a:latin typeface="Cambria Math" panose="02040503050406030204" pitchFamily="18" charset="0"/>
                              </a:rPr>
                              <m:t>)</m:t>
                            </m:r>
                          </m:sup>
                        </m:sSup>
                      </m:oMath>
                    </m:oMathPara>
                  </a14:m>
                  <a:endParaRPr lang="zh-TW" altLang="en-US" sz="1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843678" y="3193146"/>
                  <a:ext cx="355867" cy="224357"/>
                </a:xfrm>
                <a:prstGeom prst="rect">
                  <a:avLst/>
                </a:prstGeom>
                <a:blipFill>
                  <a:blip r:embed="rId6"/>
                  <a:stretch>
                    <a:fillRect l="-10345" t="-5405" r="-12069" b="-54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3866346" y="4548113"/>
                  <a:ext cx="378437"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i="1">
                                <a:latin typeface="Cambria Math" panose="02040503050406030204" pitchFamily="18" charset="0"/>
                              </a:rPr>
                              <m:t>𝑋</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𝑈</m:t>
                            </m:r>
                            <m:r>
                              <a:rPr lang="en-US" altLang="zh-TW" sz="1400" i="1">
                                <a:latin typeface="Cambria Math" panose="02040503050406030204" pitchFamily="18" charset="0"/>
                              </a:rPr>
                              <m:t>)</m:t>
                            </m:r>
                          </m:sup>
                        </m:sSup>
                      </m:oMath>
                    </m:oMathPara>
                  </a14:m>
                  <a:endParaRPr lang="zh-TW" altLang="en-US" sz="1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3866346" y="4548113"/>
                  <a:ext cx="378437" cy="224357"/>
                </a:xfrm>
                <a:prstGeom prst="rect">
                  <a:avLst/>
                </a:prstGeom>
                <a:blipFill>
                  <a:blip r:embed="rId7"/>
                  <a:stretch>
                    <a:fillRect l="-9677" t="-5405" r="-9677" b="-54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2669743" y="3212029"/>
                  <a:ext cx="15985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𝑋</m:t>
                        </m:r>
                      </m:oMath>
                    </m:oMathPara>
                  </a14:m>
                  <a:endParaRPr lang="zh-TW" altLang="en-US" sz="1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2669743" y="3212029"/>
                  <a:ext cx="159851" cy="215444"/>
                </a:xfrm>
                <a:prstGeom prst="rect">
                  <a:avLst/>
                </a:prstGeom>
                <a:blipFill>
                  <a:blip r:embed="rId8"/>
                  <a:stretch>
                    <a:fillRect l="-25926" r="-18519"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3757063" y="3812691"/>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3757063" y="3812691"/>
                  <a:ext cx="393555" cy="307777"/>
                </a:xfrm>
                <a:prstGeom prst="rect">
                  <a:avLst/>
                </a:prstGeom>
                <a:blipFill>
                  <a:blip r:embed="rId9"/>
                  <a:stretch>
                    <a:fillRect b="-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3387222" y="4670521"/>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3387222" y="4670521"/>
                  <a:ext cx="371475" cy="307777"/>
                </a:xfrm>
                <a:prstGeom prst="rect">
                  <a:avLst/>
                </a:prstGeom>
                <a:blipFill>
                  <a:blip r:embed="rId10"/>
                  <a:stretch>
                    <a:fillRect l="-13115" t="-2000" r="-16393"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3377444" y="3292675"/>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3377444" y="3292675"/>
                  <a:ext cx="371475" cy="307777"/>
                </a:xfrm>
                <a:prstGeom prst="rect">
                  <a:avLst/>
                </a:prstGeom>
                <a:blipFill>
                  <a:blip r:embed="rId11"/>
                  <a:stretch>
                    <a:fillRect l="-13115" t="-2000" r="-16393" b="-26000"/>
                  </a:stretch>
                </a:blipFill>
              </p:spPr>
              <p:txBody>
                <a:bodyPr/>
                <a:lstStyle/>
                <a:p>
                  <a:r>
                    <a:rPr lang="zh-TW" altLang="en-US">
                      <a:noFill/>
                    </a:rPr>
                    <a:t> </a:t>
                  </a:r>
                </a:p>
              </p:txBody>
            </p:sp>
          </mc:Fallback>
        </mc:AlternateContent>
        <p:cxnSp>
          <p:nvCxnSpPr>
            <p:cNvPr id="54" name="直線單箭頭接點 53"/>
            <p:cNvCxnSpPr/>
            <p:nvPr/>
          </p:nvCxnSpPr>
          <p:spPr>
            <a:xfrm>
              <a:off x="3665841" y="3451642"/>
              <a:ext cx="576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單箭頭接點 54"/>
            <p:cNvCxnSpPr/>
            <p:nvPr/>
          </p:nvCxnSpPr>
          <p:spPr>
            <a:xfrm>
              <a:off x="3669703" y="4836920"/>
              <a:ext cx="576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2" name="群組 61"/>
            <p:cNvGrpSpPr/>
            <p:nvPr/>
          </p:nvGrpSpPr>
          <p:grpSpPr>
            <a:xfrm>
              <a:off x="3377444" y="2094335"/>
              <a:ext cx="1632873" cy="638687"/>
              <a:chOff x="3347885" y="2090122"/>
              <a:chExt cx="1632873" cy="638687"/>
            </a:xfrm>
          </p:grpSpPr>
          <p:sp>
            <p:nvSpPr>
              <p:cNvPr id="44" name="矩形 43"/>
              <p:cNvSpPr/>
              <p:nvPr/>
            </p:nvSpPr>
            <p:spPr>
              <a:xfrm>
                <a:off x="4218758" y="2252559"/>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mc:AlternateContent xmlns:mc="http://schemas.openxmlformats.org/markup-compatibility/2006" xmlns:a14="http://schemas.microsoft.com/office/drawing/2010/main">
            <mc:Choice Requires="a14">
              <p:sp>
                <p:nvSpPr>
                  <p:cNvPr id="6" name="文字方塊 5"/>
                  <p:cNvSpPr txBox="1"/>
                  <p:nvPr/>
                </p:nvSpPr>
                <p:spPr>
                  <a:xfrm>
                    <a:off x="3347885" y="2339618"/>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347885" y="2339618"/>
                    <a:ext cx="371475" cy="307777"/>
                  </a:xfrm>
                  <a:prstGeom prst="rect">
                    <a:avLst/>
                  </a:prstGeom>
                  <a:blipFill>
                    <a:blip r:embed="rId12"/>
                    <a:stretch>
                      <a:fillRect l="-13115" t="-2000" r="-16393" b="-26000"/>
                    </a:stretch>
                  </a:blipFill>
                </p:spPr>
                <p:txBody>
                  <a:bodyPr/>
                  <a:lstStyle/>
                  <a:p>
                    <a:r>
                      <a:rPr lang="zh-TW" altLang="en-US">
                        <a:noFill/>
                      </a:rPr>
                      <a:t> </a:t>
                    </a:r>
                  </a:p>
                </p:txBody>
              </p:sp>
            </mc:Fallback>
          </mc:AlternateContent>
          <p:cxnSp>
            <p:nvCxnSpPr>
              <p:cNvPr id="11" name="直線單箭頭接點 10"/>
              <p:cNvCxnSpPr/>
              <p:nvPr/>
            </p:nvCxnSpPr>
            <p:spPr>
              <a:xfrm>
                <a:off x="3647159" y="2508841"/>
                <a:ext cx="576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文字方塊 33"/>
                  <p:cNvSpPr txBox="1"/>
                  <p:nvPr/>
                </p:nvSpPr>
                <p:spPr>
                  <a:xfrm>
                    <a:off x="3844089" y="2217525"/>
                    <a:ext cx="355867"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𝑋</m:t>
                              </m:r>
                            </m:e>
                            <m:sup>
                              <m:r>
                                <a:rPr lang="en-US" altLang="zh-TW" sz="1400" b="0" i="1" smtClean="0">
                                  <a:latin typeface="Cambria Math" panose="02040503050406030204" pitchFamily="18" charset="0"/>
                                </a:rPr>
                                <m:t>(1)</m:t>
                              </m:r>
                            </m:sup>
                          </m:sSup>
                        </m:oMath>
                      </m:oMathPara>
                    </a14:m>
                    <a:endParaRPr lang="zh-TW" altLang="en-US" sz="1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3844089" y="2217525"/>
                    <a:ext cx="355867" cy="224357"/>
                  </a:xfrm>
                  <a:prstGeom prst="rect">
                    <a:avLst/>
                  </a:prstGeom>
                  <a:blipFill>
                    <a:blip r:embed="rId13"/>
                    <a:stretch>
                      <a:fillRect l="-10345" t="-8108" r="-12069" b="-5405"/>
                    </a:stretch>
                  </a:blipFill>
                </p:spPr>
                <p:txBody>
                  <a:bodyPr/>
                  <a:lstStyle/>
                  <a:p>
                    <a:r>
                      <a:rPr lang="zh-TW" altLang="en-US">
                        <a:noFill/>
                      </a:rPr>
                      <a:t> </a:t>
                    </a:r>
                  </a:p>
                </p:txBody>
              </p:sp>
            </mc:Fallback>
          </mc:AlternateContent>
          <p:cxnSp>
            <p:nvCxnSpPr>
              <p:cNvPr id="59" name="直線單箭頭接點 58"/>
              <p:cNvCxnSpPr/>
              <p:nvPr/>
            </p:nvCxnSpPr>
            <p:spPr>
              <a:xfrm>
                <a:off x="3528339" y="2090122"/>
                <a:ext cx="0" cy="32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0" name="直線單箭頭接點 59"/>
            <p:cNvCxnSpPr/>
            <p:nvPr/>
          </p:nvCxnSpPr>
          <p:spPr>
            <a:xfrm>
              <a:off x="3556546" y="3030709"/>
              <a:ext cx="0" cy="32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單箭頭接點 60"/>
            <p:cNvCxnSpPr/>
            <p:nvPr/>
          </p:nvCxnSpPr>
          <p:spPr>
            <a:xfrm>
              <a:off x="3580289" y="4397788"/>
              <a:ext cx="0" cy="32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接點 63"/>
            <p:cNvCxnSpPr/>
            <p:nvPr/>
          </p:nvCxnSpPr>
          <p:spPr>
            <a:xfrm>
              <a:off x="2980706" y="2493720"/>
              <a:ext cx="0" cy="2340000"/>
            </a:xfrm>
            <a:prstGeom prst="line">
              <a:avLst/>
            </a:prstGeom>
          </p:spPr>
          <p:style>
            <a:lnRef idx="1">
              <a:schemeClr val="dk1"/>
            </a:lnRef>
            <a:fillRef idx="0">
              <a:schemeClr val="dk1"/>
            </a:fillRef>
            <a:effectRef idx="0">
              <a:schemeClr val="dk1"/>
            </a:effectRef>
            <a:fontRef idx="minor">
              <a:schemeClr val="tx1"/>
            </a:fontRef>
          </p:style>
        </p:cxnSp>
        <p:cxnSp>
          <p:nvCxnSpPr>
            <p:cNvPr id="67" name="直線單箭頭接點 66"/>
            <p:cNvCxnSpPr/>
            <p:nvPr/>
          </p:nvCxnSpPr>
          <p:spPr>
            <a:xfrm>
              <a:off x="2980706" y="2494004"/>
              <a:ext cx="48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單箭頭接點 67"/>
            <p:cNvCxnSpPr/>
            <p:nvPr/>
          </p:nvCxnSpPr>
          <p:spPr>
            <a:xfrm>
              <a:off x="2980706" y="3450154"/>
              <a:ext cx="48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單箭頭接點 68"/>
            <p:cNvCxnSpPr/>
            <p:nvPr/>
          </p:nvCxnSpPr>
          <p:spPr>
            <a:xfrm>
              <a:off x="2980706" y="4833720"/>
              <a:ext cx="48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矩形 69"/>
            <p:cNvSpPr/>
            <p:nvPr/>
          </p:nvSpPr>
          <p:spPr>
            <a:xfrm>
              <a:off x="6083945" y="2252660"/>
              <a:ext cx="879021" cy="27622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Select one with minimum PAPR</a:t>
              </a:r>
              <a:endParaRPr lang="zh-TW" altLang="en-US" sz="1400" dirty="0"/>
            </a:p>
          </p:txBody>
        </p:sp>
        <p:cxnSp>
          <p:nvCxnSpPr>
            <p:cNvPr id="75" name="直線單箭頭接點 74"/>
            <p:cNvCxnSpPr>
              <a:stCxn id="45" idx="3"/>
            </p:cNvCxnSpPr>
            <p:nvPr/>
          </p:nvCxnSpPr>
          <p:spPr>
            <a:xfrm>
              <a:off x="4999440" y="3503713"/>
              <a:ext cx="1084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單箭頭接點 75"/>
            <p:cNvCxnSpPr/>
            <p:nvPr/>
          </p:nvCxnSpPr>
          <p:spPr>
            <a:xfrm>
              <a:off x="5010317" y="2492233"/>
              <a:ext cx="1084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單箭頭接點 76"/>
            <p:cNvCxnSpPr/>
            <p:nvPr/>
          </p:nvCxnSpPr>
          <p:spPr>
            <a:xfrm>
              <a:off x="4999439" y="4824409"/>
              <a:ext cx="1084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8" name="文字方塊 77"/>
                <p:cNvSpPr txBox="1"/>
                <p:nvPr/>
              </p:nvSpPr>
              <p:spPr>
                <a:xfrm>
                  <a:off x="5427695" y="3812691"/>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5427695" y="3812691"/>
                  <a:ext cx="393555" cy="307777"/>
                </a:xfrm>
                <a:prstGeom prst="rect">
                  <a:avLst/>
                </a:prstGeom>
                <a:blipFill>
                  <a:blip r:embed="rId14"/>
                  <a:stretch>
                    <a:fillRect b="-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5412329" y="2227849"/>
                  <a:ext cx="337848"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(1)</m:t>
                            </m:r>
                          </m:sup>
                        </m:sSup>
                      </m:oMath>
                    </m:oMathPara>
                  </a14:m>
                  <a:endParaRPr lang="zh-TW" altLang="en-US" sz="1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5412329" y="2227849"/>
                  <a:ext cx="337848" cy="224357"/>
                </a:xfrm>
                <a:prstGeom prst="rect">
                  <a:avLst/>
                </a:prstGeom>
                <a:blipFill>
                  <a:blip r:embed="rId15"/>
                  <a:stretch>
                    <a:fillRect l="-7143" t="-8108" r="-1071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5412329" y="4496053"/>
                  <a:ext cx="360420"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𝑈</m:t>
                            </m:r>
                            <m:r>
                              <a:rPr lang="en-US" altLang="zh-TW" sz="1400" b="0" i="1" smtClean="0">
                                <a:latin typeface="Cambria Math" panose="02040503050406030204" pitchFamily="18" charset="0"/>
                              </a:rPr>
                              <m:t>)</m:t>
                            </m:r>
                          </m:sup>
                        </m:sSup>
                      </m:oMath>
                    </m:oMathPara>
                  </a14:m>
                  <a:endParaRPr lang="zh-TW" altLang="en-US" sz="1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5412329" y="4496053"/>
                  <a:ext cx="360420" cy="224357"/>
                </a:xfrm>
                <a:prstGeom prst="rect">
                  <a:avLst/>
                </a:prstGeom>
                <a:blipFill>
                  <a:blip r:embed="rId16"/>
                  <a:stretch>
                    <a:fillRect l="-5085" t="-8108" r="-1186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412329" y="3207572"/>
                  <a:ext cx="337848"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(2)</m:t>
                            </m:r>
                          </m:sup>
                        </m:sSup>
                      </m:oMath>
                    </m:oMathPara>
                  </a14:m>
                  <a:endParaRPr lang="zh-TW" altLang="en-US" sz="14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5412329" y="3207572"/>
                  <a:ext cx="337848" cy="224357"/>
                </a:xfrm>
                <a:prstGeom prst="rect">
                  <a:avLst/>
                </a:prstGeom>
                <a:blipFill>
                  <a:blip r:embed="rId17"/>
                  <a:stretch>
                    <a:fillRect l="-7143" t="-8333" r="-10714"/>
                  </a:stretch>
                </a:blipFill>
              </p:spPr>
              <p:txBody>
                <a:bodyPr/>
                <a:lstStyle/>
                <a:p>
                  <a:r>
                    <a:rPr lang="zh-TW" altLang="en-US">
                      <a:noFill/>
                    </a:rPr>
                    <a:t> </a:t>
                  </a:r>
                </a:p>
              </p:txBody>
            </p:sp>
          </mc:Fallback>
        </mc:AlternateContent>
        <p:cxnSp>
          <p:nvCxnSpPr>
            <p:cNvPr id="83" name="直線單箭頭接點 82"/>
            <p:cNvCxnSpPr>
              <a:stCxn id="70" idx="3"/>
            </p:cNvCxnSpPr>
            <p:nvPr/>
          </p:nvCxnSpPr>
          <p:spPr>
            <a:xfrm flipV="1">
              <a:off x="6962966" y="3633784"/>
              <a:ext cx="10094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文字方塊 83"/>
                <p:cNvSpPr txBox="1"/>
                <p:nvPr/>
              </p:nvSpPr>
              <p:spPr>
                <a:xfrm>
                  <a:off x="7350651" y="3387951"/>
                  <a:ext cx="25132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𝑥</m:t>
                        </m:r>
                      </m:oMath>
                    </m:oMathPara>
                  </a14:m>
                  <a:endParaRPr lang="zh-TW" altLang="en-US" sz="1400"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7350651" y="3387951"/>
                  <a:ext cx="251321" cy="215444"/>
                </a:xfrm>
                <a:prstGeom prst="rect">
                  <a:avLst/>
                </a:prstGeom>
                <a:blipFill>
                  <a:blip r:embed="rId18"/>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2683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163057" y="308484"/>
            <a:ext cx="7942082" cy="615553"/>
          </a:xfrm>
          <a:prstGeom prst="rect">
            <a:avLst/>
          </a:prstGeom>
          <a:noFill/>
        </p:spPr>
        <p:txBody>
          <a:bodyPr wrap="square" rtlCol="0">
            <a:spAutoFit/>
          </a:bodyPr>
          <a:lstStyle/>
          <a:p>
            <a:r>
              <a:rPr lang="en-US" altLang="zh-TW" sz="3400" b="1" dirty="0" smtClean="0">
                <a:latin typeface="+mj-lt"/>
              </a:rPr>
              <a:t>Partial Transmit Sequence (PTS)</a:t>
            </a:r>
            <a:endParaRPr lang="en-US" altLang="zh-TW" sz="3400" b="1" dirty="0">
              <a:latin typeface="+mj-lt"/>
            </a:endParaRPr>
          </a:p>
        </p:txBody>
      </p:sp>
      <mc:AlternateContent xmlns:mc="http://schemas.openxmlformats.org/markup-compatibility/2006" xmlns:a14="http://schemas.microsoft.com/office/drawing/2010/main">
        <mc:Choice Requires="a14">
          <p:sp>
            <p:nvSpPr>
              <p:cNvPr id="6" name="文字方塊 5"/>
              <p:cNvSpPr txBox="1"/>
              <p:nvPr/>
            </p:nvSpPr>
            <p:spPr>
              <a:xfrm>
                <a:off x="923925" y="1247692"/>
                <a:ext cx="7658100" cy="434984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PTS technique, an input data block of </a:t>
                </a:r>
                <a14:m>
                  <m:oMath xmlns:m="http://schemas.openxmlformats.org/officeDocument/2006/math">
                    <m:r>
                      <a:rPr lang="en-US" altLang="zh-TW" sz="1400" b="0" i="1" smtClean="0">
                        <a:latin typeface="Cambria Math" panose="02040503050406030204" pitchFamily="18" charset="0"/>
                      </a:rPr>
                      <m:t>𝑁</m:t>
                    </m:r>
                  </m:oMath>
                </a14:m>
                <a:r>
                  <a:rPr lang="zh-TW" altLang="en-US" sz="1400" dirty="0" smtClean="0"/>
                  <a:t> </a:t>
                </a:r>
                <a:r>
                  <a:rPr lang="en-US" altLang="zh-TW" sz="1400" dirty="0" smtClean="0"/>
                  <a:t>symbols is partitioned into </a:t>
                </a:r>
                <a14:m>
                  <m:oMath xmlns:m="http://schemas.openxmlformats.org/officeDocument/2006/math">
                    <m:r>
                      <a:rPr lang="en-US" altLang="zh-TW" sz="1400" b="0" i="1" smtClean="0">
                        <a:latin typeface="Cambria Math" panose="02040503050406030204" pitchFamily="18" charset="0"/>
                      </a:rPr>
                      <m:t>𝑀</m:t>
                    </m:r>
                  </m:oMath>
                </a14:m>
                <a:r>
                  <a:rPr lang="en-US" altLang="zh-TW" sz="1400" dirty="0" smtClean="0"/>
                  <a:t> disjoint </a:t>
                </a:r>
                <a:r>
                  <a:rPr lang="en-US" altLang="zh-TW" sz="1400" dirty="0" err="1" smtClean="0"/>
                  <a:t>subblocks</a:t>
                </a:r>
                <a:r>
                  <a:rPr lang="en-US" altLang="zh-TW" sz="1400" dirty="0" smtClean="0"/>
                  <a:t>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𝑚</m:t>
                        </m:r>
                      </m:sub>
                    </m:sSub>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𝑋</m:t>
                            </m:r>
                          </m:e>
                          <m:sub>
                            <m:r>
                              <a:rPr lang="en-US" altLang="zh-TW" sz="1400" i="1">
                                <a:latin typeface="Cambria Math" panose="02040503050406030204" pitchFamily="18" charset="0"/>
                                <a:ea typeface="Cambria Math" panose="02040503050406030204" pitchFamily="18" charset="0"/>
                              </a:rPr>
                              <m:t>𝑚</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𝑁</m:t>
                            </m:r>
                            <m:r>
                              <a:rPr lang="en-US" altLang="zh-TW" sz="1400" i="1">
                                <a:latin typeface="Cambria Math" panose="02040503050406030204" pitchFamily="18" charset="0"/>
                                <a:ea typeface="Cambria Math" panose="02040503050406030204" pitchFamily="18" charset="0"/>
                              </a:rPr>
                              <m:t>−1</m:t>
                            </m:r>
                          </m:sub>
                        </m:sSub>
                        <m:r>
                          <a:rPr lang="en-US" altLang="zh-TW" sz="1400" i="1">
                            <a:latin typeface="Cambria Math" panose="02040503050406030204" pitchFamily="18" charset="0"/>
                          </a:rPr>
                          <m:t>]</m:t>
                        </m:r>
                        <m:r>
                          <m:rPr>
                            <m:nor/>
                          </m:rPr>
                          <a:rPr lang="zh-TW" altLang="en-US" sz="1400" dirty="0"/>
                          <m:t> </m:t>
                        </m:r>
                      </m:e>
                      <m:sup>
                        <m:r>
                          <a:rPr lang="en-US" altLang="zh-TW" sz="1400" b="0" i="1" smtClean="0">
                            <a:latin typeface="Cambria Math" panose="02040503050406030204" pitchFamily="18" charset="0"/>
                          </a:rPr>
                          <m:t>𝑇</m:t>
                        </m:r>
                      </m:sup>
                    </m:s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=1,2,⋯,</m:t>
                    </m:r>
                    <m:r>
                      <a:rPr lang="en-US" altLang="zh-TW" sz="1400" b="0" i="1" smtClean="0">
                        <a:latin typeface="Cambria Math" panose="02040503050406030204" pitchFamily="18" charset="0"/>
                        <a:ea typeface="Cambria Math" panose="02040503050406030204" pitchFamily="18" charset="0"/>
                      </a:rPr>
                      <m:t>𝑀</m:t>
                    </m:r>
                  </m:oMath>
                </a14:m>
                <a:r>
                  <a:rPr lang="en-US" altLang="zh-TW" sz="1400" dirty="0" smtClean="0"/>
                  <a:t>, such that </a:t>
                </a:r>
                <a14:m>
                  <m:oMath xmlns:m="http://schemas.openxmlformats.org/officeDocument/2006/math">
                    <m:nary>
                      <m:naryPr>
                        <m:chr m:val="∑"/>
                        <m:limLoc m:val="subSup"/>
                        <m:ctrlPr>
                          <a:rPr lang="en-US" altLang="zh-TW" sz="1400" i="1" smtClean="0">
                            <a:latin typeface="Cambria Math" panose="02040503050406030204" pitchFamily="18" charset="0"/>
                          </a:rPr>
                        </m:ctrlPr>
                      </m:naryPr>
                      <m:sub>
                        <m:r>
                          <m:rPr>
                            <m:brk m:alnAt="25"/>
                          </m:rP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=1</m:t>
                        </m:r>
                      </m:sub>
                      <m:sup>
                        <m:r>
                          <a:rPr lang="en-US" altLang="zh-TW" sz="1400" b="0" i="1" smtClean="0">
                            <a:latin typeface="Cambria Math" panose="02040503050406030204" pitchFamily="18" charset="0"/>
                          </a:rPr>
                          <m:t>𝑀</m:t>
                        </m:r>
                      </m:sup>
                      <m:e>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𝑚</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𝑋</m:t>
                        </m:r>
                      </m:e>
                    </m:nary>
                  </m:oMath>
                </a14:m>
                <a:r>
                  <a:rPr lang="en-US" altLang="zh-TW" sz="1400" dirty="0" smtClean="0"/>
                  <a:t>, where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𝑘</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𝑘</m:t>
                        </m:r>
                      </m:sub>
                    </m:sSub>
                  </m:oMath>
                </a14:m>
                <a:r>
                  <a:rPr lang="en-US" altLang="zh-TW" sz="1400" dirty="0" smtClean="0"/>
                  <a:t> or 0. Then, the </a:t>
                </a:r>
                <a:r>
                  <a:rPr lang="en-US" altLang="zh-TW" sz="1400" dirty="0" err="1" smtClean="0"/>
                  <a:t>subblocks</a:t>
                </a:r>
                <a:r>
                  <a:rPr lang="en-US" altLang="zh-TW" sz="1400" dirty="0" smtClean="0"/>
                  <a:t>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sub>
                    </m:sSub>
                  </m:oMath>
                </a14:m>
                <a:r>
                  <a:rPr lang="en-US" altLang="zh-TW" sz="1400" dirty="0" smtClean="0"/>
                  <a:t> are transformed into </a:t>
                </a:r>
                <a14:m>
                  <m:oMath xmlns:m="http://schemas.openxmlformats.org/officeDocument/2006/math">
                    <m:r>
                      <a:rPr lang="en-US" altLang="zh-TW" sz="1400" b="0" i="1" smtClean="0">
                        <a:latin typeface="Cambria Math" panose="02040503050406030204" pitchFamily="18" charset="0"/>
                      </a:rPr>
                      <m:t>𝑀</m:t>
                    </m:r>
                  </m:oMath>
                </a14:m>
                <a:r>
                  <a:rPr lang="en-US" altLang="zh-TW" sz="1400" dirty="0" smtClean="0"/>
                  <a:t> time-domain partial transmit sequences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sub>
                    </m:sSub>
                  </m:oMath>
                </a14:m>
                <a:r>
                  <a:rPr lang="en-US" altLang="zh-TW" sz="1400" dirty="0" smtClean="0"/>
                  <a:t> concatenated with </a:t>
                </a:r>
                <a14:m>
                  <m:oMath xmlns:m="http://schemas.openxmlformats.org/officeDocument/2006/math">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𝐿</m:t>
                        </m:r>
                        <m:r>
                          <a:rPr lang="en-US" altLang="zh-TW" sz="1400" b="0" i="1" smtClean="0">
                            <a:latin typeface="Cambria Math" panose="02040503050406030204" pitchFamily="18" charset="0"/>
                          </a:rPr>
                          <m:t>−1</m:t>
                        </m:r>
                      </m:e>
                    </m:d>
                    <m:r>
                      <a:rPr lang="en-US" altLang="zh-TW" sz="1400" b="0" i="1" smtClean="0">
                        <a:latin typeface="Cambria Math" panose="02040503050406030204" pitchFamily="18" charset="0"/>
                      </a:rPr>
                      <m:t>𝑁</m:t>
                    </m:r>
                  </m:oMath>
                </a14:m>
                <a:r>
                  <a:rPr lang="en-US" altLang="zh-TW" sz="1400" dirty="0" smtClean="0"/>
                  <a:t> zeros)</a:t>
                </a:r>
                <a:br>
                  <a:rPr lang="en-US" altLang="zh-TW" sz="1400" dirty="0" smtClean="0"/>
                </a:br>
                <a:r>
                  <a:rPr lang="en-US" altLang="zh-TW" sz="1400" dirty="0" smtClean="0"/>
                  <a:t/>
                </a:r>
                <a:br>
                  <a:rPr lang="en-US" altLang="zh-TW" sz="1400" dirty="0" smtClean="0"/>
                </a:b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sub>
                    </m:sSub>
                    <m:r>
                      <a:rPr lang="en-US" altLang="zh-TW" sz="1400" i="1">
                        <a:latin typeface="Cambria Math" panose="02040503050406030204" pitchFamily="18" charset="0"/>
                      </a:rPr>
                      <m:t>=</m:t>
                    </m:r>
                    <m:sSup>
                      <m:sSupPr>
                        <m:ctrlPr>
                          <a:rPr lang="en-US" altLang="zh-TW" sz="1400" i="1" smtClean="0">
                            <a:latin typeface="Cambria Math" panose="02040503050406030204" pitchFamily="18" charset="0"/>
                          </a:rPr>
                        </m:ctrlPr>
                      </m:sSupPr>
                      <m:e>
                        <m:d>
                          <m:dPr>
                            <m:begChr m:val="["/>
                            <m:endChr m:val="]"/>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r>
                                  <a:rPr lang="en-US" altLang="zh-TW" sz="1400" i="1">
                                    <a:latin typeface="Cambria Math" panose="02040503050406030204" pitchFamily="18" charset="0"/>
                                  </a:rPr>
                                  <m:t>,</m:t>
                                </m:r>
                                <m:r>
                                  <a:rPr lang="en-US" altLang="zh-TW" sz="1400" i="1">
                                    <a:latin typeface="Cambria Math" panose="02040503050406030204" pitchFamily="18" charset="0"/>
                                  </a:rPr>
                                  <m:t>𝑁𝐿</m:t>
                                </m:r>
                                <m:r>
                                  <a:rPr lang="en-US" altLang="zh-TW" sz="1400" i="1">
                                    <a:latin typeface="Cambria Math" panose="02040503050406030204" pitchFamily="18" charset="0"/>
                                  </a:rPr>
                                  <m:t>−1</m:t>
                                </m:r>
                              </m:sub>
                            </m:sSub>
                          </m:e>
                        </m:d>
                      </m:e>
                      <m:sup>
                        <m:r>
                          <a:rPr lang="en-US" altLang="zh-TW" sz="1400" b="0" i="1" smtClean="0">
                            <a:latin typeface="Cambria Math" panose="02040503050406030204" pitchFamily="18" charset="0"/>
                          </a:rPr>
                          <m:t>𝑇</m:t>
                        </m:r>
                      </m:sup>
                    </m:sSup>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𝐼𝐷𝐹𝑇</m:t>
                        </m:r>
                      </m:e>
                      <m:sub>
                        <m:r>
                          <a:rPr lang="en-US" altLang="zh-TW" sz="1400" b="0" i="1" smtClean="0">
                            <a:latin typeface="Cambria Math" panose="02040503050406030204" pitchFamily="18" charset="0"/>
                          </a:rPr>
                          <m:t>𝑁𝐿</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𝑁</m:t>
                        </m:r>
                      </m:sub>
                    </m:sSub>
                    <m:d>
                      <m:dPr>
                        <m:begChr m:val="["/>
                        <m:endChr m:val="]"/>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sub>
                        </m:sSub>
                      </m:e>
                    </m:d>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These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sub>
                    </m:sSub>
                  </m:oMath>
                </a14:m>
                <a:r>
                  <a:rPr lang="en-US" altLang="zh-TW" sz="1400" dirty="0" smtClean="0"/>
                  <a:t> are called the partial transmit sequences.</a:t>
                </a:r>
                <a:br>
                  <a:rPr lang="en-US" altLang="zh-TW" sz="1400" dirty="0" smtClean="0"/>
                </a:br>
                <a:endParaRPr lang="en-US" altLang="zh-TW" sz="1400" dirty="0"/>
              </a:p>
              <a:p>
                <a:endParaRPr lang="en-US" altLang="zh-TW" sz="1400" dirty="0" smtClean="0"/>
              </a:p>
              <a:p>
                <a:pPr marL="285750" indent="-285750">
                  <a:buFont typeface="Arial" panose="020B0604020202020204" pitchFamily="34" charset="0"/>
                  <a:buChar char="•"/>
                </a:pPr>
                <a:r>
                  <a:rPr lang="en-US" altLang="zh-TW" sz="1400" dirty="0" smtClean="0"/>
                  <a:t>The subcarriers in each </a:t>
                </a:r>
                <a:r>
                  <a:rPr lang="en-US" altLang="zh-TW" sz="1400" dirty="0" err="1" smtClean="0"/>
                  <a:t>subblock</a:t>
                </a:r>
                <a:r>
                  <a:rPr lang="en-US" altLang="zh-TW" sz="1400" dirty="0" smtClean="0"/>
                  <a:t> are weighted by a phase factor, where the phase factors </a:t>
                </a:r>
                <a14:m>
                  <m:oMath xmlns:m="http://schemas.openxmlformats.org/officeDocument/2006/math">
                    <m:r>
                      <a:rPr lang="en-US" altLang="zh-TW" sz="1400" b="0" i="1" smtClean="0">
                        <a:latin typeface="Cambria Math" panose="02040503050406030204" pitchFamily="18" charset="0"/>
                      </a:rPr>
                      <m:t>𝑏</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𝑚</m:t>
                        </m:r>
                      </m:sub>
                    </m:sSub>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𝑒</m:t>
                        </m:r>
                      </m:e>
                      <m:sup>
                        <m:r>
                          <a:rPr lang="en-US" altLang="zh-TW" sz="1400" b="0" i="1" smtClean="0">
                            <a:latin typeface="Cambria Math" panose="02040503050406030204" pitchFamily="18" charset="0"/>
                          </a:rPr>
                          <m:t>𝑗</m:t>
                        </m:r>
                        <m:sSub>
                          <m:sSubPr>
                            <m:ctrlPr>
                              <a:rPr lang="en-US" altLang="zh-TW" sz="1400" b="0" i="1" smtClean="0">
                                <a:latin typeface="Cambria Math" panose="02040503050406030204" pitchFamily="18" charset="0"/>
                              </a:rPr>
                            </m:ctrlPr>
                          </m:sSubPr>
                          <m:e>
                            <m:r>
                              <a:rPr lang="zh-TW" altLang="en-US" sz="1400" b="0" i="1" smtClean="0">
                                <a:latin typeface="Cambria Math" panose="02040503050406030204" pitchFamily="18" charset="0"/>
                              </a:rPr>
                              <m:t>𝜃</m:t>
                            </m:r>
                          </m:e>
                          <m:sub>
                            <m:r>
                              <a:rPr lang="en-US" altLang="zh-TW" sz="1400" b="0" i="1" smtClean="0">
                                <a:latin typeface="Cambria Math" panose="02040503050406030204" pitchFamily="18" charset="0"/>
                              </a:rPr>
                              <m:t>𝑚</m:t>
                            </m:r>
                          </m:sub>
                        </m:sSub>
                      </m:sup>
                    </m:s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=1,2,⋯,</m:t>
                    </m:r>
                    <m:r>
                      <a:rPr lang="en-US" altLang="zh-TW" sz="1400" b="0" i="1" smtClean="0">
                        <a:latin typeface="Cambria Math" panose="02040503050406030204" pitchFamily="18" charset="0"/>
                        <a:ea typeface="Cambria Math" panose="02040503050406030204" pitchFamily="18" charset="0"/>
                      </a:rPr>
                      <m:t>𝑀</m:t>
                    </m:r>
                    <m:r>
                      <a:rPr lang="en-US" altLang="zh-TW" sz="1400" b="0" i="1" smtClean="0">
                        <a:latin typeface="Cambria Math" panose="02040503050406030204" pitchFamily="18" charset="0"/>
                      </a:rPr>
                      <m:t>}</m:t>
                    </m:r>
                  </m:oMath>
                </a14:m>
                <a:r>
                  <a:rPr lang="en-US" altLang="zh-TW" sz="1400" dirty="0" smtClean="0"/>
                  <a:t> are selected such that the PAPR of the combined signal </a:t>
                </a:r>
                <a:r>
                  <a:rPr lang="en-US" altLang="zh-TW" sz="1400" i="1" dirty="0" smtClean="0">
                    <a:latin typeface="Cambria Math" panose="02040503050406030204" pitchFamily="18" charset="0"/>
                  </a:rPr>
                  <a:t/>
                </a:r>
                <a:br>
                  <a:rPr lang="en-US" altLang="zh-TW" sz="1400" i="1" dirty="0" smtClean="0">
                    <a:latin typeface="Cambria Math" panose="02040503050406030204" pitchFamily="18" charset="0"/>
                  </a:rPr>
                </a:br>
                <a14:m>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m:t>
                        </m:r>
                      </m:sup>
                    </m:sSup>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𝑏</m:t>
                        </m:r>
                      </m:e>
                    </m:d>
                    <m:r>
                      <a:rPr lang="en-US" altLang="zh-TW" sz="1400" b="0" i="1" smtClean="0">
                        <a:latin typeface="Cambria Math" panose="02040503050406030204" pitchFamily="18" charset="0"/>
                      </a:rPr>
                      <m:t>=</m:t>
                    </m:r>
                    <m:nary>
                      <m:naryPr>
                        <m:chr m:val="∑"/>
                        <m:limLoc m:val="subSup"/>
                        <m:ctrlPr>
                          <a:rPr lang="en-US" altLang="zh-TW" sz="1400" i="1">
                            <a:latin typeface="Cambria Math" panose="02040503050406030204" pitchFamily="18" charset="0"/>
                          </a:rPr>
                        </m:ctrlPr>
                      </m:naryPr>
                      <m:sub>
                        <m:r>
                          <m:rPr>
                            <m:brk m:alnAt="25"/>
                          </m:rPr>
                          <a:rPr lang="en-US" altLang="zh-TW" sz="1400" i="1">
                            <a:latin typeface="Cambria Math" panose="02040503050406030204" pitchFamily="18" charset="0"/>
                          </a:rPr>
                          <m:t>𝑚</m:t>
                        </m:r>
                        <m:r>
                          <a:rPr lang="en-US" altLang="zh-TW" sz="1400" i="1">
                            <a:latin typeface="Cambria Math" panose="02040503050406030204" pitchFamily="18" charset="0"/>
                          </a:rPr>
                          <m:t>=1</m:t>
                        </m:r>
                      </m:sub>
                      <m:sup>
                        <m:r>
                          <a:rPr lang="en-US" altLang="zh-TW" sz="1400" i="1">
                            <a:latin typeface="Cambria Math" panose="02040503050406030204" pitchFamily="18" charset="0"/>
                          </a:rPr>
                          <m:t>𝑀</m:t>
                        </m:r>
                      </m:sup>
                      <m:e>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𝑚</m:t>
                            </m:r>
                          </m:sub>
                        </m:sSub>
                        <m:r>
                          <a:rPr lang="en-US" altLang="zh-TW" sz="1400" i="1" smtClean="0">
                            <a:latin typeface="Cambria Math" panose="02040503050406030204" pitchFamily="18" charset="0"/>
                            <a:ea typeface="Cambria Math" panose="02040503050406030204" pitchFamily="18" charset="0"/>
                          </a:rPr>
                          <m:t>∙</m:t>
                        </m:r>
                        <m:sSub>
                          <m:sSubPr>
                            <m:ctrlPr>
                              <a:rPr lang="en-US" altLang="zh-TW" sz="140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𝑥</m:t>
                            </m:r>
                          </m:e>
                          <m:sub>
                            <m:r>
                              <a:rPr lang="en-US" altLang="zh-TW" sz="1400" b="0" i="1" smtClean="0">
                                <a:latin typeface="Cambria Math" panose="02040503050406030204" pitchFamily="18" charset="0"/>
                                <a:ea typeface="Cambria Math" panose="02040503050406030204" pitchFamily="18" charset="0"/>
                              </a:rPr>
                              <m:t>𝑚</m:t>
                            </m:r>
                          </m:sub>
                        </m:sSub>
                      </m:e>
                    </m:nary>
                  </m:oMath>
                </a14:m>
                <a:r>
                  <a:rPr lang="en-US" altLang="zh-TW" sz="1400" dirty="0" smtClean="0"/>
                  <a:t> is minimized, where </a:t>
                </a: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𝑥</m:t>
                        </m:r>
                      </m:e>
                      <m:sup>
                        <m:r>
                          <a:rPr lang="en-US" altLang="zh-TW" sz="1400" i="1">
                            <a:latin typeface="Cambria Math" panose="02040503050406030204" pitchFamily="18" charset="0"/>
                          </a:rPr>
                          <m:t>′</m:t>
                        </m:r>
                      </m:sup>
                    </m:s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i="1">
                            <a:latin typeface="Cambria Math" panose="02040503050406030204" pitchFamily="18" charset="0"/>
                          </a:rPr>
                          <m:t>[</m:t>
                        </m:r>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𝑥</m:t>
                            </m:r>
                          </m:e>
                          <m:sub>
                            <m:r>
                              <a:rPr lang="en-US" altLang="zh-TW" sz="1400" i="1">
                                <a:latin typeface="Cambria Math" panose="02040503050406030204" pitchFamily="18" charset="0"/>
                              </a:rPr>
                              <m:t>0</m:t>
                            </m:r>
                          </m:sub>
                          <m:sup>
                            <m:r>
                              <a:rPr lang="en-US" altLang="zh-TW" sz="1400" i="1">
                                <a:latin typeface="Cambria Math" panose="02040503050406030204" pitchFamily="18" charset="0"/>
                              </a:rPr>
                              <m:t>′</m:t>
                            </m:r>
                          </m:sup>
                        </m:sSub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r>
                          <a:rPr lang="en-US" altLang="zh-TW" sz="1400" i="1">
                            <a:latin typeface="Cambria Math" panose="02040503050406030204" pitchFamily="18" charset="0"/>
                          </a:rPr>
                          <m:t>,</m:t>
                        </m:r>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𝑥</m:t>
                            </m:r>
                          </m:e>
                          <m:sub>
                            <m:r>
                              <a:rPr lang="en-US" altLang="zh-TW" sz="1400" i="1">
                                <a:latin typeface="Cambria Math" panose="02040503050406030204" pitchFamily="18" charset="0"/>
                              </a:rPr>
                              <m:t>1</m:t>
                            </m:r>
                          </m:sub>
                          <m:sup>
                            <m:r>
                              <a:rPr lang="en-US" altLang="zh-TW" sz="1400" i="1">
                                <a:latin typeface="Cambria Math" panose="02040503050406030204" pitchFamily="18" charset="0"/>
                              </a:rPr>
                              <m:t>′</m:t>
                            </m:r>
                          </m:sup>
                        </m:sSub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𝑥</m:t>
                            </m:r>
                          </m:e>
                          <m:sub>
                            <m:r>
                              <a:rPr lang="en-US" altLang="zh-TW" sz="1400" i="1">
                                <a:latin typeface="Cambria Math" panose="02040503050406030204" pitchFamily="18" charset="0"/>
                              </a:rPr>
                              <m:t>𝑁𝐿</m:t>
                            </m:r>
                            <m:r>
                              <a:rPr lang="en-US" altLang="zh-TW" sz="1400" i="1">
                                <a:latin typeface="Cambria Math" panose="02040503050406030204" pitchFamily="18" charset="0"/>
                              </a:rPr>
                              <m:t>−1</m:t>
                            </m:r>
                          </m:sub>
                          <m:sup>
                            <m:r>
                              <a:rPr lang="en-US" altLang="zh-TW" sz="1400" i="1">
                                <a:latin typeface="Cambria Math" panose="02040503050406030204" pitchFamily="18" charset="0"/>
                              </a:rPr>
                              <m:t>′</m:t>
                            </m:r>
                          </m:sup>
                        </m:sSub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r>
                          <a:rPr lang="en-US" altLang="zh-TW" sz="1400" i="1">
                            <a:latin typeface="Cambria Math" panose="02040503050406030204" pitchFamily="18" charset="0"/>
                          </a:rPr>
                          <m:t>]</m:t>
                        </m:r>
                        <m:r>
                          <m:rPr>
                            <m:nor/>
                          </m:rPr>
                          <a:rPr lang="zh-TW" altLang="en-US" sz="1400" dirty="0"/>
                          <m:t> </m:t>
                        </m:r>
                      </m:e>
                      <m:sup>
                        <m:r>
                          <a:rPr lang="en-US" altLang="zh-TW" sz="1400" b="0" i="1" smtClean="0">
                            <a:latin typeface="Cambria Math" panose="02040503050406030204" pitchFamily="18" charset="0"/>
                          </a:rPr>
                          <m:t>𝑇</m:t>
                        </m:r>
                      </m:sup>
                    </m:sSup>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The objective is to find the set of phase factors that minimizes the PAPR, which is related to the minimization of </a:t>
                </a:r>
              </a:p>
              <a:p>
                <a:endParaRPr lang="en-US" altLang="zh-TW" sz="1400" dirty="0"/>
              </a:p>
              <a:p>
                <a:pPr/>
                <a14:m>
                  <m:oMathPara xmlns:m="http://schemas.openxmlformats.org/officeDocument/2006/math">
                    <m:oMathParaPr>
                      <m:jc m:val="centerGroup"/>
                    </m:oMathParaPr>
                    <m:oMath xmlns:m="http://schemas.openxmlformats.org/officeDocument/2006/math">
                      <m:func>
                        <m:funcPr>
                          <m:ctrlPr>
                            <a:rPr lang="en-US" altLang="zh-TW" sz="1400" i="1" smtClean="0">
                              <a:latin typeface="Cambria Math" panose="02040503050406030204" pitchFamily="18" charset="0"/>
                            </a:rPr>
                          </m:ctrlPr>
                        </m:funcPr>
                        <m:fName>
                          <m:limLow>
                            <m:limLowPr>
                              <m:ctrlPr>
                                <a:rPr lang="en-US" altLang="zh-TW" sz="1400" i="1" smtClean="0">
                                  <a:latin typeface="Cambria Math" panose="02040503050406030204" pitchFamily="18" charset="0"/>
                                </a:rPr>
                              </m:ctrlPr>
                            </m:limLowPr>
                            <m:e>
                              <m:r>
                                <m:rPr>
                                  <m:sty m:val="p"/>
                                </m:rPr>
                                <a:rPr lang="en-US" altLang="zh-TW" sz="1400" i="0" smtClean="0">
                                  <a:latin typeface="Cambria Math" panose="02040503050406030204" pitchFamily="18" charset="0"/>
                                </a:rPr>
                                <m:t>max</m:t>
                              </m:r>
                            </m:e>
                            <m:lim>
                              <m:r>
                                <a:rPr lang="en-US" altLang="zh-TW" sz="1400" b="0" i="1" smtClean="0">
                                  <a:latin typeface="Cambria Math" panose="02040503050406030204" pitchFamily="18" charset="0"/>
                                </a:rPr>
                                <m:t>0</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𝑘</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𝑁𝐿</m:t>
                              </m:r>
                              <m:r>
                                <a:rPr lang="en-US" altLang="zh-TW" sz="1400" b="0" i="1" smtClean="0">
                                  <a:latin typeface="Cambria Math" panose="02040503050406030204" pitchFamily="18" charset="0"/>
                                  <a:ea typeface="Cambria Math" panose="02040503050406030204" pitchFamily="18" charset="0"/>
                                </a:rPr>
                                <m:t>−1</m:t>
                              </m:r>
                            </m:lim>
                          </m:limLow>
                        </m:fName>
                        <m:e>
                          <m:d>
                            <m:dPr>
                              <m:begChr m:val="|"/>
                              <m:endChr m:val="|"/>
                              <m:ctrlPr>
                                <a:rPr lang="en-US" altLang="zh-TW" sz="1400" i="1" smtClean="0">
                                  <a:latin typeface="Cambria Math" panose="02040503050406030204" pitchFamily="18" charset="0"/>
                                </a:rPr>
                              </m:ctrlPr>
                            </m:dPr>
                            <m:e>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𝑘</m:t>
                                  </m:r>
                                </m:sub>
                                <m:sup>
                                  <m:r>
                                    <a:rPr lang="en-US" altLang="zh-TW" sz="1400" i="1">
                                      <a:latin typeface="Cambria Math" panose="02040503050406030204" pitchFamily="18" charset="0"/>
                                    </a:rPr>
                                    <m:t>′</m:t>
                                  </m:r>
                                </m:sup>
                              </m:sSub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e>
                          </m:d>
                        </m:e>
                      </m:func>
                    </m:oMath>
                  </m:oMathPara>
                </a14:m>
                <a:endParaRPr lang="zh-TW" altLang="en-US" sz="1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923925" y="1247692"/>
                <a:ext cx="7658100" cy="4349845"/>
              </a:xfrm>
              <a:prstGeom prst="rect">
                <a:avLst/>
              </a:prstGeom>
              <a:blipFill>
                <a:blip r:embed="rId3"/>
                <a:stretch>
                  <a:fillRect l="-159" t="-2104"/>
                </a:stretch>
              </a:blipFill>
            </p:spPr>
            <p:txBody>
              <a:bodyPr/>
              <a:lstStyle/>
              <a:p>
                <a:r>
                  <a:rPr lang="zh-TW" altLang="en-US">
                    <a:noFill/>
                  </a:rPr>
                  <a:t> </a:t>
                </a:r>
              </a:p>
            </p:txBody>
          </p:sp>
        </mc:Fallback>
      </mc:AlternateContent>
      <p:sp>
        <p:nvSpPr>
          <p:cNvPr id="7" name="矩形 6"/>
          <p:cNvSpPr/>
          <p:nvPr/>
        </p:nvSpPr>
        <p:spPr>
          <a:xfrm>
            <a:off x="923925" y="6184243"/>
            <a:ext cx="6429375" cy="461665"/>
          </a:xfrm>
          <a:prstGeom prst="rect">
            <a:avLst/>
          </a:prstGeom>
        </p:spPr>
        <p:txBody>
          <a:bodyPr wrap="square">
            <a:spAutoFit/>
          </a:bodyPr>
          <a:lstStyle/>
          <a:p>
            <a:r>
              <a:rPr lang="en-US" altLang="zh-TW" sz="1200" dirty="0" smtClean="0"/>
              <a:t>[6] </a:t>
            </a:r>
            <a:r>
              <a:rPr lang="en-US" altLang="zh-TW" sz="1200" dirty="0" err="1" smtClean="0"/>
              <a:t>X.Li</a:t>
            </a:r>
            <a:r>
              <a:rPr lang="en-US" altLang="zh-TW" sz="1200" dirty="0" smtClean="0"/>
              <a:t> </a:t>
            </a:r>
            <a:r>
              <a:rPr lang="en-US" altLang="zh-TW" sz="1200" dirty="0"/>
              <a:t>and </a:t>
            </a:r>
            <a:r>
              <a:rPr lang="en-US" altLang="zh-TW" sz="1200" dirty="0" err="1"/>
              <a:t>L.J.Cimini</a:t>
            </a:r>
            <a:r>
              <a:rPr lang="en-US" altLang="zh-TW" sz="1200" dirty="0"/>
              <a:t>, ”Effect of clipping and filtering on the performance of OFDM,” IEEE </a:t>
            </a:r>
            <a:r>
              <a:rPr lang="en-US" altLang="zh-TW" sz="1200" dirty="0" err="1"/>
              <a:t>Commun</a:t>
            </a:r>
            <a:r>
              <a:rPr lang="en-US" altLang="zh-TW" sz="1200" dirty="0"/>
              <a:t>. Lett., vol.2, no.5, pp.131-133, May 1998.</a:t>
            </a:r>
            <a:endParaRPr lang="zh-TW" altLang="en-US" sz="1200" dirty="0"/>
          </a:p>
        </p:txBody>
      </p:sp>
      <mc:AlternateContent xmlns:mc="http://schemas.openxmlformats.org/markup-compatibility/2006" xmlns:a14="http://schemas.microsoft.com/office/drawing/2010/main">
        <mc:Choice Requires="a14">
          <p:sp>
            <p:nvSpPr>
              <p:cNvPr id="8" name="文字方塊 7"/>
              <p:cNvSpPr txBox="1"/>
              <p:nvPr/>
            </p:nvSpPr>
            <p:spPr>
              <a:xfrm>
                <a:off x="7066362" y="2442693"/>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(7)</m:t>
                      </m:r>
                    </m:oMath>
                  </m:oMathPara>
                </a14:m>
                <a:endParaRPr lang="zh-TW" altLang="en-US" sz="1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066362" y="2442693"/>
                <a:ext cx="286938" cy="215444"/>
              </a:xfrm>
              <a:prstGeom prst="rect">
                <a:avLst/>
              </a:prstGeom>
              <a:blipFill>
                <a:blip r:embed="rId4"/>
                <a:stretch>
                  <a:fillRect l="-21277" r="-23404"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11980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群組 85"/>
          <p:cNvGrpSpPr/>
          <p:nvPr/>
        </p:nvGrpSpPr>
        <p:grpSpPr>
          <a:xfrm>
            <a:off x="504827" y="2111511"/>
            <a:ext cx="8353423" cy="2983476"/>
            <a:chOff x="476252" y="2244861"/>
            <a:chExt cx="8353423" cy="2983476"/>
          </a:xfrm>
        </p:grpSpPr>
        <p:grpSp>
          <p:nvGrpSpPr>
            <p:cNvPr id="4" name="群組 3"/>
            <p:cNvGrpSpPr/>
            <p:nvPr/>
          </p:nvGrpSpPr>
          <p:grpSpPr>
            <a:xfrm>
              <a:off x="476252" y="2386010"/>
              <a:ext cx="4494613" cy="2009776"/>
              <a:chOff x="676277" y="2185985"/>
              <a:chExt cx="4494613" cy="2009776"/>
            </a:xfrm>
          </p:grpSpPr>
          <p:sp>
            <p:nvSpPr>
              <p:cNvPr id="2" name="矩形 1"/>
              <p:cNvSpPr/>
              <p:nvPr/>
            </p:nvSpPr>
            <p:spPr>
              <a:xfrm>
                <a:off x="676277" y="2952748"/>
                <a:ext cx="718795"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Data</a:t>
                </a:r>
              </a:p>
              <a:p>
                <a:pPr algn="ctr"/>
                <a:r>
                  <a:rPr lang="en-US" altLang="zh-TW" sz="1400" dirty="0" smtClean="0"/>
                  <a:t>Source</a:t>
                </a:r>
                <a:endParaRPr lang="zh-TW" altLang="en-US" sz="1400" dirty="0"/>
              </a:p>
            </p:txBody>
          </p:sp>
          <p:sp>
            <p:nvSpPr>
              <p:cNvPr id="3" name="矩形 2"/>
              <p:cNvSpPr/>
              <p:nvPr/>
            </p:nvSpPr>
            <p:spPr>
              <a:xfrm>
                <a:off x="1813664" y="2185986"/>
                <a:ext cx="879021"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Partition into blocks and serial to parallel conversion</a:t>
                </a:r>
                <a:endParaRPr lang="zh-TW" altLang="en-US" sz="1400" dirty="0"/>
              </a:p>
            </p:txBody>
          </p:sp>
          <p:sp>
            <p:nvSpPr>
              <p:cNvPr id="8" name="矩形 7"/>
              <p:cNvSpPr/>
              <p:nvPr/>
            </p:nvSpPr>
            <p:spPr>
              <a:xfrm>
                <a:off x="4408890" y="2185985"/>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9" name="矩形 8"/>
              <p:cNvSpPr/>
              <p:nvPr/>
            </p:nvSpPr>
            <p:spPr>
              <a:xfrm>
                <a:off x="4408890" y="2771772"/>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10" name="矩形 9"/>
              <p:cNvSpPr/>
              <p:nvPr/>
            </p:nvSpPr>
            <p:spPr>
              <a:xfrm>
                <a:off x="4408890" y="3719510"/>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11" name="矩形 10"/>
              <p:cNvSpPr/>
              <p:nvPr/>
            </p:nvSpPr>
            <p:spPr>
              <a:xfrm>
                <a:off x="3111277" y="2185985"/>
                <a:ext cx="879021"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Division into </a:t>
                </a:r>
                <a:r>
                  <a:rPr lang="en-US" altLang="zh-TW" sz="1400" dirty="0" err="1" smtClean="0"/>
                  <a:t>subblocks</a:t>
                </a:r>
                <a:endParaRPr lang="zh-TW" altLang="en-US" sz="1400" dirty="0"/>
              </a:p>
            </p:txBody>
          </p:sp>
        </p:grpSp>
        <mc:AlternateContent xmlns:mc="http://schemas.openxmlformats.org/markup-compatibility/2006" xmlns:a14="http://schemas.microsoft.com/office/drawing/2010/main">
          <mc:Choice Requires="a14">
            <p:sp>
              <p:nvSpPr>
                <p:cNvPr id="14" name="文字方塊 13"/>
                <p:cNvSpPr txBox="1"/>
                <p:nvPr/>
              </p:nvSpPr>
              <p:spPr>
                <a:xfrm>
                  <a:off x="5919786" y="2470246"/>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919786" y="2470246"/>
                  <a:ext cx="371475" cy="307777"/>
                </a:xfrm>
                <a:prstGeom prst="rect">
                  <a:avLst/>
                </a:prstGeom>
                <a:blipFill>
                  <a:blip r:embed="rId3"/>
                  <a:stretch>
                    <a:fillRect l="-14754" r="-14754" b="-254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291261" y="3056033"/>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291261" y="3056033"/>
                  <a:ext cx="371475" cy="307777"/>
                </a:xfrm>
                <a:prstGeom prst="rect">
                  <a:avLst/>
                </a:prstGeom>
                <a:blipFill>
                  <a:blip r:embed="rId4"/>
                  <a:stretch>
                    <a:fillRect l="-14754" r="-14754" b="-254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7034349" y="4003771"/>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7034349" y="4003771"/>
                  <a:ext cx="371475" cy="307777"/>
                </a:xfrm>
                <a:prstGeom prst="rect">
                  <a:avLst/>
                </a:prstGeom>
                <a:blipFill>
                  <a:blip r:embed="rId5"/>
                  <a:stretch>
                    <a:fillRect l="-14754" t="-2000" r="-14754" b="-26000"/>
                  </a:stretch>
                </a:blipFill>
              </p:spPr>
              <p:txBody>
                <a:bodyPr/>
                <a:lstStyle/>
                <a:p>
                  <a:r>
                    <a:rPr lang="zh-TW" altLang="en-US">
                      <a:noFill/>
                    </a:rPr>
                    <a:t> </a:t>
                  </a:r>
                </a:p>
              </p:txBody>
            </p:sp>
          </mc:Fallback>
        </mc:AlternateContent>
        <p:cxnSp>
          <p:nvCxnSpPr>
            <p:cNvPr id="18" name="直線單箭頭接點 17"/>
            <p:cNvCxnSpPr>
              <a:stCxn id="2" idx="3"/>
              <a:endCxn id="3" idx="1"/>
            </p:cNvCxnSpPr>
            <p:nvPr/>
          </p:nvCxnSpPr>
          <p:spPr>
            <a:xfrm>
              <a:off x="1195047" y="339089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3" idx="3"/>
              <a:endCxn id="11" idx="1"/>
            </p:cNvCxnSpPr>
            <p:nvPr/>
          </p:nvCxnSpPr>
          <p:spPr>
            <a:xfrm flipV="1">
              <a:off x="2492660" y="339089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p:cNvCxnSpPr>
              <a:endCxn id="8" idx="1"/>
            </p:cNvCxnSpPr>
            <p:nvPr/>
          </p:nvCxnSpPr>
          <p:spPr>
            <a:xfrm>
              <a:off x="3790273" y="2624134"/>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p:cNvCxnSpPr>
              <a:endCxn id="9" idx="1"/>
            </p:cNvCxnSpPr>
            <p:nvPr/>
          </p:nvCxnSpPr>
          <p:spPr>
            <a:xfrm>
              <a:off x="3790273" y="3209921"/>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p:cNvCxnSpPr>
              <a:endCxn id="10" idx="1"/>
            </p:cNvCxnSpPr>
            <p:nvPr/>
          </p:nvCxnSpPr>
          <p:spPr>
            <a:xfrm>
              <a:off x="3790273" y="4157659"/>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p:cNvCxnSpPr>
              <a:stCxn id="8" idx="3"/>
            </p:cNvCxnSpPr>
            <p:nvPr/>
          </p:nvCxnSpPr>
          <p:spPr>
            <a:xfrm flipV="1">
              <a:off x="4970865" y="2624134"/>
              <a:ext cx="10310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p:cNvCxnSpPr/>
            <p:nvPr/>
          </p:nvCxnSpPr>
          <p:spPr>
            <a:xfrm>
              <a:off x="4985385" y="3219446"/>
              <a:ext cx="140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p:cNvCxnSpPr/>
            <p:nvPr/>
          </p:nvCxnSpPr>
          <p:spPr>
            <a:xfrm>
              <a:off x="4985385" y="4157655"/>
              <a:ext cx="213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矩形 48"/>
                <p:cNvSpPr/>
                <p:nvPr/>
              </p:nvSpPr>
              <p:spPr>
                <a:xfrm>
                  <a:off x="7677981" y="2386010"/>
                  <a:ext cx="466559"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1400" i="1" smtClean="0">
                            <a:latin typeface="Cambria Math" panose="02040503050406030204" pitchFamily="18" charset="0"/>
                            <a:ea typeface="Cambria Math" panose="02040503050406030204" pitchFamily="18" charset="0"/>
                          </a:rPr>
                          <m:t>+</m:t>
                        </m:r>
                      </m:oMath>
                    </m:oMathPara>
                  </a14:m>
                  <a:endParaRPr lang="zh-TW" altLang="en-US" sz="1400" dirty="0"/>
                </a:p>
              </p:txBody>
            </p:sp>
          </mc:Choice>
          <mc:Fallback xmlns="">
            <p:sp>
              <p:nvSpPr>
                <p:cNvPr id="49" name="矩形 48"/>
                <p:cNvSpPr>
                  <a:spLocks noRot="1" noChangeAspect="1" noMove="1" noResize="1" noEditPoints="1" noAdjustHandles="1" noChangeArrowheads="1" noChangeShapeType="1" noTextEdit="1"/>
                </p:cNvSpPr>
                <p:nvPr/>
              </p:nvSpPr>
              <p:spPr>
                <a:xfrm>
                  <a:off x="7677981" y="2386010"/>
                  <a:ext cx="466559" cy="2009775"/>
                </a:xfrm>
                <a:prstGeom prst="rect">
                  <a:avLst/>
                </a:prstGeom>
                <a:blipFill>
                  <a:blip r:embed="rId6"/>
                  <a:stretch>
                    <a:fillRect/>
                  </a:stretch>
                </a:blipFill>
                <a:ln w="9525" cap="flat" cmpd="sng" algn="ctr">
                  <a:solidFill>
                    <a:schemeClr val="dk1"/>
                  </a:solidFill>
                  <a:prstDash val="solid"/>
                  <a:round/>
                  <a:headEnd type="none" w="med" len="med"/>
                  <a:tailEnd type="none" w="med" len="med"/>
                </a:ln>
              </p:spPr>
              <p:txBody>
                <a:bodyPr/>
                <a:lstStyle/>
                <a:p>
                  <a:r>
                    <a:rPr lang="zh-TW" altLang="en-US">
                      <a:noFill/>
                    </a:rPr>
                    <a:t> </a:t>
                  </a:r>
                </a:p>
              </p:txBody>
            </p:sp>
          </mc:Fallback>
        </mc:AlternateContent>
        <p:cxnSp>
          <p:nvCxnSpPr>
            <p:cNvPr id="51" name="直線單箭頭接點 50"/>
            <p:cNvCxnSpPr/>
            <p:nvPr/>
          </p:nvCxnSpPr>
          <p:spPr>
            <a:xfrm flipV="1">
              <a:off x="6215061" y="2624134"/>
              <a:ext cx="1458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p:cNvCxnSpPr/>
            <p:nvPr/>
          </p:nvCxnSpPr>
          <p:spPr>
            <a:xfrm flipV="1">
              <a:off x="6586535" y="3209921"/>
              <a:ext cx="1087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單箭頭接點 55"/>
            <p:cNvCxnSpPr/>
            <p:nvPr/>
          </p:nvCxnSpPr>
          <p:spPr>
            <a:xfrm flipV="1">
              <a:off x="7310573" y="4157655"/>
              <a:ext cx="360000"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矩形 56"/>
            <p:cNvSpPr/>
            <p:nvPr/>
          </p:nvSpPr>
          <p:spPr>
            <a:xfrm>
              <a:off x="5169375" y="4904487"/>
              <a:ext cx="2321198" cy="3238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Optimization for b</a:t>
              </a:r>
              <a:endParaRPr lang="zh-TW" altLang="en-US" sz="1400" dirty="0"/>
            </a:p>
          </p:txBody>
        </p:sp>
        <mc:AlternateContent xmlns:mc="http://schemas.openxmlformats.org/markup-compatibility/2006" xmlns:a14="http://schemas.microsoft.com/office/drawing/2010/main">
          <mc:Choice Requires="a14">
            <p:sp>
              <p:nvSpPr>
                <p:cNvPr id="60" name="矩形 59"/>
                <p:cNvSpPr/>
                <p:nvPr/>
              </p:nvSpPr>
              <p:spPr>
                <a:xfrm>
                  <a:off x="5045550" y="2244861"/>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0" name="矩形 59"/>
                <p:cNvSpPr>
                  <a:spLocks noRot="1" noChangeAspect="1" noMove="1" noResize="1" noEditPoints="1" noAdjustHandles="1" noChangeArrowheads="1" noChangeShapeType="1" noTextEdit="1"/>
                </p:cNvSpPr>
                <p:nvPr/>
              </p:nvSpPr>
              <p:spPr>
                <a:xfrm>
                  <a:off x="5045550" y="2244861"/>
                  <a:ext cx="476151" cy="707886"/>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280827" y="2844932"/>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1" name="矩形 60"/>
                <p:cNvSpPr>
                  <a:spLocks noRot="1" noChangeAspect="1" noMove="1" noResize="1" noEditPoints="1" noAdjustHandles="1" noChangeArrowheads="1" noChangeShapeType="1" noTextEdit="1"/>
                </p:cNvSpPr>
                <p:nvPr/>
              </p:nvSpPr>
              <p:spPr>
                <a:xfrm>
                  <a:off x="5280827" y="2844932"/>
                  <a:ext cx="476151" cy="707886"/>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5615085" y="3777837"/>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2" name="矩形 61"/>
                <p:cNvSpPr>
                  <a:spLocks noRot="1" noChangeAspect="1" noMove="1" noResize="1" noEditPoints="1" noAdjustHandles="1" noChangeArrowheads="1" noChangeShapeType="1" noTextEdit="1"/>
                </p:cNvSpPr>
                <p:nvPr/>
              </p:nvSpPr>
              <p:spPr>
                <a:xfrm>
                  <a:off x="5615085" y="3777837"/>
                  <a:ext cx="476151" cy="707886"/>
                </a:xfrm>
                <a:prstGeom prst="rect">
                  <a:avLst/>
                </a:prstGeom>
                <a:blipFill>
                  <a:blip r:embed="rId9"/>
                  <a:stretch>
                    <a:fillRect/>
                  </a:stretch>
                </a:blipFill>
              </p:spPr>
              <p:txBody>
                <a:bodyPr/>
                <a:lstStyle/>
                <a:p>
                  <a:r>
                    <a:rPr lang="zh-TW" altLang="en-US">
                      <a:noFill/>
                    </a:rPr>
                    <a:t> </a:t>
                  </a:r>
                </a:p>
              </p:txBody>
            </p:sp>
          </mc:Fallback>
        </mc:AlternateContent>
        <p:cxnSp>
          <p:nvCxnSpPr>
            <p:cNvPr id="64" name="直線單箭頭接點 63"/>
            <p:cNvCxnSpPr/>
            <p:nvPr/>
          </p:nvCxnSpPr>
          <p:spPr>
            <a:xfrm>
              <a:off x="5280827" y="2624134"/>
              <a:ext cx="0" cy="2280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單箭頭接點 65"/>
            <p:cNvCxnSpPr/>
            <p:nvPr/>
          </p:nvCxnSpPr>
          <p:spPr>
            <a:xfrm>
              <a:off x="5518902" y="3219446"/>
              <a:ext cx="0" cy="168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單箭頭接點 67"/>
            <p:cNvCxnSpPr/>
            <p:nvPr/>
          </p:nvCxnSpPr>
          <p:spPr>
            <a:xfrm>
              <a:off x="5843635" y="4157655"/>
              <a:ext cx="0" cy="74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單箭頭接點 69"/>
            <p:cNvCxnSpPr/>
            <p:nvPr/>
          </p:nvCxnSpPr>
          <p:spPr>
            <a:xfrm flipV="1">
              <a:off x="6105523" y="2720873"/>
              <a:ext cx="1" cy="217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p:cNvCxnSpPr/>
            <p:nvPr/>
          </p:nvCxnSpPr>
          <p:spPr>
            <a:xfrm flipV="1">
              <a:off x="7208594" y="4263500"/>
              <a:ext cx="1" cy="63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單箭頭接點 71"/>
            <p:cNvCxnSpPr/>
            <p:nvPr/>
          </p:nvCxnSpPr>
          <p:spPr>
            <a:xfrm flipV="1">
              <a:off x="6470944" y="3327112"/>
              <a:ext cx="1" cy="158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3" name="文字方塊 72"/>
                <p:cNvSpPr txBox="1"/>
                <p:nvPr/>
              </p:nvSpPr>
              <p:spPr>
                <a:xfrm>
                  <a:off x="6005901" y="2276472"/>
                  <a:ext cx="2091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1</m:t>
                            </m:r>
                          </m:sub>
                        </m:sSub>
                      </m:oMath>
                    </m:oMathPara>
                  </a14:m>
                  <a:endParaRPr lang="zh-TW" altLang="en-US" sz="1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6005901" y="2276472"/>
                  <a:ext cx="209160" cy="215444"/>
                </a:xfrm>
                <a:prstGeom prst="rect">
                  <a:avLst/>
                </a:prstGeom>
                <a:blipFill>
                  <a:blip r:embed="rId10"/>
                  <a:stretch>
                    <a:fillRect l="-23529" r="-5882"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6377375" y="2868407"/>
                  <a:ext cx="2133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2</m:t>
                            </m:r>
                          </m:sub>
                        </m:sSub>
                      </m:oMath>
                    </m:oMathPara>
                  </a14:m>
                  <a:endParaRPr lang="zh-TW" altLang="en-US" sz="1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6377375" y="2868407"/>
                  <a:ext cx="213328" cy="215444"/>
                </a:xfrm>
                <a:prstGeom prst="rect">
                  <a:avLst/>
                </a:prstGeom>
                <a:blipFill>
                  <a:blip r:embed="rId11"/>
                  <a:stretch>
                    <a:fillRect l="-22857" r="-5714"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p:cNvSpPr txBox="1"/>
                <p:nvPr/>
              </p:nvSpPr>
              <p:spPr>
                <a:xfrm>
                  <a:off x="7110891" y="3800421"/>
                  <a:ext cx="25660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𝑀</m:t>
                            </m:r>
                          </m:sub>
                        </m:sSub>
                      </m:oMath>
                    </m:oMathPara>
                  </a14:m>
                  <a:endParaRPr lang="zh-TW" altLang="en-US" sz="1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7110891" y="3800421"/>
                  <a:ext cx="256609" cy="215444"/>
                </a:xfrm>
                <a:prstGeom prst="rect">
                  <a:avLst/>
                </a:prstGeom>
                <a:blipFill>
                  <a:blip r:embed="rId12"/>
                  <a:stretch>
                    <a:fillRect l="-16667" r="-2381"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3891377" y="2351414"/>
                  <a:ext cx="2262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1</m:t>
                            </m:r>
                          </m:sub>
                        </m:sSub>
                      </m:oMath>
                    </m:oMathPara>
                  </a14:m>
                  <a:endParaRPr lang="zh-TW" altLang="en-US" sz="1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3891377" y="2351414"/>
                  <a:ext cx="226216" cy="215444"/>
                </a:xfrm>
                <a:prstGeom prst="rect">
                  <a:avLst/>
                </a:prstGeom>
                <a:blipFill>
                  <a:blip r:embed="rId13"/>
                  <a:stretch>
                    <a:fillRect l="-18919" r="-540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3891377" y="2947416"/>
                  <a:ext cx="2303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2</m:t>
                            </m:r>
                          </m:sub>
                        </m:sSub>
                      </m:oMath>
                    </m:oMathPara>
                  </a14:m>
                  <a:endParaRPr lang="zh-TW" altLang="en-US" sz="1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3891377" y="2947416"/>
                  <a:ext cx="230383" cy="215444"/>
                </a:xfrm>
                <a:prstGeom prst="rect">
                  <a:avLst/>
                </a:prstGeom>
                <a:blipFill>
                  <a:blip r:embed="rId14"/>
                  <a:stretch>
                    <a:fillRect l="-18421" r="-5263"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3891377" y="3879166"/>
                  <a:ext cx="27366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𝑀</m:t>
                            </m:r>
                          </m:sub>
                        </m:sSub>
                      </m:oMath>
                    </m:oMathPara>
                  </a14:m>
                  <a:endParaRPr lang="zh-TW" altLang="en-US" sz="1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891377" y="3879166"/>
                  <a:ext cx="273665" cy="215444"/>
                </a:xfrm>
                <a:prstGeom prst="rect">
                  <a:avLst/>
                </a:prstGeom>
                <a:blipFill>
                  <a:blip r:embed="rId15"/>
                  <a:stretch>
                    <a:fillRect l="-15556" r="-2222"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2628083" y="3152773"/>
                  <a:ext cx="15985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𝑋</m:t>
                        </m:r>
                      </m:oMath>
                    </m:oMathPara>
                  </a14:m>
                  <a:endParaRPr lang="zh-TW" altLang="en-US" sz="1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2628083" y="3152773"/>
                  <a:ext cx="159851" cy="215444"/>
                </a:xfrm>
                <a:prstGeom prst="rect">
                  <a:avLst/>
                </a:prstGeom>
                <a:blipFill>
                  <a:blip r:embed="rId16"/>
                  <a:stretch>
                    <a:fillRect l="-26923" r="-23077"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3792936" y="3437559"/>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3792936" y="3437559"/>
                  <a:ext cx="393555" cy="307777"/>
                </a:xfrm>
                <a:prstGeom prst="rect">
                  <a:avLst/>
                </a:prstGeom>
                <a:blipFill>
                  <a:blip r:embed="rId17"/>
                  <a:stretch>
                    <a:fillRect b="-39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6815039" y="3504738"/>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82" name="文字方塊 81"/>
                <p:cNvSpPr txBox="1">
                  <a:spLocks noRot="1" noChangeAspect="1" noMove="1" noResize="1" noEditPoints="1" noAdjustHandles="1" noChangeArrowheads="1" noChangeShapeType="1" noTextEdit="1"/>
                </p:cNvSpPr>
                <p:nvPr/>
              </p:nvSpPr>
              <p:spPr>
                <a:xfrm>
                  <a:off x="6815039" y="3504738"/>
                  <a:ext cx="393555" cy="307777"/>
                </a:xfrm>
                <a:prstGeom prst="rect">
                  <a:avLst/>
                </a:prstGeom>
                <a:blipFill>
                  <a:blip r:embed="rId18"/>
                  <a:stretch>
                    <a:fillRect b="-3922"/>
                  </a:stretch>
                </a:blipFill>
              </p:spPr>
              <p:txBody>
                <a:bodyPr/>
                <a:lstStyle/>
                <a:p>
                  <a:r>
                    <a:rPr lang="zh-TW" altLang="en-US">
                      <a:noFill/>
                    </a:rPr>
                    <a:t> </a:t>
                  </a:r>
                </a:p>
              </p:txBody>
            </p:sp>
          </mc:Fallback>
        </mc:AlternateContent>
        <p:cxnSp>
          <p:nvCxnSpPr>
            <p:cNvPr id="84" name="直線單箭頭接點 83"/>
            <p:cNvCxnSpPr>
              <a:stCxn id="49" idx="3"/>
            </p:cNvCxnSpPr>
            <p:nvPr/>
          </p:nvCxnSpPr>
          <p:spPr>
            <a:xfrm flipV="1">
              <a:off x="8144540" y="3390897"/>
              <a:ext cx="6851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5" name="文字方塊 84"/>
                <p:cNvSpPr txBox="1"/>
                <p:nvPr/>
              </p:nvSpPr>
              <p:spPr>
                <a:xfrm>
                  <a:off x="8263296" y="3117503"/>
                  <a:ext cx="44762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m:t>
                            </m:r>
                          </m:sup>
                        </m:s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𝑏</m:t>
                        </m:r>
                        <m:r>
                          <a:rPr lang="en-US" altLang="zh-TW" sz="1400" b="0" i="1" smtClean="0">
                            <a:latin typeface="Cambria Math" panose="02040503050406030204" pitchFamily="18" charset="0"/>
                          </a:rPr>
                          <m:t>)</m:t>
                        </m:r>
                      </m:oMath>
                    </m:oMathPara>
                  </a14:m>
                  <a:endParaRPr lang="zh-TW" altLang="en-US" sz="1400"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8263296" y="3117503"/>
                  <a:ext cx="447623" cy="215444"/>
                </a:xfrm>
                <a:prstGeom prst="rect">
                  <a:avLst/>
                </a:prstGeom>
                <a:blipFill>
                  <a:blip r:embed="rId19"/>
                  <a:stretch>
                    <a:fillRect l="-5405" r="-13514" b="-31429"/>
                  </a:stretch>
                </a:blipFill>
              </p:spPr>
              <p:txBody>
                <a:bodyPr/>
                <a:lstStyle/>
                <a:p>
                  <a:r>
                    <a:rPr lang="zh-TW" altLang="en-US">
                      <a:noFill/>
                    </a:rPr>
                    <a:t> </a:t>
                  </a:r>
                </a:p>
              </p:txBody>
            </p:sp>
          </mc:Fallback>
        </mc:AlternateContent>
      </p:grpSp>
      <p:cxnSp>
        <p:nvCxnSpPr>
          <p:cNvPr id="88" name="直線單箭頭接點 87"/>
          <p:cNvCxnSpPr>
            <a:stCxn id="57" idx="3"/>
          </p:cNvCxnSpPr>
          <p:nvPr/>
        </p:nvCxnSpPr>
        <p:spPr>
          <a:xfrm>
            <a:off x="7519148" y="4933062"/>
            <a:ext cx="1220346" cy="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文字方塊 89"/>
          <p:cNvSpPr txBox="1"/>
          <p:nvPr/>
        </p:nvSpPr>
        <p:spPr>
          <a:xfrm>
            <a:off x="7533435" y="4667460"/>
            <a:ext cx="2686050" cy="523220"/>
          </a:xfrm>
          <a:prstGeom prst="rect">
            <a:avLst/>
          </a:prstGeom>
          <a:noFill/>
        </p:spPr>
        <p:txBody>
          <a:bodyPr wrap="square" rtlCol="0">
            <a:spAutoFit/>
          </a:bodyPr>
          <a:lstStyle/>
          <a:p>
            <a:r>
              <a:rPr lang="en-US" altLang="zh-TW" sz="1400" dirty="0" smtClean="0"/>
              <a:t>If necessary </a:t>
            </a:r>
            <a:br>
              <a:rPr lang="en-US" altLang="zh-TW" sz="1400" dirty="0" smtClean="0"/>
            </a:br>
            <a:r>
              <a:rPr lang="en-US" altLang="zh-TW" sz="1400" dirty="0" smtClean="0"/>
              <a:t>Side information</a:t>
            </a:r>
            <a:endParaRPr lang="zh-TW" altLang="en-US" sz="1400" dirty="0"/>
          </a:p>
        </p:txBody>
      </p:sp>
      <p:sp>
        <p:nvSpPr>
          <p:cNvPr id="91" name="文字方塊 90"/>
          <p:cNvSpPr txBox="1"/>
          <p:nvPr/>
        </p:nvSpPr>
        <p:spPr>
          <a:xfrm>
            <a:off x="1910694" y="807067"/>
            <a:ext cx="7942082" cy="615553"/>
          </a:xfrm>
          <a:prstGeom prst="rect">
            <a:avLst/>
          </a:prstGeom>
          <a:noFill/>
        </p:spPr>
        <p:txBody>
          <a:bodyPr wrap="square" rtlCol="0">
            <a:spAutoFit/>
          </a:bodyPr>
          <a:lstStyle/>
          <a:p>
            <a:r>
              <a:rPr lang="en-US" altLang="zh-TW" sz="3400" b="1" dirty="0" smtClean="0">
                <a:latin typeface="+mj-lt"/>
              </a:rPr>
              <a:t>Partial Transmit Sequence (PTS)</a:t>
            </a:r>
            <a:endParaRPr lang="en-US" altLang="zh-TW" sz="3400" b="1" dirty="0">
              <a:latin typeface="+mj-lt"/>
            </a:endParaRPr>
          </a:p>
        </p:txBody>
      </p:sp>
    </p:spTree>
    <p:extLst>
      <p:ext uri="{BB962C8B-B14F-4D97-AF65-F5344CB8AC3E}">
        <p14:creationId xmlns:p14="http://schemas.microsoft.com/office/powerpoint/2010/main" val="4211366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897571" y="497964"/>
            <a:ext cx="7942082" cy="615553"/>
          </a:xfrm>
          <a:prstGeom prst="rect">
            <a:avLst/>
          </a:prstGeom>
          <a:noFill/>
        </p:spPr>
        <p:txBody>
          <a:bodyPr wrap="square" rtlCol="0">
            <a:spAutoFit/>
          </a:bodyPr>
          <a:lstStyle/>
          <a:p>
            <a:r>
              <a:rPr lang="en-US" altLang="zh-TW" sz="3400" b="1" dirty="0" smtClean="0">
                <a:latin typeface="+mj-lt"/>
              </a:rPr>
              <a:t>Active Constellation Extension (ACE)</a:t>
            </a:r>
            <a:endParaRPr lang="en-US" altLang="zh-TW" sz="3400" b="1" dirty="0">
              <a:latin typeface="+mj-lt"/>
            </a:endParaRPr>
          </a:p>
        </p:txBody>
      </p:sp>
      <p:cxnSp>
        <p:nvCxnSpPr>
          <p:cNvPr id="6" name="直線單箭頭接點 5"/>
          <p:cNvCxnSpPr/>
          <p:nvPr/>
        </p:nvCxnSpPr>
        <p:spPr>
          <a:xfrm>
            <a:off x="3895725" y="1885950"/>
            <a:ext cx="0" cy="42005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 name="直線單箭頭接點 7"/>
          <p:cNvCxnSpPr/>
          <p:nvPr/>
        </p:nvCxnSpPr>
        <p:spPr>
          <a:xfrm rot="16200000">
            <a:off x="3895725" y="1762125"/>
            <a:ext cx="0" cy="42005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4093436" y="2862368"/>
                <a:ext cx="14908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rgbClr val="FF0000"/>
                          </a:solidFill>
                          <a:latin typeface="Cambria Math" panose="02040503050406030204" pitchFamily="18" charset="0"/>
                          <a:ea typeface="Cambria Math" panose="02040503050406030204" pitchFamily="18" charset="0"/>
                        </a:rPr>
                        <m:t>×</m:t>
                      </m:r>
                    </m:oMath>
                  </m:oMathPara>
                </a14:m>
                <a:endParaRPr lang="zh-TW" altLang="en-US" dirty="0">
                  <a:solidFill>
                    <a:srgbClr val="FF0000"/>
                  </a:solidFill>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4093436" y="2862368"/>
                <a:ext cx="1490800" cy="276999"/>
              </a:xfrm>
              <a:prstGeom prst="rect">
                <a:avLst/>
              </a:prstGeom>
              <a:blipFill>
                <a:blip r:embed="rId3"/>
                <a:stretch>
                  <a:fillRect b="-22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2404925" y="4624103"/>
                <a:ext cx="10953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2404925" y="4624103"/>
                <a:ext cx="1095375" cy="276999"/>
              </a:xfrm>
              <a:prstGeom prst="rect">
                <a:avLst/>
              </a:prstGeom>
              <a:blipFill>
                <a:blip r:embed="rId4"/>
                <a:stretch>
                  <a:fillRect b="-22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2404926" y="2862369"/>
                <a:ext cx="10953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2404926" y="2862369"/>
                <a:ext cx="1095375" cy="276999"/>
              </a:xfrm>
              <a:prstGeom prst="rect">
                <a:avLst/>
              </a:prstGeom>
              <a:blipFill>
                <a:blip r:embed="rId5"/>
                <a:stretch>
                  <a:fillRect b="-22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291148" y="4624104"/>
                <a:ext cx="10953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291148" y="4624104"/>
                <a:ext cx="1095375" cy="276999"/>
              </a:xfrm>
              <a:prstGeom prst="rect">
                <a:avLst/>
              </a:prstGeom>
              <a:blipFill>
                <a:blip r:embed="rId6"/>
                <a:stretch>
                  <a:fillRect b="-2222"/>
                </a:stretch>
              </a:blipFill>
            </p:spPr>
            <p:txBody>
              <a:bodyPr/>
              <a:lstStyle/>
              <a:p>
                <a:r>
                  <a:rPr lang="zh-TW" altLang="en-US">
                    <a:noFill/>
                  </a:rPr>
                  <a:t> </a:t>
                </a:r>
              </a:p>
            </p:txBody>
          </p:sp>
        </mc:Fallback>
      </mc:AlternateContent>
      <p:grpSp>
        <p:nvGrpSpPr>
          <p:cNvPr id="17" name="群組 16"/>
          <p:cNvGrpSpPr/>
          <p:nvPr/>
        </p:nvGrpSpPr>
        <p:grpSpPr>
          <a:xfrm>
            <a:off x="4838835" y="1843714"/>
            <a:ext cx="1157153" cy="1157153"/>
            <a:chOff x="5562735" y="1796089"/>
            <a:chExt cx="1157153" cy="1157153"/>
          </a:xfrm>
        </p:grpSpPr>
        <p:cxnSp>
          <p:nvCxnSpPr>
            <p:cNvPr id="15" name="直線接點 14"/>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直線接點 15"/>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18" name="群組 17"/>
          <p:cNvGrpSpPr/>
          <p:nvPr/>
        </p:nvGrpSpPr>
        <p:grpSpPr>
          <a:xfrm rot="5400000">
            <a:off x="4838835" y="4762602"/>
            <a:ext cx="1157153" cy="1157153"/>
            <a:chOff x="5562735" y="1796089"/>
            <a:chExt cx="1157153" cy="1157153"/>
          </a:xfrm>
        </p:grpSpPr>
        <p:cxnSp>
          <p:nvCxnSpPr>
            <p:cNvPr id="19" name="直線接點 18"/>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 name="直線接點 19"/>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21" name="群組 20"/>
          <p:cNvGrpSpPr/>
          <p:nvPr/>
        </p:nvGrpSpPr>
        <p:grpSpPr>
          <a:xfrm rot="10800000">
            <a:off x="1795459" y="4762603"/>
            <a:ext cx="1157153" cy="1157153"/>
            <a:chOff x="5562735" y="1796089"/>
            <a:chExt cx="1157153" cy="1157153"/>
          </a:xfrm>
        </p:grpSpPr>
        <p:cxnSp>
          <p:nvCxnSpPr>
            <p:cNvPr id="22" name="直線接點 21"/>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直線接點 22"/>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25" name="群組 24"/>
          <p:cNvGrpSpPr/>
          <p:nvPr/>
        </p:nvGrpSpPr>
        <p:grpSpPr>
          <a:xfrm rot="16200000">
            <a:off x="1795459" y="1843714"/>
            <a:ext cx="1157153" cy="1157153"/>
            <a:chOff x="5562735" y="1796089"/>
            <a:chExt cx="1157153" cy="1157153"/>
          </a:xfrm>
        </p:grpSpPr>
        <p:cxnSp>
          <p:nvCxnSpPr>
            <p:cNvPr id="26" name="直線接點 25"/>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7" name="直線接點 26"/>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28" name="矩形 27"/>
          <p:cNvSpPr/>
          <p:nvPr/>
        </p:nvSpPr>
        <p:spPr>
          <a:xfrm>
            <a:off x="3895725" y="3082953"/>
            <a:ext cx="2226187" cy="307777"/>
          </a:xfrm>
          <a:prstGeom prst="rect">
            <a:avLst/>
          </a:prstGeom>
        </p:spPr>
        <p:txBody>
          <a:bodyPr wrap="none">
            <a:spAutoFit/>
          </a:bodyPr>
          <a:lstStyle/>
          <a:p>
            <a:r>
              <a:rPr lang="en-US" altLang="zh-TW" sz="1400" dirty="0">
                <a:solidFill>
                  <a:srgbClr val="FF0000"/>
                </a:solidFill>
              </a:rPr>
              <a:t>nominal constellation point </a:t>
            </a:r>
            <a:endParaRPr lang="zh-TW" altLang="en-US" sz="1400" dirty="0">
              <a:solidFill>
                <a:srgbClr val="FF0000"/>
              </a:solidFill>
            </a:endParaRPr>
          </a:p>
        </p:txBody>
      </p:sp>
      <p:sp>
        <p:nvSpPr>
          <p:cNvPr id="29" name="矩形 28"/>
          <p:cNvSpPr/>
          <p:nvPr/>
        </p:nvSpPr>
        <p:spPr>
          <a:xfrm>
            <a:off x="4848359" y="1833684"/>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3" name="文字方塊 32"/>
          <p:cNvSpPr txBox="1"/>
          <p:nvPr/>
        </p:nvSpPr>
        <p:spPr>
          <a:xfrm>
            <a:off x="6210300" y="1516618"/>
            <a:ext cx="2771775" cy="738664"/>
          </a:xfrm>
          <a:prstGeom prst="rect">
            <a:avLst/>
          </a:prstGeom>
          <a:noFill/>
        </p:spPr>
        <p:txBody>
          <a:bodyPr wrap="square" rtlCol="0">
            <a:spAutoFit/>
          </a:bodyPr>
          <a:lstStyle/>
          <a:p>
            <a:r>
              <a:rPr lang="en-US" altLang="zh-TW" sz="1400" dirty="0" smtClean="0"/>
              <a:t>The shaded region represents the increased margin for the data symbol in the first quadrant.</a:t>
            </a:r>
            <a:endParaRPr lang="zh-TW" altLang="en-US" sz="1400" dirty="0"/>
          </a:p>
        </p:txBody>
      </p:sp>
      <p:sp>
        <p:nvSpPr>
          <p:cNvPr id="34" name="文字方塊 33"/>
          <p:cNvSpPr txBox="1"/>
          <p:nvPr/>
        </p:nvSpPr>
        <p:spPr>
          <a:xfrm>
            <a:off x="5212623" y="5341179"/>
            <a:ext cx="2383564" cy="523220"/>
          </a:xfrm>
          <a:prstGeom prst="rect">
            <a:avLst/>
          </a:prstGeom>
          <a:noFill/>
        </p:spPr>
        <p:txBody>
          <a:bodyPr wrap="square" rtlCol="0">
            <a:spAutoFit/>
          </a:bodyPr>
          <a:lstStyle/>
          <a:p>
            <a:r>
              <a:rPr lang="en-US" altLang="zh-TW" sz="1400" dirty="0" smtClean="0"/>
              <a:t>The region extend to infinity (extended area).</a:t>
            </a:r>
            <a:endParaRPr lang="zh-TW" altLang="en-US" sz="1400" dirty="0"/>
          </a:p>
        </p:txBody>
      </p:sp>
    </p:spTree>
    <p:extLst>
      <p:ext uri="{BB962C8B-B14F-4D97-AF65-F5344CB8AC3E}">
        <p14:creationId xmlns:p14="http://schemas.microsoft.com/office/powerpoint/2010/main" val="764141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2003838" y="538047"/>
            <a:ext cx="7275332" cy="5708748"/>
            <a:chOff x="1647703" y="96199"/>
            <a:chExt cx="8560631" cy="6519731"/>
          </a:xfrm>
        </p:grpSpPr>
        <p:grpSp>
          <p:nvGrpSpPr>
            <p:cNvPr id="5" name="群組 4"/>
            <p:cNvGrpSpPr/>
            <p:nvPr/>
          </p:nvGrpSpPr>
          <p:grpSpPr>
            <a:xfrm>
              <a:off x="2542496" y="1116977"/>
              <a:ext cx="4506013" cy="4506013"/>
              <a:chOff x="1979628" y="1018094"/>
              <a:chExt cx="4506013" cy="4506013"/>
            </a:xfrm>
          </p:grpSpPr>
          <p:cxnSp>
            <p:nvCxnSpPr>
              <p:cNvPr id="80" name="直線單箭頭接點 79"/>
              <p:cNvCxnSpPr/>
              <p:nvPr/>
            </p:nvCxnSpPr>
            <p:spPr>
              <a:xfrm>
                <a:off x="4232636" y="1018094"/>
                <a:ext cx="0" cy="45060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1" name="直線單箭頭接點 80"/>
              <p:cNvCxnSpPr/>
              <p:nvPr/>
            </p:nvCxnSpPr>
            <p:spPr>
              <a:xfrm rot="16200000">
                <a:off x="4232635" y="972532"/>
                <a:ext cx="0" cy="45060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6" name="群組 5"/>
            <p:cNvGrpSpPr/>
            <p:nvPr/>
          </p:nvGrpSpPr>
          <p:grpSpPr>
            <a:xfrm>
              <a:off x="5182003" y="812567"/>
              <a:ext cx="1941930" cy="2086927"/>
              <a:chOff x="4958500" y="1279292"/>
              <a:chExt cx="1941930" cy="2086927"/>
            </a:xfrm>
          </p:grpSpPr>
          <p:grpSp>
            <p:nvGrpSpPr>
              <p:cNvPr id="74" name="群組 73"/>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78" name="文字方塊 77"/>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4"/>
                      <a:stretch>
                        <a:fillRect/>
                      </a:stretch>
                    </a:blipFill>
                  </p:spPr>
                  <p:txBody>
                    <a:bodyPr/>
                    <a:lstStyle/>
                    <a:p>
                      <a:r>
                        <a:rPr lang="zh-TW" altLang="en-US">
                          <a:noFill/>
                        </a:rPr>
                        <a:t> </a:t>
                      </a:r>
                    </a:p>
                  </p:txBody>
                </p:sp>
              </mc:Fallback>
            </mc:AlternateContent>
          </p:grpSp>
          <p:grpSp>
            <p:nvGrpSpPr>
              <p:cNvPr id="75" name="群組 74"/>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76" name="文字方塊 75"/>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6"/>
                      <a:stretch>
                        <a:fillRect/>
                      </a:stretch>
                    </a:blipFill>
                  </p:spPr>
                  <p:txBody>
                    <a:bodyPr/>
                    <a:lstStyle/>
                    <a:p>
                      <a:r>
                        <a:rPr lang="zh-TW" altLang="en-US">
                          <a:noFill/>
                        </a:rPr>
                        <a:t> </a:t>
                      </a:r>
                    </a:p>
                  </p:txBody>
                </p:sp>
              </mc:Fallback>
            </mc:AlternateContent>
          </p:grpSp>
        </p:grpSp>
        <p:grpSp>
          <p:nvGrpSpPr>
            <p:cNvPr id="7" name="群組 6"/>
            <p:cNvGrpSpPr/>
            <p:nvPr/>
          </p:nvGrpSpPr>
          <p:grpSpPr>
            <a:xfrm>
              <a:off x="5182003" y="3749348"/>
              <a:ext cx="1941930" cy="2086927"/>
              <a:chOff x="4958500" y="1279292"/>
              <a:chExt cx="1941930" cy="2086927"/>
            </a:xfrm>
          </p:grpSpPr>
          <p:grpSp>
            <p:nvGrpSpPr>
              <p:cNvPr id="68" name="群組 67"/>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72" name="文字方塊 71"/>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8"/>
                      <a:stretch>
                        <a:fillRect/>
                      </a:stretch>
                    </a:blipFill>
                  </p:spPr>
                  <p:txBody>
                    <a:bodyPr/>
                    <a:lstStyle/>
                    <a:p>
                      <a:r>
                        <a:rPr lang="zh-TW" altLang="en-US">
                          <a:noFill/>
                        </a:rPr>
                        <a:t> </a:t>
                      </a:r>
                    </a:p>
                  </p:txBody>
                </p:sp>
              </mc:Fallback>
            </mc:AlternateContent>
          </p:grpSp>
          <p:grpSp>
            <p:nvGrpSpPr>
              <p:cNvPr id="69" name="群組 68"/>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70" name="文字方塊 69"/>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8"/>
                      <a:stretch>
                        <a:fillRect/>
                      </a:stretch>
                    </a:blipFill>
                  </p:spPr>
                  <p:txBody>
                    <a:bodyPr/>
                    <a:lstStyle/>
                    <a:p>
                      <a:r>
                        <a:rPr lang="zh-TW" altLang="en-US">
                          <a:noFill/>
                        </a:rPr>
                        <a:t> </a:t>
                      </a:r>
                    </a:p>
                  </p:txBody>
                </p:sp>
              </mc:Fallback>
            </mc:AlternateContent>
          </p:grpSp>
        </p:grpSp>
        <p:grpSp>
          <p:nvGrpSpPr>
            <p:cNvPr id="8" name="群組 7"/>
            <p:cNvGrpSpPr/>
            <p:nvPr/>
          </p:nvGrpSpPr>
          <p:grpSpPr>
            <a:xfrm>
              <a:off x="2457644" y="3749346"/>
              <a:ext cx="1941930" cy="2086927"/>
              <a:chOff x="4958500" y="1279292"/>
              <a:chExt cx="1941930" cy="2086927"/>
            </a:xfrm>
          </p:grpSpPr>
          <p:grpSp>
            <p:nvGrpSpPr>
              <p:cNvPr id="62" name="群組 61"/>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66" name="文字方塊 65"/>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10"/>
                      <a:stretch>
                        <a:fillRect/>
                      </a:stretch>
                    </a:blipFill>
                  </p:spPr>
                  <p:txBody>
                    <a:bodyPr/>
                    <a:lstStyle/>
                    <a:p>
                      <a:r>
                        <a:rPr lang="zh-TW" altLang="en-US">
                          <a:noFill/>
                        </a:rPr>
                        <a:t> </a:t>
                      </a:r>
                    </a:p>
                  </p:txBody>
                </p:sp>
              </mc:Fallback>
            </mc:AlternateContent>
          </p:grpSp>
          <p:grpSp>
            <p:nvGrpSpPr>
              <p:cNvPr id="63" name="群組 62"/>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64" name="文字方塊 63"/>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11"/>
                      <a:stretch>
                        <a:fillRect/>
                      </a:stretch>
                    </a:blipFill>
                  </p:spPr>
                  <p:txBody>
                    <a:bodyPr/>
                    <a:lstStyle/>
                    <a:p>
                      <a:r>
                        <a:rPr lang="zh-TW" altLang="en-US">
                          <a:noFill/>
                        </a:rPr>
                        <a:t> </a:t>
                      </a:r>
                    </a:p>
                  </p:txBody>
                </p:sp>
              </mc:Fallback>
            </mc:AlternateContent>
          </p:grpSp>
        </p:grpSp>
        <p:grpSp>
          <p:nvGrpSpPr>
            <p:cNvPr id="9" name="群組 8"/>
            <p:cNvGrpSpPr/>
            <p:nvPr/>
          </p:nvGrpSpPr>
          <p:grpSpPr>
            <a:xfrm>
              <a:off x="2438788" y="812563"/>
              <a:ext cx="1941930" cy="2086927"/>
              <a:chOff x="4958500" y="1279292"/>
              <a:chExt cx="1941930" cy="2086927"/>
            </a:xfrm>
          </p:grpSpPr>
          <p:grpSp>
            <p:nvGrpSpPr>
              <p:cNvPr id="56" name="群組 55"/>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60" name="文字方塊 59"/>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4"/>
                      <a:stretch>
                        <a:fillRect/>
                      </a:stretch>
                    </a:blipFill>
                  </p:spPr>
                  <p:txBody>
                    <a:bodyPr/>
                    <a:lstStyle/>
                    <a:p>
                      <a:r>
                        <a:rPr lang="zh-TW" altLang="en-US">
                          <a:noFill/>
                        </a:rPr>
                        <a:t> </a:t>
                      </a:r>
                    </a:p>
                  </p:txBody>
                </p:sp>
              </mc:Fallback>
            </mc:AlternateContent>
          </p:grpSp>
          <p:grpSp>
            <p:nvGrpSpPr>
              <p:cNvPr id="57" name="群組 56"/>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58" name="文字方塊 57"/>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6"/>
                      <a:stretch>
                        <a:fillRect/>
                      </a:stretch>
                    </a:blipFill>
                  </p:spPr>
                  <p:txBody>
                    <a:bodyPr/>
                    <a:lstStyle/>
                    <a:p>
                      <a:r>
                        <a:rPr lang="zh-TW" altLang="en-US">
                          <a:noFill/>
                        </a:rPr>
                        <a:t> </a:t>
                      </a:r>
                    </a:p>
                  </p:txBody>
                </p:sp>
              </mc:Fallback>
            </mc:AlternateContent>
          </p:grpSp>
        </p:grpSp>
        <p:sp>
          <p:nvSpPr>
            <p:cNvPr id="10" name="文字方塊 9"/>
            <p:cNvSpPr txBox="1"/>
            <p:nvPr/>
          </p:nvSpPr>
          <p:spPr>
            <a:xfrm>
              <a:off x="2542496" y="1316470"/>
              <a:ext cx="772987" cy="307777"/>
            </a:xfrm>
            <a:prstGeom prst="rect">
              <a:avLst/>
            </a:prstGeom>
            <a:noFill/>
          </p:spPr>
          <p:txBody>
            <a:bodyPr wrap="square" rtlCol="0">
              <a:spAutoFit/>
            </a:bodyPr>
            <a:lstStyle/>
            <a:p>
              <a:r>
                <a:rPr lang="en-US" altLang="zh-TW" sz="1400" dirty="0" smtClean="0"/>
                <a:t>0000</a:t>
              </a:r>
              <a:endParaRPr lang="zh-TW" altLang="en-US" sz="1400" dirty="0"/>
            </a:p>
          </p:txBody>
        </p:sp>
        <p:sp>
          <p:nvSpPr>
            <p:cNvPr id="11" name="文字方塊 10"/>
            <p:cNvSpPr txBox="1"/>
            <p:nvPr/>
          </p:nvSpPr>
          <p:spPr>
            <a:xfrm>
              <a:off x="2542496" y="2575435"/>
              <a:ext cx="772987" cy="307777"/>
            </a:xfrm>
            <a:prstGeom prst="rect">
              <a:avLst/>
            </a:prstGeom>
            <a:noFill/>
          </p:spPr>
          <p:txBody>
            <a:bodyPr wrap="square" rtlCol="0">
              <a:spAutoFit/>
            </a:bodyPr>
            <a:lstStyle/>
            <a:p>
              <a:r>
                <a:rPr lang="en-US" altLang="zh-TW" sz="1400" dirty="0" smtClean="0"/>
                <a:t>0001</a:t>
              </a:r>
              <a:endParaRPr lang="zh-TW" altLang="en-US" sz="1400" dirty="0"/>
            </a:p>
          </p:txBody>
        </p:sp>
        <p:sp>
          <p:nvSpPr>
            <p:cNvPr id="12" name="文字方塊 11"/>
            <p:cNvSpPr txBox="1"/>
            <p:nvPr/>
          </p:nvSpPr>
          <p:spPr>
            <a:xfrm>
              <a:off x="2542496" y="4259633"/>
              <a:ext cx="772987" cy="307777"/>
            </a:xfrm>
            <a:prstGeom prst="rect">
              <a:avLst/>
            </a:prstGeom>
            <a:noFill/>
          </p:spPr>
          <p:txBody>
            <a:bodyPr wrap="square" rtlCol="0">
              <a:spAutoFit/>
            </a:bodyPr>
            <a:lstStyle/>
            <a:p>
              <a:r>
                <a:rPr lang="en-US" altLang="zh-TW" sz="1400" dirty="0" smtClean="0"/>
                <a:t>0011</a:t>
              </a:r>
              <a:endParaRPr lang="zh-TW" altLang="en-US" sz="1400" dirty="0"/>
            </a:p>
          </p:txBody>
        </p:sp>
        <p:sp>
          <p:nvSpPr>
            <p:cNvPr id="13" name="文字方塊 12"/>
            <p:cNvSpPr txBox="1"/>
            <p:nvPr/>
          </p:nvSpPr>
          <p:spPr>
            <a:xfrm>
              <a:off x="2578134" y="5103076"/>
              <a:ext cx="772987" cy="307777"/>
            </a:xfrm>
            <a:prstGeom prst="rect">
              <a:avLst/>
            </a:prstGeom>
            <a:noFill/>
          </p:spPr>
          <p:txBody>
            <a:bodyPr wrap="square" rtlCol="0">
              <a:spAutoFit/>
            </a:bodyPr>
            <a:lstStyle/>
            <a:p>
              <a:r>
                <a:rPr lang="en-US" altLang="zh-TW" sz="1400" dirty="0" smtClean="0"/>
                <a:t>0010</a:t>
              </a:r>
              <a:endParaRPr lang="zh-TW" altLang="en-US" sz="1400" dirty="0"/>
            </a:p>
          </p:txBody>
        </p:sp>
        <p:sp>
          <p:nvSpPr>
            <p:cNvPr id="14" name="文字方塊 13"/>
            <p:cNvSpPr txBox="1"/>
            <p:nvPr/>
          </p:nvSpPr>
          <p:spPr>
            <a:xfrm>
              <a:off x="3730274" y="1314634"/>
              <a:ext cx="772987" cy="307777"/>
            </a:xfrm>
            <a:prstGeom prst="rect">
              <a:avLst/>
            </a:prstGeom>
            <a:noFill/>
          </p:spPr>
          <p:txBody>
            <a:bodyPr wrap="square" rtlCol="0">
              <a:spAutoFit/>
            </a:bodyPr>
            <a:lstStyle/>
            <a:p>
              <a:r>
                <a:rPr lang="en-US" altLang="zh-TW" sz="1400" dirty="0" smtClean="0"/>
                <a:t>0100</a:t>
              </a:r>
              <a:endParaRPr lang="zh-TW" altLang="en-US" sz="1400" dirty="0"/>
            </a:p>
          </p:txBody>
        </p:sp>
        <p:sp>
          <p:nvSpPr>
            <p:cNvPr id="15" name="文字方塊 14"/>
            <p:cNvSpPr txBox="1"/>
            <p:nvPr/>
          </p:nvSpPr>
          <p:spPr>
            <a:xfrm>
              <a:off x="3730274" y="2575435"/>
              <a:ext cx="772987" cy="307777"/>
            </a:xfrm>
            <a:prstGeom prst="rect">
              <a:avLst/>
            </a:prstGeom>
            <a:noFill/>
          </p:spPr>
          <p:txBody>
            <a:bodyPr wrap="square" rtlCol="0">
              <a:spAutoFit/>
            </a:bodyPr>
            <a:lstStyle/>
            <a:p>
              <a:r>
                <a:rPr lang="en-US" altLang="zh-TW" sz="1400" dirty="0" smtClean="0"/>
                <a:t>0101</a:t>
              </a:r>
              <a:endParaRPr lang="zh-TW" altLang="en-US" sz="1400" dirty="0"/>
            </a:p>
          </p:txBody>
        </p:sp>
        <p:sp>
          <p:nvSpPr>
            <p:cNvPr id="16" name="文字方塊 15"/>
            <p:cNvSpPr txBox="1"/>
            <p:nvPr/>
          </p:nvSpPr>
          <p:spPr>
            <a:xfrm>
              <a:off x="3730274" y="4253693"/>
              <a:ext cx="772987" cy="307777"/>
            </a:xfrm>
            <a:prstGeom prst="rect">
              <a:avLst/>
            </a:prstGeom>
            <a:noFill/>
          </p:spPr>
          <p:txBody>
            <a:bodyPr wrap="square" rtlCol="0">
              <a:spAutoFit/>
            </a:bodyPr>
            <a:lstStyle/>
            <a:p>
              <a:r>
                <a:rPr lang="en-US" altLang="zh-TW" sz="1400" dirty="0" smtClean="0"/>
                <a:t>0111</a:t>
              </a:r>
              <a:endParaRPr lang="zh-TW" altLang="en-US" sz="1400" dirty="0"/>
            </a:p>
          </p:txBody>
        </p:sp>
        <p:sp>
          <p:nvSpPr>
            <p:cNvPr id="17" name="文字方塊 16"/>
            <p:cNvSpPr txBox="1"/>
            <p:nvPr/>
          </p:nvSpPr>
          <p:spPr>
            <a:xfrm>
              <a:off x="3755407" y="5103075"/>
              <a:ext cx="772987" cy="307777"/>
            </a:xfrm>
            <a:prstGeom prst="rect">
              <a:avLst/>
            </a:prstGeom>
            <a:noFill/>
          </p:spPr>
          <p:txBody>
            <a:bodyPr wrap="square" rtlCol="0">
              <a:spAutoFit/>
            </a:bodyPr>
            <a:lstStyle/>
            <a:p>
              <a:r>
                <a:rPr lang="en-US" altLang="zh-TW" sz="1400" dirty="0" smtClean="0"/>
                <a:t>0110</a:t>
              </a:r>
              <a:endParaRPr lang="zh-TW" altLang="en-US" sz="1400" dirty="0"/>
            </a:p>
          </p:txBody>
        </p:sp>
        <p:sp>
          <p:nvSpPr>
            <p:cNvPr id="18" name="文字方塊 17"/>
            <p:cNvSpPr txBox="1"/>
            <p:nvPr/>
          </p:nvSpPr>
          <p:spPr>
            <a:xfrm>
              <a:off x="5304546" y="1314633"/>
              <a:ext cx="772987" cy="307777"/>
            </a:xfrm>
            <a:prstGeom prst="rect">
              <a:avLst/>
            </a:prstGeom>
            <a:noFill/>
          </p:spPr>
          <p:txBody>
            <a:bodyPr wrap="square" rtlCol="0">
              <a:spAutoFit/>
            </a:bodyPr>
            <a:lstStyle/>
            <a:p>
              <a:r>
                <a:rPr lang="en-US" altLang="zh-TW" sz="1400" dirty="0" smtClean="0"/>
                <a:t>1100</a:t>
              </a:r>
              <a:endParaRPr lang="zh-TW" altLang="en-US" sz="1400" dirty="0"/>
            </a:p>
          </p:txBody>
        </p:sp>
        <p:sp>
          <p:nvSpPr>
            <p:cNvPr id="19" name="文字方塊 18"/>
            <p:cNvSpPr txBox="1"/>
            <p:nvPr/>
          </p:nvSpPr>
          <p:spPr>
            <a:xfrm>
              <a:off x="5304564" y="2589875"/>
              <a:ext cx="772987" cy="307777"/>
            </a:xfrm>
            <a:prstGeom prst="rect">
              <a:avLst/>
            </a:prstGeom>
            <a:noFill/>
          </p:spPr>
          <p:txBody>
            <a:bodyPr wrap="square" rtlCol="0">
              <a:spAutoFit/>
            </a:bodyPr>
            <a:lstStyle/>
            <a:p>
              <a:r>
                <a:rPr lang="en-US" altLang="zh-TW" sz="1400" dirty="0" smtClean="0"/>
                <a:t>1101</a:t>
              </a:r>
              <a:endParaRPr lang="zh-TW" altLang="en-US" sz="1400" dirty="0"/>
            </a:p>
          </p:txBody>
        </p:sp>
        <p:sp>
          <p:nvSpPr>
            <p:cNvPr id="20" name="文字方塊 19"/>
            <p:cNvSpPr txBox="1"/>
            <p:nvPr/>
          </p:nvSpPr>
          <p:spPr>
            <a:xfrm>
              <a:off x="5304546" y="4253693"/>
              <a:ext cx="772987" cy="307777"/>
            </a:xfrm>
            <a:prstGeom prst="rect">
              <a:avLst/>
            </a:prstGeom>
            <a:noFill/>
          </p:spPr>
          <p:txBody>
            <a:bodyPr wrap="square" rtlCol="0">
              <a:spAutoFit/>
            </a:bodyPr>
            <a:lstStyle/>
            <a:p>
              <a:r>
                <a:rPr lang="en-US" altLang="zh-TW" sz="1400" dirty="0" smtClean="0"/>
                <a:t>1111</a:t>
              </a:r>
              <a:endParaRPr lang="zh-TW" altLang="en-US" sz="1400" dirty="0"/>
            </a:p>
          </p:txBody>
        </p:sp>
        <p:sp>
          <p:nvSpPr>
            <p:cNvPr id="21" name="文字方塊 20"/>
            <p:cNvSpPr txBox="1"/>
            <p:nvPr/>
          </p:nvSpPr>
          <p:spPr>
            <a:xfrm>
              <a:off x="5304546" y="5103074"/>
              <a:ext cx="772987" cy="307777"/>
            </a:xfrm>
            <a:prstGeom prst="rect">
              <a:avLst/>
            </a:prstGeom>
            <a:noFill/>
          </p:spPr>
          <p:txBody>
            <a:bodyPr wrap="square" rtlCol="0">
              <a:spAutoFit/>
            </a:bodyPr>
            <a:lstStyle/>
            <a:p>
              <a:r>
                <a:rPr lang="en-US" altLang="zh-TW" sz="1400" dirty="0" smtClean="0"/>
                <a:t>1110</a:t>
              </a:r>
              <a:endParaRPr lang="zh-TW" altLang="en-US" sz="1400" dirty="0"/>
            </a:p>
          </p:txBody>
        </p:sp>
        <p:sp>
          <p:nvSpPr>
            <p:cNvPr id="22" name="文字方塊 21"/>
            <p:cNvSpPr txBox="1"/>
            <p:nvPr/>
          </p:nvSpPr>
          <p:spPr>
            <a:xfrm>
              <a:off x="6473463" y="1314994"/>
              <a:ext cx="772987" cy="307777"/>
            </a:xfrm>
            <a:prstGeom prst="rect">
              <a:avLst/>
            </a:prstGeom>
            <a:noFill/>
          </p:spPr>
          <p:txBody>
            <a:bodyPr wrap="square" rtlCol="0">
              <a:spAutoFit/>
            </a:bodyPr>
            <a:lstStyle/>
            <a:p>
              <a:r>
                <a:rPr lang="en-US" altLang="zh-TW" sz="1400" dirty="0" smtClean="0"/>
                <a:t>1000</a:t>
              </a:r>
              <a:endParaRPr lang="zh-TW" altLang="en-US" sz="1400" dirty="0"/>
            </a:p>
          </p:txBody>
        </p:sp>
        <p:sp>
          <p:nvSpPr>
            <p:cNvPr id="23" name="文字方塊 22"/>
            <p:cNvSpPr txBox="1"/>
            <p:nvPr/>
          </p:nvSpPr>
          <p:spPr>
            <a:xfrm>
              <a:off x="6473463" y="2575435"/>
              <a:ext cx="772987" cy="307777"/>
            </a:xfrm>
            <a:prstGeom prst="rect">
              <a:avLst/>
            </a:prstGeom>
            <a:noFill/>
          </p:spPr>
          <p:txBody>
            <a:bodyPr wrap="square" rtlCol="0">
              <a:spAutoFit/>
            </a:bodyPr>
            <a:lstStyle/>
            <a:p>
              <a:r>
                <a:rPr lang="en-US" altLang="zh-TW" sz="1400" dirty="0" smtClean="0"/>
                <a:t>1001</a:t>
              </a:r>
              <a:endParaRPr lang="zh-TW" altLang="en-US" sz="1400" dirty="0"/>
            </a:p>
          </p:txBody>
        </p:sp>
        <p:sp>
          <p:nvSpPr>
            <p:cNvPr id="24" name="文字方塊 23"/>
            <p:cNvSpPr txBox="1"/>
            <p:nvPr/>
          </p:nvSpPr>
          <p:spPr>
            <a:xfrm>
              <a:off x="6473463" y="4260756"/>
              <a:ext cx="772987" cy="307777"/>
            </a:xfrm>
            <a:prstGeom prst="rect">
              <a:avLst/>
            </a:prstGeom>
            <a:noFill/>
          </p:spPr>
          <p:txBody>
            <a:bodyPr wrap="square" rtlCol="0">
              <a:spAutoFit/>
            </a:bodyPr>
            <a:lstStyle/>
            <a:p>
              <a:r>
                <a:rPr lang="en-US" altLang="zh-TW" sz="1400" dirty="0" smtClean="0"/>
                <a:t>1011</a:t>
              </a:r>
              <a:endParaRPr lang="zh-TW" altLang="en-US" sz="1400" dirty="0"/>
            </a:p>
          </p:txBody>
        </p:sp>
        <p:sp>
          <p:nvSpPr>
            <p:cNvPr id="25" name="文字方塊 24"/>
            <p:cNvSpPr txBox="1"/>
            <p:nvPr/>
          </p:nvSpPr>
          <p:spPr>
            <a:xfrm>
              <a:off x="6473462" y="5107331"/>
              <a:ext cx="772987" cy="307777"/>
            </a:xfrm>
            <a:prstGeom prst="rect">
              <a:avLst/>
            </a:prstGeom>
            <a:noFill/>
          </p:spPr>
          <p:txBody>
            <a:bodyPr wrap="square" rtlCol="0">
              <a:spAutoFit/>
            </a:bodyPr>
            <a:lstStyle/>
            <a:p>
              <a:r>
                <a:rPr lang="en-US" altLang="zh-TW" sz="1400" dirty="0" smtClean="0"/>
                <a:t>1010</a:t>
              </a:r>
              <a:endParaRPr lang="zh-TW" altLang="en-US" sz="1400" dirty="0"/>
            </a:p>
          </p:txBody>
        </p:sp>
        <p:sp>
          <p:nvSpPr>
            <p:cNvPr id="26" name="文字方塊 25"/>
            <p:cNvSpPr txBox="1"/>
            <p:nvPr/>
          </p:nvSpPr>
          <p:spPr>
            <a:xfrm>
              <a:off x="8256993" y="96199"/>
              <a:ext cx="1951341" cy="523220"/>
            </a:xfrm>
            <a:prstGeom prst="rect">
              <a:avLst/>
            </a:prstGeom>
            <a:noFill/>
          </p:spPr>
          <p:txBody>
            <a:bodyPr wrap="square" rtlCol="0">
              <a:spAutoFit/>
            </a:bodyPr>
            <a:lstStyle/>
            <a:p>
              <a:r>
                <a:rPr lang="en-US" altLang="zh-TW" sz="1400" dirty="0" smtClean="0"/>
                <a:t>16-QAM Constellation with Gray Mapping</a:t>
              </a:r>
              <a:endParaRPr lang="zh-TW" altLang="en-US" sz="1400" dirty="0"/>
            </a:p>
          </p:txBody>
        </p:sp>
        <mc:AlternateContent xmlns:mc="http://schemas.openxmlformats.org/markup-compatibility/2006" xmlns:a14="http://schemas.microsoft.com/office/drawing/2010/main">
          <mc:Choice Requires="a14">
            <p:sp>
              <p:nvSpPr>
                <p:cNvPr id="27" name="文字方塊 26"/>
                <p:cNvSpPr txBox="1"/>
                <p:nvPr/>
              </p:nvSpPr>
              <p:spPr>
                <a:xfrm>
                  <a:off x="7180463" y="3208558"/>
                  <a:ext cx="6046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7180463" y="3208558"/>
                  <a:ext cx="604653" cy="215444"/>
                </a:xfrm>
                <a:prstGeom prst="rect">
                  <a:avLst/>
                </a:prstGeom>
                <a:blipFill>
                  <a:blip r:embed="rId12"/>
                  <a:stretch>
                    <a:fillRect l="-15476" r="-26190" b="-516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4503261" y="829984"/>
                  <a:ext cx="6046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3</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503261" y="829984"/>
                  <a:ext cx="604653" cy="215444"/>
                </a:xfrm>
                <a:prstGeom prst="rect">
                  <a:avLst/>
                </a:prstGeom>
                <a:blipFill>
                  <a:blip r:embed="rId13"/>
                  <a:stretch>
                    <a:fillRect l="-16667" r="-25000" b="-48387"/>
                  </a:stretch>
                </a:blipFill>
              </p:spPr>
              <p:txBody>
                <a:bodyPr/>
                <a:lstStyle/>
                <a:p>
                  <a:r>
                    <a:rPr lang="zh-TW" altLang="en-US">
                      <a:noFill/>
                    </a:rPr>
                    <a:t> </a:t>
                  </a:r>
                </a:p>
              </p:txBody>
            </p:sp>
          </mc:Fallback>
        </mc:AlternateContent>
        <p:grpSp>
          <p:nvGrpSpPr>
            <p:cNvPr id="29" name="群組 28"/>
            <p:cNvGrpSpPr/>
            <p:nvPr/>
          </p:nvGrpSpPr>
          <p:grpSpPr>
            <a:xfrm>
              <a:off x="6746764" y="100576"/>
              <a:ext cx="1157153" cy="1157153"/>
              <a:chOff x="5562735" y="1796089"/>
              <a:chExt cx="1157153" cy="1157153"/>
            </a:xfrm>
          </p:grpSpPr>
          <p:cxnSp>
            <p:nvCxnSpPr>
              <p:cNvPr id="54" name="直線接點 53"/>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直線接點 54"/>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30" name="群組 29"/>
            <p:cNvGrpSpPr/>
            <p:nvPr/>
          </p:nvGrpSpPr>
          <p:grpSpPr>
            <a:xfrm rot="10800000">
              <a:off x="1677466" y="5439223"/>
              <a:ext cx="1166678" cy="1167183"/>
              <a:chOff x="6523261" y="557271"/>
              <a:chExt cx="1166678" cy="1167183"/>
            </a:xfrm>
          </p:grpSpPr>
          <p:grpSp>
            <p:nvGrpSpPr>
              <p:cNvPr id="50" name="群組 49"/>
              <p:cNvGrpSpPr/>
              <p:nvPr/>
            </p:nvGrpSpPr>
            <p:grpSpPr>
              <a:xfrm>
                <a:off x="6523261" y="567301"/>
                <a:ext cx="1157153" cy="1157153"/>
                <a:chOff x="5562735" y="1796089"/>
                <a:chExt cx="1157153" cy="1157153"/>
              </a:xfrm>
            </p:grpSpPr>
            <p:cxnSp>
              <p:nvCxnSpPr>
                <p:cNvPr id="52" name="直線接點 51"/>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3" name="直線接點 52"/>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51" name="矩形 50"/>
              <p:cNvSpPr/>
              <p:nvPr/>
            </p:nvSpPr>
            <p:spPr>
              <a:xfrm>
                <a:off x="6532785" y="557271"/>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1" name="群組 30"/>
            <p:cNvGrpSpPr/>
            <p:nvPr/>
          </p:nvGrpSpPr>
          <p:grpSpPr>
            <a:xfrm rot="16200000">
              <a:off x="1678515" y="106563"/>
              <a:ext cx="1166678" cy="1178508"/>
              <a:chOff x="6523261" y="545946"/>
              <a:chExt cx="1166678" cy="1178508"/>
            </a:xfrm>
          </p:grpSpPr>
          <p:grpSp>
            <p:nvGrpSpPr>
              <p:cNvPr id="46" name="群組 45"/>
              <p:cNvGrpSpPr/>
              <p:nvPr/>
            </p:nvGrpSpPr>
            <p:grpSpPr>
              <a:xfrm>
                <a:off x="6523261" y="567301"/>
                <a:ext cx="1157153" cy="1157153"/>
                <a:chOff x="5562735" y="1796089"/>
                <a:chExt cx="1157153" cy="1157153"/>
              </a:xfrm>
            </p:grpSpPr>
            <p:cxnSp>
              <p:nvCxnSpPr>
                <p:cNvPr id="48" name="直線接點 47"/>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9" name="直線接點 48"/>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47" name="矩形 46"/>
              <p:cNvSpPr/>
              <p:nvPr/>
            </p:nvSpPr>
            <p:spPr>
              <a:xfrm>
                <a:off x="6532785" y="545946"/>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p:cNvGrpSpPr/>
            <p:nvPr/>
          </p:nvGrpSpPr>
          <p:grpSpPr>
            <a:xfrm rot="5400000">
              <a:off x="6727461" y="5448999"/>
              <a:ext cx="1166678" cy="1167183"/>
              <a:chOff x="6523261" y="557271"/>
              <a:chExt cx="1166678" cy="1167183"/>
            </a:xfrm>
          </p:grpSpPr>
          <p:grpSp>
            <p:nvGrpSpPr>
              <p:cNvPr id="42" name="群組 41"/>
              <p:cNvGrpSpPr/>
              <p:nvPr/>
            </p:nvGrpSpPr>
            <p:grpSpPr>
              <a:xfrm>
                <a:off x="6523261" y="567301"/>
                <a:ext cx="1157153" cy="1157153"/>
                <a:chOff x="5562735" y="1796089"/>
                <a:chExt cx="1157153" cy="1157153"/>
              </a:xfrm>
            </p:grpSpPr>
            <p:cxnSp>
              <p:nvCxnSpPr>
                <p:cNvPr id="44" name="直線接點 43"/>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直線接點 44"/>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43" name="矩形 42"/>
              <p:cNvSpPr/>
              <p:nvPr/>
            </p:nvSpPr>
            <p:spPr>
              <a:xfrm>
                <a:off x="6532785" y="557271"/>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33" name="直線接點 32"/>
            <p:cNvCxnSpPr/>
            <p:nvPr/>
          </p:nvCxnSpPr>
          <p:spPr>
            <a:xfrm>
              <a:off x="1656809" y="258399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4" name="直線接點 33"/>
            <p:cNvCxnSpPr/>
            <p:nvPr/>
          </p:nvCxnSpPr>
          <p:spPr>
            <a:xfrm rot="5400000">
              <a:off x="3410925" y="679153"/>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5" name="直線接點 34"/>
            <p:cNvCxnSpPr/>
            <p:nvPr/>
          </p:nvCxnSpPr>
          <p:spPr>
            <a:xfrm rot="5400000">
              <a:off x="4983930" y="5992607"/>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6" name="直線接點 35"/>
            <p:cNvCxnSpPr/>
            <p:nvPr/>
          </p:nvCxnSpPr>
          <p:spPr>
            <a:xfrm rot="5400000">
              <a:off x="3426624" y="6017800"/>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7" name="直線接點 36"/>
            <p:cNvCxnSpPr/>
            <p:nvPr/>
          </p:nvCxnSpPr>
          <p:spPr>
            <a:xfrm rot="5400000">
              <a:off x="4983931" y="67915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8" name="直線接點 37"/>
            <p:cNvCxnSpPr/>
            <p:nvPr/>
          </p:nvCxnSpPr>
          <p:spPr>
            <a:xfrm>
              <a:off x="6773545" y="257132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9" name="直線接點 38"/>
            <p:cNvCxnSpPr/>
            <p:nvPr/>
          </p:nvCxnSpPr>
          <p:spPr>
            <a:xfrm>
              <a:off x="6737237" y="4259373"/>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0" name="直線接點 39"/>
            <p:cNvCxnSpPr/>
            <p:nvPr/>
          </p:nvCxnSpPr>
          <p:spPr>
            <a:xfrm>
              <a:off x="1647703" y="4237389"/>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1" name="矩形 40"/>
            <p:cNvSpPr/>
            <p:nvPr/>
          </p:nvSpPr>
          <p:spPr>
            <a:xfrm rot="5400000">
              <a:off x="6749319" y="99847"/>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83" name="文字方塊 82"/>
          <p:cNvSpPr txBox="1"/>
          <p:nvPr/>
        </p:nvSpPr>
        <p:spPr>
          <a:xfrm>
            <a:off x="331442" y="3195221"/>
            <a:ext cx="2463131" cy="738664"/>
          </a:xfrm>
          <a:prstGeom prst="rect">
            <a:avLst/>
          </a:prstGeom>
          <a:noFill/>
        </p:spPr>
        <p:txBody>
          <a:bodyPr wrap="square" rtlCol="0">
            <a:spAutoFit/>
          </a:bodyPr>
          <a:lstStyle/>
          <a:p>
            <a:r>
              <a:rPr lang="en-US" altLang="zh-TW" sz="1400" dirty="0" smtClean="0"/>
              <a:t>In order to main the minimum distance, inward extension is disallow (ACE constraint)</a:t>
            </a:r>
            <a:endParaRPr lang="zh-TW" altLang="en-US" sz="1400" dirty="0"/>
          </a:p>
        </p:txBody>
      </p:sp>
    </p:spTree>
    <p:extLst>
      <p:ext uri="{BB962C8B-B14F-4D97-AF65-F5344CB8AC3E}">
        <p14:creationId xmlns:p14="http://schemas.microsoft.com/office/powerpoint/2010/main" val="85049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223834" y="501502"/>
            <a:ext cx="7942082" cy="615553"/>
          </a:xfrm>
          <a:prstGeom prst="rect">
            <a:avLst/>
          </a:prstGeom>
          <a:noFill/>
        </p:spPr>
        <p:txBody>
          <a:bodyPr wrap="square" rtlCol="0">
            <a:spAutoFit/>
          </a:bodyPr>
          <a:lstStyle/>
          <a:p>
            <a:r>
              <a:rPr lang="en-US" altLang="zh-TW" sz="3400" b="1" dirty="0" smtClean="0">
                <a:latin typeface="+mj-lt"/>
              </a:rPr>
              <a:t>Practical ACE</a:t>
            </a:r>
            <a:r>
              <a:rPr lang="zh-TW" altLang="en-US" sz="3400" b="1" dirty="0">
                <a:latin typeface="+mj-lt"/>
              </a:rPr>
              <a:t> </a:t>
            </a:r>
            <a:r>
              <a:rPr lang="en-US" altLang="zh-TW" sz="3400" b="1" dirty="0" smtClean="0">
                <a:latin typeface="+mj-lt"/>
              </a:rPr>
              <a:t>Implementation</a:t>
            </a:r>
            <a:endParaRPr lang="en-US" altLang="zh-TW" sz="3400" b="1" dirty="0">
              <a:latin typeface="+mj-lt"/>
            </a:endParaRPr>
          </a:p>
        </p:txBody>
      </p:sp>
      <mc:AlternateContent xmlns:mc="http://schemas.openxmlformats.org/markup-compatibility/2006" xmlns:a14="http://schemas.microsoft.com/office/drawing/2010/main">
        <mc:Choice Requires="a14">
          <p:sp>
            <p:nvSpPr>
              <p:cNvPr id="2" name="文字方塊 1"/>
              <p:cNvSpPr txBox="1"/>
              <p:nvPr/>
            </p:nvSpPr>
            <p:spPr>
              <a:xfrm>
                <a:off x="1055378" y="1541308"/>
                <a:ext cx="7613583" cy="442473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ACE minimax PAPR optimization problem can be formulated as a linear program, and obtaining the optimal solution can be very difficult. [7] proposed two methods to get a very good suboptimal solution.</a:t>
                </a: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a:t>Since projection onto convex sets (ACE-POCS) approach converges slowly, a </a:t>
                </a:r>
                <a:r>
                  <a:rPr lang="en-US" altLang="zh-TW" sz="1400" dirty="0" smtClean="0"/>
                  <a:t>gradient-project </a:t>
                </a:r>
                <a:br>
                  <a:rPr lang="en-US" altLang="zh-TW" sz="1400" dirty="0" smtClean="0"/>
                </a:br>
                <a:r>
                  <a:rPr lang="en-US" altLang="zh-TW" sz="1400" dirty="0" smtClean="0"/>
                  <a:t>(ACE-SGP) approach </a:t>
                </a:r>
                <a:r>
                  <a:rPr lang="en-US" altLang="zh-TW" sz="1400" dirty="0"/>
                  <a:t>is introduced for determining </a:t>
                </a:r>
                <a:r>
                  <a:rPr lang="en-US" altLang="zh-TW" sz="1400" dirty="0" smtClean="0"/>
                  <a:t>step sizes </a:t>
                </a:r>
                <a:r>
                  <a:rPr lang="en-US" altLang="zh-TW" sz="1400" dirty="0"/>
                  <a:t>that leads to very fast convergence toward a low-PAPR solution</a:t>
                </a:r>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An approximate gradient-project approach is formulated by considering the clipped-off portion of the signal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b="0" i="1" smtClean="0">
                            <a:latin typeface="Cambria Math" panose="02040503050406030204" pitchFamily="18" charset="0"/>
                          </a:rPr>
                          <m:t>𝑐𝑙𝑖𝑝</m:t>
                        </m:r>
                      </m:sub>
                    </m:sSub>
                    <m:r>
                      <a:rPr lang="en-US" altLang="zh-TW" sz="1400" b="0" i="1" smtClean="0">
                        <a:latin typeface="Cambria Math" panose="02040503050406030204" pitchFamily="18" charset="0"/>
                      </a:rPr>
                      <m:t>=</m:t>
                    </m:r>
                    <m:acc>
                      <m:accPr>
                        <m:chr m:val="̅"/>
                        <m:ctrlPr>
                          <a:rPr lang="en-US" altLang="zh-TW" sz="1400" b="0" i="1" smtClean="0">
                            <a:latin typeface="Cambria Math" panose="02040503050406030204" pitchFamily="18" charset="0"/>
                          </a:rPr>
                        </m:ctrlPr>
                      </m:accPr>
                      <m:e>
                        <m:r>
                          <a:rPr lang="en-US" altLang="zh-TW" sz="1400" b="0" i="1" smtClean="0">
                            <a:latin typeface="Cambria Math" panose="02040503050406030204" pitchFamily="18" charset="0"/>
                          </a:rPr>
                          <m:t>𝑥</m:t>
                        </m:r>
                      </m:e>
                    </m:acc>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𝑥</m:t>
                    </m:r>
                  </m:oMath>
                </a14:m>
                <a:r>
                  <a:rPr lang="en-US" altLang="zh-TW" sz="1400" dirty="0" smtClean="0"/>
                  <a:t> to be the gradient-descent direction and projecting it onto the ACE-constraint space to obtain </a:t>
                </a:r>
                <a14:m>
                  <m:oMath xmlns:m="http://schemas.openxmlformats.org/officeDocument/2006/math">
                    <m:r>
                      <a:rPr lang="en-US" altLang="zh-TW" sz="1400" b="0" i="1" smtClean="0">
                        <a:latin typeface="Cambria Math" panose="02040503050406030204" pitchFamily="18" charset="0"/>
                      </a:rPr>
                      <m:t>𝑐</m:t>
                    </m:r>
                  </m:oMath>
                </a14:m>
                <a:r>
                  <a:rPr lang="en-US" altLang="zh-TW" sz="1400" dirty="0" smtClean="0"/>
                  <a:t>. The iterative signal update can be written as </a:t>
                </a:r>
                <a:br>
                  <a:rPr lang="en-US" altLang="zh-TW" sz="1400" dirty="0" smtClean="0"/>
                </a:br>
                <a:r>
                  <a:rPr lang="en-US" altLang="zh-TW" sz="1400" dirty="0" smtClean="0"/>
                  <a:t/>
                </a:r>
                <a:br>
                  <a:rPr lang="en-US" altLang="zh-TW" sz="1400" dirty="0" smtClean="0"/>
                </a:br>
                <a14:m>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+1</m:t>
                        </m:r>
                      </m:sup>
                    </m:sSup>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𝑖</m:t>
                        </m:r>
                      </m:sup>
                    </m:sSup>
                    <m:r>
                      <a:rPr lang="en-US" altLang="zh-TW" sz="1400" b="0" i="1" smtClean="0">
                        <a:latin typeface="Cambria Math" panose="02040503050406030204" pitchFamily="18" charset="0"/>
                      </a:rPr>
                      <m:t>+</m:t>
                    </m:r>
                    <m:r>
                      <a:rPr lang="zh-TW" altLang="en-US" sz="1400" b="0" i="1" smtClean="0">
                        <a:latin typeface="Cambria Math" panose="02040503050406030204" pitchFamily="18" charset="0"/>
                      </a:rPr>
                      <m:t>𝜇</m:t>
                    </m:r>
                    <m:r>
                      <a:rPr lang="en-US" altLang="zh-TW" sz="1400" b="0" i="1" smtClean="0">
                        <a:latin typeface="Cambria Math" panose="02040503050406030204" pitchFamily="18" charset="0"/>
                      </a:rPr>
                      <m:t>𝑐</m:t>
                    </m:r>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where </a:t>
                </a:r>
                <a14:m>
                  <m:oMath xmlns:m="http://schemas.openxmlformats.org/officeDocument/2006/math">
                    <m:r>
                      <a:rPr lang="zh-TW" altLang="en-US" sz="1400" i="1">
                        <a:latin typeface="Cambria Math" panose="02040503050406030204" pitchFamily="18" charset="0"/>
                      </a:rPr>
                      <m:t>𝜇</m:t>
                    </m:r>
                  </m:oMath>
                </a14:m>
                <a:r>
                  <a:rPr lang="en-US" altLang="zh-TW" sz="1400" dirty="0" smtClean="0"/>
                  <a:t> is the gradient step size computed by the projection of </a:t>
                </a:r>
                <a14:m>
                  <m:oMath xmlns:m="http://schemas.openxmlformats.org/officeDocument/2006/math">
                    <m:r>
                      <a:rPr lang="en-US" altLang="zh-TW" sz="1400" i="1">
                        <a:latin typeface="Cambria Math" panose="02040503050406030204" pitchFamily="18" charset="0"/>
                      </a:rPr>
                      <m:t>𝑐</m:t>
                    </m:r>
                  </m:oMath>
                </a14:m>
                <a:r>
                  <a:rPr lang="en-US" altLang="zh-TW" sz="1400" dirty="0" smtClean="0"/>
                  <a:t> along the phase angle of </a:t>
                </a:r>
                <a14:m>
                  <m:oMath xmlns:m="http://schemas.openxmlformats.org/officeDocument/2006/math">
                    <m:r>
                      <a:rPr lang="en-US" altLang="zh-TW" sz="1400" i="1">
                        <a:latin typeface="Cambria Math" panose="02040503050406030204" pitchFamily="18" charset="0"/>
                      </a:rPr>
                      <m:t>𝑥</m:t>
                    </m:r>
                  </m:oMath>
                </a14:m>
                <a:r>
                  <a:rPr lang="en-US" altLang="zh-TW" sz="1400" dirty="0" smtClean="0"/>
                  <a:t> and the largest-magnitude of </a:t>
                </a:r>
                <a14:m>
                  <m:oMath xmlns:m="http://schemas.openxmlformats.org/officeDocument/2006/math">
                    <m:r>
                      <a:rPr lang="en-US" altLang="zh-TW" sz="1400" i="1">
                        <a:latin typeface="Cambria Math" panose="02040503050406030204" pitchFamily="18" charset="0"/>
                      </a:rPr>
                      <m:t>𝑥</m:t>
                    </m:r>
                  </m:oMath>
                </a14:m>
                <a:r>
                  <a:rPr lang="en-US" altLang="zh-TW" sz="1400" dirty="0" smtClean="0"/>
                  <a:t>.</a:t>
                </a:r>
                <a:endParaRPr lang="en-US" altLang="zh-TW" sz="1400" dirty="0"/>
              </a:p>
              <a:p>
                <a:pPr marL="285750" indent="-285750">
                  <a:buFont typeface="Arial" panose="020B0604020202020204" pitchFamily="34" charset="0"/>
                  <a:buChar char="•"/>
                </a:pPr>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055378" y="1541308"/>
                <a:ext cx="7613583" cy="4424737"/>
              </a:xfrm>
              <a:prstGeom prst="rect">
                <a:avLst/>
              </a:prstGeom>
              <a:blipFill>
                <a:blip r:embed="rId3"/>
                <a:stretch>
                  <a:fillRect l="-80" t="-275" r="-641"/>
                </a:stretch>
              </a:blipFill>
            </p:spPr>
            <p:txBody>
              <a:bodyPr/>
              <a:lstStyle/>
              <a:p>
                <a:r>
                  <a:rPr lang="zh-TW" altLang="en-US">
                    <a:noFill/>
                  </a:rPr>
                  <a:t> </a:t>
                </a:r>
              </a:p>
            </p:txBody>
          </p:sp>
        </mc:Fallback>
      </mc:AlternateContent>
      <p:sp>
        <p:nvSpPr>
          <p:cNvPr id="3" name="矩形 2"/>
          <p:cNvSpPr/>
          <p:nvPr/>
        </p:nvSpPr>
        <p:spPr>
          <a:xfrm>
            <a:off x="1360176" y="6257851"/>
            <a:ext cx="6370659" cy="461665"/>
          </a:xfrm>
          <a:prstGeom prst="rect">
            <a:avLst/>
          </a:prstGeom>
        </p:spPr>
        <p:txBody>
          <a:bodyPr wrap="square">
            <a:spAutoFit/>
          </a:bodyPr>
          <a:lstStyle/>
          <a:p>
            <a:r>
              <a:rPr lang="en-US" altLang="zh-TW" sz="1200" dirty="0" smtClean="0">
                <a:solidFill>
                  <a:srgbClr val="000000"/>
                </a:solidFill>
              </a:rPr>
              <a:t>[7] B</a:t>
            </a:r>
            <a:r>
              <a:rPr lang="en-US" altLang="zh-TW" sz="1200" dirty="0">
                <a:solidFill>
                  <a:srgbClr val="000000"/>
                </a:solidFill>
              </a:rPr>
              <a:t>. S. </a:t>
            </a:r>
            <a:r>
              <a:rPr lang="en-US" altLang="zh-TW" sz="1200" dirty="0" err="1">
                <a:solidFill>
                  <a:srgbClr val="000000"/>
                </a:solidFill>
              </a:rPr>
              <a:t>Krongold</a:t>
            </a:r>
            <a:r>
              <a:rPr lang="en-US" altLang="zh-TW" sz="1200" dirty="0">
                <a:solidFill>
                  <a:srgbClr val="000000"/>
                </a:solidFill>
              </a:rPr>
              <a:t> and D. L. Jones, "PAR reduction in OFDM via active constellation extension," in </a:t>
            </a:r>
            <a:r>
              <a:rPr lang="en-US" altLang="zh-TW" sz="1200" i="1" dirty="0">
                <a:solidFill>
                  <a:srgbClr val="000000"/>
                </a:solidFill>
              </a:rPr>
              <a:t>IEEE Transactions on Broadcasting</a:t>
            </a:r>
            <a:r>
              <a:rPr lang="en-US" altLang="zh-TW" sz="1200" dirty="0">
                <a:solidFill>
                  <a:srgbClr val="000000"/>
                </a:solidFill>
              </a:rPr>
              <a:t>, vol. 49, no. 3, pp. 258-268, Sept. 2003.</a:t>
            </a:r>
            <a:endParaRPr lang="zh-TW" altLang="en-US" sz="1200" dirty="0"/>
          </a:p>
        </p:txBody>
      </p:sp>
    </p:spTree>
    <p:extLst>
      <p:ext uri="{BB962C8B-B14F-4D97-AF65-F5344CB8AC3E}">
        <p14:creationId xmlns:p14="http://schemas.microsoft.com/office/powerpoint/2010/main" val="154360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3967307" y="326553"/>
            <a:ext cx="7942082" cy="615553"/>
          </a:xfrm>
          <a:prstGeom prst="rect">
            <a:avLst/>
          </a:prstGeom>
          <a:noFill/>
        </p:spPr>
        <p:txBody>
          <a:bodyPr wrap="square" rtlCol="0">
            <a:spAutoFit/>
          </a:bodyPr>
          <a:lstStyle/>
          <a:p>
            <a:r>
              <a:rPr lang="en-US" altLang="zh-TW" sz="3400" b="1" dirty="0" smtClean="0">
                <a:latin typeface="+mj-lt"/>
              </a:rPr>
              <a:t>Coding</a:t>
            </a:r>
            <a:endParaRPr lang="en-US" altLang="zh-TW" sz="3400" b="1" dirty="0">
              <a:latin typeface="+mj-lt"/>
            </a:endParaRPr>
          </a:p>
        </p:txBody>
      </p:sp>
      <p:grpSp>
        <p:nvGrpSpPr>
          <p:cNvPr id="6" name="群組 5"/>
          <p:cNvGrpSpPr/>
          <p:nvPr/>
        </p:nvGrpSpPr>
        <p:grpSpPr>
          <a:xfrm>
            <a:off x="1123950" y="1204298"/>
            <a:ext cx="7391400" cy="10433625"/>
            <a:chOff x="1371600" y="2023341"/>
            <a:chExt cx="7391400" cy="10433625"/>
          </a:xfrm>
        </p:grpSpPr>
        <p:sp>
          <p:nvSpPr>
            <p:cNvPr id="2" name="文字方塊 1"/>
            <p:cNvSpPr txBox="1"/>
            <p:nvPr/>
          </p:nvSpPr>
          <p:spPr>
            <a:xfrm>
              <a:off x="1371600" y="2023341"/>
              <a:ext cx="7391400" cy="1043362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Coding can also be used to reduce the PAPR, the idea is illustrated in the following example.</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r>
                <a:rPr lang="en-US" altLang="zh-TW" sz="1400" dirty="0" smtClean="0"/>
                <a:t>This approach suffers from the need to perform an exhaustive search to find the best code and to store large lookup tables for encoding and decoding. Moreover, the main disadvantage of this method is the good performance of the PAPR reduction at the cost of coding rate loss.</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endParaRPr lang="en-US" altLang="zh-TW" sz="1400" dirty="0" smtClean="0"/>
            </a:p>
            <a:p>
              <a:endParaRPr lang="en-US" altLang="zh-TW" sz="1400" dirty="0" smtClean="0"/>
            </a:p>
            <a:p>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zh-TW" altLang="en-US" sz="1400" dirty="0"/>
            </a:p>
          </p:txBody>
        </p:sp>
        <p:sp>
          <p:nvSpPr>
            <p:cNvPr id="4" name="文字方塊 3"/>
            <p:cNvSpPr txBox="1"/>
            <p:nvPr/>
          </p:nvSpPr>
          <p:spPr>
            <a:xfrm>
              <a:off x="1371600" y="2628900"/>
              <a:ext cx="7391400" cy="307777"/>
            </a:xfrm>
            <a:prstGeom prst="rect">
              <a:avLst/>
            </a:prstGeom>
            <a:noFill/>
          </p:spPr>
          <p:txBody>
            <a:bodyPr wrap="square" rtlCol="0">
              <a:spAutoFit/>
            </a:bodyPr>
            <a:lstStyle/>
            <a:p>
              <a:endParaRPr lang="zh-TW" altLang="en-US" sz="1400" dirty="0"/>
            </a:p>
          </p:txBody>
        </p:sp>
      </p:grpSp>
      <p:graphicFrame>
        <p:nvGraphicFramePr>
          <p:cNvPr id="3" name="表格 2"/>
          <p:cNvGraphicFramePr>
            <a:graphicFrameLocks noGrp="1"/>
          </p:cNvGraphicFramePr>
          <p:nvPr>
            <p:extLst>
              <p:ext uri="{D42A27DB-BD31-4B8C-83A1-F6EECF244321}">
                <p14:modId xmlns:p14="http://schemas.microsoft.com/office/powerpoint/2010/main" val="1309561618"/>
              </p:ext>
            </p:extLst>
          </p:nvPr>
        </p:nvGraphicFramePr>
        <p:xfrm>
          <a:off x="2417478" y="1864263"/>
          <a:ext cx="4804344" cy="2743200"/>
        </p:xfrm>
        <a:graphic>
          <a:graphicData uri="http://schemas.openxmlformats.org/drawingml/2006/table">
            <a:tbl>
              <a:tblPr firstRow="1" bandRow="1">
                <a:tableStyleId>{5C22544A-7EE6-4342-B048-85BDC9FD1C3A}</a:tableStyleId>
              </a:tblPr>
              <a:tblGrid>
                <a:gridCol w="1201086">
                  <a:extLst>
                    <a:ext uri="{9D8B030D-6E8A-4147-A177-3AD203B41FA5}">
                      <a16:colId xmlns:a16="http://schemas.microsoft.com/office/drawing/2014/main" val="1347020058"/>
                    </a:ext>
                  </a:extLst>
                </a:gridCol>
                <a:gridCol w="1201086">
                  <a:extLst>
                    <a:ext uri="{9D8B030D-6E8A-4147-A177-3AD203B41FA5}">
                      <a16:colId xmlns:a16="http://schemas.microsoft.com/office/drawing/2014/main" val="2709812935"/>
                    </a:ext>
                  </a:extLst>
                </a:gridCol>
                <a:gridCol w="1201086">
                  <a:extLst>
                    <a:ext uri="{9D8B030D-6E8A-4147-A177-3AD203B41FA5}">
                      <a16:colId xmlns:a16="http://schemas.microsoft.com/office/drawing/2014/main" val="2330551901"/>
                    </a:ext>
                  </a:extLst>
                </a:gridCol>
                <a:gridCol w="1201086">
                  <a:extLst>
                    <a:ext uri="{9D8B030D-6E8A-4147-A177-3AD203B41FA5}">
                      <a16:colId xmlns:a16="http://schemas.microsoft.com/office/drawing/2014/main" val="1728849536"/>
                    </a:ext>
                  </a:extLst>
                </a:gridCol>
              </a:tblGrid>
              <a:tr h="296333">
                <a:tc>
                  <a:txBody>
                    <a:bodyPr/>
                    <a:lstStyle/>
                    <a:p>
                      <a:r>
                        <a:rPr lang="en-US" altLang="zh-TW" sz="1400" dirty="0" smtClean="0"/>
                        <a:t>Data block</a:t>
                      </a:r>
                      <a:r>
                        <a:rPr lang="en-US" altLang="zh-TW" sz="1400" baseline="0" dirty="0" smtClean="0"/>
                        <a:t> X</a:t>
                      </a:r>
                      <a:endParaRPr lang="zh-TW" altLang="en-US" sz="1400" dirty="0"/>
                    </a:p>
                  </a:txBody>
                  <a:tcPr/>
                </a:tc>
                <a:tc>
                  <a:txBody>
                    <a:bodyPr/>
                    <a:lstStyle/>
                    <a:p>
                      <a:r>
                        <a:rPr lang="en-US" altLang="zh-TW" sz="1400" dirty="0" smtClean="0"/>
                        <a:t>PAPR (dB)</a:t>
                      </a:r>
                      <a:endParaRPr lang="zh-TW" altLang="en-US" sz="1400" dirty="0"/>
                    </a:p>
                  </a:txBody>
                  <a:tcPr/>
                </a:tc>
                <a:tc>
                  <a:txBody>
                    <a:bodyPr/>
                    <a:lstStyle/>
                    <a:p>
                      <a:r>
                        <a:rPr lang="en-US" altLang="zh-TW" sz="1400" dirty="0" smtClean="0"/>
                        <a:t>Data block</a:t>
                      </a:r>
                      <a:r>
                        <a:rPr lang="en-US" altLang="zh-TW" sz="1400" baseline="0" dirty="0" smtClean="0"/>
                        <a:t> X</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PAPR (dB)</a:t>
                      </a:r>
                      <a:endParaRPr lang="zh-TW" altLang="en-US" sz="1400" dirty="0" smtClean="0"/>
                    </a:p>
                  </a:txBody>
                  <a:tcPr/>
                </a:tc>
                <a:extLst>
                  <a:ext uri="{0D108BD9-81ED-4DB2-BD59-A6C34878D82A}">
                    <a16:rowId xmlns:a16="http://schemas.microsoft.com/office/drawing/2014/main" val="1652045283"/>
                  </a:ext>
                </a:extLst>
              </a:tr>
              <a:tr h="296333">
                <a:tc>
                  <a:txBody>
                    <a:bodyPr/>
                    <a:lstStyle/>
                    <a:p>
                      <a:pPr algn="ctr"/>
                      <a:r>
                        <a:rPr lang="en-US" altLang="zh-TW" sz="1400" dirty="0" smtClean="0"/>
                        <a:t>[1,1,1,1]</a:t>
                      </a:r>
                      <a:endParaRPr lang="zh-TW" altLang="en-US" sz="1400" dirty="0"/>
                    </a:p>
                  </a:txBody>
                  <a:tcPr/>
                </a:tc>
                <a:tc>
                  <a:txBody>
                    <a:bodyPr/>
                    <a:lstStyle/>
                    <a:p>
                      <a:pPr algn="ctr"/>
                      <a:r>
                        <a:rPr lang="en-US" altLang="zh-TW" sz="1400" dirty="0" smtClean="0"/>
                        <a:t>6.0</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extLst>
                  <a:ext uri="{0D108BD9-81ED-4DB2-BD59-A6C34878D82A}">
                    <a16:rowId xmlns:a16="http://schemas.microsoft.com/office/drawing/2014/main" val="1671678797"/>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3.7</a:t>
                      </a:r>
                      <a:endParaRPr lang="zh-TW" altLang="en-US" sz="1400" dirty="0"/>
                    </a:p>
                  </a:txBody>
                  <a:tcPr/>
                </a:tc>
                <a:extLst>
                  <a:ext uri="{0D108BD9-81ED-4DB2-BD59-A6C34878D82A}">
                    <a16:rowId xmlns:a16="http://schemas.microsoft.com/office/drawing/2014/main" val="3390761427"/>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6.0</a:t>
                      </a:r>
                      <a:endParaRPr lang="zh-TW" altLang="en-US" sz="1400" dirty="0"/>
                    </a:p>
                  </a:txBody>
                  <a:tcPr/>
                </a:tc>
                <a:extLst>
                  <a:ext uri="{0D108BD9-81ED-4DB2-BD59-A6C34878D82A}">
                    <a16:rowId xmlns:a16="http://schemas.microsoft.com/office/drawing/2014/main" val="101916449"/>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3.7</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extLst>
                  <a:ext uri="{0D108BD9-81ED-4DB2-BD59-A6C34878D82A}">
                    <a16:rowId xmlns:a16="http://schemas.microsoft.com/office/drawing/2014/main" val="460681226"/>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3.7</a:t>
                      </a:r>
                      <a:endParaRPr lang="zh-TW" altLang="en-US" sz="1400" dirty="0"/>
                    </a:p>
                  </a:txBody>
                  <a:tcPr/>
                </a:tc>
                <a:extLst>
                  <a:ext uri="{0D108BD9-81ED-4DB2-BD59-A6C34878D82A}">
                    <a16:rowId xmlns:a16="http://schemas.microsoft.com/office/drawing/2014/main" val="1454956671"/>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6.0</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extLst>
                  <a:ext uri="{0D108BD9-81ED-4DB2-BD59-A6C34878D82A}">
                    <a16:rowId xmlns:a16="http://schemas.microsoft.com/office/drawing/2014/main" val="2413992328"/>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3.7</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extLst>
                  <a:ext uri="{0D108BD9-81ED-4DB2-BD59-A6C34878D82A}">
                    <a16:rowId xmlns:a16="http://schemas.microsoft.com/office/drawing/2014/main" val="4129983503"/>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6.0</a:t>
                      </a:r>
                      <a:endParaRPr lang="zh-TW" altLang="en-US" sz="1400" dirty="0"/>
                    </a:p>
                  </a:txBody>
                  <a:tcPr/>
                </a:tc>
                <a:extLst>
                  <a:ext uri="{0D108BD9-81ED-4DB2-BD59-A6C34878D82A}">
                    <a16:rowId xmlns:a16="http://schemas.microsoft.com/office/drawing/2014/main" val="645211585"/>
                  </a:ext>
                </a:extLst>
              </a:tr>
            </a:tbl>
          </a:graphicData>
        </a:graphic>
      </p:graphicFrame>
      <p:sp>
        <p:nvSpPr>
          <p:cNvPr id="7" name="矩形 6"/>
          <p:cNvSpPr/>
          <p:nvPr/>
        </p:nvSpPr>
        <p:spPr>
          <a:xfrm>
            <a:off x="1123949" y="6175711"/>
            <a:ext cx="6900167" cy="461665"/>
          </a:xfrm>
          <a:prstGeom prst="rect">
            <a:avLst/>
          </a:prstGeom>
        </p:spPr>
        <p:txBody>
          <a:bodyPr wrap="square">
            <a:spAutoFit/>
          </a:bodyPr>
          <a:lstStyle/>
          <a:p>
            <a:r>
              <a:rPr lang="en-US" altLang="zh-TW" sz="1200" dirty="0" smtClean="0"/>
              <a:t>[8] S</a:t>
            </a:r>
            <a:r>
              <a:rPr lang="en-US" altLang="zh-TW" sz="1200" dirty="0"/>
              <a:t>. B. </a:t>
            </a:r>
            <a:r>
              <a:rPr lang="en-US" altLang="zh-TW" sz="1200" dirty="0" err="1"/>
              <a:t>Slimane</a:t>
            </a:r>
            <a:r>
              <a:rPr lang="en-US" altLang="zh-TW" sz="1200" dirty="0"/>
              <a:t>, “Reducing the peak-to-average power ratio of </a:t>
            </a:r>
            <a:r>
              <a:rPr lang="en-US" altLang="zh-TW" sz="1200" dirty="0" smtClean="0"/>
              <a:t>OFDM signals </a:t>
            </a:r>
            <a:r>
              <a:rPr lang="en-US" altLang="zh-TW" sz="1200" dirty="0"/>
              <a:t>through precoding,” </a:t>
            </a:r>
            <a:r>
              <a:rPr lang="en-US" altLang="zh-TW" sz="1200" i="1" dirty="0"/>
              <a:t>IEEE Trans. </a:t>
            </a:r>
            <a:r>
              <a:rPr lang="en-US" altLang="zh-TW" sz="1200" i="1" dirty="0" err="1"/>
              <a:t>Veh</a:t>
            </a:r>
            <a:r>
              <a:rPr lang="en-US" altLang="zh-TW" sz="1200" i="1" dirty="0"/>
              <a:t>. Technol.</a:t>
            </a:r>
            <a:r>
              <a:rPr lang="en-US" altLang="zh-TW" sz="1200" dirty="0"/>
              <a:t>, vol. 56, no. </a:t>
            </a:r>
            <a:r>
              <a:rPr lang="en-US" altLang="zh-TW" sz="1200" dirty="0" smtClean="0"/>
              <a:t>2, pp</a:t>
            </a:r>
            <a:r>
              <a:rPr lang="en-US" altLang="zh-TW" sz="1200" dirty="0"/>
              <a:t>. 686–695, March 2007.</a:t>
            </a:r>
            <a:endParaRPr lang="zh-TW" altLang="en-US" sz="1200" dirty="0"/>
          </a:p>
        </p:txBody>
      </p:sp>
    </p:spTree>
    <p:extLst>
      <p:ext uri="{BB962C8B-B14F-4D97-AF65-F5344CB8AC3E}">
        <p14:creationId xmlns:p14="http://schemas.microsoft.com/office/powerpoint/2010/main" val="1665979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1467905" y="1748431"/>
            <a:ext cx="6811297" cy="4419593"/>
            <a:chOff x="1457631" y="988144"/>
            <a:chExt cx="6811297" cy="4419593"/>
          </a:xfrm>
        </p:grpSpPr>
        <p:grpSp>
          <p:nvGrpSpPr>
            <p:cNvPr id="15" name="群組 14"/>
            <p:cNvGrpSpPr/>
            <p:nvPr/>
          </p:nvGrpSpPr>
          <p:grpSpPr>
            <a:xfrm>
              <a:off x="1457631" y="2084437"/>
              <a:ext cx="6521246" cy="3323300"/>
              <a:chOff x="661219" y="1799302"/>
              <a:chExt cx="6521246" cy="3323300"/>
            </a:xfrm>
          </p:grpSpPr>
          <p:sp>
            <p:nvSpPr>
              <p:cNvPr id="3" name="矩形 2"/>
              <p:cNvSpPr/>
              <p:nvPr/>
            </p:nvSpPr>
            <p:spPr>
              <a:xfrm>
                <a:off x="825910" y="1897626"/>
                <a:ext cx="904567" cy="3932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data</a:t>
                </a:r>
                <a:endParaRPr lang="zh-TW" altLang="en-US" sz="1600" dirty="0"/>
              </a:p>
            </p:txBody>
          </p:sp>
          <p:sp>
            <p:nvSpPr>
              <p:cNvPr id="4" name="矩形 3"/>
              <p:cNvSpPr/>
              <p:nvPr/>
            </p:nvSpPr>
            <p:spPr>
              <a:xfrm>
                <a:off x="2423652" y="1799302"/>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Q-ECC</a:t>
                </a:r>
              </a:p>
              <a:p>
                <a:pPr algn="ctr"/>
                <a:r>
                  <a:rPr lang="en-US" altLang="zh-TW" sz="1600" dirty="0" smtClean="0"/>
                  <a:t> encoder</a:t>
                </a:r>
                <a:endParaRPr lang="zh-TW" altLang="en-US" sz="1600" dirty="0"/>
              </a:p>
            </p:txBody>
          </p:sp>
          <p:sp>
            <p:nvSpPr>
              <p:cNvPr id="5" name="矩形 4"/>
              <p:cNvSpPr/>
              <p:nvPr/>
            </p:nvSpPr>
            <p:spPr>
              <a:xfrm>
                <a:off x="4350775" y="1799302"/>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QAM</a:t>
                </a:r>
              </a:p>
              <a:p>
                <a:pPr algn="ctr"/>
                <a:r>
                  <a:rPr lang="en-US" altLang="zh-TW" sz="1600" dirty="0" smtClean="0"/>
                  <a:t>modulation</a:t>
                </a:r>
                <a:endParaRPr lang="zh-TW" altLang="en-US" sz="1600" dirty="0"/>
              </a:p>
            </p:txBody>
          </p:sp>
          <p:sp>
            <p:nvSpPr>
              <p:cNvPr id="8" name="矩形 7"/>
              <p:cNvSpPr/>
              <p:nvPr/>
            </p:nvSpPr>
            <p:spPr>
              <a:xfrm>
                <a:off x="6277897" y="3264308"/>
                <a:ext cx="904567" cy="3932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channel</a:t>
                </a:r>
                <a:endParaRPr lang="zh-TW" altLang="en-US" sz="1600" dirty="0"/>
              </a:p>
            </p:txBody>
          </p:sp>
          <p:sp>
            <p:nvSpPr>
              <p:cNvPr id="9" name="矩形 8"/>
              <p:cNvSpPr/>
              <p:nvPr/>
            </p:nvSpPr>
            <p:spPr>
              <a:xfrm>
                <a:off x="4350775" y="4532667"/>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de-</a:t>
                </a:r>
              </a:p>
              <a:p>
                <a:pPr algn="ctr"/>
                <a:r>
                  <a:rPr lang="en-US" altLang="zh-TW" sz="1600" dirty="0" smtClean="0"/>
                  <a:t>modulation</a:t>
                </a:r>
                <a:endParaRPr lang="zh-TW" altLang="en-US" sz="1600" dirty="0"/>
              </a:p>
            </p:txBody>
          </p:sp>
          <p:sp>
            <p:nvSpPr>
              <p:cNvPr id="10" name="矩形 9"/>
              <p:cNvSpPr/>
              <p:nvPr/>
            </p:nvSpPr>
            <p:spPr>
              <a:xfrm>
                <a:off x="2423652" y="4532666"/>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Q-ECC</a:t>
                </a:r>
              </a:p>
              <a:p>
                <a:pPr algn="ctr"/>
                <a:r>
                  <a:rPr lang="en-US" altLang="zh-TW" sz="1600" dirty="0" smtClean="0"/>
                  <a:t> decoder</a:t>
                </a:r>
                <a:endParaRPr lang="zh-TW" altLang="en-US" sz="1600" dirty="0"/>
              </a:p>
            </p:txBody>
          </p:sp>
          <p:sp>
            <p:nvSpPr>
              <p:cNvPr id="11" name="矩形 10"/>
              <p:cNvSpPr/>
              <p:nvPr/>
            </p:nvSpPr>
            <p:spPr>
              <a:xfrm>
                <a:off x="6277897" y="4630990"/>
                <a:ext cx="904567" cy="3932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FFT</a:t>
                </a:r>
                <a:endParaRPr lang="zh-TW" altLang="en-US" sz="1600" dirty="0"/>
              </a:p>
            </p:txBody>
          </p:sp>
          <p:sp>
            <p:nvSpPr>
              <p:cNvPr id="12" name="矩形 11"/>
              <p:cNvSpPr/>
              <p:nvPr/>
            </p:nvSpPr>
            <p:spPr>
              <a:xfrm>
                <a:off x="6277898" y="1897626"/>
                <a:ext cx="904567" cy="3932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IFFT</a:t>
                </a:r>
                <a:endParaRPr lang="zh-TW" altLang="en-US" sz="1600" dirty="0"/>
              </a:p>
            </p:txBody>
          </p:sp>
          <p:sp>
            <p:nvSpPr>
              <p:cNvPr id="14" name="矩形 13"/>
              <p:cNvSpPr/>
              <p:nvPr/>
            </p:nvSpPr>
            <p:spPr>
              <a:xfrm>
                <a:off x="661219" y="4532666"/>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a:t>r</a:t>
                </a:r>
                <a:r>
                  <a:rPr lang="en-US" altLang="zh-TW" sz="1600" dirty="0" smtClean="0"/>
                  <a:t>ecovered data</a:t>
                </a:r>
                <a:endParaRPr lang="zh-TW" altLang="en-US" sz="1600" dirty="0"/>
              </a:p>
            </p:txBody>
          </p:sp>
        </p:grpSp>
        <p:cxnSp>
          <p:nvCxnSpPr>
            <p:cNvPr id="17" name="直線單箭頭接點 16"/>
            <p:cNvCxnSpPr>
              <a:stCxn id="3" idx="3"/>
              <a:endCxn id="4" idx="1"/>
            </p:cNvCxnSpPr>
            <p:nvPr/>
          </p:nvCxnSpPr>
          <p:spPr>
            <a:xfrm flipV="1">
              <a:off x="2526889" y="2379405"/>
              <a:ext cx="6931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4" idx="3"/>
              <a:endCxn id="5" idx="1"/>
            </p:cNvCxnSpPr>
            <p:nvPr/>
          </p:nvCxnSpPr>
          <p:spPr>
            <a:xfrm>
              <a:off x="4454012" y="2379405"/>
              <a:ext cx="693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5" idx="3"/>
              <a:endCxn id="12" idx="1"/>
            </p:cNvCxnSpPr>
            <p:nvPr/>
          </p:nvCxnSpPr>
          <p:spPr>
            <a:xfrm>
              <a:off x="6381135" y="2379405"/>
              <a:ext cx="6931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2" idx="2"/>
              <a:endCxn id="8" idx="0"/>
            </p:cNvCxnSpPr>
            <p:nvPr/>
          </p:nvCxnSpPr>
          <p:spPr>
            <a:xfrm flipH="1">
              <a:off x="7526593" y="2576051"/>
              <a:ext cx="1" cy="973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8" idx="2"/>
              <a:endCxn id="11" idx="0"/>
            </p:cNvCxnSpPr>
            <p:nvPr/>
          </p:nvCxnSpPr>
          <p:spPr>
            <a:xfrm>
              <a:off x="7526593" y="3942733"/>
              <a:ext cx="0" cy="973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p:cNvCxnSpPr>
              <a:stCxn id="11" idx="1"/>
              <a:endCxn id="9" idx="3"/>
            </p:cNvCxnSpPr>
            <p:nvPr/>
          </p:nvCxnSpPr>
          <p:spPr>
            <a:xfrm flipH="1">
              <a:off x="6381135" y="5112770"/>
              <a:ext cx="6931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單箭頭接點 28"/>
            <p:cNvCxnSpPr>
              <a:stCxn id="9" idx="1"/>
              <a:endCxn id="10" idx="3"/>
            </p:cNvCxnSpPr>
            <p:nvPr/>
          </p:nvCxnSpPr>
          <p:spPr>
            <a:xfrm flipH="1" flipV="1">
              <a:off x="4454012" y="5112769"/>
              <a:ext cx="6931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p:cNvCxnSpPr>
              <a:stCxn id="10" idx="1"/>
              <a:endCxn id="14" idx="3"/>
            </p:cNvCxnSpPr>
            <p:nvPr/>
          </p:nvCxnSpPr>
          <p:spPr>
            <a:xfrm flipH="1">
              <a:off x="2691579" y="5112769"/>
              <a:ext cx="5284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31"/>
            <p:cNvSpPr/>
            <p:nvPr/>
          </p:nvSpPr>
          <p:spPr>
            <a:xfrm>
              <a:off x="6771966" y="988144"/>
              <a:ext cx="1496962"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Q-section code </a:t>
              </a:r>
            </a:p>
            <a:p>
              <a:pPr algn="ctr"/>
              <a:r>
                <a:rPr lang="en-US" altLang="zh-TW" sz="1600" dirty="0" smtClean="0"/>
                <a:t>PAPR reduction</a:t>
              </a:r>
              <a:endParaRPr lang="zh-TW" altLang="en-US" sz="1600" dirty="0"/>
            </a:p>
          </p:txBody>
        </p:sp>
        <p:cxnSp>
          <p:nvCxnSpPr>
            <p:cNvPr id="34" name="直線單箭頭接點 33"/>
            <p:cNvCxnSpPr>
              <a:stCxn id="32" idx="2"/>
              <a:endCxn id="12" idx="0"/>
            </p:cNvCxnSpPr>
            <p:nvPr/>
          </p:nvCxnSpPr>
          <p:spPr>
            <a:xfrm>
              <a:off x="7520447" y="1578079"/>
              <a:ext cx="6147" cy="6046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4" name="文字方塊 23"/>
          <p:cNvSpPr txBox="1"/>
          <p:nvPr/>
        </p:nvSpPr>
        <p:spPr>
          <a:xfrm>
            <a:off x="2261797" y="500232"/>
            <a:ext cx="7942082" cy="615553"/>
          </a:xfrm>
          <a:prstGeom prst="rect">
            <a:avLst/>
          </a:prstGeom>
          <a:noFill/>
        </p:spPr>
        <p:txBody>
          <a:bodyPr wrap="square" rtlCol="0">
            <a:spAutoFit/>
          </a:bodyPr>
          <a:lstStyle/>
          <a:p>
            <a:r>
              <a:rPr lang="en-US" altLang="zh-TW" sz="3400" b="1" dirty="0" smtClean="0">
                <a:latin typeface="+mj-lt"/>
              </a:rPr>
              <a:t>The Proposed System Model</a:t>
            </a:r>
            <a:endParaRPr lang="en-US" altLang="zh-TW" sz="3400" b="1" dirty="0">
              <a:latin typeface="+mj-lt"/>
            </a:endParaRPr>
          </a:p>
        </p:txBody>
      </p:sp>
    </p:spTree>
    <p:extLst>
      <p:ext uri="{BB962C8B-B14F-4D97-AF65-F5344CB8AC3E}">
        <p14:creationId xmlns:p14="http://schemas.microsoft.com/office/powerpoint/2010/main" val="396981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173480" y="1630998"/>
            <a:ext cx="6858000" cy="3631882"/>
          </a:xfrm>
        </p:spPr>
        <p:txBody>
          <a:bodyPr>
            <a:normAutofit/>
          </a:bodyPr>
          <a:lstStyle/>
          <a:p>
            <a:pPr algn="l"/>
            <a:endParaRPr lang="en-US" altLang="zh-TW" dirty="0" smtClean="0">
              <a:latin typeface="Cambria Math" panose="02040503050406030204" pitchFamily="18" charset="0"/>
              <a:ea typeface="Cambria Math" panose="02040503050406030204" pitchFamily="18" charset="0"/>
            </a:endParaRPr>
          </a:p>
          <a:p>
            <a:pPr algn="l"/>
            <a:endParaRPr lang="en-US" altLang="zh-TW" dirty="0" smtClean="0">
              <a:latin typeface="Cambria Math" panose="02040503050406030204" pitchFamily="18" charset="0"/>
              <a:ea typeface="Cambria Math" panose="02040503050406030204" pitchFamily="18" charset="0"/>
            </a:endParaRPr>
          </a:p>
          <a:p>
            <a:pPr marL="342900" indent="-342900" algn="l">
              <a:buFont typeface="Arial" panose="020B0604020202020204" pitchFamily="34" charset="0"/>
              <a:buChar char="•"/>
            </a:pPr>
            <a:endParaRPr lang="en-US" altLang="zh-TW" dirty="0">
              <a:latin typeface="Cambria Math" panose="02040503050406030204" pitchFamily="18" charset="0"/>
            </a:endParaRPr>
          </a:p>
          <a:p>
            <a:pPr marL="342900" indent="-342900" algn="l">
              <a:buFont typeface="Arial" panose="020B0604020202020204" pitchFamily="34" charset="0"/>
              <a:buChar char="•"/>
            </a:pPr>
            <a:endParaRPr lang="zh-TW" altLang="en-US" dirty="0">
              <a:latin typeface="Cambria Math" panose="02040503050406030204" pitchFamily="18" charset="0"/>
            </a:endParaRPr>
          </a:p>
        </p:txBody>
      </p:sp>
      <p:sp>
        <p:nvSpPr>
          <p:cNvPr id="4" name="文字方塊 3"/>
          <p:cNvSpPr txBox="1"/>
          <p:nvPr/>
        </p:nvSpPr>
        <p:spPr>
          <a:xfrm>
            <a:off x="1027286" y="1506909"/>
            <a:ext cx="7150388" cy="5262979"/>
          </a:xfrm>
          <a:prstGeom prst="rect">
            <a:avLst/>
          </a:prstGeom>
          <a:noFill/>
        </p:spPr>
        <p:txBody>
          <a:bodyPr wrap="square" rtlCol="0">
            <a:spAutoFit/>
          </a:bodyPr>
          <a:lstStyle/>
          <a:p>
            <a:pPr marL="285750" indent="-285750">
              <a:buFont typeface="Wingdings" panose="05000000000000000000" pitchFamily="2" charset="2"/>
              <a:buChar char="u"/>
            </a:pPr>
            <a:r>
              <a:rPr lang="en-US" altLang="zh-TW" sz="1400" dirty="0" smtClean="0"/>
              <a:t>Introduction of PAPR Issue </a:t>
            </a:r>
          </a:p>
          <a:p>
            <a:pPr marL="285750" indent="-285750">
              <a:buFont typeface="Wingdings" panose="05000000000000000000" pitchFamily="2" charset="2"/>
              <a:buChar char="u"/>
            </a:pPr>
            <a:endParaRPr lang="en-US" altLang="zh-TW" sz="1400" dirty="0"/>
          </a:p>
          <a:p>
            <a:pPr marL="742950" lvl="1" indent="-285750">
              <a:buFont typeface="Wingdings" panose="05000000000000000000" pitchFamily="2" charset="2"/>
              <a:buChar char="n"/>
            </a:pPr>
            <a:r>
              <a:rPr lang="en-US" altLang="zh-TW" sz="1400" dirty="0" smtClean="0"/>
              <a:t>Some Reduction Techniques</a:t>
            </a:r>
          </a:p>
          <a:p>
            <a:pPr marL="800100" lvl="1" indent="-342900">
              <a:buFont typeface="Wingdings" panose="05000000000000000000" pitchFamily="2" charset="2"/>
              <a:buChar char="n"/>
            </a:pPr>
            <a:endParaRPr lang="en-US" altLang="zh-TW" sz="1400" dirty="0"/>
          </a:p>
          <a:p>
            <a:pPr marL="742950" lvl="1" indent="-285750">
              <a:buFont typeface="Wingdings" panose="05000000000000000000" pitchFamily="2" charset="2"/>
              <a:buChar char="n"/>
            </a:pPr>
            <a:r>
              <a:rPr lang="en-US" altLang="zh-TW" sz="1400" dirty="0" smtClean="0"/>
              <a:t>System Model</a:t>
            </a:r>
          </a:p>
          <a:p>
            <a:pPr marL="742950" lvl="1" indent="-285750">
              <a:buFont typeface="Wingdings" panose="05000000000000000000" pitchFamily="2" charset="2"/>
              <a:buChar char="n"/>
            </a:pPr>
            <a:endParaRPr lang="en-US" altLang="zh-TW" sz="1400" dirty="0"/>
          </a:p>
          <a:p>
            <a:pPr marL="285750" indent="-285750">
              <a:buFont typeface="Wingdings" panose="05000000000000000000" pitchFamily="2" charset="2"/>
              <a:buChar char="u"/>
            </a:pPr>
            <a:endParaRPr lang="en-US" altLang="zh-TW" sz="1400" dirty="0" smtClean="0"/>
          </a:p>
          <a:p>
            <a:pPr marL="285750" indent="-285750">
              <a:buFont typeface="Wingdings" panose="05000000000000000000" pitchFamily="2" charset="2"/>
              <a:buChar char="u"/>
            </a:pPr>
            <a:r>
              <a:rPr lang="en-US" altLang="zh-TW" sz="1400" dirty="0"/>
              <a:t>Q-section Error Correcting </a:t>
            </a:r>
            <a:r>
              <a:rPr lang="en-US" altLang="zh-TW" sz="1400" dirty="0" smtClean="0"/>
              <a:t>Codes</a:t>
            </a:r>
          </a:p>
          <a:p>
            <a:pPr marL="285750" indent="-285750">
              <a:buFont typeface="Wingdings" panose="05000000000000000000" pitchFamily="2" charset="2"/>
              <a:buChar char="u"/>
            </a:pPr>
            <a:endParaRPr lang="en-US" altLang="zh-TW" sz="1400" dirty="0" smtClean="0"/>
          </a:p>
          <a:p>
            <a:pPr marL="742950" lvl="1" indent="-285750">
              <a:buFont typeface="Wingdings" panose="05000000000000000000" pitchFamily="2" charset="2"/>
              <a:buChar char="n"/>
            </a:pPr>
            <a:r>
              <a:rPr lang="en-US" altLang="zh-TW" sz="1400" dirty="0" smtClean="0"/>
              <a:t>Non-Coherent </a:t>
            </a:r>
            <a:r>
              <a:rPr lang="en-US" altLang="zh-TW" sz="1400" dirty="0"/>
              <a:t>Block Coding (NBC)</a:t>
            </a:r>
          </a:p>
          <a:p>
            <a:pPr lvl="1"/>
            <a:endParaRPr lang="en-US" altLang="zh-TW" sz="1400" dirty="0"/>
          </a:p>
          <a:p>
            <a:pPr marL="742950" lvl="1" indent="-285750">
              <a:buFont typeface="Wingdings" panose="05000000000000000000" pitchFamily="2" charset="2"/>
              <a:buChar char="n"/>
            </a:pPr>
            <a:r>
              <a:rPr lang="en-US" altLang="zh-TW" sz="1400" dirty="0" smtClean="0"/>
              <a:t>Example of Polar-Coded Partial Transmit Sequence (PTS) Scheme for PAPR Reduction</a:t>
            </a:r>
          </a:p>
          <a:p>
            <a:pPr marL="742950" lvl="1" indent="-285750">
              <a:buFont typeface="Wingdings" panose="05000000000000000000" pitchFamily="2" charset="2"/>
              <a:buChar char="n"/>
            </a:pPr>
            <a:endParaRPr lang="en-US" altLang="zh-TW" sz="1400" dirty="0"/>
          </a:p>
          <a:p>
            <a:pPr lvl="1"/>
            <a:endParaRPr lang="en-US" altLang="zh-TW" sz="1400" dirty="0" smtClean="0"/>
          </a:p>
          <a:p>
            <a:pPr marL="342900" indent="-342900">
              <a:buFont typeface="Wingdings" panose="05000000000000000000" pitchFamily="2" charset="2"/>
              <a:buChar char="u"/>
            </a:pPr>
            <a:r>
              <a:rPr lang="en-US" altLang="zh-TW" sz="1400" dirty="0" smtClean="0"/>
              <a:t>Q-Section LDPC Codes Design</a:t>
            </a:r>
            <a:endParaRPr lang="en-US" altLang="zh-TW" sz="1400" dirty="0"/>
          </a:p>
          <a:p>
            <a:pPr lvl="1"/>
            <a:endParaRPr lang="en-US" altLang="zh-TW" sz="1400" dirty="0" smtClean="0"/>
          </a:p>
          <a:p>
            <a:pPr marL="742950" lvl="1" indent="-285750">
              <a:buFont typeface="Wingdings" panose="05000000000000000000" pitchFamily="2" charset="2"/>
              <a:buChar char="n"/>
            </a:pPr>
            <a:r>
              <a:rPr lang="en-US" altLang="zh-TW" sz="1400" dirty="0"/>
              <a:t>Encoding/Decoding Procedure</a:t>
            </a:r>
          </a:p>
          <a:p>
            <a:pPr marL="342900" indent="-342900">
              <a:buFont typeface="Wingdings" panose="05000000000000000000" pitchFamily="2" charset="2"/>
              <a:buChar char="u"/>
            </a:pPr>
            <a:endParaRPr lang="en-US" altLang="zh-TW" sz="1400" dirty="0"/>
          </a:p>
          <a:p>
            <a:pPr marL="742950" lvl="1" indent="-285750">
              <a:buFont typeface="Wingdings" panose="05000000000000000000" pitchFamily="2" charset="2"/>
              <a:buChar char="n"/>
            </a:pPr>
            <a:r>
              <a:rPr lang="en-US" altLang="zh-TW" sz="1400" dirty="0" err="1"/>
              <a:t>Protograph</a:t>
            </a:r>
            <a:r>
              <a:rPr lang="en-US" altLang="zh-TW" sz="1400" dirty="0"/>
              <a:t>-Based LDPC </a:t>
            </a:r>
            <a:endParaRPr lang="en-US" altLang="zh-TW" sz="1400" dirty="0" smtClean="0"/>
          </a:p>
          <a:p>
            <a:pPr marL="742950" lvl="1" indent="-285750">
              <a:buFont typeface="Wingdings" panose="05000000000000000000" pitchFamily="2" charset="2"/>
              <a:buChar char="n"/>
            </a:pPr>
            <a:endParaRPr lang="en-US" altLang="zh-TW" sz="1400" dirty="0"/>
          </a:p>
          <a:p>
            <a:pPr marL="742950" lvl="1" indent="-285750">
              <a:buFont typeface="Wingdings" panose="05000000000000000000" pitchFamily="2" charset="2"/>
              <a:buChar char="n"/>
            </a:pPr>
            <a:r>
              <a:rPr lang="en-US" altLang="zh-TW" sz="1400" dirty="0" smtClean="0"/>
              <a:t>The Proposed Q-section PEG (Q-PEG)</a:t>
            </a:r>
          </a:p>
          <a:p>
            <a:pPr marL="742950" lvl="1" indent="-285750">
              <a:buFont typeface="Wingdings" panose="05000000000000000000" pitchFamily="2" charset="2"/>
              <a:buChar char="n"/>
            </a:pPr>
            <a:endParaRPr lang="en-US" altLang="zh-TW" sz="1400" dirty="0"/>
          </a:p>
          <a:p>
            <a:pPr lvl="1"/>
            <a:endParaRPr lang="en-US" altLang="zh-TW" sz="1400" dirty="0"/>
          </a:p>
          <a:p>
            <a:pPr marL="285750" indent="-285750">
              <a:buFont typeface="Arial" panose="020B0604020202020204" pitchFamily="34" charset="0"/>
              <a:buChar char="•"/>
            </a:pPr>
            <a:endParaRPr lang="en-US" altLang="zh-TW" sz="1400" dirty="0" smtClean="0"/>
          </a:p>
        </p:txBody>
      </p:sp>
      <p:sp>
        <p:nvSpPr>
          <p:cNvPr id="5" name="標題 1"/>
          <p:cNvSpPr>
            <a:spLocks noGrp="1"/>
          </p:cNvSpPr>
          <p:nvPr>
            <p:ph type="ctrTitle"/>
          </p:nvPr>
        </p:nvSpPr>
        <p:spPr>
          <a:xfrm>
            <a:off x="1069863" y="200012"/>
            <a:ext cx="7772400" cy="751840"/>
          </a:xfrm>
        </p:spPr>
        <p:txBody>
          <a:bodyPr>
            <a:normAutofit/>
          </a:bodyPr>
          <a:lstStyle/>
          <a:p>
            <a:r>
              <a:rPr lang="en-US" altLang="zh-TW" sz="4800" b="1" dirty="0" smtClean="0">
                <a:latin typeface="Cambria Math" panose="02040503050406030204" pitchFamily="18" charset="0"/>
                <a:ea typeface="Cambria Math" panose="02040503050406030204" pitchFamily="18" charset="0"/>
              </a:rPr>
              <a:t>Outline</a:t>
            </a:r>
            <a:endParaRPr lang="zh-TW" altLang="en-US" sz="4800" b="1" dirty="0">
              <a:latin typeface="Cambria Math" panose="02040503050406030204" pitchFamily="18" charset="0"/>
            </a:endParaRPr>
          </a:p>
        </p:txBody>
      </p:sp>
    </p:spTree>
    <p:extLst>
      <p:ext uri="{BB962C8B-B14F-4D97-AF65-F5344CB8AC3E}">
        <p14:creationId xmlns:p14="http://schemas.microsoft.com/office/powerpoint/2010/main" val="3077054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p:cNvGrpSpPr/>
          <p:nvPr/>
        </p:nvGrpSpPr>
        <p:grpSpPr>
          <a:xfrm>
            <a:off x="515101" y="1700545"/>
            <a:ext cx="8353423" cy="3551873"/>
            <a:chOff x="504827" y="2111511"/>
            <a:chExt cx="8353423" cy="3551873"/>
          </a:xfrm>
        </p:grpSpPr>
        <p:grpSp>
          <p:nvGrpSpPr>
            <p:cNvPr id="86" name="群組 85"/>
            <p:cNvGrpSpPr/>
            <p:nvPr/>
          </p:nvGrpSpPr>
          <p:grpSpPr>
            <a:xfrm>
              <a:off x="504827" y="2111511"/>
              <a:ext cx="8353423" cy="2983476"/>
              <a:chOff x="476252" y="2244861"/>
              <a:chExt cx="8353423" cy="2983476"/>
            </a:xfrm>
          </p:grpSpPr>
          <p:grpSp>
            <p:nvGrpSpPr>
              <p:cNvPr id="4" name="群組 3"/>
              <p:cNvGrpSpPr/>
              <p:nvPr/>
            </p:nvGrpSpPr>
            <p:grpSpPr>
              <a:xfrm>
                <a:off x="476252" y="2386010"/>
                <a:ext cx="4494613" cy="2009776"/>
                <a:chOff x="676277" y="2185985"/>
                <a:chExt cx="4494613" cy="2009776"/>
              </a:xfrm>
            </p:grpSpPr>
            <p:sp>
              <p:nvSpPr>
                <p:cNvPr id="2" name="矩形 1"/>
                <p:cNvSpPr/>
                <p:nvPr/>
              </p:nvSpPr>
              <p:spPr>
                <a:xfrm>
                  <a:off x="676277" y="2952748"/>
                  <a:ext cx="718795"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Data</a:t>
                  </a:r>
                </a:p>
                <a:p>
                  <a:pPr algn="ctr"/>
                  <a:r>
                    <a:rPr lang="en-US" altLang="zh-TW" sz="1400" dirty="0" smtClean="0"/>
                    <a:t>Source</a:t>
                  </a:r>
                  <a:endParaRPr lang="zh-TW" altLang="en-US" sz="1400" dirty="0"/>
                </a:p>
              </p:txBody>
            </p:sp>
            <p:sp>
              <p:nvSpPr>
                <p:cNvPr id="3" name="矩形 2"/>
                <p:cNvSpPr/>
                <p:nvPr/>
              </p:nvSpPr>
              <p:spPr>
                <a:xfrm>
                  <a:off x="1813664" y="2185986"/>
                  <a:ext cx="879021"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Partition into blocks and serial to parallel conversion</a:t>
                  </a:r>
                  <a:endParaRPr lang="zh-TW" altLang="en-US" sz="1400" dirty="0"/>
                </a:p>
              </p:txBody>
            </p:sp>
            <p:sp>
              <p:nvSpPr>
                <p:cNvPr id="8" name="矩形 7"/>
                <p:cNvSpPr/>
                <p:nvPr/>
              </p:nvSpPr>
              <p:spPr>
                <a:xfrm>
                  <a:off x="4408890" y="2185985"/>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9" name="矩形 8"/>
                <p:cNvSpPr/>
                <p:nvPr/>
              </p:nvSpPr>
              <p:spPr>
                <a:xfrm>
                  <a:off x="4408890" y="2771772"/>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10" name="矩形 9"/>
                <p:cNvSpPr/>
                <p:nvPr/>
              </p:nvSpPr>
              <p:spPr>
                <a:xfrm>
                  <a:off x="4408890" y="3719510"/>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11" name="矩形 10"/>
                <p:cNvSpPr/>
                <p:nvPr/>
              </p:nvSpPr>
              <p:spPr>
                <a:xfrm>
                  <a:off x="3111277" y="2185985"/>
                  <a:ext cx="879021"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Division into </a:t>
                  </a:r>
                  <a:r>
                    <a:rPr lang="en-US" altLang="zh-TW" sz="1400" dirty="0" err="1" smtClean="0"/>
                    <a:t>subblocks</a:t>
                  </a:r>
                  <a:endParaRPr lang="zh-TW" altLang="en-US" sz="1400" dirty="0"/>
                </a:p>
              </p:txBody>
            </p:sp>
          </p:grpSp>
          <mc:AlternateContent xmlns:mc="http://schemas.openxmlformats.org/markup-compatibility/2006" xmlns:a14="http://schemas.microsoft.com/office/drawing/2010/main">
            <mc:Choice Requires="a14">
              <p:sp>
                <p:nvSpPr>
                  <p:cNvPr id="14" name="文字方塊 13"/>
                  <p:cNvSpPr txBox="1"/>
                  <p:nvPr/>
                </p:nvSpPr>
                <p:spPr>
                  <a:xfrm>
                    <a:off x="5919786" y="2470246"/>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919786" y="2470246"/>
                    <a:ext cx="371475" cy="307777"/>
                  </a:xfrm>
                  <a:prstGeom prst="rect">
                    <a:avLst/>
                  </a:prstGeom>
                  <a:blipFill>
                    <a:blip r:embed="rId3"/>
                    <a:stretch>
                      <a:fillRect l="-14754" r="-14754" b="-254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291261" y="3056033"/>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291261" y="3056033"/>
                    <a:ext cx="371475" cy="307777"/>
                  </a:xfrm>
                  <a:prstGeom prst="rect">
                    <a:avLst/>
                  </a:prstGeom>
                  <a:blipFill>
                    <a:blip r:embed="rId4"/>
                    <a:stretch>
                      <a:fillRect l="-14754" r="-14754" b="-254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7034349" y="4003771"/>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7034349" y="4003771"/>
                    <a:ext cx="371475" cy="307777"/>
                  </a:xfrm>
                  <a:prstGeom prst="rect">
                    <a:avLst/>
                  </a:prstGeom>
                  <a:blipFill>
                    <a:blip r:embed="rId5"/>
                    <a:stretch>
                      <a:fillRect l="-14754" t="-2000" r="-14754" b="-26000"/>
                    </a:stretch>
                  </a:blipFill>
                </p:spPr>
                <p:txBody>
                  <a:bodyPr/>
                  <a:lstStyle/>
                  <a:p>
                    <a:r>
                      <a:rPr lang="zh-TW" altLang="en-US">
                        <a:noFill/>
                      </a:rPr>
                      <a:t> </a:t>
                    </a:r>
                  </a:p>
                </p:txBody>
              </p:sp>
            </mc:Fallback>
          </mc:AlternateContent>
          <p:cxnSp>
            <p:nvCxnSpPr>
              <p:cNvPr id="18" name="直線單箭頭接點 17"/>
              <p:cNvCxnSpPr>
                <a:stCxn id="2" idx="3"/>
                <a:endCxn id="3" idx="1"/>
              </p:cNvCxnSpPr>
              <p:nvPr/>
            </p:nvCxnSpPr>
            <p:spPr>
              <a:xfrm>
                <a:off x="1195047" y="339089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3" idx="3"/>
                <a:endCxn id="11" idx="1"/>
              </p:cNvCxnSpPr>
              <p:nvPr/>
            </p:nvCxnSpPr>
            <p:spPr>
              <a:xfrm flipV="1">
                <a:off x="2492660" y="339089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p:cNvCxnSpPr>
                <a:endCxn id="8" idx="1"/>
              </p:cNvCxnSpPr>
              <p:nvPr/>
            </p:nvCxnSpPr>
            <p:spPr>
              <a:xfrm>
                <a:off x="3790273" y="2624134"/>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p:cNvCxnSpPr>
                <a:endCxn id="9" idx="1"/>
              </p:cNvCxnSpPr>
              <p:nvPr/>
            </p:nvCxnSpPr>
            <p:spPr>
              <a:xfrm>
                <a:off x="3790273" y="3209921"/>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p:cNvCxnSpPr>
                <a:endCxn id="10" idx="1"/>
              </p:cNvCxnSpPr>
              <p:nvPr/>
            </p:nvCxnSpPr>
            <p:spPr>
              <a:xfrm>
                <a:off x="3790273" y="4157659"/>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p:cNvCxnSpPr>
                <a:stCxn id="8" idx="3"/>
              </p:cNvCxnSpPr>
              <p:nvPr/>
            </p:nvCxnSpPr>
            <p:spPr>
              <a:xfrm flipV="1">
                <a:off x="4970865" y="2624134"/>
                <a:ext cx="10310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p:cNvCxnSpPr/>
              <p:nvPr/>
            </p:nvCxnSpPr>
            <p:spPr>
              <a:xfrm>
                <a:off x="4985385" y="3219446"/>
                <a:ext cx="140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p:cNvCxnSpPr/>
              <p:nvPr/>
            </p:nvCxnSpPr>
            <p:spPr>
              <a:xfrm>
                <a:off x="4985385" y="4157655"/>
                <a:ext cx="213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矩形 48"/>
                  <p:cNvSpPr/>
                  <p:nvPr/>
                </p:nvSpPr>
                <p:spPr>
                  <a:xfrm>
                    <a:off x="7677981" y="2386010"/>
                    <a:ext cx="466559"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1400" i="1" smtClean="0">
                              <a:latin typeface="Cambria Math" panose="02040503050406030204" pitchFamily="18" charset="0"/>
                              <a:ea typeface="Cambria Math" panose="02040503050406030204" pitchFamily="18" charset="0"/>
                            </a:rPr>
                            <m:t>+</m:t>
                          </m:r>
                        </m:oMath>
                      </m:oMathPara>
                    </a14:m>
                    <a:endParaRPr lang="zh-TW" altLang="en-US" sz="1400" dirty="0"/>
                  </a:p>
                </p:txBody>
              </p:sp>
            </mc:Choice>
            <mc:Fallback xmlns="">
              <p:sp>
                <p:nvSpPr>
                  <p:cNvPr id="49" name="矩形 48"/>
                  <p:cNvSpPr>
                    <a:spLocks noRot="1" noChangeAspect="1" noMove="1" noResize="1" noEditPoints="1" noAdjustHandles="1" noChangeArrowheads="1" noChangeShapeType="1" noTextEdit="1"/>
                  </p:cNvSpPr>
                  <p:nvPr/>
                </p:nvSpPr>
                <p:spPr>
                  <a:xfrm>
                    <a:off x="7677981" y="2386010"/>
                    <a:ext cx="466559" cy="2009775"/>
                  </a:xfrm>
                  <a:prstGeom prst="rect">
                    <a:avLst/>
                  </a:prstGeom>
                  <a:blipFill>
                    <a:blip r:embed="rId6"/>
                    <a:stretch>
                      <a:fillRect/>
                    </a:stretch>
                  </a:blipFill>
                  <a:ln w="9525" cap="flat" cmpd="sng" algn="ctr">
                    <a:solidFill>
                      <a:schemeClr val="dk1"/>
                    </a:solidFill>
                    <a:prstDash val="solid"/>
                    <a:round/>
                    <a:headEnd type="none" w="med" len="med"/>
                    <a:tailEnd type="none" w="med" len="med"/>
                  </a:ln>
                </p:spPr>
                <p:txBody>
                  <a:bodyPr/>
                  <a:lstStyle/>
                  <a:p>
                    <a:r>
                      <a:rPr lang="zh-TW" altLang="en-US">
                        <a:noFill/>
                      </a:rPr>
                      <a:t> </a:t>
                    </a:r>
                  </a:p>
                </p:txBody>
              </p:sp>
            </mc:Fallback>
          </mc:AlternateContent>
          <p:cxnSp>
            <p:nvCxnSpPr>
              <p:cNvPr id="51" name="直線單箭頭接點 50"/>
              <p:cNvCxnSpPr/>
              <p:nvPr/>
            </p:nvCxnSpPr>
            <p:spPr>
              <a:xfrm flipV="1">
                <a:off x="6215061" y="2624134"/>
                <a:ext cx="1458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p:cNvCxnSpPr/>
              <p:nvPr/>
            </p:nvCxnSpPr>
            <p:spPr>
              <a:xfrm flipV="1">
                <a:off x="6586535" y="3209921"/>
                <a:ext cx="1087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單箭頭接點 55"/>
              <p:cNvCxnSpPr/>
              <p:nvPr/>
            </p:nvCxnSpPr>
            <p:spPr>
              <a:xfrm flipV="1">
                <a:off x="7310573" y="4157655"/>
                <a:ext cx="360000"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矩形 56"/>
              <p:cNvSpPr/>
              <p:nvPr/>
            </p:nvSpPr>
            <p:spPr>
              <a:xfrm>
                <a:off x="5169375" y="4904487"/>
                <a:ext cx="2321198" cy="3238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Select one with minimum PAPR</a:t>
                </a:r>
                <a:endParaRPr lang="zh-TW" altLang="en-US" sz="1400" dirty="0"/>
              </a:p>
            </p:txBody>
          </p:sp>
          <mc:AlternateContent xmlns:mc="http://schemas.openxmlformats.org/markup-compatibility/2006" xmlns:a14="http://schemas.microsoft.com/office/drawing/2010/main">
            <mc:Choice Requires="a14">
              <p:sp>
                <p:nvSpPr>
                  <p:cNvPr id="60" name="矩形 59"/>
                  <p:cNvSpPr/>
                  <p:nvPr/>
                </p:nvSpPr>
                <p:spPr>
                  <a:xfrm>
                    <a:off x="5045550" y="2244861"/>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0" name="矩形 59"/>
                  <p:cNvSpPr>
                    <a:spLocks noRot="1" noChangeAspect="1" noMove="1" noResize="1" noEditPoints="1" noAdjustHandles="1" noChangeArrowheads="1" noChangeShapeType="1" noTextEdit="1"/>
                  </p:cNvSpPr>
                  <p:nvPr/>
                </p:nvSpPr>
                <p:spPr>
                  <a:xfrm>
                    <a:off x="5045550" y="2244861"/>
                    <a:ext cx="476151" cy="707886"/>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280827" y="2844932"/>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1" name="矩形 60"/>
                  <p:cNvSpPr>
                    <a:spLocks noRot="1" noChangeAspect="1" noMove="1" noResize="1" noEditPoints="1" noAdjustHandles="1" noChangeArrowheads="1" noChangeShapeType="1" noTextEdit="1"/>
                  </p:cNvSpPr>
                  <p:nvPr/>
                </p:nvSpPr>
                <p:spPr>
                  <a:xfrm>
                    <a:off x="5280827" y="2844932"/>
                    <a:ext cx="476151" cy="707886"/>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5615085" y="3777837"/>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2" name="矩形 61"/>
                  <p:cNvSpPr>
                    <a:spLocks noRot="1" noChangeAspect="1" noMove="1" noResize="1" noEditPoints="1" noAdjustHandles="1" noChangeArrowheads="1" noChangeShapeType="1" noTextEdit="1"/>
                  </p:cNvSpPr>
                  <p:nvPr/>
                </p:nvSpPr>
                <p:spPr>
                  <a:xfrm>
                    <a:off x="5615085" y="3777837"/>
                    <a:ext cx="476151" cy="707886"/>
                  </a:xfrm>
                  <a:prstGeom prst="rect">
                    <a:avLst/>
                  </a:prstGeom>
                  <a:blipFill>
                    <a:blip r:embed="rId9"/>
                    <a:stretch>
                      <a:fillRect/>
                    </a:stretch>
                  </a:blipFill>
                </p:spPr>
                <p:txBody>
                  <a:bodyPr/>
                  <a:lstStyle/>
                  <a:p>
                    <a:r>
                      <a:rPr lang="zh-TW" altLang="en-US">
                        <a:noFill/>
                      </a:rPr>
                      <a:t> </a:t>
                    </a:r>
                  </a:p>
                </p:txBody>
              </p:sp>
            </mc:Fallback>
          </mc:AlternateContent>
          <p:cxnSp>
            <p:nvCxnSpPr>
              <p:cNvPr id="64" name="直線單箭頭接點 63"/>
              <p:cNvCxnSpPr/>
              <p:nvPr/>
            </p:nvCxnSpPr>
            <p:spPr>
              <a:xfrm>
                <a:off x="5280827" y="2624134"/>
                <a:ext cx="0" cy="2280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單箭頭接點 65"/>
              <p:cNvCxnSpPr/>
              <p:nvPr/>
            </p:nvCxnSpPr>
            <p:spPr>
              <a:xfrm>
                <a:off x="5518902" y="3219446"/>
                <a:ext cx="0" cy="168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單箭頭接點 67"/>
              <p:cNvCxnSpPr/>
              <p:nvPr/>
            </p:nvCxnSpPr>
            <p:spPr>
              <a:xfrm>
                <a:off x="5843635" y="4157655"/>
                <a:ext cx="0" cy="74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單箭頭接點 69"/>
              <p:cNvCxnSpPr/>
              <p:nvPr/>
            </p:nvCxnSpPr>
            <p:spPr>
              <a:xfrm flipV="1">
                <a:off x="6105523" y="2720873"/>
                <a:ext cx="1" cy="217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p:cNvCxnSpPr/>
              <p:nvPr/>
            </p:nvCxnSpPr>
            <p:spPr>
              <a:xfrm flipV="1">
                <a:off x="7208594" y="4263500"/>
                <a:ext cx="1" cy="63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單箭頭接點 71"/>
              <p:cNvCxnSpPr/>
              <p:nvPr/>
            </p:nvCxnSpPr>
            <p:spPr>
              <a:xfrm flipV="1">
                <a:off x="6470944" y="3327112"/>
                <a:ext cx="1" cy="158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3" name="文字方塊 72"/>
                  <p:cNvSpPr txBox="1"/>
                  <p:nvPr/>
                </p:nvSpPr>
                <p:spPr>
                  <a:xfrm>
                    <a:off x="6005901" y="2276472"/>
                    <a:ext cx="2091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1</m:t>
                              </m:r>
                            </m:sub>
                          </m:sSub>
                        </m:oMath>
                      </m:oMathPara>
                    </a14:m>
                    <a:endParaRPr lang="zh-TW" altLang="en-US" sz="1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6005901" y="2276472"/>
                    <a:ext cx="209160" cy="215444"/>
                  </a:xfrm>
                  <a:prstGeom prst="rect">
                    <a:avLst/>
                  </a:prstGeom>
                  <a:blipFill>
                    <a:blip r:embed="rId10"/>
                    <a:stretch>
                      <a:fillRect l="-23529" r="-5882"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6377375" y="2868407"/>
                    <a:ext cx="2133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2</m:t>
                              </m:r>
                            </m:sub>
                          </m:sSub>
                        </m:oMath>
                      </m:oMathPara>
                    </a14:m>
                    <a:endParaRPr lang="zh-TW" altLang="en-US" sz="1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6377375" y="2868407"/>
                    <a:ext cx="213328" cy="215444"/>
                  </a:xfrm>
                  <a:prstGeom prst="rect">
                    <a:avLst/>
                  </a:prstGeom>
                  <a:blipFill>
                    <a:blip r:embed="rId11"/>
                    <a:stretch>
                      <a:fillRect l="-22857" r="-5714"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p:cNvSpPr txBox="1"/>
                  <p:nvPr/>
                </p:nvSpPr>
                <p:spPr>
                  <a:xfrm>
                    <a:off x="7110891" y="3800421"/>
                    <a:ext cx="232884" cy="230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𝑄</m:t>
                              </m:r>
                            </m:sub>
                          </m:sSub>
                        </m:oMath>
                      </m:oMathPara>
                    </a14:m>
                    <a:endParaRPr lang="zh-TW" altLang="en-US" sz="1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7110891" y="3800421"/>
                    <a:ext cx="232884" cy="230704"/>
                  </a:xfrm>
                  <a:prstGeom prst="rect">
                    <a:avLst/>
                  </a:prstGeom>
                  <a:blipFill>
                    <a:blip r:embed="rId12"/>
                    <a:stretch>
                      <a:fillRect l="-21053" r="-10526" b="-26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3891377" y="2351414"/>
                    <a:ext cx="2262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1</m:t>
                              </m:r>
                            </m:sub>
                          </m:sSub>
                        </m:oMath>
                      </m:oMathPara>
                    </a14:m>
                    <a:endParaRPr lang="zh-TW" altLang="en-US" sz="1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3891377" y="2351414"/>
                    <a:ext cx="226216" cy="215444"/>
                  </a:xfrm>
                  <a:prstGeom prst="rect">
                    <a:avLst/>
                  </a:prstGeom>
                  <a:blipFill>
                    <a:blip r:embed="rId13"/>
                    <a:stretch>
                      <a:fillRect l="-18919" r="-540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3891377" y="2947416"/>
                    <a:ext cx="2303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2</m:t>
                              </m:r>
                            </m:sub>
                          </m:sSub>
                        </m:oMath>
                      </m:oMathPara>
                    </a14:m>
                    <a:endParaRPr lang="zh-TW" altLang="en-US" sz="1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3891377" y="2947416"/>
                    <a:ext cx="230383" cy="215444"/>
                  </a:xfrm>
                  <a:prstGeom prst="rect">
                    <a:avLst/>
                  </a:prstGeom>
                  <a:blipFill>
                    <a:blip r:embed="rId14"/>
                    <a:stretch>
                      <a:fillRect l="-18421" r="-5263"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3891377" y="3879166"/>
                    <a:ext cx="249940" cy="230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𝑄</m:t>
                              </m:r>
                            </m:sub>
                          </m:sSub>
                        </m:oMath>
                      </m:oMathPara>
                    </a14:m>
                    <a:endParaRPr lang="zh-TW" altLang="en-US" sz="1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891377" y="3879166"/>
                    <a:ext cx="249940" cy="230704"/>
                  </a:xfrm>
                  <a:prstGeom prst="rect">
                    <a:avLst/>
                  </a:prstGeom>
                  <a:blipFill>
                    <a:blip r:embed="rId15"/>
                    <a:stretch>
                      <a:fillRect l="-17073" r="-9756" b="-26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2628083" y="3152773"/>
                    <a:ext cx="15985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𝑋</m:t>
                          </m:r>
                        </m:oMath>
                      </m:oMathPara>
                    </a14:m>
                    <a:endParaRPr lang="zh-TW" altLang="en-US" sz="1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2628083" y="3152773"/>
                    <a:ext cx="159851" cy="215444"/>
                  </a:xfrm>
                  <a:prstGeom prst="rect">
                    <a:avLst/>
                  </a:prstGeom>
                  <a:blipFill>
                    <a:blip r:embed="rId16"/>
                    <a:stretch>
                      <a:fillRect l="-26923" r="-23077"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3792936" y="3437559"/>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3792936" y="3437559"/>
                    <a:ext cx="393555" cy="307777"/>
                  </a:xfrm>
                  <a:prstGeom prst="rect">
                    <a:avLst/>
                  </a:prstGeom>
                  <a:blipFill>
                    <a:blip r:embed="rId17"/>
                    <a:stretch>
                      <a:fillRect b="-39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6815039" y="3504738"/>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82" name="文字方塊 81"/>
                  <p:cNvSpPr txBox="1">
                    <a:spLocks noRot="1" noChangeAspect="1" noMove="1" noResize="1" noEditPoints="1" noAdjustHandles="1" noChangeArrowheads="1" noChangeShapeType="1" noTextEdit="1"/>
                  </p:cNvSpPr>
                  <p:nvPr/>
                </p:nvSpPr>
                <p:spPr>
                  <a:xfrm>
                    <a:off x="6815039" y="3504738"/>
                    <a:ext cx="393555" cy="307777"/>
                  </a:xfrm>
                  <a:prstGeom prst="rect">
                    <a:avLst/>
                  </a:prstGeom>
                  <a:blipFill>
                    <a:blip r:embed="rId18"/>
                    <a:stretch>
                      <a:fillRect b="-3922"/>
                    </a:stretch>
                  </a:blipFill>
                </p:spPr>
                <p:txBody>
                  <a:bodyPr/>
                  <a:lstStyle/>
                  <a:p>
                    <a:r>
                      <a:rPr lang="zh-TW" altLang="en-US">
                        <a:noFill/>
                      </a:rPr>
                      <a:t> </a:t>
                    </a:r>
                  </a:p>
                </p:txBody>
              </p:sp>
            </mc:Fallback>
          </mc:AlternateContent>
          <p:cxnSp>
            <p:nvCxnSpPr>
              <p:cNvPr id="84" name="直線單箭頭接點 83"/>
              <p:cNvCxnSpPr>
                <a:stCxn id="49" idx="3"/>
              </p:cNvCxnSpPr>
              <p:nvPr/>
            </p:nvCxnSpPr>
            <p:spPr>
              <a:xfrm flipV="1">
                <a:off x="8144540" y="3390897"/>
                <a:ext cx="6851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5" name="文字方塊 84"/>
                  <p:cNvSpPr txBox="1"/>
                  <p:nvPr/>
                </p:nvSpPr>
                <p:spPr>
                  <a:xfrm>
                    <a:off x="8263296" y="3117503"/>
                    <a:ext cx="44762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m:t>
                              </m:r>
                            </m:sup>
                          </m:s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𝑏</m:t>
                          </m:r>
                          <m:r>
                            <a:rPr lang="en-US" altLang="zh-TW" sz="1400" b="0" i="1" smtClean="0">
                              <a:latin typeface="Cambria Math" panose="02040503050406030204" pitchFamily="18" charset="0"/>
                            </a:rPr>
                            <m:t>)</m:t>
                          </m:r>
                        </m:oMath>
                      </m:oMathPara>
                    </a14:m>
                    <a:endParaRPr lang="zh-TW" altLang="en-US" sz="1400"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8263296" y="3117503"/>
                    <a:ext cx="447623" cy="215444"/>
                  </a:xfrm>
                  <a:prstGeom prst="rect">
                    <a:avLst/>
                  </a:prstGeom>
                  <a:blipFill>
                    <a:blip r:embed="rId19"/>
                    <a:stretch>
                      <a:fillRect l="-5405" r="-13514" b="-31429"/>
                    </a:stretch>
                  </a:blipFill>
                </p:spPr>
                <p:txBody>
                  <a:bodyPr/>
                  <a:lstStyle/>
                  <a:p>
                    <a:r>
                      <a:rPr lang="zh-TW" altLang="en-US">
                        <a:noFill/>
                      </a:rPr>
                      <a:t> </a:t>
                    </a:r>
                  </a:p>
                </p:txBody>
              </p:sp>
            </mc:Fallback>
          </mc:AlternateContent>
        </p:grpSp>
        <p:sp>
          <p:nvSpPr>
            <p:cNvPr id="50" name="矩形 49"/>
            <p:cNvSpPr/>
            <p:nvPr/>
          </p:nvSpPr>
          <p:spPr>
            <a:xfrm>
              <a:off x="5048584" y="4584748"/>
              <a:ext cx="2619929" cy="672086"/>
            </a:xfrm>
            <a:prstGeom prst="rect">
              <a:avLst/>
            </a:prstGeom>
            <a:noFill/>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52" name="文字方塊 51"/>
            <p:cNvSpPr txBox="1"/>
            <p:nvPr/>
          </p:nvSpPr>
          <p:spPr>
            <a:xfrm>
              <a:off x="5715960" y="5355607"/>
              <a:ext cx="2556858" cy="307777"/>
            </a:xfrm>
            <a:prstGeom prst="rect">
              <a:avLst/>
            </a:prstGeom>
            <a:noFill/>
          </p:spPr>
          <p:txBody>
            <a:bodyPr wrap="square" rtlCol="0">
              <a:spAutoFit/>
            </a:bodyPr>
            <a:lstStyle/>
            <a:p>
              <a:r>
                <a:rPr lang="en-US" altLang="zh-TW" sz="1400" dirty="0" smtClean="0">
                  <a:solidFill>
                    <a:srgbClr val="FF0000"/>
                  </a:solidFill>
                </a:rPr>
                <a:t>Q-section control</a:t>
              </a:r>
              <a:endParaRPr lang="zh-TW" altLang="en-US" sz="1400" dirty="0">
                <a:solidFill>
                  <a:srgbClr val="FF0000"/>
                </a:solidFill>
              </a:endParaRPr>
            </a:p>
          </p:txBody>
        </p:sp>
      </p:grpSp>
      <p:sp>
        <p:nvSpPr>
          <p:cNvPr id="53" name="文字方塊 52"/>
          <p:cNvSpPr txBox="1"/>
          <p:nvPr/>
        </p:nvSpPr>
        <p:spPr>
          <a:xfrm>
            <a:off x="2192278" y="604308"/>
            <a:ext cx="7399462" cy="523220"/>
          </a:xfrm>
          <a:prstGeom prst="rect">
            <a:avLst/>
          </a:prstGeom>
          <a:noFill/>
        </p:spPr>
        <p:txBody>
          <a:bodyPr wrap="square" rtlCol="0">
            <a:spAutoFit/>
          </a:bodyPr>
          <a:lstStyle/>
          <a:p>
            <a:r>
              <a:rPr lang="en-US" altLang="zh-TW" sz="2800" b="1" dirty="0" smtClean="0">
                <a:latin typeface="+mj-lt"/>
              </a:rPr>
              <a:t>Q-section Coding with PTS Scheme</a:t>
            </a:r>
            <a:endParaRPr lang="en-US" altLang="zh-TW" sz="2800" b="1" dirty="0">
              <a:latin typeface="+mj-lt"/>
            </a:endParaRPr>
          </a:p>
        </p:txBody>
      </p:sp>
      <mc:AlternateContent xmlns:mc="http://schemas.openxmlformats.org/markup-compatibility/2006" xmlns:a14="http://schemas.microsoft.com/office/drawing/2010/main">
        <mc:Choice Requires="a14">
          <p:sp>
            <p:nvSpPr>
              <p:cNvPr id="6" name="文字方塊 5"/>
              <p:cNvSpPr txBox="1"/>
              <p:nvPr/>
            </p:nvSpPr>
            <p:spPr>
              <a:xfrm>
                <a:off x="453537" y="4944641"/>
                <a:ext cx="4754687" cy="1385636"/>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our PTS scheme, there are only </a:t>
                </a:r>
                <a14:m>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2</m:t>
                        </m:r>
                      </m:e>
                      <m:sup>
                        <m:r>
                          <a:rPr lang="en-US" altLang="zh-TW" sz="1400" b="0" i="1" smtClean="0">
                            <a:latin typeface="Cambria Math" panose="02040503050406030204" pitchFamily="18" charset="0"/>
                          </a:rPr>
                          <m:t>𝑄</m:t>
                        </m:r>
                      </m:sup>
                    </m:sSup>
                  </m:oMath>
                </a14:m>
                <a:r>
                  <a:rPr lang="zh-TW" altLang="en-US" sz="1400" dirty="0" smtClean="0"/>
                  <a:t> </a:t>
                </a:r>
                <a:r>
                  <a:rPr lang="en-US" altLang="zh-TW" sz="1400" dirty="0" smtClean="0"/>
                  <a:t>possible </a:t>
                </a:r>
                <a:r>
                  <a:rPr lang="en-US" altLang="zh-TW" sz="1400" dirty="0"/>
                  <a:t>combined </a:t>
                </a:r>
                <a:r>
                  <a:rPr lang="en-US" altLang="zh-TW" sz="1400" dirty="0" smtClean="0"/>
                  <a:t>signal </a:t>
                </a: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𝑥</m:t>
                        </m:r>
                      </m:e>
                      <m:sup>
                        <m:r>
                          <a:rPr lang="en-US" altLang="zh-TW" sz="1400" i="1">
                            <a:latin typeface="Cambria Math" panose="02040503050406030204" pitchFamily="18" charset="0"/>
                          </a:rPr>
                          <m:t>′</m:t>
                        </m:r>
                      </m:sup>
                    </m:s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oMath>
                </a14:m>
                <a:r>
                  <a:rPr lang="en-US" altLang="zh-TW" sz="1400" dirty="0" smtClean="0"/>
                  <a:t>, hence the cost of complexity is reasonable compared to normal PTS. Moreover, we introduced a coding technique called Q-section ECC such that </a:t>
                </a: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𝑥</m:t>
                        </m:r>
                      </m:e>
                      <m:sup>
                        <m:r>
                          <a:rPr lang="en-US" altLang="zh-TW" sz="1400" i="1">
                            <a:latin typeface="Cambria Math" panose="02040503050406030204" pitchFamily="18" charset="0"/>
                          </a:rPr>
                          <m:t>′</m:t>
                        </m:r>
                      </m:sup>
                    </m:s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oMath>
                </a14:m>
                <a:r>
                  <a:rPr lang="zh-TW" altLang="en-US" sz="1400" dirty="0" smtClean="0"/>
                  <a:t> </a:t>
                </a:r>
                <a:r>
                  <a:rPr lang="en-US" altLang="zh-TW" sz="1400" dirty="0" smtClean="0"/>
                  <a:t>is also a </a:t>
                </a:r>
                <a:r>
                  <a:rPr lang="en-US" altLang="zh-TW" sz="1400" dirty="0" err="1" smtClean="0"/>
                  <a:t>codeword</a:t>
                </a:r>
                <a:r>
                  <a:rPr lang="en-US" altLang="zh-TW" sz="1400" dirty="0" smtClean="0"/>
                  <a:t>, the side information is embedded in </a:t>
                </a:r>
                <a:r>
                  <a:rPr lang="en-US" altLang="zh-TW" sz="1400" dirty="0" err="1" smtClean="0"/>
                  <a:t>codeword</a:t>
                </a:r>
                <a:r>
                  <a:rPr lang="en-US" altLang="zh-TW" sz="1400" dirty="0" smtClean="0"/>
                  <a:t>. </a:t>
                </a:r>
                <a:endParaRPr lang="zh-TW" altLang="en-US" sz="1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453537" y="4944641"/>
                <a:ext cx="4754687" cy="1385636"/>
              </a:xfrm>
              <a:prstGeom prst="rect">
                <a:avLst/>
              </a:prstGeom>
              <a:blipFill>
                <a:blip r:embed="rId20"/>
                <a:stretch>
                  <a:fillRect l="-128" t="-441" b="-39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436305" y="1425989"/>
                <a:ext cx="83516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𝑏</m:t>
                      </m:r>
                      <m:r>
                        <a:rPr lang="en-US" altLang="zh-TW" sz="1400" b="0" i="1" smtClean="0">
                          <a:latin typeface="Cambria Math" panose="02040503050406030204" pitchFamily="18" charset="0"/>
                        </a:rPr>
                        <m:t>=0,</m:t>
                      </m:r>
                      <m:r>
                        <a:rPr lang="zh-TW" altLang="en-US" sz="1400" b="0" i="1" smtClean="0">
                          <a:latin typeface="Cambria Math" panose="02040503050406030204" pitchFamily="18" charset="0"/>
                        </a:rPr>
                        <m:t>𝜋</m:t>
                      </m:r>
                    </m:oMath>
                  </m:oMathPara>
                </a14:m>
                <a:endParaRPr lang="zh-TW" altLang="en-US" sz="1400" dirty="0"/>
              </a:p>
            </p:txBody>
          </p:sp>
        </mc:Choice>
        <mc:Fallback xmlns="">
          <p:sp>
            <p:nvSpPr>
              <p:cNvPr id="12" name="矩形 11"/>
              <p:cNvSpPr>
                <a:spLocks noRot="1" noChangeAspect="1" noMove="1" noResize="1" noEditPoints="1" noAdjustHandles="1" noChangeArrowheads="1" noChangeShapeType="1" noTextEdit="1"/>
              </p:cNvSpPr>
              <p:nvPr/>
            </p:nvSpPr>
            <p:spPr>
              <a:xfrm>
                <a:off x="6436305" y="1425989"/>
                <a:ext cx="835165" cy="307777"/>
              </a:xfrm>
              <a:prstGeom prst="rect">
                <a:avLst/>
              </a:prstGeom>
              <a:blipFill>
                <a:blip r:embed="rId21"/>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01665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173480" y="1630998"/>
            <a:ext cx="6858000" cy="3631882"/>
          </a:xfrm>
        </p:spPr>
        <p:txBody>
          <a:bodyPr>
            <a:normAutofit/>
          </a:bodyPr>
          <a:lstStyle/>
          <a:p>
            <a:pPr algn="l"/>
            <a:endParaRPr lang="en-US" altLang="zh-TW" dirty="0" smtClean="0">
              <a:latin typeface="Cambria Math" panose="02040503050406030204" pitchFamily="18" charset="0"/>
              <a:ea typeface="Cambria Math" panose="02040503050406030204" pitchFamily="18" charset="0"/>
            </a:endParaRPr>
          </a:p>
          <a:p>
            <a:pPr algn="l"/>
            <a:endParaRPr lang="en-US" altLang="zh-TW" dirty="0" smtClean="0">
              <a:latin typeface="Cambria Math" panose="02040503050406030204" pitchFamily="18" charset="0"/>
              <a:ea typeface="Cambria Math" panose="02040503050406030204" pitchFamily="18" charset="0"/>
            </a:endParaRPr>
          </a:p>
          <a:p>
            <a:pPr marL="342900" indent="-342900" algn="l">
              <a:buFont typeface="Arial" panose="020B0604020202020204" pitchFamily="34" charset="0"/>
              <a:buChar char="•"/>
            </a:pPr>
            <a:endParaRPr lang="en-US" altLang="zh-TW" dirty="0">
              <a:latin typeface="Cambria Math" panose="02040503050406030204" pitchFamily="18" charset="0"/>
            </a:endParaRPr>
          </a:p>
          <a:p>
            <a:pPr marL="342900" indent="-342900" algn="l">
              <a:buFont typeface="Arial" panose="020B0604020202020204" pitchFamily="34" charset="0"/>
              <a:buChar char="•"/>
            </a:pPr>
            <a:endParaRPr lang="zh-TW" altLang="en-US" dirty="0">
              <a:latin typeface="Cambria Math" panose="02040503050406030204" pitchFamily="18" charset="0"/>
            </a:endParaRPr>
          </a:p>
        </p:txBody>
      </p:sp>
      <p:sp>
        <p:nvSpPr>
          <p:cNvPr id="4" name="文字方塊 3"/>
          <p:cNvSpPr txBox="1"/>
          <p:nvPr/>
        </p:nvSpPr>
        <p:spPr>
          <a:xfrm>
            <a:off x="1027286" y="1187826"/>
            <a:ext cx="7150388" cy="5478423"/>
          </a:xfrm>
          <a:prstGeom prst="rect">
            <a:avLst/>
          </a:prstGeom>
          <a:noFill/>
        </p:spPr>
        <p:txBody>
          <a:bodyPr wrap="square" rtlCol="0">
            <a:spAutoFit/>
          </a:bodyPr>
          <a:lstStyle/>
          <a:p>
            <a:pPr marL="285750" indent="-285750">
              <a:buFont typeface="Wingdings" panose="05000000000000000000" pitchFamily="2" charset="2"/>
              <a:buChar char="u"/>
            </a:pPr>
            <a:r>
              <a:rPr lang="en-US" altLang="zh-TW" sz="1400" dirty="0" smtClean="0">
                <a:solidFill>
                  <a:schemeClr val="bg1">
                    <a:lumMod val="85000"/>
                  </a:schemeClr>
                </a:solidFill>
              </a:rPr>
              <a:t>Introduction of PAPR Issue </a:t>
            </a:r>
          </a:p>
          <a:p>
            <a:pPr marL="285750" indent="-285750">
              <a:buFont typeface="Wingdings" panose="05000000000000000000" pitchFamily="2" charset="2"/>
              <a:buChar char="u"/>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Some Reduction Techniques</a:t>
            </a:r>
          </a:p>
          <a:p>
            <a:pPr marL="800100" lvl="1" indent="-342900">
              <a:buFont typeface="Wingdings" panose="05000000000000000000" pitchFamily="2" charset="2"/>
              <a:buChar char="n"/>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System Model</a:t>
            </a:r>
          </a:p>
          <a:p>
            <a:pPr marL="742950" lvl="1" indent="-285750">
              <a:buFont typeface="Wingdings" panose="05000000000000000000" pitchFamily="2" charset="2"/>
              <a:buChar char="n"/>
            </a:pPr>
            <a:endParaRPr lang="en-US" altLang="zh-TW" sz="1400" dirty="0"/>
          </a:p>
          <a:p>
            <a:pPr marL="285750" indent="-285750">
              <a:buFont typeface="Wingdings" panose="05000000000000000000" pitchFamily="2" charset="2"/>
              <a:buChar char="u"/>
            </a:pPr>
            <a:endParaRPr lang="en-US" altLang="zh-TW" sz="1400" dirty="0" smtClean="0"/>
          </a:p>
          <a:p>
            <a:pPr marL="285750" indent="-285750">
              <a:buFont typeface="Wingdings" panose="05000000000000000000" pitchFamily="2" charset="2"/>
              <a:buChar char="u"/>
            </a:pPr>
            <a:r>
              <a:rPr lang="en-US" altLang="zh-TW" sz="1400" dirty="0"/>
              <a:t>Q-section Error Correcting </a:t>
            </a:r>
            <a:r>
              <a:rPr lang="en-US" altLang="zh-TW" sz="1400" dirty="0" smtClean="0"/>
              <a:t>Codes</a:t>
            </a:r>
          </a:p>
          <a:p>
            <a:pPr marL="285750" indent="-285750">
              <a:buFont typeface="Wingdings" panose="05000000000000000000" pitchFamily="2" charset="2"/>
              <a:buChar char="u"/>
            </a:pPr>
            <a:endParaRPr lang="en-US" altLang="zh-TW" sz="1400" dirty="0" smtClean="0"/>
          </a:p>
          <a:p>
            <a:pPr marL="742950" lvl="1" indent="-285750">
              <a:buFont typeface="Wingdings" panose="05000000000000000000" pitchFamily="2" charset="2"/>
              <a:buChar char="n"/>
            </a:pPr>
            <a:r>
              <a:rPr lang="en-US" altLang="zh-TW" sz="1400" dirty="0" smtClean="0"/>
              <a:t>Non-Coherent </a:t>
            </a:r>
            <a:r>
              <a:rPr lang="en-US" altLang="zh-TW" sz="1400" dirty="0"/>
              <a:t>Block Coding (NBC)</a:t>
            </a:r>
          </a:p>
          <a:p>
            <a:pPr lvl="1"/>
            <a:endParaRPr lang="en-US" altLang="zh-TW" sz="1400" dirty="0"/>
          </a:p>
          <a:p>
            <a:pPr marL="742950" lvl="1" indent="-285750">
              <a:buFont typeface="Wingdings" panose="05000000000000000000" pitchFamily="2" charset="2"/>
              <a:buChar char="n"/>
            </a:pPr>
            <a:r>
              <a:rPr lang="en-US" altLang="zh-TW" sz="1400" dirty="0" smtClean="0"/>
              <a:t>Example of Polar-Coded Partial Transmit Sequence (PTS) Scheme for PAPR Reduction</a:t>
            </a:r>
          </a:p>
          <a:p>
            <a:pPr marL="742950" lvl="1" indent="-285750">
              <a:buFont typeface="Wingdings" panose="05000000000000000000" pitchFamily="2" charset="2"/>
              <a:buChar char="n"/>
            </a:pPr>
            <a:endParaRPr lang="en-US" altLang="zh-TW" sz="1400" dirty="0"/>
          </a:p>
          <a:p>
            <a:pPr lvl="1"/>
            <a:endParaRPr lang="en-US" altLang="zh-TW" sz="1400" dirty="0" smtClean="0"/>
          </a:p>
          <a:p>
            <a:pPr marL="342900" indent="-342900">
              <a:buFont typeface="Wingdings" panose="05000000000000000000" pitchFamily="2" charset="2"/>
              <a:buChar char="u"/>
            </a:pPr>
            <a:r>
              <a:rPr lang="en-US" altLang="zh-TW" sz="1400" dirty="0" smtClean="0">
                <a:solidFill>
                  <a:schemeClr val="bg1">
                    <a:lumMod val="85000"/>
                  </a:schemeClr>
                </a:solidFill>
              </a:rPr>
              <a:t>Q-Section LDPC Codes Design</a:t>
            </a:r>
          </a:p>
          <a:p>
            <a:pPr lvl="1"/>
            <a:endParaRPr lang="en-US" altLang="zh-TW" sz="1400" dirty="0" smtClean="0">
              <a:solidFill>
                <a:schemeClr val="bg1">
                  <a:lumMod val="85000"/>
                </a:schemeClr>
              </a:solidFill>
            </a:endParaRPr>
          </a:p>
          <a:p>
            <a:pPr marL="742950" lvl="1" indent="-285750">
              <a:buFont typeface="Wingdings" panose="05000000000000000000" pitchFamily="2" charset="2"/>
              <a:buChar char="n"/>
            </a:pPr>
            <a:r>
              <a:rPr lang="en-US" altLang="zh-TW" sz="1400" dirty="0">
                <a:solidFill>
                  <a:schemeClr val="bg1">
                    <a:lumMod val="85000"/>
                  </a:schemeClr>
                </a:solidFill>
              </a:rPr>
              <a:t>Encoding/Decoding Procedure</a:t>
            </a:r>
          </a:p>
          <a:p>
            <a:pPr marL="342900" indent="-342900">
              <a:buFont typeface="Wingdings" panose="05000000000000000000" pitchFamily="2" charset="2"/>
              <a:buChar char="u"/>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err="1">
                <a:solidFill>
                  <a:schemeClr val="bg1">
                    <a:lumMod val="85000"/>
                  </a:schemeClr>
                </a:solidFill>
              </a:rPr>
              <a:t>Protograph</a:t>
            </a:r>
            <a:r>
              <a:rPr lang="en-US" altLang="zh-TW" sz="1400" dirty="0">
                <a:solidFill>
                  <a:schemeClr val="bg1">
                    <a:lumMod val="85000"/>
                  </a:schemeClr>
                </a:solidFill>
              </a:rPr>
              <a:t>-Based LDPC </a:t>
            </a:r>
            <a:endParaRPr lang="en-US" altLang="zh-TW" sz="1400" dirty="0" smtClean="0">
              <a:solidFill>
                <a:schemeClr val="bg1">
                  <a:lumMod val="85000"/>
                </a:schemeClr>
              </a:solidFill>
            </a:endParaRPr>
          </a:p>
          <a:p>
            <a:pPr marL="742950" lvl="1" indent="-285750">
              <a:buFont typeface="Wingdings" panose="05000000000000000000" pitchFamily="2" charset="2"/>
              <a:buChar char="n"/>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The Proposed Q-section PEG (</a:t>
            </a:r>
            <a:r>
              <a:rPr lang="en-US" altLang="zh-TW" sz="1400" dirty="0">
                <a:solidFill>
                  <a:schemeClr val="bg1">
                    <a:lumMod val="85000"/>
                  </a:schemeClr>
                </a:solidFill>
              </a:rPr>
              <a:t>Q-PEG) </a:t>
            </a:r>
            <a:endParaRPr lang="en-US" altLang="zh-TW" sz="1400" dirty="0" smtClean="0">
              <a:solidFill>
                <a:schemeClr val="bg1">
                  <a:lumMod val="85000"/>
                </a:schemeClr>
              </a:solidFill>
            </a:endParaRPr>
          </a:p>
          <a:p>
            <a:pPr lvl="1"/>
            <a:endParaRPr lang="en-US" altLang="zh-TW" sz="1400" dirty="0" smtClean="0">
              <a:solidFill>
                <a:schemeClr val="bg1">
                  <a:lumMod val="85000"/>
                </a:schemeClr>
              </a:solidFill>
            </a:endParaRPr>
          </a:p>
          <a:p>
            <a:pPr marL="742950" lvl="1" indent="-285750">
              <a:buFont typeface="Wingdings" panose="05000000000000000000" pitchFamily="2" charset="2"/>
              <a:buChar char="n"/>
            </a:pPr>
            <a:endParaRPr lang="en-US" altLang="zh-TW" sz="1400" dirty="0">
              <a:solidFill>
                <a:schemeClr val="bg1">
                  <a:lumMod val="85000"/>
                </a:schemeClr>
              </a:solidFill>
            </a:endParaRPr>
          </a:p>
          <a:p>
            <a:pPr lvl="1"/>
            <a:endParaRPr lang="en-US" altLang="zh-TW" sz="1400" dirty="0"/>
          </a:p>
          <a:p>
            <a:pPr marL="285750" indent="-285750">
              <a:buFont typeface="Arial" panose="020B0604020202020204" pitchFamily="34" charset="0"/>
              <a:buChar char="•"/>
            </a:pPr>
            <a:endParaRPr lang="en-US" altLang="zh-TW" sz="1400" dirty="0" smtClean="0"/>
          </a:p>
        </p:txBody>
      </p:sp>
    </p:spTree>
    <p:extLst>
      <p:ext uri="{BB962C8B-B14F-4D97-AF65-F5344CB8AC3E}">
        <p14:creationId xmlns:p14="http://schemas.microsoft.com/office/powerpoint/2010/main" val="2371929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550419" y="357140"/>
            <a:ext cx="7942082" cy="584775"/>
          </a:xfrm>
          <a:prstGeom prst="rect">
            <a:avLst/>
          </a:prstGeom>
          <a:noFill/>
        </p:spPr>
        <p:txBody>
          <a:bodyPr wrap="square" rtlCol="0">
            <a:spAutoFit/>
          </a:bodyPr>
          <a:lstStyle/>
          <a:p>
            <a:r>
              <a:rPr lang="en-US" altLang="zh-TW" sz="3200" b="1" dirty="0" smtClean="0">
                <a:latin typeface="+mj-lt"/>
              </a:rPr>
              <a:t>Non-Coherent Block Coding</a:t>
            </a:r>
            <a:endParaRPr lang="en-US" altLang="zh-TW" sz="3200" b="1" dirty="0">
              <a:latin typeface="+mj-lt"/>
            </a:endParaRPr>
          </a:p>
        </p:txBody>
      </p:sp>
      <mc:AlternateContent xmlns:mc="http://schemas.openxmlformats.org/markup-compatibility/2006" xmlns:a14="http://schemas.microsoft.com/office/drawing/2010/main">
        <mc:Choice Requires="a14">
          <p:sp>
            <p:nvSpPr>
              <p:cNvPr id="4" name="文字方塊 3"/>
              <p:cNvSpPr txBox="1"/>
              <p:nvPr/>
            </p:nvSpPr>
            <p:spPr>
              <a:xfrm>
                <a:off x="1424879" y="1233949"/>
                <a:ext cx="6302477" cy="4616648"/>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Assume that </a:t>
                </a:r>
                <a14:m>
                  <m:oMath xmlns:m="http://schemas.openxmlformats.org/officeDocument/2006/math">
                    <m:r>
                      <a:rPr lang="en-US" altLang="zh-TW" sz="1400" b="0" i="1" smtClean="0">
                        <a:latin typeface="Cambria Math" panose="02040503050406030204" pitchFamily="18" charset="0"/>
                      </a:rPr>
                      <m:t>𝐶</m:t>
                    </m:r>
                  </m:oMath>
                </a14:m>
                <a:r>
                  <a:rPr lang="zh-TW" altLang="en-US" sz="1400" dirty="0" smtClean="0"/>
                  <a:t> </a:t>
                </a:r>
                <a:r>
                  <a:rPr lang="en-US" altLang="zh-TW" sz="1400" dirty="0" smtClean="0"/>
                  <a:t>is a </a:t>
                </a:r>
                <a14:m>
                  <m:oMath xmlns:m="http://schemas.openxmlformats.org/officeDocument/2006/math">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𝑘</m:t>
                    </m:r>
                    <m:r>
                      <a:rPr lang="en-US" altLang="zh-TW" sz="1400" b="0" i="1" smtClean="0">
                        <a:latin typeface="Cambria Math" panose="02040503050406030204" pitchFamily="18" charset="0"/>
                      </a:rPr>
                      <m:t>)</m:t>
                    </m:r>
                  </m:oMath>
                </a14:m>
                <a:r>
                  <a:rPr lang="zh-TW" altLang="en-US" sz="1400" dirty="0" smtClean="0"/>
                  <a:t> </a:t>
                </a:r>
                <a:r>
                  <a:rPr lang="en-US" altLang="zh-TW" sz="1400" dirty="0" smtClean="0"/>
                  <a:t>linear block code with generator matrix </a:t>
                </a:r>
                <a14:m>
                  <m:oMath xmlns:m="http://schemas.openxmlformats.org/officeDocument/2006/math">
                    <m:r>
                      <a:rPr lang="en-US" altLang="zh-TW" sz="1400" b="0" i="1" smtClean="0">
                        <a:latin typeface="Cambria Math" panose="02040503050406030204" pitchFamily="18" charset="0"/>
                      </a:rPr>
                      <m:t>𝐺</m:t>
                    </m:r>
                  </m:oMath>
                </a14:m>
                <a:r>
                  <a:rPr lang="en-US" altLang="zh-TW" sz="1400" dirty="0" smtClean="0"/>
                  <a:t> that contains an all-one row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𝑎</m:t>
                        </m:r>
                      </m:sub>
                    </m:sSub>
                  </m:oMath>
                </a14:m>
                <a:r>
                  <a:rPr lang="en-US" altLang="zh-TW" sz="1400" dirty="0" smtClean="0"/>
                  <a:t>.</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r>
                  <a:rPr lang="en-US" altLang="zh-TW" sz="1400" dirty="0" smtClean="0"/>
                  <a:t>With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𝑎</m:t>
                        </m:r>
                      </m:sub>
                    </m:sSub>
                  </m:oMath>
                </a14:m>
                <a:r>
                  <a:rPr lang="en-US" altLang="zh-TW" sz="1400" dirty="0" smtClean="0"/>
                  <a:t>, the data were protected from length-</a:t>
                </a:r>
                <a14:m>
                  <m:oMath xmlns:m="http://schemas.openxmlformats.org/officeDocument/2006/math">
                    <m:r>
                      <a:rPr lang="en-US" altLang="zh-TW" sz="1400" b="0" i="1" smtClean="0">
                        <a:latin typeface="Cambria Math" panose="02040503050406030204" pitchFamily="18" charset="0"/>
                      </a:rPr>
                      <m:t>𝑛</m:t>
                    </m:r>
                  </m:oMath>
                </a14:m>
                <a:r>
                  <a:rPr lang="en-US" altLang="zh-TW" sz="1400" dirty="0" smtClean="0"/>
                  <a:t> phase ambiguity, since both </a:t>
                </a:r>
                <a:r>
                  <a:rPr lang="en-US" altLang="zh-TW" sz="1400" dirty="0" err="1" smtClean="0"/>
                  <a:t>codeword</a:t>
                </a:r>
                <a:r>
                  <a:rPr lang="en-US" altLang="zh-TW" sz="1400" dirty="0" smtClean="0"/>
                  <a:t> </a:t>
                </a:r>
                <a14:m>
                  <m:oMath xmlns:m="http://schemas.openxmlformats.org/officeDocument/2006/math">
                    <m:r>
                      <a:rPr lang="en-US" altLang="zh-TW" sz="1400" i="1">
                        <a:latin typeface="Cambria Math" panose="02040503050406030204" pitchFamily="18" charset="0"/>
                      </a:rPr>
                      <m:t>𝑐</m:t>
                    </m:r>
                    <m:r>
                      <a:rPr lang="en-US" altLang="zh-TW" sz="1400" i="1">
                        <a:latin typeface="Cambria Math" panose="02040503050406030204" pitchFamily="18" charset="0"/>
                      </a:rPr>
                      <m:t> </m:t>
                    </m:r>
                  </m:oMath>
                </a14:m>
                <a:r>
                  <a:rPr lang="en-US" altLang="zh-TW" sz="1400" dirty="0" smtClean="0"/>
                  <a:t>and phase-corrupted received vector </a:t>
                </a:r>
                <a14:m>
                  <m:oMath xmlns:m="http://schemas.openxmlformats.org/officeDocument/2006/math">
                    <m:r>
                      <a:rPr lang="en-US" altLang="zh-TW" sz="1400" b="0" i="1" smtClean="0">
                        <a:latin typeface="Cambria Math" panose="02040503050406030204" pitchFamily="18" charset="0"/>
                      </a:rPr>
                      <m:t>𝑟</m:t>
                    </m:r>
                  </m:oMath>
                </a14:m>
                <a:r>
                  <a:rPr lang="en-US" altLang="zh-TW" sz="1400" dirty="0" smtClean="0"/>
                  <a:t> correspond to the same data (vector </a:t>
                </a:r>
                <a14:m>
                  <m:oMath xmlns:m="http://schemas.openxmlformats.org/officeDocument/2006/math">
                    <m:r>
                      <a:rPr lang="en-US" altLang="zh-TW" sz="1400" i="1">
                        <a:latin typeface="Cambria Math" panose="02040503050406030204" pitchFamily="18" charset="0"/>
                      </a:rPr>
                      <m:t>𝑚</m:t>
                    </m:r>
                  </m:oMath>
                </a14:m>
                <a:r>
                  <a:rPr lang="en-US" altLang="zh-TW" sz="1400" dirty="0" smtClean="0"/>
                  <a:t> without </a:t>
                </a:r>
                <a14:m>
                  <m:oMath xmlns:m="http://schemas.openxmlformats.org/officeDocument/2006/math">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𝑚</m:t>
                        </m:r>
                      </m:e>
                      <m:sub>
                        <m:r>
                          <a:rPr lang="en-US" altLang="zh-TW" sz="1400" i="1">
                            <a:latin typeface="Cambria Math" panose="02040503050406030204" pitchFamily="18" charset="0"/>
                            <a:ea typeface="Cambria Math" panose="02040503050406030204" pitchFamily="18" charset="0"/>
                          </a:rPr>
                          <m:t>𝑎</m:t>
                        </m:r>
                      </m:sub>
                    </m:sSub>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a:t>By the </a:t>
                </a:r>
                <a:r>
                  <a:rPr lang="en-US" altLang="zh-TW" sz="1400" dirty="0" smtClean="0"/>
                  <a:t>Non-Coherent Block Coding (NBC) technique, the effect of error propagation in differential encoding can be avoided.</a:t>
                </a:r>
                <a:endParaRPr lang="zh-TW" altLang="en-US" sz="1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424879" y="1233949"/>
                <a:ext cx="6302477" cy="4616648"/>
              </a:xfrm>
              <a:prstGeom prst="rect">
                <a:avLst/>
              </a:prstGeom>
              <a:blipFill>
                <a:blip r:embed="rId3"/>
                <a:stretch>
                  <a:fillRect l="-193" t="-132" r="-774" b="-396"/>
                </a:stretch>
              </a:blipFill>
            </p:spPr>
            <p:txBody>
              <a:bodyPr/>
              <a:lstStyle/>
              <a:p>
                <a:r>
                  <a:rPr lang="zh-TW" altLang="en-US">
                    <a:noFill/>
                  </a:rPr>
                  <a:t> </a:t>
                </a:r>
              </a:p>
            </p:txBody>
          </p:sp>
        </mc:Fallback>
      </mc:AlternateContent>
      <p:grpSp>
        <p:nvGrpSpPr>
          <p:cNvPr id="8" name="群組 7"/>
          <p:cNvGrpSpPr/>
          <p:nvPr/>
        </p:nvGrpSpPr>
        <p:grpSpPr>
          <a:xfrm>
            <a:off x="2263883" y="2053380"/>
            <a:ext cx="4624467" cy="1218475"/>
            <a:chOff x="1582993" y="2604842"/>
            <a:chExt cx="4624467" cy="1218475"/>
          </a:xfrm>
        </p:grpSpPr>
        <mc:AlternateContent xmlns:mc="http://schemas.openxmlformats.org/markup-compatibility/2006" xmlns:a14="http://schemas.microsoft.com/office/drawing/2010/main">
          <mc:Choice Requires="a14">
            <p:sp>
              <p:nvSpPr>
                <p:cNvPr id="15" name="文字方塊 14"/>
                <p:cNvSpPr txBox="1"/>
                <p:nvPr/>
              </p:nvSpPr>
              <p:spPr>
                <a:xfrm>
                  <a:off x="3929593" y="2604842"/>
                  <a:ext cx="2277867" cy="12184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𝐺</m:t>
                        </m:r>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1"/>
                                      <m:mcJc m:val="center"/>
                                    </m:mcPr>
                                  </m:mc>
                                </m:mcs>
                                <m:ctrlPr>
                                  <a:rPr lang="en-US" altLang="zh-TW" sz="1400" b="0" i="1" smtClean="0">
                                    <a:latin typeface="Cambria Math" panose="02040503050406030204" pitchFamily="18" charset="0"/>
                                  </a:rPr>
                                </m:ctrlPr>
                              </m:mP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1</m:t>
                                      </m:r>
                                    </m:sub>
                                  </m:sSub>
                                </m:e>
                              </m:m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2</m:t>
                                      </m:r>
                                    </m:sub>
                                  </m:sSub>
                                </m:e>
                              </m:mr>
                              <m:mr>
                                <m:e>
                                  <m:r>
                                    <a:rPr lang="en-US" altLang="zh-TW" sz="1400" b="0" i="1" smtClean="0">
                                      <a:latin typeface="Cambria Math" panose="02040503050406030204" pitchFamily="18" charset="0"/>
                                      <a:ea typeface="Cambria Math" panose="02040503050406030204" pitchFamily="18" charset="0"/>
                                    </a:rPr>
                                    <m:t>⋮</m:t>
                                  </m:r>
                                </m:e>
                              </m:mr>
                              <m:mr>
                                <m:e>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𝑎</m:t>
                                      </m:r>
                                    </m:sub>
                                  </m:sSub>
                                </m:e>
                              </m:mr>
                              <m:mr>
                                <m:e>
                                  <m:r>
                                    <a:rPr lang="en-US" altLang="zh-TW" sz="1400" b="0" i="1" smtClean="0">
                                      <a:latin typeface="Cambria Math" panose="02040503050406030204" pitchFamily="18" charset="0"/>
                                      <a:ea typeface="Cambria Math" panose="02040503050406030204" pitchFamily="18" charset="0"/>
                                    </a:rPr>
                                    <m:t>⋮</m:t>
                                  </m:r>
                                </m:e>
                              </m:mr>
                              <m:mr>
                                <m:e>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𝑘</m:t>
                                      </m:r>
                                    </m:sub>
                                  </m:sSub>
                                </m:e>
                              </m:mr>
                            </m:m>
                          </m:e>
                        </m:d>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ea typeface="Cambria Math" panose="02040503050406030204" pitchFamily="18" charset="0"/>
                              </a:rPr>
                            </m:ctrlPr>
                          </m:dPr>
                          <m:e>
                            <m:m>
                              <m:mPr>
                                <m:mcs>
                                  <m:mc>
                                    <m:mcPr>
                                      <m:count m:val="4"/>
                                      <m:mcJc m:val="center"/>
                                    </m:mcPr>
                                  </m:mc>
                                </m:mcs>
                                <m:ctrlPr>
                                  <a:rPr lang="en-US" altLang="zh-TW" sz="1400" b="0" i="1" smtClean="0">
                                    <a:latin typeface="Cambria Math" panose="02040503050406030204" pitchFamily="18" charset="0"/>
                                    <a:ea typeface="Cambria Math" panose="02040503050406030204" pitchFamily="18" charset="0"/>
                                  </a:rPr>
                                </m:ctrlPr>
                              </m:mPr>
                              <m:mr>
                                <m:e/>
                                <m:e/>
                                <m:e/>
                                <m:e/>
                              </m:mr>
                              <m:mr>
                                <m:e/>
                                <m:e>
                                  <m:r>
                                    <a:rPr lang="en-US" altLang="zh-TW" sz="1400" b="0" i="1" smtClean="0">
                                      <a:latin typeface="Cambria Math" panose="02040503050406030204" pitchFamily="18" charset="0"/>
                                      <a:ea typeface="Cambria Math" panose="02040503050406030204" pitchFamily="18" charset="0"/>
                                    </a:rPr>
                                    <m:t>⋱</m:t>
                                  </m:r>
                                </m:e>
                                <m:e/>
                                <m:e/>
                              </m:mr>
                              <m:mr>
                                <m:e/>
                                <m:e/>
                                <m:e>
                                  <m:r>
                                    <a:rPr lang="en-US" altLang="zh-TW" sz="1400" b="0" i="1" smtClean="0">
                                      <a:latin typeface="Cambria Math" panose="02040503050406030204" pitchFamily="18" charset="0"/>
                                      <a:ea typeface="Cambria Math" panose="02040503050406030204" pitchFamily="18" charset="0"/>
                                    </a:rPr>
                                    <m:t>⋱</m:t>
                                  </m:r>
                                </m:e>
                                <m:e/>
                              </m:mr>
                              <m:mr>
                                <m:e>
                                  <m:r>
                                    <a:rPr lang="en-US" altLang="zh-TW" sz="1400" b="0" i="1" smtClean="0">
                                      <a:latin typeface="Cambria Math" panose="02040503050406030204" pitchFamily="18" charset="0"/>
                                      <a:ea typeface="Cambria Math" panose="02040503050406030204" pitchFamily="18" charset="0"/>
                                    </a:rPr>
                                    <m:t>1</m:t>
                                  </m:r>
                                </m:e>
                                <m:e>
                                  <m:r>
                                    <a:rPr lang="en-US" altLang="zh-TW" sz="1400" b="0" i="1" smtClean="0">
                                      <a:latin typeface="Cambria Math" panose="02040503050406030204" pitchFamily="18" charset="0"/>
                                      <a:ea typeface="Cambria Math" panose="02040503050406030204" pitchFamily="18" charset="0"/>
                                    </a:rPr>
                                    <m:t>⋯</m:t>
                                  </m:r>
                                </m:e>
                                <m:e>
                                  <m:r>
                                    <a:rPr lang="en-US" altLang="zh-TW" sz="1400" b="0" i="1" smtClean="0">
                                      <a:latin typeface="Cambria Math" panose="02040503050406030204" pitchFamily="18" charset="0"/>
                                      <a:ea typeface="Cambria Math" panose="02040503050406030204" pitchFamily="18" charset="0"/>
                                    </a:rPr>
                                    <m:t>1</m:t>
                                  </m:r>
                                </m:e>
                                <m:e>
                                  <m:r>
                                    <a:rPr lang="en-US" altLang="zh-TW" sz="1400" b="0" i="1" smtClean="0">
                                      <a:latin typeface="Cambria Math" panose="02040503050406030204" pitchFamily="18" charset="0"/>
                                      <a:ea typeface="Cambria Math" panose="02040503050406030204" pitchFamily="18" charset="0"/>
                                    </a:rPr>
                                    <m:t>1</m:t>
                                  </m:r>
                                </m:e>
                              </m:mr>
                              <m:mr>
                                <m:e/>
                                <m:e>
                                  <m:r>
                                    <a:rPr lang="en-US" altLang="zh-TW" sz="1400" b="0" i="1" smtClean="0">
                                      <a:latin typeface="Cambria Math" panose="02040503050406030204" pitchFamily="18" charset="0"/>
                                      <a:ea typeface="Cambria Math" panose="02040503050406030204" pitchFamily="18" charset="0"/>
                                    </a:rPr>
                                    <m:t>⋱</m:t>
                                  </m:r>
                                </m:e>
                                <m:e/>
                                <m:e/>
                              </m:mr>
                              <m:mr>
                                <m:e/>
                                <m:e/>
                                <m:e>
                                  <m:r>
                                    <a:rPr lang="en-US" altLang="zh-TW" sz="1400" b="0" i="1" smtClean="0">
                                      <a:latin typeface="Cambria Math" panose="02040503050406030204" pitchFamily="18" charset="0"/>
                                      <a:ea typeface="Cambria Math" panose="02040503050406030204" pitchFamily="18" charset="0"/>
                                    </a:rPr>
                                    <m:t>⋱</m:t>
                                  </m:r>
                                </m:e>
                                <m:e/>
                              </m:mr>
                            </m:m>
                          </m:e>
                        </m:d>
                      </m:oMath>
                    </m:oMathPara>
                  </a14:m>
                  <a:endParaRPr lang="zh-TW" altLang="en-US" sz="1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3929593" y="2604842"/>
                  <a:ext cx="2277867" cy="1218475"/>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582993" y="3106358"/>
                  <a:ext cx="22392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𝑎</m:t>
                            </m:r>
                          </m:sub>
                        </m:sSub>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𝑘</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582993" y="3106358"/>
                  <a:ext cx="2239203" cy="215444"/>
                </a:xfrm>
                <a:prstGeom prst="rect">
                  <a:avLst/>
                </a:prstGeom>
                <a:blipFill>
                  <a:blip r:embed="rId5"/>
                  <a:stretch>
                    <a:fillRect t="-2857" r="-1359" b="-34286"/>
                  </a:stretch>
                </a:blipFill>
              </p:spPr>
              <p:txBody>
                <a:bodyPr/>
                <a:lstStyle/>
                <a:p>
                  <a:r>
                    <a:rPr lang="zh-TW" altLang="en-US">
                      <a:noFill/>
                    </a:rPr>
                    <a:t> </a:t>
                  </a:r>
                </a:p>
              </p:txBody>
            </p:sp>
          </mc:Fallback>
        </mc:AlternateContent>
      </p:grpSp>
      <p:grpSp>
        <p:nvGrpSpPr>
          <p:cNvPr id="9" name="群組 8"/>
          <p:cNvGrpSpPr/>
          <p:nvPr/>
        </p:nvGrpSpPr>
        <p:grpSpPr>
          <a:xfrm>
            <a:off x="2186878" y="3568066"/>
            <a:ext cx="4778477" cy="523220"/>
            <a:chOff x="1582993" y="4210362"/>
            <a:chExt cx="4778477" cy="523220"/>
          </a:xfrm>
        </p:grpSpPr>
        <mc:AlternateContent xmlns:mc="http://schemas.openxmlformats.org/markup-compatibility/2006" xmlns:a14="http://schemas.microsoft.com/office/drawing/2010/main">
          <mc:Choice Requires="a14">
            <p:sp>
              <p:nvSpPr>
                <p:cNvPr id="14" name="文字方塊 13"/>
                <p:cNvSpPr txBox="1"/>
                <p:nvPr/>
              </p:nvSpPr>
              <p:spPr>
                <a:xfrm>
                  <a:off x="1582993" y="4364251"/>
                  <a:ext cx="136588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𝑐</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𝑐</m:t>
                            </m:r>
                          </m:e>
                          <m:sub>
                            <m:r>
                              <a:rPr lang="en-US" altLang="zh-TW" sz="1400" b="0" i="1" smtClean="0">
                                <a:latin typeface="Cambria Math" panose="02040503050406030204" pitchFamily="18" charset="0"/>
                                <a:ea typeface="Cambria Math" panose="02040503050406030204" pitchFamily="18" charset="0"/>
                              </a:rPr>
                              <m:t>𝑛</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582993" y="4364251"/>
                  <a:ext cx="1365887" cy="215444"/>
                </a:xfrm>
                <a:prstGeom prst="rect">
                  <a:avLst/>
                </a:prstGeom>
                <a:blipFill>
                  <a:blip r:embed="rId7"/>
                  <a:stretch>
                    <a:fillRect l="-1786" t="-5714" r="-4464" b="-3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4995583" y="4364250"/>
                  <a:ext cx="136588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𝑟</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𝑟</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𝑟</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𝑟</m:t>
                            </m:r>
                          </m:e>
                          <m:sub>
                            <m:r>
                              <a:rPr lang="en-US" altLang="zh-TW" sz="1400" b="0" i="1" smtClean="0">
                                <a:latin typeface="Cambria Math" panose="02040503050406030204" pitchFamily="18" charset="0"/>
                                <a:ea typeface="Cambria Math" panose="02040503050406030204" pitchFamily="18" charset="0"/>
                              </a:rPr>
                              <m:t>𝑛</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995583" y="4364250"/>
                  <a:ext cx="1365887" cy="215444"/>
                </a:xfrm>
                <a:prstGeom prst="rect">
                  <a:avLst/>
                </a:prstGeom>
                <a:blipFill>
                  <a:blip r:embed="rId8"/>
                  <a:stretch>
                    <a:fillRect t="-5714" r="-2232" b="-34286"/>
                  </a:stretch>
                </a:blipFill>
              </p:spPr>
              <p:txBody>
                <a:bodyPr/>
                <a:lstStyle/>
                <a:p>
                  <a:r>
                    <a:rPr lang="zh-TW" altLang="en-US">
                      <a:noFill/>
                    </a:rPr>
                    <a:t> </a:t>
                  </a:r>
                </a:p>
              </p:txBody>
            </p:sp>
          </mc:Fallback>
        </mc:AlternateContent>
        <p:cxnSp>
          <p:nvCxnSpPr>
            <p:cNvPr id="5" name="直線單箭頭接點 4"/>
            <p:cNvCxnSpPr>
              <a:stCxn id="14" idx="3"/>
            </p:cNvCxnSpPr>
            <p:nvPr/>
          </p:nvCxnSpPr>
          <p:spPr>
            <a:xfrm flipV="1">
              <a:off x="2948880" y="4471972"/>
              <a:ext cx="20164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470787" y="4210362"/>
              <a:ext cx="1390124" cy="523220"/>
            </a:xfrm>
            <a:prstGeom prst="rect">
              <a:avLst/>
            </a:prstGeom>
            <a:noFill/>
          </p:spPr>
          <p:txBody>
            <a:bodyPr wrap="none" rtlCol="0">
              <a:spAutoFit/>
            </a:bodyPr>
            <a:lstStyle/>
            <a:p>
              <a:r>
                <a:rPr lang="en-US" altLang="zh-TW" sz="1400" dirty="0" smtClean="0"/>
                <a:t>channel with </a:t>
              </a:r>
              <a:br>
                <a:rPr lang="en-US" altLang="zh-TW" sz="1400" dirty="0" smtClean="0"/>
              </a:br>
              <a:r>
                <a:rPr lang="en-US" altLang="zh-TW" sz="1400" dirty="0" smtClean="0"/>
                <a:t>phase ambiguity</a:t>
              </a:r>
              <a:endParaRPr lang="zh-TW" altLang="en-US" sz="1400" dirty="0"/>
            </a:p>
          </p:txBody>
        </p:sp>
      </p:grpSp>
      <p:sp>
        <p:nvSpPr>
          <p:cNvPr id="3" name="矩形 2"/>
          <p:cNvSpPr/>
          <p:nvPr/>
        </p:nvSpPr>
        <p:spPr>
          <a:xfrm>
            <a:off x="1174171" y="6246241"/>
            <a:ext cx="5791183" cy="461665"/>
          </a:xfrm>
          <a:prstGeom prst="rect">
            <a:avLst/>
          </a:prstGeom>
        </p:spPr>
        <p:txBody>
          <a:bodyPr wrap="square">
            <a:spAutoFit/>
          </a:bodyPr>
          <a:lstStyle/>
          <a:p>
            <a:r>
              <a:rPr lang="en-US" altLang="zh-TW" sz="1200" dirty="0" smtClean="0">
                <a:solidFill>
                  <a:srgbClr val="333333"/>
                </a:solidFill>
              </a:rPr>
              <a:t>[9] </a:t>
            </a:r>
            <a:r>
              <a:rPr lang="en-US" altLang="zh-TW" sz="1200" dirty="0" err="1" smtClean="0">
                <a:solidFill>
                  <a:srgbClr val="333333"/>
                </a:solidFill>
              </a:rPr>
              <a:t>Ruey</a:t>
            </a:r>
            <a:r>
              <a:rPr lang="en-US" altLang="zh-TW" sz="1200" dirty="0" smtClean="0">
                <a:solidFill>
                  <a:srgbClr val="333333"/>
                </a:solidFill>
              </a:rPr>
              <a:t>-Yi </a:t>
            </a:r>
            <a:r>
              <a:rPr lang="en-US" altLang="zh-TW" sz="1200" dirty="0">
                <a:solidFill>
                  <a:srgbClr val="333333"/>
                </a:solidFill>
              </a:rPr>
              <a:t>Wei, "</a:t>
            </a:r>
            <a:r>
              <a:rPr lang="en-US" altLang="zh-TW" sz="1200" dirty="0" err="1">
                <a:solidFill>
                  <a:srgbClr val="333333"/>
                </a:solidFill>
              </a:rPr>
              <a:t>Noncoherent</a:t>
            </a:r>
            <a:r>
              <a:rPr lang="en-US" altLang="zh-TW" sz="1200" dirty="0">
                <a:solidFill>
                  <a:srgbClr val="333333"/>
                </a:solidFill>
              </a:rPr>
              <a:t> block-coded MPSK," in </a:t>
            </a:r>
            <a:r>
              <a:rPr lang="en-US" altLang="zh-TW" sz="1200" i="1" dirty="0">
                <a:solidFill>
                  <a:srgbClr val="333333"/>
                </a:solidFill>
              </a:rPr>
              <a:t>IEEE Transactions on Communications</a:t>
            </a:r>
            <a:r>
              <a:rPr lang="en-US" altLang="zh-TW" sz="1200" dirty="0">
                <a:solidFill>
                  <a:srgbClr val="333333"/>
                </a:solidFill>
              </a:rPr>
              <a:t>, vol. 53, no. 6, pp. 978-986, June </a:t>
            </a:r>
            <a:r>
              <a:rPr lang="en-US" altLang="zh-TW" sz="1200" dirty="0" smtClean="0">
                <a:solidFill>
                  <a:srgbClr val="333333"/>
                </a:solidFill>
              </a:rPr>
              <a:t>2005.</a:t>
            </a:r>
            <a:endParaRPr lang="zh-TW" altLang="en-US" sz="1200" dirty="0"/>
          </a:p>
        </p:txBody>
      </p:sp>
    </p:spTree>
    <p:extLst>
      <p:ext uri="{BB962C8B-B14F-4D97-AF65-F5344CB8AC3E}">
        <p14:creationId xmlns:p14="http://schemas.microsoft.com/office/powerpoint/2010/main" val="136894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方塊 1"/>
              <p:cNvSpPr txBox="1"/>
              <p:nvPr/>
            </p:nvSpPr>
            <p:spPr>
              <a:xfrm>
                <a:off x="1854742" y="499589"/>
                <a:ext cx="7942082" cy="584775"/>
              </a:xfrm>
              <a:prstGeom prst="rect">
                <a:avLst/>
              </a:prstGeom>
              <a:noFill/>
            </p:spPr>
            <p:txBody>
              <a:bodyPr wrap="square" rtlCol="0">
                <a:spAutoFit/>
              </a:bodyPr>
              <a:lstStyle/>
              <a:p>
                <a14:m>
                  <m:oMath xmlns:m="http://schemas.openxmlformats.org/officeDocument/2006/math">
                    <m:r>
                      <a:rPr lang="en-US" altLang="zh-TW" sz="3200" b="0" i="1" smtClean="0">
                        <a:latin typeface="Cambria Math" panose="02040503050406030204" pitchFamily="18" charset="0"/>
                      </a:rPr>
                      <m:t>𝑄</m:t>
                    </m:r>
                  </m:oMath>
                </a14:m>
                <a:r>
                  <a:rPr lang="en-US" altLang="zh-TW" sz="3200" b="1" dirty="0" smtClean="0">
                    <a:latin typeface="+mj-lt"/>
                  </a:rPr>
                  <a:t>-Section Non-Coherent Block Coding</a:t>
                </a:r>
                <a:endParaRPr lang="en-US" altLang="zh-TW" sz="3200" b="1" dirty="0">
                  <a:latin typeface="+mj-lt"/>
                </a:endParaRPr>
              </a:p>
            </p:txBody>
          </p:sp>
        </mc:Choice>
        <mc:Fallback xmlns="">
          <p:sp>
            <p:nvSpPr>
              <p:cNvPr id="2" name="文字方塊 1"/>
              <p:cNvSpPr txBox="1">
                <a:spLocks noRot="1" noChangeAspect="1" noMove="1" noResize="1" noEditPoints="1" noAdjustHandles="1" noChangeArrowheads="1" noChangeShapeType="1" noTextEdit="1"/>
              </p:cNvSpPr>
              <p:nvPr/>
            </p:nvSpPr>
            <p:spPr>
              <a:xfrm>
                <a:off x="1854742" y="499589"/>
                <a:ext cx="7942082" cy="584775"/>
              </a:xfrm>
              <a:prstGeom prst="rect">
                <a:avLst/>
              </a:prstGeom>
              <a:blipFill>
                <a:blip r:embed="rId3"/>
                <a:stretch>
                  <a:fillRect t="-12500" b="-34375"/>
                </a:stretch>
              </a:blipFill>
            </p:spPr>
            <p:txBody>
              <a:bodyPr/>
              <a:lstStyle/>
              <a:p>
                <a:r>
                  <a:rPr lang="zh-TW" altLang="en-US">
                    <a:noFill/>
                  </a:rPr>
                  <a:t> </a:t>
                </a:r>
              </a:p>
            </p:txBody>
          </p:sp>
        </mc:Fallback>
      </mc:AlternateContent>
      <p:grpSp>
        <p:nvGrpSpPr>
          <p:cNvPr id="13" name="群組 12"/>
          <p:cNvGrpSpPr/>
          <p:nvPr/>
        </p:nvGrpSpPr>
        <p:grpSpPr>
          <a:xfrm>
            <a:off x="2820897" y="3427525"/>
            <a:ext cx="3614964" cy="1393775"/>
            <a:chOff x="1430593" y="2143431"/>
            <a:chExt cx="3614964" cy="1393775"/>
          </a:xfrm>
        </p:grpSpPr>
        <mc:AlternateContent xmlns:mc="http://schemas.openxmlformats.org/markup-compatibility/2006" xmlns:a14="http://schemas.microsoft.com/office/drawing/2010/main">
          <mc:Choice Requires="a14">
            <p:sp>
              <p:nvSpPr>
                <p:cNvPr id="3" name="文字方塊 2"/>
                <p:cNvSpPr txBox="1"/>
                <p:nvPr/>
              </p:nvSpPr>
              <p:spPr>
                <a:xfrm>
                  <a:off x="1430593" y="2143431"/>
                  <a:ext cx="3614964" cy="90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panose="02040503050406030204" pitchFamily="18" charset="0"/>
                          </a:rPr>
                          <m:t>𝑋</m:t>
                        </m:r>
                        <m:r>
                          <a:rPr lang="en-US" altLang="zh-TW" sz="1600" b="0" i="1" smtClean="0">
                            <a:latin typeface="Cambria Math" panose="02040503050406030204" pitchFamily="18" charset="0"/>
                          </a:rPr>
                          <m:t>=</m:t>
                        </m:r>
                        <m:d>
                          <m:dPr>
                            <m:begChr m:val="["/>
                            <m:endChr m:val="]"/>
                            <m:ctrlPr>
                              <a:rPr lang="en-US" altLang="zh-TW" sz="1600" b="0" i="1" smtClean="0">
                                <a:latin typeface="Cambria Math" panose="02040503050406030204" pitchFamily="18" charset="0"/>
                              </a:rPr>
                            </m:ctrlPr>
                          </m:dPr>
                          <m:e>
                            <m:m>
                              <m:mPr>
                                <m:mcs>
                                  <m:mc>
                                    <m:mcPr>
                                      <m:count m:val="1"/>
                                      <m:mcJc m:val="center"/>
                                    </m:mcPr>
                                  </m:mc>
                                </m:mcs>
                                <m:ctrlPr>
                                  <a:rPr lang="en-US" altLang="zh-TW" sz="1600" b="0" i="1" smtClean="0">
                                    <a:latin typeface="Cambria Math" panose="02040503050406030204" pitchFamily="18" charset="0"/>
                                  </a:rPr>
                                </m:ctrlPr>
                              </m:mPr>
                              <m:m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1</m:t>
                                      </m:r>
                                    </m:sub>
                                  </m:sSub>
                                </m:e>
                              </m:mr>
                              <m:m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2</m:t>
                                      </m:r>
                                    </m:sub>
                                  </m:sSub>
                                </m:e>
                              </m:mr>
                              <m:m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3</m:t>
                                      </m:r>
                                    </m:sub>
                                  </m:sSub>
                                </m:e>
                              </m:mr>
                              <m:m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4</m:t>
                                      </m:r>
                                    </m:sub>
                                  </m:sSub>
                                </m:e>
                              </m:mr>
                            </m:m>
                          </m:e>
                        </m:d>
                        <m:r>
                          <a:rPr lang="en-US" altLang="zh-TW" sz="1600" b="0" i="1" smtClean="0">
                            <a:latin typeface="Cambria Math" panose="02040503050406030204" pitchFamily="18" charset="0"/>
                          </a:rPr>
                          <m:t>=</m:t>
                        </m:r>
                        <m:d>
                          <m:dPr>
                            <m:begChr m:val="["/>
                            <m:endChr m:val="]"/>
                            <m:ctrlPr>
                              <a:rPr lang="en-US" altLang="zh-TW" sz="1600" b="0" i="1" smtClean="0">
                                <a:latin typeface="Cambria Math" panose="02040503050406030204" pitchFamily="18" charset="0"/>
                              </a:rPr>
                            </m:ctrlPr>
                          </m:dPr>
                          <m:e>
                            <m:m>
                              <m:mPr>
                                <m:mcs>
                                  <m:mc>
                                    <m:mcPr>
                                      <m:count m:val="8"/>
                                      <m:mcJc m:val="center"/>
                                    </m:mcPr>
                                  </m:mc>
                                </m:mcs>
                                <m:ctrlPr>
                                  <a:rPr lang="en-US" altLang="zh-TW" sz="1600" b="0" i="1" smtClean="0">
                                    <a:latin typeface="Cambria Math" panose="02040503050406030204" pitchFamily="18" charset="0"/>
                                  </a:rPr>
                                </m:ctrlPr>
                              </m:mPr>
                              <m:mr>
                                <m:e>
                                  <m:r>
                                    <m:rPr>
                                      <m:brk m:alnAt="7"/>
                                    </m:rP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mr>
                              <m:mr>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mr>
                              <m:mr>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mr>
                              <m:mr>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mr>
                            </m:m>
                          </m:e>
                        </m:d>
                      </m:oMath>
                    </m:oMathPara>
                  </a14:m>
                  <a:endParaRPr lang="zh-TW" altLang="en-US" sz="16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430593" y="2143431"/>
                  <a:ext cx="3614964" cy="907108"/>
                </a:xfrm>
                <a:prstGeom prst="rect">
                  <a:avLst/>
                </a:prstGeom>
                <a:blipFill>
                  <a:blip r:embed="rId4"/>
                  <a:stretch>
                    <a:fillRect/>
                  </a:stretch>
                </a:blipFill>
              </p:spPr>
              <p:txBody>
                <a:bodyPr/>
                <a:lstStyle/>
                <a:p>
                  <a:r>
                    <a:rPr lang="zh-TW" altLang="en-US">
                      <a:noFill/>
                    </a:rPr>
                    <a:t> </a:t>
                  </a:r>
                </a:p>
              </p:txBody>
            </p:sp>
          </mc:Fallback>
        </mc:AlternateContent>
        <p:cxnSp>
          <p:nvCxnSpPr>
            <p:cNvPr id="5" name="直線接點 4"/>
            <p:cNvCxnSpPr/>
            <p:nvPr/>
          </p:nvCxnSpPr>
          <p:spPr>
            <a:xfrm>
              <a:off x="2568995" y="3195482"/>
              <a:ext cx="5112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3208233" y="3195482"/>
              <a:ext cx="5112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3834582" y="3195482"/>
              <a:ext cx="5112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4472018" y="3195481"/>
              <a:ext cx="5112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2689756" y="3290067"/>
                  <a:ext cx="2850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𝑆</m:t>
                            </m:r>
                          </m:e>
                          <m:sub>
                            <m:r>
                              <a:rPr lang="en-US" altLang="zh-TW" sz="1600" b="0" i="1" smtClean="0">
                                <a:latin typeface="Cambria Math" panose="02040503050406030204" pitchFamily="18" charset="0"/>
                              </a:rPr>
                              <m:t>1</m:t>
                            </m:r>
                          </m:sub>
                        </m:sSub>
                      </m:oMath>
                    </m:oMathPara>
                  </a14:m>
                  <a:endParaRPr lang="zh-TW" altLang="en-US" sz="16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689756" y="3290067"/>
                  <a:ext cx="285014" cy="246221"/>
                </a:xfrm>
                <a:prstGeom prst="rect">
                  <a:avLst/>
                </a:prstGeom>
                <a:blipFill>
                  <a:blip r:embed="rId5"/>
                  <a:stretch>
                    <a:fillRect l="-6383" b="-121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321705" y="3290067"/>
                  <a:ext cx="28433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𝑆</m:t>
                            </m:r>
                          </m:e>
                          <m:sub>
                            <m:r>
                              <a:rPr lang="en-US" altLang="zh-TW" sz="1600" b="0" i="1" smtClean="0">
                                <a:latin typeface="Cambria Math" panose="02040503050406030204" pitchFamily="18" charset="0"/>
                              </a:rPr>
                              <m:t>2</m:t>
                            </m:r>
                          </m:sub>
                        </m:sSub>
                      </m:oMath>
                    </m:oMathPara>
                  </a14:m>
                  <a:endParaRPr lang="zh-TW" altLang="en-US" sz="16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321705" y="3290067"/>
                  <a:ext cx="284331" cy="246221"/>
                </a:xfrm>
                <a:prstGeom prst="rect">
                  <a:avLst/>
                </a:prstGeom>
                <a:blipFill>
                  <a:blip r:embed="rId6"/>
                  <a:stretch>
                    <a:fillRect l="-10638" b="-121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3952971" y="3290067"/>
                  <a:ext cx="24154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𝑆</m:t>
                            </m:r>
                          </m:e>
                          <m:sub>
                            <m:r>
                              <a:rPr lang="en-US" altLang="zh-TW" sz="1600" b="0" i="1" smtClean="0">
                                <a:latin typeface="Cambria Math" panose="02040503050406030204" pitchFamily="18" charset="0"/>
                              </a:rPr>
                              <m:t>3</m:t>
                            </m:r>
                          </m:sub>
                        </m:sSub>
                      </m:oMath>
                    </m:oMathPara>
                  </a14:m>
                  <a:endParaRPr lang="zh-TW" altLang="en-US" sz="16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952971" y="3290067"/>
                  <a:ext cx="241540" cy="246221"/>
                </a:xfrm>
                <a:prstGeom prst="rect">
                  <a:avLst/>
                </a:prstGeom>
                <a:blipFill>
                  <a:blip r:embed="rId7"/>
                  <a:stretch>
                    <a:fillRect l="-17500" r="-5000" b="-121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574404" y="3290985"/>
                  <a:ext cx="312906"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𝑆</m:t>
                            </m:r>
                          </m:e>
                          <m:sub>
                            <m:r>
                              <a:rPr lang="en-US" altLang="zh-TW" sz="1600" b="0" i="1" smtClean="0">
                                <a:latin typeface="Cambria Math" panose="02040503050406030204" pitchFamily="18" charset="0"/>
                              </a:rPr>
                              <m:t>4</m:t>
                            </m:r>
                          </m:sub>
                        </m:sSub>
                      </m:oMath>
                    </m:oMathPara>
                  </a14:m>
                  <a:endParaRPr lang="zh-TW" altLang="en-US" sz="16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574404" y="3290985"/>
                  <a:ext cx="312906" cy="246221"/>
                </a:xfrm>
                <a:prstGeom prst="rect">
                  <a:avLst/>
                </a:prstGeom>
                <a:blipFill>
                  <a:blip r:embed="rId8"/>
                  <a:stretch>
                    <a:fillRect l="-1923" b="-15000"/>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 name="文字方塊 3"/>
              <p:cNvSpPr txBox="1"/>
              <p:nvPr/>
            </p:nvSpPr>
            <p:spPr>
              <a:xfrm>
                <a:off x="1324951" y="1368553"/>
                <a:ext cx="7275871" cy="5928931"/>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a:t>
                </a:r>
                <a:r>
                  <a:rPr lang="en-US" altLang="zh-TW" sz="1400" dirty="0" err="1"/>
                  <a:t>codeword</a:t>
                </a:r>
                <a:r>
                  <a:rPr lang="en-US" altLang="zh-TW" sz="1400" dirty="0"/>
                  <a:t> </a:t>
                </a:r>
                <a14:m>
                  <m:oMath xmlns:m="http://schemas.openxmlformats.org/officeDocument/2006/math">
                    <m:r>
                      <a:rPr lang="en-US" altLang="zh-TW" sz="1400" i="1">
                        <a:latin typeface="Cambria Math" panose="02040503050406030204" pitchFamily="18" charset="0"/>
                      </a:rPr>
                      <m:t>𝑐</m:t>
                    </m:r>
                  </m:oMath>
                </a14:m>
                <a:r>
                  <a:rPr lang="en-US" altLang="zh-TW" sz="1400" dirty="0"/>
                  <a:t> is </a:t>
                </a:r>
                <a:r>
                  <a:rPr lang="en-US" altLang="zh-TW" sz="1400" dirty="0" err="1"/>
                  <a:t>splitted</a:t>
                </a:r>
                <a:r>
                  <a:rPr lang="en-US" altLang="zh-TW" sz="1400" dirty="0"/>
                  <a:t> into </a:t>
                </a:r>
                <a:r>
                  <a:rPr lang="en-US" altLang="zh-TW" sz="1400" dirty="0" smtClean="0"/>
                  <a:t>Q-section if </a:t>
                </a:r>
                <a14:m>
                  <m:oMath xmlns:m="http://schemas.openxmlformats.org/officeDocument/2006/math">
                    <m:r>
                      <a:rPr lang="en-US" altLang="zh-TW" sz="1400" i="1">
                        <a:latin typeface="Cambria Math" panose="02040503050406030204" pitchFamily="18" charset="0"/>
                      </a:rPr>
                      <m:t>𝐺</m:t>
                    </m:r>
                  </m:oMath>
                </a14:m>
                <a:r>
                  <a:rPr lang="en-US" altLang="zh-TW" sz="1400" dirty="0" smtClean="0"/>
                  <a:t> contains a vector set </a:t>
                </a:r>
                <a14:m>
                  <m:oMath xmlns:m="http://schemas.openxmlformats.org/officeDocument/2006/math">
                    <m:r>
                      <a:rPr lang="en-US" altLang="zh-TW" sz="1400" b="0" i="1" smtClean="0">
                        <a:latin typeface="Cambria Math" panose="02040503050406030204" pitchFamily="18" charset="0"/>
                      </a:rPr>
                      <m:t>𝑋</m:t>
                    </m:r>
                  </m:oMath>
                </a14:m>
                <a:r>
                  <a:rPr lang="en-US" altLang="zh-TW" sz="1400" dirty="0" smtClean="0"/>
                  <a:t>, which has Q vectors each with section-wise all one property.</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a:t>T</a:t>
                </a:r>
                <a:r>
                  <a:rPr lang="en-US" altLang="zh-TW" sz="1400" dirty="0" smtClean="0"/>
                  <a:t>he </a:t>
                </a:r>
                <a14:m>
                  <m:oMath xmlns:m="http://schemas.openxmlformats.org/officeDocument/2006/math">
                    <m:r>
                      <a:rPr lang="en-US" altLang="zh-TW" sz="1400" i="1">
                        <a:latin typeface="Cambria Math" panose="02040503050406030204" pitchFamily="18" charset="0"/>
                      </a:rPr>
                      <m:t>𝑄</m:t>
                    </m:r>
                  </m:oMath>
                </a14:m>
                <a:r>
                  <a:rPr lang="en-US" altLang="zh-TW" sz="1400" dirty="0" smtClean="0"/>
                  <a:t>-section NBC vector </a:t>
                </a:r>
                <a14:m>
                  <m:oMath xmlns:m="http://schemas.openxmlformats.org/officeDocument/2006/math">
                    <m:r>
                      <a:rPr lang="en-US" altLang="zh-TW" sz="1400" b="0" i="1" smtClean="0">
                        <a:latin typeface="Cambria Math" panose="02040503050406030204" pitchFamily="18" charset="0"/>
                      </a:rPr>
                      <m:t>𝑋</m:t>
                    </m:r>
                  </m:oMath>
                </a14:m>
                <a:r>
                  <a:rPr lang="zh-TW" altLang="en-US" sz="1400" dirty="0" smtClean="0"/>
                  <a:t> </a:t>
                </a:r>
                <a:r>
                  <a:rPr lang="en-US" altLang="zh-TW" sz="1400" dirty="0" smtClean="0"/>
                  <a:t>can be represented by </a:t>
                </a:r>
                <a14:m>
                  <m:oMath xmlns:m="http://schemas.openxmlformats.org/officeDocument/2006/math">
                    <m:r>
                      <m:rPr>
                        <m:sty m:val="p"/>
                      </m:rPr>
                      <a:rPr lang="en-US" altLang="zh-TW" sz="1400" b="0" i="0" smtClean="0">
                        <a:latin typeface="Cambria Math" panose="02040503050406030204" pitchFamily="18" charset="0"/>
                      </a:rPr>
                      <m:t>X</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i="1">
                                <a:latin typeface="Cambria Math" panose="02040503050406030204" pitchFamily="18" charset="0"/>
                              </a:rPr>
                              <m:t>1</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i="1">
                                <a:latin typeface="Cambria Math" panose="02040503050406030204" pitchFamily="18" charset="0"/>
                              </a:rPr>
                              <m:t>2</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𝑥</m:t>
                            </m:r>
                          </m:e>
                          <m:sub>
                            <m:r>
                              <a:rPr lang="en-US" altLang="zh-TW" sz="1400" i="1">
                                <a:latin typeface="Cambria Math" panose="02040503050406030204" pitchFamily="18" charset="0"/>
                                <a:ea typeface="Cambria Math" panose="02040503050406030204" pitchFamily="18" charset="0"/>
                              </a:rPr>
                              <m:t>𝑄</m:t>
                            </m:r>
                          </m:sub>
                        </m:sSub>
                        <m:r>
                          <a:rPr lang="en-US" altLang="zh-TW" sz="1400" i="1">
                            <a:latin typeface="Cambria Math" panose="02040503050406030204" pitchFamily="18" charset="0"/>
                          </a:rPr>
                          <m:t>]</m:t>
                        </m:r>
                        <m:r>
                          <m:rPr>
                            <m:nor/>
                          </m:rPr>
                          <a:rPr lang="zh-TW" altLang="en-US" sz="1400" dirty="0"/>
                          <m:t> </m:t>
                        </m:r>
                      </m:e>
                      <m:sup>
                        <m:r>
                          <a:rPr lang="en-US" altLang="zh-TW" sz="1400" b="0" i="1" smtClean="0">
                            <a:latin typeface="Cambria Math" panose="02040503050406030204" pitchFamily="18" charset="0"/>
                          </a:rPr>
                          <m:t>𝑇</m:t>
                        </m:r>
                      </m:sup>
                    </m:sSup>
                  </m:oMath>
                </a14:m>
                <a:r>
                  <a:rPr lang="en-US" altLang="zh-TW" sz="1400" dirty="0" smtClean="0"/>
                  <a:t>.</a:t>
                </a:r>
                <a:br>
                  <a:rPr lang="en-US" altLang="zh-TW" sz="1400" dirty="0" smtClean="0"/>
                </a:br>
                <a:r>
                  <a:rPr lang="en-US" altLang="zh-TW" sz="1400" dirty="0" smtClean="0"/>
                  <a:t/>
                </a:r>
                <a:br>
                  <a:rPr lang="en-US" altLang="zh-TW" sz="1400" dirty="0" smtClean="0"/>
                </a:br>
                <a:r>
                  <a:rPr lang="en-US" altLang="zh-TW" sz="1400" dirty="0" smtClean="0"/>
                  <a:t>For example, </a:t>
                </a:r>
                <a14:m>
                  <m:oMath xmlns:m="http://schemas.openxmlformats.org/officeDocument/2006/math">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=8</m:t>
                    </m:r>
                  </m:oMath>
                </a14:m>
                <a:r>
                  <a:rPr lang="en-US" altLang="zh-TW" sz="1400" dirty="0" smtClean="0"/>
                  <a:t> and </a:t>
                </a:r>
                <a14:m>
                  <m:oMath xmlns:m="http://schemas.openxmlformats.org/officeDocument/2006/math">
                    <m:r>
                      <a:rPr lang="en-US" altLang="zh-TW" sz="1400" b="0" i="1" smtClean="0">
                        <a:latin typeface="Cambria Math" panose="02040503050406030204" pitchFamily="18" charset="0"/>
                      </a:rPr>
                      <m:t>𝑄</m:t>
                    </m:r>
                    <m:r>
                      <a:rPr lang="en-US" altLang="zh-TW" sz="1400" b="0" i="1" smtClean="0">
                        <a:latin typeface="Cambria Math" panose="02040503050406030204" pitchFamily="18" charset="0"/>
                      </a:rPr>
                      <m:t>=4</m:t>
                    </m:r>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each section contains two bits.</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a:t>The structure of Q-section NBC is very similar to the generator of Reed-Muller code.</a:t>
                </a:r>
                <a:endParaRPr lang="zh-TW" altLang="en-US"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p:txBody>
          </p:sp>
        </mc:Choice>
        <mc:Fallback xmlns="">
          <p:sp>
            <p:nvSpPr>
              <p:cNvPr id="4" name="文字方塊 3"/>
              <p:cNvSpPr txBox="1">
                <a:spLocks noRot="1" noChangeAspect="1" noMove="1" noResize="1" noEditPoints="1" noAdjustHandles="1" noChangeArrowheads="1" noChangeShapeType="1" noTextEdit="1"/>
              </p:cNvSpPr>
              <p:nvPr/>
            </p:nvSpPr>
            <p:spPr>
              <a:xfrm>
                <a:off x="1324951" y="1368553"/>
                <a:ext cx="7275871" cy="5928931"/>
              </a:xfrm>
              <a:prstGeom prst="rect">
                <a:avLst/>
              </a:prstGeom>
              <a:blipFill>
                <a:blip r:embed="rId9"/>
                <a:stretch>
                  <a:fillRect l="-84" t="-20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18653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字方塊 23"/>
          <p:cNvSpPr txBox="1"/>
          <p:nvPr/>
        </p:nvSpPr>
        <p:spPr>
          <a:xfrm>
            <a:off x="1102763" y="370201"/>
            <a:ext cx="7942082" cy="584775"/>
          </a:xfrm>
          <a:prstGeom prst="rect">
            <a:avLst/>
          </a:prstGeom>
          <a:noFill/>
        </p:spPr>
        <p:txBody>
          <a:bodyPr wrap="square" rtlCol="0">
            <a:spAutoFit/>
          </a:bodyPr>
          <a:lstStyle/>
          <a:p>
            <a:pPr algn="ctr"/>
            <a:r>
              <a:rPr lang="en-US" altLang="zh-TW" sz="3200" b="1" dirty="0" smtClean="0">
                <a:latin typeface="+mj-lt"/>
              </a:rPr>
              <a:t>Reed-Muller Code</a:t>
            </a:r>
            <a:endParaRPr lang="en-US" altLang="zh-TW" sz="3200" b="1" dirty="0">
              <a:latin typeface="+mj-lt"/>
            </a:endParaRPr>
          </a:p>
        </p:txBody>
      </p:sp>
      <mc:AlternateContent xmlns:mc="http://schemas.openxmlformats.org/markup-compatibility/2006" xmlns:a14="http://schemas.microsoft.com/office/drawing/2010/main">
        <mc:Choice Requires="a14">
          <p:sp>
            <p:nvSpPr>
              <p:cNvPr id="4" name="文字方塊 3"/>
              <p:cNvSpPr txBox="1"/>
              <p:nvPr/>
            </p:nvSpPr>
            <p:spPr>
              <a:xfrm>
                <a:off x="1304692" y="1260087"/>
                <a:ext cx="7538224" cy="6100196"/>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A generator matrix for </a:t>
                </a:r>
                <a14:m>
                  <m:oMath xmlns:m="http://schemas.openxmlformats.org/officeDocument/2006/math">
                    <m:r>
                      <a:rPr lang="en-US" altLang="zh-TW" sz="1400" b="0" i="1" smtClean="0">
                        <a:latin typeface="Cambria Math" panose="02040503050406030204" pitchFamily="18" charset="0"/>
                      </a:rPr>
                      <m:t>𝑅𝑀</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m:t>
                    </m:r>
                  </m:oMath>
                </a14:m>
                <a:r>
                  <a:rPr lang="zh-TW" altLang="en-US" sz="1400" dirty="0" smtClean="0"/>
                  <a:t> </a:t>
                </a:r>
                <a:r>
                  <a:rPr lang="en-US" altLang="zh-TW" sz="1400" dirty="0" smtClean="0"/>
                  <a:t>is defined as </a:t>
                </a:r>
                <a:br>
                  <a:rPr lang="en-US" altLang="zh-TW" sz="1400" dirty="0" smtClean="0"/>
                </a:br>
                <a:r>
                  <a:rPr lang="en-US" altLang="zh-TW" sz="1400" dirty="0" smtClean="0"/>
                  <a:t/>
                </a:r>
                <a:br>
                  <a:rPr lang="en-US" altLang="zh-TW" sz="1400" dirty="0" smtClean="0"/>
                </a:b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𝐺</m:t>
                        </m:r>
                      </m:e>
                      <m:sub>
                        <m:r>
                          <a:rPr lang="en-US" altLang="zh-TW" sz="1400" b="0" i="1" smtClean="0">
                            <a:latin typeface="Cambria Math" panose="02040503050406030204" pitchFamily="18" charset="0"/>
                          </a:rPr>
                          <m:t>𝑅𝑀</m:t>
                        </m:r>
                      </m:sub>
                    </m:sSub>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𝑚</m:t>
                        </m:r>
                      </m:e>
                    </m:d>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𝐹</m:t>
                        </m:r>
                      </m:e>
                      <m:sup>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𝑚</m:t>
                        </m:r>
                      </m:sup>
                    </m:sSup>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𝐹</m:t>
                    </m:r>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2"/>
                                  <m:mcJc m:val="center"/>
                                </m:mcPr>
                              </m:mc>
                            </m:mcs>
                            <m:ctrlPr>
                              <a:rPr lang="en-US" altLang="zh-TW" sz="1400" b="0" i="1" smtClean="0">
                                <a:latin typeface="Cambria Math" panose="02040503050406030204" pitchFamily="18" charset="0"/>
                              </a:rPr>
                            </m:ctrlPr>
                          </m:mPr>
                          <m:mr>
                            <m:e>
                              <m:r>
                                <m:rPr>
                                  <m:brk m:alnAt="7"/>
                                </m:rP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mr>
                        </m:m>
                      </m:e>
                    </m:d>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Then, for </a:t>
                </a:r>
                <a14:m>
                  <m:oMath xmlns:m="http://schemas.openxmlformats.org/officeDocument/2006/math">
                    <m:r>
                      <a:rPr lang="en-US" altLang="zh-TW" sz="1400" b="0" i="1" smtClean="0">
                        <a:latin typeface="Cambria Math" panose="02040503050406030204" pitchFamily="18" charset="0"/>
                      </a:rPr>
                      <m:t>0</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𝑟</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𝑚</m:t>
                    </m:r>
                  </m:oMath>
                </a14:m>
                <a:r>
                  <a:rPr lang="en-US" altLang="zh-TW" sz="1400" dirty="0" smtClean="0"/>
                  <a:t>,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𝐺</m:t>
                        </m:r>
                      </m:e>
                      <m:sub>
                        <m:r>
                          <a:rPr lang="en-US" altLang="zh-TW" sz="1400" i="1">
                            <a:latin typeface="Cambria Math" panose="02040503050406030204" pitchFamily="18" charset="0"/>
                          </a:rPr>
                          <m:t>𝑅𝑀</m:t>
                        </m:r>
                      </m:sub>
                    </m:sSub>
                    <m:d>
                      <m:dPr>
                        <m:ctrlPr>
                          <a:rPr lang="en-US" altLang="zh-TW" sz="1400" i="1">
                            <a:latin typeface="Cambria Math" panose="02040503050406030204" pitchFamily="18" charset="0"/>
                          </a:rPr>
                        </m:ctrlPr>
                      </m:dPr>
                      <m:e>
                        <m:r>
                          <a:rPr lang="en-US" altLang="zh-TW" sz="1400" b="0" i="1" smtClean="0">
                            <a:latin typeface="Cambria Math" panose="02040503050406030204" pitchFamily="18" charset="0"/>
                          </a:rPr>
                          <m:t>𝑟</m:t>
                        </m:r>
                        <m:r>
                          <a:rPr lang="en-US" altLang="zh-TW" sz="1400" i="1">
                            <a:latin typeface="Cambria Math" panose="02040503050406030204" pitchFamily="18" charset="0"/>
                          </a:rPr>
                          <m:t>,</m:t>
                        </m:r>
                        <m:r>
                          <a:rPr lang="en-US" altLang="zh-TW" sz="1400" i="1">
                            <a:latin typeface="Cambria Math" panose="02040503050406030204" pitchFamily="18" charset="0"/>
                          </a:rPr>
                          <m:t>𝑚</m:t>
                        </m:r>
                      </m:e>
                    </m:d>
                  </m:oMath>
                </a14:m>
                <a:r>
                  <a:rPr lang="en-US" altLang="zh-TW" sz="1400" dirty="0" smtClean="0"/>
                  <a:t> is taken as the submatrix of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𝐺</m:t>
                        </m:r>
                      </m:e>
                      <m:sub>
                        <m:r>
                          <a:rPr lang="en-US" altLang="zh-TW" sz="1400" i="1">
                            <a:latin typeface="Cambria Math" panose="02040503050406030204" pitchFamily="18" charset="0"/>
                          </a:rPr>
                          <m:t>𝑅𝑀</m:t>
                        </m:r>
                      </m:sub>
                    </m:sSub>
                    <m:d>
                      <m:dPr>
                        <m:ctrlPr>
                          <a:rPr lang="en-US" altLang="zh-TW" sz="1400" i="1">
                            <a:latin typeface="Cambria Math" panose="02040503050406030204" pitchFamily="18" charset="0"/>
                          </a:rPr>
                        </m:ctrlPr>
                      </m:dPr>
                      <m:e>
                        <m:r>
                          <a:rPr lang="en-US" altLang="zh-TW" sz="1400" i="1">
                            <a:latin typeface="Cambria Math" panose="02040503050406030204" pitchFamily="18" charset="0"/>
                          </a:rPr>
                          <m:t>𝑚</m:t>
                        </m:r>
                        <m:r>
                          <a:rPr lang="en-US" altLang="zh-TW" sz="1400" i="1">
                            <a:latin typeface="Cambria Math" panose="02040503050406030204" pitchFamily="18" charset="0"/>
                          </a:rPr>
                          <m:t>,</m:t>
                        </m:r>
                        <m:r>
                          <a:rPr lang="en-US" altLang="zh-TW" sz="1400" i="1">
                            <a:latin typeface="Cambria Math" panose="02040503050406030204" pitchFamily="18" charset="0"/>
                          </a:rPr>
                          <m:t>𝑚</m:t>
                        </m:r>
                      </m:e>
                    </m:d>
                  </m:oMath>
                </a14:m>
                <a:r>
                  <a:rPr lang="en-US" altLang="zh-TW" sz="1400" dirty="0" smtClean="0"/>
                  <a:t> consisting of rows with Hamming weights </a:t>
                </a:r>
                <a14:m>
                  <m:oMath xmlns:m="http://schemas.openxmlformats.org/officeDocument/2006/math">
                    <m:r>
                      <a:rPr lang="en-US" altLang="zh-TW" sz="1400" i="1" smtClean="0">
                        <a:latin typeface="Cambria Math" panose="02040503050406030204" pitchFamily="18" charset="0"/>
                        <a:ea typeface="Cambria Math" panose="02040503050406030204" pitchFamily="18" charset="0"/>
                      </a:rPr>
                      <m:t>≥</m:t>
                    </m:r>
                    <m:sSup>
                      <m:sSupPr>
                        <m:ctrlPr>
                          <a:rPr lang="en-US" altLang="zh-TW" sz="1400" i="1" smtClean="0">
                            <a:latin typeface="Cambria Math" panose="02040503050406030204" pitchFamily="18" charset="0"/>
                            <a:ea typeface="Cambria Math" panose="02040503050406030204" pitchFamily="18" charset="0"/>
                          </a:rPr>
                        </m:ctrlPr>
                      </m:sSupPr>
                      <m:e>
                        <m:r>
                          <a:rPr lang="en-US" altLang="zh-TW" sz="1400" b="0" i="1" smtClean="0">
                            <a:latin typeface="Cambria Math" panose="02040503050406030204" pitchFamily="18" charset="0"/>
                            <a:ea typeface="Cambria Math" panose="02040503050406030204" pitchFamily="18" charset="0"/>
                          </a:rPr>
                          <m:t>2</m:t>
                        </m:r>
                      </m:e>
                      <m:sup>
                        <m:r>
                          <a:rPr lang="en-US" altLang="zh-TW" sz="1400" b="0" i="1" smtClean="0">
                            <a:latin typeface="Cambria Math" panose="02040503050406030204" pitchFamily="18" charset="0"/>
                            <a:ea typeface="Cambria Math" panose="02040503050406030204" pitchFamily="18" charset="0"/>
                          </a:rPr>
                          <m:t>𝑚</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𝑟</m:t>
                        </m:r>
                      </m:sup>
                    </m:sSup>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For example, </a:t>
                </a:r>
                <a14:m>
                  <m:oMath xmlns:m="http://schemas.openxmlformats.org/officeDocument/2006/math">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=3</m:t>
                    </m:r>
                  </m:oMath>
                </a14:m>
                <a:r>
                  <a:rPr lang="en-US" altLang="zh-TW" sz="1400" dirty="0" smtClean="0"/>
                  <a:t> </a:t>
                </a:r>
                <a:br>
                  <a:rPr lang="en-US" altLang="zh-TW" sz="1400" dirty="0" smtClean="0"/>
                </a:b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smtClean="0">
                            <a:latin typeface="Cambria Math" panose="02040503050406030204" pitchFamily="18" charset="0"/>
                          </a:rPr>
                          <m:t>𝐺</m:t>
                        </m:r>
                      </m:e>
                      <m:sub>
                        <m:r>
                          <a:rPr lang="en-US" altLang="zh-TW" sz="1400" i="1">
                            <a:latin typeface="Cambria Math" panose="02040503050406030204" pitchFamily="18" charset="0"/>
                          </a:rPr>
                          <m:t>𝑅𝑀</m:t>
                        </m:r>
                      </m:sub>
                    </m:sSub>
                    <m:d>
                      <m:dPr>
                        <m:ctrlPr>
                          <a:rPr lang="en-US" altLang="zh-TW" sz="1400" i="1" smtClean="0">
                            <a:latin typeface="Cambria Math" panose="02040503050406030204" pitchFamily="18" charset="0"/>
                          </a:rPr>
                        </m:ctrlPr>
                      </m:dPr>
                      <m:e>
                        <m:r>
                          <a:rPr lang="en-US" altLang="zh-TW" sz="1400" b="0" i="1" smtClean="0">
                            <a:latin typeface="Cambria Math" panose="02040503050406030204" pitchFamily="18" charset="0"/>
                          </a:rPr>
                          <m:t>3</m:t>
                        </m:r>
                        <m:r>
                          <a:rPr lang="en-US" altLang="zh-TW" sz="1400" i="1">
                            <a:latin typeface="Cambria Math" panose="02040503050406030204" pitchFamily="18" charset="0"/>
                          </a:rPr>
                          <m:t>,</m:t>
                        </m:r>
                        <m:r>
                          <a:rPr lang="en-US" altLang="zh-TW" sz="1400" b="0" i="1" smtClean="0">
                            <a:latin typeface="Cambria Math" panose="02040503050406030204" pitchFamily="18" charset="0"/>
                          </a:rPr>
                          <m:t>3</m:t>
                        </m:r>
                      </m:e>
                    </m:d>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8"/>
                                  <m:mcJc m:val="center"/>
                                </m:mcPr>
                              </m:mc>
                            </m:mcs>
                            <m:ctrlPr>
                              <a:rPr lang="en-US" altLang="zh-TW" sz="1400" b="0" i="1" smtClean="0">
                                <a:latin typeface="Cambria Math" panose="02040503050406030204" pitchFamily="18" charset="0"/>
                              </a:rPr>
                            </m:ctrlPr>
                          </m:mPr>
                          <m:mr>
                            <m:e>
                              <m:r>
                                <m:rPr>
                                  <m:brk m:alnAt="7"/>
                                </m:rP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mr>
                        </m:m>
                      </m:e>
                    </m:d>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and</a:t>
                </a:r>
                <a:br>
                  <a:rPr lang="en-US" altLang="zh-TW" sz="1400" dirty="0" smtClean="0"/>
                </a:br>
                <a:endParaRPr lang="en-US" altLang="zh-TW" sz="1400" dirty="0" smtClean="0"/>
              </a:p>
              <a:p>
                <a:pPr algn="ctr"/>
                <a14:m>
                  <m:oMathPara xmlns:m="http://schemas.openxmlformats.org/officeDocument/2006/math">
                    <m:oMathParaPr>
                      <m:jc m:val="center"/>
                    </m:oMathParaPr>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𝐺</m:t>
                          </m:r>
                        </m:e>
                        <m:sub>
                          <m:r>
                            <a:rPr lang="en-US" altLang="zh-TW" sz="1400" i="1">
                              <a:latin typeface="Cambria Math" panose="02040503050406030204" pitchFamily="18" charset="0"/>
                            </a:rPr>
                            <m:t>𝑅𝑀</m:t>
                          </m:r>
                        </m:sub>
                      </m:sSub>
                      <m:d>
                        <m:dPr>
                          <m:ctrlPr>
                            <a:rPr lang="en-US" altLang="zh-TW" sz="1400" i="1">
                              <a:latin typeface="Cambria Math" panose="02040503050406030204" pitchFamily="18" charset="0"/>
                            </a:rPr>
                          </m:ctrlPr>
                        </m:dPr>
                        <m:e>
                          <m:r>
                            <a:rPr lang="en-US" altLang="zh-TW" sz="1400" i="1">
                              <a:latin typeface="Cambria Math" panose="02040503050406030204" pitchFamily="18" charset="0"/>
                            </a:rPr>
                            <m:t>1,3</m:t>
                          </m:r>
                        </m:e>
                      </m:d>
                      <m:r>
                        <a:rPr lang="en-US" altLang="zh-TW" sz="1400" i="1">
                          <a:latin typeface="Cambria Math" panose="02040503050406030204" pitchFamily="18" charset="0"/>
                        </a:rPr>
                        <m:t>=</m:t>
                      </m:r>
                      <m:d>
                        <m:dPr>
                          <m:begChr m:val="["/>
                          <m:endChr m:val="]"/>
                          <m:ctrlPr>
                            <a:rPr lang="en-US" altLang="zh-TW" sz="1400" i="1">
                              <a:latin typeface="Cambria Math" panose="02040503050406030204" pitchFamily="18" charset="0"/>
                            </a:rPr>
                          </m:ctrlPr>
                        </m:dPr>
                        <m:e>
                          <m:m>
                            <m:mPr>
                              <m:mcs>
                                <m:mc>
                                  <m:mcPr>
                                    <m:count m:val="8"/>
                                    <m:mcJc m:val="center"/>
                                  </m:mcPr>
                                </m:mc>
                              </m:mcs>
                              <m:ctrlPr>
                                <a:rPr lang="en-US" altLang="zh-TW" sz="1400" i="1">
                                  <a:latin typeface="Cambria Math" panose="02040503050406030204" pitchFamily="18" charset="0"/>
                                </a:rPr>
                              </m:ctrlPr>
                            </m:mPr>
                            <m:mr>
                              <m:e>
                                <m:r>
                                  <m:rPr>
                                    <m:brk m:alnAt="7"/>
                                  </m:rP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mr>
                          </m:m>
                        </m:e>
                      </m:d>
                    </m:oMath>
                  </m:oMathPara>
                </a14:m>
                <a:r>
                  <a:rPr lang="en-US" altLang="zh-TW" sz="1400" dirty="0"/>
                  <a:t/>
                </a:r>
                <a:br>
                  <a:rPr lang="en-US" altLang="zh-TW" sz="1400" dirty="0"/>
                </a:br>
                <a:r>
                  <a:rPr lang="en-US" altLang="zh-TW" sz="1400" dirty="0"/>
                  <a:t/>
                </a:r>
                <a:br>
                  <a:rPr lang="en-US" altLang="zh-TW" sz="1400" dirty="0"/>
                </a:br>
                <a:r>
                  <a:rPr lang="en-US" altLang="zh-TW" sz="1400" dirty="0" smtClean="0"/>
                  <a:t/>
                </a:r>
                <a:br>
                  <a:rPr lang="en-US" altLang="zh-TW" sz="1400" dirty="0" smtClean="0"/>
                </a:br>
                <a:r>
                  <a:rPr lang="en-US" altLang="zh-TW" sz="1400" dirty="0" smtClean="0"/>
                  <a:t/>
                </a:r>
                <a:br>
                  <a:rPr lang="en-US" altLang="zh-TW" sz="1400" dirty="0" smtClean="0"/>
                </a:br>
                <a14:m>
                  <m:oMathPara xmlns:m="http://schemas.openxmlformats.org/officeDocument/2006/math">
                    <m:oMathParaPr>
                      <m:jc m:val="center"/>
                    </m:oMathParaPr>
                    <m:oMath xmlns:m="http://schemas.openxmlformats.org/officeDocument/2006/math">
                      <a:fld id="{9F006C27-9F1C-4F20-88CA-F2E6FC4B668A}" type="mathplaceholder">
                        <a:rPr lang="en-US" altLang="zh-TW" sz="1400" i="1" smtClean="0">
                          <a:latin typeface="Cambria Math" panose="02040503050406030204" pitchFamily="18" charset="0"/>
                        </a:rPr>
                        <a:t>在這裡鍵入方程式。</a:t>
                      </a:fld>
                    </m:oMath>
                  </m:oMathPara>
                </a14:m>
                <a:endParaRPr lang="en-US" altLang="zh-TW" sz="1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304692" y="1260087"/>
                <a:ext cx="7538224" cy="6100196"/>
              </a:xfrm>
              <a:prstGeom prst="rect">
                <a:avLst/>
              </a:prstGeom>
              <a:blipFill>
                <a:blip r:embed="rId3"/>
                <a:stretch>
                  <a:fillRect l="-81" t="-2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96908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1066208" y="1330796"/>
                <a:ext cx="7538224" cy="4625562"/>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encoding operation for all </a:t>
                </a:r>
                <a14:m>
                  <m:oMath xmlns:m="http://schemas.openxmlformats.org/officeDocument/2006/math">
                    <m:r>
                      <a:rPr lang="en-US" altLang="zh-TW" sz="1400" i="1">
                        <a:latin typeface="Cambria Math" panose="02040503050406030204" pitchFamily="18" charset="0"/>
                      </a:rPr>
                      <m:t>𝑅𝑀</m:t>
                    </m:r>
                  </m:oMath>
                </a14:m>
                <a:r>
                  <a:rPr lang="en-US" altLang="zh-TW" sz="1400" dirty="0" smtClean="0"/>
                  <a:t> codes of </a:t>
                </a:r>
                <a14:m>
                  <m:oMath xmlns:m="http://schemas.openxmlformats.org/officeDocument/2006/math">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2</m:t>
                        </m:r>
                      </m:e>
                      <m:sup>
                        <m:r>
                          <a:rPr lang="en-US" altLang="zh-TW" sz="1400" b="0" i="1" smtClean="0">
                            <a:latin typeface="Cambria Math" panose="02040503050406030204" pitchFamily="18" charset="0"/>
                          </a:rPr>
                          <m:t>𝑚</m:t>
                        </m:r>
                      </m:sup>
                    </m:sSup>
                  </m:oMath>
                </a14:m>
                <a:r>
                  <a:rPr lang="en-US" altLang="zh-TW" sz="1400" dirty="0" smtClean="0"/>
                  <a:t> can be represented by </a:t>
                </a:r>
                <a14:m>
                  <m:oMath xmlns:m="http://schemas.openxmlformats.org/officeDocument/2006/math">
                    <m:r>
                      <a:rPr lang="en-US" altLang="zh-TW" sz="1400" i="1">
                        <a:latin typeface="Cambria Math" panose="02040503050406030204" pitchFamily="18" charset="0"/>
                      </a:rPr>
                      <m:t>𝑐</m:t>
                    </m:r>
                    <m:r>
                      <a:rPr lang="en-US" altLang="zh-TW" sz="1400" i="1">
                        <a:latin typeface="Cambria Math" panose="02040503050406030204" pitchFamily="18" charset="0"/>
                      </a:rPr>
                      <m:t>=</m:t>
                    </m:r>
                    <m:r>
                      <a:rPr lang="en-US" altLang="zh-TW" sz="1400" i="1">
                        <a:latin typeface="Cambria Math" panose="02040503050406030204" pitchFamily="18" charset="0"/>
                      </a:rPr>
                      <m:t>𝑑</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𝐹</m:t>
                        </m:r>
                      </m:e>
                      <m:sup>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𝑚</m:t>
                        </m:r>
                      </m:sup>
                    </m:sSup>
                  </m:oMath>
                </a14:m>
                <a:r>
                  <a:rPr lang="en-US" altLang="zh-TW" sz="1400" dirty="0" smtClean="0"/>
                  <a:t>,</a:t>
                </a:r>
                <a:br>
                  <a:rPr lang="en-US" altLang="zh-TW" sz="1400" dirty="0" smtClean="0"/>
                </a:br>
                <a:r>
                  <a:rPr lang="en-US" altLang="zh-TW" sz="1400" dirty="0" smtClean="0"/>
                  <a:t>where </a:t>
                </a:r>
                <a14:m>
                  <m:oMath xmlns:m="http://schemas.openxmlformats.org/officeDocument/2006/math">
                    <m:r>
                      <a:rPr lang="en-US" altLang="zh-TW" sz="1400" i="1">
                        <a:latin typeface="Cambria Math" panose="02040503050406030204" pitchFamily="18" charset="0"/>
                      </a:rPr>
                      <m:t>𝑑</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𝑑</m:t>
                        </m:r>
                      </m:e>
                      <m:sub>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𝑑</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𝑑</m:t>
                        </m:r>
                      </m:e>
                      <m:sub>
                        <m:r>
                          <a:rPr lang="en-US" altLang="zh-TW" sz="1400" b="0" i="1" smtClean="0">
                            <a:latin typeface="Cambria Math" panose="02040503050406030204" pitchFamily="18" charset="0"/>
                            <a:ea typeface="Cambria Math" panose="02040503050406030204" pitchFamily="18" charset="0"/>
                          </a:rPr>
                          <m:t>𝑛</m:t>
                        </m:r>
                        <m:r>
                          <a:rPr lang="en-US" altLang="zh-TW" sz="1400" b="0" i="1" smtClean="0">
                            <a:latin typeface="Cambria Math" panose="02040503050406030204" pitchFamily="18" charset="0"/>
                            <a:ea typeface="Cambria Math" panose="02040503050406030204" pitchFamily="18" charset="0"/>
                          </a:rPr>
                          <m:t>−1</m:t>
                        </m:r>
                      </m:sub>
                    </m:sSub>
                    <m:r>
                      <a:rPr lang="en-US" altLang="zh-TW" sz="1400" b="0" i="1" smtClean="0">
                        <a:latin typeface="Cambria Math" panose="02040503050406030204" pitchFamily="18" charset="0"/>
                      </a:rPr>
                      <m:t>)</m:t>
                    </m:r>
                  </m:oMath>
                </a14:m>
                <a:r>
                  <a:rPr lang="en-US" altLang="zh-TW" sz="1400" dirty="0" smtClean="0"/>
                  <a:t> and </a:t>
                </a:r>
                <a14:m>
                  <m:oMath xmlns:m="http://schemas.openxmlformats.org/officeDocument/2006/math">
                    <m:r>
                      <a:rPr lang="en-US" altLang="zh-TW" sz="1400" i="1">
                        <a:latin typeface="Cambria Math" panose="02040503050406030204" pitchFamily="18" charset="0"/>
                      </a:rPr>
                      <m:t>𝑐</m:t>
                    </m:r>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𝑐</m:t>
                        </m:r>
                      </m:e>
                      <m:sub>
                        <m:r>
                          <a:rPr lang="en-US" altLang="zh-TW" sz="1400" i="1">
                            <a:latin typeface="Cambria Math" panose="02040503050406030204" pitchFamily="18" charset="0"/>
                            <a:ea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−1</m:t>
                        </m:r>
                      </m:sub>
                    </m:sSub>
                    <m:r>
                      <a:rPr lang="en-US" altLang="zh-TW" sz="1400" i="1">
                        <a:latin typeface="Cambria Math" panose="02040503050406030204" pitchFamily="18" charset="0"/>
                      </a:rPr>
                      <m:t>)</m:t>
                    </m:r>
                  </m:oMath>
                </a14:m>
                <a:r>
                  <a:rPr lang="en-US" altLang="zh-TW" sz="1400" dirty="0" smtClean="0"/>
                  <a:t> represent data and </a:t>
                </a:r>
                <a:r>
                  <a:rPr lang="en-US" altLang="zh-TW" sz="1400" dirty="0" err="1" smtClean="0"/>
                  <a:t>codewords</a:t>
                </a:r>
                <a:r>
                  <a:rPr lang="en-US" altLang="zh-TW" sz="1400" dirty="0" smtClean="0"/>
                  <a:t>, respectively.</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Some of the elements of </a:t>
                </a:r>
                <a14:m>
                  <m:oMath xmlns:m="http://schemas.openxmlformats.org/officeDocument/2006/math">
                    <m:r>
                      <a:rPr lang="en-US" altLang="zh-TW" sz="1400" i="1">
                        <a:latin typeface="Cambria Math" panose="02040503050406030204" pitchFamily="18" charset="0"/>
                      </a:rPr>
                      <m:t>𝑑</m:t>
                    </m:r>
                  </m:oMath>
                </a14:m>
                <a:r>
                  <a:rPr lang="en-US" altLang="zh-TW" sz="1400" dirty="0" smtClean="0"/>
                  <a:t> are fixed to zero, and the other coordinates that are not fixed are assigned to message.</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Polar codes are members of this class. They choose the frozen coordinates (elements of </a:t>
                </a:r>
                <a14:m>
                  <m:oMath xmlns:m="http://schemas.openxmlformats.org/officeDocument/2006/math">
                    <m:r>
                      <a:rPr lang="en-US" altLang="zh-TW" sz="1400" i="1">
                        <a:latin typeface="Cambria Math" panose="02040503050406030204" pitchFamily="18" charset="0"/>
                      </a:rPr>
                      <m:t>𝑑</m:t>
                    </m:r>
                  </m:oMath>
                </a14:m>
                <a:r>
                  <a:rPr lang="en-US" altLang="zh-TW" sz="1400" dirty="0" smtClean="0"/>
                  <a:t> that are fixed as zero) according to channel polarization rule. </a:t>
                </a:r>
                <a:r>
                  <a:rPr lang="en-US" altLang="zh-TW" sz="1400" dirty="0"/>
                  <a:t>Since polar codes are </a:t>
                </a:r>
                <a:r>
                  <a:rPr lang="en-US" altLang="zh-TW" sz="1400" dirty="0" err="1"/>
                  <a:t>subcodes</a:t>
                </a:r>
                <a:r>
                  <a:rPr lang="en-US" altLang="zh-TW" sz="1400" dirty="0"/>
                  <a:t> of the full </a:t>
                </a:r>
                <a14:m>
                  <m:oMath xmlns:m="http://schemas.openxmlformats.org/officeDocument/2006/math">
                    <m:r>
                      <a:rPr lang="en-US" altLang="zh-TW" sz="1400" i="1">
                        <a:latin typeface="Cambria Math" panose="02040503050406030204" pitchFamily="18" charset="0"/>
                      </a:rPr>
                      <m:t>𝑅𝑀</m:t>
                    </m:r>
                  </m:oMath>
                </a14:m>
                <a:r>
                  <a:rPr lang="en-US" altLang="zh-TW" sz="1400" dirty="0"/>
                  <a:t> codes, </a:t>
                </a:r>
                <a:r>
                  <a:rPr lang="en-US" altLang="zh-TW" sz="1400" dirty="0" smtClean="0"/>
                  <a:t>in some cases, the </a:t>
                </a:r>
                <a:r>
                  <a:rPr lang="en-US" altLang="zh-TW" sz="1400" dirty="0"/>
                  <a:t>Q-section property found in </a:t>
                </a:r>
                <a14:m>
                  <m:oMath xmlns:m="http://schemas.openxmlformats.org/officeDocument/2006/math">
                    <m:r>
                      <a:rPr lang="en-US" altLang="zh-TW" sz="1400" i="1">
                        <a:latin typeface="Cambria Math" panose="02040503050406030204" pitchFamily="18" charset="0"/>
                      </a:rPr>
                      <m:t>𝑅𝑀</m:t>
                    </m:r>
                  </m:oMath>
                </a14:m>
                <a:r>
                  <a:rPr lang="en-US" altLang="zh-TW" sz="1400" dirty="0"/>
                  <a:t> </a:t>
                </a:r>
                <a:r>
                  <a:rPr lang="en-US" altLang="zh-TW" sz="1400"/>
                  <a:t>codes </a:t>
                </a:r>
                <a:r>
                  <a:rPr lang="en-US" altLang="zh-TW" sz="1400" smtClean="0"/>
                  <a:t>could be </a:t>
                </a:r>
                <a:r>
                  <a:rPr lang="en-US" altLang="zh-TW" sz="1400" dirty="0"/>
                  <a:t>observed in polar codes.</a:t>
                </a:r>
              </a:p>
              <a:p>
                <a:pPr marL="285750" indent="-285750">
                  <a:buFont typeface="Arial" panose="020B0604020202020204" pitchFamily="34" charset="0"/>
                  <a:buChar char="•"/>
                </a:pPr>
                <a:endParaRPr lang="en-US" altLang="zh-TW" sz="1400" dirty="0" smtClean="0"/>
              </a:p>
              <a:p>
                <a:pPr algn="ctr"/>
                <a:r>
                  <a:rPr lang="en-US" altLang="zh-TW" sz="1400" dirty="0" smtClean="0"/>
                  <a:t> </a:t>
                </a:r>
                <a:r>
                  <a:rPr lang="en-US" altLang="zh-TW" sz="1400" dirty="0"/>
                  <a:t/>
                </a:r>
                <a:br>
                  <a:rPr lang="en-US" altLang="zh-TW" sz="1400" dirty="0"/>
                </a:br>
                <a:r>
                  <a:rPr lang="en-US" altLang="zh-TW" sz="1400" dirty="0"/>
                  <a:t/>
                </a:r>
                <a:br>
                  <a:rPr lang="en-US" altLang="zh-TW" sz="1400" dirty="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066208" y="1330796"/>
                <a:ext cx="7538224" cy="4625562"/>
              </a:xfrm>
              <a:prstGeom prst="rect">
                <a:avLst/>
              </a:prstGeom>
              <a:blipFill>
                <a:blip r:embed="rId3"/>
                <a:stretch>
                  <a:fillRect l="-162" r="-809"/>
                </a:stretch>
              </a:blipFill>
            </p:spPr>
            <p:txBody>
              <a:bodyPr/>
              <a:lstStyle/>
              <a:p>
                <a:r>
                  <a:rPr lang="zh-TW" altLang="en-US">
                    <a:noFill/>
                  </a:rPr>
                  <a:t> </a:t>
                </a:r>
              </a:p>
            </p:txBody>
          </p:sp>
        </mc:Fallback>
      </mc:AlternateContent>
      <p:sp>
        <p:nvSpPr>
          <p:cNvPr id="2" name="矩形 1"/>
          <p:cNvSpPr/>
          <p:nvPr/>
        </p:nvSpPr>
        <p:spPr>
          <a:xfrm>
            <a:off x="1066208" y="6145251"/>
            <a:ext cx="5926874" cy="461665"/>
          </a:xfrm>
          <a:prstGeom prst="rect">
            <a:avLst/>
          </a:prstGeom>
        </p:spPr>
        <p:txBody>
          <a:bodyPr wrap="square">
            <a:spAutoFit/>
          </a:bodyPr>
          <a:lstStyle/>
          <a:p>
            <a:r>
              <a:rPr lang="en-US" altLang="zh-TW" sz="1200" dirty="0" smtClean="0">
                <a:solidFill>
                  <a:srgbClr val="333333"/>
                </a:solidFill>
              </a:rPr>
              <a:t>[10] E</a:t>
            </a:r>
            <a:r>
              <a:rPr lang="en-US" altLang="zh-TW" sz="1200" dirty="0">
                <a:solidFill>
                  <a:srgbClr val="333333"/>
                </a:solidFill>
              </a:rPr>
              <a:t>. </a:t>
            </a:r>
            <a:r>
              <a:rPr lang="en-US" altLang="zh-TW" sz="1200" dirty="0" err="1">
                <a:solidFill>
                  <a:srgbClr val="333333"/>
                </a:solidFill>
              </a:rPr>
              <a:t>Arikan</a:t>
            </a:r>
            <a:r>
              <a:rPr lang="en-US" altLang="zh-TW" sz="1200" dirty="0">
                <a:solidFill>
                  <a:srgbClr val="333333"/>
                </a:solidFill>
              </a:rPr>
              <a:t>, "A survey of reed-</a:t>
            </a:r>
            <a:r>
              <a:rPr lang="en-US" altLang="zh-TW" sz="1200" dirty="0" err="1">
                <a:solidFill>
                  <a:srgbClr val="333333"/>
                </a:solidFill>
              </a:rPr>
              <a:t>muller</a:t>
            </a:r>
            <a:r>
              <a:rPr lang="en-US" altLang="zh-TW" sz="1200" dirty="0">
                <a:solidFill>
                  <a:srgbClr val="333333"/>
                </a:solidFill>
              </a:rPr>
              <a:t> codes from polar coding perspective," </a:t>
            </a:r>
            <a:r>
              <a:rPr lang="en-US" altLang="zh-TW" sz="1200" i="1" dirty="0">
                <a:solidFill>
                  <a:srgbClr val="333333"/>
                </a:solidFill>
              </a:rPr>
              <a:t>2010 IEEE Information Theory Workshop on Information Theory (ITW 2010, Cairo)</a:t>
            </a:r>
            <a:r>
              <a:rPr lang="en-US" altLang="zh-TW" sz="1200" dirty="0">
                <a:solidFill>
                  <a:srgbClr val="333333"/>
                </a:solidFill>
              </a:rPr>
              <a:t>, Cairo, </a:t>
            </a:r>
            <a:r>
              <a:rPr lang="en-US" altLang="zh-TW" sz="1200" dirty="0" smtClean="0">
                <a:solidFill>
                  <a:srgbClr val="333333"/>
                </a:solidFill>
              </a:rPr>
              <a:t>2010.</a:t>
            </a:r>
            <a:endParaRPr lang="zh-TW" altLang="en-US" sz="1200" dirty="0"/>
          </a:p>
        </p:txBody>
      </p:sp>
    </p:spTree>
    <p:extLst>
      <p:ext uri="{BB962C8B-B14F-4D97-AF65-F5344CB8AC3E}">
        <p14:creationId xmlns:p14="http://schemas.microsoft.com/office/powerpoint/2010/main" val="837314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文字方塊 83"/>
              <p:cNvSpPr txBox="1"/>
              <p:nvPr/>
            </p:nvSpPr>
            <p:spPr>
              <a:xfrm>
                <a:off x="5697451" y="3322377"/>
                <a:ext cx="3260719" cy="2677656"/>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If the NBC vector </a:t>
                </a:r>
                <a14:m>
                  <m:oMath xmlns:m="http://schemas.openxmlformats.org/officeDocument/2006/math">
                    <m:r>
                      <a:rPr lang="en-US" altLang="zh-TW" sz="1400" i="1">
                        <a:latin typeface="Cambria Math" panose="02040503050406030204" pitchFamily="18" charset="0"/>
                      </a:rPr>
                      <m:t>𝑋</m:t>
                    </m:r>
                  </m:oMath>
                </a14:m>
                <a:r>
                  <a:rPr lang="en-US" altLang="zh-TW" sz="1400" dirty="0" smtClean="0"/>
                  <a:t> can not be found in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𝐺</m:t>
                        </m:r>
                      </m:e>
                      <m:sub>
                        <m:r>
                          <a:rPr lang="en-US" altLang="zh-TW" sz="1400" i="1">
                            <a:latin typeface="Cambria Math" panose="02040503050406030204" pitchFamily="18" charset="0"/>
                          </a:rPr>
                          <m:t>𝑃𝑜𝑙𝑎𝑟</m:t>
                        </m:r>
                      </m:sub>
                    </m:sSub>
                  </m:oMath>
                </a14:m>
                <a:r>
                  <a:rPr lang="en-US" altLang="zh-TW" sz="1400" dirty="0" smtClean="0"/>
                  <a:t>, then it must exist in frozen candidates. Thus, we replace the NBC control bit with the frozen bit that correspond to NBC vector instead of the chosen information bit.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However, the selected frozen candidate may be a poor channel in channel polarization, result in BER degradation.</a:t>
                </a:r>
                <a:endParaRPr lang="zh-TW" altLang="en-US" sz="1400"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5697451" y="3322377"/>
                <a:ext cx="3260719" cy="2677656"/>
              </a:xfrm>
              <a:prstGeom prst="rect">
                <a:avLst/>
              </a:prstGeom>
              <a:blipFill>
                <a:blip r:embed="rId3"/>
                <a:stretch>
                  <a:fillRect l="-374" t="-456" b="-1595"/>
                </a:stretch>
              </a:blipFill>
            </p:spPr>
            <p:txBody>
              <a:bodyPr/>
              <a:lstStyle/>
              <a:p>
                <a:r>
                  <a:rPr lang="zh-TW" altLang="en-US">
                    <a:noFill/>
                  </a:rPr>
                  <a:t> </a:t>
                </a:r>
              </a:p>
            </p:txBody>
          </p:sp>
        </mc:Fallback>
      </mc:AlternateContent>
      <p:grpSp>
        <p:nvGrpSpPr>
          <p:cNvPr id="17" name="群組 16"/>
          <p:cNvGrpSpPr/>
          <p:nvPr/>
        </p:nvGrpSpPr>
        <p:grpSpPr>
          <a:xfrm>
            <a:off x="507568" y="563451"/>
            <a:ext cx="4911104" cy="5528849"/>
            <a:chOff x="507568" y="563451"/>
            <a:chExt cx="4911104" cy="5528849"/>
          </a:xfrm>
        </p:grpSpPr>
        <p:grpSp>
          <p:nvGrpSpPr>
            <p:cNvPr id="83" name="群組 82"/>
            <p:cNvGrpSpPr/>
            <p:nvPr/>
          </p:nvGrpSpPr>
          <p:grpSpPr>
            <a:xfrm>
              <a:off x="1665649" y="563451"/>
              <a:ext cx="3753023" cy="5528849"/>
              <a:chOff x="1075453" y="685402"/>
              <a:chExt cx="3753023" cy="5528849"/>
            </a:xfrm>
          </p:grpSpPr>
          <p:grpSp>
            <p:nvGrpSpPr>
              <p:cNvPr id="76" name="群組 75"/>
              <p:cNvGrpSpPr/>
              <p:nvPr/>
            </p:nvGrpSpPr>
            <p:grpSpPr>
              <a:xfrm>
                <a:off x="1075453" y="1655238"/>
                <a:ext cx="3753023" cy="4559013"/>
                <a:chOff x="774370" y="1811355"/>
                <a:chExt cx="3753023" cy="4559013"/>
              </a:xfrm>
            </p:grpSpPr>
            <p:grpSp>
              <p:nvGrpSpPr>
                <p:cNvPr id="66" name="群組 65"/>
                <p:cNvGrpSpPr/>
                <p:nvPr/>
              </p:nvGrpSpPr>
              <p:grpSpPr>
                <a:xfrm>
                  <a:off x="774370" y="1811355"/>
                  <a:ext cx="3753023" cy="4559013"/>
                  <a:chOff x="885884" y="1707084"/>
                  <a:chExt cx="3753023" cy="4559013"/>
                </a:xfrm>
              </p:grpSpPr>
              <p:sp>
                <p:nvSpPr>
                  <p:cNvPr id="7" name="圓角矩形 6"/>
                  <p:cNvSpPr/>
                  <p:nvPr/>
                </p:nvSpPr>
                <p:spPr>
                  <a:xfrm>
                    <a:off x="2322745" y="1707084"/>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a:t>Polar code construction</a:t>
                    </a:r>
                    <a:endParaRPr lang="zh-TW" altLang="en-US" sz="1200" dirty="0"/>
                  </a:p>
                </p:txBody>
              </p:sp>
              <mc:AlternateContent xmlns:mc="http://schemas.openxmlformats.org/markup-compatibility/2006" xmlns:a14="http://schemas.microsoft.com/office/drawing/2010/main">
                <mc:Choice Requires="a14">
                  <p:sp>
                    <p:nvSpPr>
                      <p:cNvPr id="8" name="菱形 7"/>
                      <p:cNvSpPr/>
                      <p:nvPr/>
                    </p:nvSpPr>
                    <p:spPr>
                      <a:xfrm>
                        <a:off x="2322747" y="2667540"/>
                        <a:ext cx="2316160" cy="67352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chemeClr val="tx1"/>
                            </a:solidFill>
                          </a:rPr>
                          <a:t>NBC structure check in </a:t>
                        </a:r>
                        <a14:m>
                          <m:oMath xmlns:m="http://schemas.openxmlformats.org/officeDocument/2006/math">
                            <m:sSub>
                              <m:sSubPr>
                                <m:ctrlPr>
                                  <a:rPr lang="en-US" altLang="zh-TW" sz="1200" i="1" smtClean="0">
                                    <a:solidFill>
                                      <a:schemeClr val="tx1"/>
                                    </a:solidFill>
                                    <a:latin typeface="Cambria Math" panose="02040503050406030204" pitchFamily="18" charset="0"/>
                                  </a:rPr>
                                </m:ctrlPr>
                              </m:sSubPr>
                              <m:e>
                                <m:r>
                                  <a:rPr lang="en-US" altLang="zh-TW" sz="1200" b="0" i="1" smtClean="0">
                                    <a:solidFill>
                                      <a:schemeClr val="tx1"/>
                                    </a:solidFill>
                                    <a:latin typeface="Cambria Math" panose="02040503050406030204" pitchFamily="18" charset="0"/>
                                  </a:rPr>
                                  <m:t>𝐺</m:t>
                                </m:r>
                              </m:e>
                              <m:sub>
                                <m:r>
                                  <a:rPr lang="en-US" altLang="zh-TW" sz="1200" b="0" i="1" smtClean="0">
                                    <a:solidFill>
                                      <a:schemeClr val="tx1"/>
                                    </a:solidFill>
                                    <a:latin typeface="Cambria Math" panose="02040503050406030204" pitchFamily="18" charset="0"/>
                                  </a:rPr>
                                  <m:t>𝑃𝑜𝑙𝑎𝑟</m:t>
                                </m:r>
                              </m:sub>
                            </m:sSub>
                          </m:oMath>
                        </a14:m>
                        <a:endParaRPr lang="zh-TW" altLang="en-US" sz="1200" dirty="0"/>
                      </a:p>
                    </p:txBody>
                  </p:sp>
                </mc:Choice>
                <mc:Fallback xmlns="">
                  <p:sp>
                    <p:nvSpPr>
                      <p:cNvPr id="8" name="菱形 7"/>
                      <p:cNvSpPr>
                        <a:spLocks noRot="1" noChangeAspect="1" noMove="1" noResize="1" noEditPoints="1" noAdjustHandles="1" noChangeArrowheads="1" noChangeShapeType="1" noTextEdit="1"/>
                      </p:cNvSpPr>
                      <p:nvPr/>
                    </p:nvSpPr>
                    <p:spPr>
                      <a:xfrm>
                        <a:off x="2322747" y="2667540"/>
                        <a:ext cx="2316160" cy="673526"/>
                      </a:xfrm>
                      <a:prstGeom prst="diamond">
                        <a:avLst/>
                      </a:prstGeom>
                      <a:blipFill>
                        <a:blip r:embed="rId4"/>
                        <a:stretch>
                          <a:fillRect/>
                        </a:stretch>
                      </a:blipFill>
                      <a:ln>
                        <a:solidFill>
                          <a:schemeClr val="tx1"/>
                        </a:solidFill>
                      </a:ln>
                    </p:spPr>
                    <p:txBody>
                      <a:bodyPr/>
                      <a:lstStyle/>
                      <a:p>
                        <a:r>
                          <a:rPr lang="zh-TW" altLang="en-US">
                            <a:noFill/>
                          </a:rPr>
                          <a:t> </a:t>
                        </a:r>
                      </a:p>
                    </p:txBody>
                  </p:sp>
                </mc:Fallback>
              </mc:AlternateContent>
              <p:cxnSp>
                <p:nvCxnSpPr>
                  <p:cNvPr id="21" name="直線單箭頭接點 20"/>
                  <p:cNvCxnSpPr>
                    <a:stCxn id="7" idx="2"/>
                    <a:endCxn id="8" idx="0"/>
                  </p:cNvCxnSpPr>
                  <p:nvPr/>
                </p:nvCxnSpPr>
                <p:spPr>
                  <a:xfrm>
                    <a:off x="3480826" y="2324980"/>
                    <a:ext cx="1" cy="34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字方塊 32"/>
                  <p:cNvSpPr txBox="1"/>
                  <p:nvPr/>
                </p:nvSpPr>
                <p:spPr>
                  <a:xfrm>
                    <a:off x="3592343" y="3310652"/>
                    <a:ext cx="557560" cy="307777"/>
                  </a:xfrm>
                  <a:prstGeom prst="rect">
                    <a:avLst/>
                  </a:prstGeom>
                  <a:noFill/>
                </p:spPr>
                <p:txBody>
                  <a:bodyPr wrap="square" rtlCol="0">
                    <a:spAutoFit/>
                  </a:bodyPr>
                  <a:lstStyle/>
                  <a:p>
                    <a:r>
                      <a:rPr lang="en-US" altLang="zh-TW" sz="1400" dirty="0" smtClean="0"/>
                      <a:t>no</a:t>
                    </a:r>
                    <a:endParaRPr lang="zh-TW" altLang="en-US" sz="1400" dirty="0"/>
                  </a:p>
                </p:txBody>
              </p:sp>
              <p:sp>
                <p:nvSpPr>
                  <p:cNvPr id="35" name="圓角矩形 34"/>
                  <p:cNvSpPr/>
                  <p:nvPr/>
                </p:nvSpPr>
                <p:spPr>
                  <a:xfrm>
                    <a:off x="2322745" y="5648201"/>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smtClean="0"/>
                      <a:t>End</a:t>
                    </a:r>
                    <a:endParaRPr lang="zh-TW" altLang="en-US" sz="1200" dirty="0"/>
                  </a:p>
                </p:txBody>
              </p:sp>
              <p:sp>
                <p:nvSpPr>
                  <p:cNvPr id="42" name="文字方塊 41"/>
                  <p:cNvSpPr txBox="1"/>
                  <p:nvPr/>
                </p:nvSpPr>
                <p:spPr>
                  <a:xfrm>
                    <a:off x="1765185" y="2664065"/>
                    <a:ext cx="557560" cy="307777"/>
                  </a:xfrm>
                  <a:prstGeom prst="rect">
                    <a:avLst/>
                  </a:prstGeom>
                  <a:noFill/>
                </p:spPr>
                <p:txBody>
                  <a:bodyPr wrap="square" rtlCol="0">
                    <a:spAutoFit/>
                  </a:bodyPr>
                  <a:lstStyle/>
                  <a:p>
                    <a:r>
                      <a:rPr lang="en-US" altLang="zh-TW" sz="1400" dirty="0" smtClean="0"/>
                      <a:t>yes</a:t>
                    </a:r>
                    <a:endParaRPr lang="zh-TW" altLang="en-US" sz="1400" dirty="0"/>
                  </a:p>
                </p:txBody>
              </p:sp>
              <p:sp>
                <p:nvSpPr>
                  <p:cNvPr id="43" name="圓角矩形 42"/>
                  <p:cNvSpPr/>
                  <p:nvPr/>
                </p:nvSpPr>
                <p:spPr>
                  <a:xfrm>
                    <a:off x="2322745" y="4684360"/>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smtClean="0"/>
                      <a:t>Replace the frozen bit that correspond to NBC vector as the NBC control bit</a:t>
                    </a:r>
                    <a:endParaRPr lang="zh-TW" altLang="en-US" sz="1200" dirty="0"/>
                  </a:p>
                </p:txBody>
              </p:sp>
              <p:cxnSp>
                <p:nvCxnSpPr>
                  <p:cNvPr id="46" name="直線單箭頭接點 45"/>
                  <p:cNvCxnSpPr>
                    <a:stCxn id="8" idx="2"/>
                    <a:endCxn id="67" idx="0"/>
                  </p:cNvCxnSpPr>
                  <p:nvPr/>
                </p:nvCxnSpPr>
                <p:spPr>
                  <a:xfrm flipH="1">
                    <a:off x="3480826" y="3341066"/>
                    <a:ext cx="1" cy="341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單箭頭接點 47"/>
                  <p:cNvCxnSpPr>
                    <a:stCxn id="67" idx="2"/>
                    <a:endCxn id="43" idx="0"/>
                  </p:cNvCxnSpPr>
                  <p:nvPr/>
                </p:nvCxnSpPr>
                <p:spPr>
                  <a:xfrm>
                    <a:off x="3480826" y="4300261"/>
                    <a:ext cx="0" cy="38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單箭頭接點 49"/>
                  <p:cNvCxnSpPr>
                    <a:stCxn id="43" idx="2"/>
                    <a:endCxn id="35" idx="0"/>
                  </p:cNvCxnSpPr>
                  <p:nvPr/>
                </p:nvCxnSpPr>
                <p:spPr>
                  <a:xfrm>
                    <a:off x="3480826" y="5302256"/>
                    <a:ext cx="0" cy="345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接點 55"/>
                  <p:cNvCxnSpPr>
                    <a:stCxn id="8" idx="1"/>
                  </p:cNvCxnSpPr>
                  <p:nvPr/>
                </p:nvCxnSpPr>
                <p:spPr>
                  <a:xfrm flipH="1">
                    <a:off x="885884" y="3004303"/>
                    <a:ext cx="1436863" cy="0"/>
                  </a:xfrm>
                  <a:prstGeom prst="line">
                    <a:avLst/>
                  </a:prstGeom>
                </p:spPr>
                <p:style>
                  <a:lnRef idx="1">
                    <a:schemeClr val="dk1"/>
                  </a:lnRef>
                  <a:fillRef idx="0">
                    <a:schemeClr val="dk1"/>
                  </a:fillRef>
                  <a:effectRef idx="0">
                    <a:schemeClr val="dk1"/>
                  </a:effectRef>
                  <a:fontRef idx="minor">
                    <a:schemeClr val="tx1"/>
                  </a:fontRef>
                </p:style>
              </p:cxnSp>
              <p:cxnSp>
                <p:nvCxnSpPr>
                  <p:cNvPr id="65" name="直線單箭頭接點 64"/>
                  <p:cNvCxnSpPr>
                    <a:endCxn id="35" idx="1"/>
                  </p:cNvCxnSpPr>
                  <p:nvPr/>
                </p:nvCxnSpPr>
                <p:spPr>
                  <a:xfrm>
                    <a:off x="885884" y="5957149"/>
                    <a:ext cx="14368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7" name="圓角矩形 66"/>
                <p:cNvSpPr/>
                <p:nvPr/>
              </p:nvSpPr>
              <p:spPr>
                <a:xfrm>
                  <a:off x="2211231" y="3786636"/>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a:solidFill>
                        <a:schemeClr val="tx1"/>
                      </a:solidFill>
                    </a:rPr>
                    <a:t>NBC structure check in frozen bits</a:t>
                  </a:r>
                  <a:endParaRPr lang="zh-TW" altLang="en-US" sz="1200" dirty="0"/>
                </a:p>
              </p:txBody>
            </p:sp>
          </p:grpSp>
          <p:sp>
            <p:nvSpPr>
              <p:cNvPr id="80" name="平行四邊形 79"/>
              <p:cNvSpPr/>
              <p:nvPr/>
            </p:nvSpPr>
            <p:spPr>
              <a:xfrm>
                <a:off x="2512314" y="685402"/>
                <a:ext cx="2316162" cy="617908"/>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smtClean="0"/>
                  <a:t>Input the design parameter (e.g., SNR, Bhattacharyya)</a:t>
                </a:r>
                <a:endParaRPr lang="zh-TW" altLang="en-US" sz="1200" dirty="0"/>
              </a:p>
            </p:txBody>
          </p:sp>
          <p:cxnSp>
            <p:nvCxnSpPr>
              <p:cNvPr id="82" name="直線單箭頭接點 81"/>
              <p:cNvCxnSpPr>
                <a:stCxn id="80" idx="4"/>
                <a:endCxn id="7" idx="0"/>
              </p:cNvCxnSpPr>
              <p:nvPr/>
            </p:nvCxnSpPr>
            <p:spPr>
              <a:xfrm>
                <a:off x="3670395" y="1303310"/>
                <a:ext cx="0" cy="351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2" name="圓角矩形 31"/>
            <p:cNvSpPr/>
            <p:nvPr/>
          </p:nvSpPr>
          <p:spPr>
            <a:xfrm>
              <a:off x="507568" y="4490312"/>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smtClean="0"/>
                <a:t>Replace the information bit that correspond to NBC vector as the NBC control bit</a:t>
              </a:r>
              <a:endParaRPr lang="zh-TW" altLang="en-US" sz="1200" dirty="0"/>
            </a:p>
          </p:txBody>
        </p:sp>
        <p:cxnSp>
          <p:nvCxnSpPr>
            <p:cNvPr id="13" name="直線單箭頭接點 12"/>
            <p:cNvCxnSpPr>
              <a:endCxn id="32" idx="0"/>
            </p:cNvCxnSpPr>
            <p:nvPr/>
          </p:nvCxnSpPr>
          <p:spPr>
            <a:xfrm>
              <a:off x="1665649" y="2830506"/>
              <a:ext cx="0" cy="1659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接點 15"/>
            <p:cNvCxnSpPr>
              <a:stCxn id="32" idx="2"/>
            </p:cNvCxnSpPr>
            <p:nvPr/>
          </p:nvCxnSpPr>
          <p:spPr>
            <a:xfrm>
              <a:off x="1665649" y="5108208"/>
              <a:ext cx="0" cy="67514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31606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48985" y="325596"/>
            <a:ext cx="7942082" cy="584775"/>
          </a:xfrm>
          <a:prstGeom prst="rect">
            <a:avLst/>
          </a:prstGeom>
          <a:noFill/>
        </p:spPr>
        <p:txBody>
          <a:bodyPr wrap="square" rtlCol="0">
            <a:spAutoFit/>
          </a:bodyPr>
          <a:lstStyle/>
          <a:p>
            <a:pPr algn="ctr"/>
            <a:r>
              <a:rPr lang="en-US" altLang="zh-TW" sz="3200" b="1" dirty="0" smtClean="0">
                <a:latin typeface="+mj-lt"/>
              </a:rPr>
              <a:t>PAPR Control</a:t>
            </a:r>
            <a:endParaRPr lang="en-US" altLang="zh-TW" sz="3200" b="1" dirty="0">
              <a:latin typeface="+mj-lt"/>
            </a:endParaRPr>
          </a:p>
        </p:txBody>
      </p:sp>
      <p:sp>
        <p:nvSpPr>
          <p:cNvPr id="4" name="文字方塊 3"/>
          <p:cNvSpPr txBox="1"/>
          <p:nvPr/>
        </p:nvSpPr>
        <p:spPr>
          <a:xfrm>
            <a:off x="1223091" y="1218128"/>
            <a:ext cx="7275871" cy="1815882"/>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Q-section NBC might be a efficient technique in PAPR controlling, since it has very small BER degradation compared to the original code, and the data can be decoded without side information, this property is helpful for some PAPR reduction techniques, for example, multiple signaling method (PTS, SLM…).</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endParaRPr lang="en-US" altLang="zh-TW" sz="1400" dirty="0"/>
          </a:p>
          <a:p>
            <a:endParaRPr lang="en-US" altLang="zh-TW" sz="1400" dirty="0"/>
          </a:p>
        </p:txBody>
      </p:sp>
      <p:grpSp>
        <p:nvGrpSpPr>
          <p:cNvPr id="5" name="群組 4"/>
          <p:cNvGrpSpPr/>
          <p:nvPr/>
        </p:nvGrpSpPr>
        <p:grpSpPr>
          <a:xfrm>
            <a:off x="481411" y="2223031"/>
            <a:ext cx="4867338" cy="4354749"/>
            <a:chOff x="237763" y="225646"/>
            <a:chExt cx="5172877" cy="4822415"/>
          </a:xfrm>
        </p:grpSpPr>
        <p:grpSp>
          <p:nvGrpSpPr>
            <p:cNvPr id="6" name="群組 5"/>
            <p:cNvGrpSpPr/>
            <p:nvPr/>
          </p:nvGrpSpPr>
          <p:grpSpPr>
            <a:xfrm>
              <a:off x="237763" y="225646"/>
              <a:ext cx="5172877" cy="4822415"/>
              <a:chOff x="1535621" y="618936"/>
              <a:chExt cx="5172877" cy="4822415"/>
            </a:xfrm>
          </p:grpSpPr>
          <p:cxnSp>
            <p:nvCxnSpPr>
              <p:cNvPr id="11" name="直線單箭頭接點 10"/>
              <p:cNvCxnSpPr/>
              <p:nvPr/>
            </p:nvCxnSpPr>
            <p:spPr>
              <a:xfrm>
                <a:off x="4167748" y="1471181"/>
                <a:ext cx="0" cy="3945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rot="16200000">
                <a:off x="4167747" y="1489305"/>
                <a:ext cx="0" cy="38294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13" name="群組 12"/>
              <p:cNvGrpSpPr/>
              <p:nvPr/>
            </p:nvGrpSpPr>
            <p:grpSpPr>
              <a:xfrm>
                <a:off x="2164871" y="1204632"/>
                <a:ext cx="1650367" cy="1930701"/>
                <a:chOff x="4958500" y="1279292"/>
                <a:chExt cx="1941930" cy="2204976"/>
              </a:xfrm>
            </p:grpSpPr>
            <p:grpSp>
              <p:nvGrpSpPr>
                <p:cNvPr id="57" name="群組 56"/>
                <p:cNvGrpSpPr/>
                <p:nvPr/>
              </p:nvGrpSpPr>
              <p:grpSpPr>
                <a:xfrm>
                  <a:off x="4958500" y="2535220"/>
                  <a:ext cx="1941930" cy="949048"/>
                  <a:chOff x="4958500" y="2535220"/>
                  <a:chExt cx="1941930" cy="949048"/>
                </a:xfrm>
              </p:grpSpPr>
              <mc:AlternateContent xmlns:mc="http://schemas.openxmlformats.org/markup-compatibility/2006" xmlns:a14="http://schemas.microsoft.com/office/drawing/2010/main">
                <mc:Choice Requires="a14">
                  <p:sp>
                    <p:nvSpPr>
                      <p:cNvPr id="61" name="文字方塊 60"/>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6127430" y="2535220"/>
                        <a:ext cx="773000" cy="9490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solidFill>
                                    <a:schemeClr val="accent1"/>
                                  </a:solidFill>
                                  <a:latin typeface="Cambria Math" panose="02040503050406030204" pitchFamily="18" charset="0"/>
                                </a:rPr>
                                <m:t>∙</m:t>
                              </m:r>
                            </m:oMath>
                          </m:oMathPara>
                        </a14:m>
                        <a:endParaRPr lang="zh-TW" altLang="en-US" sz="5400" dirty="0">
                          <a:solidFill>
                            <a:schemeClr val="accent1"/>
                          </a:solidFill>
                        </a:endParaRPr>
                      </a:p>
                    </p:txBody>
                  </p:sp>
                </mc:Choice>
                <mc:Fallback xmlns="">
                  <p:sp>
                    <p:nvSpPr>
                      <p:cNvPr id="150" name="文字方塊 149"/>
                      <p:cNvSpPr txBox="1">
                        <a:spLocks noRot="1" noChangeAspect="1" noMove="1" noResize="1" noEditPoints="1" noAdjustHandles="1" noChangeArrowheads="1" noChangeShapeType="1" noTextEdit="1"/>
                      </p:cNvSpPr>
                      <p:nvPr/>
                    </p:nvSpPr>
                    <p:spPr>
                      <a:xfrm>
                        <a:off x="6127430" y="2535220"/>
                        <a:ext cx="773000" cy="949048"/>
                      </a:xfrm>
                      <a:prstGeom prst="rect">
                        <a:avLst/>
                      </a:prstGeom>
                      <a:blipFill>
                        <a:blip r:embed="rId4"/>
                        <a:stretch>
                          <a:fillRect/>
                        </a:stretch>
                      </a:blipFill>
                    </p:spPr>
                    <p:txBody>
                      <a:bodyPr/>
                      <a:lstStyle/>
                      <a:p>
                        <a:r>
                          <a:rPr lang="zh-TW" altLang="en-US">
                            <a:noFill/>
                          </a:rPr>
                          <a:t> </a:t>
                        </a:r>
                      </a:p>
                    </p:txBody>
                  </p:sp>
                </mc:Fallback>
              </mc:AlternateContent>
            </p:grpSp>
            <p:grpSp>
              <p:nvGrpSpPr>
                <p:cNvPr id="58" name="群組 57"/>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59" name="文字方塊 58"/>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6"/>
                        <a:stretch>
                          <a:fillRect/>
                        </a:stretch>
                      </a:blipFill>
                    </p:spPr>
                    <p:txBody>
                      <a:bodyPr/>
                      <a:lstStyle/>
                      <a:p>
                        <a:r>
                          <a:rPr lang="zh-TW" altLang="en-US">
                            <a:noFill/>
                          </a:rPr>
                          <a:t> </a:t>
                        </a:r>
                      </a:p>
                    </p:txBody>
                  </p:sp>
                </mc:Fallback>
              </mc:AlternateContent>
            </p:grpSp>
          </p:grpSp>
          <p:sp>
            <p:nvSpPr>
              <p:cNvPr id="14" name="文字方塊 13"/>
              <p:cNvSpPr txBox="1"/>
              <p:nvPr/>
            </p:nvSpPr>
            <p:spPr>
              <a:xfrm>
                <a:off x="2253008" y="1645859"/>
                <a:ext cx="656930" cy="269493"/>
              </a:xfrm>
              <a:prstGeom prst="rect">
                <a:avLst/>
              </a:prstGeom>
              <a:noFill/>
            </p:spPr>
            <p:txBody>
              <a:bodyPr wrap="square" rtlCol="0">
                <a:spAutoFit/>
              </a:bodyPr>
              <a:lstStyle/>
              <a:p>
                <a:r>
                  <a:rPr lang="en-US" altLang="zh-TW" sz="1400" dirty="0" smtClean="0"/>
                  <a:t>0000</a:t>
                </a:r>
                <a:endParaRPr lang="zh-TW" altLang="en-US" sz="1400" dirty="0"/>
              </a:p>
            </p:txBody>
          </p:sp>
          <p:sp>
            <p:nvSpPr>
              <p:cNvPr id="15" name="文字方塊 14"/>
              <p:cNvSpPr txBox="1"/>
              <p:nvPr/>
            </p:nvSpPr>
            <p:spPr>
              <a:xfrm>
                <a:off x="2253008" y="2748222"/>
                <a:ext cx="656930" cy="269493"/>
              </a:xfrm>
              <a:prstGeom prst="rect">
                <a:avLst/>
              </a:prstGeom>
              <a:noFill/>
            </p:spPr>
            <p:txBody>
              <a:bodyPr wrap="square" rtlCol="0">
                <a:spAutoFit/>
              </a:bodyPr>
              <a:lstStyle/>
              <a:p>
                <a:r>
                  <a:rPr lang="en-US" altLang="zh-TW" sz="1400" dirty="0" smtClean="0"/>
                  <a:t>0001</a:t>
                </a:r>
                <a:endParaRPr lang="zh-TW" altLang="en-US" sz="1400" dirty="0"/>
              </a:p>
            </p:txBody>
          </p:sp>
          <p:sp>
            <p:nvSpPr>
              <p:cNvPr id="16" name="文字方塊 15"/>
              <p:cNvSpPr txBox="1"/>
              <p:nvPr/>
            </p:nvSpPr>
            <p:spPr>
              <a:xfrm>
                <a:off x="3262452" y="1644251"/>
                <a:ext cx="656930" cy="269493"/>
              </a:xfrm>
              <a:prstGeom prst="rect">
                <a:avLst/>
              </a:prstGeom>
              <a:noFill/>
            </p:spPr>
            <p:txBody>
              <a:bodyPr wrap="square" rtlCol="0">
                <a:spAutoFit/>
              </a:bodyPr>
              <a:lstStyle/>
              <a:p>
                <a:r>
                  <a:rPr lang="en-US" altLang="zh-TW" sz="1400" dirty="0" smtClean="0"/>
                  <a:t>0100</a:t>
                </a:r>
                <a:endParaRPr lang="zh-TW" altLang="en-US" sz="1400" dirty="0"/>
              </a:p>
            </p:txBody>
          </p:sp>
          <p:sp>
            <p:nvSpPr>
              <p:cNvPr id="17" name="文字方塊 16"/>
              <p:cNvSpPr txBox="1"/>
              <p:nvPr/>
            </p:nvSpPr>
            <p:spPr>
              <a:xfrm>
                <a:off x="3262452" y="2748222"/>
                <a:ext cx="656930" cy="307777"/>
              </a:xfrm>
              <a:prstGeom prst="rect">
                <a:avLst/>
              </a:prstGeom>
              <a:noFill/>
            </p:spPr>
            <p:txBody>
              <a:bodyPr wrap="square" rtlCol="0">
                <a:spAutoFit/>
              </a:bodyPr>
              <a:lstStyle/>
              <a:p>
                <a:r>
                  <a:rPr lang="en-US" altLang="zh-TW" sz="1400" dirty="0" smtClean="0">
                    <a:solidFill>
                      <a:schemeClr val="accent1"/>
                    </a:solidFill>
                  </a:rPr>
                  <a:t>0101</a:t>
                </a:r>
                <a:endParaRPr lang="zh-TW" altLang="en-US" sz="1400" dirty="0">
                  <a:solidFill>
                    <a:schemeClr val="accent1"/>
                  </a:solidFill>
                </a:endParaRPr>
              </a:p>
            </p:txBody>
          </p:sp>
          <p:grpSp>
            <p:nvGrpSpPr>
              <p:cNvPr id="18" name="群組 17"/>
              <p:cNvGrpSpPr/>
              <p:nvPr/>
            </p:nvGrpSpPr>
            <p:grpSpPr>
              <a:xfrm>
                <a:off x="2200560" y="3490979"/>
                <a:ext cx="1759846" cy="1827336"/>
                <a:chOff x="2180896" y="3776112"/>
                <a:chExt cx="1759846" cy="1827336"/>
              </a:xfrm>
            </p:grpSpPr>
            <p:grpSp>
              <p:nvGrpSpPr>
                <p:cNvPr id="46" name="群組 45"/>
                <p:cNvGrpSpPr/>
                <p:nvPr/>
              </p:nvGrpSpPr>
              <p:grpSpPr>
                <a:xfrm>
                  <a:off x="2180896" y="3776112"/>
                  <a:ext cx="1650367" cy="1827336"/>
                  <a:chOff x="4958500" y="1279292"/>
                  <a:chExt cx="1941930" cy="2086927"/>
                </a:xfrm>
              </p:grpSpPr>
              <p:grpSp>
                <p:nvGrpSpPr>
                  <p:cNvPr id="51" name="群組 50"/>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55" name="文字方塊 54"/>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10"/>
                          <a:stretch>
                            <a:fillRect/>
                          </a:stretch>
                        </a:blipFill>
                      </p:spPr>
                      <p:txBody>
                        <a:bodyPr/>
                        <a:lstStyle/>
                        <a:p>
                          <a:r>
                            <a:rPr lang="zh-TW" altLang="en-US">
                              <a:noFill/>
                            </a:rPr>
                            <a:t> </a:t>
                          </a:r>
                        </a:p>
                      </p:txBody>
                    </p:sp>
                  </mc:Fallback>
                </mc:AlternateContent>
              </p:grpSp>
              <p:grpSp>
                <p:nvGrpSpPr>
                  <p:cNvPr id="52" name="群組 51"/>
                  <p:cNvGrpSpPr/>
                  <p:nvPr/>
                </p:nvGrpSpPr>
                <p:grpSpPr>
                  <a:xfrm>
                    <a:off x="4958500" y="1279292"/>
                    <a:ext cx="1941930" cy="949048"/>
                    <a:chOff x="4958500" y="2535220"/>
                    <a:chExt cx="1941930" cy="949048"/>
                  </a:xfrm>
                </p:grpSpPr>
                <mc:AlternateContent xmlns:mc="http://schemas.openxmlformats.org/markup-compatibility/2006" xmlns:a14="http://schemas.microsoft.com/office/drawing/2010/main">
                  <mc:Choice Requires="a14">
                    <p:sp>
                      <p:nvSpPr>
                        <p:cNvPr id="53" name="文字方塊 52"/>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6127430" y="2535220"/>
                          <a:ext cx="773000" cy="9490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solidFill>
                                      <a:schemeClr val="accent2">
                                        <a:lumMod val="75000"/>
                                      </a:schemeClr>
                                    </a:solidFill>
                                    <a:latin typeface="Cambria Math" panose="02040503050406030204" pitchFamily="18" charset="0"/>
                                  </a:rPr>
                                  <m:t>∙</m:t>
                                </m:r>
                              </m:oMath>
                            </m:oMathPara>
                          </a14:m>
                          <a:endParaRPr lang="zh-TW" altLang="en-US" sz="5400" dirty="0">
                            <a:solidFill>
                              <a:schemeClr val="accent2">
                                <a:lumMod val="75000"/>
                              </a:schemeClr>
                            </a:solidFill>
                          </a:endParaRPr>
                        </a:p>
                      </p:txBody>
                    </p:sp>
                  </mc:Choice>
                  <mc:Fallback xmlns="">
                    <p:sp>
                      <p:nvSpPr>
                        <p:cNvPr id="154" name="文字方塊 153"/>
                        <p:cNvSpPr txBox="1">
                          <a:spLocks noRot="1" noChangeAspect="1" noMove="1" noResize="1" noEditPoints="1" noAdjustHandles="1" noChangeArrowheads="1" noChangeShapeType="1" noTextEdit="1"/>
                        </p:cNvSpPr>
                        <p:nvPr/>
                      </p:nvSpPr>
                      <p:spPr>
                        <a:xfrm>
                          <a:off x="6127430" y="2535220"/>
                          <a:ext cx="773000" cy="949048"/>
                        </a:xfrm>
                        <a:prstGeom prst="rect">
                          <a:avLst/>
                        </a:prstGeom>
                        <a:blipFill>
                          <a:blip r:embed="rId11"/>
                          <a:stretch>
                            <a:fillRect/>
                          </a:stretch>
                        </a:blipFill>
                      </p:spPr>
                      <p:txBody>
                        <a:bodyPr/>
                        <a:lstStyle/>
                        <a:p>
                          <a:r>
                            <a:rPr lang="zh-TW" altLang="en-US">
                              <a:noFill/>
                            </a:rPr>
                            <a:t> </a:t>
                          </a:r>
                        </a:p>
                      </p:txBody>
                    </p:sp>
                  </mc:Fallback>
                </mc:AlternateContent>
              </p:grpSp>
            </p:grpSp>
            <p:sp>
              <p:nvSpPr>
                <p:cNvPr id="47" name="文字方塊 46"/>
                <p:cNvSpPr txBox="1"/>
                <p:nvPr/>
              </p:nvSpPr>
              <p:spPr>
                <a:xfrm>
                  <a:off x="2253008" y="4222925"/>
                  <a:ext cx="656930" cy="269493"/>
                </a:xfrm>
                <a:prstGeom prst="rect">
                  <a:avLst/>
                </a:prstGeom>
                <a:noFill/>
              </p:spPr>
              <p:txBody>
                <a:bodyPr wrap="square" rtlCol="0">
                  <a:spAutoFit/>
                </a:bodyPr>
                <a:lstStyle/>
                <a:p>
                  <a:r>
                    <a:rPr lang="en-US" altLang="zh-TW" sz="1400" dirty="0" smtClean="0"/>
                    <a:t>0011</a:t>
                  </a:r>
                  <a:endParaRPr lang="zh-TW" altLang="en-US" sz="1400" dirty="0"/>
                </a:p>
              </p:txBody>
            </p:sp>
            <p:sp>
              <p:nvSpPr>
                <p:cNvPr id="48" name="文字方塊 47"/>
                <p:cNvSpPr txBox="1"/>
                <p:nvPr/>
              </p:nvSpPr>
              <p:spPr>
                <a:xfrm>
                  <a:off x="2283295" y="4961453"/>
                  <a:ext cx="656930" cy="269493"/>
                </a:xfrm>
                <a:prstGeom prst="rect">
                  <a:avLst/>
                </a:prstGeom>
                <a:noFill/>
              </p:spPr>
              <p:txBody>
                <a:bodyPr wrap="square" rtlCol="0">
                  <a:spAutoFit/>
                </a:bodyPr>
                <a:lstStyle/>
                <a:p>
                  <a:r>
                    <a:rPr lang="en-US" altLang="zh-TW" sz="1400" dirty="0" smtClean="0"/>
                    <a:t>0010</a:t>
                  </a:r>
                  <a:endParaRPr lang="zh-TW" altLang="en-US" sz="1400" dirty="0"/>
                </a:p>
              </p:txBody>
            </p:sp>
            <p:sp>
              <p:nvSpPr>
                <p:cNvPr id="49" name="文字方塊 48"/>
                <p:cNvSpPr txBox="1"/>
                <p:nvPr/>
              </p:nvSpPr>
              <p:spPr>
                <a:xfrm>
                  <a:off x="3262452" y="4217724"/>
                  <a:ext cx="656930" cy="307777"/>
                </a:xfrm>
                <a:prstGeom prst="rect">
                  <a:avLst/>
                </a:prstGeom>
                <a:noFill/>
              </p:spPr>
              <p:txBody>
                <a:bodyPr wrap="square" rtlCol="0">
                  <a:spAutoFit/>
                </a:bodyPr>
                <a:lstStyle/>
                <a:p>
                  <a:r>
                    <a:rPr lang="en-US" altLang="zh-TW" sz="1400" dirty="0" smtClean="0">
                      <a:solidFill>
                        <a:schemeClr val="accent2">
                          <a:lumMod val="75000"/>
                        </a:schemeClr>
                      </a:solidFill>
                    </a:rPr>
                    <a:t>0111</a:t>
                  </a:r>
                  <a:endParaRPr lang="zh-TW" altLang="en-US" sz="1400" dirty="0">
                    <a:solidFill>
                      <a:schemeClr val="accent2">
                        <a:lumMod val="75000"/>
                      </a:schemeClr>
                    </a:solidFill>
                  </a:endParaRPr>
                </a:p>
              </p:txBody>
            </p:sp>
            <p:sp>
              <p:nvSpPr>
                <p:cNvPr id="50" name="文字方塊 49"/>
                <p:cNvSpPr txBox="1"/>
                <p:nvPr/>
              </p:nvSpPr>
              <p:spPr>
                <a:xfrm>
                  <a:off x="3283812" y="4961452"/>
                  <a:ext cx="656930" cy="269493"/>
                </a:xfrm>
                <a:prstGeom prst="rect">
                  <a:avLst/>
                </a:prstGeom>
                <a:noFill/>
              </p:spPr>
              <p:txBody>
                <a:bodyPr wrap="square" rtlCol="0">
                  <a:spAutoFit/>
                </a:bodyPr>
                <a:lstStyle/>
                <a:p>
                  <a:r>
                    <a:rPr lang="en-US" altLang="zh-TW" sz="1400" dirty="0" smtClean="0"/>
                    <a:t>0110</a:t>
                  </a:r>
                  <a:endParaRPr lang="zh-TW" altLang="en-US" sz="1400" dirty="0"/>
                </a:p>
              </p:txBody>
            </p:sp>
          </p:grpSp>
          <p:grpSp>
            <p:nvGrpSpPr>
              <p:cNvPr id="19" name="群組 18"/>
              <p:cNvGrpSpPr/>
              <p:nvPr/>
            </p:nvGrpSpPr>
            <p:grpSpPr>
              <a:xfrm>
                <a:off x="4496218" y="1204636"/>
                <a:ext cx="1754489" cy="1827336"/>
                <a:chOff x="4496218" y="1204636"/>
                <a:chExt cx="1754489" cy="1827336"/>
              </a:xfrm>
            </p:grpSpPr>
            <p:grpSp>
              <p:nvGrpSpPr>
                <p:cNvPr id="35" name="群組 34"/>
                <p:cNvGrpSpPr/>
                <p:nvPr/>
              </p:nvGrpSpPr>
              <p:grpSpPr>
                <a:xfrm>
                  <a:off x="4496218" y="1204636"/>
                  <a:ext cx="1650367" cy="1827336"/>
                  <a:chOff x="4958500" y="1279292"/>
                  <a:chExt cx="1941930" cy="2086927"/>
                </a:xfrm>
              </p:grpSpPr>
              <p:grpSp>
                <p:nvGrpSpPr>
                  <p:cNvPr id="40" name="群組 39"/>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44" name="文字方塊 43"/>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12"/>
                          <a:stretch>
                            <a:fillRect/>
                          </a:stretch>
                        </a:blipFill>
                      </p:spPr>
                      <p:txBody>
                        <a:bodyPr/>
                        <a:lstStyle/>
                        <a:p>
                          <a:r>
                            <a:rPr lang="zh-TW" altLang="en-US">
                              <a:noFill/>
                            </a:rPr>
                            <a:t> </a:t>
                          </a:r>
                        </a:p>
                      </p:txBody>
                    </p:sp>
                  </mc:Fallback>
                </mc:AlternateContent>
              </p:grpSp>
              <p:grpSp>
                <p:nvGrpSpPr>
                  <p:cNvPr id="41" name="群組 40"/>
                  <p:cNvGrpSpPr/>
                  <p:nvPr/>
                </p:nvGrpSpPr>
                <p:grpSpPr>
                  <a:xfrm>
                    <a:off x="4958500" y="1279292"/>
                    <a:ext cx="1941930" cy="949048"/>
                    <a:chOff x="4958500" y="2535220"/>
                    <a:chExt cx="1941930" cy="949048"/>
                  </a:xfrm>
                </p:grpSpPr>
                <mc:AlternateContent xmlns:mc="http://schemas.openxmlformats.org/markup-compatibility/2006" xmlns:a14="http://schemas.microsoft.com/office/drawing/2010/main">
                  <mc:Choice Requires="a14">
                    <p:sp>
                      <p:nvSpPr>
                        <p:cNvPr id="42" name="文字方塊 41"/>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6127430" y="2535220"/>
                          <a:ext cx="773000" cy="9490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solidFill>
                                      <a:schemeClr val="accent2">
                                        <a:lumMod val="75000"/>
                                      </a:schemeClr>
                                    </a:solidFill>
                                    <a:latin typeface="Cambria Math" panose="02040503050406030204" pitchFamily="18" charset="0"/>
                                  </a:rPr>
                                  <m:t>∙</m:t>
                                </m:r>
                              </m:oMath>
                            </m:oMathPara>
                          </a14:m>
                          <a:endParaRPr lang="zh-TW" altLang="en-US" sz="5400" dirty="0"/>
                        </a:p>
                      </p:txBody>
                    </p:sp>
                  </mc:Choice>
                  <mc:Fallback xmlns="">
                    <p:sp>
                      <p:nvSpPr>
                        <p:cNvPr id="166" name="文字方塊 165"/>
                        <p:cNvSpPr txBox="1">
                          <a:spLocks noRot="1" noChangeAspect="1" noMove="1" noResize="1" noEditPoints="1" noAdjustHandles="1" noChangeArrowheads="1" noChangeShapeType="1" noTextEdit="1"/>
                        </p:cNvSpPr>
                        <p:nvPr/>
                      </p:nvSpPr>
                      <p:spPr>
                        <a:xfrm>
                          <a:off x="6127430" y="2535220"/>
                          <a:ext cx="773000" cy="949048"/>
                        </a:xfrm>
                        <a:prstGeom prst="rect">
                          <a:avLst/>
                        </a:prstGeom>
                        <a:blipFill>
                          <a:blip r:embed="rId13"/>
                          <a:stretch>
                            <a:fillRect/>
                          </a:stretch>
                        </a:blipFill>
                      </p:spPr>
                      <p:txBody>
                        <a:bodyPr/>
                        <a:lstStyle/>
                        <a:p>
                          <a:r>
                            <a:rPr lang="zh-TW" altLang="en-US">
                              <a:noFill/>
                            </a:rPr>
                            <a:t> </a:t>
                          </a:r>
                        </a:p>
                      </p:txBody>
                    </p:sp>
                  </mc:Fallback>
                </mc:AlternateContent>
              </p:grpSp>
            </p:grpSp>
            <p:sp>
              <p:nvSpPr>
                <p:cNvPr id="36" name="文字方塊 35"/>
                <p:cNvSpPr txBox="1"/>
                <p:nvPr/>
              </p:nvSpPr>
              <p:spPr>
                <a:xfrm>
                  <a:off x="4600362" y="1644250"/>
                  <a:ext cx="656930" cy="269493"/>
                </a:xfrm>
                <a:prstGeom prst="rect">
                  <a:avLst/>
                </a:prstGeom>
                <a:noFill/>
              </p:spPr>
              <p:txBody>
                <a:bodyPr wrap="square" rtlCol="0">
                  <a:spAutoFit/>
                </a:bodyPr>
                <a:lstStyle/>
                <a:p>
                  <a:r>
                    <a:rPr lang="en-US" altLang="zh-TW" sz="1400" dirty="0" smtClean="0"/>
                    <a:t>1100</a:t>
                  </a:r>
                  <a:endParaRPr lang="zh-TW" altLang="en-US" sz="1400" dirty="0"/>
                </a:p>
              </p:txBody>
            </p:sp>
            <p:sp>
              <p:nvSpPr>
                <p:cNvPr id="37" name="文字方塊 36"/>
                <p:cNvSpPr txBox="1"/>
                <p:nvPr/>
              </p:nvSpPr>
              <p:spPr>
                <a:xfrm>
                  <a:off x="4600377" y="2760866"/>
                  <a:ext cx="656930" cy="269493"/>
                </a:xfrm>
                <a:prstGeom prst="rect">
                  <a:avLst/>
                </a:prstGeom>
                <a:noFill/>
              </p:spPr>
              <p:txBody>
                <a:bodyPr wrap="square" rtlCol="0">
                  <a:spAutoFit/>
                </a:bodyPr>
                <a:lstStyle/>
                <a:p>
                  <a:r>
                    <a:rPr lang="en-US" altLang="zh-TW" sz="1400" dirty="0" smtClean="0"/>
                    <a:t>1101</a:t>
                  </a:r>
                  <a:endParaRPr lang="zh-TW" altLang="en-US" sz="1400" dirty="0"/>
                </a:p>
              </p:txBody>
            </p:sp>
            <p:sp>
              <p:nvSpPr>
                <p:cNvPr id="38" name="文字方塊 37"/>
                <p:cNvSpPr txBox="1"/>
                <p:nvPr/>
              </p:nvSpPr>
              <p:spPr>
                <a:xfrm>
                  <a:off x="5593777" y="1644566"/>
                  <a:ext cx="656930" cy="307777"/>
                </a:xfrm>
                <a:prstGeom prst="rect">
                  <a:avLst/>
                </a:prstGeom>
                <a:noFill/>
              </p:spPr>
              <p:txBody>
                <a:bodyPr wrap="square" rtlCol="0">
                  <a:spAutoFit/>
                </a:bodyPr>
                <a:lstStyle/>
                <a:p>
                  <a:r>
                    <a:rPr lang="en-US" altLang="zh-TW" sz="1400" dirty="0" smtClean="0">
                      <a:solidFill>
                        <a:schemeClr val="accent2">
                          <a:lumMod val="75000"/>
                        </a:schemeClr>
                      </a:solidFill>
                    </a:rPr>
                    <a:t>1000</a:t>
                  </a:r>
                  <a:endParaRPr lang="zh-TW" altLang="en-US" sz="1400" dirty="0">
                    <a:solidFill>
                      <a:schemeClr val="accent2">
                        <a:lumMod val="75000"/>
                      </a:schemeClr>
                    </a:solidFill>
                  </a:endParaRPr>
                </a:p>
              </p:txBody>
            </p:sp>
            <p:sp>
              <p:nvSpPr>
                <p:cNvPr id="39" name="文字方塊 38"/>
                <p:cNvSpPr txBox="1"/>
                <p:nvPr/>
              </p:nvSpPr>
              <p:spPr>
                <a:xfrm>
                  <a:off x="5593777" y="2748222"/>
                  <a:ext cx="656930" cy="269493"/>
                </a:xfrm>
                <a:prstGeom prst="rect">
                  <a:avLst/>
                </a:prstGeom>
                <a:noFill/>
              </p:spPr>
              <p:txBody>
                <a:bodyPr wrap="square" rtlCol="0">
                  <a:spAutoFit/>
                </a:bodyPr>
                <a:lstStyle/>
                <a:p>
                  <a:r>
                    <a:rPr lang="en-US" altLang="zh-TW" sz="1400" dirty="0" smtClean="0"/>
                    <a:t>1001</a:t>
                  </a:r>
                  <a:endParaRPr lang="zh-TW" altLang="en-US" sz="1400" dirty="0"/>
                </a:p>
              </p:txBody>
            </p:sp>
          </p:grpSp>
          <p:sp>
            <p:nvSpPr>
              <p:cNvPr id="20" name="文字方塊 19"/>
              <p:cNvSpPr txBox="1"/>
              <p:nvPr/>
            </p:nvSpPr>
            <p:spPr>
              <a:xfrm>
                <a:off x="1535621" y="618936"/>
                <a:ext cx="1658365" cy="458137"/>
              </a:xfrm>
              <a:prstGeom prst="rect">
                <a:avLst/>
              </a:prstGeom>
              <a:noFill/>
            </p:spPr>
            <p:txBody>
              <a:bodyPr wrap="square" rtlCol="0">
                <a:spAutoFit/>
              </a:bodyPr>
              <a:lstStyle/>
              <a:p>
                <a:r>
                  <a:rPr lang="en-US" altLang="zh-TW" sz="1400" dirty="0" smtClean="0"/>
                  <a:t>16-QAM Constellation with Gray Mapping</a:t>
                </a:r>
                <a:endParaRPr lang="zh-TW" altLang="en-US" sz="1400" dirty="0"/>
              </a:p>
            </p:txBody>
          </p:sp>
          <p:grpSp>
            <p:nvGrpSpPr>
              <p:cNvPr id="21" name="群組 20"/>
              <p:cNvGrpSpPr/>
              <p:nvPr/>
            </p:nvGrpSpPr>
            <p:grpSpPr>
              <a:xfrm>
                <a:off x="4496218" y="3263264"/>
                <a:ext cx="2212280" cy="2178087"/>
                <a:chOff x="4496218" y="3302592"/>
                <a:chExt cx="2212280" cy="2178087"/>
              </a:xfrm>
            </p:grpSpPr>
            <p:grpSp>
              <p:nvGrpSpPr>
                <p:cNvPr id="23" name="群組 22"/>
                <p:cNvGrpSpPr/>
                <p:nvPr/>
              </p:nvGrpSpPr>
              <p:grpSpPr>
                <a:xfrm>
                  <a:off x="4496218" y="3549978"/>
                  <a:ext cx="1650367" cy="1930701"/>
                  <a:chOff x="4958500" y="1279292"/>
                  <a:chExt cx="1941930" cy="2204976"/>
                </a:xfrm>
              </p:grpSpPr>
              <p:grpSp>
                <p:nvGrpSpPr>
                  <p:cNvPr id="29" name="群組 28"/>
                  <p:cNvGrpSpPr/>
                  <p:nvPr/>
                </p:nvGrpSpPr>
                <p:grpSpPr>
                  <a:xfrm>
                    <a:off x="4958500" y="2535220"/>
                    <a:ext cx="1941930" cy="949048"/>
                    <a:chOff x="4958500" y="2535220"/>
                    <a:chExt cx="1941930" cy="949048"/>
                  </a:xfrm>
                </p:grpSpPr>
                <mc:AlternateContent xmlns:mc="http://schemas.openxmlformats.org/markup-compatibility/2006" xmlns:a14="http://schemas.microsoft.com/office/drawing/2010/main">
                  <mc:Choice Requires="a14">
                    <p:sp>
                      <p:nvSpPr>
                        <p:cNvPr id="33" name="文字方塊 32"/>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6127430" y="2535220"/>
                          <a:ext cx="773000" cy="9490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solidFill>
                                      <a:schemeClr val="accent1"/>
                                    </a:solidFill>
                                    <a:latin typeface="Cambria Math" panose="02040503050406030204" pitchFamily="18" charset="0"/>
                                  </a:rPr>
                                  <m:t>∙</m:t>
                                </m:r>
                              </m:oMath>
                            </m:oMathPara>
                          </a14:m>
                          <a:endParaRPr lang="zh-TW" altLang="en-US" sz="5400" dirty="0">
                            <a:solidFill>
                              <a:schemeClr val="accent1"/>
                            </a:solidFill>
                          </a:endParaRPr>
                        </a:p>
                      </p:txBody>
                    </p:sp>
                  </mc:Choice>
                  <mc:Fallback xmlns="">
                    <p:sp>
                      <p:nvSpPr>
                        <p:cNvPr id="162" name="文字方塊 161"/>
                        <p:cNvSpPr txBox="1">
                          <a:spLocks noRot="1" noChangeAspect="1" noMove="1" noResize="1" noEditPoints="1" noAdjustHandles="1" noChangeArrowheads="1" noChangeShapeType="1" noTextEdit="1"/>
                        </p:cNvSpPr>
                        <p:nvPr/>
                      </p:nvSpPr>
                      <p:spPr>
                        <a:xfrm>
                          <a:off x="6127430" y="2535220"/>
                          <a:ext cx="773000" cy="949048"/>
                        </a:xfrm>
                        <a:prstGeom prst="rect">
                          <a:avLst/>
                        </a:prstGeom>
                        <a:blipFill>
                          <a:blip r:embed="rId14"/>
                          <a:stretch>
                            <a:fillRect/>
                          </a:stretch>
                        </a:blipFill>
                      </p:spPr>
                      <p:txBody>
                        <a:bodyPr/>
                        <a:lstStyle/>
                        <a:p>
                          <a:r>
                            <a:rPr lang="zh-TW" altLang="en-US">
                              <a:noFill/>
                            </a:rPr>
                            <a:t> </a:t>
                          </a:r>
                        </a:p>
                      </p:txBody>
                    </p:sp>
                  </mc:Fallback>
                </mc:AlternateContent>
              </p:grpSp>
              <p:grpSp>
                <p:nvGrpSpPr>
                  <p:cNvPr id="30" name="群組 29"/>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31" name="文字方塊 30"/>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8"/>
                          <a:stretch>
                            <a:fillRect/>
                          </a:stretch>
                        </a:blipFill>
                      </p:spPr>
                      <p:txBody>
                        <a:bodyPr/>
                        <a:lstStyle/>
                        <a:p>
                          <a:r>
                            <a:rPr lang="zh-TW" altLang="en-US">
                              <a:noFill/>
                            </a:rPr>
                            <a:t> </a:t>
                          </a:r>
                        </a:p>
                      </p:txBody>
                    </p:sp>
                  </mc:Fallback>
                </mc:AlternateContent>
              </p:grpSp>
            </p:grpSp>
            <p:sp>
              <p:nvSpPr>
                <p:cNvPr id="24" name="文字方塊 23"/>
                <p:cNvSpPr txBox="1"/>
                <p:nvPr/>
              </p:nvSpPr>
              <p:spPr>
                <a:xfrm>
                  <a:off x="4600362" y="3991588"/>
                  <a:ext cx="656930" cy="269493"/>
                </a:xfrm>
                <a:prstGeom prst="rect">
                  <a:avLst/>
                </a:prstGeom>
                <a:noFill/>
              </p:spPr>
              <p:txBody>
                <a:bodyPr wrap="square" rtlCol="0">
                  <a:spAutoFit/>
                </a:bodyPr>
                <a:lstStyle/>
                <a:p>
                  <a:r>
                    <a:rPr lang="en-US" altLang="zh-TW" sz="1400" dirty="0" smtClean="0"/>
                    <a:t>1111</a:t>
                  </a:r>
                  <a:endParaRPr lang="zh-TW" altLang="en-US" sz="1400" dirty="0"/>
                </a:p>
              </p:txBody>
            </p:sp>
            <p:sp>
              <p:nvSpPr>
                <p:cNvPr id="25" name="文字方塊 24"/>
                <p:cNvSpPr txBox="1"/>
                <p:nvPr/>
              </p:nvSpPr>
              <p:spPr>
                <a:xfrm>
                  <a:off x="4600362" y="4735315"/>
                  <a:ext cx="656930" cy="269493"/>
                </a:xfrm>
                <a:prstGeom prst="rect">
                  <a:avLst/>
                </a:prstGeom>
                <a:noFill/>
              </p:spPr>
              <p:txBody>
                <a:bodyPr wrap="square" rtlCol="0">
                  <a:spAutoFit/>
                </a:bodyPr>
                <a:lstStyle/>
                <a:p>
                  <a:r>
                    <a:rPr lang="en-US" altLang="zh-TW" sz="1400" dirty="0" smtClean="0"/>
                    <a:t>1110</a:t>
                  </a:r>
                  <a:endParaRPr lang="zh-TW" altLang="en-US" sz="1400" dirty="0"/>
                </a:p>
              </p:txBody>
            </p:sp>
            <p:sp>
              <p:nvSpPr>
                <p:cNvPr id="26" name="文字方塊 25"/>
                <p:cNvSpPr txBox="1"/>
                <p:nvPr/>
              </p:nvSpPr>
              <p:spPr>
                <a:xfrm>
                  <a:off x="5593777" y="3997772"/>
                  <a:ext cx="656930" cy="269493"/>
                </a:xfrm>
                <a:prstGeom prst="rect">
                  <a:avLst/>
                </a:prstGeom>
                <a:noFill/>
              </p:spPr>
              <p:txBody>
                <a:bodyPr wrap="square" rtlCol="0">
                  <a:spAutoFit/>
                </a:bodyPr>
                <a:lstStyle/>
                <a:p>
                  <a:r>
                    <a:rPr lang="en-US" altLang="zh-TW" sz="1400" dirty="0" smtClean="0"/>
                    <a:t>1011</a:t>
                  </a:r>
                  <a:endParaRPr lang="zh-TW" altLang="en-US" sz="1400" dirty="0"/>
                </a:p>
              </p:txBody>
            </p:sp>
            <p:sp>
              <p:nvSpPr>
                <p:cNvPr id="27" name="文字方塊 26"/>
                <p:cNvSpPr txBox="1"/>
                <p:nvPr/>
              </p:nvSpPr>
              <p:spPr>
                <a:xfrm>
                  <a:off x="5593776" y="4739043"/>
                  <a:ext cx="656930" cy="307777"/>
                </a:xfrm>
                <a:prstGeom prst="rect">
                  <a:avLst/>
                </a:prstGeom>
                <a:noFill/>
              </p:spPr>
              <p:txBody>
                <a:bodyPr wrap="square" rtlCol="0">
                  <a:spAutoFit/>
                </a:bodyPr>
                <a:lstStyle/>
                <a:p>
                  <a:r>
                    <a:rPr lang="en-US" altLang="zh-TW" sz="1400" dirty="0" smtClean="0">
                      <a:solidFill>
                        <a:schemeClr val="accent1"/>
                      </a:solidFill>
                    </a:rPr>
                    <a:t>1010</a:t>
                  </a:r>
                  <a:endParaRPr lang="zh-TW" altLang="en-US" sz="1400" dirty="0">
                    <a:solidFill>
                      <a:schemeClr val="accent1"/>
                    </a:solidFill>
                  </a:endParaRPr>
                </a:p>
              </p:txBody>
            </p:sp>
            <mc:AlternateContent xmlns:mc="http://schemas.openxmlformats.org/markup-compatibility/2006" xmlns:a14="http://schemas.microsoft.com/office/drawing/2010/main">
              <mc:Choice Requires="a14">
                <p:sp>
                  <p:nvSpPr>
                    <p:cNvPr id="28" name="文字方塊 27"/>
                    <p:cNvSpPr txBox="1"/>
                    <p:nvPr/>
                  </p:nvSpPr>
                  <p:spPr>
                    <a:xfrm>
                      <a:off x="6194628" y="3302592"/>
                      <a:ext cx="513870" cy="188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6194628" y="3302592"/>
                      <a:ext cx="513870" cy="188645"/>
                    </a:xfrm>
                    <a:prstGeom prst="rect">
                      <a:avLst/>
                    </a:prstGeom>
                    <a:blipFill>
                      <a:blip r:embed="rId15"/>
                      <a:stretch>
                        <a:fillRect l="-15294" r="-24706" b="-4838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2" name="文字方塊 21"/>
                  <p:cNvSpPr txBox="1"/>
                  <p:nvPr/>
                </p:nvSpPr>
                <p:spPr>
                  <a:xfrm>
                    <a:off x="3919383" y="1219886"/>
                    <a:ext cx="513870" cy="188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3</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117" name="文字方塊 116"/>
                  <p:cNvSpPr txBox="1">
                    <a:spLocks noRot="1" noChangeAspect="1" noMove="1" noResize="1" noEditPoints="1" noAdjustHandles="1" noChangeArrowheads="1" noChangeShapeType="1" noTextEdit="1"/>
                  </p:cNvSpPr>
                  <p:nvPr/>
                </p:nvSpPr>
                <p:spPr>
                  <a:xfrm>
                    <a:off x="3919383" y="1219886"/>
                    <a:ext cx="513870" cy="188645"/>
                  </a:xfrm>
                  <a:prstGeom prst="rect">
                    <a:avLst/>
                  </a:prstGeom>
                  <a:blipFill>
                    <a:blip r:embed="rId16"/>
                    <a:stretch>
                      <a:fillRect l="-15476" r="-26190" b="-48387"/>
                    </a:stretch>
                  </a:blipFill>
                </p:spPr>
                <p:txBody>
                  <a:bodyPr/>
                  <a:lstStyle/>
                  <a:p>
                    <a:r>
                      <a:rPr lang="zh-TW" altLang="en-US">
                        <a:noFill/>
                      </a:rPr>
                      <a:t> </a:t>
                    </a:r>
                  </a:p>
                </p:txBody>
              </p:sp>
            </mc:Fallback>
          </mc:AlternateContent>
        </p:grpSp>
        <p:cxnSp>
          <p:nvCxnSpPr>
            <p:cNvPr id="7" name="直線單箭頭接點 6"/>
            <p:cNvCxnSpPr/>
            <p:nvPr/>
          </p:nvCxnSpPr>
          <p:spPr>
            <a:xfrm>
              <a:off x="1896128" y="2316992"/>
              <a:ext cx="0" cy="244461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3343934" y="3679411"/>
              <a:ext cx="0" cy="244461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4848727" y="1249099"/>
              <a:ext cx="0" cy="2444617"/>
            </a:xfrm>
            <a:prstGeom prst="straightConnector1">
              <a:avLst/>
            </a:prstGeom>
            <a:ln w="1905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rot="5400000" flipH="1">
              <a:off x="3446906" y="2652427"/>
              <a:ext cx="0" cy="2444617"/>
            </a:xfrm>
            <a:prstGeom prst="straightConnector1">
              <a:avLst/>
            </a:prstGeom>
            <a:ln w="1905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3" name="文字方塊 62"/>
          <p:cNvSpPr txBox="1"/>
          <p:nvPr/>
        </p:nvSpPr>
        <p:spPr>
          <a:xfrm>
            <a:off x="5558767" y="3155992"/>
            <a:ext cx="3263736" cy="138499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Gray mapping, every constellation point and their binary inverse must be located in opposite quadrants, i.e., the pair of real and imaginary value have different signs, this property may be helpful for our PAPR reduction design.</a:t>
            </a:r>
            <a:endParaRPr lang="zh-TW" altLang="en-US" sz="1400" dirty="0"/>
          </a:p>
        </p:txBody>
      </p:sp>
    </p:spTree>
    <p:extLst>
      <p:ext uri="{BB962C8B-B14F-4D97-AF65-F5344CB8AC3E}">
        <p14:creationId xmlns:p14="http://schemas.microsoft.com/office/powerpoint/2010/main" val="1857122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949" y="874134"/>
            <a:ext cx="6672919" cy="5453929"/>
          </a:xfrm>
          <a:prstGeom prst="rect">
            <a:avLst/>
          </a:prstGeom>
        </p:spPr>
      </p:pic>
    </p:spTree>
    <p:extLst>
      <p:ext uri="{BB962C8B-B14F-4D97-AF65-F5344CB8AC3E}">
        <p14:creationId xmlns:p14="http://schemas.microsoft.com/office/powerpoint/2010/main" val="1066666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573" y="692294"/>
            <a:ext cx="6638925" cy="5743575"/>
          </a:xfrm>
          <a:prstGeom prst="rect">
            <a:avLst/>
          </a:prstGeom>
        </p:spPr>
      </p:pic>
    </p:spTree>
    <p:extLst>
      <p:ext uri="{BB962C8B-B14F-4D97-AF65-F5344CB8AC3E}">
        <p14:creationId xmlns:p14="http://schemas.microsoft.com/office/powerpoint/2010/main" val="2033303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4618" y="1348259"/>
            <a:ext cx="4572000" cy="2462213"/>
          </a:xfrm>
          <a:prstGeom prst="rect">
            <a:avLst/>
          </a:prstGeom>
        </p:spPr>
        <p:txBody>
          <a:bodyPr>
            <a:spAutoFit/>
          </a:bodyPr>
          <a:lstStyle/>
          <a:p>
            <a:pPr marL="285750" indent="-285750">
              <a:buFont typeface="Wingdings" panose="05000000000000000000" pitchFamily="2" charset="2"/>
              <a:buChar char="u"/>
            </a:pPr>
            <a:r>
              <a:rPr lang="en-US" altLang="zh-TW" sz="1400" dirty="0"/>
              <a:t>Non-Binary LDPC Codes</a:t>
            </a:r>
          </a:p>
          <a:p>
            <a:pPr marL="285750" indent="-285750">
              <a:buFont typeface="Wingdings" panose="05000000000000000000" pitchFamily="2" charset="2"/>
              <a:buChar char="u"/>
            </a:pPr>
            <a:endParaRPr lang="en-US" altLang="zh-TW" sz="1400" dirty="0"/>
          </a:p>
          <a:p>
            <a:pPr marL="742950" lvl="1" indent="-285750">
              <a:buFont typeface="Wingdings" panose="05000000000000000000" pitchFamily="2" charset="2"/>
              <a:buChar char="n"/>
            </a:pPr>
            <a:r>
              <a:rPr lang="en-US" altLang="zh-TW" sz="1400" dirty="0"/>
              <a:t>Some Basics</a:t>
            </a:r>
          </a:p>
          <a:p>
            <a:pPr marL="742950" lvl="1" indent="-285750">
              <a:buFont typeface="Wingdings" panose="05000000000000000000" pitchFamily="2" charset="2"/>
              <a:buChar char="n"/>
            </a:pPr>
            <a:endParaRPr lang="en-US" altLang="zh-TW" sz="1400" dirty="0"/>
          </a:p>
          <a:p>
            <a:pPr marL="742950" lvl="1" indent="-285750">
              <a:buFont typeface="Wingdings" panose="05000000000000000000" pitchFamily="2" charset="2"/>
              <a:buChar char="n"/>
            </a:pPr>
            <a:r>
              <a:rPr lang="en-US" altLang="zh-TW" sz="1400" dirty="0"/>
              <a:t>Bit-Flipping Method for PAPR Reduction</a:t>
            </a:r>
          </a:p>
          <a:p>
            <a:pPr marL="742950" lvl="1" indent="-285750">
              <a:buFont typeface="Wingdings" panose="05000000000000000000" pitchFamily="2" charset="2"/>
              <a:buChar char="n"/>
            </a:pPr>
            <a:endParaRPr lang="en-US" altLang="zh-TW" sz="1400" dirty="0"/>
          </a:p>
          <a:p>
            <a:pPr marL="742950" lvl="1" indent="-285750">
              <a:buFont typeface="Wingdings" panose="05000000000000000000" pitchFamily="2" charset="2"/>
              <a:buChar char="n"/>
            </a:pPr>
            <a:r>
              <a:rPr lang="en-US" altLang="zh-TW" sz="1400" dirty="0"/>
              <a:t>Side Information Embedded </a:t>
            </a:r>
            <a:r>
              <a:rPr lang="en-US" altLang="zh-TW" sz="1400" dirty="0" smtClean="0"/>
              <a:t>Selective Mapping (SLM) </a:t>
            </a:r>
            <a:r>
              <a:rPr lang="en-US" altLang="zh-TW" sz="1400" dirty="0"/>
              <a:t>for PAPR </a:t>
            </a:r>
            <a:r>
              <a:rPr lang="en-US" altLang="zh-TW" sz="1400" dirty="0" smtClean="0"/>
              <a:t>Reduction</a:t>
            </a:r>
          </a:p>
          <a:p>
            <a:pPr marL="742950" lvl="1" indent="-285750">
              <a:buFont typeface="Wingdings" panose="05000000000000000000" pitchFamily="2" charset="2"/>
              <a:buChar char="n"/>
            </a:pPr>
            <a:endParaRPr lang="en-US" altLang="zh-TW" sz="1400" dirty="0"/>
          </a:p>
          <a:p>
            <a:pPr marL="742950" lvl="1" indent="-285750">
              <a:buFont typeface="Wingdings" panose="05000000000000000000" pitchFamily="2" charset="2"/>
              <a:buChar char="n"/>
            </a:pPr>
            <a:endParaRPr lang="en-US" altLang="zh-TW" sz="1400" dirty="0" smtClean="0"/>
          </a:p>
          <a:p>
            <a:pPr marL="285750" indent="-285750">
              <a:buFont typeface="Wingdings" panose="05000000000000000000" pitchFamily="2" charset="2"/>
              <a:buChar char="u"/>
            </a:pPr>
            <a:r>
              <a:rPr lang="en-US" altLang="zh-TW" sz="1400" dirty="0" smtClean="0"/>
              <a:t>Conclusions and Future Work</a:t>
            </a:r>
            <a:endParaRPr lang="en-US" altLang="zh-TW" sz="1400" dirty="0"/>
          </a:p>
        </p:txBody>
      </p:sp>
    </p:spTree>
    <p:extLst>
      <p:ext uri="{BB962C8B-B14F-4D97-AF65-F5344CB8AC3E}">
        <p14:creationId xmlns:p14="http://schemas.microsoft.com/office/powerpoint/2010/main" val="2753648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173480" y="1630998"/>
            <a:ext cx="6858000" cy="3631882"/>
          </a:xfrm>
        </p:spPr>
        <p:txBody>
          <a:bodyPr>
            <a:normAutofit/>
          </a:bodyPr>
          <a:lstStyle/>
          <a:p>
            <a:pPr algn="l"/>
            <a:endParaRPr lang="en-US" altLang="zh-TW" dirty="0" smtClean="0">
              <a:latin typeface="Cambria Math" panose="02040503050406030204" pitchFamily="18" charset="0"/>
              <a:ea typeface="Cambria Math" panose="02040503050406030204" pitchFamily="18" charset="0"/>
            </a:endParaRPr>
          </a:p>
          <a:p>
            <a:pPr algn="l"/>
            <a:endParaRPr lang="en-US" altLang="zh-TW" dirty="0" smtClean="0">
              <a:latin typeface="Cambria Math" panose="02040503050406030204" pitchFamily="18" charset="0"/>
              <a:ea typeface="Cambria Math" panose="02040503050406030204" pitchFamily="18" charset="0"/>
            </a:endParaRPr>
          </a:p>
          <a:p>
            <a:pPr marL="342900" indent="-342900" algn="l">
              <a:buFont typeface="Arial" panose="020B0604020202020204" pitchFamily="34" charset="0"/>
              <a:buChar char="•"/>
            </a:pPr>
            <a:endParaRPr lang="en-US" altLang="zh-TW" dirty="0">
              <a:latin typeface="Cambria Math" panose="02040503050406030204" pitchFamily="18" charset="0"/>
            </a:endParaRPr>
          </a:p>
          <a:p>
            <a:pPr marL="342900" indent="-342900" algn="l">
              <a:buFont typeface="Arial" panose="020B0604020202020204" pitchFamily="34" charset="0"/>
              <a:buChar char="•"/>
            </a:pPr>
            <a:endParaRPr lang="zh-TW" altLang="en-US" dirty="0">
              <a:latin typeface="Cambria Math" panose="02040503050406030204" pitchFamily="18" charset="0"/>
            </a:endParaRPr>
          </a:p>
        </p:txBody>
      </p:sp>
      <p:sp>
        <p:nvSpPr>
          <p:cNvPr id="4" name="文字方塊 3"/>
          <p:cNvSpPr txBox="1"/>
          <p:nvPr/>
        </p:nvSpPr>
        <p:spPr>
          <a:xfrm>
            <a:off x="1027286" y="1187826"/>
            <a:ext cx="7150388" cy="5262979"/>
          </a:xfrm>
          <a:prstGeom prst="rect">
            <a:avLst/>
          </a:prstGeom>
          <a:noFill/>
        </p:spPr>
        <p:txBody>
          <a:bodyPr wrap="square" rtlCol="0">
            <a:spAutoFit/>
          </a:bodyPr>
          <a:lstStyle/>
          <a:p>
            <a:pPr marL="285750" indent="-285750">
              <a:buFont typeface="Wingdings" panose="05000000000000000000" pitchFamily="2" charset="2"/>
              <a:buChar char="u"/>
            </a:pPr>
            <a:r>
              <a:rPr lang="en-US" altLang="zh-TW" sz="1400" dirty="0" smtClean="0">
                <a:solidFill>
                  <a:schemeClr val="bg1">
                    <a:lumMod val="85000"/>
                  </a:schemeClr>
                </a:solidFill>
              </a:rPr>
              <a:t>Introduction of PAPR Issue </a:t>
            </a:r>
          </a:p>
          <a:p>
            <a:pPr marL="285750" indent="-285750">
              <a:buFont typeface="Wingdings" panose="05000000000000000000" pitchFamily="2" charset="2"/>
              <a:buChar char="u"/>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Some Reduction Techniques</a:t>
            </a:r>
          </a:p>
          <a:p>
            <a:pPr marL="800100" lvl="1" indent="-342900">
              <a:buFont typeface="Wingdings" panose="05000000000000000000" pitchFamily="2" charset="2"/>
              <a:buChar char="n"/>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System Model</a:t>
            </a:r>
          </a:p>
          <a:p>
            <a:pPr marL="742950" lvl="1" indent="-285750">
              <a:buFont typeface="Wingdings" panose="05000000000000000000" pitchFamily="2" charset="2"/>
              <a:buChar char="n"/>
            </a:pPr>
            <a:endParaRPr lang="en-US" altLang="zh-TW" sz="1400" dirty="0"/>
          </a:p>
          <a:p>
            <a:pPr marL="285750" indent="-285750">
              <a:buFont typeface="Wingdings" panose="05000000000000000000" pitchFamily="2" charset="2"/>
              <a:buChar char="u"/>
            </a:pPr>
            <a:endParaRPr lang="en-US" altLang="zh-TW" sz="1400" dirty="0" smtClean="0"/>
          </a:p>
          <a:p>
            <a:pPr marL="285750" indent="-285750">
              <a:buFont typeface="Wingdings" panose="05000000000000000000" pitchFamily="2" charset="2"/>
              <a:buChar char="u"/>
            </a:pPr>
            <a:r>
              <a:rPr lang="en-US" altLang="zh-TW" sz="1400" dirty="0">
                <a:solidFill>
                  <a:schemeClr val="bg1">
                    <a:lumMod val="85000"/>
                  </a:schemeClr>
                </a:solidFill>
              </a:rPr>
              <a:t>Q-section Error Correcting </a:t>
            </a:r>
            <a:r>
              <a:rPr lang="en-US" altLang="zh-TW" sz="1400" dirty="0" smtClean="0">
                <a:solidFill>
                  <a:schemeClr val="bg1">
                    <a:lumMod val="85000"/>
                  </a:schemeClr>
                </a:solidFill>
              </a:rPr>
              <a:t>Codes</a:t>
            </a:r>
          </a:p>
          <a:p>
            <a:pPr marL="285750" indent="-285750">
              <a:buFont typeface="Wingdings" panose="05000000000000000000" pitchFamily="2" charset="2"/>
              <a:buChar char="u"/>
            </a:pPr>
            <a:endParaRPr lang="en-US" altLang="zh-TW" sz="1400" dirty="0" smtClean="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Non-Coherent </a:t>
            </a:r>
            <a:r>
              <a:rPr lang="en-US" altLang="zh-TW" sz="1400" dirty="0">
                <a:solidFill>
                  <a:schemeClr val="bg1">
                    <a:lumMod val="85000"/>
                  </a:schemeClr>
                </a:solidFill>
              </a:rPr>
              <a:t>Block Coding (NBC)</a:t>
            </a:r>
          </a:p>
          <a:p>
            <a:pPr lvl="1"/>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Example of Polar-Coded Partial Transmit Sequence (PTS) Scheme for PAPR Reduction</a:t>
            </a:r>
          </a:p>
          <a:p>
            <a:pPr marL="742950" lvl="1" indent="-285750">
              <a:buFont typeface="Wingdings" panose="05000000000000000000" pitchFamily="2" charset="2"/>
              <a:buChar char="n"/>
            </a:pPr>
            <a:endParaRPr lang="en-US" altLang="zh-TW" sz="1400" dirty="0"/>
          </a:p>
          <a:p>
            <a:pPr lvl="1"/>
            <a:endParaRPr lang="en-US" altLang="zh-TW" sz="1400" dirty="0" smtClean="0"/>
          </a:p>
          <a:p>
            <a:pPr marL="342900" indent="-342900">
              <a:buFont typeface="Wingdings" panose="05000000000000000000" pitchFamily="2" charset="2"/>
              <a:buChar char="u"/>
            </a:pPr>
            <a:r>
              <a:rPr lang="en-US" altLang="zh-TW" sz="1400" dirty="0" smtClean="0"/>
              <a:t>Q-Section LDPC Codes Design</a:t>
            </a:r>
          </a:p>
          <a:p>
            <a:pPr lvl="1"/>
            <a:endParaRPr lang="en-US" altLang="zh-TW" sz="1400" dirty="0" smtClean="0"/>
          </a:p>
          <a:p>
            <a:pPr marL="742950" lvl="1" indent="-285750">
              <a:buFont typeface="Wingdings" panose="05000000000000000000" pitchFamily="2" charset="2"/>
              <a:buChar char="n"/>
            </a:pPr>
            <a:r>
              <a:rPr lang="en-US" altLang="zh-TW" sz="1400" dirty="0"/>
              <a:t>Encoding/Decoding Procedure</a:t>
            </a:r>
          </a:p>
          <a:p>
            <a:pPr marL="342900" indent="-342900">
              <a:buFont typeface="Wingdings" panose="05000000000000000000" pitchFamily="2" charset="2"/>
              <a:buChar char="u"/>
            </a:pPr>
            <a:endParaRPr lang="en-US" altLang="zh-TW" sz="1400" dirty="0"/>
          </a:p>
          <a:p>
            <a:pPr marL="742950" lvl="1" indent="-285750">
              <a:buFont typeface="Wingdings" panose="05000000000000000000" pitchFamily="2" charset="2"/>
              <a:buChar char="n"/>
            </a:pPr>
            <a:r>
              <a:rPr lang="en-US" altLang="zh-TW" sz="1400" dirty="0" err="1"/>
              <a:t>Protograph</a:t>
            </a:r>
            <a:r>
              <a:rPr lang="en-US" altLang="zh-TW" sz="1400" dirty="0"/>
              <a:t>-Based LDPC </a:t>
            </a:r>
            <a:endParaRPr lang="en-US" altLang="zh-TW" sz="1400" dirty="0" smtClean="0"/>
          </a:p>
          <a:p>
            <a:pPr marL="742950" lvl="1" indent="-285750">
              <a:buFont typeface="Wingdings" panose="05000000000000000000" pitchFamily="2" charset="2"/>
              <a:buChar char="n"/>
            </a:pPr>
            <a:endParaRPr lang="en-US" altLang="zh-TW" sz="1400" dirty="0"/>
          </a:p>
          <a:p>
            <a:pPr marL="742950" lvl="1" indent="-285750">
              <a:buFont typeface="Wingdings" panose="05000000000000000000" pitchFamily="2" charset="2"/>
              <a:buChar char="n"/>
            </a:pPr>
            <a:r>
              <a:rPr lang="en-US" altLang="zh-TW" sz="1400" dirty="0" smtClean="0"/>
              <a:t>The Proposed Q-section PEG (Q-PEG)</a:t>
            </a:r>
          </a:p>
          <a:p>
            <a:pPr marL="742950" lvl="1" indent="-285750">
              <a:buFont typeface="Wingdings" panose="05000000000000000000" pitchFamily="2" charset="2"/>
              <a:buChar char="n"/>
            </a:pPr>
            <a:endParaRPr lang="en-US" altLang="zh-TW" sz="1400" dirty="0"/>
          </a:p>
          <a:p>
            <a:pPr lvl="1"/>
            <a:endParaRPr lang="en-US" altLang="zh-TW" sz="1400" dirty="0"/>
          </a:p>
          <a:p>
            <a:pPr marL="285750" indent="-285750">
              <a:buFont typeface="Arial" panose="020B0604020202020204" pitchFamily="34" charset="0"/>
              <a:buChar char="•"/>
            </a:pPr>
            <a:endParaRPr lang="en-US" altLang="zh-TW" sz="1400" dirty="0" smtClean="0"/>
          </a:p>
        </p:txBody>
      </p:sp>
    </p:spTree>
    <p:extLst>
      <p:ext uri="{BB962C8B-B14F-4D97-AF65-F5344CB8AC3E}">
        <p14:creationId xmlns:p14="http://schemas.microsoft.com/office/powerpoint/2010/main" val="27272575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文字方塊 23"/>
              <p:cNvSpPr txBox="1"/>
              <p:nvPr/>
            </p:nvSpPr>
            <p:spPr>
              <a:xfrm>
                <a:off x="1434681" y="1176866"/>
                <a:ext cx="7275871" cy="8063746"/>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Polar code naturally has the Q-section property in its generator matrix</a:t>
                </a:r>
                <a:r>
                  <a:rPr lang="en-US" altLang="zh-TW" sz="1400" dirty="0"/>
                  <a:t>. But for LDPC codes, the </a:t>
                </a:r>
                <a:r>
                  <a:rPr lang="en-US" altLang="zh-TW" sz="1400" dirty="0" err="1" smtClean="0"/>
                  <a:t>codespace</a:t>
                </a:r>
                <a:r>
                  <a:rPr lang="en-US" altLang="zh-TW" sz="1400" dirty="0" smtClean="0"/>
                  <a:t> </a:t>
                </a:r>
                <a14:m>
                  <m:oMath xmlns:m="http://schemas.openxmlformats.org/officeDocument/2006/math">
                    <m:r>
                      <a:rPr lang="en-US" altLang="zh-TW" sz="1400" i="1">
                        <a:latin typeface="Cambria Math" panose="02040503050406030204" pitchFamily="18" charset="0"/>
                      </a:rPr>
                      <m:t>𝐶</m:t>
                    </m:r>
                    <m:r>
                      <a:rPr lang="en-US" altLang="zh-TW" sz="1400" i="1">
                        <a:latin typeface="Cambria Math" panose="02040503050406030204" pitchFamily="18" charset="0"/>
                      </a:rPr>
                      <m:t> </m:t>
                    </m:r>
                  </m:oMath>
                </a14:m>
                <a:r>
                  <a:rPr lang="en-US" altLang="zh-TW" sz="1400" dirty="0"/>
                  <a:t>is defined by the parity check </a:t>
                </a:r>
                <a:r>
                  <a:rPr lang="en-US" altLang="zh-TW" sz="1400" dirty="0" smtClean="0"/>
                  <a:t>matrix </a:t>
                </a:r>
                <a14:m>
                  <m:oMath xmlns:m="http://schemas.openxmlformats.org/officeDocument/2006/math">
                    <m:r>
                      <a:rPr lang="en-US" altLang="zh-TW" sz="1400" b="0" i="1" smtClean="0">
                        <a:latin typeface="Cambria Math" panose="02040503050406030204" pitchFamily="18" charset="0"/>
                      </a:rPr>
                      <m:t>𝐻</m:t>
                    </m:r>
                  </m:oMath>
                </a14:m>
                <a:r>
                  <a:rPr lang="en-US" altLang="zh-TW" sz="1400" dirty="0" smtClean="0"/>
                  <a:t>.</a:t>
                </a:r>
                <a:r>
                  <a:rPr lang="zh-TW" altLang="en-US" sz="1400" dirty="0" smtClean="0"/>
                  <a:t> </a:t>
                </a:r>
                <a:r>
                  <a:rPr lang="en-US" altLang="zh-TW" sz="1400" dirty="0"/>
                  <a:t>Hence some constraints should be added in the </a:t>
                </a:r>
                <a14:m>
                  <m:oMath xmlns:m="http://schemas.openxmlformats.org/officeDocument/2006/math">
                    <m:r>
                      <a:rPr lang="en-US" altLang="zh-TW" sz="1400" i="1">
                        <a:latin typeface="Cambria Math" panose="02040503050406030204" pitchFamily="18" charset="0"/>
                      </a:rPr>
                      <m:t>𝐻</m:t>
                    </m:r>
                  </m:oMath>
                </a14:m>
                <a:r>
                  <a:rPr lang="en-US" altLang="zh-TW" sz="1400" dirty="0"/>
                  <a:t>, such that the NBC vectors are legal </a:t>
                </a:r>
                <a:r>
                  <a:rPr lang="en-US" altLang="zh-TW" sz="1400" dirty="0" err="1"/>
                  <a:t>codewords</a:t>
                </a:r>
                <a:r>
                  <a:rPr lang="en-US" altLang="zh-TW" sz="1400" dirty="0"/>
                  <a:t> in </a:t>
                </a:r>
                <a14:m>
                  <m:oMath xmlns:m="http://schemas.openxmlformats.org/officeDocument/2006/math">
                    <m:r>
                      <a:rPr lang="en-US" altLang="zh-TW" sz="1400" i="1">
                        <a:latin typeface="Cambria Math" panose="02040503050406030204" pitchFamily="18" charset="0"/>
                      </a:rPr>
                      <m:t>𝐶</m:t>
                    </m:r>
                  </m:oMath>
                </a14:m>
                <a:r>
                  <a:rPr lang="en-US" altLang="zh-TW" sz="1400" dirty="0" smtClean="0"/>
                  <a:t>.</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Take 4-section NBC as example, we can observe that, every check node has even degree if </a:t>
                </a:r>
                <a14:m>
                  <m:oMath xmlns:m="http://schemas.openxmlformats.org/officeDocument/2006/math">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i="1">
                            <a:latin typeface="Cambria Math" panose="02040503050406030204" pitchFamily="18" charset="0"/>
                          </a:rPr>
                          <m:t>1</m:t>
                        </m:r>
                      </m:sub>
                    </m:sSub>
                  </m:oMath>
                </a14:m>
                <a:r>
                  <a:rPr lang="en-US" altLang="zh-TW" sz="1400" dirty="0" smtClean="0"/>
                  <a:t> is a legal </a:t>
                </a:r>
                <a:r>
                  <a:rPr lang="en-US" altLang="zh-TW" sz="1400" dirty="0" err="1" smtClean="0"/>
                  <a:t>codeword</a:t>
                </a:r>
                <a:r>
                  <a:rPr lang="en-US" altLang="zh-TW" sz="1400" dirty="0" smtClean="0"/>
                  <a:t>, every </a:t>
                </a:r>
                <a:r>
                  <a:rPr lang="en-US" altLang="zh-TW" sz="1400" dirty="0"/>
                  <a:t>check node </a:t>
                </a:r>
                <a:r>
                  <a:rPr lang="en-US" altLang="zh-TW" sz="1400" dirty="0" smtClean="0"/>
                  <a:t>has </a:t>
                </a:r>
                <a:r>
                  <a:rPr lang="en-US" altLang="zh-TW" sz="1400" dirty="0"/>
                  <a:t>even degree </a:t>
                </a:r>
                <a:r>
                  <a:rPr lang="en-US" altLang="zh-TW" sz="1400" dirty="0" smtClean="0"/>
                  <a:t>in one-half section if </a:t>
                </a:r>
                <a14:m>
                  <m:oMath xmlns:m="http://schemas.openxmlformats.org/officeDocument/2006/math">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2</m:t>
                        </m:r>
                      </m:sub>
                    </m:sSub>
                  </m:oMath>
                </a14:m>
                <a:r>
                  <a:rPr lang="en-US" altLang="zh-TW" sz="1400" dirty="0"/>
                  <a:t> is a legal </a:t>
                </a:r>
                <a:r>
                  <a:rPr lang="en-US" altLang="zh-TW" sz="1400" dirty="0" err="1" smtClean="0"/>
                  <a:t>codeword</a:t>
                </a:r>
                <a:r>
                  <a:rPr lang="en-US" altLang="zh-TW" sz="1400" dirty="0" smtClean="0"/>
                  <a:t>, and so on. </a:t>
                </a:r>
                <a:endParaRPr lang="en-US" altLang="zh-TW" sz="1400" dirty="0"/>
              </a:p>
              <a:p>
                <a:endParaRPr lang="en-US" altLang="zh-TW" sz="1400" dirty="0" smtClean="0"/>
              </a:p>
              <a:p>
                <a:endParaRPr lang="en-US" altLang="zh-TW" sz="1400" dirty="0" smtClean="0"/>
              </a:p>
              <a:p>
                <a:endParaRPr lang="en-US" altLang="zh-TW" sz="1400" dirty="0"/>
              </a:p>
              <a:p>
                <a:endParaRPr lang="en-US" altLang="zh-TW" sz="1400" dirty="0"/>
              </a:p>
              <a:p>
                <a:endParaRPr lang="en-US" altLang="zh-TW" sz="1400" dirty="0"/>
              </a:p>
              <a:p>
                <a:pPr marL="285750" indent="-285750">
                  <a:buFont typeface="Arial" panose="020B0604020202020204" pitchFamily="34" charset="0"/>
                  <a:buChar char="•"/>
                </a:pPr>
                <a:r>
                  <a:rPr lang="en-US" altLang="zh-TW" sz="1400" dirty="0" smtClean="0"/>
                  <a:t>Then </a:t>
                </a:r>
                <a14:m>
                  <m:oMath xmlns:m="http://schemas.openxmlformats.org/officeDocument/2006/math">
                    <m:r>
                      <a:rPr lang="en-US" altLang="zh-TW" sz="1400" i="1">
                        <a:latin typeface="Cambria Math" panose="02040503050406030204" pitchFamily="18" charset="0"/>
                      </a:rPr>
                      <m:t>𝐻</m:t>
                    </m:r>
                  </m:oMath>
                </a14:m>
                <a:r>
                  <a:rPr lang="en-US" altLang="zh-TW" sz="1400" dirty="0" smtClean="0"/>
                  <a:t> is partitioned </a:t>
                </a:r>
                <a:r>
                  <a:rPr lang="en-US" altLang="zh-TW" sz="1400" dirty="0"/>
                  <a:t>into </a:t>
                </a:r>
                <a:r>
                  <a:rPr lang="en-US" altLang="zh-TW" sz="1400" dirty="0" smtClean="0"/>
                  <a:t>Q-section, and all check nodes have even weight in each section, such that </a:t>
                </a:r>
                <a14:m>
                  <m:oMath xmlns:m="http://schemas.openxmlformats.org/officeDocument/2006/math">
                    <m:r>
                      <m:rPr>
                        <m:sty m:val="p"/>
                      </m:rPr>
                      <a:rPr lang="en-US" altLang="zh-TW" sz="1400" b="0" i="0" smtClean="0">
                        <a:latin typeface="Cambria Math" panose="02040503050406030204" pitchFamily="18" charset="0"/>
                        <a:ea typeface="Cambria Math" panose="02040503050406030204" pitchFamily="18" charset="0"/>
                      </a:rPr>
                      <m:t>H</m:t>
                    </m:r>
                    <m:r>
                      <a:rPr lang="en-US" altLang="zh-TW" sz="1400" b="0" i="1" smtClean="0">
                        <a:latin typeface="Cambria Math" panose="02040503050406030204" pitchFamily="18" charset="0"/>
                        <a:ea typeface="Cambria Math" panose="02040503050406030204" pitchFamily="18" charset="0"/>
                      </a:rPr>
                      <m:t>∙</m:t>
                    </m:r>
                    <m:sSup>
                      <m:sSupPr>
                        <m:ctrlPr>
                          <a:rPr lang="en-US" altLang="zh-TW" sz="1400" b="0" i="1" smtClean="0">
                            <a:latin typeface="Cambria Math" panose="02040503050406030204" pitchFamily="18" charset="0"/>
                            <a:ea typeface="Cambria Math" panose="02040503050406030204" pitchFamily="18" charset="0"/>
                          </a:rPr>
                        </m:ctrlPr>
                      </m:sSupPr>
                      <m:e>
                        <m:r>
                          <a:rPr lang="en-US" altLang="zh-TW" sz="1400" b="0" i="1" smtClean="0">
                            <a:latin typeface="Cambria Math" panose="02040503050406030204" pitchFamily="18" charset="0"/>
                            <a:ea typeface="Cambria Math" panose="02040503050406030204" pitchFamily="18" charset="0"/>
                          </a:rPr>
                          <m:t>𝑋</m:t>
                        </m:r>
                      </m:e>
                      <m:sup>
                        <m:r>
                          <a:rPr lang="en-US" altLang="zh-TW" sz="1400" b="0" i="1" smtClean="0">
                            <a:latin typeface="Cambria Math" panose="02040503050406030204" pitchFamily="18" charset="0"/>
                            <a:ea typeface="Cambria Math" panose="02040503050406030204" pitchFamily="18" charset="0"/>
                          </a:rPr>
                          <m:t>𝑇</m:t>
                        </m:r>
                      </m:sup>
                    </m:sSup>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𝑂</m:t>
                    </m:r>
                  </m:oMath>
                </a14:m>
                <a:r>
                  <a:rPr lang="en-US" altLang="zh-TW" sz="1400" dirty="0" smtClean="0"/>
                  <a:t>.</a:t>
                </a:r>
                <a:r>
                  <a:rPr lang="en-US" altLang="zh-TW" sz="1400" dirty="0"/>
                  <a:t> </a:t>
                </a:r>
                <a:r>
                  <a:rPr lang="en-US" altLang="zh-TW" sz="1400" dirty="0" smtClean="0"/>
                  <a:t>We </a:t>
                </a:r>
                <a:r>
                  <a:rPr lang="en-US" altLang="zh-TW" sz="1400" dirty="0"/>
                  <a:t>called this Q-section constraints.</a:t>
                </a: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endParaRPr lang="en-US" altLang="zh-TW" sz="1400" dirty="0"/>
              </a:p>
              <a:p>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endParaRPr lang="en-US" altLang="zh-TW" sz="1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434681" y="1176866"/>
                <a:ext cx="7275871" cy="8063746"/>
              </a:xfrm>
              <a:prstGeom prst="rect">
                <a:avLst/>
              </a:prstGeom>
              <a:blipFill>
                <a:blip r:embed="rId3"/>
                <a:stretch>
                  <a:fillRect l="-84" t="-151"/>
                </a:stretch>
              </a:blipFill>
            </p:spPr>
            <p:txBody>
              <a:bodyPr/>
              <a:lstStyle/>
              <a:p>
                <a:r>
                  <a:rPr lang="zh-TW" altLang="en-US">
                    <a:noFill/>
                  </a:rPr>
                  <a:t> </a:t>
                </a:r>
              </a:p>
            </p:txBody>
          </p:sp>
        </mc:Fallback>
      </mc:AlternateContent>
      <p:grpSp>
        <p:nvGrpSpPr>
          <p:cNvPr id="3" name="群組 2"/>
          <p:cNvGrpSpPr/>
          <p:nvPr/>
        </p:nvGrpSpPr>
        <p:grpSpPr>
          <a:xfrm>
            <a:off x="2089815" y="2430660"/>
            <a:ext cx="5965601" cy="1065764"/>
            <a:chOff x="1481317" y="3985745"/>
            <a:chExt cx="5965601" cy="1065764"/>
          </a:xfrm>
        </p:grpSpPr>
        <mc:AlternateContent xmlns:mc="http://schemas.openxmlformats.org/markup-compatibility/2006" xmlns:a14="http://schemas.microsoft.com/office/drawing/2010/main">
          <mc:Choice Requires="a14">
            <p:sp>
              <p:nvSpPr>
                <p:cNvPr id="31" name="文字方塊 30"/>
                <p:cNvSpPr txBox="1"/>
                <p:nvPr/>
              </p:nvSpPr>
              <p:spPr>
                <a:xfrm>
                  <a:off x="1481317" y="4108387"/>
                  <a:ext cx="5965601" cy="8204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𝑋</m:t>
                        </m:r>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1"/>
                                      <m:mcJc m:val="center"/>
                                    </m:mcPr>
                                  </m:mc>
                                </m:mcs>
                                <m:ctrlPr>
                                  <a:rPr lang="en-US" altLang="zh-TW" sz="1400" b="0" i="1" smtClean="0">
                                    <a:latin typeface="Cambria Math" panose="02040503050406030204" pitchFamily="18" charset="0"/>
                                  </a:rPr>
                                </m:ctrlPr>
                              </m:mP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1</m:t>
                                      </m:r>
                                    </m:sub>
                                  </m:sSub>
                                </m:e>
                              </m:m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2</m:t>
                                      </m:r>
                                    </m:sub>
                                  </m:sSub>
                                </m:e>
                              </m:m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3</m:t>
                                      </m:r>
                                    </m:sub>
                                  </m:sSub>
                                </m:e>
                              </m:m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4</m:t>
                                      </m:r>
                                    </m:sub>
                                  </m:sSub>
                                </m:e>
                              </m:mr>
                            </m:m>
                          </m:e>
                        </m:d>
                        <m:r>
                          <a:rPr lang="en-US" altLang="zh-TW" sz="1400" i="1">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16"/>
                                      <m:mcJc m:val="center"/>
                                    </m:mcPr>
                                  </m:mc>
                                </m:mcs>
                                <m:ctrlPr>
                                  <a:rPr lang="en-US" altLang="zh-TW" sz="1400" b="0" i="1" smtClean="0">
                                    <a:latin typeface="Cambria Math" panose="02040503050406030204" pitchFamily="18" charset="0"/>
                                  </a:rPr>
                                </m:ctrlPr>
                              </m:mPr>
                              <m:mr>
                                <m:e>
                                  <m:r>
                                    <m:rPr>
                                      <m:brk m:alnAt="7"/>
                                    </m:rP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r>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1</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e>
                                  <m:r>
                                    <a:rPr lang="en-US" altLang="zh-TW" sz="1400" b="0" i="1" smtClean="0">
                                      <a:latin typeface="Cambria Math" panose="02040503050406030204" pitchFamily="18" charset="0"/>
                                    </a:rPr>
                                    <m:t>0</m:t>
                                  </m:r>
                                </m:e>
                              </m:mr>
                            </m:m>
                          </m:e>
                        </m:d>
                      </m:oMath>
                    </m:oMathPara>
                  </a14:m>
                  <a:endParaRPr lang="zh-TW" altLang="en-US" sz="1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1481317" y="4108387"/>
                  <a:ext cx="5965601" cy="820481"/>
                </a:xfrm>
                <a:prstGeom prst="rect">
                  <a:avLst/>
                </a:prstGeom>
                <a:blipFill>
                  <a:blip r:embed="rId4"/>
                  <a:stretch>
                    <a:fillRect/>
                  </a:stretch>
                </a:blipFill>
              </p:spPr>
              <p:txBody>
                <a:bodyPr/>
                <a:lstStyle/>
                <a:p>
                  <a:r>
                    <a:rPr lang="zh-TW" altLang="en-US">
                      <a:noFill/>
                    </a:rPr>
                    <a:t> </a:t>
                  </a:r>
                </a:p>
              </p:txBody>
            </p:sp>
          </mc:Fallback>
        </mc:AlternateContent>
        <p:cxnSp>
          <p:nvCxnSpPr>
            <p:cNvPr id="32" name="直線接點 31"/>
            <p:cNvCxnSpPr/>
            <p:nvPr/>
          </p:nvCxnSpPr>
          <p:spPr>
            <a:xfrm>
              <a:off x="3815716" y="3985745"/>
              <a:ext cx="0" cy="10657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4925027" y="3985745"/>
              <a:ext cx="0" cy="10657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6023058" y="3985745"/>
              <a:ext cx="0" cy="10657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字方塊 19"/>
              <p:cNvSpPr txBox="1"/>
              <p:nvPr/>
            </p:nvSpPr>
            <p:spPr>
              <a:xfrm>
                <a:off x="882770" y="355007"/>
                <a:ext cx="794208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3200" b="0" i="0" smtClean="0">
                          <a:latin typeface="Cambria Math" panose="02040503050406030204" pitchFamily="18" charset="0"/>
                        </a:rPr>
                        <m:t>LDPC</m:t>
                      </m:r>
                      <m:r>
                        <a:rPr lang="en-US" altLang="zh-TW" sz="3200" b="0" i="0" smtClean="0">
                          <a:latin typeface="Cambria Math" panose="02040503050406030204" pitchFamily="18" charset="0"/>
                        </a:rPr>
                        <m:t> </m:t>
                      </m:r>
                      <m:r>
                        <m:rPr>
                          <m:sty m:val="p"/>
                        </m:rPr>
                        <a:rPr lang="en-US" altLang="zh-TW" sz="3200" b="0" i="0" smtClean="0">
                          <a:latin typeface="Cambria Math" panose="02040503050406030204" pitchFamily="18" charset="0"/>
                        </a:rPr>
                        <m:t>Code</m:t>
                      </m:r>
                    </m:oMath>
                  </m:oMathPara>
                </a14:m>
                <a:endParaRPr lang="en-US" altLang="zh-TW" sz="3200" dirty="0">
                  <a:latin typeface="+mj-lt"/>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882770" y="355007"/>
                <a:ext cx="7942082" cy="584775"/>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1871010" y="5101017"/>
                <a:ext cx="59656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𝐻</m:t>
                      </m:r>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4"/>
                                    <m:mcJc m:val="center"/>
                                  </m:mcPr>
                                </m:mc>
                              </m:mcs>
                              <m:ctrlPr>
                                <a:rPr lang="en-US" altLang="zh-TW" sz="1400" b="0" i="1" smtClean="0">
                                  <a:latin typeface="Cambria Math" panose="02040503050406030204" pitchFamily="18" charset="0"/>
                                </a:rPr>
                              </m:ctrlPr>
                            </m:mPr>
                            <m:mr>
                              <m:e>
                                <m:sSub>
                                  <m:sSubPr>
                                    <m:ctrlPr>
                                      <a:rPr lang="en-US" altLang="zh-TW" sz="1400" b="0" i="1" smtClean="0">
                                        <a:latin typeface="Cambria Math" panose="02040503050406030204" pitchFamily="18" charset="0"/>
                                      </a:rPr>
                                    </m:ctrlPr>
                                  </m:sSubPr>
                                  <m:e>
                                    <m:r>
                                      <m:rPr>
                                        <m:sty m:val="p"/>
                                      </m:rPr>
                                      <a:rPr lang="en-US" altLang="zh-TW" sz="1400" i="1">
                                        <a:latin typeface="Cambria Math" panose="02040503050406030204" pitchFamily="18" charset="0"/>
                                      </a:rPr>
                                      <m:t>H</m:t>
                                    </m:r>
                                  </m:e>
                                  <m:sub>
                                    <m:r>
                                      <a:rPr lang="en-US" altLang="zh-TW" sz="1400" b="0" i="1" smtClean="0">
                                        <a:latin typeface="Cambria Math" panose="02040503050406030204" pitchFamily="18" charset="0"/>
                                      </a:rPr>
                                      <m:t>1</m:t>
                                    </m:r>
                                  </m:sub>
                                </m:sSub>
                              </m:e>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𝐻</m:t>
                                    </m:r>
                                  </m:e>
                                  <m:sub>
                                    <m:r>
                                      <a:rPr lang="en-US" altLang="zh-TW" sz="1400" b="0" i="1" smtClean="0">
                                        <a:latin typeface="Cambria Math" panose="02040503050406030204" pitchFamily="18" charset="0"/>
                                      </a:rPr>
                                      <m:t>2</m:t>
                                    </m:r>
                                  </m:sub>
                                </m:sSub>
                              </m:e>
                              <m:e>
                                <m:r>
                                  <a:rPr lang="en-US" altLang="zh-TW" sz="1400" b="0" i="1" smtClean="0">
                                    <a:latin typeface="Cambria Math" panose="02040503050406030204" pitchFamily="18" charset="0"/>
                                    <a:ea typeface="Cambria Math" panose="02040503050406030204" pitchFamily="18" charset="0"/>
                                  </a:rPr>
                                  <m:t>⋯</m:t>
                                </m:r>
                              </m:e>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𝐻</m:t>
                                    </m:r>
                                  </m:e>
                                  <m:sub>
                                    <m:r>
                                      <a:rPr lang="en-US" altLang="zh-TW" sz="1400" b="0" i="1" smtClean="0">
                                        <a:latin typeface="Cambria Math" panose="02040503050406030204" pitchFamily="18" charset="0"/>
                                      </a:rPr>
                                      <m:t>𝑄</m:t>
                                    </m:r>
                                  </m:sub>
                                </m:sSub>
                              </m:e>
                            </m:mr>
                          </m:m>
                        </m:e>
                      </m:d>
                    </m:oMath>
                  </m:oMathPara>
                </a14:m>
                <a:endParaRPr lang="zh-TW" altLang="en-US" sz="1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871010" y="5101017"/>
                <a:ext cx="5965601" cy="215444"/>
              </a:xfrm>
              <a:prstGeom prst="rect">
                <a:avLst/>
              </a:prstGeom>
              <a:blipFill>
                <a:blip r:embed="rId9"/>
                <a:stretch>
                  <a:fillRect b="-2285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0313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文字方塊 23"/>
              <p:cNvSpPr txBox="1"/>
              <p:nvPr/>
            </p:nvSpPr>
            <p:spPr>
              <a:xfrm>
                <a:off x="1349765" y="946305"/>
                <a:ext cx="7275871" cy="5262979"/>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For LDPC encoding, the generator matrix </a:t>
                </a:r>
                <a14:m>
                  <m:oMath xmlns:m="http://schemas.openxmlformats.org/officeDocument/2006/math">
                    <m:r>
                      <a:rPr lang="en-US" altLang="zh-TW" sz="1400" b="0" i="1" smtClean="0">
                        <a:latin typeface="Cambria Math" panose="02040503050406030204" pitchFamily="18" charset="0"/>
                      </a:rPr>
                      <m:t>𝐺</m:t>
                    </m:r>
                  </m:oMath>
                </a14:m>
                <a:r>
                  <a:rPr lang="en-US" altLang="zh-TW" sz="1400" dirty="0" smtClean="0"/>
                  <a:t> can be found by performing Gauss elimination on </a:t>
                </a:r>
                <a14:m>
                  <m:oMath xmlns:m="http://schemas.openxmlformats.org/officeDocument/2006/math">
                    <m:r>
                      <a:rPr lang="en-US" altLang="zh-TW" sz="1400" b="0" i="1" smtClean="0">
                        <a:latin typeface="Cambria Math" panose="02040503050406030204" pitchFamily="18" charset="0"/>
                      </a:rPr>
                      <m:t>𝐻</m:t>
                    </m:r>
                  </m:oMath>
                </a14:m>
                <a:r>
                  <a:rPr lang="en-US" altLang="zh-TW" sz="1400" dirty="0" smtClean="0"/>
                  <a:t>. In  most cases, </a:t>
                </a:r>
                <a14:m>
                  <m:oMath xmlns:m="http://schemas.openxmlformats.org/officeDocument/2006/math">
                    <m:r>
                      <a:rPr lang="en-US" altLang="zh-TW" sz="1400" i="1">
                        <a:latin typeface="Cambria Math" panose="02040503050406030204" pitchFamily="18" charset="0"/>
                      </a:rPr>
                      <m:t>𝐻</m:t>
                    </m:r>
                  </m:oMath>
                </a14:m>
                <a:r>
                  <a:rPr lang="en-US" altLang="zh-TW" sz="1400" dirty="0" smtClean="0"/>
                  <a:t> is not full rank, result in some all-zero rows after performing Gauss elimination. To obtain </a:t>
                </a:r>
                <a14:m>
                  <m:oMath xmlns:m="http://schemas.openxmlformats.org/officeDocument/2006/math">
                    <m:r>
                      <a:rPr lang="en-US" altLang="zh-TW" sz="1400" i="1">
                        <a:latin typeface="Cambria Math" panose="02040503050406030204" pitchFamily="18" charset="0"/>
                      </a:rPr>
                      <m:t>𝐺</m:t>
                    </m:r>
                  </m:oMath>
                </a14:m>
                <a:r>
                  <a:rPr lang="en-US" altLang="zh-TW" sz="1400" dirty="0" smtClean="0"/>
                  <a:t> in the form of </a:t>
                </a:r>
                <a14:m>
                  <m:oMath xmlns:m="http://schemas.openxmlformats.org/officeDocument/2006/math">
                    <m:r>
                      <a:rPr lang="en-US" altLang="zh-TW" sz="1400" b="0" i="1" smtClean="0">
                        <a:latin typeface="Cambria Math" panose="02040503050406030204" pitchFamily="18" charset="0"/>
                      </a:rPr>
                      <m:t>𝐺</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𝐼</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𝑃</m:t>
                    </m:r>
                    <m:r>
                      <a:rPr lang="en-US" altLang="zh-TW" sz="1400" b="0" i="1" smtClean="0">
                        <a:latin typeface="Cambria Math" panose="02040503050406030204" pitchFamily="18" charset="0"/>
                      </a:rPr>
                      <m:t>]</m:t>
                    </m:r>
                  </m:oMath>
                </a14:m>
                <a:r>
                  <a:rPr lang="en-US" altLang="zh-TW" sz="1400" dirty="0" smtClean="0"/>
                  <a:t>, column exchange operation are needed. However, they  are disallowed for Q-section property, since they might destruct the even weight property in column exchanged section.</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We describe a simple solution in the following example, the null space of </a:t>
                </a:r>
                <a14:m>
                  <m:oMath xmlns:m="http://schemas.openxmlformats.org/officeDocument/2006/math">
                    <m:r>
                      <a:rPr lang="en-US" altLang="zh-TW" sz="1400" i="1">
                        <a:latin typeface="Cambria Math" panose="02040503050406030204" pitchFamily="18" charset="0"/>
                      </a:rPr>
                      <m:t>𝐻</m:t>
                    </m:r>
                  </m:oMath>
                </a14:m>
                <a:r>
                  <a:rPr lang="en-US" altLang="zh-TW" sz="1400" dirty="0" smtClean="0"/>
                  <a:t> gives a </a:t>
                </a:r>
                <a14:m>
                  <m:oMath xmlns:m="http://schemas.openxmlformats.org/officeDocument/2006/math">
                    <m:r>
                      <a:rPr lang="en-US" altLang="zh-TW" sz="1400" i="1">
                        <a:latin typeface="Cambria Math" panose="02040503050406030204" pitchFamily="18" charset="0"/>
                      </a:rPr>
                      <m:t>(12,8)</m:t>
                    </m:r>
                  </m:oMath>
                </a14:m>
                <a:r>
                  <a:rPr lang="en-US" altLang="zh-TW" sz="1400" dirty="0" smtClean="0"/>
                  <a:t> LDPC code,</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endParaRPr lang="en-US" altLang="zh-TW" sz="1400" dirty="0"/>
              </a:p>
              <a:p>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endParaRPr lang="en-US" altLang="zh-TW" sz="1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349765" y="946305"/>
                <a:ext cx="7275871" cy="5262979"/>
              </a:xfrm>
              <a:prstGeom prst="rect">
                <a:avLst/>
              </a:prstGeom>
              <a:blipFill>
                <a:blip r:embed="rId3"/>
                <a:stretch>
                  <a:fillRect l="-84" t="-231"/>
                </a:stretch>
              </a:blipFill>
            </p:spPr>
            <p:txBody>
              <a:bodyPr/>
              <a:lstStyle/>
              <a:p>
                <a:r>
                  <a:rPr lang="zh-TW" altLang="en-US">
                    <a:noFill/>
                  </a:rPr>
                  <a:t> </a:t>
                </a:r>
              </a:p>
            </p:txBody>
          </p:sp>
        </mc:Fallback>
      </mc:AlternateContent>
      <p:grpSp>
        <p:nvGrpSpPr>
          <p:cNvPr id="9" name="群組 8"/>
          <p:cNvGrpSpPr/>
          <p:nvPr/>
        </p:nvGrpSpPr>
        <p:grpSpPr>
          <a:xfrm>
            <a:off x="2178533" y="4253203"/>
            <a:ext cx="4723035" cy="1450423"/>
            <a:chOff x="1265029" y="2980394"/>
            <a:chExt cx="4723035" cy="1450423"/>
          </a:xfrm>
        </p:grpSpPr>
        <p:grpSp>
          <p:nvGrpSpPr>
            <p:cNvPr id="11" name="群組 10"/>
            <p:cNvGrpSpPr/>
            <p:nvPr/>
          </p:nvGrpSpPr>
          <p:grpSpPr>
            <a:xfrm>
              <a:off x="1265029" y="2980394"/>
              <a:ext cx="4723035" cy="1450423"/>
              <a:chOff x="860216" y="448053"/>
              <a:chExt cx="4723035" cy="1450423"/>
            </a:xfrm>
          </p:grpSpPr>
          <p:grpSp>
            <p:nvGrpSpPr>
              <p:cNvPr id="12" name="群組 11"/>
              <p:cNvGrpSpPr/>
              <p:nvPr/>
            </p:nvGrpSpPr>
            <p:grpSpPr>
              <a:xfrm>
                <a:off x="860216" y="448053"/>
                <a:ext cx="4723035" cy="1450423"/>
                <a:chOff x="924665" y="503819"/>
                <a:chExt cx="4723035" cy="1450423"/>
              </a:xfrm>
            </p:grpSpPr>
            <p:grpSp>
              <p:nvGrpSpPr>
                <p:cNvPr id="16" name="群組 15"/>
                <p:cNvGrpSpPr/>
                <p:nvPr/>
              </p:nvGrpSpPr>
              <p:grpSpPr>
                <a:xfrm>
                  <a:off x="924665" y="503819"/>
                  <a:ext cx="4723035" cy="1450423"/>
                  <a:chOff x="1701414" y="503819"/>
                  <a:chExt cx="4723035" cy="1450423"/>
                </a:xfrm>
              </p:grpSpPr>
              <p:grpSp>
                <p:nvGrpSpPr>
                  <p:cNvPr id="22" name="群組 21"/>
                  <p:cNvGrpSpPr/>
                  <p:nvPr/>
                </p:nvGrpSpPr>
                <p:grpSpPr>
                  <a:xfrm>
                    <a:off x="1701414" y="629265"/>
                    <a:ext cx="4723035" cy="1029705"/>
                    <a:chOff x="2527324" y="717756"/>
                    <a:chExt cx="4723035" cy="1029705"/>
                  </a:xfrm>
                </p:grpSpPr>
                <mc:AlternateContent xmlns:mc="http://schemas.openxmlformats.org/markup-compatibility/2006" xmlns:a14="http://schemas.microsoft.com/office/drawing/2010/main">
                  <mc:Choice Requires="a14">
                    <p:sp>
                      <p:nvSpPr>
                        <p:cNvPr id="25" name="文字方塊 24"/>
                        <p:cNvSpPr txBox="1"/>
                        <p:nvPr/>
                      </p:nvSpPr>
                      <p:spPr>
                        <a:xfrm>
                          <a:off x="2856272" y="717756"/>
                          <a:ext cx="4394087" cy="10297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𝐻</m:t>
                                </m:r>
                                <m:r>
                                  <a:rPr lang="en-US" altLang="zh-TW" sz="1200" i="1" smtClean="0">
                                    <a:latin typeface="Cambria Math" panose="02040503050406030204" pitchFamily="18" charset="0"/>
                                    <a:ea typeface="Cambria Math" panose="02040503050406030204" pitchFamily="18" charset="0"/>
                                  </a:rPr>
                                  <m:t>−−−−−→</m:t>
                                </m:r>
                                <m:sSub>
                                  <m:sSubPr>
                                    <m:ctrlPr>
                                      <a:rPr lang="en-US" altLang="zh-TW" sz="1200" i="1" smtClean="0">
                                        <a:latin typeface="Cambria Math" panose="02040503050406030204" pitchFamily="18" charset="0"/>
                                        <a:ea typeface="Cambria Math" panose="02040503050406030204" pitchFamily="18" charset="0"/>
                                      </a:rPr>
                                    </m:ctrlPr>
                                  </m:sSubPr>
                                  <m:e>
                                    <m:r>
                                      <a:rPr lang="en-US" altLang="zh-TW" sz="1200" b="0" i="1" smtClean="0">
                                        <a:latin typeface="Cambria Math" panose="02040503050406030204" pitchFamily="18" charset="0"/>
                                        <a:ea typeface="Cambria Math" panose="02040503050406030204" pitchFamily="18" charset="0"/>
                                      </a:rPr>
                                      <m:t>𝐻</m:t>
                                    </m:r>
                                  </m:e>
                                  <m:sub>
                                    <m:r>
                                      <a:rPr lang="en-US" altLang="zh-TW" sz="1200" b="0" i="1" smtClean="0">
                                        <a:latin typeface="Cambria Math" panose="02040503050406030204" pitchFamily="18" charset="0"/>
                                        <a:ea typeface="Cambria Math" panose="02040503050406030204" pitchFamily="18" charset="0"/>
                                      </a:rPr>
                                      <m:t>𝐺𝑎𝑢𝑠𝑠</m:t>
                                    </m:r>
                                  </m:sub>
                                </m:sSub>
                                <m:r>
                                  <a:rPr lang="en-US" altLang="zh-TW" sz="1200" i="1">
                                    <a:latin typeface="Cambria Math" panose="02040503050406030204" pitchFamily="18" charset="0"/>
                                    <a:ea typeface="Cambria Math" panose="02040503050406030204" pitchFamily="18" charset="0"/>
                                  </a:rPr>
                                  <m:t>=</m:t>
                                </m:r>
                                <m:d>
                                  <m:dPr>
                                    <m:begChr m:val="["/>
                                    <m:endChr m:val="]"/>
                                    <m:ctrlPr>
                                      <a:rPr lang="en-US" altLang="zh-TW" sz="1200" i="1" smtClean="0">
                                        <a:latin typeface="Cambria Math" panose="02040503050406030204" pitchFamily="18" charset="0"/>
                                        <a:ea typeface="Cambria Math" panose="02040503050406030204" pitchFamily="18" charset="0"/>
                                      </a:rPr>
                                    </m:ctrlPr>
                                  </m:dPr>
                                  <m:e>
                                    <m:m>
                                      <m:mPr>
                                        <m:mcs>
                                          <m:mc>
                                            <m:mcPr>
                                              <m:count m:val="12"/>
                                              <m:mcJc m:val="center"/>
                                            </m:mcPr>
                                          </m:mc>
                                        </m:mcs>
                                        <m:ctrlPr>
                                          <a:rPr lang="en-US" altLang="zh-TW" sz="1200" i="1" smtClean="0">
                                            <a:latin typeface="Cambria Math" panose="02040503050406030204" pitchFamily="18" charset="0"/>
                                            <a:ea typeface="Cambria Math" panose="02040503050406030204" pitchFamily="18" charset="0"/>
                                          </a:rPr>
                                        </m:ctrlPr>
                                      </m:mPr>
                                      <m:mr>
                                        <m:e>
                                          <m:r>
                                            <m:rPr>
                                              <m:brk m:alnAt="7"/>
                                            </m:rP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mr>
                                      <m:mr>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mr>
                                      <m:mr>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mr>
                                    </m:m>
                                  </m:e>
                                </m:d>
                              </m:oMath>
                            </m:oMathPara>
                          </a14:m>
                          <a:endParaRPr lang="zh-TW" altLang="en-US" sz="1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56272" y="717756"/>
                          <a:ext cx="4394087" cy="1029705"/>
                        </a:xfrm>
                        <a:prstGeom prst="rect">
                          <a:avLst/>
                        </a:prstGeom>
                        <a:blipFill>
                          <a:blip r:embed="rId4"/>
                          <a:stretch>
                            <a:fillRect/>
                          </a:stretch>
                        </a:blipFill>
                      </p:spPr>
                      <p:txBody>
                        <a:bodyPr/>
                        <a:lstStyle/>
                        <a:p>
                          <a:r>
                            <a:rPr lang="zh-TW" altLang="en-US">
                              <a:noFill/>
                            </a:rPr>
                            <a:t> </a:t>
                          </a:r>
                        </a:p>
                      </p:txBody>
                    </p:sp>
                  </mc:Fallback>
                </mc:AlternateContent>
                <p:sp>
                  <p:nvSpPr>
                    <p:cNvPr id="26" name="文字方塊 25"/>
                    <p:cNvSpPr txBox="1"/>
                    <p:nvPr/>
                  </p:nvSpPr>
                  <p:spPr>
                    <a:xfrm>
                      <a:off x="2527324" y="994441"/>
                      <a:ext cx="1720646" cy="461665"/>
                    </a:xfrm>
                    <a:prstGeom prst="rect">
                      <a:avLst/>
                    </a:prstGeom>
                    <a:noFill/>
                  </p:spPr>
                  <p:txBody>
                    <a:bodyPr wrap="square" rtlCol="0">
                      <a:spAutoFit/>
                    </a:bodyPr>
                    <a:lstStyle/>
                    <a:p>
                      <a:pPr algn="ctr"/>
                      <a:r>
                        <a:rPr lang="en-US" altLang="zh-TW" sz="1200" dirty="0" smtClean="0"/>
                        <a:t>Gauss</a:t>
                      </a:r>
                      <a:br>
                        <a:rPr lang="en-US" altLang="zh-TW" sz="1200" dirty="0" smtClean="0"/>
                      </a:br>
                      <a:r>
                        <a:rPr lang="en-US" altLang="zh-TW" sz="1200" dirty="0" smtClean="0"/>
                        <a:t>elimination</a:t>
                      </a:r>
                      <a:endParaRPr lang="zh-TW" altLang="en-US" sz="1200" dirty="0"/>
                    </a:p>
                  </p:txBody>
                </p:sp>
              </p:grpSp>
              <p:cxnSp>
                <p:nvCxnSpPr>
                  <p:cNvPr id="23" name="直線接點 22"/>
                  <p:cNvCxnSpPr/>
                  <p:nvPr/>
                </p:nvCxnSpPr>
                <p:spPr>
                  <a:xfrm>
                    <a:off x="4718077" y="503819"/>
                    <a:ext cx="0" cy="145042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1" name="橢圓 20"/>
                <p:cNvSpPr/>
                <p:nvPr/>
              </p:nvSpPr>
              <p:spPr>
                <a:xfrm>
                  <a:off x="2800343" y="580203"/>
                  <a:ext cx="229705" cy="22814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grpSp>
          <p:cxnSp>
            <p:nvCxnSpPr>
              <p:cNvPr id="13" name="直線接點 12"/>
              <p:cNvCxnSpPr/>
              <p:nvPr/>
            </p:nvCxnSpPr>
            <p:spPr>
              <a:xfrm>
                <a:off x="2744557" y="1184825"/>
                <a:ext cx="278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橢圓 32"/>
            <p:cNvSpPr/>
            <p:nvPr/>
          </p:nvSpPr>
          <p:spPr>
            <a:xfrm>
              <a:off x="3361704" y="3246506"/>
              <a:ext cx="229705" cy="22814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34" name="橢圓 33"/>
            <p:cNvSpPr/>
            <p:nvPr/>
          </p:nvSpPr>
          <p:spPr>
            <a:xfrm>
              <a:off x="4078308" y="3753464"/>
              <a:ext cx="229705" cy="22814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35" name="橢圓 34"/>
            <p:cNvSpPr/>
            <p:nvPr/>
          </p:nvSpPr>
          <p:spPr>
            <a:xfrm>
              <a:off x="4551858" y="3408654"/>
              <a:ext cx="229705" cy="22814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38" name="直線接點 37"/>
            <p:cNvCxnSpPr/>
            <p:nvPr/>
          </p:nvCxnSpPr>
          <p:spPr>
            <a:xfrm>
              <a:off x="3148142" y="4071366"/>
              <a:ext cx="278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6249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群組 26"/>
          <p:cNvGrpSpPr/>
          <p:nvPr/>
        </p:nvGrpSpPr>
        <p:grpSpPr>
          <a:xfrm>
            <a:off x="0" y="1335777"/>
            <a:ext cx="9424217" cy="1609350"/>
            <a:chOff x="-113069" y="3365075"/>
            <a:chExt cx="9424217" cy="1609350"/>
          </a:xfrm>
        </p:grpSpPr>
        <mc:AlternateContent xmlns:mc="http://schemas.openxmlformats.org/markup-compatibility/2006" xmlns:a14="http://schemas.microsoft.com/office/drawing/2010/main">
          <mc:Choice Requires="a14">
            <p:sp>
              <p:nvSpPr>
                <p:cNvPr id="28" name="矩形 27"/>
                <p:cNvSpPr/>
                <p:nvPr/>
              </p:nvSpPr>
              <p:spPr>
                <a:xfrm>
                  <a:off x="-113069" y="3365075"/>
                  <a:ext cx="9424217" cy="14829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1200" b="0" i="1" smtClean="0">
                                <a:latin typeface="Cambria Math" panose="02040503050406030204" pitchFamily="18" charset="0"/>
                                <a:ea typeface="Cambria Math" panose="02040503050406030204" pitchFamily="18" charset="0"/>
                              </a:rPr>
                            </m:ctrlPr>
                          </m:sSubPr>
                          <m:e>
                            <m:r>
                              <a:rPr lang="en-US" altLang="zh-TW" sz="1200" b="0" i="1" smtClean="0">
                                <a:latin typeface="Cambria Math" panose="02040503050406030204" pitchFamily="18" charset="0"/>
                                <a:ea typeface="Cambria Math" panose="02040503050406030204" pitchFamily="18" charset="0"/>
                              </a:rPr>
                              <m:t>𝐻</m:t>
                            </m:r>
                          </m:e>
                          <m:sub>
                            <m:r>
                              <a:rPr lang="en-US" altLang="zh-TW" sz="1200" b="0" i="1" smtClean="0">
                                <a:latin typeface="Cambria Math" panose="02040503050406030204" pitchFamily="18" charset="0"/>
                                <a:ea typeface="Cambria Math" panose="02040503050406030204" pitchFamily="18" charset="0"/>
                              </a:rPr>
                              <m:t>𝑠𝑡𝑑</m:t>
                            </m:r>
                          </m:sub>
                        </m:sSub>
                        <m:r>
                          <a:rPr lang="en-US" altLang="zh-TW" sz="1200" i="1">
                            <a:latin typeface="Cambria Math" panose="02040503050406030204" pitchFamily="18" charset="0"/>
                            <a:ea typeface="Cambria Math" panose="02040503050406030204" pitchFamily="18" charset="0"/>
                          </a:rPr>
                          <m:t>=</m:t>
                        </m:r>
                        <m:d>
                          <m:dPr>
                            <m:begChr m:val="["/>
                            <m:endChr m:val="]"/>
                            <m:ctrlPr>
                              <a:rPr lang="en-US" altLang="zh-TW" sz="1200" b="0" i="1" smtClean="0">
                                <a:latin typeface="Cambria Math" panose="02040503050406030204" pitchFamily="18" charset="0"/>
                                <a:ea typeface="Cambria Math" panose="02040503050406030204" pitchFamily="18" charset="0"/>
                              </a:rPr>
                            </m:ctrlPr>
                          </m:dPr>
                          <m:e>
                            <m:m>
                              <m:mPr>
                                <m:mcs>
                                  <m:mc>
                                    <m:mcPr>
                                      <m:count m:val="12"/>
                                      <m:mcJc m:val="center"/>
                                    </m:mcPr>
                                  </m:mc>
                                </m:mcs>
                                <m:ctrlPr>
                                  <a:rPr lang="en-US" altLang="zh-TW" sz="1200" b="0" i="1" smtClean="0">
                                    <a:latin typeface="Cambria Math" panose="02040503050406030204" pitchFamily="18" charset="0"/>
                                    <a:ea typeface="Cambria Math" panose="02040503050406030204" pitchFamily="18" charset="0"/>
                                  </a:rPr>
                                </m:ctrlPr>
                              </m:mPr>
                              <m:mr>
                                <m:e>
                                  <m:r>
                                    <m:rPr>
                                      <m:brk m:alnAt="7"/>
                                    </m:rP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mr>
                              <m:mr>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mr>
                              <m:mr>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mr>
                              <m:mr>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0</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1</m:t>
                                  </m:r>
                                </m:e>
                                <m:e>
                                  <m:r>
                                    <a:rPr lang="en-US" altLang="zh-TW" sz="1200" i="1">
                                      <a:latin typeface="Cambria Math" panose="02040503050406030204" pitchFamily="18" charset="0"/>
                                      <a:ea typeface="Cambria Math" panose="02040503050406030204" pitchFamily="18" charset="0"/>
                                    </a:rPr>
                                    <m:t>0</m:t>
                                  </m:r>
                                </m:e>
                              </m:mr>
                            </m:m>
                          </m:e>
                        </m:d>
                        <m:r>
                          <a:rPr lang="en-US" altLang="zh-TW" sz="1200" i="1">
                            <a:latin typeface="Cambria Math" panose="02040503050406030204" pitchFamily="18" charset="0"/>
                            <a:ea typeface="Cambria Math" panose="02040503050406030204" pitchFamily="18" charset="0"/>
                          </a:rPr>
                          <m:t>−−−−−→</m:t>
                        </m:r>
                        <m:sSub>
                          <m:sSubPr>
                            <m:ctrlPr>
                              <a:rPr lang="en-US" altLang="zh-TW" sz="1200" i="1" smtClean="0">
                                <a:latin typeface="Cambria Math" panose="02040503050406030204" pitchFamily="18" charset="0"/>
                                <a:ea typeface="Cambria Math" panose="02040503050406030204" pitchFamily="18" charset="0"/>
                              </a:rPr>
                            </m:ctrlPr>
                          </m:sSubPr>
                          <m:e>
                            <m:r>
                              <a:rPr lang="en-US" altLang="zh-TW" sz="1200" b="0" i="1" smtClean="0">
                                <a:latin typeface="Cambria Math" panose="02040503050406030204" pitchFamily="18" charset="0"/>
                                <a:ea typeface="Cambria Math" panose="02040503050406030204" pitchFamily="18" charset="0"/>
                              </a:rPr>
                              <m:t>𝐺</m:t>
                            </m:r>
                          </m:e>
                          <m:sub>
                            <m:r>
                              <a:rPr lang="en-US" altLang="zh-TW" sz="1200" b="0" i="1" smtClean="0">
                                <a:latin typeface="Cambria Math" panose="02040503050406030204" pitchFamily="18" charset="0"/>
                                <a:ea typeface="Cambria Math" panose="02040503050406030204" pitchFamily="18" charset="0"/>
                              </a:rPr>
                              <m:t>𝑠𝑡𝑑</m:t>
                            </m:r>
                          </m:sub>
                        </m:sSub>
                        <m:r>
                          <a:rPr lang="en-US" altLang="zh-TW" sz="1200" i="1" smtClean="0">
                            <a:latin typeface="Cambria Math" panose="02040503050406030204" pitchFamily="18" charset="0"/>
                            <a:ea typeface="Cambria Math" panose="02040503050406030204" pitchFamily="18" charset="0"/>
                          </a:rPr>
                          <m:t>=</m:t>
                        </m:r>
                        <m:d>
                          <m:dPr>
                            <m:begChr m:val="["/>
                            <m:endChr m:val="]"/>
                            <m:ctrlPr>
                              <a:rPr lang="en-US" altLang="zh-TW" sz="1200" i="1" smtClean="0">
                                <a:latin typeface="Cambria Math" panose="02040503050406030204" pitchFamily="18" charset="0"/>
                                <a:ea typeface="Cambria Math" panose="02040503050406030204" pitchFamily="18" charset="0"/>
                              </a:rPr>
                            </m:ctrlPr>
                          </m:dPr>
                          <m:e>
                            <m:m>
                              <m:mPr>
                                <m:mcs>
                                  <m:mc>
                                    <m:mcPr>
                                      <m:count m:val="12"/>
                                      <m:mcJc m:val="center"/>
                                    </m:mcPr>
                                  </m:mc>
                                </m:mcs>
                                <m:ctrlPr>
                                  <a:rPr lang="en-US" altLang="zh-TW" sz="1200" i="1" smtClean="0">
                                    <a:latin typeface="Cambria Math" panose="02040503050406030204" pitchFamily="18" charset="0"/>
                                    <a:ea typeface="Cambria Math" panose="02040503050406030204" pitchFamily="18" charset="0"/>
                                  </a:rPr>
                                </m:ctrlPr>
                              </m:mPr>
                              <m:mr>
                                <m:e>
                                  <m:r>
                                    <m:rPr>
                                      <m:brk m:alnAt="7"/>
                                    </m:rP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mr>
                              <m:mr>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0</m:t>
                                  </m:r>
                                </m:e>
                                <m:e>
                                  <m:r>
                                    <a:rPr lang="en-US" altLang="zh-TW" sz="1200" b="0" i="1" smtClean="0">
                                      <a:latin typeface="Cambria Math" panose="02040503050406030204" pitchFamily="18" charset="0"/>
                                      <a:ea typeface="Cambria Math" panose="02040503050406030204" pitchFamily="18" charset="0"/>
                                    </a:rPr>
                                    <m:t>1</m:t>
                                  </m:r>
                                </m:e>
                              </m:mr>
                            </m:m>
                          </m:e>
                        </m:d>
                      </m:oMath>
                    </m:oMathPara>
                  </a14:m>
                  <a:endParaRPr lang="zh-TW" altLang="en-US" sz="1200" dirty="0"/>
                </a:p>
              </p:txBody>
            </p:sp>
          </mc:Choice>
          <mc:Fallback xmlns="">
            <p:sp>
              <p:nvSpPr>
                <p:cNvPr id="28" name="矩形 27"/>
                <p:cNvSpPr>
                  <a:spLocks noRot="1" noChangeAspect="1" noMove="1" noResize="1" noEditPoints="1" noAdjustHandles="1" noChangeArrowheads="1" noChangeShapeType="1" noTextEdit="1"/>
                </p:cNvSpPr>
                <p:nvPr/>
              </p:nvSpPr>
              <p:spPr>
                <a:xfrm>
                  <a:off x="-113069" y="3365075"/>
                  <a:ext cx="9424217" cy="1482906"/>
                </a:xfrm>
                <a:prstGeom prst="rect">
                  <a:avLst/>
                </a:prstGeom>
                <a:blipFill>
                  <a:blip r:embed="rId3"/>
                  <a:stretch>
                    <a:fillRect/>
                  </a:stretch>
                </a:blipFill>
              </p:spPr>
              <p:txBody>
                <a:bodyPr/>
                <a:lstStyle/>
                <a:p>
                  <a:r>
                    <a:rPr lang="zh-TW" altLang="en-US">
                      <a:noFill/>
                    </a:rPr>
                    <a:t> </a:t>
                  </a:r>
                </a:p>
              </p:txBody>
            </p:sp>
          </mc:Fallback>
        </mc:AlternateContent>
        <p:cxnSp>
          <p:nvCxnSpPr>
            <p:cNvPr id="29" name="直線接點 28"/>
            <p:cNvCxnSpPr/>
            <p:nvPr/>
          </p:nvCxnSpPr>
          <p:spPr>
            <a:xfrm>
              <a:off x="6406546" y="3365075"/>
              <a:ext cx="13023" cy="16093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H="1">
              <a:off x="2349798" y="3713706"/>
              <a:ext cx="4294" cy="88490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文字方塊 30"/>
              <p:cNvSpPr txBox="1"/>
              <p:nvPr/>
            </p:nvSpPr>
            <p:spPr>
              <a:xfrm>
                <a:off x="1179424" y="3611676"/>
                <a:ext cx="6686494" cy="2352119"/>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altLang="zh-TW" sz="1400" i="1" smtClean="0">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𝐻</m:t>
                        </m:r>
                      </m:e>
                      <m:sub>
                        <m:r>
                          <a:rPr lang="en-US" altLang="zh-TW" sz="1400" i="1">
                            <a:latin typeface="Cambria Math" panose="02040503050406030204" pitchFamily="18" charset="0"/>
                            <a:ea typeface="Cambria Math" panose="02040503050406030204" pitchFamily="18" charset="0"/>
                          </a:rPr>
                          <m:t>𝑠𝑡𝑑</m:t>
                        </m:r>
                      </m:sub>
                    </m:sSub>
                  </m:oMath>
                </a14:m>
                <a:r>
                  <a:rPr lang="en-US" altLang="zh-TW" sz="1400" dirty="0" smtClean="0"/>
                  <a:t> and </a:t>
                </a:r>
                <a14:m>
                  <m:oMath xmlns:m="http://schemas.openxmlformats.org/officeDocument/2006/math">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𝐺</m:t>
                        </m:r>
                      </m:e>
                      <m:sub>
                        <m:r>
                          <a:rPr lang="en-US" altLang="zh-TW" sz="1400" i="1">
                            <a:latin typeface="Cambria Math" panose="02040503050406030204" pitchFamily="18" charset="0"/>
                            <a:ea typeface="Cambria Math" panose="02040503050406030204" pitchFamily="18" charset="0"/>
                          </a:rPr>
                          <m:t>𝑠𝑡𝑑</m:t>
                        </m:r>
                      </m:sub>
                    </m:sSub>
                  </m:oMath>
                </a14:m>
                <a:r>
                  <a:rPr lang="en-US" altLang="zh-TW" sz="1400" dirty="0" smtClean="0"/>
                  <a:t> is the standard form of </a:t>
                </a:r>
                <a14:m>
                  <m:oMath xmlns:m="http://schemas.openxmlformats.org/officeDocument/2006/math">
                    <m:sSub>
                      <m:sSubPr>
                        <m:ctrlPr>
                          <a:rPr lang="en-US" altLang="zh-TW" sz="1400" i="1">
                            <a:latin typeface="Cambria Math" panose="02040503050406030204" pitchFamily="18" charset="0"/>
                            <a:ea typeface="Cambria Math" panose="02040503050406030204" pitchFamily="18" charset="0"/>
                          </a:rPr>
                        </m:ctrlPr>
                      </m:sSubPr>
                      <m:e>
                        <m:r>
                          <a:rPr lang="en-US" altLang="zh-TW" sz="1400" b="0" i="1">
                            <a:latin typeface="Cambria Math" panose="02040503050406030204" pitchFamily="18" charset="0"/>
                            <a:ea typeface="Cambria Math" panose="02040503050406030204" pitchFamily="18" charset="0"/>
                          </a:rPr>
                          <m:t>𝐻</m:t>
                        </m:r>
                      </m:e>
                      <m:sub>
                        <m:r>
                          <a:rPr lang="en-US" altLang="zh-TW" sz="1400" b="0" i="1">
                            <a:latin typeface="Cambria Math" panose="02040503050406030204" pitchFamily="18" charset="0"/>
                            <a:ea typeface="Cambria Math" panose="02040503050406030204" pitchFamily="18" charset="0"/>
                          </a:rPr>
                          <m:t>𝐺𝑎𝑢𝑠𝑠</m:t>
                        </m:r>
                      </m:sub>
                    </m:sSub>
                  </m:oMath>
                </a14:m>
                <a:r>
                  <a:rPr lang="en-US" altLang="zh-TW" sz="1400" dirty="0" smtClean="0"/>
                  <a:t> and </a:t>
                </a:r>
                <a14:m>
                  <m:oMath xmlns:m="http://schemas.openxmlformats.org/officeDocument/2006/math">
                    <m:r>
                      <a:rPr lang="en-US" altLang="zh-TW" sz="1400" i="1">
                        <a:latin typeface="Cambria Math" panose="02040503050406030204" pitchFamily="18" charset="0"/>
                      </a:rPr>
                      <m:t>𝐺</m:t>
                    </m:r>
                  </m:oMath>
                </a14:m>
                <a:r>
                  <a:rPr lang="en-US" altLang="zh-TW" sz="1400" dirty="0" smtClean="0"/>
                  <a:t>, respectively. We can observe that, </a:t>
                </a:r>
                <a14:m>
                  <m:oMath xmlns:m="http://schemas.openxmlformats.org/officeDocument/2006/math">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𝐻</m:t>
                        </m:r>
                      </m:e>
                      <m:sub>
                        <m:r>
                          <a:rPr lang="en-US" altLang="zh-TW" sz="1400" i="1">
                            <a:latin typeface="Cambria Math" panose="02040503050406030204" pitchFamily="18" charset="0"/>
                            <a:ea typeface="Cambria Math" panose="02040503050406030204" pitchFamily="18" charset="0"/>
                          </a:rPr>
                          <m:t>𝐺𝑎𝑢𝑠𝑠</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3,7</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4,5</m:t>
                        </m:r>
                      </m:sub>
                    </m:sSub>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𝐻</m:t>
                        </m:r>
                      </m:e>
                      <m:sub>
                        <m:r>
                          <a:rPr lang="en-US" altLang="zh-TW" sz="1400" b="0" i="1" smtClean="0">
                            <a:latin typeface="Cambria Math" panose="02040503050406030204" pitchFamily="18" charset="0"/>
                            <a:ea typeface="Cambria Math" panose="02040503050406030204" pitchFamily="18" charset="0"/>
                          </a:rPr>
                          <m:t>𝑠𝑡𝑑</m:t>
                        </m:r>
                      </m:sub>
                    </m:sSub>
                  </m:oMath>
                </a14:m>
                <a:r>
                  <a:rPr lang="en-US" altLang="zh-TW" sz="1400" dirty="0" smtClean="0"/>
                  <a:t>, where </a:t>
                </a:r>
                <a14:m>
                  <m:oMath xmlns:m="http://schemas.openxmlformats.org/officeDocument/2006/math">
                    <m:r>
                      <a:rPr lang="en-US" altLang="zh-TW" sz="1400" i="1" dirty="0">
                        <a:latin typeface="Cambria Math" panose="02040503050406030204" pitchFamily="18" charset="0"/>
                      </a:rPr>
                      <m:t>𝑃</m:t>
                    </m:r>
                  </m:oMath>
                </a14:m>
                <a:r>
                  <a:rPr lang="zh-TW" altLang="en-US" sz="1400" dirty="0"/>
                  <a:t> </a:t>
                </a:r>
                <a:r>
                  <a:rPr lang="en-US" altLang="zh-TW" sz="1400" dirty="0"/>
                  <a:t>is the column exchange </a:t>
                </a:r>
                <a:r>
                  <a:rPr lang="en-US" altLang="zh-TW" sz="1400" dirty="0" smtClean="0"/>
                  <a:t>matrix. Since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𝐻</m:t>
                        </m:r>
                      </m:e>
                      <m:sub>
                        <m:r>
                          <a:rPr lang="en-US" altLang="zh-TW" sz="1400" b="0" i="1" smtClean="0">
                            <a:latin typeface="Cambria Math" panose="02040503050406030204" pitchFamily="18" charset="0"/>
                          </a:rPr>
                          <m:t>𝑠𝑡𝑑</m:t>
                        </m:r>
                      </m:sub>
                    </m:sSub>
                    <m:r>
                      <a:rPr lang="en-US" altLang="zh-TW" sz="1400" i="1" smtClean="0">
                        <a:latin typeface="Cambria Math" panose="02040503050406030204" pitchFamily="18" charset="0"/>
                        <a:ea typeface="Cambria Math" panose="02040503050406030204" pitchFamily="18" charset="0"/>
                      </a:rPr>
                      <m:t>∙</m:t>
                    </m:r>
                    <m:sSubSup>
                      <m:sSubSupPr>
                        <m:ctrlPr>
                          <a:rPr lang="en-US" altLang="zh-TW" sz="1400" i="1" smtClean="0">
                            <a:latin typeface="Cambria Math" panose="02040503050406030204" pitchFamily="18" charset="0"/>
                            <a:ea typeface="Cambria Math" panose="02040503050406030204" pitchFamily="18" charset="0"/>
                          </a:rPr>
                        </m:ctrlPr>
                      </m:sSubSupPr>
                      <m:e>
                        <m:r>
                          <a:rPr lang="en-US" altLang="zh-TW" sz="1400" b="0" i="1" smtClean="0">
                            <a:latin typeface="Cambria Math" panose="02040503050406030204" pitchFamily="18" charset="0"/>
                            <a:ea typeface="Cambria Math" panose="02040503050406030204" pitchFamily="18" charset="0"/>
                          </a:rPr>
                          <m:t>𝐺</m:t>
                        </m:r>
                      </m:e>
                      <m:sub>
                        <m:r>
                          <a:rPr lang="en-US" altLang="zh-TW" sz="1400" b="0" i="1" smtClean="0">
                            <a:latin typeface="Cambria Math" panose="02040503050406030204" pitchFamily="18" charset="0"/>
                            <a:ea typeface="Cambria Math" panose="02040503050406030204" pitchFamily="18" charset="0"/>
                          </a:rPr>
                          <m:t>𝑠𝑡𝑑</m:t>
                        </m:r>
                      </m:sub>
                      <m:sup>
                        <m:r>
                          <a:rPr lang="en-US" altLang="zh-TW" sz="1400" b="0" i="1" smtClean="0">
                            <a:latin typeface="Cambria Math" panose="02040503050406030204" pitchFamily="18" charset="0"/>
                            <a:ea typeface="Cambria Math" panose="02040503050406030204" pitchFamily="18" charset="0"/>
                          </a:rPr>
                          <m:t>𝑇</m:t>
                        </m:r>
                      </m:sup>
                    </m:sSubSup>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𝑂</m:t>
                    </m:r>
                  </m:oMath>
                </a14:m>
                <a:r>
                  <a:rPr lang="en-US" altLang="zh-TW" sz="1400" dirty="0" smtClean="0"/>
                  <a:t>, then </a:t>
                </a:r>
                <a14:m>
                  <m:oMath xmlns:m="http://schemas.openxmlformats.org/officeDocument/2006/math">
                    <m:d>
                      <m:dPr>
                        <m:ctrlPr>
                          <a:rPr lang="en-US" altLang="zh-TW" sz="1400" b="0" i="1" smtClean="0">
                            <a:latin typeface="Cambria Math" panose="02040503050406030204" pitchFamily="18" charset="0"/>
                          </a:rPr>
                        </m:ctrlPr>
                      </m:dPr>
                      <m:e>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𝐻</m:t>
                            </m:r>
                          </m:e>
                          <m:sub>
                            <m:r>
                              <a:rPr lang="en-US" altLang="zh-TW" sz="1400" i="1">
                                <a:latin typeface="Cambria Math" panose="02040503050406030204" pitchFamily="18" charset="0"/>
                                <a:ea typeface="Cambria Math" panose="02040503050406030204" pitchFamily="18" charset="0"/>
                              </a:rPr>
                              <m:t>𝐺𝑎𝑢𝑠𝑠</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3,7</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4,5</m:t>
                            </m:r>
                          </m:sub>
                        </m:sSub>
                      </m:e>
                    </m:d>
                    <m:r>
                      <a:rPr lang="en-US" altLang="zh-TW" sz="1400" b="0" i="1" smtClean="0">
                        <a:latin typeface="Cambria Math" panose="02040503050406030204" pitchFamily="18" charset="0"/>
                        <a:ea typeface="Cambria Math" panose="02040503050406030204" pitchFamily="18" charset="0"/>
                      </a:rPr>
                      <m:t>∙</m:t>
                    </m:r>
                    <m:sSup>
                      <m:sSupPr>
                        <m:ctrlPr>
                          <a:rPr lang="en-US" altLang="zh-TW" sz="1400" b="0" i="1" smtClean="0">
                            <a:latin typeface="Cambria Math" panose="02040503050406030204" pitchFamily="18" charset="0"/>
                            <a:ea typeface="Cambria Math" panose="02040503050406030204" pitchFamily="18" charset="0"/>
                          </a:rPr>
                        </m:ctrlPr>
                      </m:sSupPr>
                      <m:e>
                        <m:d>
                          <m:dPr>
                            <m:ctrlPr>
                              <a:rPr lang="en-US" altLang="zh-TW" sz="1400" b="0" i="1" smtClean="0">
                                <a:latin typeface="Cambria Math" panose="02040503050406030204" pitchFamily="18" charset="0"/>
                                <a:ea typeface="Cambria Math" panose="02040503050406030204" pitchFamily="18" charset="0"/>
                              </a:rPr>
                            </m:ctrlPr>
                          </m:dPr>
                          <m:e>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3,7</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4,5</m:t>
                                </m:r>
                              </m:sub>
                            </m:sSub>
                          </m:e>
                        </m:d>
                      </m:e>
                      <m:sup>
                        <m:r>
                          <a:rPr lang="en-US" altLang="zh-TW" sz="1400" b="0" i="1" smtClean="0">
                            <a:latin typeface="Cambria Math" panose="02040503050406030204" pitchFamily="18" charset="0"/>
                            <a:ea typeface="Cambria Math" panose="02040503050406030204" pitchFamily="18" charset="0"/>
                          </a:rPr>
                          <m:t>−1</m:t>
                        </m:r>
                      </m:sup>
                    </m:sSup>
                    <m:r>
                      <a:rPr lang="en-US" altLang="zh-TW" sz="1400" b="0" i="1" smtClean="0">
                        <a:latin typeface="Cambria Math" panose="02040503050406030204" pitchFamily="18" charset="0"/>
                        <a:ea typeface="Cambria Math" panose="02040503050406030204" pitchFamily="18" charset="0"/>
                      </a:rPr>
                      <m:t>∙</m:t>
                    </m:r>
                    <m:sSup>
                      <m:sSupPr>
                        <m:ctrlPr>
                          <a:rPr lang="en-US" altLang="zh-TW" sz="1400" b="0" i="1" smtClean="0">
                            <a:latin typeface="Cambria Math" panose="02040503050406030204" pitchFamily="18" charset="0"/>
                            <a:ea typeface="Cambria Math" panose="02040503050406030204" pitchFamily="18" charset="0"/>
                          </a:rPr>
                        </m:ctrlPr>
                      </m:sSupPr>
                      <m:e>
                        <m:r>
                          <a:rPr lang="en-US" altLang="zh-TW" sz="1400" b="0" i="1" smtClean="0">
                            <a:latin typeface="Cambria Math" panose="02040503050406030204" pitchFamily="18" charset="0"/>
                            <a:ea typeface="Cambria Math" panose="02040503050406030204" pitchFamily="18" charset="0"/>
                          </a:rPr>
                          <m:t>𝐺</m:t>
                        </m:r>
                      </m:e>
                      <m:sup>
                        <m:r>
                          <a:rPr lang="en-US" altLang="zh-TW" sz="1400" b="0" i="1" smtClean="0">
                            <a:latin typeface="Cambria Math" panose="02040503050406030204" pitchFamily="18" charset="0"/>
                            <a:ea typeface="Cambria Math" panose="02040503050406030204" pitchFamily="18" charset="0"/>
                          </a:rPr>
                          <m:t>𝑇</m:t>
                        </m:r>
                      </m:sup>
                    </m:sSup>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𝑂</m:t>
                    </m:r>
                    <m:r>
                      <a:rPr lang="en-US" altLang="zh-TW" sz="1400" b="0" i="0" smtClean="0">
                        <a:latin typeface="Cambria Math" panose="02040503050406030204" pitchFamily="18" charset="0"/>
                        <a:ea typeface="Cambria Math" panose="02040503050406030204" pitchFamily="18" charset="0"/>
                      </a:rPr>
                      <m:t>,</m:t>
                    </m:r>
                  </m:oMath>
                </a14:m>
                <a:r>
                  <a:rPr lang="en-US" altLang="zh-TW" sz="1400" dirty="0" smtClean="0"/>
                  <a:t> and </a:t>
                </a:r>
                <a14:m>
                  <m:oMath xmlns:m="http://schemas.openxmlformats.org/officeDocument/2006/math">
                    <m:sSup>
                      <m:sSupPr>
                        <m:ctrlPr>
                          <a:rPr lang="en-US" altLang="zh-TW" sz="1400" i="1">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𝐺</m:t>
                        </m:r>
                      </m:e>
                      <m:sup>
                        <m:r>
                          <a:rPr lang="en-US" altLang="zh-TW" sz="1400" i="1">
                            <a:latin typeface="Cambria Math" panose="02040503050406030204" pitchFamily="18" charset="0"/>
                            <a:ea typeface="Cambria Math" panose="02040503050406030204" pitchFamily="18" charset="0"/>
                          </a:rPr>
                          <m:t>𝑇</m:t>
                        </m:r>
                      </m:sup>
                    </m:sSup>
                    <m:r>
                      <a:rPr lang="en-US" altLang="zh-TW" sz="1400" b="0" i="1" smtClean="0">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3,7</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4,5</m:t>
                        </m:r>
                      </m:sub>
                    </m:sSub>
                    <m:r>
                      <a:rPr lang="en-US" altLang="zh-TW" sz="1400" b="0" i="1" smtClean="0">
                        <a:latin typeface="Cambria Math" panose="02040503050406030204" pitchFamily="18" charset="0"/>
                        <a:ea typeface="Cambria Math" panose="02040503050406030204" pitchFamily="18" charset="0"/>
                      </a:rPr>
                      <m:t>)∙</m:t>
                    </m:r>
                    <m:sSubSup>
                      <m:sSubSupPr>
                        <m:ctrlPr>
                          <a:rPr lang="en-US" altLang="zh-TW" sz="1400" i="1">
                            <a:latin typeface="Cambria Math" panose="02040503050406030204" pitchFamily="18" charset="0"/>
                            <a:ea typeface="Cambria Math" panose="02040503050406030204" pitchFamily="18" charset="0"/>
                          </a:rPr>
                        </m:ctrlPr>
                      </m:sSubSupPr>
                      <m:e>
                        <m:r>
                          <a:rPr lang="en-US" altLang="zh-TW" sz="1400" i="1">
                            <a:latin typeface="Cambria Math" panose="02040503050406030204" pitchFamily="18" charset="0"/>
                            <a:ea typeface="Cambria Math" panose="02040503050406030204" pitchFamily="18" charset="0"/>
                          </a:rPr>
                          <m:t>𝐺</m:t>
                        </m:r>
                      </m:e>
                      <m:sub>
                        <m:r>
                          <a:rPr lang="en-US" altLang="zh-TW" sz="1400" i="1">
                            <a:latin typeface="Cambria Math" panose="02040503050406030204" pitchFamily="18" charset="0"/>
                            <a:ea typeface="Cambria Math" panose="02040503050406030204" pitchFamily="18" charset="0"/>
                          </a:rPr>
                          <m:t>𝑠𝑡𝑑</m:t>
                        </m:r>
                      </m:sub>
                      <m:sup>
                        <m:r>
                          <a:rPr lang="en-US" altLang="zh-TW" sz="1400" i="1">
                            <a:latin typeface="Cambria Math" panose="02040503050406030204" pitchFamily="18" charset="0"/>
                            <a:ea typeface="Cambria Math" panose="02040503050406030204" pitchFamily="18" charset="0"/>
                          </a:rPr>
                          <m:t>𝑇</m:t>
                        </m:r>
                      </m:sup>
                    </m:sSubSup>
                  </m:oMath>
                </a14:m>
                <a:r>
                  <a:rPr lang="en-US" altLang="zh-TW" sz="1400" dirty="0" smtClean="0"/>
                  <a:t>,</a:t>
                </a:r>
                <a:br>
                  <a:rPr lang="en-US" altLang="zh-TW" sz="1400" dirty="0" smtClean="0"/>
                </a:br>
                <a14:m>
                  <m:oMath xmlns:m="http://schemas.openxmlformats.org/officeDocument/2006/math">
                    <m:r>
                      <a:rPr lang="en-US" altLang="zh-TW" sz="1400" b="0" i="1" smtClean="0">
                        <a:latin typeface="Cambria Math" panose="02040503050406030204" pitchFamily="18" charset="0"/>
                      </a:rPr>
                      <m:t>𝐺</m:t>
                    </m:r>
                    <m:r>
                      <a:rPr lang="en-US" altLang="zh-TW" sz="1400" b="0" i="1" smtClean="0">
                        <a:latin typeface="Cambria Math" panose="02040503050406030204" pitchFamily="18" charset="0"/>
                      </a:rPr>
                      <m:t>=</m:t>
                    </m:r>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𝐺</m:t>
                        </m:r>
                      </m:e>
                      <m:sub>
                        <m:r>
                          <a:rPr lang="en-US" altLang="zh-TW" sz="1400" b="0" i="1" smtClean="0">
                            <a:latin typeface="Cambria Math" panose="02040503050406030204" pitchFamily="18" charset="0"/>
                          </a:rPr>
                          <m:t>𝑠𝑡𝑑</m:t>
                        </m:r>
                      </m:sub>
                    </m:sSub>
                    <m:r>
                      <a:rPr lang="en-US" altLang="zh-TW" sz="1400" b="0" i="1" smtClean="0">
                        <a:latin typeface="Cambria Math" panose="02040503050406030204" pitchFamily="18" charset="0"/>
                        <a:ea typeface="Cambria Math" panose="02040503050406030204" pitchFamily="18" charset="0"/>
                      </a:rPr>
                      <m:t>∙</m:t>
                    </m:r>
                    <m:sSup>
                      <m:sSupPr>
                        <m:ctrlPr>
                          <a:rPr lang="en-US" altLang="zh-TW" sz="1400" b="0" i="1" smtClean="0">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3,7</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𝑃</m:t>
                            </m:r>
                          </m:e>
                          <m:sub>
                            <m:r>
                              <a:rPr lang="en-US" altLang="zh-TW" sz="1400" i="1">
                                <a:latin typeface="Cambria Math" panose="02040503050406030204" pitchFamily="18" charset="0"/>
                                <a:ea typeface="Cambria Math" panose="02040503050406030204" pitchFamily="18" charset="0"/>
                              </a:rPr>
                              <m:t>4,5</m:t>
                            </m:r>
                          </m:sub>
                        </m:sSub>
                        <m:r>
                          <a:rPr lang="en-US" altLang="zh-TW" sz="1400" i="1">
                            <a:latin typeface="Cambria Math" panose="02040503050406030204" pitchFamily="18" charset="0"/>
                            <a:ea typeface="Cambria Math" panose="02040503050406030204" pitchFamily="18" charset="0"/>
                          </a:rPr>
                          <m:t>)</m:t>
                        </m:r>
                      </m:e>
                      <m:sup>
                        <m:r>
                          <a:rPr lang="en-US" altLang="zh-TW" sz="1400" b="0" i="1" smtClean="0">
                            <a:latin typeface="Cambria Math" panose="02040503050406030204" pitchFamily="18" charset="0"/>
                            <a:ea typeface="Cambria Math" panose="02040503050406030204" pitchFamily="18" charset="0"/>
                          </a:rPr>
                          <m:t>𝑇</m:t>
                        </m:r>
                      </m:sup>
                    </m:sSup>
                  </m:oMath>
                </a14:m>
                <a:r>
                  <a:rPr lang="en-US" altLang="zh-TW" sz="1400" dirty="0" smtClean="0"/>
                  <a:t>.</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sSub>
                        <m:sSubPr>
                          <m:ctrlPr>
                            <a:rPr lang="en-US" altLang="zh-TW" sz="1400" b="1" i="1">
                              <a:latin typeface="Cambria Math" panose="02040503050406030204" pitchFamily="18" charset="0"/>
                              <a:ea typeface="Cambria Math" panose="02040503050406030204" pitchFamily="18" charset="0"/>
                            </a:rPr>
                          </m:ctrlPr>
                        </m:sSubPr>
                        <m:e>
                          <m:r>
                            <a:rPr lang="en-US" altLang="zh-TW" sz="1400" b="1" i="1">
                              <a:latin typeface="Cambria Math" panose="02040503050406030204" pitchFamily="18" charset="0"/>
                              <a:ea typeface="Cambria Math" panose="02040503050406030204" pitchFamily="18" charset="0"/>
                            </a:rPr>
                            <m:t>𝑯</m:t>
                          </m:r>
                        </m:e>
                        <m:sub>
                          <m:r>
                            <a:rPr lang="en-US" altLang="zh-TW" sz="1400" b="1" i="1">
                              <a:latin typeface="Cambria Math" panose="02040503050406030204" pitchFamily="18" charset="0"/>
                              <a:ea typeface="Cambria Math" panose="02040503050406030204" pitchFamily="18" charset="0"/>
                            </a:rPr>
                            <m:t>𝑮𝒂𝒖𝒔𝒔</m:t>
                          </m:r>
                        </m:sub>
                      </m:sSub>
                      <m:r>
                        <a:rPr lang="en-US" altLang="zh-TW" sz="1400" b="1" i="1">
                          <a:latin typeface="Cambria Math" panose="02040503050406030204" pitchFamily="18" charset="0"/>
                          <a:ea typeface="Cambria Math" panose="02040503050406030204" pitchFamily="18" charset="0"/>
                        </a:rPr>
                        <m:t>∙</m:t>
                      </m:r>
                      <m:r>
                        <a:rPr lang="en-US" altLang="zh-TW" sz="1400" b="1" i="1">
                          <a:latin typeface="Cambria Math" panose="02040503050406030204" pitchFamily="18" charset="0"/>
                          <a:ea typeface="Cambria Math" panose="02040503050406030204" pitchFamily="18" charset="0"/>
                        </a:rPr>
                        <m:t>𝑷</m:t>
                      </m:r>
                      <m:r>
                        <a:rPr lang="en-US" altLang="zh-TW" sz="1400" b="1" i="1">
                          <a:latin typeface="Cambria Math" panose="02040503050406030204" pitchFamily="18" charset="0"/>
                          <a:ea typeface="Cambria Math" panose="02040503050406030204" pitchFamily="18" charset="0"/>
                        </a:rPr>
                        <m:t>=</m:t>
                      </m:r>
                      <m:sSub>
                        <m:sSubPr>
                          <m:ctrlPr>
                            <a:rPr lang="en-US" altLang="zh-TW" sz="1400" b="1" i="1">
                              <a:latin typeface="Cambria Math" panose="02040503050406030204" pitchFamily="18" charset="0"/>
                              <a:ea typeface="Cambria Math" panose="02040503050406030204" pitchFamily="18" charset="0"/>
                            </a:rPr>
                          </m:ctrlPr>
                        </m:sSubPr>
                        <m:e>
                          <m:r>
                            <a:rPr lang="en-US" altLang="zh-TW" sz="1400" b="1" i="1">
                              <a:latin typeface="Cambria Math" panose="02040503050406030204" pitchFamily="18" charset="0"/>
                              <a:ea typeface="Cambria Math" panose="02040503050406030204" pitchFamily="18" charset="0"/>
                            </a:rPr>
                            <m:t>𝑯</m:t>
                          </m:r>
                        </m:e>
                        <m:sub>
                          <m:r>
                            <a:rPr lang="en-US" altLang="zh-TW" sz="1400" b="1" i="1">
                              <a:latin typeface="Cambria Math" panose="02040503050406030204" pitchFamily="18" charset="0"/>
                              <a:ea typeface="Cambria Math" panose="02040503050406030204" pitchFamily="18" charset="0"/>
                            </a:rPr>
                            <m:t>𝒔𝒕𝒅</m:t>
                          </m:r>
                        </m:sub>
                      </m:sSub>
                      <m:r>
                        <a:rPr lang="en-US" altLang="zh-TW" sz="1400" b="1" i="1" smtClean="0">
                          <a:latin typeface="Cambria Math" panose="02040503050406030204" pitchFamily="18" charset="0"/>
                          <a:ea typeface="Cambria Math" panose="02040503050406030204" pitchFamily="18" charset="0"/>
                        </a:rPr>
                        <m:t>,  </m:t>
                      </m:r>
                      <m:r>
                        <a:rPr lang="en-US" altLang="zh-TW" sz="1400" b="1" i="1">
                          <a:latin typeface="Cambria Math" panose="02040503050406030204" pitchFamily="18" charset="0"/>
                        </a:rPr>
                        <m:t>𝑮</m:t>
                      </m:r>
                      <m:r>
                        <a:rPr lang="en-US" altLang="zh-TW" sz="1400" b="1" i="1">
                          <a:latin typeface="Cambria Math" panose="02040503050406030204" pitchFamily="18" charset="0"/>
                        </a:rPr>
                        <m:t>=</m:t>
                      </m:r>
                      <m:sSub>
                        <m:sSubPr>
                          <m:ctrlPr>
                            <a:rPr lang="en-US" altLang="zh-TW" sz="1400" b="1" i="1">
                              <a:latin typeface="Cambria Math" panose="02040503050406030204" pitchFamily="18" charset="0"/>
                            </a:rPr>
                          </m:ctrlPr>
                        </m:sSubPr>
                        <m:e>
                          <m:r>
                            <a:rPr lang="en-US" altLang="zh-TW" sz="1400" b="1" i="1">
                              <a:latin typeface="Cambria Math" panose="02040503050406030204" pitchFamily="18" charset="0"/>
                            </a:rPr>
                            <m:t>𝑮</m:t>
                          </m:r>
                        </m:e>
                        <m:sub>
                          <m:r>
                            <a:rPr lang="en-US" altLang="zh-TW" sz="1400" b="1" i="1">
                              <a:latin typeface="Cambria Math" panose="02040503050406030204" pitchFamily="18" charset="0"/>
                            </a:rPr>
                            <m:t>𝒔𝒕𝒅</m:t>
                          </m:r>
                        </m:sub>
                      </m:sSub>
                      <m:r>
                        <a:rPr lang="en-US" altLang="zh-TW" sz="1400" b="1" i="1">
                          <a:latin typeface="Cambria Math" panose="02040503050406030204" pitchFamily="18" charset="0"/>
                          <a:ea typeface="Cambria Math" panose="02040503050406030204" pitchFamily="18" charset="0"/>
                        </a:rPr>
                        <m:t>∙</m:t>
                      </m:r>
                      <m:sSup>
                        <m:sSupPr>
                          <m:ctrlPr>
                            <a:rPr lang="en-US" altLang="zh-TW" sz="1400" b="1" i="1">
                              <a:latin typeface="Cambria Math" panose="02040503050406030204" pitchFamily="18" charset="0"/>
                              <a:ea typeface="Cambria Math" panose="02040503050406030204" pitchFamily="18" charset="0"/>
                            </a:rPr>
                          </m:ctrlPr>
                        </m:sSupPr>
                        <m:e>
                          <m:r>
                            <a:rPr lang="en-US" altLang="zh-TW" sz="1400" b="1" i="1">
                              <a:latin typeface="Cambria Math" panose="02040503050406030204" pitchFamily="18" charset="0"/>
                              <a:ea typeface="Cambria Math" panose="02040503050406030204" pitchFamily="18" charset="0"/>
                            </a:rPr>
                            <m:t>𝑷</m:t>
                          </m:r>
                        </m:e>
                        <m:sup>
                          <m:r>
                            <a:rPr lang="en-US" altLang="zh-TW" sz="1400" b="1" i="1">
                              <a:latin typeface="Cambria Math" panose="02040503050406030204" pitchFamily="18" charset="0"/>
                              <a:ea typeface="Cambria Math" panose="02040503050406030204" pitchFamily="18" charset="0"/>
                            </a:rPr>
                            <m:t>𝑻</m:t>
                          </m:r>
                        </m:sup>
                      </m:sSup>
                    </m:oMath>
                  </m:oMathPara>
                </a14:m>
                <a:r>
                  <a:rPr lang="en-US" altLang="zh-TW" sz="1400" dirty="0" smtClean="0"/>
                  <a:t/>
                </a:r>
                <a:br>
                  <a:rPr lang="en-US" altLang="zh-TW" sz="1400" dirty="0" smtClean="0"/>
                </a:br>
                <a:endParaRPr lang="zh-TW" altLang="en-US" sz="1400" dirty="0"/>
              </a:p>
              <a:p>
                <a:endParaRPr lang="zh-TW" altLang="en-US" sz="1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1179424" y="3611676"/>
                <a:ext cx="6686494" cy="2352119"/>
              </a:xfrm>
              <a:prstGeom prst="rect">
                <a:avLst/>
              </a:prstGeom>
              <a:blipFill>
                <a:blip r:embed="rId4"/>
                <a:stretch>
                  <a:fillRect l="-91" t="-25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6717723" y="5456057"/>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(8)</m:t>
                      </m:r>
                    </m:oMath>
                  </m:oMathPara>
                </a14:m>
                <a:endParaRPr lang="zh-TW" altLang="en-US" sz="1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717723" y="5456057"/>
                <a:ext cx="286938" cy="215444"/>
              </a:xfrm>
              <a:prstGeom prst="rect">
                <a:avLst/>
              </a:prstGeom>
              <a:blipFill>
                <a:blip r:embed="rId5"/>
                <a:stretch>
                  <a:fillRect l="-23404" r="-21277" b="-3428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44284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文字方塊 26"/>
              <p:cNvSpPr txBox="1"/>
              <p:nvPr/>
            </p:nvSpPr>
            <p:spPr>
              <a:xfrm>
                <a:off x="1447798" y="708096"/>
                <a:ext cx="6823587" cy="8279190"/>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Then we transform this designed parity check matrix </a:t>
                </a:r>
                <a14:m>
                  <m:oMath xmlns:m="http://schemas.openxmlformats.org/officeDocument/2006/math">
                    <m:r>
                      <m:rPr>
                        <m:sty m:val="p"/>
                      </m:rPr>
                      <a:rPr lang="en-US" altLang="zh-TW" sz="1400" i="1">
                        <a:latin typeface="Cambria Math" panose="02040503050406030204" pitchFamily="18" charset="0"/>
                      </a:rPr>
                      <m:t>H</m:t>
                    </m:r>
                  </m:oMath>
                </a14:m>
                <a:r>
                  <a:rPr lang="zh-TW" altLang="en-US" sz="1400" dirty="0" smtClean="0"/>
                  <a:t> </a:t>
                </a:r>
                <a:r>
                  <a:rPr lang="en-US" altLang="zh-TW" sz="1400" dirty="0" smtClean="0"/>
                  <a:t>into G, then add the four vectors [</a:t>
                </a:r>
                <a14:m>
                  <m:oMath xmlns:m="http://schemas.openxmlformats.org/officeDocument/2006/math">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i="1">
                            <a:latin typeface="Cambria Math" panose="02040503050406030204" pitchFamily="18" charset="0"/>
                          </a:rPr>
                          <m:t>1</m:t>
                        </m:r>
                      </m:sub>
                    </m:sSub>
                  </m:oMath>
                </a14:m>
                <a:r>
                  <a:rPr lang="en-US" altLang="zh-TW" sz="1400" dirty="0" smtClean="0"/>
                  <a:t>,</a:t>
                </a:r>
                <a:r>
                  <a:rPr lang="en-US" altLang="zh-TW" sz="1400" dirty="0"/>
                  <a:t> </a:t>
                </a:r>
                <a14:m>
                  <m:oMath xmlns:m="http://schemas.openxmlformats.org/officeDocument/2006/math">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2</m:t>
                        </m:r>
                      </m:sub>
                    </m:sSub>
                  </m:oMath>
                </a14:m>
                <a:r>
                  <a:rPr lang="en-US" altLang="zh-TW" sz="1400" dirty="0" smtClean="0"/>
                  <a:t>,</a:t>
                </a:r>
                <a:r>
                  <a:rPr lang="en-US" altLang="zh-TW" sz="1400" dirty="0"/>
                  <a:t> </a:t>
                </a:r>
                <a14:m>
                  <m:oMath xmlns:m="http://schemas.openxmlformats.org/officeDocument/2006/math">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3</m:t>
                        </m:r>
                      </m:sub>
                    </m:sSub>
                  </m:oMath>
                </a14:m>
                <a:r>
                  <a:rPr lang="en-US" altLang="zh-TW" sz="1400" dirty="0" smtClean="0"/>
                  <a:t>,</a:t>
                </a:r>
                <a:r>
                  <a:rPr lang="en-US" altLang="zh-TW" sz="1400" dirty="0"/>
                  <a:t> </a:t>
                </a:r>
                <a14:m>
                  <m:oMath xmlns:m="http://schemas.openxmlformats.org/officeDocument/2006/math">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4</m:t>
                        </m:r>
                      </m:sub>
                    </m:sSub>
                  </m:oMath>
                </a14:m>
                <a:r>
                  <a:rPr lang="en-US" altLang="zh-TW" sz="1400" dirty="0" smtClean="0"/>
                  <a:t>] into G’s row.</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endParaRPr lang="en-US" altLang="zh-TW" sz="1400" dirty="0"/>
              </a:p>
              <a:p>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However, the added Q-section vector </a:t>
                </a:r>
                <a14:m>
                  <m:oMath xmlns:m="http://schemas.openxmlformats.org/officeDocument/2006/math">
                    <m:r>
                      <a:rPr lang="en-US" altLang="zh-TW" sz="1400" b="0" i="1" smtClean="0">
                        <a:latin typeface="Cambria Math" panose="02040503050406030204" pitchFamily="18" charset="0"/>
                      </a:rPr>
                      <m:t>𝑋</m:t>
                    </m:r>
                  </m:oMath>
                </a14:m>
                <a:r>
                  <a:rPr lang="en-US" altLang="zh-TW" sz="1400" dirty="0" smtClean="0"/>
                  <a:t> in modified </a:t>
                </a:r>
                <a14:m>
                  <m:oMath xmlns:m="http://schemas.openxmlformats.org/officeDocument/2006/math">
                    <m:r>
                      <a:rPr lang="en-US" altLang="zh-TW" sz="1400" b="0" i="1" smtClean="0">
                        <a:latin typeface="Cambria Math" panose="02040503050406030204" pitchFamily="18" charset="0"/>
                      </a:rPr>
                      <m:t>𝐺</m:t>
                    </m:r>
                  </m:oMath>
                </a14:m>
                <a:r>
                  <a:rPr lang="en-US" altLang="zh-TW" sz="1400" dirty="0" smtClean="0"/>
                  <a:t> will interfere with the message in </a:t>
                </a:r>
                <a:r>
                  <a:rPr lang="en-US" altLang="zh-TW" sz="1400" dirty="0" err="1" smtClean="0"/>
                  <a:t>codeword</a:t>
                </a:r>
                <a:r>
                  <a:rPr lang="en-US" altLang="zh-TW" sz="1400" dirty="0" smtClean="0"/>
                  <a:t> </a:t>
                </a:r>
                <a14:m>
                  <m:oMath xmlns:m="http://schemas.openxmlformats.org/officeDocument/2006/math">
                    <m:r>
                      <a:rPr lang="en-US" altLang="zh-TW" sz="1400" i="1">
                        <a:latin typeface="Cambria Math" panose="02040503050406030204" pitchFamily="18" charset="0"/>
                      </a:rPr>
                      <m:t>𝑐</m:t>
                    </m:r>
                  </m:oMath>
                </a14:m>
                <a:r>
                  <a:rPr lang="en-US" altLang="zh-TW" sz="1400" dirty="0" smtClean="0"/>
                  <a:t> if </a:t>
                </a:r>
                <a14:m>
                  <m:oMath xmlns:m="http://schemas.openxmlformats.org/officeDocument/2006/math">
                    <m:r>
                      <m:rPr>
                        <m:brk m:alnAt="7"/>
                      </m:rPr>
                      <a:rPr lang="en-US" altLang="zh-TW" sz="1400" i="1">
                        <a:latin typeface="Cambria Math" panose="02040503050406030204" pitchFamily="18" charset="0"/>
                      </a:rPr>
                      <m:t>𝐺</m:t>
                    </m:r>
                    <m:r>
                      <a:rPr lang="en-US" altLang="zh-TW" sz="1400" i="1">
                        <a:latin typeface="Cambria Math" panose="02040503050406030204" pitchFamily="18" charset="0"/>
                      </a:rPr>
                      <m:t> </m:t>
                    </m:r>
                  </m:oMath>
                </a14:m>
                <a:r>
                  <a:rPr lang="en-US" altLang="zh-TW" sz="1400" dirty="0" smtClean="0"/>
                  <a:t>is systematic and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𝑣</m:t>
                        </m:r>
                      </m:e>
                      <m:sub>
                        <m:r>
                          <a:rPr lang="en-US" altLang="zh-TW" sz="1400" b="0" i="1" smtClean="0">
                            <a:latin typeface="Cambria Math" panose="02040503050406030204" pitchFamily="18" charset="0"/>
                          </a:rPr>
                          <m:t>𝑖</m:t>
                        </m:r>
                      </m:sub>
                    </m:sSub>
                  </m:oMath>
                </a14:m>
                <a:r>
                  <a:rPr lang="en-US" altLang="zh-TW" sz="1400" dirty="0" smtClean="0"/>
                  <a:t> are non-zero in message part. Hence, we can only calculate the </a:t>
                </a:r>
                <a:r>
                  <a:rPr lang="en-US" altLang="zh-TW" sz="1400" dirty="0" err="1" smtClean="0"/>
                  <a:t>codebit</a:t>
                </a:r>
                <a:r>
                  <a:rPr lang="en-US" altLang="zh-TW" sz="1400" dirty="0" smtClean="0"/>
                  <a:t> error rate in receiver side.</a:t>
                </a: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To overcome this limitation, the NBC control bits should be considered as the messages but not for data transmission. </a:t>
                </a:r>
                <a:r>
                  <a:rPr lang="en-US" altLang="zh-TW" sz="1400" dirty="0"/>
                  <a:t>Hence we need to find the linear combination of NBC vectors from the rows of </a:t>
                </a:r>
                <a14:m>
                  <m:oMath xmlns:m="http://schemas.openxmlformats.org/officeDocument/2006/math">
                    <m:r>
                      <m:rPr>
                        <m:brk m:alnAt="7"/>
                      </m:rPr>
                      <a:rPr lang="en-US" altLang="zh-TW" sz="1400" i="1">
                        <a:latin typeface="Cambria Math" panose="02040503050406030204" pitchFamily="18" charset="0"/>
                      </a:rPr>
                      <m:t>𝐺</m:t>
                    </m:r>
                  </m:oMath>
                </a14:m>
                <a:r>
                  <a:rPr lang="en-US" altLang="zh-TW" sz="1400" dirty="0"/>
                  <a:t>, and replace </a:t>
                </a:r>
                <a:r>
                  <a:rPr lang="en-US" altLang="zh-TW" sz="1400" dirty="0" smtClean="0"/>
                  <a:t>one element of them </a:t>
                </a:r>
                <a:r>
                  <a:rPr lang="en-US" altLang="zh-TW" sz="1400" dirty="0"/>
                  <a:t>with the </a:t>
                </a:r>
                <a:r>
                  <a:rPr lang="en-US" altLang="zh-TW" sz="1400" dirty="0" smtClean="0"/>
                  <a:t>associated </a:t>
                </a:r>
                <a:r>
                  <a:rPr lang="en-US" altLang="zh-TW" sz="1400" dirty="0"/>
                  <a:t>NBC vectors.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endParaRPr lang="en-US" altLang="zh-TW" sz="1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1447798" y="708096"/>
                <a:ext cx="6823587" cy="8279190"/>
              </a:xfrm>
              <a:prstGeom prst="rect">
                <a:avLst/>
              </a:prstGeom>
              <a:blipFill>
                <a:blip r:embed="rId3"/>
                <a:stretch>
                  <a:fillRect l="-89" t="-147" r="-714"/>
                </a:stretch>
              </a:blipFill>
            </p:spPr>
            <p:txBody>
              <a:bodyPr/>
              <a:lstStyle/>
              <a:p>
                <a:r>
                  <a:rPr lang="zh-TW" altLang="en-US">
                    <a:noFill/>
                  </a:rPr>
                  <a:t> </a:t>
                </a:r>
              </a:p>
            </p:txBody>
          </p:sp>
        </mc:Fallback>
      </mc:AlternateContent>
      <p:grpSp>
        <p:nvGrpSpPr>
          <p:cNvPr id="7" name="群組 6"/>
          <p:cNvGrpSpPr/>
          <p:nvPr/>
        </p:nvGrpSpPr>
        <p:grpSpPr>
          <a:xfrm>
            <a:off x="2260300" y="1592656"/>
            <a:ext cx="5032328" cy="1715146"/>
            <a:chOff x="747251" y="2131689"/>
            <a:chExt cx="5032328" cy="1715146"/>
          </a:xfrm>
        </p:grpSpPr>
        <p:grpSp>
          <p:nvGrpSpPr>
            <p:cNvPr id="3" name="群組 2"/>
            <p:cNvGrpSpPr/>
            <p:nvPr/>
          </p:nvGrpSpPr>
          <p:grpSpPr>
            <a:xfrm>
              <a:off x="747251" y="2256022"/>
              <a:ext cx="3528845" cy="718682"/>
              <a:chOff x="1120877" y="1902061"/>
              <a:chExt cx="3528845" cy="718682"/>
            </a:xfrm>
          </p:grpSpPr>
          <mc:AlternateContent xmlns:mc="http://schemas.openxmlformats.org/markup-compatibility/2006" xmlns:a14="http://schemas.microsoft.com/office/drawing/2010/main">
            <mc:Choice Requires="a14">
              <p:sp>
                <p:nvSpPr>
                  <p:cNvPr id="13" name="文字方塊 12"/>
                  <p:cNvSpPr txBox="1"/>
                  <p:nvPr/>
                </p:nvSpPr>
                <p:spPr>
                  <a:xfrm>
                    <a:off x="1120877" y="2329610"/>
                    <a:ext cx="327891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𝑘</m:t>
                              </m:r>
                              <m:r>
                                <a:rPr lang="en-US" altLang="zh-TW" sz="1400" b="0" i="1" smtClean="0">
                                  <a:latin typeface="Cambria Math" panose="02040503050406030204" pitchFamily="18" charset="0"/>
                                  <a:ea typeface="Cambria Math" panose="02040503050406030204" pitchFamily="18" charset="0"/>
                                </a:rPr>
                                <m:t>−1</m:t>
                              </m:r>
                            </m:sub>
                          </m:sSub>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𝑐</m:t>
                              </m:r>
                              <m:r>
                                <a:rPr lang="en-US" altLang="zh-TW" sz="1400" b="0" i="1" smtClean="0">
                                  <a:latin typeface="Cambria Math" panose="02040503050406030204" pitchFamily="18" charset="0"/>
                                  <a:ea typeface="Cambria Math" panose="02040503050406030204" pitchFamily="18" charset="0"/>
                                </a:rPr>
                                <m:t>1</m:t>
                              </m:r>
                            </m:sub>
                          </m:sSub>
                          <m:r>
                            <a:rPr lang="en-US" altLang="zh-TW" sz="1400" b="0" i="1" smtClean="0">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𝑐</m:t>
                              </m:r>
                              <m:r>
                                <a:rPr lang="en-US" altLang="zh-TW" sz="1400" b="0" i="1" smtClean="0">
                                  <a:latin typeface="Cambria Math" panose="02040503050406030204" pitchFamily="18" charset="0"/>
                                  <a:ea typeface="Cambria Math" panose="02040503050406030204" pitchFamily="18" charset="0"/>
                                </a:rPr>
                                <m:t>2</m:t>
                              </m:r>
                            </m:sub>
                          </m:sSub>
                          <m:r>
                            <a:rPr lang="en-US" altLang="zh-TW" sz="1400" b="0" i="1" smtClean="0">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𝑐</m:t>
                              </m:r>
                              <m:r>
                                <a:rPr lang="en-US" altLang="zh-TW" sz="1400" b="0" i="1" smtClean="0">
                                  <a:latin typeface="Cambria Math" panose="02040503050406030204" pitchFamily="18" charset="0"/>
                                  <a:ea typeface="Cambria Math" panose="02040503050406030204" pitchFamily="18" charset="0"/>
                                </a:rPr>
                                <m:t>3</m:t>
                              </m:r>
                            </m:sub>
                          </m:sSub>
                          <m:r>
                            <a:rPr lang="en-US" altLang="zh-TW" sz="1400" b="0" i="1" smtClean="0">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𝑐</m:t>
                              </m:r>
                              <m:r>
                                <a:rPr lang="en-US" altLang="zh-TW" sz="1400" b="0" i="1" smtClean="0">
                                  <a:latin typeface="Cambria Math" panose="02040503050406030204" pitchFamily="18" charset="0"/>
                                  <a:ea typeface="Cambria Math" panose="02040503050406030204" pitchFamily="18" charset="0"/>
                                </a:rPr>
                                <m:t>4</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120877" y="2329610"/>
                    <a:ext cx="3278911" cy="215444"/>
                  </a:xfrm>
                  <a:prstGeom prst="rect">
                    <a:avLst/>
                  </a:prstGeom>
                  <a:blipFill>
                    <a:blip r:embed="rId4"/>
                    <a:stretch>
                      <a:fillRect l="-372" t="-2857" r="-1487" b="-34286"/>
                    </a:stretch>
                  </a:blipFill>
                </p:spPr>
                <p:txBody>
                  <a:bodyPr/>
                  <a:lstStyle/>
                  <a:p>
                    <a:r>
                      <a:rPr lang="zh-TW" altLang="en-US">
                        <a:noFill/>
                      </a:rPr>
                      <a:t> </a:t>
                    </a:r>
                  </a:p>
                </p:txBody>
              </p:sp>
            </mc:Fallback>
          </mc:AlternateContent>
          <p:sp>
            <p:nvSpPr>
              <p:cNvPr id="24" name="矩形 23"/>
              <p:cNvSpPr/>
              <p:nvPr/>
            </p:nvSpPr>
            <p:spPr>
              <a:xfrm>
                <a:off x="2879131" y="2253919"/>
                <a:ext cx="1520657" cy="366824"/>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2" name="文字方塊 1"/>
              <p:cNvSpPr txBox="1"/>
              <p:nvPr/>
            </p:nvSpPr>
            <p:spPr>
              <a:xfrm>
                <a:off x="3174884" y="1902061"/>
                <a:ext cx="1474838" cy="307777"/>
              </a:xfrm>
              <a:prstGeom prst="rect">
                <a:avLst/>
              </a:prstGeom>
              <a:noFill/>
            </p:spPr>
            <p:txBody>
              <a:bodyPr wrap="square" rtlCol="0">
                <a:spAutoFit/>
              </a:bodyPr>
              <a:lstStyle/>
              <a:p>
                <a:r>
                  <a:rPr lang="en-US" altLang="zh-TW" sz="1400" dirty="0" smtClean="0">
                    <a:solidFill>
                      <a:schemeClr val="accent1"/>
                    </a:solidFill>
                  </a:rPr>
                  <a:t>control bits</a:t>
                </a:r>
                <a:endParaRPr lang="zh-TW" altLang="en-US" sz="1400" dirty="0">
                  <a:solidFill>
                    <a:schemeClr val="accent1"/>
                  </a:solidFill>
                </a:endParaRPr>
              </a:p>
            </p:txBody>
          </p:sp>
        </p:grpSp>
        <mc:AlternateContent xmlns:mc="http://schemas.openxmlformats.org/markup-compatibility/2006" xmlns:a14="http://schemas.microsoft.com/office/drawing/2010/main">
          <mc:Choice Requires="a14">
            <p:sp>
              <p:nvSpPr>
                <p:cNvPr id="4" name="文字方塊 3"/>
                <p:cNvSpPr txBox="1"/>
                <p:nvPr/>
              </p:nvSpPr>
              <p:spPr>
                <a:xfrm>
                  <a:off x="4363365" y="2131689"/>
                  <a:ext cx="444609" cy="1319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i="1" smtClean="0">
                                <a:latin typeface="Cambria Math" panose="02040503050406030204" pitchFamily="18" charset="0"/>
                              </a:rPr>
                            </m:ctrlPr>
                          </m:dPr>
                          <m:e>
                            <m:m>
                              <m:mPr>
                                <m:mcs>
                                  <m:mc>
                                    <m:mcPr>
                                      <m:count m:val="1"/>
                                      <m:mcJc m:val="center"/>
                                    </m:mcPr>
                                  </m:mc>
                                </m:mcs>
                                <m:ctrlPr>
                                  <a:rPr lang="en-US" altLang="zh-TW" i="1" smtClean="0">
                                    <a:latin typeface="Cambria Math" panose="02040503050406030204" pitchFamily="18" charset="0"/>
                                  </a:rPr>
                                </m:ctrlPr>
                              </m:mPr>
                              <m:mr>
                                <m:e>
                                  <m:r>
                                    <m:rPr>
                                      <m:brk m:alnAt="7"/>
                                    </m:rPr>
                                    <a:rPr lang="en-US" altLang="zh-TW" i="1">
                                      <a:latin typeface="Cambria Math" panose="02040503050406030204" pitchFamily="18" charset="0"/>
                                    </a:rPr>
                                    <m:t>𝐺</m:t>
                                  </m:r>
                                </m:e>
                              </m:mr>
                              <m:m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1</m:t>
                                      </m:r>
                                    </m:sub>
                                  </m:sSub>
                                </m:e>
                              </m:mr>
                              <m:mr>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2</m:t>
                                      </m:r>
                                    </m:sub>
                                  </m:sSub>
                                </m:e>
                              </m:mr>
                              <m:m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3</m:t>
                                      </m:r>
                                    </m:sub>
                                  </m:sSub>
                                </m:e>
                              </m:mr>
                              <m:m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4</m:t>
                                      </m:r>
                                    </m:sub>
                                  </m:sSub>
                                </m:e>
                              </m:mr>
                            </m:m>
                          </m:e>
                        </m:d>
                      </m:oMath>
                    </m:oMathPara>
                  </a14:m>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4363365" y="2131689"/>
                  <a:ext cx="444609" cy="1319207"/>
                </a:xfrm>
                <a:prstGeom prst="rect">
                  <a:avLst/>
                </a:prstGeom>
                <a:blipFill>
                  <a:blip r:embed="rId5"/>
                  <a:stretch>
                    <a:fillRect/>
                  </a:stretch>
                </a:blipFill>
              </p:spPr>
              <p:txBody>
                <a:bodyPr/>
                <a:lstStyle/>
                <a:p>
                  <a:r>
                    <a:rPr lang="zh-TW" altLang="en-US">
                      <a:noFill/>
                    </a:rPr>
                    <a:t> </a:t>
                  </a:r>
                </a:p>
              </p:txBody>
            </p:sp>
          </mc:Fallback>
        </mc:AlternateContent>
        <p:sp>
          <p:nvSpPr>
            <p:cNvPr id="25" name="文字方塊 24"/>
            <p:cNvSpPr txBox="1"/>
            <p:nvPr/>
          </p:nvSpPr>
          <p:spPr>
            <a:xfrm>
              <a:off x="3586986" y="3539058"/>
              <a:ext cx="2192593" cy="307777"/>
            </a:xfrm>
            <a:prstGeom prst="rect">
              <a:avLst/>
            </a:prstGeom>
            <a:noFill/>
          </p:spPr>
          <p:txBody>
            <a:bodyPr wrap="square" rtlCol="0">
              <a:spAutoFit/>
            </a:bodyPr>
            <a:lstStyle/>
            <a:p>
              <a:r>
                <a:rPr lang="en-US" altLang="zh-TW" sz="1400" dirty="0" smtClean="0"/>
                <a:t>Modified generator matrix</a:t>
              </a:r>
              <a:endParaRPr lang="zh-TW" altLang="en-US" sz="1400" dirty="0"/>
            </a:p>
          </p:txBody>
        </p:sp>
        <mc:AlternateContent xmlns:mc="http://schemas.openxmlformats.org/markup-compatibility/2006" xmlns:a14="http://schemas.microsoft.com/office/drawing/2010/main">
          <mc:Choice Requires="a14">
            <p:sp>
              <p:nvSpPr>
                <p:cNvPr id="5" name="文字方塊 4"/>
                <p:cNvSpPr txBox="1"/>
                <p:nvPr/>
              </p:nvSpPr>
              <p:spPr>
                <a:xfrm>
                  <a:off x="3890531" y="2545070"/>
                  <a:ext cx="506362" cy="4925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3200" i="1" smtClean="0">
                            <a:latin typeface="Cambria Math" panose="02040503050406030204" pitchFamily="18" charset="0"/>
                          </a:rPr>
                          <m:t>∙</m:t>
                        </m:r>
                      </m:oMath>
                    </m:oMathPara>
                  </a14:m>
                  <a:r>
                    <a:rPr lang="en-US" altLang="zh-TW" sz="3200" dirty="0" smtClean="0"/>
                    <a:t/>
                  </a:r>
                  <a:br>
                    <a:rPr lang="en-US" altLang="zh-TW" sz="3200" dirty="0" smtClean="0"/>
                  </a:br>
                  <a:endParaRPr lang="zh-TW" altLang="en-US" sz="32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890531" y="2545070"/>
                  <a:ext cx="506362" cy="49250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5079182" y="2658414"/>
                  <a:ext cx="4032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𝑐</m:t>
                        </m:r>
                      </m:oMath>
                    </m:oMathPara>
                  </a14:m>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079182" y="2658414"/>
                  <a:ext cx="403252" cy="276999"/>
                </a:xfrm>
                <a:prstGeom prst="rect">
                  <a:avLst/>
                </a:prstGeom>
                <a:blipFill>
                  <a:blip r:embed="rId7"/>
                  <a:stretch>
                    <a:fillRect l="-6061" r="-6061"/>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797551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文字方塊 26"/>
              <p:cNvSpPr txBox="1"/>
              <p:nvPr/>
            </p:nvSpPr>
            <p:spPr>
              <a:xfrm>
                <a:off x="1447798" y="708096"/>
                <a:ext cx="6823587" cy="8063746"/>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For example,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smtClean="0">
                            <a:latin typeface="Cambria Math" panose="02040503050406030204" pitchFamily="18" charset="0"/>
                          </a:rPr>
                          <m:t>𝑥</m:t>
                        </m:r>
                      </m:e>
                      <m:sub>
                        <m:r>
                          <a:rPr lang="en-US" altLang="zh-TW" sz="1400" i="1">
                            <a:latin typeface="Cambria Math" panose="02040503050406030204" pitchFamily="18" charset="0"/>
                          </a:rPr>
                          <m:t>1</m:t>
                        </m:r>
                      </m:sub>
                    </m:sSub>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3"/>
                                  <m:mcJc m:val="center"/>
                                </m:mcPr>
                              </m:mc>
                            </m:mcs>
                            <m:ctrlPr>
                              <a:rPr lang="en-US" altLang="zh-TW" sz="1400" b="0" i="1" smtClean="0">
                                <a:latin typeface="Cambria Math" panose="02040503050406030204" pitchFamily="18" charset="0"/>
                              </a:rPr>
                            </m:ctrlPr>
                          </m:mPr>
                          <m:mr>
                            <m:e>
                              <m:r>
                                <m:rPr>
                                  <m:brk m:alnAt="7"/>
                                </m:rPr>
                                <a:rPr lang="en-US" altLang="zh-TW" sz="1400" i="1">
                                  <a:latin typeface="Cambria Math" panose="02040503050406030204" pitchFamily="18" charset="0"/>
                                </a:rPr>
                                <m:t>1</m:t>
                              </m:r>
                            </m:e>
                            <m:e>
                              <m:r>
                                <a:rPr lang="en-US" altLang="zh-TW" sz="1400" i="1" smtClean="0">
                                  <a:latin typeface="Cambria Math" panose="02040503050406030204" pitchFamily="18" charset="0"/>
                                  <a:ea typeface="Cambria Math" panose="02040503050406030204" pitchFamily="18" charset="0"/>
                                </a:rPr>
                                <m:t>⋯</m:t>
                              </m:r>
                            </m:e>
                            <m:e>
                              <m:r>
                                <a:rPr lang="en-US" altLang="zh-TW" sz="1400" i="1">
                                  <a:latin typeface="Cambria Math" panose="02040503050406030204" pitchFamily="18" charset="0"/>
                                </a:rPr>
                                <m:t>1</m:t>
                              </m:r>
                            </m:e>
                          </m:mr>
                        </m:m>
                      </m:e>
                    </m:d>
                    <m:r>
                      <a:rPr lang="en-US" altLang="zh-TW" sz="1400" i="1">
                        <a:latin typeface="Cambria Math" panose="02040503050406030204" pitchFamily="18" charset="0"/>
                      </a:rPr>
                      <m:t>=</m:t>
                    </m:r>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3</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4</m:t>
                        </m:r>
                      </m:sub>
                    </m:sSub>
                  </m:oMath>
                </a14:m>
                <a:r>
                  <a:rPr lang="en-US" altLang="zh-TW" sz="1400" dirty="0" smtClean="0"/>
                  <a:t>, then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i="1">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1</m:t>
                        </m:r>
                      </m:sub>
                    </m:sSub>
                    <m:r>
                      <a:rPr lang="en-US" altLang="zh-TW" sz="1400" b="0" i="1" smtClean="0">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i="1">
                            <a:latin typeface="Cambria Math" panose="02040503050406030204" pitchFamily="18" charset="0"/>
                          </a:rPr>
                          <m:t>3</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i="1">
                            <a:latin typeface="Cambria Math" panose="02040503050406030204" pitchFamily="18" charset="0"/>
                          </a:rPr>
                          <m:t>4</m:t>
                        </m:r>
                      </m:sub>
                    </m:sSub>
                  </m:oMath>
                </a14:m>
                <a:r>
                  <a:rPr lang="en-US" altLang="zh-TW" sz="1400" dirty="0"/>
                  <a:t>, and so on, until all the </a:t>
                </a:r>
                <a14:m>
                  <m:oMath xmlns:m="http://schemas.openxmlformats.org/officeDocument/2006/math">
                    <m:r>
                      <a:rPr lang="en-US" altLang="zh-TW" sz="1400" b="0" i="1" smtClean="0">
                        <a:latin typeface="Cambria Math" panose="02040503050406030204" pitchFamily="18" charset="0"/>
                      </a:rPr>
                      <m:t>𝑄</m:t>
                    </m:r>
                  </m:oMath>
                </a14:m>
                <a:r>
                  <a:rPr lang="en-US" altLang="zh-TW" sz="1400" dirty="0" smtClean="0"/>
                  <a:t> NBC </a:t>
                </a:r>
                <a:r>
                  <a:rPr lang="en-US" altLang="zh-TW" sz="1400" dirty="0"/>
                  <a:t>vectors have been replaced into the rows of </a:t>
                </a:r>
                <a14:m>
                  <m:oMath xmlns:m="http://schemas.openxmlformats.org/officeDocument/2006/math">
                    <m:r>
                      <m:rPr>
                        <m:brk m:alnAt="7"/>
                      </m:rPr>
                      <a:rPr lang="en-US" altLang="zh-TW" sz="1400" i="1">
                        <a:latin typeface="Cambria Math" panose="02040503050406030204" pitchFamily="18" charset="0"/>
                      </a:rPr>
                      <m:t>𝐺</m:t>
                    </m:r>
                  </m:oMath>
                </a14:m>
                <a:r>
                  <a:rPr lang="en-US" altLang="zh-TW" sz="1400" dirty="0" smtClean="0"/>
                  <a:t>.</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Then we have the NBC encoding matrix </a:t>
                </a: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𝐺</m:t>
                        </m:r>
                      </m:e>
                      <m:sup>
                        <m:r>
                          <a:rPr lang="en-US" altLang="zh-TW" sz="1400" i="1">
                            <a:latin typeface="Cambria Math" panose="02040503050406030204" pitchFamily="18" charset="0"/>
                          </a:rPr>
                          <m:t>′</m:t>
                        </m:r>
                      </m:sup>
                    </m:sSup>
                  </m:oMath>
                </a14:m>
                <a:r>
                  <a:rPr lang="en-US" altLang="zh-TW" sz="1400" dirty="0" smtClean="0"/>
                  <a:t>, note that there are </a:t>
                </a:r>
                <a14:m>
                  <m:oMath xmlns:m="http://schemas.openxmlformats.org/officeDocument/2006/math">
                    <m:r>
                      <a:rPr lang="en-US" altLang="zh-TW" sz="1400" i="1">
                        <a:latin typeface="Cambria Math" panose="02040503050406030204" pitchFamily="18" charset="0"/>
                      </a:rPr>
                      <m:t>𝑄</m:t>
                    </m:r>
                  </m:oMath>
                </a14:m>
                <a:r>
                  <a:rPr lang="en-US" altLang="zh-TW" sz="1400" dirty="0" smtClean="0"/>
                  <a:t> bits data rate loss due to NBC control bits.</a:t>
                </a:r>
                <a:endParaRPr lang="en-US" altLang="zh-TW" sz="1400" dirty="0"/>
              </a:p>
              <a:p>
                <a:pPr marL="285750" indent="-285750">
                  <a:buFont typeface="Arial" panose="020B0604020202020204" pitchFamily="34" charset="0"/>
                  <a:buChar char="•"/>
                </a:pPr>
                <a:endParaRPr lang="en-US" altLang="zh-TW" sz="1400" dirty="0" smtClean="0"/>
              </a:p>
              <a:p>
                <a:endParaRPr lang="en-US" altLang="zh-TW" sz="1400" dirty="0"/>
              </a:p>
              <a:p>
                <a:endParaRPr lang="en-US" altLang="zh-TW" sz="1400" dirty="0"/>
              </a:p>
              <a:p>
                <a:pPr marL="285750" indent="-285750">
                  <a:buFont typeface="Arial" panose="020B0604020202020204" pitchFamily="34" charset="0"/>
                  <a:buChar char="•"/>
                </a:pPr>
                <a:r>
                  <a:rPr lang="en-US" altLang="zh-TW" sz="1400" dirty="0" smtClean="0"/>
                  <a:t>In order to remove the NBC vectors from decoded result, some modification and extra calculation in decoder were needed. </a:t>
                </a:r>
                <a:r>
                  <a:rPr lang="en-US" altLang="zh-TW" sz="1400" dirty="0"/>
                  <a:t>Our idea is that the NBC vector can be removed by adding the same pattern </a:t>
                </a:r>
                <a:r>
                  <a:rPr lang="en-US" altLang="zh-TW" sz="1400" dirty="0" smtClean="0"/>
                  <a:t>in case of success of decoding, so that </a:t>
                </a:r>
                <a:r>
                  <a:rPr lang="en-US" altLang="zh-TW" sz="1400" dirty="0"/>
                  <a:t>the message are </a:t>
                </a:r>
                <a:r>
                  <a:rPr lang="en-US" altLang="zh-TW" sz="1400" dirty="0" smtClean="0"/>
                  <a:t>visible on </a:t>
                </a:r>
                <a:r>
                  <a:rPr lang="en-US" altLang="zh-TW" sz="1400" dirty="0" err="1" smtClean="0"/>
                  <a:t>codeword</a:t>
                </a:r>
                <a:r>
                  <a:rPr lang="en-US" altLang="zh-TW" sz="1400" dirty="0" smtClean="0"/>
                  <a:t>. </a:t>
                </a:r>
                <a:r>
                  <a:rPr lang="en-US" altLang="zh-TW" sz="1400" dirty="0"/>
                  <a:t>We use the following </a:t>
                </a:r>
                <a:r>
                  <a:rPr lang="en-US" altLang="zh-TW" sz="1400" dirty="0" smtClean="0"/>
                  <a:t>example of 4-section NBC </a:t>
                </a:r>
                <a:r>
                  <a:rPr lang="en-US" altLang="zh-TW" sz="1400" dirty="0"/>
                  <a:t>to explain the decoding procedure.</a:t>
                </a:r>
                <a:br>
                  <a:rPr lang="en-US" altLang="zh-TW" sz="1400" dirty="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1447798" y="708096"/>
                <a:ext cx="6823587" cy="8063746"/>
              </a:xfrm>
              <a:prstGeom prst="rect">
                <a:avLst/>
              </a:prstGeom>
              <a:blipFill>
                <a:blip r:embed="rId3"/>
                <a:stretch>
                  <a:fillRect l="-89" t="-151" r="-179"/>
                </a:stretch>
              </a:blipFill>
            </p:spPr>
            <p:txBody>
              <a:bodyPr/>
              <a:lstStyle/>
              <a:p>
                <a:r>
                  <a:rPr lang="zh-TW" altLang="en-US">
                    <a:noFill/>
                  </a:rPr>
                  <a:t> </a:t>
                </a:r>
              </a:p>
            </p:txBody>
          </p:sp>
        </mc:Fallback>
      </mc:AlternateContent>
      <p:grpSp>
        <p:nvGrpSpPr>
          <p:cNvPr id="17" name="群組 16"/>
          <p:cNvGrpSpPr/>
          <p:nvPr/>
        </p:nvGrpSpPr>
        <p:grpSpPr>
          <a:xfrm>
            <a:off x="3004191" y="1406523"/>
            <a:ext cx="3880718" cy="1948482"/>
            <a:chOff x="2286000" y="1629498"/>
            <a:chExt cx="3880718" cy="1948482"/>
          </a:xfrm>
        </p:grpSpPr>
        <mc:AlternateContent xmlns:mc="http://schemas.openxmlformats.org/markup-compatibility/2006" xmlns:a14="http://schemas.microsoft.com/office/drawing/2010/main">
          <mc:Choice Requires="a14">
            <p:sp>
              <p:nvSpPr>
                <p:cNvPr id="8" name="文字方塊 7"/>
                <p:cNvSpPr txBox="1"/>
                <p:nvPr/>
              </p:nvSpPr>
              <p:spPr>
                <a:xfrm>
                  <a:off x="2286000" y="1885949"/>
                  <a:ext cx="886076" cy="1414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𝐺</m:t>
                        </m:r>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1"/>
                                      <m:mcJc m:val="center"/>
                                    </m:mcPr>
                                  </m:mc>
                                </m:mcs>
                                <m:ctrlPr>
                                  <a:rPr lang="en-US" altLang="zh-TW" sz="1400" b="0" i="1" smtClean="0">
                                    <a:latin typeface="Cambria Math" panose="02040503050406030204" pitchFamily="18" charset="0"/>
                                  </a:rPr>
                                </m:ctrlPr>
                              </m:mP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i="1">
                                          <a:latin typeface="Cambria Math" panose="02040503050406030204" pitchFamily="18" charset="0"/>
                                        </a:rPr>
                                        <m:t>0</m:t>
                                      </m:r>
                                    </m:sub>
                                  </m:sSub>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b="0" i="1" smtClean="0">
                                          <a:latin typeface="Cambria Math" panose="02040503050406030204" pitchFamily="18" charset="0"/>
                                        </a:rPr>
                                        <m:t>1</m:t>
                                      </m:r>
                                    </m:sub>
                                  </m:sSub>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b="0" i="1" smtClean="0">
                                          <a:latin typeface="Cambria Math" panose="02040503050406030204" pitchFamily="18" charset="0"/>
                                        </a:rPr>
                                        <m:t>2</m:t>
                                      </m:r>
                                    </m:sub>
                                  </m:sSub>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b="0" i="1" smtClean="0">
                                          <a:latin typeface="Cambria Math" panose="02040503050406030204" pitchFamily="18" charset="0"/>
                                        </a:rPr>
                                        <m:t>3</m:t>
                                      </m:r>
                                    </m:sub>
                                  </m:sSub>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b="0" i="1" smtClean="0">
                                          <a:latin typeface="Cambria Math" panose="02040503050406030204" pitchFamily="18" charset="0"/>
                                        </a:rPr>
                                        <m:t>4</m:t>
                                      </m:r>
                                    </m:sub>
                                  </m:sSub>
                                </m:e>
                              </m:mr>
                              <m:mr>
                                <m:e>
                                  <m:r>
                                    <a:rPr lang="en-US" altLang="zh-TW" sz="1400" i="1" smtClean="0">
                                      <a:latin typeface="Cambria Math" panose="02040503050406030204" pitchFamily="18" charset="0"/>
                                      <a:ea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b="0" i="1" smtClean="0">
                                          <a:latin typeface="Cambria Math" panose="02040503050406030204" pitchFamily="18" charset="0"/>
                                        </a:rPr>
                                        <m:t>𝑘</m:t>
                                      </m:r>
                                      <m:r>
                                        <a:rPr lang="en-US" altLang="zh-TW" sz="1400" b="0" i="1" smtClean="0">
                                          <a:latin typeface="Cambria Math" panose="02040503050406030204" pitchFamily="18" charset="0"/>
                                        </a:rPr>
                                        <m:t>−1</m:t>
                                      </m:r>
                                    </m:sub>
                                  </m:sSub>
                                </m:e>
                              </m:mr>
                            </m:m>
                          </m:e>
                        </m:d>
                      </m:oMath>
                    </m:oMathPara>
                  </a14:m>
                  <a:endParaRPr lang="zh-TW" altLang="en-US" sz="1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286000" y="1885949"/>
                  <a:ext cx="886076" cy="141423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038973" y="1629498"/>
                  <a:ext cx="1127745" cy="1948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𝐺</m:t>
                            </m:r>
                          </m:e>
                          <m:sup>
                            <m:r>
                              <a:rPr lang="en-US" altLang="zh-TW" sz="1400" b="0" i="1" smtClean="0">
                                <a:latin typeface="Cambria Math" panose="02040503050406030204" pitchFamily="18" charset="0"/>
                              </a:rPr>
                              <m:t>′</m:t>
                            </m:r>
                          </m:sup>
                        </m:sSup>
                        <m:r>
                          <a:rPr lang="en-US" altLang="zh-TW" sz="1400" i="1">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1"/>
                                      <m:mcJc m:val="center"/>
                                    </m:mcPr>
                                  </m:mc>
                                </m:mcs>
                                <m:ctrlPr>
                                  <a:rPr lang="en-US" altLang="zh-TW" sz="1400" b="0" i="1" smtClean="0">
                                    <a:latin typeface="Cambria Math" panose="02040503050406030204" pitchFamily="18" charset="0"/>
                                  </a:rPr>
                                </m:ctrlPr>
                              </m:mP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1</m:t>
                                      </m:r>
                                    </m:sub>
                                  </m:sSub>
                                </m:e>
                              </m:mr>
                              <m:mr>
                                <m:e>
                                  <m:r>
                                    <a:rPr lang="en-US" altLang="zh-TW" sz="1400" b="0" i="1" smtClean="0">
                                      <a:latin typeface="Cambria Math" panose="02040503050406030204" pitchFamily="18" charset="0"/>
                                      <a:ea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2</m:t>
                                      </m:r>
                                    </m:sub>
                                  </m:sSub>
                                </m:e>
                              </m:mr>
                              <m:mr>
                                <m:e>
                                  <m:r>
                                    <a:rPr lang="en-US" altLang="zh-TW" sz="1400" b="0" i="1" smtClean="0">
                                      <a:latin typeface="Cambria Math" panose="02040503050406030204" pitchFamily="18" charset="0"/>
                                      <a:ea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3</m:t>
                                      </m:r>
                                    </m:sub>
                                  </m:sSub>
                                </m:e>
                              </m:mr>
                              <m:mr>
                                <m:e>
                                  <m:r>
                                    <a:rPr lang="en-US" altLang="zh-TW" sz="1400" b="0" i="1" smtClean="0">
                                      <a:latin typeface="Cambria Math" panose="02040503050406030204" pitchFamily="18" charset="0"/>
                                      <a:ea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𝑄</m:t>
                                      </m:r>
                                    </m:sub>
                                  </m:sSub>
                                </m:e>
                              </m:mr>
                              <m:mr>
                                <m:e>
                                  <m:r>
                                    <a:rPr lang="en-US" altLang="zh-TW" sz="1400" b="0" i="1" smtClean="0">
                                      <a:latin typeface="Cambria Math" panose="02040503050406030204" pitchFamily="18" charset="0"/>
                                      <a:ea typeface="Cambria Math" panose="02040503050406030204" pitchFamily="18" charset="0"/>
                                    </a:rPr>
                                    <m:t>⋮</m:t>
                                  </m:r>
                                </m:e>
                              </m:m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𝑘</m:t>
                                      </m:r>
                                      <m:r>
                                        <a:rPr lang="en-US" altLang="zh-TW" sz="1400" b="0" i="1" smtClean="0">
                                          <a:latin typeface="Cambria Math" panose="02040503050406030204" pitchFamily="18" charset="0"/>
                                        </a:rPr>
                                        <m:t>−1</m:t>
                                      </m:r>
                                    </m:sub>
                                  </m:sSub>
                                </m:e>
                              </m:mr>
                            </m:m>
                          </m:e>
                        </m:d>
                      </m:oMath>
                    </m:oMathPara>
                  </a14:m>
                  <a:endParaRPr lang="zh-TW" altLang="en-US" sz="1400" dirty="0"/>
                </a:p>
              </p:txBody>
            </p:sp>
          </mc:Choice>
          <mc:Fallback xmlns="">
            <p:sp>
              <p:nvSpPr>
                <p:cNvPr id="9" name="矩形 8"/>
                <p:cNvSpPr>
                  <a:spLocks noRot="1" noChangeAspect="1" noMove="1" noResize="1" noEditPoints="1" noAdjustHandles="1" noChangeArrowheads="1" noChangeShapeType="1" noTextEdit="1"/>
                </p:cNvSpPr>
                <p:nvPr/>
              </p:nvSpPr>
              <p:spPr>
                <a:xfrm>
                  <a:off x="5038973" y="1629498"/>
                  <a:ext cx="1127745" cy="1948482"/>
                </a:xfrm>
                <a:prstGeom prst="rect">
                  <a:avLst/>
                </a:prstGeom>
                <a:blipFill>
                  <a:blip r:embed="rId5"/>
                  <a:stretch>
                    <a:fillRect/>
                  </a:stretch>
                </a:blipFill>
              </p:spPr>
              <p:txBody>
                <a:bodyPr/>
                <a:lstStyle/>
                <a:p>
                  <a:r>
                    <a:rPr lang="zh-TW" altLang="en-US">
                      <a:noFill/>
                    </a:rPr>
                    <a:t> </a:t>
                  </a:r>
                </a:p>
              </p:txBody>
            </p:sp>
          </mc:Fallback>
        </mc:AlternateContent>
        <p:grpSp>
          <p:nvGrpSpPr>
            <p:cNvPr id="16" name="群組 15"/>
            <p:cNvGrpSpPr/>
            <p:nvPr/>
          </p:nvGrpSpPr>
          <p:grpSpPr>
            <a:xfrm>
              <a:off x="3200400" y="2131098"/>
              <a:ext cx="1749640" cy="1169551"/>
              <a:chOff x="3408218" y="2131098"/>
              <a:chExt cx="1749640" cy="1169551"/>
            </a:xfrm>
          </p:grpSpPr>
          <p:cxnSp>
            <p:nvCxnSpPr>
              <p:cNvPr id="11" name="直線單箭頭接點 10"/>
              <p:cNvCxnSpPr/>
              <p:nvPr/>
            </p:nvCxnSpPr>
            <p:spPr>
              <a:xfrm>
                <a:off x="3408218" y="2593064"/>
                <a:ext cx="1749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文字方塊 13"/>
                  <p:cNvSpPr txBox="1"/>
                  <p:nvPr/>
                </p:nvSpPr>
                <p:spPr>
                  <a:xfrm>
                    <a:off x="3497151" y="2131098"/>
                    <a:ext cx="1571773" cy="1169551"/>
                  </a:xfrm>
                  <a:prstGeom prst="rect">
                    <a:avLst/>
                  </a:prstGeom>
                  <a:noFill/>
                </p:spPr>
                <p:txBody>
                  <a:bodyPr wrap="square" rtlCol="0">
                    <a:spAutoFit/>
                  </a:bodyPr>
                  <a:lstStyle/>
                  <a:p>
                    <a:r>
                      <a:rPr lang="en-US" altLang="zh-TW" sz="1400" dirty="0" smtClean="0"/>
                      <a:t>replace one element from the linear combination of NBC vectors by </a:t>
                    </a:r>
                    <a14:m>
                      <m:oMath xmlns:m="http://schemas.openxmlformats.org/officeDocument/2006/math">
                        <m:r>
                          <a:rPr lang="en-US" altLang="zh-TW" sz="1400" b="0" i="1" smtClean="0">
                            <a:latin typeface="Cambria Math" panose="02040503050406030204" pitchFamily="18" charset="0"/>
                          </a:rPr>
                          <m:t>𝑋</m:t>
                        </m:r>
                      </m:oMath>
                    </a14:m>
                    <a:r>
                      <a:rPr lang="en-US" altLang="zh-TW" sz="1400" dirty="0" smtClean="0"/>
                      <a:t> </a:t>
                    </a:r>
                    <a:endParaRPr lang="zh-TW" altLang="en-US" sz="1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3497151" y="2131098"/>
                    <a:ext cx="1571773" cy="1169551"/>
                  </a:xfrm>
                  <a:prstGeom prst="rect">
                    <a:avLst/>
                  </a:prstGeom>
                  <a:blipFill>
                    <a:blip r:embed="rId6"/>
                    <a:stretch>
                      <a:fillRect l="-1163" t="-1042" r="-1938"/>
                    </a:stretch>
                  </a:blipFill>
                </p:spPr>
                <p:txBody>
                  <a:bodyPr/>
                  <a:lstStyle/>
                  <a:p>
                    <a:r>
                      <a:rPr lang="zh-TW" altLang="en-US">
                        <a:noFill/>
                      </a:rPr>
                      <a:t> </a:t>
                    </a:r>
                  </a:p>
                </p:txBody>
              </p:sp>
            </mc:Fallback>
          </mc:AlternateContent>
        </p:grpSp>
      </p:grpSp>
    </p:spTree>
    <p:extLst>
      <p:ext uri="{BB962C8B-B14F-4D97-AF65-F5344CB8AC3E}">
        <p14:creationId xmlns:p14="http://schemas.microsoft.com/office/powerpoint/2010/main" val="18928687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文字方塊 26"/>
              <p:cNvSpPr txBox="1"/>
              <p:nvPr/>
            </p:nvSpPr>
            <p:spPr>
              <a:xfrm>
                <a:off x="1447798" y="708096"/>
                <a:ext cx="6823587" cy="8295091"/>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Suppose </a:t>
                </a:r>
                <a14:m>
                  <m:oMath xmlns:m="http://schemas.openxmlformats.org/officeDocument/2006/math">
                    <m:r>
                      <a:rPr lang="en-US" altLang="zh-TW" sz="1400" b="0" i="1" smtClean="0">
                        <a:latin typeface="Cambria Math" panose="02040503050406030204" pitchFamily="18" charset="0"/>
                      </a:rPr>
                      <m:t>𝐶</m:t>
                    </m:r>
                  </m:oMath>
                </a14:m>
                <a:r>
                  <a:rPr lang="en-US" altLang="zh-TW" sz="1400" dirty="0" smtClean="0"/>
                  <a:t> is a </a:t>
                </a:r>
                <a14:m>
                  <m:oMath xmlns:m="http://schemas.openxmlformats.org/officeDocument/2006/math">
                    <m:r>
                      <a:rPr lang="en-US" altLang="zh-TW" sz="1400" b="0" i="1" smtClean="0">
                        <a:latin typeface="Cambria Math" panose="02040503050406030204" pitchFamily="18" charset="0"/>
                      </a:rPr>
                      <m:t>(512,256)</m:t>
                    </m:r>
                  </m:oMath>
                </a14:m>
                <a:r>
                  <a:rPr lang="en-US" altLang="zh-TW" sz="1400" dirty="0" smtClean="0"/>
                  <a:t> NBC LDPC code with a </a:t>
                </a:r>
                <a14:m>
                  <m:oMath xmlns:m="http://schemas.openxmlformats.org/officeDocument/2006/math">
                    <m:r>
                      <a:rPr lang="en-US" altLang="zh-TW" sz="1400" b="0" i="1" smtClean="0">
                        <a:latin typeface="Cambria Math" panose="02040503050406030204" pitchFamily="18" charset="0"/>
                      </a:rPr>
                      <m:t>(256</m:t>
                    </m:r>
                    <m:r>
                      <a:rPr lang="en-US" altLang="zh-TW" sz="1400" b="0" i="1" smtClean="0">
                        <a:latin typeface="Cambria Math" panose="02040503050406030204" pitchFamily="18" charset="0"/>
                        <a:ea typeface="Cambria Math" panose="02040503050406030204" pitchFamily="18" charset="0"/>
                      </a:rPr>
                      <m:t>×512</m:t>
                    </m:r>
                    <m:r>
                      <a:rPr lang="en-US" altLang="zh-TW" sz="1400" b="0" i="1" smtClean="0">
                        <a:latin typeface="Cambria Math" panose="02040503050406030204" pitchFamily="18" charset="0"/>
                      </a:rPr>
                      <m:t>)</m:t>
                    </m:r>
                  </m:oMath>
                </a14:m>
                <a:r>
                  <a:rPr lang="en-US" altLang="zh-TW" sz="1400" dirty="0" smtClean="0"/>
                  <a:t> </a:t>
                </a: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𝐺</m:t>
                        </m:r>
                      </m:e>
                      <m:sup>
                        <m:r>
                          <a:rPr lang="en-US" altLang="zh-TW" sz="1400" b="0" i="1" dirty="0" smtClean="0">
                            <a:latin typeface="Cambria Math" panose="02040503050406030204" pitchFamily="18" charset="0"/>
                          </a:rPr>
                          <m:t>′</m:t>
                        </m:r>
                      </m:sup>
                    </m:sSup>
                  </m:oMath>
                </a14:m>
                <a:r>
                  <a:rPr lang="en-US" altLang="zh-TW" sz="1400" dirty="0" smtClean="0"/>
                  <a:t>, </a:t>
                </a:r>
                <a14:m>
                  <m:oMath xmlns:m="http://schemas.openxmlformats.org/officeDocument/2006/math">
                    <m:sSup>
                      <m:sSupPr>
                        <m:ctrlPr>
                          <a:rPr lang="en-US" altLang="zh-TW" sz="1400" i="1" dirty="0">
                            <a:latin typeface="Cambria Math" panose="02040503050406030204" pitchFamily="18" charset="0"/>
                          </a:rPr>
                        </m:ctrlPr>
                      </m:sSupPr>
                      <m:e>
                        <m:r>
                          <a:rPr lang="en-US" altLang="zh-TW" sz="1400" i="1" dirty="0">
                            <a:latin typeface="Cambria Math" panose="02040503050406030204" pitchFamily="18" charset="0"/>
                          </a:rPr>
                          <m:t>𝐺</m:t>
                        </m:r>
                      </m:e>
                      <m:sup>
                        <m:r>
                          <a:rPr lang="en-US" altLang="zh-TW" sz="1400" i="1" dirty="0">
                            <a:latin typeface="Cambria Math" panose="02040503050406030204" pitchFamily="18" charset="0"/>
                          </a:rPr>
                          <m:t>′</m:t>
                        </m:r>
                        <m:r>
                          <a:rPr lang="en-US" altLang="zh-TW" sz="1400" b="0" i="1" dirty="0" smtClean="0">
                            <a:latin typeface="Cambria Math" panose="02040503050406030204" pitchFamily="18" charset="0"/>
                          </a:rPr>
                          <m:t>′</m:t>
                        </m:r>
                      </m:sup>
                    </m:sSup>
                  </m:oMath>
                </a14:m>
                <a:r>
                  <a:rPr lang="en-US" altLang="zh-TW" sz="1400" dirty="0" smtClean="0"/>
                  <a:t> is the </a:t>
                </a:r>
                <a14:m>
                  <m:oMath xmlns:m="http://schemas.openxmlformats.org/officeDocument/2006/math">
                    <m:sSup>
                      <m:sSupPr>
                        <m:ctrlPr>
                          <a:rPr lang="en-US" altLang="zh-TW" sz="1400" i="1" dirty="0">
                            <a:latin typeface="Cambria Math" panose="02040503050406030204" pitchFamily="18" charset="0"/>
                          </a:rPr>
                        </m:ctrlPr>
                      </m:sSupPr>
                      <m:e>
                        <m:r>
                          <a:rPr lang="en-US" altLang="zh-TW" sz="1400" i="1" dirty="0">
                            <a:latin typeface="Cambria Math" panose="02040503050406030204" pitchFamily="18" charset="0"/>
                          </a:rPr>
                          <m:t>𝐺</m:t>
                        </m:r>
                      </m:e>
                      <m:sup>
                        <m:r>
                          <a:rPr lang="en-US" altLang="zh-TW" sz="1400" i="1" dirty="0">
                            <a:latin typeface="Cambria Math" panose="02040503050406030204" pitchFamily="18" charset="0"/>
                          </a:rPr>
                          <m:t>′</m:t>
                        </m:r>
                      </m:sup>
                    </m:sSup>
                  </m:oMath>
                </a14:m>
                <a:r>
                  <a:rPr lang="en-US" altLang="zh-TW" sz="1400" dirty="0" smtClean="0"/>
                  <a:t> without NBC vectors, and </a:t>
                </a:r>
                <a14:m>
                  <m:oMath xmlns:m="http://schemas.openxmlformats.org/officeDocument/2006/math">
                    <m:sSup>
                      <m:sSupPr>
                        <m:ctrlPr>
                          <a:rPr lang="en-US" altLang="zh-TW" sz="1400" i="1" dirty="0">
                            <a:latin typeface="Cambria Math" panose="02040503050406030204" pitchFamily="18" charset="0"/>
                          </a:rPr>
                        </m:ctrlPr>
                      </m:sSupPr>
                      <m:e>
                        <m:r>
                          <a:rPr lang="en-US" altLang="zh-TW" sz="1400" i="1" dirty="0">
                            <a:latin typeface="Cambria Math" panose="02040503050406030204" pitchFamily="18" charset="0"/>
                          </a:rPr>
                          <m:t>𝐺</m:t>
                        </m:r>
                      </m:e>
                      <m:sup>
                        <m:r>
                          <a:rPr lang="en-US" altLang="zh-TW" sz="1400" i="1" dirty="0">
                            <a:latin typeface="Cambria Math" panose="02040503050406030204" pitchFamily="18" charset="0"/>
                          </a:rPr>
                          <m:t>′′</m:t>
                        </m:r>
                      </m:sup>
                    </m:sSup>
                  </m:oMath>
                </a14:m>
                <a:r>
                  <a:rPr lang="en-US" altLang="zh-TW" sz="1400" dirty="0" smtClean="0"/>
                  <a:t> is </a:t>
                </a:r>
                <a14:m>
                  <m:oMath xmlns:m="http://schemas.openxmlformats.org/officeDocument/2006/math">
                    <m:d>
                      <m:dPr>
                        <m:ctrlPr>
                          <a:rPr lang="en-US" altLang="zh-TW" sz="1400" i="1">
                            <a:latin typeface="Cambria Math" panose="02040503050406030204" pitchFamily="18" charset="0"/>
                          </a:rPr>
                        </m:ctrlPr>
                      </m:dPr>
                      <m:e>
                        <m:r>
                          <a:rPr lang="en-US" altLang="zh-TW" sz="1400" i="1">
                            <a:latin typeface="Cambria Math" panose="02040503050406030204" pitchFamily="18" charset="0"/>
                          </a:rPr>
                          <m:t>25</m:t>
                        </m:r>
                        <m:r>
                          <a:rPr lang="en-US" altLang="zh-TW" sz="1400" b="0" i="1" smtClean="0">
                            <a:latin typeface="Cambria Math" panose="02040503050406030204" pitchFamily="18" charset="0"/>
                          </a:rPr>
                          <m:t>2</m:t>
                        </m:r>
                        <m:r>
                          <a:rPr lang="en-US" altLang="zh-TW" sz="1400" i="1">
                            <a:latin typeface="Cambria Math" panose="02040503050406030204" pitchFamily="18" charset="0"/>
                            <a:ea typeface="Cambria Math" panose="02040503050406030204" pitchFamily="18" charset="0"/>
                          </a:rPr>
                          <m:t>×512</m:t>
                        </m:r>
                      </m:e>
                    </m:d>
                    <m:r>
                      <a:rPr lang="en-US" altLang="zh-TW" sz="1400" b="0" i="0" smtClean="0">
                        <a:latin typeface="Cambria Math" panose="02040503050406030204" pitchFamily="18" charset="0"/>
                      </a:rPr>
                      <m:t>.</m:t>
                    </m:r>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We can apply the same idea from () to get the </a:t>
                </a:r>
                <a14:m>
                  <m:oMath xmlns:m="http://schemas.openxmlformats.org/officeDocument/2006/math">
                    <m:sSup>
                      <m:sSupPr>
                        <m:ctrlPr>
                          <a:rPr lang="en-US" altLang="zh-TW" sz="1400" i="1" dirty="0">
                            <a:latin typeface="Cambria Math" panose="02040503050406030204" pitchFamily="18" charset="0"/>
                          </a:rPr>
                        </m:ctrlPr>
                      </m:sSupPr>
                      <m:e>
                        <m:r>
                          <a:rPr lang="en-US" altLang="zh-TW" sz="1400" b="0" i="1" dirty="0" smtClean="0">
                            <a:latin typeface="Cambria Math" panose="02040503050406030204" pitchFamily="18" charset="0"/>
                          </a:rPr>
                          <m:t>𝐻</m:t>
                        </m:r>
                      </m:e>
                      <m:sup>
                        <m:r>
                          <a:rPr lang="en-US" altLang="zh-TW" sz="1400" i="1" dirty="0">
                            <a:latin typeface="Cambria Math" panose="02040503050406030204" pitchFamily="18" charset="0"/>
                          </a:rPr>
                          <m:t>′′</m:t>
                        </m:r>
                      </m:sup>
                    </m:sSup>
                  </m:oMath>
                </a14:m>
                <a:r>
                  <a:rPr lang="en-US" altLang="zh-TW" sz="1400" dirty="0" smtClean="0"/>
                  <a:t> corresponding to </a:t>
                </a:r>
                <a14:m>
                  <m:oMath xmlns:m="http://schemas.openxmlformats.org/officeDocument/2006/math">
                    <m:sSup>
                      <m:sSupPr>
                        <m:ctrlPr>
                          <a:rPr lang="en-US" altLang="zh-TW" sz="1400" i="1" dirty="0">
                            <a:latin typeface="Cambria Math" panose="02040503050406030204" pitchFamily="18" charset="0"/>
                          </a:rPr>
                        </m:ctrlPr>
                      </m:sSupPr>
                      <m:e>
                        <m:r>
                          <a:rPr lang="en-US" altLang="zh-TW" sz="1400" i="1" dirty="0">
                            <a:latin typeface="Cambria Math" panose="02040503050406030204" pitchFamily="18" charset="0"/>
                          </a:rPr>
                          <m:t>𝐺</m:t>
                        </m:r>
                      </m:e>
                      <m:sup>
                        <m:r>
                          <a:rPr lang="en-US" altLang="zh-TW" sz="1400" i="1" dirty="0">
                            <a:latin typeface="Cambria Math" panose="02040503050406030204" pitchFamily="18" charset="0"/>
                          </a:rPr>
                          <m:t>′′</m:t>
                        </m:r>
                      </m:sup>
                    </m:sSup>
                  </m:oMath>
                </a14:m>
                <a:r>
                  <a:rPr lang="en-US" altLang="zh-TW" sz="1400" dirty="0" smtClean="0"/>
                  <a:t>, where </a:t>
                </a:r>
                <a14:m>
                  <m:oMath xmlns:m="http://schemas.openxmlformats.org/officeDocument/2006/math">
                    <m:sSup>
                      <m:sSupPr>
                        <m:ctrlPr>
                          <a:rPr lang="en-US" altLang="zh-TW" sz="1400" i="1" dirty="0">
                            <a:latin typeface="Cambria Math" panose="02040503050406030204" pitchFamily="18" charset="0"/>
                          </a:rPr>
                        </m:ctrlPr>
                      </m:sSupPr>
                      <m:e>
                        <m:r>
                          <a:rPr lang="en-US" altLang="zh-TW" sz="1400" i="1" dirty="0">
                            <a:latin typeface="Cambria Math" panose="02040503050406030204" pitchFamily="18" charset="0"/>
                          </a:rPr>
                          <m:t>𝐻</m:t>
                        </m:r>
                      </m:e>
                      <m:sup>
                        <m:r>
                          <a:rPr lang="en-US" altLang="zh-TW" sz="1400" i="1" dirty="0">
                            <a:latin typeface="Cambria Math" panose="02040503050406030204" pitchFamily="18" charset="0"/>
                          </a:rPr>
                          <m:t>′′</m:t>
                        </m:r>
                      </m:sup>
                    </m:sSup>
                  </m:oMath>
                </a14:m>
                <a:r>
                  <a:rPr lang="en-US" altLang="zh-TW" sz="1400" dirty="0" smtClean="0"/>
                  <a:t> is </a:t>
                </a:r>
                <a14:m>
                  <m:oMath xmlns:m="http://schemas.openxmlformats.org/officeDocument/2006/math">
                    <m:d>
                      <m:dPr>
                        <m:ctrlPr>
                          <a:rPr lang="en-US" altLang="zh-TW" sz="1400" i="1">
                            <a:latin typeface="Cambria Math" panose="02040503050406030204" pitchFamily="18" charset="0"/>
                          </a:rPr>
                        </m:ctrlPr>
                      </m:dPr>
                      <m:e>
                        <m:r>
                          <a:rPr lang="en-US" altLang="zh-TW" sz="1400" i="1">
                            <a:latin typeface="Cambria Math" panose="02040503050406030204" pitchFamily="18" charset="0"/>
                          </a:rPr>
                          <m:t>2</m:t>
                        </m:r>
                        <m:r>
                          <a:rPr lang="en-US" altLang="zh-TW" sz="1400" b="0" i="1" smtClean="0">
                            <a:latin typeface="Cambria Math" panose="02040503050406030204" pitchFamily="18" charset="0"/>
                          </a:rPr>
                          <m:t>60</m:t>
                        </m:r>
                        <m:r>
                          <a:rPr lang="en-US" altLang="zh-TW" sz="1400" i="1">
                            <a:latin typeface="Cambria Math" panose="02040503050406030204" pitchFamily="18" charset="0"/>
                            <a:ea typeface="Cambria Math" panose="02040503050406030204" pitchFamily="18" charset="0"/>
                          </a:rPr>
                          <m:t>×512</m:t>
                        </m:r>
                      </m:e>
                    </m:d>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Let </a:t>
                </a:r>
                <a14:m>
                  <m:oMath xmlns:m="http://schemas.openxmlformats.org/officeDocument/2006/math">
                    <m:r>
                      <a:rPr lang="en-US" altLang="zh-TW" sz="1400" b="0" i="1" smtClean="0">
                        <a:latin typeface="Cambria Math" panose="02040503050406030204" pitchFamily="18" charset="0"/>
                      </a:rPr>
                      <m:t>𝑣</m:t>
                    </m:r>
                  </m:oMath>
                </a14:m>
                <a:r>
                  <a:rPr lang="en-US" altLang="zh-TW" sz="1400" dirty="0" smtClean="0"/>
                  <a:t> be the decoded result from SPA decoder and </a:t>
                </a:r>
                <a14:m>
                  <m:oMath xmlns:m="http://schemas.openxmlformats.org/officeDocument/2006/math">
                    <m:r>
                      <a:rPr lang="en-US" altLang="zh-TW" sz="1400" b="0" i="1" smtClean="0">
                        <a:latin typeface="Cambria Math" panose="02040503050406030204" pitchFamily="18" charset="0"/>
                      </a:rPr>
                      <m:t>𝑧</m:t>
                    </m:r>
                  </m:oMath>
                </a14:m>
                <a:r>
                  <a:rPr lang="en-US" altLang="zh-TW" sz="1400" dirty="0" smtClean="0"/>
                  <a:t> be the modulo 2 summation of </a:t>
                </a:r>
                <a14:m>
                  <m:oMath xmlns:m="http://schemas.openxmlformats.org/officeDocument/2006/math">
                    <m:r>
                      <a:rPr lang="en-US" altLang="zh-TW" sz="1400" i="1">
                        <a:latin typeface="Cambria Math" panose="02040503050406030204" pitchFamily="18" charset="0"/>
                      </a:rPr>
                      <m:t>𝑣</m:t>
                    </m:r>
                  </m:oMath>
                </a14:m>
                <a:r>
                  <a:rPr lang="en-US" altLang="zh-TW" sz="1400" dirty="0" smtClean="0"/>
                  <a:t> and </a:t>
                </a:r>
                <a14:m>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2</m:t>
                        </m:r>
                      </m:e>
                      <m:sup>
                        <m:r>
                          <a:rPr lang="en-US" altLang="zh-TW" sz="1400" b="0" i="1" smtClean="0">
                            <a:latin typeface="Cambria Math" panose="02040503050406030204" pitchFamily="18" charset="0"/>
                          </a:rPr>
                          <m:t>𝑄</m:t>
                        </m:r>
                      </m:sup>
                    </m:sSup>
                  </m:oMath>
                </a14:m>
                <a:r>
                  <a:rPr lang="en-US" altLang="zh-TW" sz="1400" dirty="0" smtClean="0"/>
                  <a:t> possible combination of NBC vectors.</a:t>
                </a:r>
                <a:br>
                  <a:rPr lang="en-US" altLang="zh-TW" sz="1400" dirty="0" smtClean="0"/>
                </a:br>
                <a:r>
                  <a:rPr lang="en-US" altLang="zh-TW" sz="1400" dirty="0" smtClean="0"/>
                  <a:t/>
                </a:r>
                <a:br>
                  <a:rPr lang="en-US" altLang="zh-TW" sz="1400" dirty="0" smtClean="0"/>
                </a:br>
                <a14:m>
                  <m:oMath xmlns:m="http://schemas.openxmlformats.org/officeDocument/2006/math">
                    <m:r>
                      <a:rPr lang="en-US" altLang="zh-TW" sz="1400" b="0" i="1" smtClean="0">
                        <a:latin typeface="Cambria Math" panose="02040503050406030204" pitchFamily="18" charset="0"/>
                      </a:rPr>
                      <m:t>𝑧</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𝑣</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𝑎</m:t>
                        </m:r>
                      </m:e>
                      <m:sub>
                        <m:r>
                          <a:rPr lang="en-US" altLang="zh-TW" sz="1400" b="0" i="1" smtClean="0">
                            <a:latin typeface="Cambria Math" panose="02040503050406030204" pitchFamily="18" charset="0"/>
                            <a:ea typeface="Cambria Math" panose="02040503050406030204" pitchFamily="18" charset="0"/>
                          </a:rPr>
                          <m:t>1</m:t>
                        </m:r>
                      </m:sub>
                    </m:sSub>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𝑥</m:t>
                        </m:r>
                      </m:e>
                      <m:sub>
                        <m:r>
                          <a:rPr lang="en-US" altLang="zh-TW" sz="1400" b="0" i="1" smtClean="0">
                            <a:latin typeface="Cambria Math" panose="02040503050406030204" pitchFamily="18" charset="0"/>
                            <a:ea typeface="Cambria Math" panose="02040503050406030204" pitchFamily="18" charset="0"/>
                          </a:rPr>
                          <m:t>1</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𝑎</m:t>
                        </m:r>
                      </m:e>
                      <m:sub>
                        <m:r>
                          <a:rPr lang="en-US" altLang="zh-TW" sz="1400" b="0" i="1" smtClean="0">
                            <a:latin typeface="Cambria Math" panose="02040503050406030204" pitchFamily="18" charset="0"/>
                            <a:ea typeface="Cambria Math" panose="02040503050406030204" pitchFamily="18" charset="0"/>
                          </a:rPr>
                          <m:t>2</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𝑥</m:t>
                        </m:r>
                      </m:e>
                      <m:sub>
                        <m:r>
                          <a:rPr lang="en-US" altLang="zh-TW" sz="1400" b="0" i="1" smtClean="0">
                            <a:latin typeface="Cambria Math" panose="02040503050406030204" pitchFamily="18" charset="0"/>
                            <a:ea typeface="Cambria Math" panose="02040503050406030204" pitchFamily="18" charset="0"/>
                          </a:rPr>
                          <m:t>2</m:t>
                        </m:r>
                      </m:sub>
                    </m:sSub>
                    <m:r>
                      <a:rPr lang="en-US" altLang="zh-TW" sz="1400" i="1" smtClean="0">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𝑎</m:t>
                        </m:r>
                      </m:e>
                      <m:sub>
                        <m:r>
                          <a:rPr lang="en-US" altLang="zh-TW" sz="1400" b="0" i="1" smtClean="0">
                            <a:latin typeface="Cambria Math" panose="02040503050406030204" pitchFamily="18" charset="0"/>
                            <a:ea typeface="Cambria Math" panose="02040503050406030204" pitchFamily="18" charset="0"/>
                          </a:rPr>
                          <m:t>𝑄</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𝑥</m:t>
                        </m:r>
                      </m:e>
                      <m:sub>
                        <m:r>
                          <a:rPr lang="en-US" altLang="zh-TW" sz="1400" b="0" i="1" smtClean="0">
                            <a:latin typeface="Cambria Math" panose="02040503050406030204" pitchFamily="18" charset="0"/>
                            <a:ea typeface="Cambria Math" panose="02040503050406030204" pitchFamily="18" charset="0"/>
                          </a:rPr>
                          <m:t>𝑄</m:t>
                        </m:r>
                      </m:sub>
                    </m:sSub>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where </a:t>
                </a:r>
                <a14:m>
                  <m:oMath xmlns:m="http://schemas.openxmlformats.org/officeDocument/2006/math">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𝑎</m:t>
                        </m:r>
                      </m:e>
                      <m:sub>
                        <m:r>
                          <a:rPr lang="en-US" altLang="zh-TW" sz="1400" b="0" i="1" smtClean="0">
                            <a:latin typeface="Cambria Math" panose="02040503050406030204" pitchFamily="18" charset="0"/>
                            <a:ea typeface="Cambria Math" panose="02040503050406030204" pitchFamily="18" charset="0"/>
                          </a:rPr>
                          <m:t>𝑖</m:t>
                        </m:r>
                      </m:sub>
                    </m:sSub>
                    <m:r>
                      <a:rPr lang="en-US" altLang="zh-TW" sz="1400" b="0" i="1" smtClean="0">
                        <a:latin typeface="Cambria Math" panose="02040503050406030204" pitchFamily="18" charset="0"/>
                        <a:ea typeface="Cambria Math" panose="02040503050406030204" pitchFamily="18" charset="0"/>
                      </a:rPr>
                      <m:t>=0,1,</m:t>
                    </m:r>
                    <m:r>
                      <a:rPr lang="en-US" altLang="zh-TW" sz="1400" b="0" i="1" smtClean="0">
                        <a:latin typeface="Cambria Math" panose="02040503050406030204" pitchFamily="18" charset="0"/>
                        <a:ea typeface="Cambria Math" panose="02040503050406030204" pitchFamily="18" charset="0"/>
                      </a:rPr>
                      <m:t>𝑖</m:t>
                    </m:r>
                    <m:r>
                      <a:rPr lang="en-US" altLang="zh-TW" sz="1400" b="0" i="1" smtClean="0">
                        <a:latin typeface="Cambria Math" panose="02040503050406030204" pitchFamily="18" charset="0"/>
                        <a:ea typeface="Cambria Math" panose="02040503050406030204" pitchFamily="18" charset="0"/>
                      </a:rPr>
                      <m:t>=1,2,⋯,</m:t>
                    </m:r>
                    <m:r>
                      <a:rPr lang="en-US" altLang="zh-TW" sz="1400" b="0" i="1" smtClean="0">
                        <a:latin typeface="Cambria Math" panose="02040503050406030204" pitchFamily="18" charset="0"/>
                        <a:ea typeface="Cambria Math" panose="02040503050406030204" pitchFamily="18" charset="0"/>
                      </a:rPr>
                      <m:t>𝑄</m:t>
                    </m:r>
                  </m:oMath>
                </a14:m>
                <a:r>
                  <a:rPr lang="en-US" altLang="zh-TW" sz="1400" dirty="0" smtClean="0"/>
                  <a:t>.</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If </a:t>
                </a:r>
                <a14:m>
                  <m:oMath xmlns:m="http://schemas.openxmlformats.org/officeDocument/2006/math">
                    <m:r>
                      <a:rPr lang="en-US" altLang="zh-TW" sz="1400" i="1">
                        <a:latin typeface="Cambria Math" panose="02040503050406030204" pitchFamily="18" charset="0"/>
                      </a:rPr>
                      <m:t>𝑣</m:t>
                    </m:r>
                  </m:oMath>
                </a14:m>
                <a:r>
                  <a:rPr lang="en-US" altLang="zh-TW" sz="1400" dirty="0" smtClean="0"/>
                  <a:t> is correct, then there must exist a </a:t>
                </a:r>
                <a14:m>
                  <m:oMath xmlns:m="http://schemas.openxmlformats.org/officeDocument/2006/math">
                    <m:r>
                      <a:rPr lang="en-US" altLang="zh-TW" sz="1400" i="1">
                        <a:latin typeface="Cambria Math" panose="02040503050406030204" pitchFamily="18" charset="0"/>
                      </a:rPr>
                      <m:t>𝑧</m:t>
                    </m:r>
                  </m:oMath>
                </a14:m>
                <a:r>
                  <a:rPr lang="en-US" altLang="zh-TW" sz="1400" dirty="0" smtClean="0"/>
                  <a:t> such that </a:t>
                </a:r>
                <a14:m>
                  <m:oMath xmlns:m="http://schemas.openxmlformats.org/officeDocument/2006/math">
                    <m:sSup>
                      <m:sSupPr>
                        <m:ctrlPr>
                          <a:rPr lang="en-US" altLang="zh-TW" sz="1400" i="1" dirty="0">
                            <a:latin typeface="Cambria Math" panose="02040503050406030204" pitchFamily="18" charset="0"/>
                          </a:rPr>
                        </m:ctrlPr>
                      </m:sSupPr>
                      <m:e>
                        <m:r>
                          <a:rPr lang="en-US" altLang="zh-TW" sz="1400" i="1" dirty="0">
                            <a:latin typeface="Cambria Math" panose="02040503050406030204" pitchFamily="18" charset="0"/>
                          </a:rPr>
                          <m:t>𝐻</m:t>
                        </m:r>
                      </m:e>
                      <m:sup>
                        <m:r>
                          <a:rPr lang="en-US" altLang="zh-TW" sz="1400" i="1" dirty="0">
                            <a:latin typeface="Cambria Math" panose="02040503050406030204" pitchFamily="18" charset="0"/>
                          </a:rPr>
                          <m:t>′′</m:t>
                        </m:r>
                      </m:sup>
                    </m:sSup>
                    <m:r>
                      <a:rPr lang="en-US" altLang="zh-TW" sz="1400" i="1" dirty="0" smtClean="0">
                        <a:latin typeface="Cambria Math" panose="02040503050406030204" pitchFamily="18" charset="0"/>
                        <a:ea typeface="Cambria Math" panose="02040503050406030204" pitchFamily="18" charset="0"/>
                      </a:rPr>
                      <m:t>∙</m:t>
                    </m:r>
                    <m:sSup>
                      <m:sSupPr>
                        <m:ctrlPr>
                          <a:rPr lang="en-US" altLang="zh-TW" sz="1400" i="1" dirty="0" smtClean="0">
                            <a:latin typeface="Cambria Math" panose="02040503050406030204" pitchFamily="18" charset="0"/>
                            <a:ea typeface="Cambria Math" panose="02040503050406030204" pitchFamily="18" charset="0"/>
                          </a:rPr>
                        </m:ctrlPr>
                      </m:sSupPr>
                      <m:e>
                        <m:r>
                          <a:rPr lang="en-US" altLang="zh-TW" sz="1400" b="0" i="1" dirty="0" smtClean="0">
                            <a:latin typeface="Cambria Math" panose="02040503050406030204" pitchFamily="18" charset="0"/>
                            <a:ea typeface="Cambria Math" panose="02040503050406030204" pitchFamily="18" charset="0"/>
                          </a:rPr>
                          <m:t>𝑧</m:t>
                        </m:r>
                      </m:e>
                      <m:sup>
                        <m:r>
                          <a:rPr lang="en-US" altLang="zh-TW" sz="1400" b="0" i="1" dirty="0" smtClean="0">
                            <a:latin typeface="Cambria Math" panose="02040503050406030204" pitchFamily="18" charset="0"/>
                            <a:ea typeface="Cambria Math" panose="02040503050406030204" pitchFamily="18" charset="0"/>
                          </a:rPr>
                          <m:t>𝑇</m:t>
                        </m:r>
                      </m:sup>
                    </m:sSup>
                    <m:r>
                      <a:rPr lang="en-US" altLang="zh-TW" sz="1400" b="0" i="1" dirty="0" smtClean="0">
                        <a:latin typeface="Cambria Math" panose="02040503050406030204" pitchFamily="18" charset="0"/>
                        <a:ea typeface="Cambria Math" panose="02040503050406030204" pitchFamily="18" charset="0"/>
                      </a:rPr>
                      <m:t>=0</m:t>
                    </m:r>
                  </m:oMath>
                </a14:m>
                <a:r>
                  <a:rPr lang="en-US" altLang="zh-TW" sz="1400" dirty="0" smtClean="0"/>
                  <a:t>.</a:t>
                </a: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r>
                  <a:rPr lang="en-US" altLang="zh-TW" sz="1400" dirty="0"/>
                  <a:t/>
                </a:r>
                <a:br>
                  <a:rPr lang="en-US" altLang="zh-TW" sz="1400" dirty="0"/>
                </a:br>
                <a:endParaRPr lang="en-US" altLang="zh-TW" sz="1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1447798" y="708096"/>
                <a:ext cx="6823587" cy="8295091"/>
              </a:xfrm>
              <a:prstGeom prst="rect">
                <a:avLst/>
              </a:prstGeom>
              <a:blipFill>
                <a:blip r:embed="rId3"/>
                <a:stretch>
                  <a:fillRect l="-89" t="-1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4379427" y="1306396"/>
                <a:ext cx="1147943" cy="19484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i="1">
                              <a:latin typeface="Cambria Math" panose="02040503050406030204" pitchFamily="18" charset="0"/>
                            </a:rPr>
                            <m:t>𝐺</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m:t>
                          </m:r>
                        </m:sup>
                      </m:sSup>
                      <m:r>
                        <a:rPr lang="en-US" altLang="zh-TW" sz="1400" i="1">
                          <a:latin typeface="Cambria Math" panose="02040503050406030204" pitchFamily="18" charset="0"/>
                        </a:rPr>
                        <m:t>=</m:t>
                      </m:r>
                      <m:d>
                        <m:dPr>
                          <m:begChr m:val="["/>
                          <m:endChr m:val="]"/>
                          <m:ctrlPr>
                            <a:rPr lang="en-US" altLang="zh-TW" sz="1400" i="1">
                              <a:latin typeface="Cambria Math" panose="02040503050406030204" pitchFamily="18" charset="0"/>
                            </a:rPr>
                          </m:ctrlPr>
                        </m:dPr>
                        <m:e>
                          <m:m>
                            <m:mPr>
                              <m:mcs>
                                <m:mc>
                                  <m:mcPr>
                                    <m:count m:val="1"/>
                                    <m:mcJc m:val="center"/>
                                  </m:mcPr>
                                </m:mc>
                              </m:mcs>
                              <m:ctrlPr>
                                <a:rPr lang="en-US" altLang="zh-TW" sz="1400" i="1">
                                  <a:latin typeface="Cambria Math" panose="02040503050406030204" pitchFamily="18" charset="0"/>
                                </a:rPr>
                              </m:ctrlPr>
                            </m:mP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1</m:t>
                                    </m:r>
                                  </m:sub>
                                </m:sSub>
                              </m:e>
                            </m:mr>
                            <m:mr>
                              <m:e>
                                <m:r>
                                  <a:rPr lang="en-US" altLang="zh-TW" sz="1400" i="1">
                                    <a:latin typeface="Cambria Math" panose="02040503050406030204" pitchFamily="18" charset="0"/>
                                    <a:ea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2</m:t>
                                    </m:r>
                                  </m:sub>
                                </m:sSub>
                              </m:e>
                            </m:mr>
                            <m:mr>
                              <m:e>
                                <m:r>
                                  <a:rPr lang="en-US" altLang="zh-TW" sz="1400" i="1">
                                    <a:latin typeface="Cambria Math" panose="02040503050406030204" pitchFamily="18" charset="0"/>
                                    <a:ea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3</m:t>
                                    </m:r>
                                  </m:sub>
                                </m:sSub>
                              </m:e>
                            </m:mr>
                            <m:mr>
                              <m:e>
                                <m:r>
                                  <a:rPr lang="en-US" altLang="zh-TW" sz="1400" i="1">
                                    <a:latin typeface="Cambria Math" panose="02040503050406030204" pitchFamily="18" charset="0"/>
                                    <a:ea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4</m:t>
                                    </m:r>
                                  </m:sub>
                                </m:sSub>
                              </m:e>
                            </m:mr>
                            <m:mr>
                              <m:e>
                                <m:r>
                                  <a:rPr lang="en-US" altLang="zh-TW" sz="1400" i="1">
                                    <a:latin typeface="Cambria Math" panose="02040503050406030204" pitchFamily="18" charset="0"/>
                                    <a:ea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b="0" i="1" smtClean="0">
                                        <a:latin typeface="Cambria Math" panose="02040503050406030204" pitchFamily="18" charset="0"/>
                                      </a:rPr>
                                      <m:t>255</m:t>
                                    </m:r>
                                  </m:sub>
                                </m:sSub>
                              </m:e>
                            </m:mr>
                          </m:m>
                        </m:e>
                      </m:d>
                    </m:oMath>
                  </m:oMathPara>
                </a14:m>
                <a:endParaRPr lang="zh-TW" altLang="en-US" sz="1400" dirty="0"/>
              </a:p>
            </p:txBody>
          </p:sp>
        </mc:Choice>
        <mc:Fallback xmlns="">
          <p:sp>
            <p:nvSpPr>
              <p:cNvPr id="2" name="矩形 1"/>
              <p:cNvSpPr>
                <a:spLocks noRot="1" noChangeAspect="1" noMove="1" noResize="1" noEditPoints="1" noAdjustHandles="1" noChangeArrowheads="1" noChangeShapeType="1" noTextEdit="1"/>
              </p:cNvSpPr>
              <p:nvPr/>
            </p:nvSpPr>
            <p:spPr>
              <a:xfrm>
                <a:off x="4379427" y="1306396"/>
                <a:ext cx="1147943" cy="1948482"/>
              </a:xfrm>
              <a:prstGeom prst="rect">
                <a:avLst/>
              </a:prstGeom>
              <a:blipFill>
                <a:blip r:embed="rId4"/>
                <a:stretch>
                  <a:fillRect/>
                </a:stretch>
              </a:blipFill>
            </p:spPr>
            <p:txBody>
              <a:bodyPr/>
              <a:lstStyle/>
              <a:p>
                <a:r>
                  <a:rPr lang="zh-TW" altLang="en-US">
                    <a:noFill/>
                  </a:rPr>
                  <a:t> </a:t>
                </a:r>
              </a:p>
            </p:txBody>
          </p:sp>
        </mc:Fallback>
      </mc:AlternateContent>
      <p:cxnSp>
        <p:nvCxnSpPr>
          <p:cNvPr id="4" name="直線接點 3"/>
          <p:cNvCxnSpPr/>
          <p:nvPr/>
        </p:nvCxnSpPr>
        <p:spPr>
          <a:xfrm flipV="1">
            <a:off x="4859591" y="1433945"/>
            <a:ext cx="470945"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直線接點 12"/>
          <p:cNvCxnSpPr/>
          <p:nvPr/>
        </p:nvCxnSpPr>
        <p:spPr>
          <a:xfrm flipV="1">
            <a:off x="4859588" y="2264006"/>
            <a:ext cx="470945"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線接點 14"/>
          <p:cNvCxnSpPr/>
          <p:nvPr/>
        </p:nvCxnSpPr>
        <p:spPr>
          <a:xfrm flipV="1">
            <a:off x="4859589" y="1848976"/>
            <a:ext cx="470945"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直線接點 17"/>
          <p:cNvCxnSpPr/>
          <p:nvPr/>
        </p:nvCxnSpPr>
        <p:spPr>
          <a:xfrm flipV="1">
            <a:off x="4859590" y="2689731"/>
            <a:ext cx="470945" cy="1"/>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6946323" y="5269021"/>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(9)</m:t>
                      </m:r>
                    </m:oMath>
                  </m:oMathPara>
                </a14:m>
                <a:endParaRPr lang="zh-TW" altLang="en-US" sz="1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6946323" y="5269021"/>
                <a:ext cx="286938" cy="215444"/>
              </a:xfrm>
              <a:prstGeom prst="rect">
                <a:avLst/>
              </a:prstGeom>
              <a:blipFill>
                <a:blip r:embed="rId5"/>
                <a:stretch>
                  <a:fillRect l="-20833" r="-20833" b="-3055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80754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群組 30"/>
          <p:cNvGrpSpPr/>
          <p:nvPr/>
        </p:nvGrpSpPr>
        <p:grpSpPr>
          <a:xfrm>
            <a:off x="2428700" y="1704057"/>
            <a:ext cx="2839491" cy="4586277"/>
            <a:chOff x="2636518" y="903957"/>
            <a:chExt cx="2839491" cy="4586277"/>
          </a:xfrm>
        </p:grpSpPr>
        <p:grpSp>
          <p:nvGrpSpPr>
            <p:cNvPr id="22" name="群組 21"/>
            <p:cNvGrpSpPr/>
            <p:nvPr/>
          </p:nvGrpSpPr>
          <p:grpSpPr>
            <a:xfrm>
              <a:off x="2787297" y="903957"/>
              <a:ext cx="2522458" cy="4586277"/>
              <a:chOff x="3026287" y="1859921"/>
              <a:chExt cx="2522458" cy="4586277"/>
            </a:xfrm>
          </p:grpSpPr>
          <p:sp>
            <p:nvSpPr>
              <p:cNvPr id="4" name="圓角矩形 3"/>
              <p:cNvSpPr/>
              <p:nvPr/>
            </p:nvSpPr>
            <p:spPr>
              <a:xfrm>
                <a:off x="3026287" y="1859921"/>
                <a:ext cx="1634689" cy="6887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smtClean="0"/>
                  <a:t>SPA</a:t>
                </a:r>
                <a:r>
                  <a:rPr lang="zh-TW" altLang="en-US" sz="1200" dirty="0" smtClean="0"/>
                  <a:t> </a:t>
                </a:r>
                <a:r>
                  <a:rPr lang="en-US" altLang="zh-TW" sz="1200" dirty="0" smtClean="0"/>
                  <a:t>decoding</a:t>
                </a:r>
                <a:endParaRPr lang="zh-TW" altLang="en-US" sz="1200" dirty="0"/>
              </a:p>
            </p:txBody>
          </p:sp>
          <mc:AlternateContent xmlns:mc="http://schemas.openxmlformats.org/markup-compatibility/2006" xmlns:a14="http://schemas.microsoft.com/office/drawing/2010/main">
            <mc:Choice Requires="a14">
              <p:sp>
                <p:nvSpPr>
                  <p:cNvPr id="5" name="圓角矩形 4"/>
                  <p:cNvSpPr/>
                  <p:nvPr/>
                </p:nvSpPr>
                <p:spPr>
                  <a:xfrm>
                    <a:off x="3026287" y="3159081"/>
                    <a:ext cx="1634689" cy="6887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smtClean="0"/>
                      <a:t>Try </a:t>
                    </a:r>
                    <a14:m>
                      <m:oMath xmlns:m="http://schemas.openxmlformats.org/officeDocument/2006/math">
                        <m:sSup>
                          <m:sSupPr>
                            <m:ctrlPr>
                              <a:rPr lang="en-US" altLang="zh-TW" sz="1200" i="1" smtClean="0">
                                <a:latin typeface="Cambria Math" panose="02040503050406030204" pitchFamily="18" charset="0"/>
                              </a:rPr>
                            </m:ctrlPr>
                          </m:sSupPr>
                          <m:e>
                            <m:r>
                              <a:rPr lang="en-US" altLang="zh-TW" sz="1200" b="0" i="1" smtClean="0">
                                <a:latin typeface="Cambria Math" panose="02040503050406030204" pitchFamily="18" charset="0"/>
                              </a:rPr>
                              <m:t>2</m:t>
                            </m:r>
                          </m:e>
                          <m:sup>
                            <m:r>
                              <a:rPr lang="en-US" altLang="zh-TW" sz="1200" b="0" i="1" smtClean="0">
                                <a:latin typeface="Cambria Math" panose="02040503050406030204" pitchFamily="18" charset="0"/>
                              </a:rPr>
                              <m:t>𝑄</m:t>
                            </m:r>
                          </m:sup>
                        </m:sSup>
                      </m:oMath>
                    </a14:m>
                    <a:r>
                      <a:rPr lang="zh-TW" altLang="en-US" sz="1200" dirty="0" smtClean="0"/>
                      <a:t> </a:t>
                    </a:r>
                    <a:r>
                      <a:rPr lang="en-US" altLang="zh-TW" sz="1200" dirty="0" smtClean="0"/>
                      <a:t>possible combination of NBC </a:t>
                    </a:r>
                    <a14:m>
                      <m:oMath xmlns:m="http://schemas.openxmlformats.org/officeDocument/2006/math">
                        <m:r>
                          <a:rPr lang="en-US" altLang="zh-TW" sz="1200" i="1">
                            <a:latin typeface="Cambria Math" panose="02040503050406030204" pitchFamily="18" charset="0"/>
                          </a:rPr>
                          <m:t>𝑧</m:t>
                        </m:r>
                        <m:r>
                          <a:rPr lang="en-US" altLang="zh-TW" sz="1200" i="1">
                            <a:latin typeface="Cambria Math" panose="02040503050406030204" pitchFamily="18" charset="0"/>
                          </a:rPr>
                          <m:t>=</m:t>
                        </m:r>
                        <m:r>
                          <a:rPr lang="en-US" altLang="zh-TW" sz="1200" i="1">
                            <a:latin typeface="Cambria Math" panose="02040503050406030204" pitchFamily="18" charset="0"/>
                          </a:rPr>
                          <m:t>𝑣</m:t>
                        </m:r>
                        <m:r>
                          <a:rPr lang="en-US" altLang="zh-TW" sz="1200" i="1" smtClean="0">
                            <a:latin typeface="Cambria Math" panose="02040503050406030204" pitchFamily="18" charset="0"/>
                            <a:ea typeface="Cambria Math" panose="02040503050406030204" pitchFamily="18" charset="0"/>
                          </a:rPr>
                          <m:t>⊕</m:t>
                        </m:r>
                        <m:nary>
                          <m:naryPr>
                            <m:chr m:val="∑"/>
                            <m:limLoc m:val="subSup"/>
                            <m:ctrlPr>
                              <a:rPr lang="en-US" altLang="zh-TW" sz="1200" i="1" smtClean="0">
                                <a:latin typeface="Cambria Math" panose="02040503050406030204" pitchFamily="18" charset="0"/>
                              </a:rPr>
                            </m:ctrlPr>
                          </m:naryPr>
                          <m:sub>
                            <m:r>
                              <m:rPr>
                                <m:brk m:alnAt="25"/>
                              </m:rPr>
                              <a:rPr lang="en-US" altLang="zh-TW" sz="1200" b="0" i="1" smtClean="0">
                                <a:latin typeface="Cambria Math" panose="02040503050406030204" pitchFamily="18" charset="0"/>
                              </a:rPr>
                              <m:t>𝑖</m:t>
                            </m:r>
                            <m:r>
                              <a:rPr lang="en-US" altLang="zh-TW" sz="1200" b="0" i="1" smtClean="0">
                                <a:latin typeface="Cambria Math" panose="02040503050406030204" pitchFamily="18" charset="0"/>
                              </a:rPr>
                              <m:t>=1</m:t>
                            </m:r>
                          </m:sub>
                          <m:sup>
                            <m:r>
                              <a:rPr lang="en-US" altLang="zh-TW" sz="1200" b="0" i="1" smtClean="0">
                                <a:latin typeface="Cambria Math" panose="02040503050406030204" pitchFamily="18" charset="0"/>
                              </a:rPr>
                              <m:t>𝑄</m:t>
                            </m:r>
                          </m:sup>
                          <m:e>
                            <m:sSub>
                              <m:sSubPr>
                                <m:ctrlPr>
                                  <a:rPr lang="en-US" altLang="zh-TW" sz="1200" i="1" smtClean="0">
                                    <a:latin typeface="Cambria Math" panose="02040503050406030204" pitchFamily="18" charset="0"/>
                                  </a:rPr>
                                </m:ctrlPr>
                              </m:sSubPr>
                              <m:e>
                                <m:r>
                                  <a:rPr lang="en-US" altLang="zh-TW" sz="1200" b="0" i="1" smtClean="0">
                                    <a:latin typeface="Cambria Math" panose="02040503050406030204" pitchFamily="18" charset="0"/>
                                  </a:rPr>
                                  <m:t>𝑎</m:t>
                                </m:r>
                              </m:e>
                              <m:sub>
                                <m:r>
                                  <a:rPr lang="en-US" altLang="zh-TW" sz="1200" b="0" i="1" smtClean="0">
                                    <a:latin typeface="Cambria Math" panose="02040503050406030204" pitchFamily="18" charset="0"/>
                                  </a:rPr>
                                  <m:t>𝑖</m:t>
                                </m:r>
                              </m:sub>
                            </m:sSub>
                            <m:r>
                              <a:rPr lang="en-US" altLang="zh-TW" sz="1200" i="1" smtClean="0">
                                <a:latin typeface="Cambria Math" panose="02040503050406030204" pitchFamily="18" charset="0"/>
                                <a:ea typeface="Cambria Math" panose="02040503050406030204" pitchFamily="18" charset="0"/>
                              </a:rPr>
                              <m:t>∙</m:t>
                            </m:r>
                            <m:sSub>
                              <m:sSubPr>
                                <m:ctrlPr>
                                  <a:rPr lang="en-US" altLang="zh-TW" sz="1200" i="1" smtClean="0">
                                    <a:latin typeface="Cambria Math" panose="02040503050406030204" pitchFamily="18" charset="0"/>
                                    <a:ea typeface="Cambria Math" panose="02040503050406030204" pitchFamily="18" charset="0"/>
                                  </a:rPr>
                                </m:ctrlPr>
                              </m:sSubPr>
                              <m:e>
                                <m:r>
                                  <a:rPr lang="en-US" altLang="zh-TW" sz="1200" b="0" i="1" smtClean="0">
                                    <a:latin typeface="Cambria Math" panose="02040503050406030204" pitchFamily="18" charset="0"/>
                                    <a:ea typeface="Cambria Math" panose="02040503050406030204" pitchFamily="18" charset="0"/>
                                  </a:rPr>
                                  <m:t>𝑥</m:t>
                                </m:r>
                              </m:e>
                              <m:sub>
                                <m:r>
                                  <a:rPr lang="en-US" altLang="zh-TW" sz="1200" b="0" i="1" smtClean="0">
                                    <a:latin typeface="Cambria Math" panose="02040503050406030204" pitchFamily="18" charset="0"/>
                                    <a:ea typeface="Cambria Math" panose="02040503050406030204" pitchFamily="18" charset="0"/>
                                  </a:rPr>
                                  <m:t>𝑖</m:t>
                                </m:r>
                              </m:sub>
                            </m:sSub>
                          </m:e>
                        </m:nary>
                      </m:oMath>
                    </a14:m>
                    <a:endParaRPr lang="zh-TW" altLang="en-US" sz="1200" dirty="0"/>
                  </a:p>
                </p:txBody>
              </p:sp>
            </mc:Choice>
            <mc:Fallback xmlns="">
              <p:sp>
                <p:nvSpPr>
                  <p:cNvPr id="5" name="圓角矩形 4"/>
                  <p:cNvSpPr>
                    <a:spLocks noRot="1" noChangeAspect="1" noMove="1" noResize="1" noEditPoints="1" noAdjustHandles="1" noChangeArrowheads="1" noChangeShapeType="1" noTextEdit="1"/>
                  </p:cNvSpPr>
                  <p:nvPr/>
                </p:nvSpPr>
                <p:spPr>
                  <a:xfrm>
                    <a:off x="3026287" y="3159081"/>
                    <a:ext cx="1634689" cy="688798"/>
                  </a:xfrm>
                  <a:prstGeom prst="roundRect">
                    <a:avLst/>
                  </a:prstGeom>
                  <a:blipFill>
                    <a:blip r:embed="rId3"/>
                    <a:stretch>
                      <a:fillRect b="-60000"/>
                    </a:stretch>
                  </a:blipFill>
                  <a:ln w="9525" cap="flat" cmpd="sng" algn="ctr">
                    <a:solidFill>
                      <a:schemeClr val="dk1"/>
                    </a:solidFill>
                    <a:prstDash val="solid"/>
                    <a:round/>
                    <a:headEnd type="none" w="med" len="med"/>
                    <a:tailEnd type="none" w="med" len="med"/>
                  </a:ln>
                </p:spPr>
                <p:txBody>
                  <a:bodyPr/>
                  <a:lstStyle/>
                  <a:p>
                    <a:r>
                      <a:rPr lang="zh-TW" altLang="en-US">
                        <a:noFill/>
                      </a:rPr>
                      <a:t> </a:t>
                    </a:r>
                  </a:p>
                </p:txBody>
              </p:sp>
            </mc:Fallback>
          </mc:AlternateContent>
          <p:sp>
            <p:nvSpPr>
              <p:cNvPr id="6" name="菱形 5"/>
              <p:cNvSpPr/>
              <p:nvPr/>
            </p:nvSpPr>
            <p:spPr>
              <a:xfrm>
                <a:off x="3026287" y="4458241"/>
                <a:ext cx="1634688" cy="68879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chemeClr val="tx1"/>
                    </a:solidFill>
                  </a:rPr>
                  <a:t>Tentative Decoding by H””</a:t>
                </a:r>
                <a:endParaRPr lang="zh-TW" altLang="en-US" sz="1200" dirty="0"/>
              </a:p>
            </p:txBody>
          </p:sp>
          <p:cxnSp>
            <p:nvCxnSpPr>
              <p:cNvPr id="7" name="直線單箭頭接點 6"/>
              <p:cNvCxnSpPr>
                <a:stCxn id="4" idx="2"/>
                <a:endCxn id="5" idx="0"/>
              </p:cNvCxnSpPr>
              <p:nvPr/>
            </p:nvCxnSpPr>
            <p:spPr>
              <a:xfrm>
                <a:off x="3843632" y="2548719"/>
                <a:ext cx="0" cy="61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單箭頭接點 8"/>
              <p:cNvCxnSpPr>
                <a:stCxn id="5" idx="2"/>
                <a:endCxn id="6" idx="0"/>
              </p:cNvCxnSpPr>
              <p:nvPr/>
            </p:nvCxnSpPr>
            <p:spPr>
              <a:xfrm flipH="1">
                <a:off x="3843631" y="3847879"/>
                <a:ext cx="1" cy="61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接點 10"/>
              <p:cNvCxnSpPr>
                <a:stCxn id="6" idx="3"/>
              </p:cNvCxnSpPr>
              <p:nvPr/>
            </p:nvCxnSpPr>
            <p:spPr>
              <a:xfrm>
                <a:off x="4660975" y="4802640"/>
                <a:ext cx="887770" cy="0"/>
              </a:xfrm>
              <a:prstGeom prst="line">
                <a:avLst/>
              </a:prstGeom>
            </p:spPr>
            <p:style>
              <a:lnRef idx="1">
                <a:schemeClr val="dk1"/>
              </a:lnRef>
              <a:fillRef idx="0">
                <a:schemeClr val="dk1"/>
              </a:fillRef>
              <a:effectRef idx="0">
                <a:schemeClr val="dk1"/>
              </a:effectRef>
              <a:fontRef idx="minor">
                <a:schemeClr val="tx1"/>
              </a:fontRef>
            </p:style>
          </p:cxnSp>
          <p:cxnSp>
            <p:nvCxnSpPr>
              <p:cNvPr id="16" name="直線單箭頭接點 15"/>
              <p:cNvCxnSpPr>
                <a:endCxn id="5" idx="3"/>
              </p:cNvCxnSpPr>
              <p:nvPr/>
            </p:nvCxnSpPr>
            <p:spPr>
              <a:xfrm flipH="1">
                <a:off x="4660976" y="3503480"/>
                <a:ext cx="887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接點 17"/>
              <p:cNvCxnSpPr/>
              <p:nvPr/>
            </p:nvCxnSpPr>
            <p:spPr>
              <a:xfrm>
                <a:off x="5548745" y="3503480"/>
                <a:ext cx="0" cy="1299160"/>
              </a:xfrm>
              <a:prstGeom prst="line">
                <a:avLst/>
              </a:prstGeom>
            </p:spPr>
            <p:style>
              <a:lnRef idx="1">
                <a:schemeClr val="dk1"/>
              </a:lnRef>
              <a:fillRef idx="0">
                <a:schemeClr val="dk1"/>
              </a:fillRef>
              <a:effectRef idx="0">
                <a:schemeClr val="dk1"/>
              </a:effectRef>
              <a:fontRef idx="minor">
                <a:schemeClr val="tx1"/>
              </a:fontRef>
            </p:style>
          </p:cxnSp>
          <p:sp>
            <p:nvSpPr>
              <p:cNvPr id="19" name="圓角矩形 18"/>
              <p:cNvSpPr/>
              <p:nvPr/>
            </p:nvSpPr>
            <p:spPr>
              <a:xfrm>
                <a:off x="3026287" y="5757400"/>
                <a:ext cx="1634689" cy="6887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smtClean="0"/>
                  <a:t>Termination</a:t>
                </a:r>
                <a:endParaRPr lang="zh-TW" altLang="en-US" sz="1200" dirty="0"/>
              </a:p>
            </p:txBody>
          </p:sp>
          <p:cxnSp>
            <p:nvCxnSpPr>
              <p:cNvPr id="21" name="直線單箭頭接點 20"/>
              <p:cNvCxnSpPr>
                <a:stCxn id="6" idx="2"/>
                <a:endCxn id="19" idx="0"/>
              </p:cNvCxnSpPr>
              <p:nvPr/>
            </p:nvCxnSpPr>
            <p:spPr>
              <a:xfrm>
                <a:off x="3843631" y="5147039"/>
                <a:ext cx="1" cy="610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4" name="文字方塊 23"/>
                <p:cNvSpPr txBox="1"/>
                <p:nvPr/>
              </p:nvSpPr>
              <p:spPr>
                <a:xfrm>
                  <a:off x="3831472" y="1805602"/>
                  <a:ext cx="363682"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𝑣</m:t>
                        </m:r>
                      </m:oMath>
                    </m:oMathPara>
                  </a14:m>
                  <a:endParaRPr lang="zh-TW" altLang="en-US" sz="12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3831472" y="1805602"/>
                  <a:ext cx="363682" cy="184666"/>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3831472" y="3103039"/>
                  <a:ext cx="363682"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𝑧</m:t>
                        </m:r>
                      </m:oMath>
                    </m:oMathPara>
                  </a14:m>
                  <a:endParaRPr lang="zh-TW" altLang="en-US" sz="12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831472" y="3103039"/>
                  <a:ext cx="363682" cy="184666"/>
                </a:xfrm>
                <a:prstGeom prst="rect">
                  <a:avLst/>
                </a:prstGeom>
                <a:blipFill>
                  <a:blip r:embed="rId5"/>
                  <a:stretch>
                    <a:fillRect/>
                  </a:stretch>
                </a:blipFill>
              </p:spPr>
              <p:txBody>
                <a:bodyPr/>
                <a:lstStyle/>
                <a:p>
                  <a:r>
                    <a:rPr lang="zh-TW" altLang="en-US">
                      <a:noFill/>
                    </a:rPr>
                    <a:t> </a:t>
                  </a:r>
                </a:p>
              </p:txBody>
            </p:sp>
          </mc:Fallback>
        </mc:AlternateContent>
        <p:sp>
          <p:nvSpPr>
            <p:cNvPr id="26" name="文字方塊 25"/>
            <p:cNvSpPr txBox="1"/>
            <p:nvPr/>
          </p:nvSpPr>
          <p:spPr>
            <a:xfrm>
              <a:off x="4696691" y="3502277"/>
              <a:ext cx="779318" cy="276999"/>
            </a:xfrm>
            <a:prstGeom prst="rect">
              <a:avLst/>
            </a:prstGeom>
            <a:noFill/>
          </p:spPr>
          <p:txBody>
            <a:bodyPr wrap="square" rtlCol="0">
              <a:spAutoFit/>
            </a:bodyPr>
            <a:lstStyle/>
            <a:p>
              <a:r>
                <a:rPr lang="en-US" altLang="zh-TW" sz="1200" dirty="0" smtClean="0"/>
                <a:t>fail</a:t>
              </a:r>
              <a:endParaRPr lang="zh-TW" altLang="en-US" sz="1200" dirty="0"/>
            </a:p>
          </p:txBody>
        </p:sp>
        <p:sp>
          <p:nvSpPr>
            <p:cNvPr id="27" name="文字方塊 26"/>
            <p:cNvSpPr txBox="1"/>
            <p:nvPr/>
          </p:nvSpPr>
          <p:spPr>
            <a:xfrm>
              <a:off x="2636518" y="4342366"/>
              <a:ext cx="779318" cy="276999"/>
            </a:xfrm>
            <a:prstGeom prst="rect">
              <a:avLst/>
            </a:prstGeom>
            <a:noFill/>
          </p:spPr>
          <p:txBody>
            <a:bodyPr wrap="square" rtlCol="0">
              <a:spAutoFit/>
            </a:bodyPr>
            <a:lstStyle/>
            <a:p>
              <a:r>
                <a:rPr lang="en-US" altLang="zh-TW" sz="1200" dirty="0" smtClean="0"/>
                <a:t>success</a:t>
              </a:r>
              <a:endParaRPr lang="zh-TW" altLang="en-US" sz="1200" dirty="0"/>
            </a:p>
          </p:txBody>
        </p:sp>
        <mc:AlternateContent xmlns:mc="http://schemas.openxmlformats.org/markup-compatibility/2006" xmlns:a14="http://schemas.microsoft.com/office/drawing/2010/main">
          <mc:Choice Requires="a14">
            <p:sp>
              <p:nvSpPr>
                <p:cNvPr id="28" name="文字方塊 27"/>
                <p:cNvSpPr txBox="1"/>
                <p:nvPr/>
              </p:nvSpPr>
              <p:spPr>
                <a:xfrm>
                  <a:off x="3837169" y="4245437"/>
                  <a:ext cx="1638840" cy="461665"/>
                </a:xfrm>
                <a:prstGeom prst="rect">
                  <a:avLst/>
                </a:prstGeom>
                <a:noFill/>
              </p:spPr>
              <p:txBody>
                <a:bodyPr wrap="square" rtlCol="0">
                  <a:spAutoFit/>
                </a:bodyPr>
                <a:lstStyle/>
                <a:p>
                  <a:r>
                    <a:rPr lang="en-US" altLang="zh-TW" sz="1200" dirty="0" smtClean="0"/>
                    <a:t>If </a:t>
                  </a:r>
                  <a14:m>
                    <m:oMath xmlns:m="http://schemas.openxmlformats.org/officeDocument/2006/math">
                      <m:sSup>
                        <m:sSupPr>
                          <m:ctrlPr>
                            <a:rPr lang="en-US" altLang="zh-TW" sz="1200" i="1" dirty="0">
                              <a:latin typeface="Cambria Math" panose="02040503050406030204" pitchFamily="18" charset="0"/>
                            </a:rPr>
                          </m:ctrlPr>
                        </m:sSupPr>
                        <m:e>
                          <m:r>
                            <a:rPr lang="en-US" altLang="zh-TW" sz="1200" i="1" dirty="0">
                              <a:latin typeface="Cambria Math" panose="02040503050406030204" pitchFamily="18" charset="0"/>
                            </a:rPr>
                            <m:t>𝐻</m:t>
                          </m:r>
                        </m:e>
                        <m:sup>
                          <m:r>
                            <a:rPr lang="en-US" altLang="zh-TW" sz="1200" i="1" dirty="0">
                              <a:latin typeface="Cambria Math" panose="02040503050406030204" pitchFamily="18" charset="0"/>
                            </a:rPr>
                            <m:t>′′</m:t>
                          </m:r>
                        </m:sup>
                      </m:sSup>
                      <m:r>
                        <a:rPr lang="en-US" altLang="zh-TW" sz="1200" i="1" dirty="0">
                          <a:latin typeface="Cambria Math" panose="02040503050406030204" pitchFamily="18" charset="0"/>
                          <a:ea typeface="Cambria Math" panose="02040503050406030204" pitchFamily="18" charset="0"/>
                        </a:rPr>
                        <m:t>∙</m:t>
                      </m:r>
                      <m:sSup>
                        <m:sSupPr>
                          <m:ctrlPr>
                            <a:rPr lang="en-US" altLang="zh-TW" sz="1200" i="1" dirty="0">
                              <a:latin typeface="Cambria Math" panose="02040503050406030204" pitchFamily="18" charset="0"/>
                              <a:ea typeface="Cambria Math" panose="02040503050406030204" pitchFamily="18" charset="0"/>
                            </a:rPr>
                          </m:ctrlPr>
                        </m:sSupPr>
                        <m:e>
                          <m:r>
                            <a:rPr lang="en-US" altLang="zh-TW" sz="1200" i="1" dirty="0">
                              <a:latin typeface="Cambria Math" panose="02040503050406030204" pitchFamily="18" charset="0"/>
                              <a:ea typeface="Cambria Math" panose="02040503050406030204" pitchFamily="18" charset="0"/>
                            </a:rPr>
                            <m:t>𝑧</m:t>
                          </m:r>
                        </m:e>
                        <m:sup>
                          <m:r>
                            <a:rPr lang="en-US" altLang="zh-TW" sz="1200" i="1" dirty="0">
                              <a:latin typeface="Cambria Math" panose="02040503050406030204" pitchFamily="18" charset="0"/>
                              <a:ea typeface="Cambria Math" panose="02040503050406030204" pitchFamily="18" charset="0"/>
                            </a:rPr>
                            <m:t>𝑇</m:t>
                          </m:r>
                        </m:sup>
                      </m:sSup>
                      <m:r>
                        <a:rPr lang="en-US" altLang="zh-TW" sz="1200" i="1" dirty="0">
                          <a:latin typeface="Cambria Math" panose="02040503050406030204" pitchFamily="18" charset="0"/>
                          <a:ea typeface="Cambria Math" panose="02040503050406030204" pitchFamily="18" charset="0"/>
                        </a:rPr>
                        <m:t>=0</m:t>
                      </m:r>
                    </m:oMath>
                  </a14:m>
                  <a:r>
                    <a:rPr lang="en-US" altLang="zh-TW" sz="1200" dirty="0" smtClean="0"/>
                    <a:t> or all pattern were tested </a:t>
                  </a:r>
                  <a:endParaRPr lang="zh-TW" altLang="en-US" sz="12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3837169" y="4245437"/>
                  <a:ext cx="1638840" cy="461665"/>
                </a:xfrm>
                <a:prstGeom prst="rect">
                  <a:avLst/>
                </a:prstGeom>
                <a:blipFill>
                  <a:blip r:embed="rId6"/>
                  <a:stretch>
                    <a:fillRect b="-9211"/>
                  </a:stretch>
                </a:blipFill>
              </p:spPr>
              <p:txBody>
                <a:bodyPr/>
                <a:lstStyle/>
                <a:p>
                  <a:r>
                    <a:rPr lang="zh-TW" altLang="en-US">
                      <a:noFill/>
                    </a:rPr>
                    <a:t> </a:t>
                  </a:r>
                </a:p>
              </p:txBody>
            </p:sp>
          </mc:Fallback>
        </mc:AlternateContent>
      </p:grpSp>
      <p:sp>
        <p:nvSpPr>
          <p:cNvPr id="32" name="文字方塊 31"/>
          <p:cNvSpPr txBox="1"/>
          <p:nvPr/>
        </p:nvSpPr>
        <p:spPr>
          <a:xfrm>
            <a:off x="5268191" y="5807435"/>
            <a:ext cx="2127993" cy="276999"/>
          </a:xfrm>
          <a:prstGeom prst="rect">
            <a:avLst/>
          </a:prstGeom>
          <a:noFill/>
        </p:spPr>
        <p:txBody>
          <a:bodyPr wrap="square" rtlCol="0">
            <a:spAutoFit/>
          </a:bodyPr>
          <a:lstStyle/>
          <a:p>
            <a:r>
              <a:rPr lang="en-US" altLang="zh-TW" sz="1200" dirty="0" smtClean="0"/>
              <a:t>Output recovered message bits</a:t>
            </a:r>
            <a:endParaRPr lang="zh-TW" altLang="en-US" sz="1200" dirty="0"/>
          </a:p>
        </p:txBody>
      </p:sp>
      <p:cxnSp>
        <p:nvCxnSpPr>
          <p:cNvPr id="10" name="直線單箭頭接點 9"/>
          <p:cNvCxnSpPr>
            <a:stCxn id="19" idx="3"/>
          </p:cNvCxnSpPr>
          <p:nvPr/>
        </p:nvCxnSpPr>
        <p:spPr>
          <a:xfrm>
            <a:off x="4214168" y="5945935"/>
            <a:ext cx="8877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p:cNvCxnSpPr>
            <a:endCxn id="4" idx="0"/>
          </p:cNvCxnSpPr>
          <p:nvPr/>
        </p:nvCxnSpPr>
        <p:spPr>
          <a:xfrm>
            <a:off x="3396823" y="976745"/>
            <a:ext cx="1" cy="727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文字方塊 32"/>
              <p:cNvSpPr txBox="1"/>
              <p:nvPr/>
            </p:nvSpPr>
            <p:spPr>
              <a:xfrm>
                <a:off x="2692894" y="640020"/>
                <a:ext cx="1407858"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200" b="0" i="1" smtClean="0">
                          <a:latin typeface="Cambria Math" panose="02040503050406030204" pitchFamily="18" charset="0"/>
                        </a:rPr>
                        <m:t>𝑦</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𝑐</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𝑥</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𝑛</m:t>
                      </m:r>
                    </m:oMath>
                  </m:oMathPara>
                </a14:m>
                <a:endParaRPr lang="zh-TW" altLang="en-US" sz="12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2692894" y="640020"/>
                <a:ext cx="1407858" cy="184666"/>
              </a:xfrm>
              <a:prstGeom prst="rect">
                <a:avLst/>
              </a:prstGeom>
              <a:blipFill>
                <a:blip r:embed="rId7"/>
                <a:stretch>
                  <a:fillRect b="-2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15833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字方塊 2"/>
              <p:cNvSpPr txBox="1"/>
              <p:nvPr/>
            </p:nvSpPr>
            <p:spPr>
              <a:xfrm>
                <a:off x="1620981" y="509155"/>
                <a:ext cx="7294419" cy="523220"/>
              </a:xfrm>
              <a:prstGeom prst="rect">
                <a:avLst/>
              </a:prstGeom>
              <a:noFill/>
            </p:spPr>
            <p:txBody>
              <a:bodyPr wrap="square" rtlCol="0">
                <a:spAutoFit/>
              </a:bodyPr>
              <a:lstStyle/>
              <a:p>
                <a14:m>
                  <m:oMath xmlns:m="http://schemas.openxmlformats.org/officeDocument/2006/math">
                    <m:r>
                      <a:rPr lang="en-US" altLang="zh-TW" sz="2800" b="1" i="1" smtClean="0">
                        <a:latin typeface="Cambria Math" panose="02040503050406030204" pitchFamily="18" charset="0"/>
                      </a:rPr>
                      <m:t>𝑸</m:t>
                    </m:r>
                  </m:oMath>
                </a14:m>
                <a:r>
                  <a:rPr lang="en-US" altLang="zh-TW" sz="2800" b="1" dirty="0" smtClean="0"/>
                  <a:t>-Section LDPC Encoding/Decoding Procedure</a:t>
                </a:r>
                <a:endParaRPr lang="zh-TW" altLang="en-US" sz="2800" b="1"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620981" y="509155"/>
                <a:ext cx="7294419" cy="523220"/>
              </a:xfrm>
              <a:prstGeom prst="rect">
                <a:avLst/>
              </a:prstGeom>
              <a:blipFill>
                <a:blip r:embed="rId3"/>
                <a:stretch>
                  <a:fillRect t="-11765" b="-341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文字方塊 1"/>
              <p:cNvSpPr txBox="1"/>
              <p:nvPr/>
            </p:nvSpPr>
            <p:spPr>
              <a:xfrm>
                <a:off x="1330036" y="1787236"/>
                <a:ext cx="7367155" cy="2031325"/>
              </a:xfrm>
              <a:prstGeom prst="rect">
                <a:avLst/>
              </a:prstGeom>
              <a:noFill/>
            </p:spPr>
            <p:txBody>
              <a:bodyPr wrap="square" rtlCol="0">
                <a:spAutoFit/>
              </a:bodyPr>
              <a:lstStyle/>
              <a:p>
                <a:pPr marL="342900" indent="-342900">
                  <a:buFont typeface="+mj-lt"/>
                  <a:buAutoNum type="arabicPeriod"/>
                </a:pPr>
                <a:r>
                  <a:rPr lang="en-US" altLang="zh-TW" sz="1400" dirty="0" smtClean="0"/>
                  <a:t>Transform the generator matrix </a:t>
                </a:r>
                <a14:m>
                  <m:oMath xmlns:m="http://schemas.openxmlformats.org/officeDocument/2006/math">
                    <m:r>
                      <a:rPr lang="en-US" altLang="zh-TW" sz="1400" i="1">
                        <a:latin typeface="Cambria Math" panose="02040503050406030204" pitchFamily="18" charset="0"/>
                      </a:rPr>
                      <m:t>𝐺</m:t>
                    </m:r>
                  </m:oMath>
                </a14:m>
                <a:r>
                  <a:rPr lang="en-US" altLang="zh-TW" sz="1400" dirty="0" smtClean="0"/>
                  <a:t> according to (8), then output </a:t>
                </a:r>
                <a14:m>
                  <m:oMath xmlns:m="http://schemas.openxmlformats.org/officeDocument/2006/math">
                    <m:r>
                      <a:rPr lang="en-US" altLang="zh-TW" sz="1400" b="0" i="1" smtClean="0">
                        <a:latin typeface="Cambria Math" panose="02040503050406030204" pitchFamily="18" charset="0"/>
                      </a:rPr>
                      <m:t>𝑐</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𝑚</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𝐺</m:t>
                    </m:r>
                  </m:oMath>
                </a14:m>
                <a:r>
                  <a:rPr lang="en-US" altLang="zh-TW" sz="1400" dirty="0" smtClean="0"/>
                  <a:t>.</a:t>
                </a:r>
              </a:p>
              <a:p>
                <a:endParaRPr lang="en-US" altLang="zh-TW" sz="1400" dirty="0" smtClean="0"/>
              </a:p>
              <a:p>
                <a:pPr marL="342900" indent="-342900">
                  <a:buFont typeface="+mj-lt"/>
                  <a:buAutoNum type="arabicPeriod" startAt="2"/>
                </a:pPr>
                <a:r>
                  <a:rPr lang="en-US" altLang="zh-TW" sz="1400" dirty="0" smtClean="0"/>
                  <a:t>PAPR reduction by NBC control bits in message </a:t>
                </a:r>
                <a14:m>
                  <m:oMath xmlns:m="http://schemas.openxmlformats.org/officeDocument/2006/math">
                    <m:r>
                      <a:rPr lang="en-US" altLang="zh-TW" sz="1400" i="1">
                        <a:latin typeface="Cambria Math" panose="02040503050406030204" pitchFamily="18" charset="0"/>
                      </a:rPr>
                      <m:t>𝑚</m:t>
                    </m:r>
                  </m:oMath>
                </a14:m>
                <a:r>
                  <a:rPr lang="en-US" altLang="zh-TW" sz="1400" dirty="0" smtClean="0"/>
                  <a:t>, </a:t>
                </a:r>
                <a14:m>
                  <m:oMath xmlns:m="http://schemas.openxmlformats.org/officeDocument/2006/math">
                    <m:r>
                      <a:rPr lang="en-US" altLang="zh-TW" sz="1400" b="0" i="1" smtClean="0">
                        <a:latin typeface="Cambria Math" panose="02040503050406030204" pitchFamily="18" charset="0"/>
                      </a:rPr>
                      <m:t>𝑦</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𝑐</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𝑥</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𝑛</m:t>
                    </m:r>
                  </m:oMath>
                </a14:m>
                <a:r>
                  <a:rPr lang="en-US" altLang="zh-TW" sz="1400" dirty="0" smtClean="0"/>
                  <a:t>, where </a:t>
                </a:r>
                <a14:m>
                  <m:oMath xmlns:m="http://schemas.openxmlformats.org/officeDocument/2006/math">
                    <m:r>
                      <a:rPr lang="en-US" altLang="zh-TW" sz="1400" i="1">
                        <a:latin typeface="Cambria Math" panose="02040503050406030204" pitchFamily="18" charset="0"/>
                      </a:rPr>
                      <m:t>𝑛</m:t>
                    </m:r>
                  </m:oMath>
                </a14:m>
                <a:r>
                  <a:rPr lang="en-US" altLang="zh-TW" sz="1400" dirty="0" smtClean="0"/>
                  <a:t> is the AWGN.</a:t>
                </a:r>
              </a:p>
              <a:p>
                <a:endParaRPr lang="en-US" altLang="zh-TW" sz="1400" dirty="0" smtClean="0"/>
              </a:p>
              <a:p>
                <a:pPr marL="342900" indent="-342900">
                  <a:buFont typeface="+mj-lt"/>
                  <a:buAutoNum type="arabicPeriod" startAt="3"/>
                </a:pPr>
                <a:r>
                  <a:rPr lang="en-US" altLang="zh-TW" sz="1400" dirty="0" smtClean="0"/>
                  <a:t>Produce </a:t>
                </a:r>
                <a14:m>
                  <m:oMath xmlns:m="http://schemas.openxmlformats.org/officeDocument/2006/math">
                    <m:r>
                      <a:rPr lang="en-US" altLang="zh-TW" sz="1400" b="0" i="1" smtClean="0">
                        <a:latin typeface="Cambria Math" panose="02040503050406030204" pitchFamily="18" charset="0"/>
                      </a:rPr>
                      <m:t>𝑣</m:t>
                    </m:r>
                  </m:oMath>
                </a14:m>
                <a:r>
                  <a:rPr lang="en-US" altLang="zh-TW" sz="1400" dirty="0" smtClean="0"/>
                  <a:t> by the SPA decoder, then test all the NBC pattern according to equation (9).</a:t>
                </a:r>
              </a:p>
              <a:p>
                <a:endParaRPr lang="en-US" altLang="zh-TW" sz="1400" dirty="0" smtClean="0"/>
              </a:p>
              <a:p>
                <a:pPr marL="342900" indent="-342900">
                  <a:buFont typeface="+mj-lt"/>
                  <a:buAutoNum type="arabicPeriod" startAt="4"/>
                </a:pPr>
                <a:r>
                  <a:rPr lang="en-US" altLang="zh-TW" sz="1400" dirty="0" smtClean="0"/>
                  <a:t>Make tentative decisions using </a:t>
                </a:r>
                <a14:m>
                  <m:oMath xmlns:m="http://schemas.openxmlformats.org/officeDocument/2006/math">
                    <m:sSup>
                      <m:sSupPr>
                        <m:ctrlPr>
                          <a:rPr lang="en-US" altLang="zh-TW" sz="1400" i="1" dirty="0">
                            <a:latin typeface="Cambria Math" panose="02040503050406030204" pitchFamily="18" charset="0"/>
                          </a:rPr>
                        </m:ctrlPr>
                      </m:sSupPr>
                      <m:e>
                        <m:r>
                          <a:rPr lang="en-US" altLang="zh-TW" sz="1400" i="1" dirty="0">
                            <a:latin typeface="Cambria Math" panose="02040503050406030204" pitchFamily="18" charset="0"/>
                          </a:rPr>
                          <m:t>𝐻</m:t>
                        </m:r>
                      </m:e>
                      <m:sup>
                        <m:r>
                          <a:rPr lang="en-US" altLang="zh-TW" sz="1400" i="1" dirty="0">
                            <a:latin typeface="Cambria Math" panose="02040503050406030204" pitchFamily="18" charset="0"/>
                          </a:rPr>
                          <m:t>′′</m:t>
                        </m:r>
                      </m:sup>
                    </m:sSup>
                  </m:oMath>
                </a14:m>
                <a:r>
                  <a:rPr lang="en-US" altLang="zh-TW" sz="1400" dirty="0" smtClean="0"/>
                  <a:t> obtained from </a:t>
                </a: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𝐺</m:t>
                        </m:r>
                      </m:e>
                      <m:sup>
                        <m:r>
                          <a:rPr lang="en-US" altLang="zh-TW" sz="1400" i="1">
                            <a:latin typeface="Cambria Math" panose="02040503050406030204" pitchFamily="18" charset="0"/>
                          </a:rPr>
                          <m:t>′′</m:t>
                        </m:r>
                      </m:sup>
                    </m:sSup>
                  </m:oMath>
                </a14:m>
                <a:r>
                  <a:rPr lang="en-US" altLang="zh-TW" sz="1400" dirty="0" smtClean="0"/>
                  <a:t> with the discussion in 4-section LDPC example. </a:t>
                </a:r>
                <a:r>
                  <a:rPr lang="en-US" altLang="zh-TW" sz="1400" dirty="0"/>
                  <a:t>If </a:t>
                </a:r>
                <a14:m>
                  <m:oMath xmlns:m="http://schemas.openxmlformats.org/officeDocument/2006/math">
                    <m:sSup>
                      <m:sSupPr>
                        <m:ctrlPr>
                          <a:rPr lang="en-US" altLang="zh-TW" sz="1400" i="1" dirty="0">
                            <a:latin typeface="Cambria Math" panose="02040503050406030204" pitchFamily="18" charset="0"/>
                          </a:rPr>
                        </m:ctrlPr>
                      </m:sSupPr>
                      <m:e>
                        <m:r>
                          <a:rPr lang="en-US" altLang="zh-TW" sz="1400" i="1" dirty="0">
                            <a:latin typeface="Cambria Math" panose="02040503050406030204" pitchFamily="18" charset="0"/>
                          </a:rPr>
                          <m:t>𝐻</m:t>
                        </m:r>
                      </m:e>
                      <m:sup>
                        <m:r>
                          <a:rPr lang="en-US" altLang="zh-TW" sz="1400" i="1" dirty="0">
                            <a:latin typeface="Cambria Math" panose="02040503050406030204" pitchFamily="18" charset="0"/>
                          </a:rPr>
                          <m:t>′′</m:t>
                        </m:r>
                      </m:sup>
                    </m:sSup>
                    <m:r>
                      <a:rPr lang="en-US" altLang="zh-TW" sz="1400" i="1" dirty="0">
                        <a:latin typeface="Cambria Math" panose="02040503050406030204" pitchFamily="18" charset="0"/>
                        <a:ea typeface="Cambria Math" panose="02040503050406030204" pitchFamily="18" charset="0"/>
                      </a:rPr>
                      <m:t>∙</m:t>
                    </m:r>
                    <m:sSup>
                      <m:sSupPr>
                        <m:ctrlPr>
                          <a:rPr lang="en-US" altLang="zh-TW" sz="1400" i="1" dirty="0">
                            <a:latin typeface="Cambria Math" panose="02040503050406030204" pitchFamily="18" charset="0"/>
                            <a:ea typeface="Cambria Math" panose="02040503050406030204" pitchFamily="18" charset="0"/>
                          </a:rPr>
                        </m:ctrlPr>
                      </m:sSupPr>
                      <m:e>
                        <m:r>
                          <a:rPr lang="en-US" altLang="zh-TW" sz="1400" i="1" dirty="0">
                            <a:latin typeface="Cambria Math" panose="02040503050406030204" pitchFamily="18" charset="0"/>
                            <a:ea typeface="Cambria Math" panose="02040503050406030204" pitchFamily="18" charset="0"/>
                          </a:rPr>
                          <m:t>𝑧</m:t>
                        </m:r>
                      </m:e>
                      <m:sup>
                        <m:r>
                          <a:rPr lang="en-US" altLang="zh-TW" sz="1400" i="1" dirty="0">
                            <a:latin typeface="Cambria Math" panose="02040503050406030204" pitchFamily="18" charset="0"/>
                            <a:ea typeface="Cambria Math" panose="02040503050406030204" pitchFamily="18" charset="0"/>
                          </a:rPr>
                          <m:t>𝑇</m:t>
                        </m:r>
                      </m:sup>
                    </m:sSup>
                    <m:r>
                      <a:rPr lang="en-US" altLang="zh-TW" sz="1400" i="1" dirty="0">
                        <a:latin typeface="Cambria Math" panose="02040503050406030204" pitchFamily="18" charset="0"/>
                        <a:ea typeface="Cambria Math" panose="02040503050406030204" pitchFamily="18" charset="0"/>
                      </a:rPr>
                      <m:t>=0</m:t>
                    </m:r>
                  </m:oMath>
                </a14:m>
                <a:r>
                  <a:rPr lang="en-US" altLang="zh-TW" sz="1400" dirty="0"/>
                  <a:t> or all pattern were </a:t>
                </a:r>
                <a:r>
                  <a:rPr lang="en-US" altLang="zh-TW" sz="1400" dirty="0" smtClean="0"/>
                  <a:t>tested, then stop; otherwise, go to Step 3. </a:t>
                </a:r>
              </a:p>
              <a:p>
                <a:pPr marL="342900" indent="-342900">
                  <a:buFont typeface="+mj-lt"/>
                  <a:buAutoNum type="arabicPeriod" startAt="4"/>
                </a:pPr>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330036" y="1787236"/>
                <a:ext cx="7367155" cy="2031325"/>
              </a:xfrm>
              <a:prstGeom prst="rect">
                <a:avLst/>
              </a:prstGeom>
              <a:blipFill>
                <a:blip r:embed="rId4"/>
                <a:stretch>
                  <a:fillRect l="-248" t="-901"/>
                </a:stretch>
              </a:blipFill>
            </p:spPr>
            <p:txBody>
              <a:bodyPr/>
              <a:lstStyle/>
              <a:p>
                <a:r>
                  <a:rPr lang="zh-TW" altLang="en-US">
                    <a:noFill/>
                  </a:rPr>
                  <a:t> </a:t>
                </a:r>
              </a:p>
            </p:txBody>
          </p:sp>
        </mc:Fallback>
      </mc:AlternateContent>
      <p:sp>
        <p:nvSpPr>
          <p:cNvPr id="4" name="文字方塊 3"/>
          <p:cNvSpPr txBox="1"/>
          <p:nvPr/>
        </p:nvSpPr>
        <p:spPr>
          <a:xfrm>
            <a:off x="1330036" y="4499264"/>
            <a:ext cx="7117773" cy="738664"/>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the next part, we give an example of </a:t>
            </a:r>
            <a:r>
              <a:rPr lang="en-US" altLang="zh-TW" sz="1400" dirty="0" err="1" smtClean="0"/>
              <a:t>protograph</a:t>
            </a:r>
            <a:r>
              <a:rPr lang="en-US" altLang="zh-TW" sz="1400" dirty="0" smtClean="0"/>
              <a:t>-based LDPC code to illustrate the design of Q-section LDPC code, then we introduce our proposed modified PEG algorithm to construct the desired LDPC codes.</a:t>
            </a:r>
            <a:endParaRPr lang="zh-TW" altLang="en-US" sz="1400" dirty="0"/>
          </a:p>
        </p:txBody>
      </p:sp>
    </p:spTree>
    <p:extLst>
      <p:ext uri="{BB962C8B-B14F-4D97-AF65-F5344CB8AC3E}">
        <p14:creationId xmlns:p14="http://schemas.microsoft.com/office/powerpoint/2010/main" val="2232214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109270" y="1364370"/>
            <a:ext cx="9034730" cy="4832092"/>
            <a:chOff x="192060" y="922581"/>
            <a:chExt cx="9034730" cy="4832092"/>
          </a:xfrm>
        </p:grpSpPr>
        <mc:AlternateContent xmlns:mc="http://schemas.openxmlformats.org/markup-compatibility/2006" xmlns:a14="http://schemas.microsoft.com/office/drawing/2010/main">
          <mc:Choice Requires="a14">
            <p:sp>
              <p:nvSpPr>
                <p:cNvPr id="24" name="文字方塊 23"/>
                <p:cNvSpPr txBox="1"/>
                <p:nvPr/>
              </p:nvSpPr>
              <p:spPr>
                <a:xfrm>
                  <a:off x="1476454" y="922581"/>
                  <a:ext cx="7275871" cy="4832092"/>
                </a:xfrm>
                <a:prstGeom prst="rect">
                  <a:avLst/>
                </a:prstGeom>
                <a:noFill/>
              </p:spPr>
              <p:txBody>
                <a:bodyPr wrap="square" rtlCol="0">
                  <a:spAutoFit/>
                </a:bodyPr>
                <a:lstStyle/>
                <a:p>
                  <a:endParaRPr lang="en-US" altLang="zh-TW" sz="1400" dirty="0" smtClean="0"/>
                </a:p>
                <a:p>
                  <a:pPr marL="285750" indent="-285750">
                    <a:buFont typeface="Arial" panose="020B0604020202020204" pitchFamily="34" charset="0"/>
                    <a:buChar char="•"/>
                  </a:pPr>
                  <a:r>
                    <a:rPr lang="en-US" altLang="zh-TW" sz="1400" dirty="0" smtClean="0"/>
                    <a:t>The Q-section property can be achieved by </a:t>
                  </a:r>
                  <a:r>
                    <a:rPr lang="en-US" altLang="zh-TW" sz="1400" dirty="0" err="1" smtClean="0"/>
                    <a:t>protograph</a:t>
                  </a:r>
                  <a:r>
                    <a:rPr lang="en-US" altLang="zh-TW" sz="1400" dirty="0" smtClean="0"/>
                    <a:t>-based LDPC codes. For example,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a:t/>
                  </a:r>
                  <a:br>
                    <a:rPr lang="en-US" altLang="zh-TW" sz="1400" dirty="0"/>
                  </a:br>
                  <a:r>
                    <a:rPr lang="en-US" altLang="zh-TW" sz="1400" dirty="0" smtClean="0"/>
                    <a:t/>
                  </a:r>
                  <a:br>
                    <a:rPr lang="en-US" altLang="zh-TW" sz="1400" dirty="0" smtClean="0"/>
                  </a:br>
                  <a:r>
                    <a:rPr lang="en-US" altLang="zh-TW" sz="1400" dirty="0" smtClean="0"/>
                    <a:t>with 4-section, each section contains 4 bits.</a:t>
                  </a:r>
                  <a:br>
                    <a:rPr lang="en-US" altLang="zh-TW" sz="1400" dirty="0" smtClean="0"/>
                  </a:b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We can check that the four NBC vectors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𝑣</m:t>
                          </m:r>
                        </m:e>
                        <m:sub>
                          <m:r>
                            <a:rPr lang="en-US" altLang="zh-TW" sz="1400" i="1">
                              <a:latin typeface="Cambria Math" panose="02040503050406030204" pitchFamily="18" charset="0"/>
                            </a:rPr>
                            <m:t>1</m:t>
                          </m:r>
                        </m:sub>
                      </m:sSub>
                    </m:oMath>
                  </a14:m>
                  <a:r>
                    <a:rPr lang="en-US" altLang="zh-TW" sz="1400" dirty="0" smtClean="0"/>
                    <a:t>,</a:t>
                  </a:r>
                  <a:r>
                    <a:rPr lang="en-US" altLang="zh-TW" sz="1400" dirty="0"/>
                    <a:t>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𝑣</m:t>
                          </m:r>
                        </m:e>
                        <m:sub>
                          <m:r>
                            <a:rPr lang="en-US" altLang="zh-TW" sz="1400" b="0" i="1" smtClean="0">
                              <a:latin typeface="Cambria Math" panose="02040503050406030204" pitchFamily="18" charset="0"/>
                            </a:rPr>
                            <m:t>2</m:t>
                          </m:r>
                        </m:sub>
                      </m:sSub>
                    </m:oMath>
                  </a14:m>
                  <a:r>
                    <a:rPr lang="en-US" altLang="zh-TW" sz="1400" dirty="0" smtClean="0"/>
                    <a:t>,</a:t>
                  </a:r>
                  <a:r>
                    <a:rPr lang="en-US" altLang="zh-TW" sz="1400" dirty="0"/>
                    <a:t>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𝑣</m:t>
                          </m:r>
                        </m:e>
                        <m:sub>
                          <m:r>
                            <a:rPr lang="en-US" altLang="zh-TW" sz="1400" b="0" i="1" smtClean="0">
                              <a:latin typeface="Cambria Math" panose="02040503050406030204" pitchFamily="18" charset="0"/>
                            </a:rPr>
                            <m:t>3</m:t>
                          </m:r>
                        </m:sub>
                      </m:sSub>
                    </m:oMath>
                  </a14:m>
                  <a:r>
                    <a:rPr lang="en-US" altLang="zh-TW" sz="1400" dirty="0" smtClean="0"/>
                    <a:t> and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𝑣</m:t>
                          </m:r>
                        </m:e>
                        <m:sub>
                          <m:r>
                            <a:rPr lang="en-US" altLang="zh-TW" sz="1400" b="0" i="1" smtClean="0">
                              <a:latin typeface="Cambria Math" panose="02040503050406030204" pitchFamily="18" charset="0"/>
                            </a:rPr>
                            <m:t>4</m:t>
                          </m:r>
                        </m:sub>
                      </m:sSub>
                    </m:oMath>
                  </a14:m>
                  <a:r>
                    <a:rPr lang="en-US" altLang="zh-TW" sz="1400" dirty="0" smtClean="0"/>
                    <a:t> all satisfy the parity check equations of </a:t>
                  </a:r>
                  <a14:m>
                    <m:oMath xmlns:m="http://schemas.openxmlformats.org/officeDocument/2006/math">
                      <m:r>
                        <m:rPr>
                          <m:sty m:val="p"/>
                        </m:rPr>
                        <a:rPr lang="en-US" altLang="zh-TW" sz="1400" i="1">
                          <a:latin typeface="Cambria Math" panose="02040503050406030204" pitchFamily="18" charset="0"/>
                        </a:rPr>
                        <m:t>H</m:t>
                      </m:r>
                    </m:oMath>
                  </a14:m>
                  <a:r>
                    <a:rPr lang="en-US" altLang="zh-TW" sz="1400" dirty="0" smtClean="0"/>
                    <a:t>, i.e., they are legal </a:t>
                  </a:r>
                  <a:r>
                    <a:rPr lang="en-US" altLang="zh-TW" sz="1400" dirty="0" err="1" smtClean="0"/>
                    <a:t>codeword</a:t>
                  </a:r>
                  <a:r>
                    <a:rPr lang="en-US" altLang="zh-TW" sz="1400" dirty="0" smtClean="0"/>
                    <a:t> in this example.</a:t>
                  </a:r>
                  <a:br>
                    <a:rPr lang="en-US" altLang="zh-TW" sz="1400" dirty="0" smtClean="0"/>
                  </a:br>
                  <a:endParaRPr lang="en-US" altLang="zh-TW" sz="1400" dirty="0" smtClean="0"/>
                </a:p>
                <a:p>
                  <a:pPr marL="285750" indent="-285750">
                    <a:buFont typeface="Arial" panose="020B0604020202020204" pitchFamily="34" charset="0"/>
                    <a:buChar char="•"/>
                  </a:pPr>
                  <a:endParaRPr lang="en-US" altLang="zh-TW" sz="1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476454" y="922581"/>
                  <a:ext cx="7275871" cy="4832092"/>
                </a:xfrm>
                <a:prstGeom prst="rect">
                  <a:avLst/>
                </a:prstGeom>
                <a:blipFill>
                  <a:blip r:embed="rId3"/>
                  <a:stretch>
                    <a:fillRect l="-168" r="-419"/>
                  </a:stretch>
                </a:blipFill>
              </p:spPr>
              <p:txBody>
                <a:bodyPr/>
                <a:lstStyle/>
                <a:p>
                  <a:r>
                    <a:rPr lang="zh-TW" altLang="en-US">
                      <a:noFill/>
                    </a:rPr>
                    <a:t> </a:t>
                  </a:r>
                </a:p>
              </p:txBody>
            </p:sp>
          </mc:Fallback>
        </mc:AlternateContent>
        <p:grpSp>
          <p:nvGrpSpPr>
            <p:cNvPr id="11" name="群組 10"/>
            <p:cNvGrpSpPr/>
            <p:nvPr/>
          </p:nvGrpSpPr>
          <p:grpSpPr>
            <a:xfrm>
              <a:off x="192060" y="2055889"/>
              <a:ext cx="8949479" cy="1733198"/>
              <a:chOff x="194521" y="1762181"/>
              <a:chExt cx="8949479" cy="1733198"/>
            </a:xfrm>
          </p:grpSpPr>
          <mc:AlternateContent xmlns:mc="http://schemas.openxmlformats.org/markup-compatibility/2006" xmlns:a14="http://schemas.microsoft.com/office/drawing/2010/main">
            <mc:Choice Requires="a14">
              <p:sp>
                <p:nvSpPr>
                  <p:cNvPr id="5" name="矩形 4"/>
                  <p:cNvSpPr/>
                  <p:nvPr/>
                </p:nvSpPr>
                <p:spPr>
                  <a:xfrm>
                    <a:off x="4152505" y="1780742"/>
                    <a:ext cx="4991495" cy="1714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TW" sz="1400" i="1" smtClean="0">
                              <a:latin typeface="Cambria Math" panose="02040503050406030204" pitchFamily="18" charset="0"/>
                            </a:rPr>
                            <m:t>H</m:t>
                          </m:r>
                          <m:r>
                            <a:rPr lang="en-US" altLang="zh-TW" sz="1400" i="1">
                              <a:latin typeface="Cambria Math" panose="02040503050406030204" pitchFamily="18" charset="0"/>
                            </a:rPr>
                            <m:t>=</m:t>
                          </m:r>
                          <m:d>
                            <m:dPr>
                              <m:begChr m:val="["/>
                              <m:endChr m:val="]"/>
                              <m:ctrlPr>
                                <a:rPr lang="en-US" altLang="zh-TW" sz="1400" i="1">
                                  <a:latin typeface="Cambria Math" panose="02040503050406030204" pitchFamily="18" charset="0"/>
                                </a:rPr>
                              </m:ctrlPr>
                            </m:dPr>
                            <m:e>
                              <m:m>
                                <m:mPr>
                                  <m:mcs>
                                    <m:mc>
                                      <m:mcPr>
                                        <m:count m:val="16"/>
                                        <m:mcJc m:val="center"/>
                                      </m:mcPr>
                                    </m:mc>
                                  </m:mcs>
                                  <m:ctrlPr>
                                    <a:rPr lang="en-US" altLang="zh-TW" sz="1400" i="1">
                                      <a:latin typeface="Cambria Math" panose="02040503050406030204" pitchFamily="18" charset="0"/>
                                    </a:rPr>
                                  </m:ctrlPr>
                                </m:mPr>
                                <m:mr>
                                  <m:e>
                                    <m:r>
                                      <m:rPr>
                                        <m:brk m:alnAt="7"/>
                                      </m:rP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mr>
                                <m:mr>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mr>
                                <m:mr>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mr>
                                <m:mr>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mr>
                                <m:mr>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mr>
                                <m:mr>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mr>
                                <m:mr>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mr>
                                <m:mr>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0</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1</m:t>
                                    </m:r>
                                  </m:e>
                                  <m:e>
                                    <m:r>
                                      <a:rPr lang="en-US" altLang="zh-TW" sz="1400" i="1" smtClean="0">
                                        <a:latin typeface="Cambria Math" panose="02040503050406030204" pitchFamily="18" charset="0"/>
                                      </a:rPr>
                                      <m:t>0</m:t>
                                    </m:r>
                                  </m:e>
                                </m:mr>
                              </m:m>
                            </m:e>
                          </m:d>
                        </m:oMath>
                      </m:oMathPara>
                    </a14:m>
                    <a:endParaRPr lang="zh-TW" altLang="en-US" sz="1400" dirty="0"/>
                  </a:p>
                </p:txBody>
              </p:sp>
            </mc:Choice>
            <mc:Fallback xmlns="">
              <p:sp>
                <p:nvSpPr>
                  <p:cNvPr id="5" name="矩形 4"/>
                  <p:cNvSpPr>
                    <a:spLocks noRot="1" noChangeAspect="1" noMove="1" noResize="1" noEditPoints="1" noAdjustHandles="1" noChangeArrowheads="1" noChangeShapeType="1" noTextEdit="1"/>
                  </p:cNvSpPr>
                  <p:nvPr/>
                </p:nvSpPr>
                <p:spPr>
                  <a:xfrm>
                    <a:off x="4152505" y="1780742"/>
                    <a:ext cx="4991495" cy="171463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94521" y="2241222"/>
                    <a:ext cx="2586670" cy="7936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1400" b="0" i="0" smtClean="0">
                              <a:latin typeface="Cambria Math" panose="02040503050406030204" pitchFamily="18" charset="0"/>
                            </a:rPr>
                            <m:t>B</m:t>
                          </m:r>
                          <m:r>
                            <a:rPr lang="en-US" altLang="zh-TW" sz="1400" b="0" i="0"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8"/>
                                        <m:mcJc m:val="center"/>
                                      </m:mcPr>
                                    </m:mc>
                                  </m:mcs>
                                  <m:ctrlPr>
                                    <a:rPr lang="en-US" altLang="zh-TW" sz="1400" b="0" i="1" smtClean="0">
                                      <a:latin typeface="Cambria Math" panose="02040503050406030204" pitchFamily="18" charset="0"/>
                                    </a:rPr>
                                  </m:ctrlPr>
                                </m:mPr>
                                <m:mr>
                                  <m:e>
                                    <m:r>
                                      <m:rPr>
                                        <m:brk m:alnAt="7"/>
                                      </m:rP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mr>
                                <m:mr>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mr>
                                <m:mr>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mr>
                                <m:mr>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e>
                                    <m:r>
                                      <a:rPr lang="en-US" altLang="zh-TW" sz="1400" i="1">
                                        <a:latin typeface="Cambria Math" panose="02040503050406030204" pitchFamily="18" charset="0"/>
                                      </a:rPr>
                                      <m:t>1</m:t>
                                    </m:r>
                                  </m:e>
                                </m:mr>
                              </m:m>
                            </m:e>
                          </m:d>
                        </m:oMath>
                      </m:oMathPara>
                    </a14:m>
                    <a:endParaRPr lang="zh-TW" altLang="en-US" sz="1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94521" y="2241222"/>
                    <a:ext cx="2586670" cy="793679"/>
                  </a:xfrm>
                  <a:prstGeom prst="rect">
                    <a:avLst/>
                  </a:prstGeom>
                  <a:blipFill>
                    <a:blip r:embed="rId5"/>
                    <a:stretch>
                      <a:fillRect/>
                    </a:stretch>
                  </a:blipFill>
                </p:spPr>
                <p:txBody>
                  <a:bodyPr/>
                  <a:lstStyle/>
                  <a:p>
                    <a:r>
                      <a:rPr lang="zh-TW" altLang="en-US">
                        <a:noFill/>
                      </a:rPr>
                      <a:t> </a:t>
                    </a:r>
                  </a:p>
                </p:txBody>
              </p:sp>
            </mc:Fallback>
          </mc:AlternateContent>
          <p:cxnSp>
            <p:nvCxnSpPr>
              <p:cNvPr id="8" name="直線單箭頭接點 7"/>
              <p:cNvCxnSpPr/>
              <p:nvPr/>
            </p:nvCxnSpPr>
            <p:spPr>
              <a:xfrm flipV="1">
                <a:off x="2850017" y="2638060"/>
                <a:ext cx="13713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3120119" y="2376450"/>
                    <a:ext cx="1170038" cy="523220"/>
                  </a:xfrm>
                  <a:prstGeom prst="rect">
                    <a:avLst/>
                  </a:prstGeom>
                  <a:noFill/>
                </p:spPr>
                <p:txBody>
                  <a:bodyPr wrap="square" rtlCol="0">
                    <a:spAutoFit/>
                  </a:bodyPr>
                  <a:lstStyle/>
                  <a:p>
                    <a:r>
                      <a:rPr lang="en-US" altLang="zh-TW" sz="1400" dirty="0" smtClean="0">
                        <a:solidFill>
                          <a:schemeClr val="accent1"/>
                        </a:solidFill>
                      </a:rPr>
                      <a:t>lifting factor</a:t>
                    </a:r>
                    <a14:m>
                      <m:oMath xmlns:m="http://schemas.openxmlformats.org/officeDocument/2006/math">
                        <m:r>
                          <a:rPr lang="en-US" altLang="zh-TW" sz="1400" b="0" i="1" smtClean="0">
                            <a:solidFill>
                              <a:schemeClr val="accent1"/>
                            </a:solidFill>
                            <a:latin typeface="Cambria Math" panose="02040503050406030204" pitchFamily="18" charset="0"/>
                          </a:rPr>
                          <m:t>=2</m:t>
                        </m:r>
                      </m:oMath>
                    </a14:m>
                    <a:endParaRPr lang="zh-TW" altLang="en-US" sz="1400" dirty="0">
                      <a:solidFill>
                        <a:schemeClr val="accent1"/>
                      </a:solidFill>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3120119" y="2376450"/>
                    <a:ext cx="1170038" cy="523220"/>
                  </a:xfrm>
                  <a:prstGeom prst="rect">
                    <a:avLst/>
                  </a:prstGeom>
                  <a:blipFill>
                    <a:blip r:embed="rId6"/>
                    <a:stretch>
                      <a:fillRect l="-1563" t="-2326" b="-10465"/>
                    </a:stretch>
                  </a:blipFill>
                </p:spPr>
                <p:txBody>
                  <a:bodyPr/>
                  <a:lstStyle/>
                  <a:p>
                    <a:r>
                      <a:rPr lang="zh-TW" altLang="en-US">
                        <a:noFill/>
                      </a:rPr>
                      <a:t> </a:t>
                    </a:r>
                  </a:p>
                </p:txBody>
              </p:sp>
            </mc:Fallback>
          </mc:AlternateContent>
          <p:sp>
            <p:nvSpPr>
              <p:cNvPr id="10" name="矩形 9"/>
              <p:cNvSpPr/>
              <p:nvPr/>
            </p:nvSpPr>
            <p:spPr>
              <a:xfrm>
                <a:off x="4581832" y="1762181"/>
                <a:ext cx="543959" cy="46048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25" name="矩形 24"/>
              <p:cNvSpPr/>
              <p:nvPr/>
            </p:nvSpPr>
            <p:spPr>
              <a:xfrm>
                <a:off x="553791" y="2202997"/>
                <a:ext cx="260554" cy="25268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grpSp>
        <p:sp>
          <p:nvSpPr>
            <p:cNvPr id="12" name="文字方塊 11"/>
            <p:cNvSpPr txBox="1"/>
            <p:nvPr/>
          </p:nvSpPr>
          <p:spPr>
            <a:xfrm>
              <a:off x="2495073" y="3531460"/>
              <a:ext cx="449685" cy="307777"/>
            </a:xfrm>
            <a:prstGeom prst="rect">
              <a:avLst/>
            </a:prstGeom>
            <a:noFill/>
          </p:spPr>
          <p:txBody>
            <a:bodyPr wrap="square" rtlCol="0">
              <a:spAutoFit/>
            </a:bodyPr>
            <a:lstStyle/>
            <a:p>
              <a:r>
                <a:rPr lang="en-US" altLang="zh-TW" sz="1400" dirty="0" smtClean="0"/>
                <a:t>4x8</a:t>
              </a:r>
              <a:endParaRPr lang="zh-TW" altLang="en-US" sz="1400" dirty="0"/>
            </a:p>
          </p:txBody>
        </p:sp>
        <p:sp>
          <p:nvSpPr>
            <p:cNvPr id="26" name="文字方塊 25"/>
            <p:cNvSpPr txBox="1"/>
            <p:nvPr/>
          </p:nvSpPr>
          <p:spPr>
            <a:xfrm>
              <a:off x="8669536" y="3911779"/>
              <a:ext cx="557254" cy="307777"/>
            </a:xfrm>
            <a:prstGeom prst="rect">
              <a:avLst/>
            </a:prstGeom>
            <a:noFill/>
          </p:spPr>
          <p:txBody>
            <a:bodyPr wrap="square" rtlCol="0">
              <a:spAutoFit/>
            </a:bodyPr>
            <a:lstStyle/>
            <a:p>
              <a:r>
                <a:rPr lang="en-US" altLang="zh-TW" sz="1400" dirty="0" smtClean="0"/>
                <a:t>8x16</a:t>
              </a:r>
              <a:endParaRPr lang="zh-TW" altLang="en-US" sz="1400" dirty="0"/>
            </a:p>
          </p:txBody>
        </p:sp>
        <p:cxnSp>
          <p:nvCxnSpPr>
            <p:cNvPr id="28" name="直線接點 27"/>
            <p:cNvCxnSpPr/>
            <p:nvPr/>
          </p:nvCxnSpPr>
          <p:spPr>
            <a:xfrm>
              <a:off x="5722734" y="2034410"/>
              <a:ext cx="0" cy="202694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6821429" y="2055889"/>
              <a:ext cx="0" cy="202694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7931212" y="2055889"/>
              <a:ext cx="0" cy="202694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字方塊 19"/>
              <p:cNvSpPr txBox="1"/>
              <p:nvPr/>
            </p:nvSpPr>
            <p:spPr>
              <a:xfrm>
                <a:off x="1060558" y="449483"/>
                <a:ext cx="794208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3200" b="0" i="0" smtClean="0">
                          <a:latin typeface="Cambria Math" panose="02040503050406030204" pitchFamily="18" charset="0"/>
                        </a:rPr>
                        <m:t>Protograph</m:t>
                      </m:r>
                      <m:r>
                        <a:rPr lang="en-US" altLang="zh-TW" sz="3200" b="0" i="0" smtClean="0">
                          <a:latin typeface="Cambria Math" panose="02040503050406030204" pitchFamily="18" charset="0"/>
                        </a:rPr>
                        <m:t>−</m:t>
                      </m:r>
                      <m:r>
                        <m:rPr>
                          <m:sty m:val="p"/>
                        </m:rPr>
                        <a:rPr lang="en-US" altLang="zh-TW" sz="3200" b="0" i="0" smtClean="0">
                          <a:latin typeface="Cambria Math" panose="02040503050406030204" pitchFamily="18" charset="0"/>
                        </a:rPr>
                        <m:t>Based</m:t>
                      </m:r>
                      <m:r>
                        <a:rPr lang="en-US" altLang="zh-TW" sz="3200" b="0" i="0" smtClean="0">
                          <a:latin typeface="Cambria Math" panose="02040503050406030204" pitchFamily="18" charset="0"/>
                        </a:rPr>
                        <m:t> </m:t>
                      </m:r>
                      <m:r>
                        <m:rPr>
                          <m:sty m:val="p"/>
                        </m:rPr>
                        <a:rPr lang="en-US" altLang="zh-TW" sz="3200" b="0" i="0" smtClean="0">
                          <a:latin typeface="Cambria Math" panose="02040503050406030204" pitchFamily="18" charset="0"/>
                        </a:rPr>
                        <m:t>LDPC</m:t>
                      </m:r>
                    </m:oMath>
                  </m:oMathPara>
                </a14:m>
                <a:endParaRPr lang="en-US" altLang="zh-TW" sz="3200" dirty="0">
                  <a:latin typeface="+mj-lt"/>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1060558" y="449483"/>
                <a:ext cx="7942082" cy="584775"/>
              </a:xfrm>
              <a:prstGeom prst="rect">
                <a:avLst/>
              </a:prstGeom>
              <a:blipFill>
                <a:blip r:embed="rId7"/>
                <a:stretch>
                  <a:fillRect/>
                </a:stretch>
              </a:blipFill>
            </p:spPr>
            <p:txBody>
              <a:bodyPr/>
              <a:lstStyle/>
              <a:p>
                <a:r>
                  <a:rPr lang="zh-TW" altLang="en-US">
                    <a:noFill/>
                  </a:rPr>
                  <a:t> </a:t>
                </a:r>
              </a:p>
            </p:txBody>
          </p:sp>
        </mc:Fallback>
      </mc:AlternateContent>
      <p:sp>
        <p:nvSpPr>
          <p:cNvPr id="3" name="矩形 2"/>
          <p:cNvSpPr/>
          <p:nvPr/>
        </p:nvSpPr>
        <p:spPr>
          <a:xfrm>
            <a:off x="882770" y="6162403"/>
            <a:ext cx="7068138" cy="461665"/>
          </a:xfrm>
          <a:prstGeom prst="rect">
            <a:avLst/>
          </a:prstGeom>
        </p:spPr>
        <p:txBody>
          <a:bodyPr wrap="square">
            <a:spAutoFit/>
          </a:bodyPr>
          <a:lstStyle/>
          <a:p>
            <a:r>
              <a:rPr lang="en-US" altLang="zh-TW" sz="1200" dirty="0" smtClean="0">
                <a:solidFill>
                  <a:srgbClr val="333333"/>
                </a:solidFill>
              </a:rPr>
              <a:t>[14] Y</a:t>
            </a:r>
            <a:r>
              <a:rPr lang="en-US" altLang="zh-TW" sz="1200" dirty="0">
                <a:solidFill>
                  <a:srgbClr val="333333"/>
                </a:solidFill>
              </a:rPr>
              <a:t>. Fang, G. Bi, Y. L. Guan and F. C. M. Lau, "A Survey on </a:t>
            </a:r>
            <a:r>
              <a:rPr lang="en-US" altLang="zh-TW" sz="1200" dirty="0" err="1">
                <a:solidFill>
                  <a:srgbClr val="333333"/>
                </a:solidFill>
              </a:rPr>
              <a:t>Protograph</a:t>
            </a:r>
            <a:r>
              <a:rPr lang="en-US" altLang="zh-TW" sz="1200" dirty="0">
                <a:solidFill>
                  <a:srgbClr val="333333"/>
                </a:solidFill>
              </a:rPr>
              <a:t> LDPC Codes and Their Applications," in </a:t>
            </a:r>
            <a:r>
              <a:rPr lang="en-US" altLang="zh-TW" sz="1200" i="1" dirty="0">
                <a:solidFill>
                  <a:srgbClr val="333333"/>
                </a:solidFill>
              </a:rPr>
              <a:t>IEEE Communications Surveys &amp; Tutorials</a:t>
            </a:r>
            <a:r>
              <a:rPr lang="en-US" altLang="zh-TW" sz="1200" dirty="0">
                <a:solidFill>
                  <a:srgbClr val="333333"/>
                </a:solidFill>
              </a:rPr>
              <a:t>, vol. 17, no. 4, pp. 1989-2016, </a:t>
            </a:r>
            <a:r>
              <a:rPr lang="en-US" altLang="zh-TW" sz="1200" dirty="0" err="1">
                <a:solidFill>
                  <a:srgbClr val="333333"/>
                </a:solidFill>
              </a:rPr>
              <a:t>Fourthquarter</a:t>
            </a:r>
            <a:r>
              <a:rPr lang="en-US" altLang="zh-TW" sz="1200" dirty="0">
                <a:solidFill>
                  <a:srgbClr val="333333"/>
                </a:solidFill>
              </a:rPr>
              <a:t> 2015</a:t>
            </a:r>
            <a:endParaRPr lang="zh-TW" altLang="en-US" sz="1200" dirty="0"/>
          </a:p>
        </p:txBody>
      </p:sp>
    </p:spTree>
    <p:extLst>
      <p:ext uri="{BB962C8B-B14F-4D97-AF65-F5344CB8AC3E}">
        <p14:creationId xmlns:p14="http://schemas.microsoft.com/office/powerpoint/2010/main" val="3440721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995194" y="287303"/>
            <a:ext cx="7942082" cy="615553"/>
          </a:xfrm>
          <a:prstGeom prst="rect">
            <a:avLst/>
          </a:prstGeom>
          <a:noFill/>
        </p:spPr>
        <p:txBody>
          <a:bodyPr wrap="square" rtlCol="0">
            <a:spAutoFit/>
          </a:bodyPr>
          <a:lstStyle/>
          <a:p>
            <a:r>
              <a:rPr lang="en-US" altLang="zh-TW" sz="3400" b="1" dirty="0" smtClean="0">
                <a:latin typeface="+mj-lt"/>
              </a:rPr>
              <a:t>Peak-to-Average Power Ratio (PAPR)</a:t>
            </a:r>
            <a:endParaRPr lang="en-US" altLang="zh-TW" sz="3400" b="1" dirty="0">
              <a:latin typeface="+mj-lt"/>
            </a:endParaRPr>
          </a:p>
        </p:txBody>
      </p:sp>
      <mc:AlternateContent xmlns:mc="http://schemas.openxmlformats.org/markup-compatibility/2006" xmlns:a14="http://schemas.microsoft.com/office/drawing/2010/main">
        <mc:Choice Requires="a14">
          <p:sp>
            <p:nvSpPr>
              <p:cNvPr id="2" name="文字方塊 1"/>
              <p:cNvSpPr txBox="1"/>
              <p:nvPr/>
            </p:nvSpPr>
            <p:spPr>
              <a:xfrm>
                <a:off x="1031659" y="1032049"/>
                <a:ext cx="7626285" cy="3850413"/>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single-carrier systems, the transmitted signal only depends on one data symbol, hence its power vary in a small range. However, </a:t>
                </a:r>
                <a:r>
                  <a:rPr lang="en-US" altLang="zh-TW" sz="1400" dirty="0"/>
                  <a:t>the transmitted signal </a:t>
                </a:r>
                <a:r>
                  <a:rPr lang="en-US" altLang="zh-TW" sz="1400" dirty="0" smtClean="0"/>
                  <a:t>of multi-carrier system such as OFDM is the summation of all the subcarriers, result in high PAPR of transmitted signal.</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For the discrete-time OFDM signal, PAPR is expressed as </a:t>
                </a:r>
                <a:br>
                  <a:rPr lang="en-US" altLang="zh-TW" sz="1400" dirty="0" smtClean="0"/>
                </a:br>
                <a:r>
                  <a:rPr lang="en-US" altLang="zh-TW" sz="1400" dirty="0" smtClean="0"/>
                  <a:t/>
                </a:r>
                <a:br>
                  <a:rPr lang="en-US" altLang="zh-TW" sz="1400" dirty="0" smtClean="0"/>
                </a:br>
                <a14:m>
                  <m:oMath xmlns:m="http://schemas.openxmlformats.org/officeDocument/2006/math">
                    <m:r>
                      <a:rPr lang="en-US" altLang="zh-TW" sz="1400" i="1">
                        <a:latin typeface="Cambria Math" panose="02040503050406030204" pitchFamily="18" charset="0"/>
                      </a:rPr>
                      <m:t>𝑃𝐴𝑃𝑅</m:t>
                    </m:r>
                    <m:r>
                      <a:rPr lang="en-US" altLang="zh-TW" sz="1400" i="1">
                        <a:latin typeface="Cambria Math" panose="02040503050406030204" pitchFamily="18" charset="0"/>
                      </a:rPr>
                      <m:t>=</m:t>
                    </m:r>
                    <m:f>
                      <m:fPr>
                        <m:ctrlPr>
                          <a:rPr lang="en-US" altLang="zh-TW" sz="1400" i="1">
                            <a:latin typeface="Cambria Math" panose="02040503050406030204" pitchFamily="18" charset="0"/>
                          </a:rPr>
                        </m:ctrlPr>
                      </m:fPr>
                      <m:num>
                        <m:func>
                          <m:funcPr>
                            <m:ctrlPr>
                              <a:rPr lang="en-US" altLang="zh-TW" sz="1400" i="1">
                                <a:latin typeface="Cambria Math" panose="02040503050406030204" pitchFamily="18" charset="0"/>
                              </a:rPr>
                            </m:ctrlPr>
                          </m:funcPr>
                          <m:fName>
                            <m:limLow>
                              <m:limLowPr>
                                <m:ctrlPr>
                                  <a:rPr lang="en-US" altLang="zh-TW" sz="1400" i="1">
                                    <a:latin typeface="Cambria Math" panose="02040503050406030204" pitchFamily="18" charset="0"/>
                                  </a:rPr>
                                </m:ctrlPr>
                              </m:limLowPr>
                              <m:e>
                                <m:r>
                                  <m:rPr>
                                    <m:sty m:val="p"/>
                                  </m:rPr>
                                  <a:rPr lang="en-US" altLang="zh-TW" sz="1400">
                                    <a:latin typeface="Cambria Math" panose="02040503050406030204" pitchFamily="18" charset="0"/>
                                  </a:rPr>
                                  <m:t>max</m:t>
                                </m:r>
                              </m:e>
                              <m:lim>
                                <m:r>
                                  <a:rPr lang="en-US" altLang="zh-TW" sz="1400" i="1">
                                    <a:latin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𝑁</m:t>
                                </m:r>
                                <m:r>
                                  <a:rPr lang="en-US" altLang="zh-TW" sz="1400" i="1">
                                    <a:latin typeface="Cambria Math" panose="02040503050406030204" pitchFamily="18" charset="0"/>
                                    <a:ea typeface="Cambria Math" panose="02040503050406030204" pitchFamily="18" charset="0"/>
                                  </a:rPr>
                                  <m:t>−1</m:t>
                                </m:r>
                              </m:lim>
                            </m:limLow>
                          </m:fName>
                          <m:e>
                            <m:sSup>
                              <m:sSupPr>
                                <m:ctrlPr>
                                  <a:rPr lang="en-US" altLang="zh-TW" sz="1400" i="1">
                                    <a:latin typeface="Cambria Math" panose="02040503050406030204" pitchFamily="18" charset="0"/>
                                  </a:rPr>
                                </m:ctrlPr>
                              </m:sSupPr>
                              <m:e>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𝑥</m:t>
                                    </m:r>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𝑛</m:t>
                                        </m:r>
                                      </m:e>
                                    </m:d>
                                  </m:e>
                                </m:d>
                              </m:e>
                              <m:sup>
                                <m:r>
                                  <a:rPr lang="en-US" altLang="zh-TW" sz="1400" i="1">
                                    <a:latin typeface="Cambria Math" panose="02040503050406030204" pitchFamily="18" charset="0"/>
                                  </a:rPr>
                                  <m:t>2</m:t>
                                </m:r>
                              </m:sup>
                            </m:sSup>
                          </m:e>
                        </m:func>
                      </m:num>
                      <m:den>
                        <m:r>
                          <a:rPr lang="en-US" altLang="zh-TW" sz="1400" i="1">
                            <a:latin typeface="Cambria Math" panose="02040503050406030204" pitchFamily="18" charset="0"/>
                          </a:rPr>
                          <m:t>𝐸</m:t>
                        </m:r>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𝑥</m:t>
                                </m:r>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𝑛</m:t>
                                    </m:r>
                                  </m:e>
                                </m:d>
                              </m:e>
                            </m:d>
                          </m:e>
                          <m:sup>
                            <m:r>
                              <a:rPr lang="en-US" altLang="zh-TW" sz="1400" i="1">
                                <a:latin typeface="Cambria Math" panose="02040503050406030204" pitchFamily="18" charset="0"/>
                              </a:rPr>
                              <m:t>2</m:t>
                            </m:r>
                          </m:sup>
                        </m:sSup>
                        <m:r>
                          <a:rPr lang="en-US" altLang="zh-TW" sz="1400" i="1">
                            <a:latin typeface="Cambria Math" panose="02040503050406030204" pitchFamily="18" charset="0"/>
                          </a:rPr>
                          <m:t>]</m:t>
                        </m:r>
                      </m:den>
                    </m:f>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where </a:t>
                </a:r>
                <a14:m>
                  <m:oMath xmlns:m="http://schemas.openxmlformats.org/officeDocument/2006/math">
                    <m:r>
                      <a:rPr lang="en-US" altLang="zh-TW" sz="1400" i="1">
                        <a:latin typeface="Cambria Math" panose="02040503050406030204" pitchFamily="18" charset="0"/>
                      </a:rPr>
                      <m:t>𝐸</m:t>
                    </m:r>
                    <m:r>
                      <a:rPr lang="en-US" altLang="zh-TW" sz="1400" i="1">
                        <a:latin typeface="Cambria Math" panose="02040503050406030204" pitchFamily="18" charset="0"/>
                      </a:rPr>
                      <m:t>[∙]</m:t>
                    </m:r>
                  </m:oMath>
                </a14:m>
                <a:r>
                  <a:rPr lang="en-US" altLang="zh-TW" sz="1400" dirty="0" smtClean="0"/>
                  <a:t> is the expectation operator.</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When the independently modulated subcarriers are added coherently, the instantaneous power will be more than the average power</a:t>
                </a:r>
                <a:endParaRPr lang="en-US" altLang="zh-TW" sz="1400" dirty="0"/>
              </a:p>
              <a:p>
                <a:endParaRPr lang="en-US" altLang="zh-TW" sz="1400" dirty="0" smtClean="0"/>
              </a:p>
              <a:p>
                <a:endParaRPr lang="en-US" altLang="zh-TW" sz="1400" dirty="0" smtClean="0"/>
              </a:p>
            </p:txBody>
          </p:sp>
        </mc:Choice>
        <mc:Fallback xmlns="">
          <p:sp>
            <p:nvSpPr>
              <p:cNvPr id="2" name="文字方塊 1"/>
              <p:cNvSpPr txBox="1">
                <a:spLocks noRot="1" noChangeAspect="1" noMove="1" noResize="1" noEditPoints="1" noAdjustHandles="1" noChangeArrowheads="1" noChangeShapeType="1" noTextEdit="1"/>
              </p:cNvSpPr>
              <p:nvPr/>
            </p:nvSpPr>
            <p:spPr>
              <a:xfrm>
                <a:off x="1031659" y="1032049"/>
                <a:ext cx="7626285" cy="3850413"/>
              </a:xfrm>
              <a:prstGeom prst="rect">
                <a:avLst/>
              </a:prstGeom>
              <a:blipFill>
                <a:blip r:embed="rId3"/>
                <a:stretch>
                  <a:fillRect l="-80" t="-158" r="-240"/>
                </a:stretch>
              </a:blipFill>
            </p:spPr>
            <p:txBody>
              <a:bodyPr/>
              <a:lstStyle/>
              <a:p>
                <a:r>
                  <a:rPr lang="zh-TW" altLang="en-US">
                    <a:noFill/>
                  </a:rPr>
                  <a:t> </a:t>
                </a:r>
              </a:p>
            </p:txBody>
          </p:sp>
        </mc:Fallback>
      </mc:AlternateContent>
      <p:pic>
        <p:nvPicPr>
          <p:cNvPr id="119" name="圖片 118"/>
          <p:cNvPicPr>
            <a:picLocks noChangeAspect="1"/>
          </p:cNvPicPr>
          <p:nvPr/>
        </p:nvPicPr>
        <p:blipFill>
          <a:blip r:embed="rId4"/>
          <a:stretch>
            <a:fillRect/>
          </a:stretch>
        </p:blipFill>
        <p:spPr>
          <a:xfrm>
            <a:off x="4239578" y="4143849"/>
            <a:ext cx="3481888" cy="2103742"/>
          </a:xfrm>
          <a:prstGeom prst="rect">
            <a:avLst/>
          </a:prstGeom>
        </p:spPr>
      </p:pic>
      <p:sp>
        <p:nvSpPr>
          <p:cNvPr id="120" name="矩形 119"/>
          <p:cNvSpPr/>
          <p:nvPr/>
        </p:nvSpPr>
        <p:spPr>
          <a:xfrm>
            <a:off x="634866" y="6230327"/>
            <a:ext cx="7086600" cy="461665"/>
          </a:xfrm>
          <a:prstGeom prst="rect">
            <a:avLst/>
          </a:prstGeom>
        </p:spPr>
        <p:txBody>
          <a:bodyPr wrap="square">
            <a:spAutoFit/>
          </a:bodyPr>
          <a:lstStyle/>
          <a:p>
            <a:r>
              <a:rPr lang="en-US" altLang="zh-TW" sz="1200" dirty="0" smtClean="0"/>
              <a:t>[1] </a:t>
            </a:r>
            <a:r>
              <a:rPr lang="en-US" altLang="zh-TW" sz="1200" dirty="0" err="1" smtClean="0"/>
              <a:t>Rahmatallah</a:t>
            </a:r>
            <a:r>
              <a:rPr lang="en-US" altLang="zh-TW" sz="1200" dirty="0"/>
              <a:t>, Y., Mohan, S.: ‘Peak-to-average power ratio reduction in OFDM systems: a survey and taxonomy’, IEEE </a:t>
            </a:r>
            <a:r>
              <a:rPr lang="en-US" altLang="zh-TW" sz="1200" dirty="0" err="1"/>
              <a:t>Commun</a:t>
            </a:r>
            <a:r>
              <a:rPr lang="en-US" altLang="zh-TW" sz="1200" dirty="0"/>
              <a:t>. </a:t>
            </a:r>
            <a:r>
              <a:rPr lang="en-US" altLang="zh-TW" sz="1200" dirty="0" err="1"/>
              <a:t>Surv</a:t>
            </a:r>
            <a:r>
              <a:rPr lang="en-US" altLang="zh-TW" sz="1200" dirty="0"/>
              <a:t>. Tutor., 2013, 15, (4), pp. 1567–1592</a:t>
            </a:r>
            <a:endParaRPr lang="zh-TW" altLang="en-US" sz="1200" dirty="0"/>
          </a:p>
        </p:txBody>
      </p:sp>
      <mc:AlternateContent xmlns:mc="http://schemas.openxmlformats.org/markup-compatibility/2006" xmlns:a14="http://schemas.microsoft.com/office/drawing/2010/main">
        <mc:Choice Requires="a14">
          <p:sp>
            <p:nvSpPr>
              <p:cNvPr id="3" name="文字方塊 2"/>
              <p:cNvSpPr txBox="1"/>
              <p:nvPr/>
            </p:nvSpPr>
            <p:spPr>
              <a:xfrm>
                <a:off x="6364432" y="2795984"/>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(1)</m:t>
                      </m:r>
                    </m:oMath>
                  </m:oMathPara>
                </a14:m>
                <a:endParaRPr lang="zh-TW" altLang="en-US" sz="1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6364432" y="2795984"/>
                <a:ext cx="286938" cy="215444"/>
              </a:xfrm>
              <a:prstGeom prst="rect">
                <a:avLst/>
              </a:prstGeom>
              <a:blipFill>
                <a:blip r:embed="rId5"/>
                <a:stretch>
                  <a:fillRect l="-21277" r="-23404"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404915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字方塊 13"/>
              <p:cNvSpPr txBox="1"/>
              <p:nvPr/>
            </p:nvSpPr>
            <p:spPr>
              <a:xfrm>
                <a:off x="882770" y="465384"/>
                <a:ext cx="7942082"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TW" sz="3200" b="0" i="0" smtClean="0">
                          <a:latin typeface="Cambria Math" panose="02040503050406030204" pitchFamily="18" charset="0"/>
                        </a:rPr>
                        <m:t>CCSDS</m:t>
                      </m:r>
                      <m:r>
                        <a:rPr lang="en-US" altLang="zh-TW" sz="3200" b="0" i="0" smtClean="0">
                          <a:latin typeface="Cambria Math" panose="02040503050406030204" pitchFamily="18" charset="0"/>
                        </a:rPr>
                        <m:t> </m:t>
                      </m:r>
                      <m:r>
                        <m:rPr>
                          <m:sty m:val="p"/>
                        </m:rPr>
                        <a:rPr lang="en-US" altLang="zh-TW" sz="3200" b="0" i="0" smtClean="0">
                          <a:latin typeface="Cambria Math" panose="02040503050406030204" pitchFamily="18" charset="0"/>
                        </a:rPr>
                        <m:t>LDPC</m:t>
                      </m:r>
                      <m:r>
                        <a:rPr lang="en-US" altLang="zh-TW" sz="3200" b="0" i="0" smtClean="0">
                          <a:latin typeface="Cambria Math" panose="02040503050406030204" pitchFamily="18" charset="0"/>
                        </a:rPr>
                        <m:t> </m:t>
                      </m:r>
                      <m:r>
                        <m:rPr>
                          <m:sty m:val="p"/>
                        </m:rPr>
                        <a:rPr lang="en-US" altLang="zh-TW" sz="3200" b="0" i="0" smtClean="0">
                          <a:latin typeface="Cambria Math" panose="02040503050406030204" pitchFamily="18" charset="0"/>
                        </a:rPr>
                        <m:t>Codes</m:t>
                      </m:r>
                    </m:oMath>
                  </m:oMathPara>
                </a14:m>
                <a:endParaRPr lang="en-US" altLang="zh-TW" sz="32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882770" y="465384"/>
                <a:ext cx="7942082" cy="584775"/>
              </a:xfrm>
              <a:prstGeom prst="rect">
                <a:avLst/>
              </a:prstGeom>
              <a:blipFill>
                <a:blip r:embed="rId3"/>
                <a:stretch>
                  <a:fillRect/>
                </a:stretch>
              </a:blipFill>
            </p:spPr>
            <p:txBody>
              <a:bodyPr/>
              <a:lstStyle/>
              <a:p>
                <a:r>
                  <a:rPr lang="zh-TW" altLang="en-US">
                    <a:noFill/>
                  </a:rPr>
                  <a:t> </a:t>
                </a:r>
              </a:p>
            </p:txBody>
          </p:sp>
        </mc:Fallback>
      </mc:AlternateContent>
      <p:grpSp>
        <p:nvGrpSpPr>
          <p:cNvPr id="11" name="群組 10"/>
          <p:cNvGrpSpPr/>
          <p:nvPr/>
        </p:nvGrpSpPr>
        <p:grpSpPr>
          <a:xfrm>
            <a:off x="1742543" y="2340785"/>
            <a:ext cx="6222536" cy="1328397"/>
            <a:chOff x="1401097" y="1189704"/>
            <a:chExt cx="6222536" cy="1328397"/>
          </a:xfrm>
        </p:grpSpPr>
        <mc:AlternateContent xmlns:mc="http://schemas.openxmlformats.org/markup-compatibility/2006" xmlns:a14="http://schemas.microsoft.com/office/drawing/2010/main">
          <mc:Choice Requires="a14">
            <p:sp>
              <p:nvSpPr>
                <p:cNvPr id="8" name="文字方塊 7"/>
                <p:cNvSpPr txBox="1"/>
                <p:nvPr/>
              </p:nvSpPr>
              <p:spPr>
                <a:xfrm>
                  <a:off x="1401097" y="1573162"/>
                  <a:ext cx="6222536" cy="9449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𝐻</m:t>
                            </m:r>
                          </m:e>
                          <m:sub>
                            <m:r>
                              <a:rPr lang="en-US" altLang="zh-TW" sz="1400" b="0" i="1" smtClean="0">
                                <a:latin typeface="Cambria Math" panose="02040503050406030204" pitchFamily="18" charset="0"/>
                              </a:rPr>
                              <m:t>64</m:t>
                            </m:r>
                            <m:r>
                              <a:rPr lang="en-US" altLang="zh-TW" sz="1400" b="0" i="1" smtClean="0">
                                <a:latin typeface="Cambria Math" panose="02040503050406030204" pitchFamily="18" charset="0"/>
                                <a:ea typeface="Cambria Math" panose="02040503050406030204" pitchFamily="18" charset="0"/>
                              </a:rPr>
                              <m:t>×128</m:t>
                            </m:r>
                          </m:sub>
                        </m:sSub>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ea typeface="Cambria Math" panose="02040503050406030204" pitchFamily="18" charset="0"/>
                              </a:rPr>
                            </m:ctrlPr>
                          </m:dPr>
                          <m:e>
                            <m:m>
                              <m:mPr>
                                <m:mcs>
                                  <m:mc>
                                    <m:mcPr>
                                      <m:count m:val="8"/>
                                      <m:mcJc m:val="center"/>
                                    </m:mcPr>
                                  </m:mc>
                                </m:mcs>
                                <m:ctrlPr>
                                  <a:rPr lang="en-US" altLang="zh-TW" sz="1400" b="0" i="1" smtClean="0">
                                    <a:latin typeface="Cambria Math" panose="02040503050406030204" pitchFamily="18" charset="0"/>
                                    <a:ea typeface="Cambria Math" panose="02040503050406030204" pitchFamily="18" charset="0"/>
                                  </a:rPr>
                                </m:ctrlPr>
                              </m:mPr>
                              <m:mr>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r>
                                    <a:rPr lang="en-US" altLang="zh-TW" sz="1400" i="1" smtClean="0">
                                      <a:latin typeface="Cambria Math" panose="02040503050406030204" pitchFamily="18" charset="0"/>
                                      <a:ea typeface="Cambria Math" panose="02040503050406030204" pitchFamily="18" charset="0"/>
                                    </a:rPr>
                                    <m:t>⊕</m:t>
                                  </m:r>
                                  <m:sSup>
                                    <m:sSupPr>
                                      <m:ctrlPr>
                                        <a:rPr lang="en-US" altLang="zh-TW" sz="1400" i="1" smtClean="0">
                                          <a:solidFill>
                                            <a:srgbClr val="FF0000"/>
                                          </a:solidFill>
                                          <a:latin typeface="Cambria Math" panose="02040503050406030204" pitchFamily="18" charset="0"/>
                                          <a:ea typeface="Cambria Math" panose="02040503050406030204" pitchFamily="18" charset="0"/>
                                        </a:rPr>
                                      </m:ctrlPr>
                                    </m:sSupPr>
                                    <m:e>
                                      <m:r>
                                        <m:rPr>
                                          <m:sty m:val="p"/>
                                        </m:rPr>
                                        <a:rPr lang="el-GR" altLang="zh-TW" sz="1400" i="1">
                                          <a:solidFill>
                                            <a:srgbClr val="FF0000"/>
                                          </a:solidFill>
                                          <a:latin typeface="Cambria Math" panose="02040503050406030204" pitchFamily="18" charset="0"/>
                                          <a:ea typeface="Cambria Math" panose="02040503050406030204" pitchFamily="18" charset="0"/>
                                        </a:rPr>
                                        <m:t>Φ</m:t>
                                      </m:r>
                                    </m:e>
                                    <m:sup>
                                      <m:r>
                                        <a:rPr lang="en-US" altLang="zh-TW" sz="1400" b="0" i="1" smtClean="0">
                                          <a:solidFill>
                                            <a:srgbClr val="FF0000"/>
                                          </a:solidFill>
                                          <a:latin typeface="Cambria Math" panose="02040503050406030204" pitchFamily="18" charset="0"/>
                                          <a:ea typeface="Cambria Math" panose="02040503050406030204" pitchFamily="18" charset="0"/>
                                        </a:rPr>
                                        <m:t>7</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2</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14</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6</m:t>
                                      </m:r>
                                    </m:sup>
                                  </m:sSup>
                                </m:e>
                                <m:e>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𝑂</m:t>
                                      </m:r>
                                    </m:e>
                                    <m:sub>
                                      <m:r>
                                        <a:rPr lang="en-US" altLang="zh-TW" sz="1400" b="0" i="1" smtClean="0">
                                          <a:latin typeface="Cambria Math" panose="02040503050406030204" pitchFamily="18" charset="0"/>
                                          <a:ea typeface="Cambria Math" panose="02040503050406030204" pitchFamily="18" charset="0"/>
                                        </a:rPr>
                                        <m:t>𝑀</m:t>
                                      </m:r>
                                    </m:sub>
                                  </m:sSub>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0</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13</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b="0" i="1" smtClean="0">
                                          <a:latin typeface="Cambria Math" panose="02040503050406030204" pitchFamily="18" charset="0"/>
                                          <a:ea typeface="Cambria Math" panose="02040503050406030204" pitchFamily="18" charset="0"/>
                                        </a:rPr>
                                        <m:t>𝑀</m:t>
                                      </m:r>
                                    </m:sub>
                                  </m:sSub>
                                </m:e>
                              </m:mr>
                              <m:mr>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6</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smtClean="0">
                                          <a:solidFill>
                                            <a:srgbClr val="FF0000"/>
                                          </a:solidFill>
                                          <a:latin typeface="Cambria Math" panose="02040503050406030204" pitchFamily="18" charset="0"/>
                                          <a:ea typeface="Cambria Math" panose="02040503050406030204" pitchFamily="18" charset="0"/>
                                        </a:rPr>
                                      </m:ctrlPr>
                                    </m:sSupPr>
                                    <m:e>
                                      <m:r>
                                        <m:rPr>
                                          <m:sty m:val="p"/>
                                        </m:rPr>
                                        <a:rPr lang="el-GR" altLang="zh-TW" sz="1400" i="1">
                                          <a:solidFill>
                                            <a:srgbClr val="FF0000"/>
                                          </a:solidFill>
                                          <a:latin typeface="Cambria Math" panose="02040503050406030204" pitchFamily="18" charset="0"/>
                                          <a:ea typeface="Cambria Math" panose="02040503050406030204" pitchFamily="18" charset="0"/>
                                        </a:rPr>
                                        <m:t>Φ</m:t>
                                      </m:r>
                                    </m:e>
                                    <m:sup>
                                      <m:r>
                                        <a:rPr lang="en-US" altLang="zh-TW" sz="1400" b="0" i="1" smtClean="0">
                                          <a:solidFill>
                                            <a:srgbClr val="FF0000"/>
                                          </a:solidFill>
                                          <a:latin typeface="Cambria Math" panose="02040503050406030204" pitchFamily="18" charset="0"/>
                                          <a:ea typeface="Cambria Math" panose="02040503050406030204" pitchFamily="18" charset="0"/>
                                        </a:rPr>
                                        <m:t>15</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0</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1</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𝑂</m:t>
                                      </m:r>
                                    </m:e>
                                    <m:sub>
                                      <m:r>
                                        <a:rPr lang="en-US" altLang="zh-TW" sz="1400" i="1">
                                          <a:latin typeface="Cambria Math" panose="02040503050406030204" pitchFamily="18" charset="0"/>
                                          <a:ea typeface="Cambria Math" panose="02040503050406030204" pitchFamily="18" charset="0"/>
                                        </a:rPr>
                                        <m:t>𝑀</m:t>
                                      </m:r>
                                    </m:sub>
                                  </m:sSub>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0</m:t>
                                      </m:r>
                                    </m:sup>
                                  </m:sSup>
                                </m:e>
                                <m:e>
                                  <m:sSup>
                                    <m:sSupPr>
                                      <m:ctrlPr>
                                        <a:rPr lang="en-US" altLang="zh-TW" sz="1400" b="0" i="1" smtClean="0">
                                          <a:latin typeface="Cambria Math" panose="02040503050406030204" pitchFamily="18" charset="0"/>
                                          <a:ea typeface="Cambria Math" panose="02040503050406030204" pitchFamily="18" charset="0"/>
                                        </a:rPr>
                                      </m:ctrlPr>
                                    </m:sSupPr>
                                    <m:e>
                                      <m:r>
                                        <m:rPr>
                                          <m:sty m:val="p"/>
                                        </m:rPr>
                                        <a:rPr lang="el-GR" altLang="zh-TW" sz="1400" i="1" smtClean="0">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7</m:t>
                                      </m:r>
                                    </m:sup>
                                  </m:sSup>
                                </m:e>
                              </m:mr>
                              <m:mr>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4</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1</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smtClean="0">
                                          <a:solidFill>
                                            <a:srgbClr val="FF0000"/>
                                          </a:solidFill>
                                          <a:latin typeface="Cambria Math" panose="02040503050406030204" pitchFamily="18" charset="0"/>
                                          <a:ea typeface="Cambria Math" panose="02040503050406030204" pitchFamily="18" charset="0"/>
                                        </a:rPr>
                                      </m:ctrlPr>
                                    </m:sSupPr>
                                    <m:e>
                                      <m:r>
                                        <m:rPr>
                                          <m:sty m:val="p"/>
                                        </m:rPr>
                                        <a:rPr lang="el-GR" altLang="zh-TW" sz="1400" i="1">
                                          <a:solidFill>
                                            <a:srgbClr val="FF0000"/>
                                          </a:solidFill>
                                          <a:latin typeface="Cambria Math" panose="02040503050406030204" pitchFamily="18" charset="0"/>
                                          <a:ea typeface="Cambria Math" panose="02040503050406030204" pitchFamily="18" charset="0"/>
                                        </a:rPr>
                                        <m:t>Φ</m:t>
                                      </m:r>
                                    </m:e>
                                    <m:sup>
                                      <m:r>
                                        <a:rPr lang="en-US" altLang="zh-TW" sz="1400" b="0" i="1" smtClean="0">
                                          <a:solidFill>
                                            <a:srgbClr val="FF0000"/>
                                          </a:solidFill>
                                          <a:latin typeface="Cambria Math" panose="02040503050406030204" pitchFamily="18" charset="0"/>
                                          <a:ea typeface="Cambria Math" panose="02040503050406030204" pitchFamily="18" charset="0"/>
                                        </a:rPr>
                                        <m:t>15</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14</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11</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𝑂</m:t>
                                      </m:r>
                                    </m:e>
                                    <m:sub>
                                      <m:r>
                                        <a:rPr lang="en-US" altLang="zh-TW" sz="1400" i="1">
                                          <a:latin typeface="Cambria Math" panose="02040503050406030204" pitchFamily="18" charset="0"/>
                                          <a:ea typeface="Cambria Math" panose="02040503050406030204" pitchFamily="18" charset="0"/>
                                        </a:rPr>
                                        <m:t>𝑀</m:t>
                                      </m:r>
                                    </m:sub>
                                  </m:sSub>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3</m:t>
                                      </m:r>
                                    </m:sup>
                                  </m:sSup>
                                </m:e>
                              </m:mr>
                              <m:mr>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0</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1</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9</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smtClean="0">
                                          <a:solidFill>
                                            <a:srgbClr val="FF0000"/>
                                          </a:solidFill>
                                          <a:latin typeface="Cambria Math" panose="02040503050406030204" pitchFamily="18" charset="0"/>
                                          <a:ea typeface="Cambria Math" panose="02040503050406030204" pitchFamily="18" charset="0"/>
                                        </a:rPr>
                                      </m:ctrlPr>
                                    </m:sSupPr>
                                    <m:e>
                                      <m:r>
                                        <m:rPr>
                                          <m:sty m:val="p"/>
                                        </m:rPr>
                                        <a:rPr lang="el-GR" altLang="zh-TW" sz="1400" i="1">
                                          <a:solidFill>
                                            <a:srgbClr val="FF0000"/>
                                          </a:solidFill>
                                          <a:latin typeface="Cambria Math" panose="02040503050406030204" pitchFamily="18" charset="0"/>
                                          <a:ea typeface="Cambria Math" panose="02040503050406030204" pitchFamily="18" charset="0"/>
                                        </a:rPr>
                                        <m:t>Φ</m:t>
                                      </m:r>
                                    </m:e>
                                    <m:sup>
                                      <m:r>
                                        <a:rPr lang="en-US" altLang="zh-TW" sz="1400" b="0" i="1" smtClean="0">
                                          <a:solidFill>
                                            <a:srgbClr val="FF0000"/>
                                          </a:solidFill>
                                          <a:latin typeface="Cambria Math" panose="02040503050406030204" pitchFamily="18" charset="0"/>
                                          <a:ea typeface="Cambria Math" panose="02040503050406030204" pitchFamily="18" charset="0"/>
                                        </a:rPr>
                                        <m:t>13</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14</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b="0" i="1" smtClean="0">
                                          <a:latin typeface="Cambria Math" panose="02040503050406030204" pitchFamily="18" charset="0"/>
                                          <a:ea typeface="Cambria Math" panose="02040503050406030204" pitchFamily="18" charset="0"/>
                                        </a:rPr>
                                        <m:t>1</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𝑂</m:t>
                                      </m:r>
                                    </m:e>
                                    <m:sub>
                                      <m:r>
                                        <a:rPr lang="en-US" altLang="zh-TW" sz="1400" i="1">
                                          <a:latin typeface="Cambria Math" panose="02040503050406030204" pitchFamily="18" charset="0"/>
                                          <a:ea typeface="Cambria Math" panose="02040503050406030204" pitchFamily="18" charset="0"/>
                                        </a:rPr>
                                        <m:t>𝑀</m:t>
                                      </m:r>
                                    </m:sub>
                                  </m:sSub>
                                </m:e>
                              </m:mr>
                            </m:m>
                          </m:e>
                        </m:d>
                      </m:oMath>
                    </m:oMathPara>
                  </a14:m>
                  <a:endParaRPr lang="zh-TW" altLang="en-US" sz="1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401097" y="1573162"/>
                  <a:ext cx="6222536" cy="94493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966450" y="1189704"/>
                  <a:ext cx="12290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𝑀</m:t>
                        </m:r>
                        <m:r>
                          <a:rPr lang="en-US" altLang="zh-TW" sz="1400" b="0" i="1" smtClean="0">
                            <a:latin typeface="Cambria Math" panose="02040503050406030204" pitchFamily="18" charset="0"/>
                          </a:rPr>
                          <m:t>=16</m:t>
                        </m:r>
                      </m:oMath>
                    </m:oMathPara>
                  </a14:m>
                  <a:endParaRPr lang="zh-TW" altLang="en-US" sz="1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966450" y="1189704"/>
                  <a:ext cx="1229033" cy="307777"/>
                </a:xfrm>
                <a:prstGeom prst="rect">
                  <a:avLst/>
                </a:prstGeom>
                <a:blipFill>
                  <a:blip r:embed="rId5"/>
                  <a:stretch>
                    <a:fillRect/>
                  </a:stretch>
                </a:blipFill>
              </p:spPr>
              <p:txBody>
                <a:bodyPr/>
                <a:lstStyle/>
                <a:p>
                  <a:r>
                    <a:rPr lang="zh-TW" altLang="en-US">
                      <a:noFill/>
                    </a:rPr>
                    <a:t> </a:t>
                  </a:r>
                </a:p>
              </p:txBody>
            </p:sp>
          </mc:Fallback>
        </mc:AlternateContent>
      </p:grpSp>
      <p:grpSp>
        <p:nvGrpSpPr>
          <p:cNvPr id="3" name="群組 2"/>
          <p:cNvGrpSpPr/>
          <p:nvPr/>
        </p:nvGrpSpPr>
        <p:grpSpPr>
          <a:xfrm>
            <a:off x="1375649" y="4149317"/>
            <a:ext cx="6956323" cy="1051027"/>
            <a:chOff x="882770" y="4959808"/>
            <a:chExt cx="6956323" cy="1051027"/>
          </a:xfrm>
        </p:grpSpPr>
        <mc:AlternateContent xmlns:mc="http://schemas.openxmlformats.org/markup-compatibility/2006" xmlns:a14="http://schemas.microsoft.com/office/drawing/2010/main">
          <mc:Choice Requires="a14">
            <p:sp>
              <p:nvSpPr>
                <p:cNvPr id="10" name="矩形 9"/>
                <p:cNvSpPr/>
                <p:nvPr/>
              </p:nvSpPr>
              <p:spPr>
                <a:xfrm>
                  <a:off x="882770" y="4959808"/>
                  <a:ext cx="6956323" cy="10372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sz="1400" i="1" smtClean="0">
                                <a:latin typeface="Cambria Math" panose="02040503050406030204" pitchFamily="18" charset="0"/>
                              </a:rPr>
                            </m:ctrlPr>
                          </m:sSubSupPr>
                          <m:e>
                            <m:r>
                              <a:rPr lang="en-US" altLang="zh-TW" sz="1400" b="0" i="1" smtClean="0">
                                <a:latin typeface="Cambria Math" panose="02040503050406030204" pitchFamily="18" charset="0"/>
                              </a:rPr>
                              <m:t>𝐻</m:t>
                            </m:r>
                          </m:e>
                          <m:sub>
                            <m:r>
                              <a:rPr lang="en-US" altLang="zh-TW" sz="1400" i="1">
                                <a:latin typeface="Cambria Math" panose="02040503050406030204" pitchFamily="18" charset="0"/>
                              </a:rPr>
                              <m:t>64</m:t>
                            </m:r>
                            <m:r>
                              <a:rPr lang="en-US" altLang="zh-TW" sz="1400" i="1">
                                <a:latin typeface="Cambria Math" panose="02040503050406030204" pitchFamily="18" charset="0"/>
                                <a:ea typeface="Cambria Math" panose="02040503050406030204" pitchFamily="18" charset="0"/>
                              </a:rPr>
                              <m:t>×128</m:t>
                            </m:r>
                          </m:sub>
                          <m:sup>
                            <m:r>
                              <a:rPr lang="en-US" altLang="zh-TW" sz="1400" b="0" i="1" smtClean="0">
                                <a:latin typeface="Cambria Math" panose="02040503050406030204" pitchFamily="18" charset="0"/>
                              </a:rPr>
                              <m:t>′</m:t>
                            </m:r>
                          </m:sup>
                        </m:sSubSup>
                        <m:r>
                          <a:rPr lang="en-US" altLang="zh-TW" sz="1400" i="1">
                            <a:latin typeface="Cambria Math" panose="02040503050406030204" pitchFamily="18" charset="0"/>
                          </a:rPr>
                          <m:t>=</m:t>
                        </m:r>
                        <m:d>
                          <m:dPr>
                            <m:begChr m:val="["/>
                            <m:endChr m:val="]"/>
                            <m:ctrlPr>
                              <a:rPr lang="en-US" altLang="zh-TW" sz="1400" i="1">
                                <a:latin typeface="Cambria Math" panose="02040503050406030204" pitchFamily="18" charset="0"/>
                                <a:ea typeface="Cambria Math" panose="02040503050406030204" pitchFamily="18" charset="0"/>
                              </a:rPr>
                            </m:ctrlPr>
                          </m:dPr>
                          <m:e>
                            <m:m>
                              <m:mPr>
                                <m:mcs>
                                  <m:mc>
                                    <m:mcPr>
                                      <m:count m:val="8"/>
                                      <m:mcJc m:val="center"/>
                                    </m:mcPr>
                                  </m:mc>
                                </m:mcs>
                                <m:ctrlPr>
                                  <a:rPr lang="en-US" altLang="zh-TW" sz="1400" i="1">
                                    <a:latin typeface="Cambria Math" panose="02040503050406030204" pitchFamily="18" charset="0"/>
                                    <a:ea typeface="Cambria Math" panose="02040503050406030204" pitchFamily="18" charset="0"/>
                                  </a:rPr>
                                </m:ctrlPr>
                              </m:mPr>
                              <m:mr>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2</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14</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6</m:t>
                                      </m:r>
                                    </m:sup>
                                  </m:sSup>
                                </m:e>
                                <m:e>
                                  <m:sSup>
                                    <m:sSupPr>
                                      <m:ctrlPr>
                                        <a:rPr lang="en-US" altLang="zh-TW" sz="1400" i="1" smtClean="0">
                                          <a:solidFill>
                                            <a:srgbClr val="FF0000"/>
                                          </a:solidFill>
                                          <a:latin typeface="Cambria Math" panose="02040503050406030204" pitchFamily="18" charset="0"/>
                                          <a:ea typeface="Cambria Math" panose="02040503050406030204" pitchFamily="18" charset="0"/>
                                        </a:rPr>
                                      </m:ctrlPr>
                                    </m:sSupPr>
                                    <m:e>
                                      <m:r>
                                        <m:rPr>
                                          <m:sty m:val="p"/>
                                        </m:rPr>
                                        <a:rPr lang="el-GR" altLang="zh-TW" sz="1400" i="1">
                                          <a:solidFill>
                                            <a:srgbClr val="FF0000"/>
                                          </a:solidFill>
                                          <a:latin typeface="Cambria Math" panose="02040503050406030204" pitchFamily="18" charset="0"/>
                                          <a:ea typeface="Cambria Math" panose="02040503050406030204" pitchFamily="18" charset="0"/>
                                        </a:rPr>
                                        <m:t>Φ</m:t>
                                      </m:r>
                                    </m:e>
                                    <m:sup>
                                      <m:r>
                                        <a:rPr lang="en-US" altLang="zh-TW" sz="1400" i="1">
                                          <a:solidFill>
                                            <a:srgbClr val="FF0000"/>
                                          </a:solidFill>
                                          <a:latin typeface="Cambria Math" panose="02040503050406030204" pitchFamily="18" charset="0"/>
                                          <a:ea typeface="Cambria Math" panose="02040503050406030204" pitchFamily="18" charset="0"/>
                                        </a:rPr>
                                        <m:t>7</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0</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13</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mr>
                              <m:mr>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6</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0</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1</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p>
                                    <m:sSupPr>
                                      <m:ctrlPr>
                                        <a:rPr lang="en-US" altLang="zh-TW" sz="1400" i="1" smtClean="0">
                                          <a:solidFill>
                                            <a:srgbClr val="FF0000"/>
                                          </a:solidFill>
                                          <a:latin typeface="Cambria Math" panose="02040503050406030204" pitchFamily="18" charset="0"/>
                                          <a:ea typeface="Cambria Math" panose="02040503050406030204" pitchFamily="18" charset="0"/>
                                        </a:rPr>
                                      </m:ctrlPr>
                                    </m:sSupPr>
                                    <m:e>
                                      <m:r>
                                        <m:rPr>
                                          <m:sty m:val="p"/>
                                        </m:rPr>
                                        <a:rPr lang="el-GR" altLang="zh-TW" sz="1400" i="1">
                                          <a:solidFill>
                                            <a:srgbClr val="FF0000"/>
                                          </a:solidFill>
                                          <a:latin typeface="Cambria Math" panose="02040503050406030204" pitchFamily="18" charset="0"/>
                                          <a:ea typeface="Cambria Math" panose="02040503050406030204" pitchFamily="18" charset="0"/>
                                        </a:rPr>
                                        <m:t>Φ</m:t>
                                      </m:r>
                                    </m:e>
                                    <m:sup>
                                      <m:r>
                                        <a:rPr lang="en-US" altLang="zh-TW" sz="1400" i="1">
                                          <a:solidFill>
                                            <a:srgbClr val="FF0000"/>
                                          </a:solidFill>
                                          <a:latin typeface="Cambria Math" panose="02040503050406030204" pitchFamily="18" charset="0"/>
                                          <a:ea typeface="Cambria Math" panose="02040503050406030204" pitchFamily="18" charset="0"/>
                                        </a:rPr>
                                        <m:t>15</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0</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7</m:t>
                                      </m:r>
                                    </m:sup>
                                  </m:sSup>
                                </m:e>
                              </m:mr>
                              <m:mr>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4</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1</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14</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11</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p>
                                    <m:sSupPr>
                                      <m:ctrlPr>
                                        <a:rPr lang="en-US" altLang="zh-TW" sz="1400" i="1" smtClean="0">
                                          <a:solidFill>
                                            <a:srgbClr val="FF0000"/>
                                          </a:solidFill>
                                          <a:latin typeface="Cambria Math" panose="02040503050406030204" pitchFamily="18" charset="0"/>
                                          <a:ea typeface="Cambria Math" panose="02040503050406030204" pitchFamily="18" charset="0"/>
                                        </a:rPr>
                                      </m:ctrlPr>
                                    </m:sSupPr>
                                    <m:e>
                                      <m:r>
                                        <m:rPr>
                                          <m:sty m:val="p"/>
                                        </m:rPr>
                                        <a:rPr lang="el-GR" altLang="zh-TW" sz="1400" i="1">
                                          <a:solidFill>
                                            <a:srgbClr val="FF0000"/>
                                          </a:solidFill>
                                          <a:latin typeface="Cambria Math" panose="02040503050406030204" pitchFamily="18" charset="0"/>
                                          <a:ea typeface="Cambria Math" panose="02040503050406030204" pitchFamily="18" charset="0"/>
                                        </a:rPr>
                                        <m:t>Φ</m:t>
                                      </m:r>
                                    </m:e>
                                    <m:sup>
                                      <m:r>
                                        <a:rPr lang="en-US" altLang="zh-TW" sz="1400" i="1">
                                          <a:solidFill>
                                            <a:srgbClr val="FF0000"/>
                                          </a:solidFill>
                                          <a:latin typeface="Cambria Math" panose="02040503050406030204" pitchFamily="18" charset="0"/>
                                          <a:ea typeface="Cambria Math" panose="02040503050406030204" pitchFamily="18" charset="0"/>
                                        </a:rPr>
                                        <m:t>15</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3</m:t>
                                      </m:r>
                                    </m:sup>
                                  </m:sSup>
                                </m:e>
                              </m:mr>
                              <m:mr>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0</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1</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9</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14</m:t>
                                      </m:r>
                                    </m:sup>
                                  </m:sSup>
                                </m:e>
                                <m:e>
                                  <m:sSup>
                                    <m:sSupPr>
                                      <m:ctrlPr>
                                        <a:rPr lang="en-US" altLang="zh-TW" sz="1400" i="1">
                                          <a:latin typeface="Cambria Math" panose="02040503050406030204" pitchFamily="18" charset="0"/>
                                          <a:ea typeface="Cambria Math" panose="02040503050406030204" pitchFamily="18" charset="0"/>
                                        </a:rPr>
                                      </m:ctrlPr>
                                    </m:sSupPr>
                                    <m:e>
                                      <m:r>
                                        <m:rPr>
                                          <m:sty m:val="p"/>
                                        </m:rPr>
                                        <a:rPr lang="el-GR" altLang="zh-TW" sz="1400" i="1">
                                          <a:latin typeface="Cambria Math" panose="02040503050406030204" pitchFamily="18" charset="0"/>
                                          <a:ea typeface="Cambria Math" panose="02040503050406030204" pitchFamily="18" charset="0"/>
                                        </a:rPr>
                                        <m:t>Φ</m:t>
                                      </m:r>
                                    </m:e>
                                    <m:sup>
                                      <m:r>
                                        <a:rPr lang="en-US" altLang="zh-TW" sz="1400" i="1">
                                          <a:latin typeface="Cambria Math" panose="02040503050406030204" pitchFamily="18" charset="0"/>
                                          <a:ea typeface="Cambria Math" panose="02040503050406030204" pitchFamily="18" charset="0"/>
                                        </a:rPr>
                                        <m:t>1</m:t>
                                      </m:r>
                                    </m:sup>
                                  </m:sSup>
                                </m:e>
                                <m:e>
                                  <m:sSub>
                                    <m:sSubPr>
                                      <m:ctrlPr>
                                        <a:rPr lang="en-US" altLang="zh-TW" sz="1400" i="1">
                                          <a:latin typeface="Cambria Math" panose="02040503050406030204" pitchFamily="18" charset="0"/>
                                          <a:ea typeface="Cambria Math" panose="02040503050406030204" pitchFamily="18" charset="0"/>
                                        </a:rPr>
                                      </m:ctrlPr>
                                    </m:sSubPr>
                                    <m:e>
                                      <m:r>
                                        <m:rPr>
                                          <m:sty m:val="p"/>
                                        </m:rPr>
                                        <a:rPr lang="en-US" altLang="zh-TW" sz="1400" i="1">
                                          <a:latin typeface="Cambria Math" panose="02040503050406030204" pitchFamily="18" charset="0"/>
                                          <a:ea typeface="Cambria Math" panose="02040503050406030204" pitchFamily="18" charset="0"/>
                                        </a:rPr>
                                        <m:t>I</m:t>
                                      </m:r>
                                    </m:e>
                                    <m:sub>
                                      <m:r>
                                        <a:rPr lang="en-US" altLang="zh-TW" sz="1400" i="1">
                                          <a:latin typeface="Cambria Math" panose="02040503050406030204" pitchFamily="18" charset="0"/>
                                          <a:ea typeface="Cambria Math" panose="02040503050406030204" pitchFamily="18" charset="0"/>
                                        </a:rPr>
                                        <m:t>𝑀</m:t>
                                      </m:r>
                                    </m:sub>
                                  </m:sSub>
                                </m:e>
                                <m:e>
                                  <m:sSup>
                                    <m:sSupPr>
                                      <m:ctrlPr>
                                        <a:rPr lang="en-US" altLang="zh-TW" sz="1400" i="1" smtClean="0">
                                          <a:solidFill>
                                            <a:srgbClr val="FF0000"/>
                                          </a:solidFill>
                                          <a:latin typeface="Cambria Math" panose="02040503050406030204" pitchFamily="18" charset="0"/>
                                          <a:ea typeface="Cambria Math" panose="02040503050406030204" pitchFamily="18" charset="0"/>
                                        </a:rPr>
                                      </m:ctrlPr>
                                    </m:sSupPr>
                                    <m:e>
                                      <m:r>
                                        <m:rPr>
                                          <m:sty m:val="p"/>
                                        </m:rPr>
                                        <a:rPr lang="el-GR" altLang="zh-TW" sz="1400" i="1">
                                          <a:solidFill>
                                            <a:srgbClr val="FF0000"/>
                                          </a:solidFill>
                                          <a:latin typeface="Cambria Math" panose="02040503050406030204" pitchFamily="18" charset="0"/>
                                          <a:ea typeface="Cambria Math" panose="02040503050406030204" pitchFamily="18" charset="0"/>
                                        </a:rPr>
                                        <m:t>Φ</m:t>
                                      </m:r>
                                    </m:e>
                                    <m:sup>
                                      <m:r>
                                        <a:rPr lang="en-US" altLang="zh-TW" sz="1400" i="1">
                                          <a:solidFill>
                                            <a:srgbClr val="FF0000"/>
                                          </a:solidFill>
                                          <a:latin typeface="Cambria Math" panose="02040503050406030204" pitchFamily="18" charset="0"/>
                                          <a:ea typeface="Cambria Math" panose="02040503050406030204" pitchFamily="18" charset="0"/>
                                        </a:rPr>
                                        <m:t>13</m:t>
                                      </m:r>
                                    </m:sup>
                                  </m:sSup>
                                </m:e>
                              </m:mr>
                            </m:m>
                          </m:e>
                        </m:d>
                      </m:oMath>
                    </m:oMathPara>
                  </a14:m>
                  <a:endParaRPr lang="zh-TW" altLang="en-US" sz="1400" dirty="0"/>
                </a:p>
              </p:txBody>
            </p:sp>
          </mc:Choice>
          <mc:Fallback xmlns="">
            <p:sp>
              <p:nvSpPr>
                <p:cNvPr id="10" name="矩形 9"/>
                <p:cNvSpPr>
                  <a:spLocks noRot="1" noChangeAspect="1" noMove="1" noResize="1" noEditPoints="1" noAdjustHandles="1" noChangeArrowheads="1" noChangeShapeType="1" noTextEdit="1"/>
                </p:cNvSpPr>
                <p:nvPr/>
              </p:nvSpPr>
              <p:spPr>
                <a:xfrm>
                  <a:off x="882770" y="4959808"/>
                  <a:ext cx="6956323" cy="1037272"/>
                </a:xfrm>
                <a:prstGeom prst="rect">
                  <a:avLst/>
                </a:prstGeom>
                <a:blipFill>
                  <a:blip r:embed="rId6"/>
                  <a:stretch>
                    <a:fillRect/>
                  </a:stretch>
                </a:blipFill>
              </p:spPr>
              <p:txBody>
                <a:bodyPr/>
                <a:lstStyle/>
                <a:p>
                  <a:r>
                    <a:rPr lang="zh-TW" altLang="en-US">
                      <a:noFill/>
                    </a:rPr>
                    <a:t> </a:t>
                  </a:r>
                </a:p>
              </p:txBody>
            </p:sp>
          </mc:Fallback>
        </mc:AlternateContent>
        <p:cxnSp>
          <p:nvCxnSpPr>
            <p:cNvPr id="16" name="直線接點 15"/>
            <p:cNvCxnSpPr/>
            <p:nvPr/>
          </p:nvCxnSpPr>
          <p:spPr>
            <a:xfrm flipH="1">
              <a:off x="3757840" y="4959808"/>
              <a:ext cx="2" cy="105102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a:off x="4691905" y="4959808"/>
              <a:ext cx="2" cy="105102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H="1">
              <a:off x="5645634" y="4959808"/>
              <a:ext cx="2" cy="105102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 name="文字方塊 1"/>
          <p:cNvSpPr txBox="1"/>
          <p:nvPr/>
        </p:nvSpPr>
        <p:spPr>
          <a:xfrm>
            <a:off x="1410929" y="1559166"/>
            <a:ext cx="7413923" cy="30777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following example show </a:t>
            </a:r>
            <a:r>
              <a:rPr lang="en-US" altLang="zh-TW" sz="1400" smtClean="0"/>
              <a:t>specific modification </a:t>
            </a:r>
            <a:r>
              <a:rPr lang="en-US" altLang="zh-TW" sz="1400" dirty="0" smtClean="0"/>
              <a:t>of Q-section </a:t>
            </a:r>
            <a:r>
              <a:rPr lang="en-US" altLang="zh-TW" sz="1400" dirty="0" err="1" smtClean="0"/>
              <a:t>protograph</a:t>
            </a:r>
            <a:r>
              <a:rPr lang="en-US" altLang="zh-TW" sz="1400" dirty="0" smtClean="0"/>
              <a:t>-based LDPC codes.</a:t>
            </a:r>
            <a:endParaRPr lang="zh-TW" altLang="en-US" sz="1400" dirty="0"/>
          </a:p>
        </p:txBody>
      </p:sp>
      <p:sp>
        <p:nvSpPr>
          <p:cNvPr id="4" name="矩形 3"/>
          <p:cNvSpPr/>
          <p:nvPr/>
        </p:nvSpPr>
        <p:spPr>
          <a:xfrm>
            <a:off x="1173053" y="6148983"/>
            <a:ext cx="6792026" cy="461665"/>
          </a:xfrm>
          <a:prstGeom prst="rect">
            <a:avLst/>
          </a:prstGeom>
        </p:spPr>
        <p:txBody>
          <a:bodyPr wrap="square">
            <a:spAutoFit/>
          </a:bodyPr>
          <a:lstStyle/>
          <a:p>
            <a:r>
              <a:rPr lang="en-US" altLang="zh-TW" sz="1200" dirty="0" smtClean="0"/>
              <a:t>[15] Short </a:t>
            </a:r>
            <a:r>
              <a:rPr lang="en-US" altLang="zh-TW" sz="1200" dirty="0"/>
              <a:t>block length LDPC codes for TC synchronization and channel coding, Orange Book, Consultative Committee for Space Data Systems (CCSDS) Experimental Specification 231.1-O-1, Apr. 2015</a:t>
            </a:r>
            <a:endParaRPr lang="zh-TW" altLang="en-US" sz="1200" dirty="0"/>
          </a:p>
        </p:txBody>
      </p:sp>
    </p:spTree>
    <p:extLst>
      <p:ext uri="{BB962C8B-B14F-4D97-AF65-F5344CB8AC3E}">
        <p14:creationId xmlns:p14="http://schemas.microsoft.com/office/powerpoint/2010/main" val="29990743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方塊 1"/>
              <p:cNvSpPr txBox="1"/>
              <p:nvPr/>
            </p:nvSpPr>
            <p:spPr>
              <a:xfrm>
                <a:off x="2411140" y="366922"/>
                <a:ext cx="5122606" cy="30777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null space of </a:t>
                </a:r>
                <a14:m>
                  <m:oMath xmlns:m="http://schemas.openxmlformats.org/officeDocument/2006/math">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𝐻</m:t>
                        </m:r>
                      </m:e>
                      <m:sub>
                        <m:r>
                          <a:rPr lang="en-US" altLang="zh-TW" sz="1400" i="1">
                            <a:latin typeface="Cambria Math" panose="02040503050406030204" pitchFamily="18" charset="0"/>
                          </a:rPr>
                          <m:t>64</m:t>
                        </m:r>
                        <m:r>
                          <a:rPr lang="en-US" altLang="zh-TW" sz="1400" i="1">
                            <a:latin typeface="Cambria Math" panose="02040503050406030204" pitchFamily="18" charset="0"/>
                            <a:ea typeface="Cambria Math" panose="02040503050406030204" pitchFamily="18" charset="0"/>
                          </a:rPr>
                          <m:t>×128</m:t>
                        </m:r>
                      </m:sub>
                      <m:sup>
                        <m:r>
                          <a:rPr lang="en-US" altLang="zh-TW" sz="1400" i="1">
                            <a:latin typeface="Cambria Math" panose="02040503050406030204" pitchFamily="18" charset="0"/>
                          </a:rPr>
                          <m:t>′</m:t>
                        </m:r>
                      </m:sup>
                    </m:sSubSup>
                  </m:oMath>
                </a14:m>
                <a:r>
                  <a:rPr lang="zh-TW" altLang="en-US" sz="1400" dirty="0" smtClean="0"/>
                  <a:t> </a:t>
                </a:r>
                <a:r>
                  <a:rPr lang="en-US" altLang="zh-TW" sz="1400" dirty="0" smtClean="0"/>
                  <a:t>gives a </a:t>
                </a:r>
                <a14:m>
                  <m:oMath xmlns:m="http://schemas.openxmlformats.org/officeDocument/2006/math">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128,67</m:t>
                        </m:r>
                      </m:e>
                    </m:d>
                  </m:oMath>
                </a14:m>
                <a:r>
                  <a:rPr lang="zh-TW" altLang="en-US" sz="1400" dirty="0" smtClean="0"/>
                  <a:t> </a:t>
                </a:r>
                <a:r>
                  <a:rPr lang="en-US" altLang="zh-TW" sz="1400" dirty="0" smtClean="0"/>
                  <a:t>LDPC code.</a:t>
                </a:r>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2411140" y="366922"/>
                <a:ext cx="5122606" cy="307777"/>
              </a:xfrm>
              <a:prstGeom prst="rect">
                <a:avLst/>
              </a:prstGeom>
              <a:blipFill>
                <a:blip r:embed="rId3"/>
                <a:stretch>
                  <a:fillRect l="-238" t="-3922" b="-19608"/>
                </a:stretch>
              </a:blipFill>
            </p:spPr>
            <p:txBody>
              <a:bodyPr/>
              <a:lstStyle/>
              <a:p>
                <a:r>
                  <a:rPr lang="zh-TW" altLang="en-US">
                    <a:noFill/>
                  </a:rPr>
                  <a:t> </a:t>
                </a:r>
              </a:p>
            </p:txBody>
          </p:sp>
        </mc:Fallback>
      </mc:AlternateContent>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2966" y="1056890"/>
            <a:ext cx="6077479" cy="5224847"/>
          </a:xfrm>
          <a:prstGeom prst="rect">
            <a:avLst/>
          </a:prstGeom>
        </p:spPr>
      </p:pic>
    </p:spTree>
    <p:extLst>
      <p:ext uri="{BB962C8B-B14F-4D97-AF65-F5344CB8AC3E}">
        <p14:creationId xmlns:p14="http://schemas.microsoft.com/office/powerpoint/2010/main" val="3499428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方塊 1"/>
              <p:cNvSpPr txBox="1"/>
              <p:nvPr/>
            </p:nvSpPr>
            <p:spPr>
              <a:xfrm>
                <a:off x="2369576" y="408486"/>
                <a:ext cx="5122606" cy="30777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null space of </a:t>
                </a:r>
                <a14:m>
                  <m:oMath xmlns:m="http://schemas.openxmlformats.org/officeDocument/2006/math">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𝐻</m:t>
                        </m:r>
                      </m:e>
                      <m:sub>
                        <m:r>
                          <a:rPr lang="en-US" altLang="zh-TW" sz="1400" b="0" i="1" smtClean="0">
                            <a:latin typeface="Cambria Math" panose="02040503050406030204" pitchFamily="18" charset="0"/>
                          </a:rPr>
                          <m:t>256</m:t>
                        </m:r>
                        <m:r>
                          <a:rPr lang="en-US" altLang="zh-TW" sz="1400" i="1">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512</m:t>
                        </m:r>
                      </m:sub>
                      <m:sup>
                        <m:r>
                          <a:rPr lang="en-US" altLang="zh-TW" sz="1400" i="1">
                            <a:latin typeface="Cambria Math" panose="02040503050406030204" pitchFamily="18" charset="0"/>
                          </a:rPr>
                          <m:t>′</m:t>
                        </m:r>
                      </m:sup>
                    </m:sSubSup>
                  </m:oMath>
                </a14:m>
                <a:r>
                  <a:rPr lang="zh-TW" altLang="en-US" sz="1400" dirty="0" smtClean="0"/>
                  <a:t> </a:t>
                </a:r>
                <a:r>
                  <a:rPr lang="en-US" altLang="zh-TW" sz="1400" dirty="0" smtClean="0"/>
                  <a:t>gives a </a:t>
                </a:r>
                <a14:m>
                  <m:oMath xmlns:m="http://schemas.openxmlformats.org/officeDocument/2006/math">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512,259</m:t>
                        </m:r>
                      </m:e>
                    </m:d>
                  </m:oMath>
                </a14:m>
                <a:r>
                  <a:rPr lang="zh-TW" altLang="en-US" sz="1400" dirty="0" smtClean="0"/>
                  <a:t> </a:t>
                </a:r>
                <a:r>
                  <a:rPr lang="en-US" altLang="zh-TW" sz="1400" dirty="0" smtClean="0"/>
                  <a:t>LDPC code.</a:t>
                </a:r>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2369576" y="408486"/>
                <a:ext cx="5122606" cy="307777"/>
              </a:xfrm>
              <a:prstGeom prst="rect">
                <a:avLst/>
              </a:prstGeom>
              <a:blipFill>
                <a:blip r:embed="rId3"/>
                <a:stretch>
                  <a:fillRect l="-238" t="-4000" b="-22000"/>
                </a:stretch>
              </a:blipFill>
            </p:spPr>
            <p:txBody>
              <a:bodyPr/>
              <a:lstStyle/>
              <a:p>
                <a:r>
                  <a:rPr lang="zh-TW" altLang="en-US">
                    <a:noFill/>
                  </a:rPr>
                  <a:t> </a:t>
                </a:r>
              </a:p>
            </p:txBody>
          </p:sp>
        </mc:Fallback>
      </mc:AlternateContent>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9028" y="1051903"/>
            <a:ext cx="5763154" cy="5217713"/>
          </a:xfrm>
          <a:prstGeom prst="rect">
            <a:avLst/>
          </a:prstGeom>
        </p:spPr>
      </p:pic>
    </p:spTree>
    <p:extLst>
      <p:ext uri="{BB962C8B-B14F-4D97-AF65-F5344CB8AC3E}">
        <p14:creationId xmlns:p14="http://schemas.microsoft.com/office/powerpoint/2010/main" val="2393603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p:cNvSpPr txBox="1"/>
          <p:nvPr/>
        </p:nvSpPr>
        <p:spPr>
          <a:xfrm>
            <a:off x="891011" y="346899"/>
            <a:ext cx="7942082" cy="584775"/>
          </a:xfrm>
          <a:prstGeom prst="rect">
            <a:avLst/>
          </a:prstGeom>
          <a:noFill/>
        </p:spPr>
        <p:txBody>
          <a:bodyPr wrap="square" rtlCol="0">
            <a:spAutoFit/>
          </a:bodyPr>
          <a:lstStyle/>
          <a:p>
            <a:pPr algn="ctr"/>
            <a:r>
              <a:rPr lang="en-US" altLang="zh-TW" sz="3200" b="1" dirty="0" smtClean="0">
                <a:latin typeface="+mj-lt"/>
              </a:rPr>
              <a:t>Progressive Edge Growth(PEG)</a:t>
            </a:r>
            <a:endParaRPr lang="en-US" altLang="zh-TW" sz="3200" b="1" dirty="0">
              <a:latin typeface="+mj-lt"/>
            </a:endParaRPr>
          </a:p>
        </p:txBody>
      </p:sp>
      <p:sp>
        <p:nvSpPr>
          <p:cNvPr id="15" name="文字方塊 14"/>
          <p:cNvSpPr txBox="1"/>
          <p:nvPr/>
        </p:nvSpPr>
        <p:spPr>
          <a:xfrm>
            <a:off x="1200074" y="1176251"/>
            <a:ext cx="7633727" cy="738664"/>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PEG is a graph-based method for constructing LDPC codes with large girth, begins with a bipartite graph of VNs and CNs without edges. Then edges are added one at a time to connect VNs and CNs (edge growth) by applying </a:t>
            </a:r>
            <a:r>
              <a:rPr lang="en-US" altLang="zh-TW" sz="1400" b="1" i="1" dirty="0" smtClean="0"/>
              <a:t>edge-selection procedure</a:t>
            </a:r>
            <a:r>
              <a:rPr lang="en-US" altLang="zh-TW" sz="1400" b="1" dirty="0" smtClean="0"/>
              <a:t> </a:t>
            </a:r>
            <a:r>
              <a:rPr lang="en-US" altLang="zh-TW" sz="1400" dirty="0" smtClean="0"/>
              <a:t>and a given </a:t>
            </a:r>
            <a:r>
              <a:rPr lang="en-US" altLang="zh-TW" sz="1400" b="1" i="1" dirty="0" smtClean="0"/>
              <a:t>VN degree profile</a:t>
            </a:r>
            <a:r>
              <a:rPr lang="en-US" altLang="zh-TW" sz="1400" dirty="0" smtClean="0"/>
              <a:t>.</a:t>
            </a:r>
            <a:endParaRPr lang="zh-TW" altLang="en-US" sz="1400" dirty="0"/>
          </a:p>
        </p:txBody>
      </p:sp>
      <p:grpSp>
        <p:nvGrpSpPr>
          <p:cNvPr id="3" name="群組 2"/>
          <p:cNvGrpSpPr/>
          <p:nvPr/>
        </p:nvGrpSpPr>
        <p:grpSpPr>
          <a:xfrm>
            <a:off x="307181" y="2079615"/>
            <a:ext cx="8659838" cy="3875500"/>
            <a:chOff x="307181" y="2360169"/>
            <a:chExt cx="8659838" cy="3875500"/>
          </a:xfrm>
        </p:grpSpPr>
        <p:grpSp>
          <p:nvGrpSpPr>
            <p:cNvPr id="40" name="群組 39"/>
            <p:cNvGrpSpPr/>
            <p:nvPr/>
          </p:nvGrpSpPr>
          <p:grpSpPr>
            <a:xfrm>
              <a:off x="1967643" y="2404516"/>
              <a:ext cx="1573158" cy="812348"/>
              <a:chOff x="4188543" y="2470987"/>
              <a:chExt cx="1573158" cy="812348"/>
            </a:xfrm>
          </p:grpSpPr>
          <p:sp>
            <p:nvSpPr>
              <p:cNvPr id="16" name="橢圓 15"/>
              <p:cNvSpPr/>
              <p:nvPr/>
            </p:nvSpPr>
            <p:spPr>
              <a:xfrm>
                <a:off x="4847301" y="2470987"/>
                <a:ext cx="255641" cy="26238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7" name="矩形 16"/>
              <p:cNvSpPr/>
              <p:nvPr/>
            </p:nvSpPr>
            <p:spPr>
              <a:xfrm>
                <a:off x="4847301"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38" name="矩形 37"/>
              <p:cNvSpPr/>
              <p:nvPr/>
            </p:nvSpPr>
            <p:spPr>
              <a:xfrm>
                <a:off x="4188543"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39" name="矩形 38"/>
              <p:cNvSpPr/>
              <p:nvPr/>
            </p:nvSpPr>
            <p:spPr>
              <a:xfrm>
                <a:off x="5506059"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grpSp>
        <p:grpSp>
          <p:nvGrpSpPr>
            <p:cNvPr id="41" name="群組 40"/>
            <p:cNvGrpSpPr/>
            <p:nvPr/>
          </p:nvGrpSpPr>
          <p:grpSpPr>
            <a:xfrm>
              <a:off x="891011" y="3610626"/>
              <a:ext cx="1573158" cy="812348"/>
              <a:chOff x="4188543" y="2470987"/>
              <a:chExt cx="1573158" cy="812348"/>
            </a:xfrm>
          </p:grpSpPr>
          <p:sp>
            <p:nvSpPr>
              <p:cNvPr id="42" name="橢圓 41"/>
              <p:cNvSpPr/>
              <p:nvPr/>
            </p:nvSpPr>
            <p:spPr>
              <a:xfrm>
                <a:off x="4847301" y="2470987"/>
                <a:ext cx="255641" cy="26238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3" name="矩形 42"/>
              <p:cNvSpPr/>
              <p:nvPr/>
            </p:nvSpPr>
            <p:spPr>
              <a:xfrm>
                <a:off x="4847301"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4" name="矩形 43"/>
              <p:cNvSpPr/>
              <p:nvPr/>
            </p:nvSpPr>
            <p:spPr>
              <a:xfrm>
                <a:off x="4188543"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5" name="矩形 44"/>
              <p:cNvSpPr/>
              <p:nvPr/>
            </p:nvSpPr>
            <p:spPr>
              <a:xfrm>
                <a:off x="5506059"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grpSp>
        <p:grpSp>
          <p:nvGrpSpPr>
            <p:cNvPr id="46" name="群組 45"/>
            <p:cNvGrpSpPr/>
            <p:nvPr/>
          </p:nvGrpSpPr>
          <p:grpSpPr>
            <a:xfrm>
              <a:off x="2995113" y="3610626"/>
              <a:ext cx="1573158" cy="812348"/>
              <a:chOff x="4188543" y="2470987"/>
              <a:chExt cx="1573158" cy="812348"/>
            </a:xfrm>
          </p:grpSpPr>
          <p:sp>
            <p:nvSpPr>
              <p:cNvPr id="47" name="橢圓 46"/>
              <p:cNvSpPr/>
              <p:nvPr/>
            </p:nvSpPr>
            <p:spPr>
              <a:xfrm>
                <a:off x="4847301" y="2470987"/>
                <a:ext cx="255641" cy="26238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8" name="矩形 47"/>
              <p:cNvSpPr/>
              <p:nvPr/>
            </p:nvSpPr>
            <p:spPr>
              <a:xfrm>
                <a:off x="4847301"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9" name="矩形 48"/>
              <p:cNvSpPr/>
              <p:nvPr/>
            </p:nvSpPr>
            <p:spPr>
              <a:xfrm>
                <a:off x="4188543"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50" name="矩形 49"/>
              <p:cNvSpPr/>
              <p:nvPr/>
            </p:nvSpPr>
            <p:spPr>
              <a:xfrm>
                <a:off x="5506059"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grpSp>
        <p:cxnSp>
          <p:nvCxnSpPr>
            <p:cNvPr id="52" name="直線接點 51"/>
            <p:cNvCxnSpPr>
              <a:stCxn id="16" idx="4"/>
              <a:endCxn id="17" idx="0"/>
            </p:cNvCxnSpPr>
            <p:nvPr/>
          </p:nvCxnSpPr>
          <p:spPr>
            <a:xfrm>
              <a:off x="2754222" y="2666898"/>
              <a:ext cx="0" cy="287584"/>
            </a:xfrm>
            <a:prstGeom prst="line">
              <a:avLst/>
            </a:prstGeom>
          </p:spPr>
          <p:style>
            <a:lnRef idx="1">
              <a:schemeClr val="dk1"/>
            </a:lnRef>
            <a:fillRef idx="0">
              <a:schemeClr val="dk1"/>
            </a:fillRef>
            <a:effectRef idx="0">
              <a:schemeClr val="dk1"/>
            </a:effectRef>
            <a:fontRef idx="minor">
              <a:schemeClr val="tx1"/>
            </a:fontRef>
          </p:style>
        </p:cxnSp>
        <p:cxnSp>
          <p:nvCxnSpPr>
            <p:cNvPr id="54" name="直線接點 53"/>
            <p:cNvCxnSpPr>
              <a:stCxn id="16" idx="4"/>
              <a:endCxn id="38" idx="0"/>
            </p:cNvCxnSpPr>
            <p:nvPr/>
          </p:nvCxnSpPr>
          <p:spPr>
            <a:xfrm flipH="1">
              <a:off x="2095464" y="2666898"/>
              <a:ext cx="658758" cy="287584"/>
            </a:xfrm>
            <a:prstGeom prst="line">
              <a:avLst/>
            </a:prstGeom>
          </p:spPr>
          <p:style>
            <a:lnRef idx="1">
              <a:schemeClr val="dk1"/>
            </a:lnRef>
            <a:fillRef idx="0">
              <a:schemeClr val="dk1"/>
            </a:fillRef>
            <a:effectRef idx="0">
              <a:schemeClr val="dk1"/>
            </a:effectRef>
            <a:fontRef idx="minor">
              <a:schemeClr val="tx1"/>
            </a:fontRef>
          </p:style>
        </p:cxnSp>
        <p:cxnSp>
          <p:nvCxnSpPr>
            <p:cNvPr id="56" name="直線接點 55"/>
            <p:cNvCxnSpPr>
              <a:stCxn id="16" idx="4"/>
              <a:endCxn id="39" idx="0"/>
            </p:cNvCxnSpPr>
            <p:nvPr/>
          </p:nvCxnSpPr>
          <p:spPr>
            <a:xfrm>
              <a:off x="2754222" y="2666898"/>
              <a:ext cx="658758" cy="287584"/>
            </a:xfrm>
            <a:prstGeom prst="line">
              <a:avLst/>
            </a:prstGeom>
          </p:spPr>
          <p:style>
            <a:lnRef idx="1">
              <a:schemeClr val="dk1"/>
            </a:lnRef>
            <a:fillRef idx="0">
              <a:schemeClr val="dk1"/>
            </a:fillRef>
            <a:effectRef idx="0">
              <a:schemeClr val="dk1"/>
            </a:effectRef>
            <a:fontRef idx="minor">
              <a:schemeClr val="tx1"/>
            </a:fontRef>
          </p:style>
        </p:cxnSp>
        <p:cxnSp>
          <p:nvCxnSpPr>
            <p:cNvPr id="58" name="直線接點 57"/>
            <p:cNvCxnSpPr>
              <a:stCxn id="38" idx="2"/>
              <a:endCxn id="42" idx="0"/>
            </p:cNvCxnSpPr>
            <p:nvPr/>
          </p:nvCxnSpPr>
          <p:spPr>
            <a:xfrm flipH="1">
              <a:off x="1677590" y="3216864"/>
              <a:ext cx="417874" cy="393762"/>
            </a:xfrm>
            <a:prstGeom prst="line">
              <a:avLst/>
            </a:prstGeom>
          </p:spPr>
          <p:style>
            <a:lnRef idx="1">
              <a:schemeClr val="dk1"/>
            </a:lnRef>
            <a:fillRef idx="0">
              <a:schemeClr val="dk1"/>
            </a:fillRef>
            <a:effectRef idx="0">
              <a:schemeClr val="dk1"/>
            </a:effectRef>
            <a:fontRef idx="minor">
              <a:schemeClr val="tx1"/>
            </a:fontRef>
          </p:style>
        </p:cxnSp>
        <p:cxnSp>
          <p:nvCxnSpPr>
            <p:cNvPr id="60" name="直線接點 59"/>
            <p:cNvCxnSpPr>
              <a:stCxn id="42" idx="4"/>
              <a:endCxn id="43" idx="0"/>
            </p:cNvCxnSpPr>
            <p:nvPr/>
          </p:nvCxnSpPr>
          <p:spPr>
            <a:xfrm>
              <a:off x="1677590" y="3873008"/>
              <a:ext cx="0" cy="287584"/>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直線接點 65"/>
            <p:cNvCxnSpPr>
              <a:stCxn id="42" idx="4"/>
              <a:endCxn id="44" idx="0"/>
            </p:cNvCxnSpPr>
            <p:nvPr/>
          </p:nvCxnSpPr>
          <p:spPr>
            <a:xfrm flipH="1">
              <a:off x="1018832" y="3873008"/>
              <a:ext cx="658758" cy="287584"/>
            </a:xfrm>
            <a:prstGeom prst="line">
              <a:avLst/>
            </a:prstGeom>
          </p:spPr>
          <p:style>
            <a:lnRef idx="1">
              <a:schemeClr val="dk1"/>
            </a:lnRef>
            <a:fillRef idx="0">
              <a:schemeClr val="dk1"/>
            </a:fillRef>
            <a:effectRef idx="0">
              <a:schemeClr val="dk1"/>
            </a:effectRef>
            <a:fontRef idx="minor">
              <a:schemeClr val="tx1"/>
            </a:fontRef>
          </p:style>
        </p:cxnSp>
        <p:cxnSp>
          <p:nvCxnSpPr>
            <p:cNvPr id="70" name="直線接點 69"/>
            <p:cNvCxnSpPr>
              <a:stCxn id="42" idx="4"/>
              <a:endCxn id="45" idx="0"/>
            </p:cNvCxnSpPr>
            <p:nvPr/>
          </p:nvCxnSpPr>
          <p:spPr>
            <a:xfrm>
              <a:off x="1677590" y="3873008"/>
              <a:ext cx="658758" cy="287584"/>
            </a:xfrm>
            <a:prstGeom prst="line">
              <a:avLst/>
            </a:prstGeom>
          </p:spPr>
          <p:style>
            <a:lnRef idx="1">
              <a:schemeClr val="dk1"/>
            </a:lnRef>
            <a:fillRef idx="0">
              <a:schemeClr val="dk1"/>
            </a:fillRef>
            <a:effectRef idx="0">
              <a:schemeClr val="dk1"/>
            </a:effectRef>
            <a:fontRef idx="minor">
              <a:schemeClr val="tx1"/>
            </a:fontRef>
          </p:style>
        </p:cxnSp>
        <p:cxnSp>
          <p:nvCxnSpPr>
            <p:cNvPr id="72" name="直線接點 71"/>
            <p:cNvCxnSpPr>
              <a:stCxn id="47" idx="4"/>
              <a:endCxn id="48" idx="0"/>
            </p:cNvCxnSpPr>
            <p:nvPr/>
          </p:nvCxnSpPr>
          <p:spPr>
            <a:xfrm>
              <a:off x="3781692" y="3873008"/>
              <a:ext cx="0" cy="287584"/>
            </a:xfrm>
            <a:prstGeom prst="line">
              <a:avLst/>
            </a:prstGeom>
          </p:spPr>
          <p:style>
            <a:lnRef idx="1">
              <a:schemeClr val="dk1"/>
            </a:lnRef>
            <a:fillRef idx="0">
              <a:schemeClr val="dk1"/>
            </a:fillRef>
            <a:effectRef idx="0">
              <a:schemeClr val="dk1"/>
            </a:effectRef>
            <a:fontRef idx="minor">
              <a:schemeClr val="tx1"/>
            </a:fontRef>
          </p:style>
        </p:cxnSp>
        <p:cxnSp>
          <p:nvCxnSpPr>
            <p:cNvPr id="74" name="直線接點 73"/>
            <p:cNvCxnSpPr>
              <a:stCxn id="47" idx="4"/>
              <a:endCxn id="49" idx="0"/>
            </p:cNvCxnSpPr>
            <p:nvPr/>
          </p:nvCxnSpPr>
          <p:spPr>
            <a:xfrm flipH="1">
              <a:off x="3122934" y="3873008"/>
              <a:ext cx="658758" cy="287584"/>
            </a:xfrm>
            <a:prstGeom prst="line">
              <a:avLst/>
            </a:prstGeom>
          </p:spPr>
          <p:style>
            <a:lnRef idx="1">
              <a:schemeClr val="dk1"/>
            </a:lnRef>
            <a:fillRef idx="0">
              <a:schemeClr val="dk1"/>
            </a:fillRef>
            <a:effectRef idx="0">
              <a:schemeClr val="dk1"/>
            </a:effectRef>
            <a:fontRef idx="minor">
              <a:schemeClr val="tx1"/>
            </a:fontRef>
          </p:style>
        </p:cxnSp>
        <p:cxnSp>
          <p:nvCxnSpPr>
            <p:cNvPr id="76" name="直線接點 75"/>
            <p:cNvCxnSpPr>
              <a:stCxn id="47" idx="4"/>
              <a:endCxn id="50" idx="0"/>
            </p:cNvCxnSpPr>
            <p:nvPr/>
          </p:nvCxnSpPr>
          <p:spPr>
            <a:xfrm>
              <a:off x="3781692" y="3873008"/>
              <a:ext cx="658758" cy="287584"/>
            </a:xfrm>
            <a:prstGeom prst="line">
              <a:avLst/>
            </a:prstGeom>
          </p:spPr>
          <p:style>
            <a:lnRef idx="1">
              <a:schemeClr val="dk1"/>
            </a:lnRef>
            <a:fillRef idx="0">
              <a:schemeClr val="dk1"/>
            </a:fillRef>
            <a:effectRef idx="0">
              <a:schemeClr val="dk1"/>
            </a:effectRef>
            <a:fontRef idx="minor">
              <a:schemeClr val="tx1"/>
            </a:fontRef>
          </p:style>
        </p:cxnSp>
        <p:cxnSp>
          <p:nvCxnSpPr>
            <p:cNvPr id="78" name="直線接點 77"/>
            <p:cNvCxnSpPr>
              <a:stCxn id="39" idx="2"/>
              <a:endCxn id="47" idx="0"/>
            </p:cNvCxnSpPr>
            <p:nvPr/>
          </p:nvCxnSpPr>
          <p:spPr>
            <a:xfrm>
              <a:off x="3412980" y="3216864"/>
              <a:ext cx="368712" cy="39376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1" name="文字方塊 100"/>
                <p:cNvSpPr txBox="1"/>
                <p:nvPr/>
              </p:nvSpPr>
              <p:spPr>
                <a:xfrm>
                  <a:off x="2906654" y="2870230"/>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2906654" y="2870230"/>
                  <a:ext cx="389530"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2" name="文字方塊 101"/>
                <p:cNvSpPr txBox="1"/>
                <p:nvPr/>
              </p:nvSpPr>
              <p:spPr>
                <a:xfrm>
                  <a:off x="2556950" y="3671176"/>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102" name="文字方塊 101"/>
                <p:cNvSpPr txBox="1">
                  <a:spLocks noRot="1" noChangeAspect="1" noMove="1" noResize="1" noEditPoints="1" noAdjustHandles="1" noChangeArrowheads="1" noChangeShapeType="1" noTextEdit="1"/>
                </p:cNvSpPr>
                <p:nvPr/>
              </p:nvSpPr>
              <p:spPr>
                <a:xfrm>
                  <a:off x="2556950" y="3671176"/>
                  <a:ext cx="389530"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4" name="文字方塊 103"/>
                <p:cNvSpPr txBox="1"/>
                <p:nvPr/>
              </p:nvSpPr>
              <p:spPr>
                <a:xfrm>
                  <a:off x="2995112" y="4770533"/>
                  <a:ext cx="34531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104" name="文字方塊 103"/>
                <p:cNvSpPr txBox="1">
                  <a:spLocks noRot="1" noChangeAspect="1" noMove="1" noResize="1" noEditPoints="1" noAdjustHandles="1" noChangeArrowheads="1" noChangeShapeType="1" noTextEdit="1"/>
                </p:cNvSpPr>
                <p:nvPr/>
              </p:nvSpPr>
              <p:spPr>
                <a:xfrm>
                  <a:off x="2995112" y="4770533"/>
                  <a:ext cx="345315" cy="430887"/>
                </a:xfrm>
                <a:prstGeom prst="rect">
                  <a:avLst/>
                </a:prstGeom>
                <a:blipFill>
                  <a:blip r:embed="rId5"/>
                  <a:stretch>
                    <a:fillRect/>
                  </a:stretch>
                </a:blipFill>
              </p:spPr>
              <p:txBody>
                <a:bodyPr/>
                <a:lstStyle/>
                <a:p>
                  <a:r>
                    <a:rPr lang="zh-TW" altLang="en-US">
                      <a:noFill/>
                    </a:rPr>
                    <a:t> </a:t>
                  </a:r>
                </a:p>
              </p:txBody>
            </p:sp>
          </mc:Fallback>
        </mc:AlternateContent>
        <p:cxnSp>
          <p:nvCxnSpPr>
            <p:cNvPr id="106" name="直線接點 105"/>
            <p:cNvCxnSpPr/>
            <p:nvPr/>
          </p:nvCxnSpPr>
          <p:spPr>
            <a:xfrm>
              <a:off x="775477" y="3476642"/>
              <a:ext cx="421312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7" name="直線接點 106"/>
            <p:cNvCxnSpPr/>
            <p:nvPr/>
          </p:nvCxnSpPr>
          <p:spPr>
            <a:xfrm>
              <a:off x="775477" y="4582227"/>
              <a:ext cx="4213123" cy="0"/>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09" name="群組 108"/>
            <p:cNvGrpSpPr/>
            <p:nvPr/>
          </p:nvGrpSpPr>
          <p:grpSpPr>
            <a:xfrm>
              <a:off x="775478" y="5314731"/>
              <a:ext cx="4213123" cy="920938"/>
              <a:chOff x="775478" y="4970601"/>
              <a:chExt cx="4213123" cy="920938"/>
            </a:xfrm>
          </p:grpSpPr>
          <p:grpSp>
            <p:nvGrpSpPr>
              <p:cNvPr id="79" name="群組 78"/>
              <p:cNvGrpSpPr/>
              <p:nvPr/>
            </p:nvGrpSpPr>
            <p:grpSpPr>
              <a:xfrm>
                <a:off x="2995112" y="5078146"/>
                <a:ext cx="1573158" cy="812348"/>
                <a:chOff x="4188543" y="2470987"/>
                <a:chExt cx="1573158" cy="812348"/>
              </a:xfrm>
            </p:grpSpPr>
            <p:sp>
              <p:nvSpPr>
                <p:cNvPr id="80" name="橢圓 79"/>
                <p:cNvSpPr/>
                <p:nvPr/>
              </p:nvSpPr>
              <p:spPr>
                <a:xfrm>
                  <a:off x="4847301" y="2470987"/>
                  <a:ext cx="255641" cy="26238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1" name="矩形 80"/>
                <p:cNvSpPr/>
                <p:nvPr/>
              </p:nvSpPr>
              <p:spPr>
                <a:xfrm>
                  <a:off x="4847301"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2" name="矩形 81"/>
                <p:cNvSpPr/>
                <p:nvPr/>
              </p:nvSpPr>
              <p:spPr>
                <a:xfrm>
                  <a:off x="4188543"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3" name="矩形 82"/>
                <p:cNvSpPr/>
                <p:nvPr/>
              </p:nvSpPr>
              <p:spPr>
                <a:xfrm>
                  <a:off x="5506059"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grpSp>
          <p:grpSp>
            <p:nvGrpSpPr>
              <p:cNvPr id="84" name="群組 83"/>
              <p:cNvGrpSpPr/>
              <p:nvPr/>
            </p:nvGrpSpPr>
            <p:grpSpPr>
              <a:xfrm>
                <a:off x="1223355" y="5079191"/>
                <a:ext cx="1573158" cy="812348"/>
                <a:chOff x="4188543" y="2470987"/>
                <a:chExt cx="1573158" cy="812348"/>
              </a:xfrm>
            </p:grpSpPr>
            <p:sp>
              <p:nvSpPr>
                <p:cNvPr id="85" name="橢圓 84"/>
                <p:cNvSpPr/>
                <p:nvPr/>
              </p:nvSpPr>
              <p:spPr>
                <a:xfrm>
                  <a:off x="4847301" y="2470987"/>
                  <a:ext cx="255641" cy="26238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6" name="矩形 85"/>
                <p:cNvSpPr/>
                <p:nvPr/>
              </p:nvSpPr>
              <p:spPr>
                <a:xfrm>
                  <a:off x="4847301"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7" name="矩形 86"/>
                <p:cNvSpPr/>
                <p:nvPr/>
              </p:nvSpPr>
              <p:spPr>
                <a:xfrm>
                  <a:off x="4188543"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8" name="矩形 87"/>
                <p:cNvSpPr/>
                <p:nvPr/>
              </p:nvSpPr>
              <p:spPr>
                <a:xfrm>
                  <a:off x="5506059" y="3020953"/>
                  <a:ext cx="255642" cy="2623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grpSp>
          <p:cxnSp>
            <p:nvCxnSpPr>
              <p:cNvPr id="90" name="直線接點 89"/>
              <p:cNvCxnSpPr>
                <a:stCxn id="85" idx="4"/>
                <a:endCxn id="86" idx="0"/>
              </p:cNvCxnSpPr>
              <p:nvPr/>
            </p:nvCxnSpPr>
            <p:spPr>
              <a:xfrm>
                <a:off x="2009934" y="5341573"/>
                <a:ext cx="0" cy="287584"/>
              </a:xfrm>
              <a:prstGeom prst="line">
                <a:avLst/>
              </a:prstGeom>
            </p:spPr>
            <p:style>
              <a:lnRef idx="1">
                <a:schemeClr val="dk1"/>
              </a:lnRef>
              <a:fillRef idx="0">
                <a:schemeClr val="dk1"/>
              </a:fillRef>
              <a:effectRef idx="0">
                <a:schemeClr val="dk1"/>
              </a:effectRef>
              <a:fontRef idx="minor">
                <a:schemeClr val="tx1"/>
              </a:fontRef>
            </p:style>
          </p:cxnSp>
          <p:cxnSp>
            <p:nvCxnSpPr>
              <p:cNvPr id="92" name="直線接點 91"/>
              <p:cNvCxnSpPr>
                <a:stCxn id="85" idx="4"/>
                <a:endCxn id="87" idx="0"/>
              </p:cNvCxnSpPr>
              <p:nvPr/>
            </p:nvCxnSpPr>
            <p:spPr>
              <a:xfrm flipH="1">
                <a:off x="1351176" y="5341573"/>
                <a:ext cx="658758" cy="287584"/>
              </a:xfrm>
              <a:prstGeom prst="line">
                <a:avLst/>
              </a:prstGeom>
            </p:spPr>
            <p:style>
              <a:lnRef idx="1">
                <a:schemeClr val="dk1"/>
              </a:lnRef>
              <a:fillRef idx="0">
                <a:schemeClr val="dk1"/>
              </a:fillRef>
              <a:effectRef idx="0">
                <a:schemeClr val="dk1"/>
              </a:effectRef>
              <a:fontRef idx="minor">
                <a:schemeClr val="tx1"/>
              </a:fontRef>
            </p:style>
          </p:cxnSp>
          <p:cxnSp>
            <p:nvCxnSpPr>
              <p:cNvPr id="94" name="直線接點 93"/>
              <p:cNvCxnSpPr>
                <a:stCxn id="85" idx="4"/>
                <a:endCxn id="88" idx="0"/>
              </p:cNvCxnSpPr>
              <p:nvPr/>
            </p:nvCxnSpPr>
            <p:spPr>
              <a:xfrm>
                <a:off x="2009934" y="5341573"/>
                <a:ext cx="658758" cy="287584"/>
              </a:xfrm>
              <a:prstGeom prst="line">
                <a:avLst/>
              </a:prstGeom>
            </p:spPr>
            <p:style>
              <a:lnRef idx="1">
                <a:schemeClr val="dk1"/>
              </a:lnRef>
              <a:fillRef idx="0">
                <a:schemeClr val="dk1"/>
              </a:fillRef>
              <a:effectRef idx="0">
                <a:schemeClr val="dk1"/>
              </a:effectRef>
              <a:fontRef idx="minor">
                <a:schemeClr val="tx1"/>
              </a:fontRef>
            </p:style>
          </p:cxnSp>
          <p:cxnSp>
            <p:nvCxnSpPr>
              <p:cNvPr id="96" name="直線接點 95"/>
              <p:cNvCxnSpPr>
                <a:stCxn id="80" idx="4"/>
                <a:endCxn id="81" idx="0"/>
              </p:cNvCxnSpPr>
              <p:nvPr/>
            </p:nvCxnSpPr>
            <p:spPr>
              <a:xfrm>
                <a:off x="3781691" y="5340528"/>
                <a:ext cx="0" cy="287584"/>
              </a:xfrm>
              <a:prstGeom prst="line">
                <a:avLst/>
              </a:prstGeom>
            </p:spPr>
            <p:style>
              <a:lnRef idx="1">
                <a:schemeClr val="dk1"/>
              </a:lnRef>
              <a:fillRef idx="0">
                <a:schemeClr val="dk1"/>
              </a:fillRef>
              <a:effectRef idx="0">
                <a:schemeClr val="dk1"/>
              </a:effectRef>
              <a:fontRef idx="minor">
                <a:schemeClr val="tx1"/>
              </a:fontRef>
            </p:style>
          </p:cxnSp>
          <p:cxnSp>
            <p:nvCxnSpPr>
              <p:cNvPr id="98" name="直線接點 97"/>
              <p:cNvCxnSpPr>
                <a:stCxn id="80" idx="4"/>
                <a:endCxn id="82" idx="0"/>
              </p:cNvCxnSpPr>
              <p:nvPr/>
            </p:nvCxnSpPr>
            <p:spPr>
              <a:xfrm flipH="1">
                <a:off x="3122933" y="5340528"/>
                <a:ext cx="658758" cy="287584"/>
              </a:xfrm>
              <a:prstGeom prst="line">
                <a:avLst/>
              </a:prstGeom>
            </p:spPr>
            <p:style>
              <a:lnRef idx="1">
                <a:schemeClr val="dk1"/>
              </a:lnRef>
              <a:fillRef idx="0">
                <a:schemeClr val="dk1"/>
              </a:fillRef>
              <a:effectRef idx="0">
                <a:schemeClr val="dk1"/>
              </a:effectRef>
              <a:fontRef idx="minor">
                <a:schemeClr val="tx1"/>
              </a:fontRef>
            </p:style>
          </p:cxnSp>
          <p:cxnSp>
            <p:nvCxnSpPr>
              <p:cNvPr id="100" name="直線接點 99"/>
              <p:cNvCxnSpPr>
                <a:stCxn id="80" idx="4"/>
                <a:endCxn id="83" idx="0"/>
              </p:cNvCxnSpPr>
              <p:nvPr/>
            </p:nvCxnSpPr>
            <p:spPr>
              <a:xfrm>
                <a:off x="3781691" y="5340528"/>
                <a:ext cx="658758" cy="28758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3" name="文字方塊 102"/>
                  <p:cNvSpPr txBox="1"/>
                  <p:nvPr/>
                </p:nvSpPr>
                <p:spPr>
                  <a:xfrm>
                    <a:off x="2687277" y="5092785"/>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2687277" y="5092785"/>
                    <a:ext cx="389530" cy="430887"/>
                  </a:xfrm>
                  <a:prstGeom prst="rect">
                    <a:avLst/>
                  </a:prstGeom>
                  <a:blipFill>
                    <a:blip r:embed="rId6"/>
                    <a:stretch>
                      <a:fillRect/>
                    </a:stretch>
                  </a:blipFill>
                </p:spPr>
                <p:txBody>
                  <a:bodyPr/>
                  <a:lstStyle/>
                  <a:p>
                    <a:r>
                      <a:rPr lang="zh-TW" altLang="en-US">
                        <a:noFill/>
                      </a:rPr>
                      <a:t> </a:t>
                    </a:r>
                  </a:p>
                </p:txBody>
              </p:sp>
            </mc:Fallback>
          </mc:AlternateContent>
          <p:cxnSp>
            <p:nvCxnSpPr>
              <p:cNvPr id="108" name="直線接點 107"/>
              <p:cNvCxnSpPr/>
              <p:nvPr/>
            </p:nvCxnSpPr>
            <p:spPr>
              <a:xfrm>
                <a:off x="775478" y="4970601"/>
                <a:ext cx="4213123"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110" name="文字方塊 109"/>
            <p:cNvSpPr txBox="1"/>
            <p:nvPr/>
          </p:nvSpPr>
          <p:spPr>
            <a:xfrm>
              <a:off x="307181" y="2573077"/>
              <a:ext cx="839472" cy="307777"/>
            </a:xfrm>
            <a:prstGeom prst="rect">
              <a:avLst/>
            </a:prstGeom>
            <a:noFill/>
          </p:spPr>
          <p:txBody>
            <a:bodyPr wrap="square" rtlCol="0">
              <a:spAutoFit/>
            </a:bodyPr>
            <a:lstStyle/>
            <a:p>
              <a:r>
                <a:rPr lang="en-US" altLang="zh-TW" sz="1400" dirty="0"/>
                <a:t>d</a:t>
              </a:r>
              <a:r>
                <a:rPr lang="en-US" altLang="zh-TW" sz="1400" dirty="0" smtClean="0"/>
                <a:t>epth 0</a:t>
              </a:r>
              <a:endParaRPr lang="zh-TW" altLang="en-US" sz="1400" dirty="0"/>
            </a:p>
          </p:txBody>
        </p:sp>
        <p:sp>
          <p:nvSpPr>
            <p:cNvPr id="111" name="文字方塊 110"/>
            <p:cNvSpPr txBox="1"/>
            <p:nvPr/>
          </p:nvSpPr>
          <p:spPr>
            <a:xfrm>
              <a:off x="312014" y="3701755"/>
              <a:ext cx="839472" cy="307777"/>
            </a:xfrm>
            <a:prstGeom prst="rect">
              <a:avLst/>
            </a:prstGeom>
            <a:noFill/>
          </p:spPr>
          <p:txBody>
            <a:bodyPr wrap="square" rtlCol="0">
              <a:spAutoFit/>
            </a:bodyPr>
            <a:lstStyle/>
            <a:p>
              <a:r>
                <a:rPr lang="en-US" altLang="zh-TW" sz="1400" dirty="0"/>
                <a:t>d</a:t>
              </a:r>
              <a:r>
                <a:rPr lang="en-US" altLang="zh-TW" sz="1400" dirty="0" smtClean="0"/>
                <a:t>epth 1</a:t>
              </a:r>
              <a:endParaRPr lang="zh-TW" altLang="en-US" sz="1400" dirty="0"/>
            </a:p>
          </p:txBody>
        </p:sp>
        <mc:AlternateContent xmlns:mc="http://schemas.openxmlformats.org/markup-compatibility/2006" xmlns:a14="http://schemas.microsoft.com/office/drawing/2010/main">
          <mc:Choice Requires="a14">
            <p:sp>
              <p:nvSpPr>
                <p:cNvPr id="112" name="文字方塊 111"/>
                <p:cNvSpPr txBox="1"/>
                <p:nvPr/>
              </p:nvSpPr>
              <p:spPr>
                <a:xfrm>
                  <a:off x="307181" y="5539843"/>
                  <a:ext cx="839472" cy="307777"/>
                </a:xfrm>
                <a:prstGeom prst="rect">
                  <a:avLst/>
                </a:prstGeom>
                <a:noFill/>
              </p:spPr>
              <p:txBody>
                <a:bodyPr wrap="square" rtlCol="0">
                  <a:spAutoFit/>
                </a:bodyPr>
                <a:lstStyle/>
                <a:p>
                  <a:r>
                    <a:rPr lang="en-US" altLang="zh-TW" sz="1400" dirty="0" smtClean="0"/>
                    <a:t>depth </a:t>
                  </a:r>
                  <a14:m>
                    <m:oMath xmlns:m="http://schemas.openxmlformats.org/officeDocument/2006/math">
                      <m:r>
                        <a:rPr lang="en-US" altLang="zh-TW" sz="1400" b="0" i="1" dirty="0" smtClean="0">
                          <a:latin typeface="Cambria Math" panose="02040503050406030204" pitchFamily="18" charset="0"/>
                        </a:rPr>
                        <m:t>𝑙</m:t>
                      </m:r>
                    </m:oMath>
                  </a14:m>
                  <a:endParaRPr lang="zh-TW" altLang="en-US" sz="1400" dirty="0"/>
                </a:p>
              </p:txBody>
            </p:sp>
          </mc:Choice>
          <mc:Fallback xmlns="">
            <p:sp>
              <p:nvSpPr>
                <p:cNvPr id="112" name="文字方塊 111"/>
                <p:cNvSpPr txBox="1">
                  <a:spLocks noRot="1" noChangeAspect="1" noMove="1" noResize="1" noEditPoints="1" noAdjustHandles="1" noChangeArrowheads="1" noChangeShapeType="1" noTextEdit="1"/>
                </p:cNvSpPr>
                <p:nvPr/>
              </p:nvSpPr>
              <p:spPr>
                <a:xfrm>
                  <a:off x="307181" y="5539843"/>
                  <a:ext cx="839472" cy="307777"/>
                </a:xfrm>
                <a:prstGeom prst="rect">
                  <a:avLst/>
                </a:prstGeom>
                <a:blipFill>
                  <a:blip r:embed="rId7"/>
                  <a:stretch>
                    <a:fillRect l="-2174" t="-4000" b="-2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5171768" y="2870230"/>
                  <a:ext cx="3795251" cy="3358612"/>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first edge connect to a VN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𝑣</m:t>
                          </m:r>
                        </m:e>
                        <m:sub>
                          <m:r>
                            <a:rPr lang="en-US" altLang="zh-TW" sz="1400" b="0" i="1" smtClean="0">
                              <a:latin typeface="Cambria Math" panose="02040503050406030204" pitchFamily="18" charset="0"/>
                            </a:rPr>
                            <m:t>𝑗</m:t>
                          </m:r>
                        </m:sub>
                      </m:sSub>
                    </m:oMath>
                  </a14:m>
                  <a:r>
                    <a:rPr lang="zh-TW" altLang="en-US" sz="1400" dirty="0" smtClean="0"/>
                    <a:t> </a:t>
                  </a:r>
                  <a:r>
                    <a:rPr lang="en-US" altLang="zh-TW" sz="1400" dirty="0" smtClean="0"/>
                    <a:t>can be chosen randomly from a CN with lowest degree. For the next edge, the connection is decided by </a:t>
                  </a:r>
                  <a:r>
                    <a:rPr lang="en-US" altLang="zh-TW" sz="1400" b="1" i="1" dirty="0" smtClean="0"/>
                    <a:t>edge-selection procedure</a:t>
                  </a:r>
                  <a:r>
                    <a:rPr lang="en-US" altLang="zh-TW" sz="1400" dirty="0" smtClean="0"/>
                    <a:t>, which is based on sub-graph spreading. Every node in this sub-graph appears once and only one.</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The distance between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𝑣</m:t>
                          </m:r>
                        </m:e>
                        <m:sub>
                          <m:r>
                            <a:rPr lang="en-US" altLang="zh-TW" sz="1400" i="1">
                              <a:latin typeface="Cambria Math" panose="02040503050406030204" pitchFamily="18" charset="0"/>
                            </a:rPr>
                            <m:t>𝑗</m:t>
                          </m:r>
                        </m:sub>
                      </m:sSub>
                    </m:oMath>
                  </a14:m>
                  <a:r>
                    <a:rPr lang="zh-TW" altLang="en-US" sz="1400" dirty="0" smtClean="0"/>
                    <a:t> </a:t>
                  </a:r>
                  <a:r>
                    <a:rPr lang="en-US" altLang="zh-TW" sz="1400" dirty="0" smtClean="0"/>
                    <a:t>and a CN in the </a:t>
                  </a:r>
                  <a:r>
                    <a:rPr lang="en-US" altLang="zh-TW" sz="1400" dirty="0"/>
                    <a:t>depth </a:t>
                  </a:r>
                  <a14:m>
                    <m:oMath xmlns:m="http://schemas.openxmlformats.org/officeDocument/2006/math">
                      <m:r>
                        <a:rPr lang="en-US" altLang="zh-TW" sz="1400" i="1" dirty="0">
                          <a:latin typeface="Cambria Math" panose="02040503050406030204" pitchFamily="18" charset="0"/>
                        </a:rPr>
                        <m:t>𝑙</m:t>
                      </m:r>
                    </m:oMath>
                  </a14:m>
                  <a:r>
                    <a:rPr lang="zh-TW" altLang="en-US" sz="1400" dirty="0" smtClean="0"/>
                    <a:t> </a:t>
                  </a:r>
                  <a:r>
                    <a:rPr lang="en-US" altLang="zh-TW" sz="1400" dirty="0" smtClean="0"/>
                    <a:t>is </a:t>
                  </a:r>
                  <a14:m>
                    <m:oMath xmlns:m="http://schemas.openxmlformats.org/officeDocument/2006/math">
                      <m:r>
                        <a:rPr lang="en-US" altLang="zh-TW" sz="1400" b="0" i="1" smtClean="0">
                          <a:latin typeface="Cambria Math" panose="02040503050406030204" pitchFamily="18" charset="0"/>
                        </a:rPr>
                        <m:t>2</m:t>
                      </m:r>
                      <m:r>
                        <a:rPr lang="en-US" altLang="zh-TW" sz="1400" b="0" i="1" smtClean="0">
                          <a:latin typeface="Cambria Math" panose="02040503050406030204" pitchFamily="18" charset="0"/>
                        </a:rPr>
                        <m:t>𝑙</m:t>
                      </m:r>
                      <m:r>
                        <a:rPr lang="en-US" altLang="zh-TW" sz="1400" b="0" i="0" smtClean="0">
                          <a:latin typeface="Cambria Math" panose="02040503050406030204" pitchFamily="18" charset="0"/>
                        </a:rPr>
                        <m:t>+1</m:t>
                      </m:r>
                    </m:oMath>
                  </a14:m>
                  <a:r>
                    <a:rPr lang="en-US" altLang="zh-TW" sz="1400" dirty="0" smtClean="0"/>
                    <a:t>, i.e., if there is an edge connects them, it creates a cycle of length </a:t>
                  </a:r>
                  <a14:m>
                    <m:oMath xmlns:m="http://schemas.openxmlformats.org/officeDocument/2006/math">
                      <m:r>
                        <a:rPr lang="en-US" altLang="zh-TW" sz="1400" b="0" i="1" smtClean="0">
                          <a:latin typeface="Cambria Math" panose="02040503050406030204" pitchFamily="18" charset="0"/>
                        </a:rPr>
                        <m:t>2(</m:t>
                      </m:r>
                      <m:r>
                        <a:rPr lang="en-US" altLang="zh-TW" sz="1400" b="0" i="1" smtClean="0">
                          <a:latin typeface="Cambria Math" panose="02040503050406030204" pitchFamily="18" charset="0"/>
                        </a:rPr>
                        <m:t>𝑙</m:t>
                      </m:r>
                      <m:r>
                        <a:rPr lang="en-US" altLang="zh-TW" sz="1400" b="0" i="1" smtClean="0">
                          <a:latin typeface="Cambria Math" panose="02040503050406030204" pitchFamily="18" charset="0"/>
                        </a:rPr>
                        <m:t>+1)</m:t>
                      </m:r>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In our design, we can apply q-section constraints into PEG.</a:t>
                  </a:r>
                  <a:endParaRPr lang="zh-TW" altLang="en-US" sz="1400" dirty="0"/>
                </a:p>
              </p:txBody>
            </p:sp>
          </mc:Choice>
          <mc:Fallback xmlns="">
            <p:sp>
              <p:nvSpPr>
                <p:cNvPr id="113" name="文字方塊 112"/>
                <p:cNvSpPr txBox="1">
                  <a:spLocks noRot="1" noChangeAspect="1" noMove="1" noResize="1" noEditPoints="1" noAdjustHandles="1" noChangeArrowheads="1" noChangeShapeType="1" noTextEdit="1"/>
                </p:cNvSpPr>
                <p:nvPr/>
              </p:nvSpPr>
              <p:spPr>
                <a:xfrm>
                  <a:off x="5171768" y="2870230"/>
                  <a:ext cx="3795251" cy="3358612"/>
                </a:xfrm>
                <a:prstGeom prst="rect">
                  <a:avLst/>
                </a:prstGeom>
                <a:blipFill>
                  <a:blip r:embed="rId8"/>
                  <a:stretch>
                    <a:fillRect l="-161" t="-181" b="-90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p:cNvSpPr txBox="1"/>
                <p:nvPr/>
              </p:nvSpPr>
              <p:spPr>
                <a:xfrm>
                  <a:off x="2597472" y="2360169"/>
                  <a:ext cx="345314"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𝑗</m:t>
                            </m:r>
                          </m:sub>
                        </m:sSub>
                      </m:oMath>
                    </m:oMathPara>
                  </a14:m>
                  <a:endParaRPr lang="zh-TW" altLang="en-US" dirty="0"/>
                </a:p>
              </p:txBody>
            </p:sp>
          </mc:Choice>
          <mc:Fallback xmlns="">
            <p:sp>
              <p:nvSpPr>
                <p:cNvPr id="114" name="文字方塊 113"/>
                <p:cNvSpPr txBox="1">
                  <a:spLocks noRot="1" noChangeAspect="1" noMove="1" noResize="1" noEditPoints="1" noAdjustHandles="1" noChangeArrowheads="1" noChangeShapeType="1" noTextEdit="1"/>
                </p:cNvSpPr>
                <p:nvPr/>
              </p:nvSpPr>
              <p:spPr>
                <a:xfrm>
                  <a:off x="2597472" y="2360169"/>
                  <a:ext cx="345314" cy="299313"/>
                </a:xfrm>
                <a:prstGeom prst="rect">
                  <a:avLst/>
                </a:prstGeom>
                <a:blipFill>
                  <a:blip r:embed="rId9"/>
                  <a:stretch>
                    <a:fillRect b="-26531"/>
                  </a:stretch>
                </a:blipFill>
              </p:spPr>
              <p:txBody>
                <a:bodyPr/>
                <a:lstStyle/>
                <a:p>
                  <a:r>
                    <a:rPr lang="zh-TW" altLang="en-US">
                      <a:noFill/>
                    </a:rPr>
                    <a:t> </a:t>
                  </a:r>
                </a:p>
              </p:txBody>
            </p:sp>
          </mc:Fallback>
        </mc:AlternateContent>
      </p:grpSp>
      <p:sp>
        <p:nvSpPr>
          <p:cNvPr id="2" name="矩形 1"/>
          <p:cNvSpPr/>
          <p:nvPr/>
        </p:nvSpPr>
        <p:spPr>
          <a:xfrm>
            <a:off x="573841" y="6251443"/>
            <a:ext cx="6671339" cy="461665"/>
          </a:xfrm>
          <a:prstGeom prst="rect">
            <a:avLst/>
          </a:prstGeom>
        </p:spPr>
        <p:txBody>
          <a:bodyPr wrap="square">
            <a:spAutoFit/>
          </a:bodyPr>
          <a:lstStyle/>
          <a:p>
            <a:r>
              <a:rPr lang="en-US" altLang="zh-TW" sz="1200" dirty="0" smtClean="0">
                <a:solidFill>
                  <a:srgbClr val="333333"/>
                </a:solidFill>
              </a:rPr>
              <a:t>[16] Xiao-Yu </a:t>
            </a:r>
            <a:r>
              <a:rPr lang="en-US" altLang="zh-TW" sz="1200" dirty="0">
                <a:solidFill>
                  <a:srgbClr val="333333"/>
                </a:solidFill>
              </a:rPr>
              <a:t>Hu, E. </a:t>
            </a:r>
            <a:r>
              <a:rPr lang="en-US" altLang="zh-TW" sz="1200" dirty="0" err="1">
                <a:solidFill>
                  <a:srgbClr val="333333"/>
                </a:solidFill>
              </a:rPr>
              <a:t>Eleftheriou</a:t>
            </a:r>
            <a:r>
              <a:rPr lang="en-US" altLang="zh-TW" sz="1200" dirty="0">
                <a:solidFill>
                  <a:srgbClr val="333333"/>
                </a:solidFill>
              </a:rPr>
              <a:t> and D. M. Arnold, "Regular and irregular progressive edge-growth tanner graphs," in </a:t>
            </a:r>
            <a:r>
              <a:rPr lang="en-US" altLang="zh-TW" sz="1200" i="1" dirty="0">
                <a:solidFill>
                  <a:srgbClr val="333333"/>
                </a:solidFill>
              </a:rPr>
              <a:t>IEEE Transactions on Information Theory</a:t>
            </a:r>
            <a:r>
              <a:rPr lang="en-US" altLang="zh-TW" sz="1200" dirty="0">
                <a:solidFill>
                  <a:srgbClr val="333333"/>
                </a:solidFill>
              </a:rPr>
              <a:t>, vol. 51, no. 1, pp. 386-398, Jan. 2005</a:t>
            </a:r>
            <a:endParaRPr lang="zh-TW" altLang="en-US" sz="1200" dirty="0"/>
          </a:p>
        </p:txBody>
      </p:sp>
    </p:spTree>
    <p:extLst>
      <p:ext uri="{BB962C8B-B14F-4D97-AF65-F5344CB8AC3E}">
        <p14:creationId xmlns:p14="http://schemas.microsoft.com/office/powerpoint/2010/main" val="2434881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1376516" y="1236897"/>
                <a:ext cx="6971071" cy="3775905"/>
              </a:xfrm>
              <a:prstGeom prst="rect">
                <a:avLst/>
              </a:prstGeom>
              <a:noFill/>
            </p:spPr>
            <p:txBody>
              <a:bodyPr wrap="square" rtlCol="0">
                <a:spAutoFit/>
              </a:bodyPr>
              <a:lstStyle/>
              <a:p>
                <a:r>
                  <a:rPr lang="en-US" altLang="zh-TW" sz="1400" dirty="0" smtClean="0"/>
                  <a:t>Q-section PEG Algorithm</a:t>
                </a:r>
                <a14:m>
                  <m:oMath xmlns:m="http://schemas.openxmlformats.org/officeDocument/2006/math">
                    <m:r>
                      <a:rPr lang="en-US" altLang="zh-TW" sz="1400" b="0" i="1" smtClean="0">
                        <a:latin typeface="Cambria Math" panose="02040503050406030204" pitchFamily="18" charset="0"/>
                      </a:rPr>
                      <m:t>:</m:t>
                    </m:r>
                  </m:oMath>
                </a14:m>
                <a:r>
                  <a:rPr lang="zh-TW" altLang="en-US" sz="1400" dirty="0" smtClean="0"/>
                  <a:t> </a:t>
                </a:r>
                <a:endParaRPr lang="en-US" altLang="zh-TW" sz="1400" dirty="0" smtClean="0"/>
              </a:p>
              <a:p>
                <a:r>
                  <a:rPr lang="en-US" altLang="zh-TW" sz="1400" b="1" dirty="0" smtClean="0"/>
                  <a:t>for</a:t>
                </a:r>
                <a:r>
                  <a:rPr lang="en-US" altLang="zh-TW" sz="1400" dirty="0" smtClean="0"/>
                  <a:t> </a:t>
                </a:r>
                <a14:m>
                  <m:oMath xmlns:m="http://schemas.openxmlformats.org/officeDocument/2006/math">
                    <m:r>
                      <a:rPr lang="en-US" altLang="zh-TW" sz="1400" b="0" i="1" smtClean="0">
                        <a:latin typeface="Cambria Math" panose="02040503050406030204" pitchFamily="18" charset="0"/>
                      </a:rPr>
                      <m:t>𝑠</m:t>
                    </m:r>
                    <m:r>
                      <a:rPr lang="en-US" altLang="zh-TW" sz="1400" b="0" i="1" smtClean="0">
                        <a:latin typeface="Cambria Math" panose="02040503050406030204" pitchFamily="18" charset="0"/>
                      </a:rPr>
                      <m:t>=1 </m:t>
                    </m:r>
                    <m:r>
                      <a:rPr lang="en-US" altLang="zh-TW" sz="1400" b="0" i="1" smtClean="0">
                        <a:latin typeface="Cambria Math" panose="02040503050406030204" pitchFamily="18" charset="0"/>
                      </a:rPr>
                      <m:t>𝑡𝑜</m:t>
                    </m:r>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𝑆</m:t>
                    </m:r>
                    <m:r>
                      <a:rPr lang="en-US" altLang="zh-TW" sz="1400" b="0" i="1" smtClean="0">
                        <a:latin typeface="Cambria Math" panose="02040503050406030204" pitchFamily="18" charset="0"/>
                      </a:rPr>
                      <m:t>, </m:t>
                    </m:r>
                    <m:r>
                      <a:rPr lang="en-US" altLang="zh-TW" sz="1400" b="1" i="0" smtClean="0">
                        <a:latin typeface="Cambria Math" panose="02040503050406030204" pitchFamily="18" charset="0"/>
                      </a:rPr>
                      <m:t>𝐝𝐨</m:t>
                    </m:r>
                  </m:oMath>
                </a14:m>
                <a:endParaRPr lang="en-US" altLang="zh-TW" sz="1400" b="1" dirty="0" smtClean="0"/>
              </a:p>
              <a:p>
                <a:r>
                  <a:rPr lang="en-US" altLang="zh-TW" sz="1400" b="1" dirty="0" smtClean="0"/>
                  <a:t>begin</a:t>
                </a:r>
              </a:p>
              <a:p>
                <a:r>
                  <a:rPr lang="en-US" altLang="zh-TW" sz="1400" b="1" dirty="0" smtClean="0"/>
                  <a:t>   for</a:t>
                </a:r>
                <a:r>
                  <a:rPr lang="en-US" altLang="zh-TW" sz="1400" dirty="0" smtClean="0"/>
                  <a:t> </a:t>
                </a:r>
                <a14:m>
                  <m:oMath xmlns:m="http://schemas.openxmlformats.org/officeDocument/2006/math">
                    <m: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=0</m:t>
                    </m:r>
                    <m:r>
                      <a:rPr lang="en-US" altLang="zh-TW" sz="1400" b="0" i="0" smtClean="0">
                        <a:latin typeface="Cambria Math" panose="02040503050406030204" pitchFamily="18" charset="0"/>
                      </a:rPr>
                      <m:t> </m:t>
                    </m:r>
                    <m:r>
                      <a:rPr lang="en-US" altLang="zh-TW" sz="1400" b="0" i="1" smtClean="0">
                        <a:latin typeface="Cambria Math" panose="02040503050406030204" pitchFamily="18" charset="0"/>
                      </a:rPr>
                      <m:t>𝑡𝑜</m:t>
                    </m:r>
                    <m:r>
                      <a:rPr lang="en-US" altLang="zh-TW" sz="1400" b="0" i="1" smtClean="0">
                        <a:latin typeface="Cambria Math" panose="02040503050406030204" pitchFamily="18" charset="0"/>
                      </a:rPr>
                      <m:t> </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𝑠</m:t>
                        </m:r>
                      </m:sub>
                    </m:sSub>
                    <m:r>
                      <a:rPr lang="en-US" altLang="zh-TW" sz="1400" b="0" i="1" smtClean="0">
                        <a:latin typeface="Cambria Math" panose="02040503050406030204" pitchFamily="18" charset="0"/>
                      </a:rPr>
                      <m:t>−1, </m:t>
                    </m:r>
                    <m:r>
                      <a:rPr lang="en-US" altLang="zh-TW" sz="1400" b="1" i="0" smtClean="0">
                        <a:latin typeface="Cambria Math" panose="02040503050406030204" pitchFamily="18" charset="0"/>
                      </a:rPr>
                      <m:t>𝐝𝐨</m:t>
                    </m:r>
                  </m:oMath>
                </a14:m>
                <a:endParaRPr lang="en-US" altLang="zh-TW" sz="1400" b="1" dirty="0" smtClean="0"/>
              </a:p>
              <a:p>
                <a:r>
                  <a:rPr lang="en-US" altLang="zh-TW" sz="1400" b="1" dirty="0" smtClean="0"/>
                  <a:t>   </a:t>
                </a:r>
                <a14:m>
                  <m:oMath xmlns:m="http://schemas.openxmlformats.org/officeDocument/2006/math">
                    <m:r>
                      <a:rPr lang="en-US" altLang="zh-TW" sz="1400" b="1" i="0" smtClean="0">
                        <a:latin typeface="Cambria Math" panose="02040503050406030204" pitchFamily="18" charset="0"/>
                      </a:rPr>
                      <m:t>𝐛𝐞𝐠𝐢𝐧</m:t>
                    </m:r>
                  </m:oMath>
                </a14:m>
                <a:endParaRPr lang="en-US" altLang="zh-TW" sz="1400" b="1" dirty="0" smtClean="0"/>
              </a:p>
              <a:p>
                <a:r>
                  <a:rPr lang="en-US" altLang="zh-TW" sz="1400" b="1" dirty="0"/>
                  <a:t> </a:t>
                </a:r>
                <a:r>
                  <a:rPr lang="en-US" altLang="zh-TW" sz="1400" b="1" dirty="0" smtClean="0"/>
                  <a:t>     for </a:t>
                </a:r>
                <a14:m>
                  <m:oMath xmlns:m="http://schemas.openxmlformats.org/officeDocument/2006/math">
                    <m:r>
                      <a:rPr lang="en-US" altLang="zh-TW" sz="1400" b="0" i="1" smtClean="0">
                        <a:latin typeface="Cambria Math" panose="02040503050406030204" pitchFamily="18" charset="0"/>
                      </a:rPr>
                      <m:t>𝑘</m:t>
                    </m:r>
                    <m:r>
                      <a:rPr lang="en-US" altLang="zh-TW" sz="1400" b="0" i="1" smtClean="0">
                        <a:latin typeface="Cambria Math" panose="02040503050406030204" pitchFamily="18" charset="0"/>
                      </a:rPr>
                      <m:t>=0 </m:t>
                    </m:r>
                    <m:r>
                      <a:rPr lang="en-US" altLang="zh-TW" sz="1400" b="0" i="1" smtClean="0">
                        <a:latin typeface="Cambria Math" panose="02040503050406030204" pitchFamily="18" charset="0"/>
                      </a:rPr>
                      <m:t>𝑡𝑜</m:t>
                    </m:r>
                    <m:r>
                      <a:rPr lang="en-US" altLang="zh-TW" sz="1400" b="0" i="1" smtClean="0">
                        <a:latin typeface="Cambria Math" panose="02040503050406030204" pitchFamily="18" charset="0"/>
                      </a:rPr>
                      <m:t> </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𝑑</m:t>
                        </m:r>
                      </m:e>
                      <m:sub>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𝑣</m:t>
                            </m:r>
                          </m:e>
                          <m:sub>
                            <m:r>
                              <a:rPr lang="en-US" altLang="zh-TW" sz="1400" b="0" i="1" smtClean="0">
                                <a:latin typeface="Cambria Math" panose="02040503050406030204" pitchFamily="18" charset="0"/>
                              </a:rPr>
                              <m:t>𝑖</m:t>
                            </m:r>
                          </m:sub>
                        </m:sSub>
                      </m:sub>
                    </m:sSub>
                    <m:r>
                      <a:rPr lang="en-US" altLang="zh-TW" sz="1400" b="0" i="1" smtClean="0">
                        <a:latin typeface="Cambria Math" panose="02040503050406030204" pitchFamily="18" charset="0"/>
                      </a:rPr>
                      <m:t>, </m:t>
                    </m:r>
                    <m:r>
                      <a:rPr lang="en-US" altLang="zh-TW" sz="1400" b="1" i="0" smtClean="0">
                        <a:latin typeface="Cambria Math" panose="02040503050406030204" pitchFamily="18" charset="0"/>
                      </a:rPr>
                      <m:t>𝐝𝐨</m:t>
                    </m:r>
                  </m:oMath>
                </a14:m>
                <a:endParaRPr lang="en-US" altLang="zh-TW" sz="1400" b="1" dirty="0" smtClean="0"/>
              </a:p>
              <a:p>
                <a:r>
                  <a:rPr lang="en-US" altLang="zh-TW" sz="1400" b="1" dirty="0"/>
                  <a:t> </a:t>
                </a:r>
                <a:r>
                  <a:rPr lang="en-US" altLang="zh-TW" sz="1400" b="1" dirty="0" smtClean="0"/>
                  <a:t>     begin</a:t>
                </a:r>
              </a:p>
              <a:p>
                <a:r>
                  <a:rPr lang="en-US" altLang="zh-TW" sz="1400" b="1" dirty="0"/>
                  <a:t> </a:t>
                </a:r>
                <a:r>
                  <a:rPr lang="en-US" altLang="zh-TW" sz="1400" b="1" dirty="0" smtClean="0"/>
                  <a:t>        if </a:t>
                </a:r>
                <a14:m>
                  <m:oMath xmlns:m="http://schemas.openxmlformats.org/officeDocument/2006/math">
                    <m:r>
                      <a:rPr lang="en-US" altLang="zh-TW" sz="1400" b="0" i="1" smtClean="0">
                        <a:latin typeface="Cambria Math" panose="02040503050406030204" pitchFamily="18" charset="0"/>
                      </a:rPr>
                      <m:t>𝑘</m:t>
                    </m:r>
                    <m:r>
                      <a:rPr lang="en-US" altLang="zh-TW" sz="1400" b="0" i="1" smtClean="0">
                        <a:latin typeface="Cambria Math" panose="02040503050406030204" pitchFamily="18" charset="0"/>
                      </a:rPr>
                      <m:t>=0, </m:t>
                    </m:r>
                    <m:r>
                      <a:rPr lang="en-US" altLang="zh-TW" sz="1400" b="1" i="0" smtClean="0">
                        <a:latin typeface="Cambria Math" panose="02040503050406030204" pitchFamily="18" charset="0"/>
                      </a:rPr>
                      <m:t>𝐭𝐡𝐞𝐧</m:t>
                    </m:r>
                  </m:oMath>
                </a14:m>
                <a:endParaRPr lang="en-US" altLang="zh-TW" sz="1400" b="1" dirty="0" smtClean="0"/>
              </a:p>
              <a:p>
                <a:r>
                  <a:rPr lang="en-US" altLang="zh-TW" sz="1400" b="1" dirty="0"/>
                  <a:t> </a:t>
                </a:r>
                <a:r>
                  <a:rPr lang="en-US" altLang="zh-TW" sz="1400" b="1" dirty="0" smtClean="0"/>
                  <a:t>           </a:t>
                </a:r>
                <a:r>
                  <a:rPr lang="en-US" altLang="zh-TW" sz="1400" dirty="0" smtClean="0"/>
                  <a:t>choose the check node with lowest degree randomly</a:t>
                </a:r>
                <a:endParaRPr lang="en-US" altLang="zh-TW" sz="1400" b="1" dirty="0"/>
              </a:p>
              <a:p>
                <a:r>
                  <a:rPr lang="en-US" altLang="zh-TW" sz="1400" b="1" dirty="0" smtClean="0"/>
                  <a:t>         else</a:t>
                </a:r>
              </a:p>
              <a:p>
                <a:r>
                  <a:rPr lang="en-US" altLang="zh-TW" sz="1400" dirty="0" smtClean="0"/>
                  <a:t>            Add an edge decided by </a:t>
                </a:r>
                <a:r>
                  <a:rPr lang="en-US" altLang="zh-TW" sz="1400" b="1" i="1" dirty="0"/>
                  <a:t>edge-selection </a:t>
                </a:r>
                <a:r>
                  <a:rPr lang="en-US" altLang="zh-TW" sz="1400" b="1" i="1" dirty="0" smtClean="0"/>
                  <a:t>procedure </a:t>
                </a:r>
                <a:r>
                  <a:rPr lang="en-US" altLang="zh-TW" sz="1400" dirty="0" smtClean="0"/>
                  <a:t>of current</a:t>
                </a:r>
                <a:br>
                  <a:rPr lang="en-US" altLang="zh-TW" sz="1400" dirty="0" smtClean="0"/>
                </a:br>
                <a:r>
                  <a:rPr lang="en-US" altLang="zh-TW" sz="1400" dirty="0" smtClean="0"/>
                  <a:t>            partially connected Tanner graph.</a:t>
                </a:r>
              </a:p>
              <a:p>
                <a:r>
                  <a:rPr lang="en-US" altLang="zh-TW" sz="1400" dirty="0"/>
                  <a:t> </a:t>
                </a:r>
                <a:r>
                  <a:rPr lang="en-US" altLang="zh-TW" sz="1400" dirty="0" smtClean="0"/>
                  <a:t>        </a:t>
                </a:r>
                <a:r>
                  <a:rPr lang="en-US" altLang="zh-TW" sz="1400" b="1" dirty="0" smtClean="0"/>
                  <a:t>end</a:t>
                </a:r>
              </a:p>
              <a:p>
                <a:r>
                  <a:rPr lang="en-US" altLang="zh-TW" sz="1400" b="1" dirty="0"/>
                  <a:t> </a:t>
                </a:r>
                <a:r>
                  <a:rPr lang="en-US" altLang="zh-TW" sz="1400" b="1" dirty="0" smtClean="0"/>
                  <a:t>     end</a:t>
                </a:r>
              </a:p>
              <a:p>
                <a:r>
                  <a:rPr lang="en-US" altLang="zh-TW" sz="1400" b="1" dirty="0" smtClean="0"/>
                  <a:t>   end</a:t>
                </a:r>
              </a:p>
              <a:p>
                <a:r>
                  <a:rPr lang="en-US" altLang="zh-TW" sz="1400" b="1" dirty="0"/>
                  <a:t> </a:t>
                </a:r>
                <a:r>
                  <a:rPr lang="en-US" altLang="zh-TW" sz="1400" b="1" dirty="0" smtClean="0"/>
                  <a:t>  </a:t>
                </a:r>
                <a:r>
                  <a:rPr lang="en-US" altLang="zh-TW" sz="1400" u="sng" dirty="0" smtClean="0">
                    <a:solidFill>
                      <a:srgbClr val="FF0000"/>
                    </a:solidFill>
                  </a:rPr>
                  <a:t>Q-section constraints check</a:t>
                </a:r>
              </a:p>
              <a:p>
                <a:r>
                  <a:rPr lang="en-US" altLang="zh-TW" sz="1400" b="1" dirty="0" smtClean="0"/>
                  <a:t>end</a:t>
                </a:r>
              </a:p>
            </p:txBody>
          </p:sp>
        </mc:Choice>
        <mc:Fallback xmlns="">
          <p:sp>
            <p:nvSpPr>
              <p:cNvPr id="4" name="文字方塊 3"/>
              <p:cNvSpPr txBox="1">
                <a:spLocks noRot="1" noChangeAspect="1" noMove="1" noResize="1" noEditPoints="1" noAdjustHandles="1" noChangeArrowheads="1" noChangeShapeType="1" noTextEdit="1"/>
              </p:cNvSpPr>
              <p:nvPr/>
            </p:nvSpPr>
            <p:spPr>
              <a:xfrm>
                <a:off x="1376516" y="1236897"/>
                <a:ext cx="6971071" cy="3775905"/>
              </a:xfrm>
              <a:prstGeom prst="rect">
                <a:avLst/>
              </a:prstGeom>
              <a:blipFill>
                <a:blip r:embed="rId3"/>
                <a:stretch>
                  <a:fillRect l="-262" t="-323" b="-808"/>
                </a:stretch>
              </a:blipFill>
            </p:spPr>
            <p:txBody>
              <a:bodyPr/>
              <a:lstStyle/>
              <a:p>
                <a:r>
                  <a:rPr lang="zh-TW" altLang="en-US">
                    <a:noFill/>
                  </a:rPr>
                  <a:t> </a:t>
                </a:r>
              </a:p>
            </p:txBody>
          </p:sp>
        </mc:Fallback>
      </mc:AlternateContent>
      <p:sp>
        <p:nvSpPr>
          <p:cNvPr id="3" name="文字方塊 2"/>
          <p:cNvSpPr txBox="1"/>
          <p:nvPr/>
        </p:nvSpPr>
        <p:spPr>
          <a:xfrm>
            <a:off x="891010" y="384593"/>
            <a:ext cx="7942082" cy="584775"/>
          </a:xfrm>
          <a:prstGeom prst="rect">
            <a:avLst/>
          </a:prstGeom>
          <a:noFill/>
        </p:spPr>
        <p:txBody>
          <a:bodyPr wrap="square" rtlCol="0">
            <a:spAutoFit/>
          </a:bodyPr>
          <a:lstStyle/>
          <a:p>
            <a:pPr algn="ctr"/>
            <a:r>
              <a:rPr lang="en-US" altLang="zh-TW" sz="3200" b="1" dirty="0" smtClean="0">
                <a:latin typeface="+mj-lt"/>
              </a:rPr>
              <a:t>Q-Section PEG (Q-PEG)</a:t>
            </a:r>
            <a:endParaRPr lang="en-US" altLang="zh-TW" sz="3200" b="1" dirty="0">
              <a:latin typeface="+mj-lt"/>
            </a:endParaRPr>
          </a:p>
        </p:txBody>
      </p:sp>
      <p:grpSp>
        <p:nvGrpSpPr>
          <p:cNvPr id="64" name="群組 63"/>
          <p:cNvGrpSpPr/>
          <p:nvPr/>
        </p:nvGrpSpPr>
        <p:grpSpPr>
          <a:xfrm>
            <a:off x="891010" y="5385928"/>
            <a:ext cx="6794304" cy="1104336"/>
            <a:chOff x="1149059" y="5488669"/>
            <a:chExt cx="6794304" cy="1104336"/>
          </a:xfrm>
        </p:grpSpPr>
        <p:grpSp>
          <p:nvGrpSpPr>
            <p:cNvPr id="40" name="群組 39"/>
            <p:cNvGrpSpPr/>
            <p:nvPr/>
          </p:nvGrpSpPr>
          <p:grpSpPr>
            <a:xfrm>
              <a:off x="1342271" y="5649164"/>
              <a:ext cx="1760729" cy="594608"/>
              <a:chOff x="1342271" y="5731357"/>
              <a:chExt cx="1760729" cy="594608"/>
            </a:xfrm>
          </p:grpSpPr>
          <p:sp>
            <p:nvSpPr>
              <p:cNvPr id="2" name="橢圓 1"/>
              <p:cNvSpPr/>
              <p:nvPr/>
            </p:nvSpPr>
            <p:spPr>
              <a:xfrm>
                <a:off x="1376516" y="5751871"/>
                <a:ext cx="255638" cy="2458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34" name="橢圓 33"/>
              <p:cNvSpPr/>
              <p:nvPr/>
            </p:nvSpPr>
            <p:spPr>
              <a:xfrm>
                <a:off x="1823884" y="5746954"/>
                <a:ext cx="255638" cy="2458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35" name="橢圓 34"/>
              <p:cNvSpPr/>
              <p:nvPr/>
            </p:nvSpPr>
            <p:spPr>
              <a:xfrm>
                <a:off x="2590800" y="5746954"/>
                <a:ext cx="255638" cy="2458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6" name="文字方塊 35"/>
                  <p:cNvSpPr txBox="1"/>
                  <p:nvPr/>
                </p:nvSpPr>
                <p:spPr>
                  <a:xfrm>
                    <a:off x="2160638" y="5731357"/>
                    <a:ext cx="34904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2160638" y="5731357"/>
                    <a:ext cx="349046" cy="27699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2335161" y="6013272"/>
                    <a:ext cx="76783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𝑚</m:t>
                              </m:r>
                            </m:e>
                            <m:sub>
                              <m:r>
                                <a:rPr lang="en-US" altLang="zh-TW" sz="1400" i="1">
                                  <a:latin typeface="Cambria Math" panose="02040503050406030204" pitchFamily="18" charset="0"/>
                                </a:rPr>
                                <m:t>1</m:t>
                              </m:r>
                            </m:sub>
                          </m:sSub>
                          <m:r>
                            <a:rPr lang="en-US" altLang="zh-TW" sz="1400" b="0" i="1" smtClean="0">
                              <a:latin typeface="Cambria Math" panose="02040503050406030204" pitchFamily="18" charset="0"/>
                            </a:rPr>
                            <m:t>−1</m:t>
                          </m:r>
                        </m:oMath>
                      </m:oMathPara>
                    </a14:m>
                    <a:endParaRPr lang="zh-TW" altLang="en-US" sz="1400" dirty="0"/>
                  </a:p>
                </p:txBody>
              </p:sp>
            </mc:Choice>
            <mc:Fallback xmlns="">
              <p:sp>
                <p:nvSpPr>
                  <p:cNvPr id="37" name="矩形 36"/>
                  <p:cNvSpPr>
                    <a:spLocks noRot="1" noChangeAspect="1" noMove="1" noResize="1" noEditPoints="1" noAdjustHandles="1" noChangeArrowheads="1" noChangeShapeType="1" noTextEdit="1"/>
                  </p:cNvSpPr>
                  <p:nvPr/>
                </p:nvSpPr>
                <p:spPr>
                  <a:xfrm>
                    <a:off x="2335161" y="6013272"/>
                    <a:ext cx="767839" cy="30777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1342271" y="6018188"/>
                    <a:ext cx="3241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0</m:t>
                          </m:r>
                        </m:oMath>
                      </m:oMathPara>
                    </a14:m>
                    <a:endParaRPr lang="zh-TW" altLang="en-US" sz="1400" dirty="0"/>
                  </a:p>
                </p:txBody>
              </p:sp>
            </mc:Choice>
            <mc:Fallback xmlns="">
              <p:sp>
                <p:nvSpPr>
                  <p:cNvPr id="38" name="矩形 37"/>
                  <p:cNvSpPr>
                    <a:spLocks noRot="1" noChangeAspect="1" noMove="1" noResize="1" noEditPoints="1" noAdjustHandles="1" noChangeArrowheads="1" noChangeShapeType="1" noTextEdit="1"/>
                  </p:cNvSpPr>
                  <p:nvPr/>
                </p:nvSpPr>
                <p:spPr>
                  <a:xfrm>
                    <a:off x="1342271" y="6018188"/>
                    <a:ext cx="324128" cy="30777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1789639" y="6008356"/>
                    <a:ext cx="3241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1</m:t>
                          </m:r>
                        </m:oMath>
                      </m:oMathPara>
                    </a14:m>
                    <a:endParaRPr lang="zh-TW" altLang="en-US" sz="1400" dirty="0"/>
                  </a:p>
                </p:txBody>
              </p:sp>
            </mc:Choice>
            <mc:Fallback xmlns="">
              <p:sp>
                <p:nvSpPr>
                  <p:cNvPr id="39" name="矩形 38"/>
                  <p:cNvSpPr>
                    <a:spLocks noRot="1" noChangeAspect="1" noMove="1" noResize="1" noEditPoints="1" noAdjustHandles="1" noChangeArrowheads="1" noChangeShapeType="1" noTextEdit="1"/>
                  </p:cNvSpPr>
                  <p:nvPr/>
                </p:nvSpPr>
                <p:spPr>
                  <a:xfrm>
                    <a:off x="1789639" y="6008356"/>
                    <a:ext cx="324128" cy="307777"/>
                  </a:xfrm>
                  <a:prstGeom prst="rect">
                    <a:avLst/>
                  </a:prstGeom>
                  <a:blipFill>
                    <a:blip r:embed="rId7"/>
                    <a:stretch>
                      <a:fillRect/>
                    </a:stretch>
                  </a:blipFill>
                </p:spPr>
                <p:txBody>
                  <a:bodyPr/>
                  <a:lstStyle/>
                  <a:p>
                    <a:r>
                      <a:rPr lang="zh-TW" altLang="en-US">
                        <a:noFill/>
                      </a:rPr>
                      <a:t> </a:t>
                    </a:r>
                  </a:p>
                </p:txBody>
              </p:sp>
            </mc:Fallback>
          </mc:AlternateContent>
        </p:grpSp>
        <p:grpSp>
          <p:nvGrpSpPr>
            <p:cNvPr id="41" name="群組 40"/>
            <p:cNvGrpSpPr/>
            <p:nvPr/>
          </p:nvGrpSpPr>
          <p:grpSpPr>
            <a:xfrm>
              <a:off x="3097155" y="5638691"/>
              <a:ext cx="1764896" cy="594608"/>
              <a:chOff x="1342271" y="5731357"/>
              <a:chExt cx="1764896" cy="594608"/>
            </a:xfrm>
          </p:grpSpPr>
          <p:sp>
            <p:nvSpPr>
              <p:cNvPr id="42" name="橢圓 41"/>
              <p:cNvSpPr/>
              <p:nvPr/>
            </p:nvSpPr>
            <p:spPr>
              <a:xfrm>
                <a:off x="1376516" y="5751871"/>
                <a:ext cx="255638" cy="2458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3" name="橢圓 42"/>
              <p:cNvSpPr/>
              <p:nvPr/>
            </p:nvSpPr>
            <p:spPr>
              <a:xfrm>
                <a:off x="1823884" y="5746954"/>
                <a:ext cx="255638" cy="2458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44" name="橢圓 43"/>
              <p:cNvSpPr/>
              <p:nvPr/>
            </p:nvSpPr>
            <p:spPr>
              <a:xfrm>
                <a:off x="2590800" y="5746954"/>
                <a:ext cx="255638" cy="2458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5" name="文字方塊 44"/>
                  <p:cNvSpPr txBox="1"/>
                  <p:nvPr/>
                </p:nvSpPr>
                <p:spPr>
                  <a:xfrm>
                    <a:off x="2160638" y="5731357"/>
                    <a:ext cx="34904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2160638" y="5731357"/>
                    <a:ext cx="349046" cy="276999"/>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2335161" y="6013272"/>
                    <a:ext cx="77200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𝑚</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−1</m:t>
                          </m:r>
                        </m:oMath>
                      </m:oMathPara>
                    </a14:m>
                    <a:endParaRPr lang="zh-TW" altLang="en-US" sz="1400" dirty="0"/>
                  </a:p>
                </p:txBody>
              </p:sp>
            </mc:Choice>
            <mc:Fallback xmlns="">
              <p:sp>
                <p:nvSpPr>
                  <p:cNvPr id="46" name="矩形 45"/>
                  <p:cNvSpPr>
                    <a:spLocks noRot="1" noChangeAspect="1" noMove="1" noResize="1" noEditPoints="1" noAdjustHandles="1" noChangeArrowheads="1" noChangeShapeType="1" noTextEdit="1"/>
                  </p:cNvSpPr>
                  <p:nvPr/>
                </p:nvSpPr>
                <p:spPr>
                  <a:xfrm>
                    <a:off x="2335161" y="6013272"/>
                    <a:ext cx="772006" cy="30777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矩形 46"/>
                  <p:cNvSpPr/>
                  <p:nvPr/>
                </p:nvSpPr>
                <p:spPr>
                  <a:xfrm>
                    <a:off x="1342271" y="6018188"/>
                    <a:ext cx="3241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0</m:t>
                          </m:r>
                        </m:oMath>
                      </m:oMathPara>
                    </a14:m>
                    <a:endParaRPr lang="zh-TW" altLang="en-US" sz="1400" dirty="0"/>
                  </a:p>
                </p:txBody>
              </p:sp>
            </mc:Choice>
            <mc:Fallback xmlns="">
              <p:sp>
                <p:nvSpPr>
                  <p:cNvPr id="47" name="矩形 46"/>
                  <p:cNvSpPr>
                    <a:spLocks noRot="1" noChangeAspect="1" noMove="1" noResize="1" noEditPoints="1" noAdjustHandles="1" noChangeArrowheads="1" noChangeShapeType="1" noTextEdit="1"/>
                  </p:cNvSpPr>
                  <p:nvPr/>
                </p:nvSpPr>
                <p:spPr>
                  <a:xfrm>
                    <a:off x="1342271" y="6018188"/>
                    <a:ext cx="324128" cy="30777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1789639" y="6008356"/>
                    <a:ext cx="3241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1</m:t>
                          </m:r>
                        </m:oMath>
                      </m:oMathPara>
                    </a14:m>
                    <a:endParaRPr lang="zh-TW" altLang="en-US" sz="1400" dirty="0"/>
                  </a:p>
                </p:txBody>
              </p:sp>
            </mc:Choice>
            <mc:Fallback xmlns="">
              <p:sp>
                <p:nvSpPr>
                  <p:cNvPr id="48" name="矩形 47"/>
                  <p:cNvSpPr>
                    <a:spLocks noRot="1" noChangeAspect="1" noMove="1" noResize="1" noEditPoints="1" noAdjustHandles="1" noChangeArrowheads="1" noChangeShapeType="1" noTextEdit="1"/>
                  </p:cNvSpPr>
                  <p:nvPr/>
                </p:nvSpPr>
                <p:spPr>
                  <a:xfrm>
                    <a:off x="1789639" y="6008356"/>
                    <a:ext cx="324128" cy="307777"/>
                  </a:xfrm>
                  <a:prstGeom prst="rect">
                    <a:avLst/>
                  </a:prstGeom>
                  <a:blipFill>
                    <a:blip r:embed="rId11"/>
                    <a:stretch>
                      <a:fillRect/>
                    </a:stretch>
                  </a:blipFill>
                </p:spPr>
                <p:txBody>
                  <a:bodyPr/>
                  <a:lstStyle/>
                  <a:p>
                    <a:r>
                      <a:rPr lang="zh-TW" altLang="en-US">
                        <a:noFill/>
                      </a:rPr>
                      <a:t> </a:t>
                    </a:r>
                  </a:p>
                </p:txBody>
              </p:sp>
            </mc:Fallback>
          </mc:AlternateContent>
        </p:grpSp>
        <p:grpSp>
          <p:nvGrpSpPr>
            <p:cNvPr id="49" name="群組 48"/>
            <p:cNvGrpSpPr/>
            <p:nvPr/>
          </p:nvGrpSpPr>
          <p:grpSpPr>
            <a:xfrm>
              <a:off x="5530813" y="5649164"/>
              <a:ext cx="1759125" cy="594608"/>
              <a:chOff x="1342271" y="5731357"/>
              <a:chExt cx="1759125" cy="594608"/>
            </a:xfrm>
          </p:grpSpPr>
          <p:sp>
            <p:nvSpPr>
              <p:cNvPr id="50" name="橢圓 49"/>
              <p:cNvSpPr/>
              <p:nvPr/>
            </p:nvSpPr>
            <p:spPr>
              <a:xfrm>
                <a:off x="1376516" y="5751871"/>
                <a:ext cx="255638" cy="2458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51" name="橢圓 50"/>
              <p:cNvSpPr/>
              <p:nvPr/>
            </p:nvSpPr>
            <p:spPr>
              <a:xfrm>
                <a:off x="1823884" y="5746954"/>
                <a:ext cx="255638" cy="2458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52" name="橢圓 51"/>
              <p:cNvSpPr/>
              <p:nvPr/>
            </p:nvSpPr>
            <p:spPr>
              <a:xfrm>
                <a:off x="2590800" y="5746954"/>
                <a:ext cx="255638" cy="24580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2160638" y="5731357"/>
                    <a:ext cx="34904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2160638" y="5731357"/>
                    <a:ext cx="349046" cy="27699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2335161" y="6013272"/>
                    <a:ext cx="76623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𝑚</m:t>
                              </m:r>
                            </m:e>
                            <m:sub>
                              <m:r>
                                <a:rPr lang="en-US" altLang="zh-TW" sz="1400" b="0" i="1" smtClean="0">
                                  <a:latin typeface="Cambria Math" panose="02040503050406030204" pitchFamily="18" charset="0"/>
                                </a:rPr>
                                <m:t>𝑆</m:t>
                              </m:r>
                            </m:sub>
                          </m:sSub>
                          <m:r>
                            <a:rPr lang="en-US" altLang="zh-TW" sz="1400" b="0" i="1" smtClean="0">
                              <a:latin typeface="Cambria Math" panose="02040503050406030204" pitchFamily="18" charset="0"/>
                            </a:rPr>
                            <m:t>−1</m:t>
                          </m:r>
                        </m:oMath>
                      </m:oMathPara>
                    </a14:m>
                    <a:endParaRPr lang="zh-TW" altLang="en-US" sz="1400" dirty="0"/>
                  </a:p>
                </p:txBody>
              </p:sp>
            </mc:Choice>
            <mc:Fallback xmlns="">
              <p:sp>
                <p:nvSpPr>
                  <p:cNvPr id="54" name="矩形 53"/>
                  <p:cNvSpPr>
                    <a:spLocks noRot="1" noChangeAspect="1" noMove="1" noResize="1" noEditPoints="1" noAdjustHandles="1" noChangeArrowheads="1" noChangeShapeType="1" noTextEdit="1"/>
                  </p:cNvSpPr>
                  <p:nvPr/>
                </p:nvSpPr>
                <p:spPr>
                  <a:xfrm>
                    <a:off x="2335161" y="6013272"/>
                    <a:ext cx="766235" cy="307777"/>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1342271" y="6018188"/>
                    <a:ext cx="3241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0</m:t>
                          </m:r>
                        </m:oMath>
                      </m:oMathPara>
                    </a14:m>
                    <a:endParaRPr lang="zh-TW"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1342271" y="6018188"/>
                    <a:ext cx="324128" cy="30777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1789639" y="6008356"/>
                    <a:ext cx="32412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1</m:t>
                          </m:r>
                        </m:oMath>
                      </m:oMathPara>
                    </a14:m>
                    <a:endParaRPr lang="zh-TW"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1789639" y="6008356"/>
                    <a:ext cx="324128" cy="307777"/>
                  </a:xfrm>
                  <a:prstGeom prst="rect">
                    <a:avLst/>
                  </a:prstGeom>
                  <a:blipFill>
                    <a:blip r:embed="rId14"/>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57" name="文字方塊 56"/>
                <p:cNvSpPr txBox="1"/>
                <p:nvPr/>
              </p:nvSpPr>
              <p:spPr>
                <a:xfrm>
                  <a:off x="5018054" y="5623096"/>
                  <a:ext cx="34904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018054" y="5623096"/>
                  <a:ext cx="349046" cy="276999"/>
                </a:xfrm>
                <a:prstGeom prst="rect">
                  <a:avLst/>
                </a:prstGeom>
                <a:blipFill>
                  <a:blip r:embed="rId15"/>
                  <a:stretch>
                    <a:fillRect/>
                  </a:stretch>
                </a:blipFill>
              </p:spPr>
              <p:txBody>
                <a:bodyPr/>
                <a:lstStyle/>
                <a:p>
                  <a:r>
                    <a:rPr lang="zh-TW" altLang="en-US">
                      <a:noFill/>
                    </a:rPr>
                    <a:t> </a:t>
                  </a:r>
                </a:p>
              </p:txBody>
            </p:sp>
          </mc:Fallback>
        </mc:AlternateContent>
        <p:sp>
          <p:nvSpPr>
            <p:cNvPr id="58" name="矩形 57"/>
            <p:cNvSpPr/>
            <p:nvPr/>
          </p:nvSpPr>
          <p:spPr>
            <a:xfrm>
              <a:off x="1149059" y="5490525"/>
              <a:ext cx="1895079" cy="70624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59" name="矩形 58"/>
            <p:cNvSpPr/>
            <p:nvPr/>
          </p:nvSpPr>
          <p:spPr>
            <a:xfrm>
              <a:off x="3044056" y="5488669"/>
              <a:ext cx="1895079" cy="70624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60" name="矩形 59"/>
            <p:cNvSpPr/>
            <p:nvPr/>
          </p:nvSpPr>
          <p:spPr>
            <a:xfrm>
              <a:off x="5480230" y="5488669"/>
              <a:ext cx="1895079" cy="70624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61" name="文字方塊 60"/>
            <p:cNvSpPr txBox="1"/>
            <p:nvPr/>
          </p:nvSpPr>
          <p:spPr>
            <a:xfrm>
              <a:off x="1613586" y="6248894"/>
              <a:ext cx="1965182" cy="338554"/>
            </a:xfrm>
            <a:prstGeom prst="rect">
              <a:avLst/>
            </a:prstGeom>
            <a:noFill/>
          </p:spPr>
          <p:txBody>
            <a:bodyPr wrap="square" rtlCol="0">
              <a:spAutoFit/>
            </a:bodyPr>
            <a:lstStyle/>
            <a:p>
              <a:r>
                <a:rPr lang="en-US" altLang="zh-TW" sz="1600" dirty="0" smtClean="0"/>
                <a:t>section 1</a:t>
              </a:r>
              <a:endParaRPr lang="zh-TW" altLang="en-US" sz="1600" dirty="0"/>
            </a:p>
          </p:txBody>
        </p:sp>
        <p:sp>
          <p:nvSpPr>
            <p:cNvPr id="62" name="文字方塊 61"/>
            <p:cNvSpPr txBox="1"/>
            <p:nvPr/>
          </p:nvSpPr>
          <p:spPr>
            <a:xfrm>
              <a:off x="3387038" y="6248894"/>
              <a:ext cx="1965182" cy="338554"/>
            </a:xfrm>
            <a:prstGeom prst="rect">
              <a:avLst/>
            </a:prstGeom>
            <a:noFill/>
          </p:spPr>
          <p:txBody>
            <a:bodyPr wrap="square" rtlCol="0">
              <a:spAutoFit/>
            </a:bodyPr>
            <a:lstStyle/>
            <a:p>
              <a:r>
                <a:rPr lang="en-US" altLang="zh-TW" sz="1600" dirty="0" smtClean="0"/>
                <a:t>section 2</a:t>
              </a:r>
              <a:endParaRPr lang="zh-TW" altLang="en-US" sz="1600" dirty="0"/>
            </a:p>
          </p:txBody>
        </p:sp>
        <mc:AlternateContent xmlns:mc="http://schemas.openxmlformats.org/markup-compatibility/2006" xmlns:a14="http://schemas.microsoft.com/office/drawing/2010/main">
          <mc:Choice Requires="a14">
            <p:sp>
              <p:nvSpPr>
                <p:cNvPr id="63" name="文字方塊 62"/>
                <p:cNvSpPr txBox="1"/>
                <p:nvPr/>
              </p:nvSpPr>
              <p:spPr>
                <a:xfrm>
                  <a:off x="5978181" y="6254451"/>
                  <a:ext cx="1965182" cy="338554"/>
                </a:xfrm>
                <a:prstGeom prst="rect">
                  <a:avLst/>
                </a:prstGeom>
                <a:noFill/>
              </p:spPr>
              <p:txBody>
                <a:bodyPr wrap="square" rtlCol="0">
                  <a:spAutoFit/>
                </a:bodyPr>
                <a:lstStyle/>
                <a:p>
                  <a:r>
                    <a:rPr lang="en-US" altLang="zh-TW" sz="1600" dirty="0" smtClean="0"/>
                    <a:t>section </a:t>
                  </a:r>
                  <a14:m>
                    <m:oMath xmlns:m="http://schemas.openxmlformats.org/officeDocument/2006/math">
                      <m:r>
                        <a:rPr lang="en-US" altLang="zh-TW" sz="1600" i="1">
                          <a:latin typeface="Cambria Math" panose="02040503050406030204" pitchFamily="18" charset="0"/>
                        </a:rPr>
                        <m:t>𝑆</m:t>
                      </m:r>
                    </m:oMath>
                  </a14:m>
                  <a:endParaRPr lang="zh-TW" altLang="en-US" sz="16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5978181" y="6254451"/>
                  <a:ext cx="1965182" cy="338554"/>
                </a:xfrm>
                <a:prstGeom prst="rect">
                  <a:avLst/>
                </a:prstGeom>
                <a:blipFill>
                  <a:blip r:embed="rId16"/>
                  <a:stretch>
                    <a:fillRect l="-1548" t="-5357" b="-21429"/>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5" name="文字方塊 64"/>
              <p:cNvSpPr txBox="1"/>
              <p:nvPr/>
            </p:nvSpPr>
            <p:spPr>
              <a:xfrm>
                <a:off x="7475016" y="5370936"/>
                <a:ext cx="873060" cy="6070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TW" altLang="en-US" sz="1400" i="1" smtClean="0">
                              <a:latin typeface="Cambria Math" panose="02040503050406030204" pitchFamily="18" charset="0"/>
                            </a:rPr>
                          </m:ctrlPr>
                        </m:naryPr>
                        <m:sub>
                          <m:r>
                            <m:rPr>
                              <m:brk m:alnAt="23"/>
                            </m:rPr>
                            <a:rPr lang="en-US" altLang="zh-TW" sz="1400" b="0" i="1" smtClean="0">
                              <a:latin typeface="Cambria Math" panose="02040503050406030204" pitchFamily="18" charset="0"/>
                            </a:rPr>
                            <m:t>𝑠</m:t>
                          </m:r>
                          <m:r>
                            <a:rPr lang="en-US" altLang="zh-TW" sz="1400" b="0" i="1" smtClean="0">
                              <a:latin typeface="Cambria Math" panose="02040503050406030204" pitchFamily="18" charset="0"/>
                            </a:rPr>
                            <m:t>=1</m:t>
                          </m:r>
                        </m:sub>
                        <m:sup>
                          <m:r>
                            <a:rPr lang="en-US" altLang="zh-TW" sz="1400" b="0" i="1" smtClean="0">
                              <a:latin typeface="Cambria Math" panose="02040503050406030204" pitchFamily="18" charset="0"/>
                            </a:rPr>
                            <m:t>𝑆</m:t>
                          </m:r>
                        </m:sup>
                        <m:e>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𝑠</m:t>
                              </m:r>
                            </m:sub>
                          </m:sSub>
                        </m:e>
                      </m:nary>
                      <m:r>
                        <a:rPr lang="en-US" altLang="zh-TW" sz="140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𝑛</m:t>
                      </m:r>
                    </m:oMath>
                  </m:oMathPara>
                </a14:m>
                <a:endParaRPr lang="zh-TW" altLang="en-US" sz="14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7475016" y="5370936"/>
                <a:ext cx="873060" cy="607026"/>
              </a:xfrm>
              <a:prstGeom prst="rect">
                <a:avLst/>
              </a:prstGeom>
              <a:blipFill>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19030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p:cNvSpPr txBox="1"/>
          <p:nvPr/>
        </p:nvSpPr>
        <p:spPr>
          <a:xfrm>
            <a:off x="863972" y="663346"/>
            <a:ext cx="7942082" cy="584775"/>
          </a:xfrm>
          <a:prstGeom prst="rect">
            <a:avLst/>
          </a:prstGeom>
          <a:noFill/>
        </p:spPr>
        <p:txBody>
          <a:bodyPr wrap="square" rtlCol="0">
            <a:spAutoFit/>
          </a:bodyPr>
          <a:lstStyle/>
          <a:p>
            <a:pPr algn="ctr"/>
            <a:r>
              <a:rPr lang="en-US" altLang="zh-TW" sz="3200" b="1" dirty="0" smtClean="0">
                <a:latin typeface="+mj-lt"/>
              </a:rPr>
              <a:t>Q-section Constraint Check</a:t>
            </a:r>
            <a:endParaRPr lang="en-US" altLang="zh-TW" sz="3200" b="1" dirty="0">
              <a:latin typeface="+mj-lt"/>
            </a:endParaRPr>
          </a:p>
        </p:txBody>
      </p:sp>
      <p:grpSp>
        <p:nvGrpSpPr>
          <p:cNvPr id="4" name="群組 3"/>
          <p:cNvGrpSpPr/>
          <p:nvPr/>
        </p:nvGrpSpPr>
        <p:grpSpPr>
          <a:xfrm>
            <a:off x="993059" y="2406445"/>
            <a:ext cx="7103806" cy="245806"/>
            <a:chOff x="865239" y="1993491"/>
            <a:chExt cx="7103806" cy="245806"/>
          </a:xfrm>
        </p:grpSpPr>
        <p:grpSp>
          <p:nvGrpSpPr>
            <p:cNvPr id="3" name="群組 2"/>
            <p:cNvGrpSpPr/>
            <p:nvPr/>
          </p:nvGrpSpPr>
          <p:grpSpPr>
            <a:xfrm>
              <a:off x="865239" y="1993491"/>
              <a:ext cx="1617406" cy="245806"/>
              <a:chOff x="2054942" y="2163097"/>
              <a:chExt cx="1617406" cy="245806"/>
            </a:xfrm>
          </p:grpSpPr>
          <p:sp>
            <p:nvSpPr>
              <p:cNvPr id="2" name="橢圓 1"/>
              <p:cNvSpPr/>
              <p:nvPr/>
            </p:nvSpPr>
            <p:spPr>
              <a:xfrm>
                <a:off x="20549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61" name="橢圓 60"/>
              <p:cNvSpPr/>
              <p:nvPr/>
            </p:nvSpPr>
            <p:spPr>
              <a:xfrm>
                <a:off x="25121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62" name="橢圓 61"/>
              <p:cNvSpPr/>
              <p:nvPr/>
            </p:nvSpPr>
            <p:spPr>
              <a:xfrm>
                <a:off x="29693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63" name="橢圓 62"/>
              <p:cNvSpPr/>
              <p:nvPr/>
            </p:nvSpPr>
            <p:spPr>
              <a:xfrm>
                <a:off x="34265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grpSp>
        <p:grpSp>
          <p:nvGrpSpPr>
            <p:cNvPr id="67" name="群組 66"/>
            <p:cNvGrpSpPr/>
            <p:nvPr/>
          </p:nvGrpSpPr>
          <p:grpSpPr>
            <a:xfrm>
              <a:off x="2694039" y="1993491"/>
              <a:ext cx="1617406" cy="245806"/>
              <a:chOff x="2054942" y="2163097"/>
              <a:chExt cx="1617406" cy="245806"/>
            </a:xfrm>
          </p:grpSpPr>
          <p:sp>
            <p:nvSpPr>
              <p:cNvPr id="68" name="橢圓 67"/>
              <p:cNvSpPr/>
              <p:nvPr/>
            </p:nvSpPr>
            <p:spPr>
              <a:xfrm>
                <a:off x="20549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69" name="橢圓 68"/>
              <p:cNvSpPr/>
              <p:nvPr/>
            </p:nvSpPr>
            <p:spPr>
              <a:xfrm>
                <a:off x="25121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71" name="橢圓 70"/>
              <p:cNvSpPr/>
              <p:nvPr/>
            </p:nvSpPr>
            <p:spPr>
              <a:xfrm>
                <a:off x="29693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73" name="橢圓 72"/>
              <p:cNvSpPr/>
              <p:nvPr/>
            </p:nvSpPr>
            <p:spPr>
              <a:xfrm>
                <a:off x="34265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grpSp>
        <p:grpSp>
          <p:nvGrpSpPr>
            <p:cNvPr id="75" name="群組 74"/>
            <p:cNvGrpSpPr/>
            <p:nvPr/>
          </p:nvGrpSpPr>
          <p:grpSpPr>
            <a:xfrm>
              <a:off x="6351639" y="1993491"/>
              <a:ext cx="1617406" cy="245806"/>
              <a:chOff x="2054942" y="2163097"/>
              <a:chExt cx="1617406" cy="245806"/>
            </a:xfrm>
          </p:grpSpPr>
          <p:sp>
            <p:nvSpPr>
              <p:cNvPr id="77" name="橢圓 76"/>
              <p:cNvSpPr/>
              <p:nvPr/>
            </p:nvSpPr>
            <p:spPr>
              <a:xfrm>
                <a:off x="20549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89" name="橢圓 88"/>
              <p:cNvSpPr/>
              <p:nvPr/>
            </p:nvSpPr>
            <p:spPr>
              <a:xfrm>
                <a:off x="25121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91" name="橢圓 90"/>
              <p:cNvSpPr/>
              <p:nvPr/>
            </p:nvSpPr>
            <p:spPr>
              <a:xfrm>
                <a:off x="29693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93" name="橢圓 92"/>
              <p:cNvSpPr/>
              <p:nvPr/>
            </p:nvSpPr>
            <p:spPr>
              <a:xfrm>
                <a:off x="34265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grpSp>
        <p:grpSp>
          <p:nvGrpSpPr>
            <p:cNvPr id="95" name="群組 94"/>
            <p:cNvGrpSpPr/>
            <p:nvPr/>
          </p:nvGrpSpPr>
          <p:grpSpPr>
            <a:xfrm>
              <a:off x="4522839" y="1993491"/>
              <a:ext cx="1617406" cy="245806"/>
              <a:chOff x="2054942" y="2163097"/>
              <a:chExt cx="1617406" cy="245806"/>
            </a:xfrm>
          </p:grpSpPr>
          <p:sp>
            <p:nvSpPr>
              <p:cNvPr id="97" name="橢圓 96"/>
              <p:cNvSpPr/>
              <p:nvPr/>
            </p:nvSpPr>
            <p:spPr>
              <a:xfrm>
                <a:off x="20549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99" name="橢圓 98"/>
              <p:cNvSpPr/>
              <p:nvPr/>
            </p:nvSpPr>
            <p:spPr>
              <a:xfrm>
                <a:off x="25121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105" name="橢圓 104"/>
              <p:cNvSpPr/>
              <p:nvPr/>
            </p:nvSpPr>
            <p:spPr>
              <a:xfrm>
                <a:off x="29693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sp>
            <p:nvSpPr>
              <p:cNvPr id="115" name="橢圓 114"/>
              <p:cNvSpPr/>
              <p:nvPr/>
            </p:nvSpPr>
            <p:spPr>
              <a:xfrm>
                <a:off x="3426542" y="2163097"/>
                <a:ext cx="245806" cy="2458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TW" altLang="en-US"/>
              </a:p>
            </p:txBody>
          </p:sp>
        </p:grpSp>
      </p:grpSp>
      <p:sp>
        <p:nvSpPr>
          <p:cNvPr id="5" name="矩形 4"/>
          <p:cNvSpPr/>
          <p:nvPr/>
        </p:nvSpPr>
        <p:spPr>
          <a:xfrm>
            <a:off x="881179" y="2321641"/>
            <a:ext cx="1808541" cy="41541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16" name="矩形 115"/>
          <p:cNvSpPr/>
          <p:nvPr/>
        </p:nvSpPr>
        <p:spPr>
          <a:xfrm>
            <a:off x="2736421" y="2321641"/>
            <a:ext cx="1808541" cy="41541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17" name="矩形 116"/>
          <p:cNvSpPr/>
          <p:nvPr/>
        </p:nvSpPr>
        <p:spPr>
          <a:xfrm>
            <a:off x="4585183" y="2321640"/>
            <a:ext cx="1808541" cy="41541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18" name="矩形 117"/>
          <p:cNvSpPr/>
          <p:nvPr/>
        </p:nvSpPr>
        <p:spPr>
          <a:xfrm>
            <a:off x="6440425" y="2321639"/>
            <a:ext cx="1808541" cy="41541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6" name="文字方塊 5"/>
          <p:cNvSpPr txBox="1"/>
          <p:nvPr/>
        </p:nvSpPr>
        <p:spPr>
          <a:xfrm>
            <a:off x="1389254" y="1986792"/>
            <a:ext cx="1282216" cy="307777"/>
          </a:xfrm>
          <a:prstGeom prst="rect">
            <a:avLst/>
          </a:prstGeom>
          <a:noFill/>
        </p:spPr>
        <p:txBody>
          <a:bodyPr wrap="square" rtlCol="0">
            <a:spAutoFit/>
          </a:bodyPr>
          <a:lstStyle/>
          <a:p>
            <a:r>
              <a:rPr lang="en-US" altLang="zh-TW" sz="1400" dirty="0">
                <a:solidFill>
                  <a:srgbClr val="FF0000"/>
                </a:solidFill>
              </a:rPr>
              <a:t>s</a:t>
            </a:r>
            <a:r>
              <a:rPr lang="en-US" altLang="zh-TW" sz="1400" dirty="0" smtClean="0">
                <a:solidFill>
                  <a:srgbClr val="FF0000"/>
                </a:solidFill>
              </a:rPr>
              <a:t>ection 1</a:t>
            </a:r>
            <a:endParaRPr lang="zh-TW" altLang="en-US" sz="1400" dirty="0">
              <a:solidFill>
                <a:srgbClr val="FF0000"/>
              </a:solidFill>
            </a:endParaRPr>
          </a:p>
        </p:txBody>
      </p:sp>
      <p:sp>
        <p:nvSpPr>
          <p:cNvPr id="119" name="文字方塊 118"/>
          <p:cNvSpPr txBox="1"/>
          <p:nvPr/>
        </p:nvSpPr>
        <p:spPr>
          <a:xfrm>
            <a:off x="5107447" y="1971460"/>
            <a:ext cx="1282216" cy="307777"/>
          </a:xfrm>
          <a:prstGeom prst="rect">
            <a:avLst/>
          </a:prstGeom>
          <a:noFill/>
        </p:spPr>
        <p:txBody>
          <a:bodyPr wrap="square" rtlCol="0">
            <a:spAutoFit/>
          </a:bodyPr>
          <a:lstStyle/>
          <a:p>
            <a:r>
              <a:rPr lang="en-US" altLang="zh-TW" sz="1400" dirty="0">
                <a:solidFill>
                  <a:srgbClr val="FF0000"/>
                </a:solidFill>
              </a:rPr>
              <a:t>s</a:t>
            </a:r>
            <a:r>
              <a:rPr lang="en-US" altLang="zh-TW" sz="1400" dirty="0" smtClean="0">
                <a:solidFill>
                  <a:srgbClr val="FF0000"/>
                </a:solidFill>
              </a:rPr>
              <a:t>ection 3</a:t>
            </a:r>
            <a:endParaRPr lang="zh-TW" altLang="en-US" sz="1400" dirty="0">
              <a:solidFill>
                <a:srgbClr val="FF0000"/>
              </a:solidFill>
            </a:endParaRPr>
          </a:p>
        </p:txBody>
      </p:sp>
      <p:sp>
        <p:nvSpPr>
          <p:cNvPr id="120" name="文字方塊 119"/>
          <p:cNvSpPr txBox="1"/>
          <p:nvPr/>
        </p:nvSpPr>
        <p:spPr>
          <a:xfrm>
            <a:off x="6944627" y="1971459"/>
            <a:ext cx="1282216" cy="307777"/>
          </a:xfrm>
          <a:prstGeom prst="rect">
            <a:avLst/>
          </a:prstGeom>
          <a:noFill/>
        </p:spPr>
        <p:txBody>
          <a:bodyPr wrap="square" rtlCol="0">
            <a:spAutoFit/>
          </a:bodyPr>
          <a:lstStyle/>
          <a:p>
            <a:r>
              <a:rPr lang="en-US" altLang="zh-TW" sz="1400" dirty="0">
                <a:solidFill>
                  <a:srgbClr val="FF0000"/>
                </a:solidFill>
              </a:rPr>
              <a:t>s</a:t>
            </a:r>
            <a:r>
              <a:rPr lang="en-US" altLang="zh-TW" sz="1400" dirty="0" smtClean="0">
                <a:solidFill>
                  <a:srgbClr val="FF0000"/>
                </a:solidFill>
              </a:rPr>
              <a:t>ection 4</a:t>
            </a:r>
            <a:endParaRPr lang="zh-TW" altLang="en-US" sz="1400" dirty="0">
              <a:solidFill>
                <a:srgbClr val="FF0000"/>
              </a:solidFill>
            </a:endParaRPr>
          </a:p>
        </p:txBody>
      </p:sp>
      <p:sp>
        <p:nvSpPr>
          <p:cNvPr id="121" name="文字方塊 120"/>
          <p:cNvSpPr txBox="1"/>
          <p:nvPr/>
        </p:nvSpPr>
        <p:spPr>
          <a:xfrm>
            <a:off x="3157049" y="1963566"/>
            <a:ext cx="1282216" cy="307777"/>
          </a:xfrm>
          <a:prstGeom prst="rect">
            <a:avLst/>
          </a:prstGeom>
          <a:noFill/>
        </p:spPr>
        <p:txBody>
          <a:bodyPr wrap="square" rtlCol="0">
            <a:spAutoFit/>
          </a:bodyPr>
          <a:lstStyle/>
          <a:p>
            <a:r>
              <a:rPr lang="en-US" altLang="zh-TW" sz="1400" dirty="0">
                <a:solidFill>
                  <a:srgbClr val="FF0000"/>
                </a:solidFill>
              </a:rPr>
              <a:t>s</a:t>
            </a:r>
            <a:r>
              <a:rPr lang="en-US" altLang="zh-TW" sz="1400" dirty="0" smtClean="0">
                <a:solidFill>
                  <a:srgbClr val="FF0000"/>
                </a:solidFill>
              </a:rPr>
              <a:t>ection 2</a:t>
            </a:r>
            <a:endParaRPr lang="zh-TW" altLang="en-US" sz="1400" dirty="0">
              <a:solidFill>
                <a:srgbClr val="FF0000"/>
              </a:solidFill>
            </a:endParaRPr>
          </a:p>
        </p:txBody>
      </p:sp>
      <p:grpSp>
        <p:nvGrpSpPr>
          <p:cNvPr id="10" name="群組 9"/>
          <p:cNvGrpSpPr/>
          <p:nvPr/>
        </p:nvGrpSpPr>
        <p:grpSpPr>
          <a:xfrm>
            <a:off x="2424545" y="3886163"/>
            <a:ext cx="4321275" cy="245806"/>
            <a:chOff x="2408906" y="4308987"/>
            <a:chExt cx="4321275" cy="245806"/>
          </a:xfrm>
        </p:grpSpPr>
        <p:grpSp>
          <p:nvGrpSpPr>
            <p:cNvPr id="9" name="群組 8"/>
            <p:cNvGrpSpPr/>
            <p:nvPr/>
          </p:nvGrpSpPr>
          <p:grpSpPr>
            <a:xfrm>
              <a:off x="2408906" y="4308987"/>
              <a:ext cx="1991031" cy="245806"/>
              <a:chOff x="2595717" y="4043516"/>
              <a:chExt cx="1991031" cy="245806"/>
            </a:xfrm>
          </p:grpSpPr>
          <p:sp>
            <p:nvSpPr>
              <p:cNvPr id="126" name="矩形 125"/>
              <p:cNvSpPr/>
              <p:nvPr/>
            </p:nvSpPr>
            <p:spPr>
              <a:xfrm>
                <a:off x="2595717" y="4043516"/>
                <a:ext cx="245806" cy="245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7" name="矩形 126"/>
              <p:cNvSpPr/>
              <p:nvPr/>
            </p:nvSpPr>
            <p:spPr>
              <a:xfrm>
                <a:off x="3175820" y="4043516"/>
                <a:ext cx="245806" cy="245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8" name="矩形 127"/>
              <p:cNvSpPr/>
              <p:nvPr/>
            </p:nvSpPr>
            <p:spPr>
              <a:xfrm>
                <a:off x="3755923" y="4043516"/>
                <a:ext cx="245806" cy="245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9" name="矩形 128"/>
              <p:cNvSpPr/>
              <p:nvPr/>
            </p:nvSpPr>
            <p:spPr>
              <a:xfrm>
                <a:off x="4340942" y="4043516"/>
                <a:ext cx="245806" cy="245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130" name="群組 129"/>
            <p:cNvGrpSpPr/>
            <p:nvPr/>
          </p:nvGrpSpPr>
          <p:grpSpPr>
            <a:xfrm>
              <a:off x="4739150" y="4308987"/>
              <a:ext cx="1991031" cy="245806"/>
              <a:chOff x="2595717" y="4043516"/>
              <a:chExt cx="1991031" cy="245806"/>
            </a:xfrm>
          </p:grpSpPr>
          <p:sp>
            <p:nvSpPr>
              <p:cNvPr id="131" name="矩形 130"/>
              <p:cNvSpPr/>
              <p:nvPr/>
            </p:nvSpPr>
            <p:spPr>
              <a:xfrm>
                <a:off x="2595717" y="4043516"/>
                <a:ext cx="245806" cy="245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32" name="矩形 131"/>
              <p:cNvSpPr/>
              <p:nvPr/>
            </p:nvSpPr>
            <p:spPr>
              <a:xfrm>
                <a:off x="3175820" y="4043516"/>
                <a:ext cx="245806" cy="245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33" name="矩形 132"/>
              <p:cNvSpPr/>
              <p:nvPr/>
            </p:nvSpPr>
            <p:spPr>
              <a:xfrm>
                <a:off x="3755923" y="4043516"/>
                <a:ext cx="245806" cy="245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34" name="矩形 133"/>
              <p:cNvSpPr/>
              <p:nvPr/>
            </p:nvSpPr>
            <p:spPr>
              <a:xfrm>
                <a:off x="4340942" y="4043516"/>
                <a:ext cx="245806" cy="245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cxnSp>
        <p:nvCxnSpPr>
          <p:cNvPr id="27" name="直線接點 26"/>
          <p:cNvCxnSpPr>
            <a:stCxn id="2" idx="4"/>
            <a:endCxn id="126" idx="0"/>
          </p:cNvCxnSpPr>
          <p:nvPr/>
        </p:nvCxnSpPr>
        <p:spPr>
          <a:xfrm>
            <a:off x="1115962" y="2652251"/>
            <a:ext cx="1431486" cy="1233912"/>
          </a:xfrm>
          <a:prstGeom prst="line">
            <a:avLst/>
          </a:prstGeom>
        </p:spPr>
        <p:style>
          <a:lnRef idx="1">
            <a:schemeClr val="dk1"/>
          </a:lnRef>
          <a:fillRef idx="0">
            <a:schemeClr val="dk1"/>
          </a:fillRef>
          <a:effectRef idx="0">
            <a:schemeClr val="dk1"/>
          </a:effectRef>
          <a:fontRef idx="minor">
            <a:schemeClr val="tx1"/>
          </a:fontRef>
        </p:style>
      </p:cxnSp>
      <p:cxnSp>
        <p:nvCxnSpPr>
          <p:cNvPr id="29" name="直線接點 28"/>
          <p:cNvCxnSpPr>
            <a:endCxn id="127" idx="0"/>
          </p:cNvCxnSpPr>
          <p:nvPr/>
        </p:nvCxnSpPr>
        <p:spPr>
          <a:xfrm>
            <a:off x="1115962" y="2652251"/>
            <a:ext cx="2011589" cy="1233912"/>
          </a:xfrm>
          <a:prstGeom prst="line">
            <a:avLst/>
          </a:prstGeom>
        </p:spPr>
        <p:style>
          <a:lnRef idx="1">
            <a:schemeClr val="dk1"/>
          </a:lnRef>
          <a:fillRef idx="0">
            <a:schemeClr val="dk1"/>
          </a:fillRef>
          <a:effectRef idx="0">
            <a:schemeClr val="dk1"/>
          </a:effectRef>
          <a:fontRef idx="minor">
            <a:schemeClr val="tx1"/>
          </a:fontRef>
        </p:style>
      </p:cxnSp>
      <p:cxnSp>
        <p:nvCxnSpPr>
          <p:cNvPr id="31" name="直線接點 30"/>
          <p:cNvCxnSpPr>
            <a:endCxn id="128" idx="0"/>
          </p:cNvCxnSpPr>
          <p:nvPr/>
        </p:nvCxnSpPr>
        <p:spPr>
          <a:xfrm>
            <a:off x="1109185" y="2652251"/>
            <a:ext cx="2598469" cy="1233912"/>
          </a:xfrm>
          <a:prstGeom prst="line">
            <a:avLst/>
          </a:prstGeom>
        </p:spPr>
        <p:style>
          <a:lnRef idx="1">
            <a:schemeClr val="dk1"/>
          </a:lnRef>
          <a:fillRef idx="0">
            <a:schemeClr val="dk1"/>
          </a:fillRef>
          <a:effectRef idx="0">
            <a:schemeClr val="dk1"/>
          </a:effectRef>
          <a:fontRef idx="minor">
            <a:schemeClr val="tx1"/>
          </a:fontRef>
        </p:style>
      </p:cxnSp>
      <p:cxnSp>
        <p:nvCxnSpPr>
          <p:cNvPr id="35" name="直線接點 34"/>
          <p:cNvCxnSpPr>
            <a:stCxn id="61" idx="4"/>
            <a:endCxn id="129" idx="0"/>
          </p:cNvCxnSpPr>
          <p:nvPr/>
        </p:nvCxnSpPr>
        <p:spPr>
          <a:xfrm>
            <a:off x="1573162" y="2652251"/>
            <a:ext cx="2719511" cy="1233912"/>
          </a:xfrm>
          <a:prstGeom prst="line">
            <a:avLst/>
          </a:prstGeom>
        </p:spPr>
        <p:style>
          <a:lnRef idx="1">
            <a:schemeClr val="dk1"/>
          </a:lnRef>
          <a:fillRef idx="0">
            <a:schemeClr val="dk1"/>
          </a:fillRef>
          <a:effectRef idx="0">
            <a:schemeClr val="dk1"/>
          </a:effectRef>
          <a:fontRef idx="minor">
            <a:schemeClr val="tx1"/>
          </a:fontRef>
        </p:style>
      </p:cxnSp>
      <p:cxnSp>
        <p:nvCxnSpPr>
          <p:cNvPr id="37" name="直線接點 36"/>
          <p:cNvCxnSpPr>
            <a:stCxn id="61" idx="4"/>
            <a:endCxn id="131" idx="0"/>
          </p:cNvCxnSpPr>
          <p:nvPr/>
        </p:nvCxnSpPr>
        <p:spPr>
          <a:xfrm>
            <a:off x="1573162" y="2652251"/>
            <a:ext cx="3304530" cy="1233912"/>
          </a:xfrm>
          <a:prstGeom prst="line">
            <a:avLst/>
          </a:prstGeom>
        </p:spPr>
        <p:style>
          <a:lnRef idx="1">
            <a:schemeClr val="dk1"/>
          </a:lnRef>
          <a:fillRef idx="0">
            <a:schemeClr val="dk1"/>
          </a:fillRef>
          <a:effectRef idx="0">
            <a:schemeClr val="dk1"/>
          </a:effectRef>
          <a:fontRef idx="minor">
            <a:schemeClr val="tx1"/>
          </a:fontRef>
        </p:style>
      </p:cxnSp>
      <p:cxnSp>
        <p:nvCxnSpPr>
          <p:cNvPr id="39" name="直線接點 38"/>
          <p:cNvCxnSpPr>
            <a:stCxn id="61" idx="4"/>
            <a:endCxn id="132" idx="0"/>
          </p:cNvCxnSpPr>
          <p:nvPr/>
        </p:nvCxnSpPr>
        <p:spPr>
          <a:xfrm>
            <a:off x="1573162" y="2652251"/>
            <a:ext cx="3884633" cy="1233912"/>
          </a:xfrm>
          <a:prstGeom prst="line">
            <a:avLst/>
          </a:prstGeom>
        </p:spPr>
        <p:style>
          <a:lnRef idx="1">
            <a:schemeClr val="dk1"/>
          </a:lnRef>
          <a:fillRef idx="0">
            <a:schemeClr val="dk1"/>
          </a:fillRef>
          <a:effectRef idx="0">
            <a:schemeClr val="dk1"/>
          </a:effectRef>
          <a:fontRef idx="minor">
            <a:schemeClr val="tx1"/>
          </a:fontRef>
        </p:style>
      </p:cxnSp>
      <p:cxnSp>
        <p:nvCxnSpPr>
          <p:cNvPr id="41" name="直線接點 40"/>
          <p:cNvCxnSpPr>
            <a:stCxn id="62" idx="4"/>
            <a:endCxn id="133" idx="0"/>
          </p:cNvCxnSpPr>
          <p:nvPr/>
        </p:nvCxnSpPr>
        <p:spPr>
          <a:xfrm>
            <a:off x="2030362" y="2652251"/>
            <a:ext cx="4007536" cy="1233912"/>
          </a:xfrm>
          <a:prstGeom prst="line">
            <a:avLst/>
          </a:prstGeom>
        </p:spPr>
        <p:style>
          <a:lnRef idx="1">
            <a:schemeClr val="dk1"/>
          </a:lnRef>
          <a:fillRef idx="0">
            <a:schemeClr val="dk1"/>
          </a:fillRef>
          <a:effectRef idx="0">
            <a:schemeClr val="dk1"/>
          </a:effectRef>
          <a:fontRef idx="minor">
            <a:schemeClr val="tx1"/>
          </a:fontRef>
        </p:style>
      </p:cxnSp>
      <p:cxnSp>
        <p:nvCxnSpPr>
          <p:cNvPr id="45" name="直線接點 44"/>
          <p:cNvCxnSpPr>
            <a:stCxn id="62" idx="4"/>
            <a:endCxn id="134" idx="0"/>
          </p:cNvCxnSpPr>
          <p:nvPr/>
        </p:nvCxnSpPr>
        <p:spPr>
          <a:xfrm>
            <a:off x="2030362" y="2652251"/>
            <a:ext cx="4592555" cy="1233912"/>
          </a:xfrm>
          <a:prstGeom prst="line">
            <a:avLst/>
          </a:prstGeom>
        </p:spPr>
        <p:style>
          <a:lnRef idx="1">
            <a:schemeClr val="dk1"/>
          </a:lnRef>
          <a:fillRef idx="0">
            <a:schemeClr val="dk1"/>
          </a:fillRef>
          <a:effectRef idx="0">
            <a:schemeClr val="dk1"/>
          </a:effectRef>
          <a:fontRef idx="minor">
            <a:schemeClr val="tx1"/>
          </a:fontRef>
        </p:style>
      </p:cxnSp>
      <p:cxnSp>
        <p:nvCxnSpPr>
          <p:cNvPr id="47" name="直線接點 46"/>
          <p:cNvCxnSpPr>
            <a:endCxn id="126" idx="0"/>
          </p:cNvCxnSpPr>
          <p:nvPr/>
        </p:nvCxnSpPr>
        <p:spPr>
          <a:xfrm>
            <a:off x="2030362" y="2652251"/>
            <a:ext cx="517086" cy="1233912"/>
          </a:xfrm>
          <a:prstGeom prst="line">
            <a:avLst/>
          </a:prstGeom>
        </p:spPr>
        <p:style>
          <a:lnRef idx="1">
            <a:schemeClr val="dk1"/>
          </a:lnRef>
          <a:fillRef idx="0">
            <a:schemeClr val="dk1"/>
          </a:fillRef>
          <a:effectRef idx="0">
            <a:schemeClr val="dk1"/>
          </a:effectRef>
          <a:fontRef idx="minor">
            <a:schemeClr val="tx1"/>
          </a:fontRef>
        </p:style>
      </p:cxnSp>
      <p:cxnSp>
        <p:nvCxnSpPr>
          <p:cNvPr id="49" name="直線接點 48"/>
          <p:cNvCxnSpPr>
            <a:endCxn id="127" idx="0"/>
          </p:cNvCxnSpPr>
          <p:nvPr/>
        </p:nvCxnSpPr>
        <p:spPr>
          <a:xfrm>
            <a:off x="2516764" y="2652251"/>
            <a:ext cx="610787" cy="1233912"/>
          </a:xfrm>
          <a:prstGeom prst="line">
            <a:avLst/>
          </a:prstGeom>
        </p:spPr>
        <p:style>
          <a:lnRef idx="1">
            <a:schemeClr val="dk1"/>
          </a:lnRef>
          <a:fillRef idx="0">
            <a:schemeClr val="dk1"/>
          </a:fillRef>
          <a:effectRef idx="0">
            <a:schemeClr val="dk1"/>
          </a:effectRef>
          <a:fontRef idx="minor">
            <a:schemeClr val="tx1"/>
          </a:fontRef>
        </p:style>
      </p:cxnSp>
      <p:cxnSp>
        <p:nvCxnSpPr>
          <p:cNvPr id="53" name="直線接點 52"/>
          <p:cNvCxnSpPr>
            <a:endCxn id="128" idx="0"/>
          </p:cNvCxnSpPr>
          <p:nvPr/>
        </p:nvCxnSpPr>
        <p:spPr>
          <a:xfrm>
            <a:off x="2516764" y="2652251"/>
            <a:ext cx="1190890" cy="1233912"/>
          </a:xfrm>
          <a:prstGeom prst="line">
            <a:avLst/>
          </a:prstGeom>
        </p:spPr>
        <p:style>
          <a:lnRef idx="1">
            <a:schemeClr val="dk1"/>
          </a:lnRef>
          <a:fillRef idx="0">
            <a:schemeClr val="dk1"/>
          </a:fillRef>
          <a:effectRef idx="0">
            <a:schemeClr val="dk1"/>
          </a:effectRef>
          <a:fontRef idx="minor">
            <a:schemeClr val="tx1"/>
          </a:fontRef>
        </p:style>
      </p:cxnSp>
      <p:cxnSp>
        <p:nvCxnSpPr>
          <p:cNvPr id="55" name="直線接點 54"/>
          <p:cNvCxnSpPr>
            <a:stCxn id="63" idx="4"/>
            <a:endCxn id="129" idx="0"/>
          </p:cNvCxnSpPr>
          <p:nvPr/>
        </p:nvCxnSpPr>
        <p:spPr>
          <a:xfrm>
            <a:off x="2487562" y="2652251"/>
            <a:ext cx="1805111" cy="1233912"/>
          </a:xfrm>
          <a:prstGeom prst="line">
            <a:avLst/>
          </a:prstGeom>
        </p:spPr>
        <p:style>
          <a:lnRef idx="1">
            <a:schemeClr val="dk1"/>
          </a:lnRef>
          <a:fillRef idx="0">
            <a:schemeClr val="dk1"/>
          </a:fillRef>
          <a:effectRef idx="0">
            <a:schemeClr val="dk1"/>
          </a:effectRef>
          <a:fontRef idx="minor">
            <a:schemeClr val="tx1"/>
          </a:fontRef>
        </p:style>
      </p:cxnSp>
      <p:sp>
        <p:nvSpPr>
          <p:cNvPr id="56" name="文字方塊 55"/>
          <p:cNvSpPr txBox="1"/>
          <p:nvPr/>
        </p:nvSpPr>
        <p:spPr>
          <a:xfrm>
            <a:off x="4116585" y="4555754"/>
            <a:ext cx="6277897" cy="307777"/>
          </a:xfrm>
          <a:prstGeom prst="rect">
            <a:avLst/>
          </a:prstGeom>
          <a:noFill/>
        </p:spPr>
        <p:txBody>
          <a:bodyPr wrap="square" rtlCol="0">
            <a:spAutoFit/>
          </a:bodyPr>
          <a:lstStyle/>
          <a:p>
            <a:r>
              <a:rPr lang="en-US" altLang="zh-TW" sz="1400" dirty="0" smtClean="0"/>
              <a:t>Delete an edge from odd degree check nodes.</a:t>
            </a:r>
            <a:endParaRPr lang="zh-TW" altLang="en-US" sz="1400" dirty="0"/>
          </a:p>
        </p:txBody>
      </p:sp>
      <p:sp>
        <p:nvSpPr>
          <p:cNvPr id="57" name="矩形 56"/>
          <p:cNvSpPr/>
          <p:nvPr/>
        </p:nvSpPr>
        <p:spPr>
          <a:xfrm>
            <a:off x="4600308" y="3629619"/>
            <a:ext cx="2344319" cy="758893"/>
          </a:xfrm>
          <a:prstGeom prst="rect">
            <a:avLst/>
          </a:prstGeom>
          <a:noFill/>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9397879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76361" y="6108157"/>
            <a:ext cx="3743685" cy="461665"/>
          </a:xfrm>
          <a:prstGeom prst="rect">
            <a:avLst/>
          </a:prstGeom>
          <a:noFill/>
        </p:spPr>
        <p:txBody>
          <a:bodyPr wrap="square" rtlCol="0">
            <a:spAutoFit/>
          </a:bodyPr>
          <a:lstStyle/>
          <a:p>
            <a:pPr marL="171450" indent="-171450">
              <a:buFont typeface="Arial" panose="020B0604020202020204" pitchFamily="34" charset="0"/>
              <a:buChar char="•"/>
            </a:pPr>
            <a:r>
              <a:rPr lang="en-US" altLang="zh-TW" sz="1200" dirty="0" smtClean="0"/>
              <a:t>In the following example of Q-PEG, the regular-4 degree is adopted to avoid excessively deleting edges.</a:t>
            </a:r>
            <a:endParaRPr lang="zh-TW" altLang="en-US" sz="1200"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333" y="612262"/>
            <a:ext cx="6308149" cy="5495895"/>
          </a:xfrm>
          <a:prstGeom prst="rect">
            <a:avLst/>
          </a:prstGeom>
        </p:spPr>
      </p:pic>
    </p:spTree>
    <p:extLst>
      <p:ext uri="{BB962C8B-B14F-4D97-AF65-F5344CB8AC3E}">
        <p14:creationId xmlns:p14="http://schemas.microsoft.com/office/powerpoint/2010/main" val="4172091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079" y="736887"/>
            <a:ext cx="6747828" cy="5393749"/>
          </a:xfrm>
          <a:prstGeom prst="rect">
            <a:avLst/>
          </a:prstGeom>
        </p:spPr>
      </p:pic>
    </p:spTree>
    <p:extLst>
      <p:ext uri="{BB962C8B-B14F-4D97-AF65-F5344CB8AC3E}">
        <p14:creationId xmlns:p14="http://schemas.microsoft.com/office/powerpoint/2010/main" val="3321529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668" y="652030"/>
            <a:ext cx="6600825" cy="5657850"/>
          </a:xfrm>
          <a:prstGeom prst="rect">
            <a:avLst/>
          </a:prstGeom>
        </p:spPr>
      </p:pic>
    </p:spTree>
    <p:extLst>
      <p:ext uri="{BB962C8B-B14F-4D97-AF65-F5344CB8AC3E}">
        <p14:creationId xmlns:p14="http://schemas.microsoft.com/office/powerpoint/2010/main" val="1135922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359" y="810240"/>
            <a:ext cx="6456344" cy="5334922"/>
          </a:xfrm>
          <a:prstGeom prst="rect">
            <a:avLst/>
          </a:prstGeom>
        </p:spPr>
      </p:pic>
    </p:spTree>
    <p:extLst>
      <p:ext uri="{BB962C8B-B14F-4D97-AF65-F5344CB8AC3E}">
        <p14:creationId xmlns:p14="http://schemas.microsoft.com/office/powerpoint/2010/main" val="92776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方塊 1"/>
              <p:cNvSpPr txBox="1"/>
              <p:nvPr/>
            </p:nvSpPr>
            <p:spPr>
              <a:xfrm>
                <a:off x="1017997" y="1098259"/>
                <a:ext cx="7626285" cy="183338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Such a high PAPR demands high dynamic range in power amplifier (PA). If not biased properly, the PA easily enters into saturation, causing nonlinear amplification of signal (</a:t>
                </a:r>
                <a:r>
                  <a:rPr lang="en-US" altLang="zh-TW" sz="1400" b="1" u="sng" dirty="0" smtClean="0"/>
                  <a:t>spectral growth of intermodulation among subcarriers and out-of-band radiation</a:t>
                </a:r>
                <a:r>
                  <a:rPr lang="en-US" altLang="zh-TW" sz="1400" dirty="0" smtClean="0"/>
                  <a:t>). To accommodate this issue, the PA must work at an operating point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𝑃</m:t>
                        </m:r>
                      </m:e>
                      <m:sub>
                        <m: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𝑎𝑣𝑔</m:t>
                        </m:r>
                      </m:sub>
                    </m:sSub>
                  </m:oMath>
                </a14:m>
                <a:r>
                  <a:rPr lang="en-US" altLang="zh-TW" sz="1400" dirty="0" smtClean="0"/>
                  <a:t>, i.e., a large input back-off (IBO) caused </a:t>
                </a:r>
                <a:r>
                  <a:rPr lang="en-US" altLang="zh-TW" sz="1400" dirty="0"/>
                  <a:t>inefficient power </a:t>
                </a:r>
                <a:r>
                  <a:rPr lang="en-US" altLang="zh-TW" sz="1400" dirty="0" smtClean="0"/>
                  <a:t>conversion.</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To ensure that the amplified peaks of the OFDM signal do not exceed the saturation level, IBO should be at least equal to PAPR.</a:t>
                </a:r>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017997" y="1098259"/>
                <a:ext cx="7626285" cy="1833387"/>
              </a:xfrm>
              <a:prstGeom prst="rect">
                <a:avLst/>
              </a:prstGeom>
              <a:blipFill>
                <a:blip r:embed="rId3"/>
                <a:stretch>
                  <a:fillRect l="-160" t="-664" r="-560" b="-2658"/>
                </a:stretch>
              </a:blipFill>
            </p:spPr>
            <p:txBody>
              <a:bodyPr/>
              <a:lstStyle/>
              <a:p>
                <a:r>
                  <a:rPr lang="zh-TW" altLang="en-US">
                    <a:noFill/>
                  </a:rPr>
                  <a:t> </a:t>
                </a:r>
              </a:p>
            </p:txBody>
          </p:sp>
        </mc:Fallback>
      </mc:AlternateContent>
      <p:grpSp>
        <p:nvGrpSpPr>
          <p:cNvPr id="3" name="群組 2"/>
          <p:cNvGrpSpPr/>
          <p:nvPr/>
        </p:nvGrpSpPr>
        <p:grpSpPr>
          <a:xfrm>
            <a:off x="2334207" y="3470416"/>
            <a:ext cx="5683296" cy="2687603"/>
            <a:chOff x="3056103" y="3865052"/>
            <a:chExt cx="5683296" cy="2687603"/>
          </a:xfrm>
        </p:grpSpPr>
        <p:grpSp>
          <p:nvGrpSpPr>
            <p:cNvPr id="13" name="群組 12"/>
            <p:cNvGrpSpPr/>
            <p:nvPr/>
          </p:nvGrpSpPr>
          <p:grpSpPr>
            <a:xfrm rot="16200000">
              <a:off x="2304865" y="5053220"/>
              <a:ext cx="2328421" cy="659091"/>
              <a:chOff x="3384223" y="5564609"/>
              <a:chExt cx="2328421" cy="659091"/>
            </a:xfrm>
          </p:grpSpPr>
          <p:cxnSp>
            <p:nvCxnSpPr>
              <p:cNvPr id="14" name="直線單箭頭接點 13"/>
              <p:cNvCxnSpPr/>
              <p:nvPr/>
            </p:nvCxnSpPr>
            <p:spPr>
              <a:xfrm>
                <a:off x="3384223" y="6221692"/>
                <a:ext cx="2328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rot="5400000">
                    <a:off x="4053150" y="5731514"/>
                    <a:ext cx="659091"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𝑃</m:t>
                              </m:r>
                            </m:e>
                            <m:sub>
                              <m:r>
                                <a:rPr lang="en-US" altLang="zh-TW" sz="1400" b="0" i="1" smtClean="0">
                                  <a:latin typeface="Cambria Math" panose="02040503050406030204" pitchFamily="18" charset="0"/>
                                </a:rPr>
                                <m:t>𝑜</m:t>
                              </m:r>
                              <m:r>
                                <a:rPr lang="en-US" altLang="zh-TW" sz="1400" i="1">
                                  <a:latin typeface="Cambria Math" panose="02040503050406030204" pitchFamily="18" charset="0"/>
                                </a:rPr>
                                <m:t>,</m:t>
                              </m:r>
                              <m:r>
                                <a:rPr lang="en-US" altLang="zh-TW" sz="1400" i="1">
                                  <a:latin typeface="Cambria Math" panose="02040503050406030204" pitchFamily="18" charset="0"/>
                                </a:rPr>
                                <m:t>𝑎𝑣𝑔</m:t>
                              </m:r>
                            </m:sub>
                          </m:sSub>
                        </m:oMath>
                      </m:oMathPara>
                    </a14:m>
                    <a:endParaRPr lang="zh-TW" altLang="en-US" sz="1400" dirty="0"/>
                  </a:p>
                </p:txBody>
              </p:sp>
            </mc:Choice>
            <mc:Fallback xmlns="">
              <p:sp>
                <p:nvSpPr>
                  <p:cNvPr id="15" name="矩形 14"/>
                  <p:cNvSpPr>
                    <a:spLocks noRot="1" noChangeAspect="1" noMove="1" noResize="1" noEditPoints="1" noAdjustHandles="1" noChangeArrowheads="1" noChangeShapeType="1" noTextEdit="1"/>
                  </p:cNvSpPr>
                  <p:nvPr/>
                </p:nvSpPr>
                <p:spPr>
                  <a:xfrm rot="5400000">
                    <a:off x="4053150" y="5731514"/>
                    <a:ext cx="659091" cy="32528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rot="5400000">
                    <a:off x="4942872" y="5724847"/>
                    <a:ext cx="637675" cy="317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𝑃</m:t>
                              </m:r>
                            </m:e>
                            <m:sub>
                              <m:r>
                                <a:rPr lang="en-US" altLang="zh-TW" sz="1400" b="0" i="1" smtClean="0">
                                  <a:latin typeface="Cambria Math" panose="02040503050406030204" pitchFamily="18" charset="0"/>
                                </a:rPr>
                                <m:t>𝑜</m:t>
                              </m:r>
                              <m:r>
                                <a:rPr lang="en-US" altLang="zh-TW" sz="1400" i="1">
                                  <a:latin typeface="Cambria Math" panose="02040503050406030204" pitchFamily="18" charset="0"/>
                                </a:rPr>
                                <m:t>,</m:t>
                              </m:r>
                              <m:r>
                                <a:rPr lang="en-US" altLang="zh-TW" sz="1400" b="0" i="1" smtClean="0">
                                  <a:latin typeface="Cambria Math" panose="02040503050406030204" pitchFamily="18" charset="0"/>
                                </a:rPr>
                                <m:t>𝑠𝑎𝑡</m:t>
                              </m:r>
                            </m:sub>
                          </m:sSub>
                        </m:oMath>
                      </m:oMathPara>
                    </a14:m>
                    <a:endParaRPr lang="zh-TW" altLang="en-US" sz="1400" dirty="0"/>
                  </a:p>
                </p:txBody>
              </p:sp>
            </mc:Choice>
            <mc:Fallback xmlns="">
              <p:sp>
                <p:nvSpPr>
                  <p:cNvPr id="16" name="矩形 15"/>
                  <p:cNvSpPr>
                    <a:spLocks noRot="1" noChangeAspect="1" noMove="1" noResize="1" noEditPoints="1" noAdjustHandles="1" noChangeArrowheads="1" noChangeShapeType="1" noTextEdit="1"/>
                  </p:cNvSpPr>
                  <p:nvPr/>
                </p:nvSpPr>
                <p:spPr>
                  <a:xfrm rot="5400000">
                    <a:off x="4942872" y="5724847"/>
                    <a:ext cx="637675" cy="317203"/>
                  </a:xfrm>
                  <a:prstGeom prst="rect">
                    <a:avLst/>
                  </a:prstGeom>
                  <a:blipFill>
                    <a:blip r:embed="rId7"/>
                    <a:stretch>
                      <a:fillRect/>
                    </a:stretch>
                  </a:blipFill>
                </p:spPr>
                <p:txBody>
                  <a:bodyPr/>
                  <a:lstStyle/>
                  <a:p>
                    <a:r>
                      <a:rPr lang="zh-TW" altLang="en-US">
                        <a:noFill/>
                      </a:rPr>
                      <a:t> </a:t>
                    </a:r>
                  </a:p>
                </p:txBody>
              </p:sp>
            </mc:Fallback>
          </mc:AlternateContent>
        </p:grpSp>
        <p:cxnSp>
          <p:nvCxnSpPr>
            <p:cNvPr id="62" name="直線接點 61"/>
            <p:cNvCxnSpPr>
              <a:stCxn id="15" idx="3"/>
            </p:cNvCxnSpPr>
            <p:nvPr/>
          </p:nvCxnSpPr>
          <p:spPr>
            <a:xfrm flipV="1">
              <a:off x="3798620" y="5548501"/>
              <a:ext cx="630611" cy="1"/>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4" name="直線接點 63"/>
            <p:cNvCxnSpPr>
              <a:stCxn id="10" idx="0"/>
            </p:cNvCxnSpPr>
            <p:nvPr/>
          </p:nvCxnSpPr>
          <p:spPr>
            <a:xfrm flipH="1" flipV="1">
              <a:off x="4429231" y="5548501"/>
              <a:ext cx="1" cy="673191"/>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70" name="文字方塊 69"/>
            <p:cNvSpPr txBox="1"/>
            <p:nvPr/>
          </p:nvSpPr>
          <p:spPr>
            <a:xfrm>
              <a:off x="6919773" y="6067802"/>
              <a:ext cx="1819626" cy="307777"/>
            </a:xfrm>
            <a:prstGeom prst="rect">
              <a:avLst/>
            </a:prstGeom>
            <a:noFill/>
          </p:spPr>
          <p:txBody>
            <a:bodyPr wrap="square" rtlCol="0">
              <a:spAutoFit/>
            </a:bodyPr>
            <a:lstStyle/>
            <a:p>
              <a:r>
                <a:rPr lang="en-US" altLang="zh-TW" sz="1400" dirty="0" smtClean="0"/>
                <a:t>Input power(dB)</a:t>
              </a:r>
              <a:endParaRPr lang="zh-TW" altLang="en-US" sz="1400" dirty="0"/>
            </a:p>
          </p:txBody>
        </p:sp>
        <p:sp>
          <p:nvSpPr>
            <p:cNvPr id="71" name="文字方塊 70"/>
            <p:cNvSpPr txBox="1"/>
            <p:nvPr/>
          </p:nvSpPr>
          <p:spPr>
            <a:xfrm>
              <a:off x="3056103" y="3865052"/>
              <a:ext cx="1779073" cy="307777"/>
            </a:xfrm>
            <a:prstGeom prst="rect">
              <a:avLst/>
            </a:prstGeom>
            <a:noFill/>
          </p:spPr>
          <p:txBody>
            <a:bodyPr wrap="square" rtlCol="0">
              <a:spAutoFit/>
            </a:bodyPr>
            <a:lstStyle/>
            <a:p>
              <a:r>
                <a:rPr lang="en-US" altLang="zh-TW" sz="1400" dirty="0" smtClean="0"/>
                <a:t>Output power(dB)</a:t>
              </a:r>
              <a:endParaRPr lang="zh-TW" altLang="en-US" sz="1400" dirty="0"/>
            </a:p>
          </p:txBody>
        </p:sp>
        <p:cxnSp>
          <p:nvCxnSpPr>
            <p:cNvPr id="4" name="直線單箭頭接點 3"/>
            <p:cNvCxnSpPr/>
            <p:nvPr/>
          </p:nvCxnSpPr>
          <p:spPr>
            <a:xfrm>
              <a:off x="3451597" y="6221692"/>
              <a:ext cx="34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矩形 9"/>
                <p:cNvSpPr/>
                <p:nvPr/>
              </p:nvSpPr>
              <p:spPr>
                <a:xfrm>
                  <a:off x="4099686" y="6221692"/>
                  <a:ext cx="659091"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𝑃</m:t>
                            </m:r>
                          </m:e>
                          <m:sub>
                            <m:r>
                              <a:rPr lang="en-US" altLang="zh-TW" sz="1400" b="0" i="1" smtClean="0">
                                <a:latin typeface="Cambria Math" panose="02040503050406030204" pitchFamily="18" charset="0"/>
                              </a:rPr>
                              <m:t>𝑖</m:t>
                            </m:r>
                            <m:r>
                              <a:rPr lang="en-US" altLang="zh-TW" sz="1400" i="1">
                                <a:latin typeface="Cambria Math" panose="02040503050406030204" pitchFamily="18" charset="0"/>
                              </a:rPr>
                              <m:t>,</m:t>
                            </m:r>
                            <m:r>
                              <a:rPr lang="en-US" altLang="zh-TW" sz="1400" i="1">
                                <a:latin typeface="Cambria Math" panose="02040503050406030204" pitchFamily="18" charset="0"/>
                              </a:rPr>
                              <m:t>𝑎𝑣𝑔</m:t>
                            </m:r>
                          </m:sub>
                        </m:sSub>
                      </m:oMath>
                    </m:oMathPara>
                  </a14:m>
                  <a:endParaRPr lang="zh-TW" altLang="en-US" sz="1400" dirty="0"/>
                </a:p>
              </p:txBody>
            </p:sp>
          </mc:Choice>
          <mc:Fallback xmlns="">
            <p:sp>
              <p:nvSpPr>
                <p:cNvPr id="10" name="矩形 9"/>
                <p:cNvSpPr>
                  <a:spLocks noRot="1" noChangeAspect="1" noMove="1" noResize="1" noEditPoints="1" noAdjustHandles="1" noChangeArrowheads="1" noChangeShapeType="1" noTextEdit="1"/>
                </p:cNvSpPr>
                <p:nvPr/>
              </p:nvSpPr>
              <p:spPr>
                <a:xfrm>
                  <a:off x="4099686" y="6221692"/>
                  <a:ext cx="659091" cy="325282"/>
                </a:xfrm>
                <a:prstGeom prst="rect">
                  <a:avLst/>
                </a:prstGeom>
                <a:blipFill>
                  <a:blip r:embed="rId8"/>
                  <a:stretch>
                    <a:fillRect/>
                  </a:stretch>
                </a:blipFill>
              </p:spPr>
              <p:txBody>
                <a:bodyPr/>
                <a:lstStyle/>
                <a:p>
                  <a:r>
                    <a:rPr lang="zh-TW" altLang="en-US">
                      <a:noFill/>
                    </a:rPr>
                    <a:t> </a:t>
                  </a:r>
                </a:p>
              </p:txBody>
            </p:sp>
          </mc:Fallback>
        </mc:AlternateContent>
        <p:cxnSp>
          <p:nvCxnSpPr>
            <p:cNvPr id="23" name="直線接點 22"/>
            <p:cNvCxnSpPr/>
            <p:nvPr/>
          </p:nvCxnSpPr>
          <p:spPr>
            <a:xfrm flipH="1" flipV="1">
              <a:off x="5255444" y="4933625"/>
              <a:ext cx="1" cy="127800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59" name="文字方塊 58"/>
            <p:cNvSpPr txBox="1"/>
            <p:nvPr/>
          </p:nvSpPr>
          <p:spPr>
            <a:xfrm>
              <a:off x="5581171" y="4855715"/>
              <a:ext cx="1286939" cy="461665"/>
            </a:xfrm>
            <a:prstGeom prst="rect">
              <a:avLst/>
            </a:prstGeom>
            <a:noFill/>
          </p:spPr>
          <p:txBody>
            <a:bodyPr wrap="square" rtlCol="0">
              <a:spAutoFit/>
            </a:bodyPr>
            <a:lstStyle/>
            <a:p>
              <a:r>
                <a:rPr lang="en-US" altLang="zh-TW" sz="1200" dirty="0" smtClean="0"/>
                <a:t>Ideal Operation Point</a:t>
              </a:r>
              <a:endParaRPr lang="zh-TW" altLang="en-US" sz="1200" dirty="0"/>
            </a:p>
          </p:txBody>
        </p:sp>
        <p:cxnSp>
          <p:nvCxnSpPr>
            <p:cNvPr id="90" name="直線接點 89"/>
            <p:cNvCxnSpPr/>
            <p:nvPr/>
          </p:nvCxnSpPr>
          <p:spPr>
            <a:xfrm flipV="1">
              <a:off x="3792755" y="5303520"/>
              <a:ext cx="856247" cy="908105"/>
            </a:xfrm>
            <a:prstGeom prst="line">
              <a:avLst/>
            </a:prstGeom>
          </p:spPr>
          <p:style>
            <a:lnRef idx="1">
              <a:schemeClr val="dk1"/>
            </a:lnRef>
            <a:fillRef idx="0">
              <a:schemeClr val="dk1"/>
            </a:fillRef>
            <a:effectRef idx="0">
              <a:schemeClr val="dk1"/>
            </a:effectRef>
            <a:fontRef idx="minor">
              <a:schemeClr val="tx1"/>
            </a:fontRef>
          </p:style>
        </p:cxnSp>
        <p:cxnSp>
          <p:nvCxnSpPr>
            <p:cNvPr id="92" name="直線接點 91"/>
            <p:cNvCxnSpPr/>
            <p:nvPr/>
          </p:nvCxnSpPr>
          <p:spPr>
            <a:xfrm flipV="1">
              <a:off x="3792755" y="3887814"/>
              <a:ext cx="2163855" cy="2333877"/>
            </a:xfrm>
            <a:prstGeom prst="line">
              <a:avLst/>
            </a:prstGeom>
            <a:ln w="9525">
              <a:prstDash val="sysDash"/>
            </a:ln>
          </p:spPr>
          <p:style>
            <a:lnRef idx="1">
              <a:schemeClr val="dk1"/>
            </a:lnRef>
            <a:fillRef idx="0">
              <a:schemeClr val="dk1"/>
            </a:fillRef>
            <a:effectRef idx="0">
              <a:schemeClr val="dk1"/>
            </a:effectRef>
            <a:fontRef idx="minor">
              <a:schemeClr val="tx1"/>
            </a:fontRef>
          </p:style>
        </p:cxnSp>
        <p:cxnSp>
          <p:nvCxnSpPr>
            <p:cNvPr id="95" name="直線接點 94"/>
            <p:cNvCxnSpPr/>
            <p:nvPr/>
          </p:nvCxnSpPr>
          <p:spPr>
            <a:xfrm flipV="1">
              <a:off x="3797615" y="4959857"/>
              <a:ext cx="1458000" cy="1"/>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97" name="直線接點 96"/>
            <p:cNvCxnSpPr/>
            <p:nvPr/>
          </p:nvCxnSpPr>
          <p:spPr>
            <a:xfrm flipH="1" flipV="1">
              <a:off x="6672274" y="4703055"/>
              <a:ext cx="1" cy="150120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98" name="直線接點 97"/>
            <p:cNvCxnSpPr/>
            <p:nvPr/>
          </p:nvCxnSpPr>
          <p:spPr>
            <a:xfrm flipV="1">
              <a:off x="3787768" y="4708728"/>
              <a:ext cx="2880000" cy="1"/>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01" name="手繪多邊形 100"/>
            <p:cNvSpPr/>
            <p:nvPr/>
          </p:nvSpPr>
          <p:spPr>
            <a:xfrm>
              <a:off x="4649002" y="4704195"/>
              <a:ext cx="1973179" cy="580075"/>
            </a:xfrm>
            <a:custGeom>
              <a:avLst/>
              <a:gdLst>
                <a:gd name="connsiteX0" fmla="*/ 0 w 1973179"/>
                <a:gd name="connsiteY0" fmla="*/ 580075 h 580075"/>
                <a:gd name="connsiteX1" fmla="*/ 77002 w 1973179"/>
                <a:gd name="connsiteY1" fmla="*/ 522323 h 580075"/>
                <a:gd name="connsiteX2" fmla="*/ 105878 w 1973179"/>
                <a:gd name="connsiteY2" fmla="*/ 512698 h 580075"/>
                <a:gd name="connsiteX3" fmla="*/ 154004 w 1973179"/>
                <a:gd name="connsiteY3" fmla="*/ 464572 h 580075"/>
                <a:gd name="connsiteX4" fmla="*/ 173255 w 1973179"/>
                <a:gd name="connsiteY4" fmla="*/ 435696 h 580075"/>
                <a:gd name="connsiteX5" fmla="*/ 231006 w 1973179"/>
                <a:gd name="connsiteY5" fmla="*/ 416446 h 580075"/>
                <a:gd name="connsiteX6" fmla="*/ 259882 w 1973179"/>
                <a:gd name="connsiteY6" fmla="*/ 406820 h 580075"/>
                <a:gd name="connsiteX7" fmla="*/ 279133 w 1973179"/>
                <a:gd name="connsiteY7" fmla="*/ 377944 h 580075"/>
                <a:gd name="connsiteX8" fmla="*/ 336884 w 1973179"/>
                <a:gd name="connsiteY8" fmla="*/ 358694 h 580075"/>
                <a:gd name="connsiteX9" fmla="*/ 423512 w 1973179"/>
                <a:gd name="connsiteY9" fmla="*/ 320193 h 580075"/>
                <a:gd name="connsiteX10" fmla="*/ 452387 w 1973179"/>
                <a:gd name="connsiteY10" fmla="*/ 310568 h 580075"/>
                <a:gd name="connsiteX11" fmla="*/ 490889 w 1973179"/>
                <a:gd name="connsiteY11" fmla="*/ 281692 h 580075"/>
                <a:gd name="connsiteX12" fmla="*/ 577516 w 1973179"/>
                <a:gd name="connsiteY12" fmla="*/ 252816 h 580075"/>
                <a:gd name="connsiteX13" fmla="*/ 606392 w 1973179"/>
                <a:gd name="connsiteY13" fmla="*/ 243191 h 580075"/>
                <a:gd name="connsiteX14" fmla="*/ 635267 w 1973179"/>
                <a:gd name="connsiteY14" fmla="*/ 233566 h 580075"/>
                <a:gd name="connsiteX15" fmla="*/ 693019 w 1973179"/>
                <a:gd name="connsiteY15" fmla="*/ 204690 h 580075"/>
                <a:gd name="connsiteX16" fmla="*/ 721895 w 1973179"/>
                <a:gd name="connsiteY16" fmla="*/ 185439 h 580075"/>
                <a:gd name="connsiteX17" fmla="*/ 818147 w 1973179"/>
                <a:gd name="connsiteY17" fmla="*/ 166189 h 580075"/>
                <a:gd name="connsiteX18" fmla="*/ 885524 w 1973179"/>
                <a:gd name="connsiteY18" fmla="*/ 146938 h 580075"/>
                <a:gd name="connsiteX19" fmla="*/ 943276 w 1973179"/>
                <a:gd name="connsiteY19" fmla="*/ 127688 h 580075"/>
                <a:gd name="connsiteX20" fmla="*/ 1049154 w 1973179"/>
                <a:gd name="connsiteY20" fmla="*/ 98812 h 580075"/>
                <a:gd name="connsiteX21" fmla="*/ 1078030 w 1973179"/>
                <a:gd name="connsiteY21" fmla="*/ 79561 h 580075"/>
                <a:gd name="connsiteX22" fmla="*/ 1222409 w 1973179"/>
                <a:gd name="connsiteY22" fmla="*/ 60311 h 580075"/>
                <a:gd name="connsiteX23" fmla="*/ 1318661 w 1973179"/>
                <a:gd name="connsiteY23" fmla="*/ 31435 h 580075"/>
                <a:gd name="connsiteX24" fmla="*/ 1376413 w 1973179"/>
                <a:gd name="connsiteY24" fmla="*/ 12184 h 580075"/>
                <a:gd name="connsiteX25" fmla="*/ 1973179 w 1973179"/>
                <a:gd name="connsiteY25" fmla="*/ 2559 h 58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73179" h="580075">
                  <a:moveTo>
                    <a:pt x="0" y="580075"/>
                  </a:moveTo>
                  <a:cubicBezTo>
                    <a:pt x="11803" y="570632"/>
                    <a:pt x="56573" y="532538"/>
                    <a:pt x="77002" y="522323"/>
                  </a:cubicBezTo>
                  <a:cubicBezTo>
                    <a:pt x="86077" y="517786"/>
                    <a:pt x="96253" y="515906"/>
                    <a:pt x="105878" y="512698"/>
                  </a:cubicBezTo>
                  <a:cubicBezTo>
                    <a:pt x="157215" y="435694"/>
                    <a:pt x="89835" y="528741"/>
                    <a:pt x="154004" y="464572"/>
                  </a:cubicBezTo>
                  <a:cubicBezTo>
                    <a:pt x="162184" y="456392"/>
                    <a:pt x="163445" y="441827"/>
                    <a:pt x="173255" y="435696"/>
                  </a:cubicBezTo>
                  <a:cubicBezTo>
                    <a:pt x="190462" y="424942"/>
                    <a:pt x="211756" y="422863"/>
                    <a:pt x="231006" y="416446"/>
                  </a:cubicBezTo>
                  <a:lnTo>
                    <a:pt x="259882" y="406820"/>
                  </a:lnTo>
                  <a:cubicBezTo>
                    <a:pt x="266299" y="397195"/>
                    <a:pt x="269323" y="384075"/>
                    <a:pt x="279133" y="377944"/>
                  </a:cubicBezTo>
                  <a:cubicBezTo>
                    <a:pt x="296340" y="367190"/>
                    <a:pt x="336884" y="358694"/>
                    <a:pt x="336884" y="358694"/>
                  </a:cubicBezTo>
                  <a:cubicBezTo>
                    <a:pt x="382644" y="328187"/>
                    <a:pt x="354785" y="343102"/>
                    <a:pt x="423512" y="320193"/>
                  </a:cubicBezTo>
                  <a:lnTo>
                    <a:pt x="452387" y="310568"/>
                  </a:lnTo>
                  <a:cubicBezTo>
                    <a:pt x="465221" y="300943"/>
                    <a:pt x="476540" y="288866"/>
                    <a:pt x="490889" y="281692"/>
                  </a:cubicBezTo>
                  <a:cubicBezTo>
                    <a:pt x="490898" y="281687"/>
                    <a:pt x="563073" y="257630"/>
                    <a:pt x="577516" y="252816"/>
                  </a:cubicBezTo>
                  <a:lnTo>
                    <a:pt x="606392" y="243191"/>
                  </a:lnTo>
                  <a:lnTo>
                    <a:pt x="635267" y="233566"/>
                  </a:lnTo>
                  <a:cubicBezTo>
                    <a:pt x="718022" y="178395"/>
                    <a:pt x="613318" y="244541"/>
                    <a:pt x="693019" y="204690"/>
                  </a:cubicBezTo>
                  <a:cubicBezTo>
                    <a:pt x="703366" y="199517"/>
                    <a:pt x="711262" y="189996"/>
                    <a:pt x="721895" y="185439"/>
                  </a:cubicBezTo>
                  <a:cubicBezTo>
                    <a:pt x="740168" y="177608"/>
                    <a:pt x="805120" y="168360"/>
                    <a:pt x="818147" y="166189"/>
                  </a:cubicBezTo>
                  <a:cubicBezTo>
                    <a:pt x="915134" y="133858"/>
                    <a:pt x="764738" y="183173"/>
                    <a:pt x="885524" y="146938"/>
                  </a:cubicBezTo>
                  <a:cubicBezTo>
                    <a:pt x="904960" y="141107"/>
                    <a:pt x="923590" y="132610"/>
                    <a:pt x="943276" y="127688"/>
                  </a:cubicBezTo>
                  <a:cubicBezTo>
                    <a:pt x="1030121" y="105976"/>
                    <a:pt x="995178" y="116803"/>
                    <a:pt x="1049154" y="98812"/>
                  </a:cubicBezTo>
                  <a:cubicBezTo>
                    <a:pt x="1058779" y="92395"/>
                    <a:pt x="1067055" y="83219"/>
                    <a:pt x="1078030" y="79561"/>
                  </a:cubicBezTo>
                  <a:cubicBezTo>
                    <a:pt x="1099632" y="72360"/>
                    <a:pt x="1212865" y="61371"/>
                    <a:pt x="1222409" y="60311"/>
                  </a:cubicBezTo>
                  <a:cubicBezTo>
                    <a:pt x="1302167" y="33725"/>
                    <a:pt x="1175400" y="75516"/>
                    <a:pt x="1318661" y="31435"/>
                  </a:cubicBezTo>
                  <a:cubicBezTo>
                    <a:pt x="1338056" y="25467"/>
                    <a:pt x="1356166" y="13534"/>
                    <a:pt x="1376413" y="12184"/>
                  </a:cubicBezTo>
                  <a:cubicBezTo>
                    <a:pt x="1671254" y="-7472"/>
                    <a:pt x="1472559" y="2559"/>
                    <a:pt x="1973179" y="255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03" name="文字方塊 102"/>
            <p:cNvSpPr txBox="1"/>
            <p:nvPr/>
          </p:nvSpPr>
          <p:spPr>
            <a:xfrm>
              <a:off x="3761334" y="5037953"/>
              <a:ext cx="667897" cy="461665"/>
            </a:xfrm>
            <a:prstGeom prst="rect">
              <a:avLst/>
            </a:prstGeom>
            <a:noFill/>
          </p:spPr>
          <p:txBody>
            <a:bodyPr wrap="square" rtlCol="0">
              <a:spAutoFit/>
            </a:bodyPr>
            <a:lstStyle/>
            <a:p>
              <a:r>
                <a:rPr lang="en-US" altLang="zh-TW" sz="1200" dirty="0" smtClean="0"/>
                <a:t>Linear Region</a:t>
              </a:r>
              <a:endParaRPr lang="zh-TW" altLang="en-US" sz="1200" dirty="0"/>
            </a:p>
          </p:txBody>
        </p:sp>
        <p:sp>
          <p:nvSpPr>
            <p:cNvPr id="104" name="文字方塊 103"/>
            <p:cNvSpPr txBox="1"/>
            <p:nvPr/>
          </p:nvSpPr>
          <p:spPr>
            <a:xfrm>
              <a:off x="5705866" y="5718247"/>
              <a:ext cx="881355" cy="461665"/>
            </a:xfrm>
            <a:prstGeom prst="rect">
              <a:avLst/>
            </a:prstGeom>
            <a:noFill/>
          </p:spPr>
          <p:txBody>
            <a:bodyPr wrap="square" rtlCol="0">
              <a:spAutoFit/>
            </a:bodyPr>
            <a:lstStyle/>
            <a:p>
              <a:r>
                <a:rPr lang="en-US" altLang="zh-TW" sz="1200" dirty="0" smtClean="0"/>
                <a:t>Saturation Region</a:t>
              </a:r>
              <a:endParaRPr lang="zh-TW" altLang="en-US" sz="1200" dirty="0"/>
            </a:p>
          </p:txBody>
        </p:sp>
        <p:sp>
          <p:nvSpPr>
            <p:cNvPr id="108" name="文字方塊 107"/>
            <p:cNvSpPr txBox="1"/>
            <p:nvPr/>
          </p:nvSpPr>
          <p:spPr>
            <a:xfrm>
              <a:off x="4720308" y="5296583"/>
              <a:ext cx="953632" cy="646331"/>
            </a:xfrm>
            <a:prstGeom prst="rect">
              <a:avLst/>
            </a:prstGeom>
            <a:noFill/>
          </p:spPr>
          <p:txBody>
            <a:bodyPr wrap="square" rtlCol="0">
              <a:spAutoFit/>
            </a:bodyPr>
            <a:lstStyle/>
            <a:p>
              <a:r>
                <a:rPr lang="en-US" altLang="zh-TW" sz="1200" dirty="0" smtClean="0"/>
                <a:t>Actual Operation Point</a:t>
              </a:r>
              <a:endParaRPr lang="zh-TW" altLang="en-US" sz="1200" dirty="0"/>
            </a:p>
          </p:txBody>
        </p:sp>
        <p:cxnSp>
          <p:nvCxnSpPr>
            <p:cNvPr id="110" name="直線單箭頭接點 109"/>
            <p:cNvCxnSpPr>
              <a:stCxn id="108" idx="1"/>
            </p:cNvCxnSpPr>
            <p:nvPr/>
          </p:nvCxnSpPr>
          <p:spPr>
            <a:xfrm flipH="1" flipV="1">
              <a:off x="4429231" y="5543750"/>
              <a:ext cx="291077" cy="75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直線單箭頭接點 112"/>
            <p:cNvCxnSpPr>
              <a:stCxn id="59" idx="1"/>
              <a:endCxn id="101" idx="13"/>
            </p:cNvCxnSpPr>
            <p:nvPr/>
          </p:nvCxnSpPr>
          <p:spPr>
            <a:xfrm flipH="1" flipV="1">
              <a:off x="5255394" y="4947386"/>
              <a:ext cx="325777" cy="139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直線單箭頭接點 114"/>
            <p:cNvCxnSpPr/>
            <p:nvPr/>
          </p:nvCxnSpPr>
          <p:spPr>
            <a:xfrm>
              <a:off x="4429231" y="6067802"/>
              <a:ext cx="82616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文字方塊 115"/>
            <p:cNvSpPr txBox="1"/>
            <p:nvPr/>
          </p:nvSpPr>
          <p:spPr>
            <a:xfrm>
              <a:off x="4647644" y="6018185"/>
              <a:ext cx="881355" cy="276999"/>
            </a:xfrm>
            <a:prstGeom prst="rect">
              <a:avLst/>
            </a:prstGeom>
            <a:noFill/>
          </p:spPr>
          <p:txBody>
            <a:bodyPr wrap="square" rtlCol="0">
              <a:spAutoFit/>
            </a:bodyPr>
            <a:lstStyle/>
            <a:p>
              <a:r>
                <a:rPr lang="en-US" altLang="zh-TW" sz="1200" dirty="0" smtClean="0">
                  <a:solidFill>
                    <a:srgbClr val="FF0000"/>
                  </a:solidFill>
                </a:rPr>
                <a:t>IBO</a:t>
              </a:r>
              <a:endParaRPr lang="zh-TW" altLang="en-US" sz="1200" dirty="0">
                <a:solidFill>
                  <a:srgbClr val="FF0000"/>
                </a:solidFill>
              </a:endParaRPr>
            </a:p>
          </p:txBody>
        </p:sp>
        <mc:AlternateContent xmlns:mc="http://schemas.openxmlformats.org/markup-compatibility/2006" xmlns:a14="http://schemas.microsoft.com/office/drawing/2010/main">
          <mc:Choice Requires="a14">
            <p:sp>
              <p:nvSpPr>
                <p:cNvPr id="117" name="矩形 116"/>
                <p:cNvSpPr/>
                <p:nvPr/>
              </p:nvSpPr>
              <p:spPr>
                <a:xfrm>
                  <a:off x="4992775" y="6235452"/>
                  <a:ext cx="608821" cy="317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𝑃</m:t>
                            </m:r>
                          </m:e>
                          <m:sub>
                            <m:r>
                              <a:rPr lang="en-US" altLang="zh-TW" sz="1400" b="0" i="1" smtClean="0">
                                <a:latin typeface="Cambria Math" panose="02040503050406030204" pitchFamily="18" charset="0"/>
                              </a:rPr>
                              <m:t>𝑖</m:t>
                            </m:r>
                            <m:r>
                              <a:rPr lang="en-US" altLang="zh-TW" sz="1400" i="1">
                                <a:latin typeface="Cambria Math" panose="02040503050406030204" pitchFamily="18" charset="0"/>
                              </a:rPr>
                              <m:t>,</m:t>
                            </m:r>
                            <m:r>
                              <a:rPr lang="en-US" altLang="zh-TW" sz="1400" b="0" i="1" smtClean="0">
                                <a:latin typeface="Cambria Math" panose="02040503050406030204" pitchFamily="18" charset="0"/>
                              </a:rPr>
                              <m:t>𝑠𝑎𝑡</m:t>
                            </m:r>
                          </m:sub>
                        </m:sSub>
                      </m:oMath>
                    </m:oMathPara>
                  </a14:m>
                  <a:endParaRPr lang="zh-TW" altLang="en-US" sz="1400" dirty="0"/>
                </a:p>
              </p:txBody>
            </p:sp>
          </mc:Choice>
          <mc:Fallback xmlns="">
            <p:sp>
              <p:nvSpPr>
                <p:cNvPr id="117" name="矩形 116"/>
                <p:cNvSpPr>
                  <a:spLocks noRot="1" noChangeAspect="1" noMove="1" noResize="1" noEditPoints="1" noAdjustHandles="1" noChangeArrowheads="1" noChangeShapeType="1" noTextEdit="1"/>
                </p:cNvSpPr>
                <p:nvPr/>
              </p:nvSpPr>
              <p:spPr>
                <a:xfrm>
                  <a:off x="4992775" y="6235452"/>
                  <a:ext cx="608821" cy="317203"/>
                </a:xfrm>
                <a:prstGeom prst="rect">
                  <a:avLst/>
                </a:prstGeom>
                <a:blipFill>
                  <a:blip r:embed="rId9"/>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4456748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398" y="783215"/>
            <a:ext cx="6668138" cy="5440940"/>
          </a:xfrm>
          <a:prstGeom prst="rect">
            <a:avLst/>
          </a:prstGeom>
        </p:spPr>
      </p:pic>
    </p:spTree>
    <p:extLst>
      <p:ext uri="{BB962C8B-B14F-4D97-AF65-F5344CB8AC3E}">
        <p14:creationId xmlns:p14="http://schemas.microsoft.com/office/powerpoint/2010/main" val="596078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821" y="716973"/>
            <a:ext cx="6734175" cy="5486400"/>
          </a:xfrm>
          <a:prstGeom prst="rect">
            <a:avLst/>
          </a:prstGeom>
        </p:spPr>
      </p:pic>
    </p:spTree>
    <p:extLst>
      <p:ext uri="{BB962C8B-B14F-4D97-AF65-F5344CB8AC3E}">
        <p14:creationId xmlns:p14="http://schemas.microsoft.com/office/powerpoint/2010/main" val="3266704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4618" y="1183872"/>
            <a:ext cx="4572000" cy="2462213"/>
          </a:xfrm>
          <a:prstGeom prst="rect">
            <a:avLst/>
          </a:prstGeom>
        </p:spPr>
        <p:txBody>
          <a:bodyPr>
            <a:spAutoFit/>
          </a:bodyPr>
          <a:lstStyle/>
          <a:p>
            <a:pPr marL="285750" indent="-285750">
              <a:buFont typeface="Wingdings" panose="05000000000000000000" pitchFamily="2" charset="2"/>
              <a:buChar char="u"/>
            </a:pPr>
            <a:r>
              <a:rPr lang="en-US" altLang="zh-TW" sz="1400" dirty="0"/>
              <a:t>Non-Binary LDPC Codes</a:t>
            </a:r>
          </a:p>
          <a:p>
            <a:pPr marL="285750" indent="-285750">
              <a:buFont typeface="Wingdings" panose="05000000000000000000" pitchFamily="2" charset="2"/>
              <a:buChar char="u"/>
            </a:pPr>
            <a:endParaRPr lang="en-US" altLang="zh-TW" sz="1400" dirty="0"/>
          </a:p>
          <a:p>
            <a:pPr marL="742950" lvl="1" indent="-285750">
              <a:buFont typeface="Wingdings" panose="05000000000000000000" pitchFamily="2" charset="2"/>
              <a:buChar char="n"/>
            </a:pPr>
            <a:r>
              <a:rPr lang="en-US" altLang="zh-TW" sz="1400" dirty="0"/>
              <a:t>Some Basics</a:t>
            </a:r>
          </a:p>
          <a:p>
            <a:pPr marL="742950" lvl="1" indent="-285750">
              <a:buFont typeface="Wingdings" panose="05000000000000000000" pitchFamily="2" charset="2"/>
              <a:buChar char="n"/>
            </a:pPr>
            <a:endParaRPr lang="en-US" altLang="zh-TW" sz="1400" dirty="0"/>
          </a:p>
          <a:p>
            <a:pPr marL="742950" lvl="1" indent="-285750">
              <a:buFont typeface="Wingdings" panose="05000000000000000000" pitchFamily="2" charset="2"/>
              <a:buChar char="n"/>
            </a:pPr>
            <a:r>
              <a:rPr lang="en-US" altLang="zh-TW" sz="1400" dirty="0"/>
              <a:t>Bit-Flipping Method for PAPR Reduction</a:t>
            </a:r>
          </a:p>
          <a:p>
            <a:pPr marL="742950" lvl="1" indent="-285750">
              <a:buFont typeface="Wingdings" panose="05000000000000000000" pitchFamily="2" charset="2"/>
              <a:buChar char="n"/>
            </a:pPr>
            <a:endParaRPr lang="en-US" altLang="zh-TW" sz="1400" dirty="0"/>
          </a:p>
          <a:p>
            <a:pPr marL="742950" lvl="1" indent="-285750">
              <a:buFont typeface="Wingdings" panose="05000000000000000000" pitchFamily="2" charset="2"/>
              <a:buChar char="n"/>
            </a:pPr>
            <a:r>
              <a:rPr lang="en-US" altLang="zh-TW" sz="1400" dirty="0"/>
              <a:t>Side Information Embedded </a:t>
            </a:r>
            <a:r>
              <a:rPr lang="en-US" altLang="zh-TW" sz="1400" dirty="0" smtClean="0"/>
              <a:t>Selective Mapping (SLM) </a:t>
            </a:r>
            <a:r>
              <a:rPr lang="en-US" altLang="zh-TW" sz="1400" dirty="0"/>
              <a:t>for PAPR </a:t>
            </a:r>
            <a:r>
              <a:rPr lang="en-US" altLang="zh-TW" sz="1400" dirty="0" smtClean="0"/>
              <a:t>Reduction</a:t>
            </a:r>
          </a:p>
          <a:p>
            <a:pPr marL="742950" lvl="1" indent="-285750">
              <a:buFont typeface="Wingdings" panose="05000000000000000000" pitchFamily="2" charset="2"/>
              <a:buChar char="n"/>
            </a:pPr>
            <a:endParaRPr lang="en-US" altLang="zh-TW" sz="1400" dirty="0"/>
          </a:p>
          <a:p>
            <a:pPr marL="742950" lvl="1" indent="-285750">
              <a:buFont typeface="Wingdings" panose="05000000000000000000" pitchFamily="2" charset="2"/>
              <a:buChar char="n"/>
            </a:pPr>
            <a:endParaRPr lang="en-US" altLang="zh-TW" sz="1400" dirty="0" smtClean="0"/>
          </a:p>
          <a:p>
            <a:pPr marL="285750" indent="-285750">
              <a:buFont typeface="Wingdings" panose="05000000000000000000" pitchFamily="2" charset="2"/>
              <a:buChar char="u"/>
            </a:pPr>
            <a:r>
              <a:rPr lang="en-US" altLang="zh-TW" sz="1400" dirty="0" smtClean="0">
                <a:solidFill>
                  <a:schemeClr val="bg1">
                    <a:lumMod val="85000"/>
                  </a:schemeClr>
                </a:solidFill>
              </a:rPr>
              <a:t>Conclusions and Future Work</a:t>
            </a:r>
            <a:endParaRPr lang="en-US" altLang="zh-TW" sz="1400" dirty="0">
              <a:solidFill>
                <a:schemeClr val="bg1">
                  <a:lumMod val="85000"/>
                </a:schemeClr>
              </a:solidFill>
            </a:endParaRPr>
          </a:p>
        </p:txBody>
      </p:sp>
    </p:spTree>
    <p:extLst>
      <p:ext uri="{BB962C8B-B14F-4D97-AF65-F5344CB8AC3E}">
        <p14:creationId xmlns:p14="http://schemas.microsoft.com/office/powerpoint/2010/main" val="4052116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946494" y="268428"/>
            <a:ext cx="7772400" cy="1014255"/>
          </a:xfrm>
        </p:spPr>
        <p:txBody>
          <a:bodyPr>
            <a:normAutofit/>
          </a:bodyPr>
          <a:lstStyle/>
          <a:p>
            <a:r>
              <a:rPr lang="en-US" altLang="zh-TW" sz="3600" b="1" dirty="0" smtClean="0"/>
              <a:t>Non-binary LDPC codes</a:t>
            </a:r>
            <a:endParaRPr lang="zh-TW" altLang="en-US" sz="3600" b="1" dirty="0"/>
          </a:p>
        </p:txBody>
      </p:sp>
      <p:sp>
        <p:nvSpPr>
          <p:cNvPr id="3" name="文字方塊 2"/>
          <p:cNvSpPr txBox="1"/>
          <p:nvPr/>
        </p:nvSpPr>
        <p:spPr>
          <a:xfrm>
            <a:off x="946494" y="1766570"/>
            <a:ext cx="7980688" cy="2462213"/>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Binary LDPC codes can lead to very good performance for very long </a:t>
            </a:r>
            <a:r>
              <a:rPr lang="en-US" altLang="zh-TW" sz="1400" dirty="0" err="1" smtClean="0"/>
              <a:t>codeword</a:t>
            </a:r>
            <a:r>
              <a:rPr lang="en-US" altLang="zh-TW" sz="1400" dirty="0" smtClean="0"/>
              <a:t> length, but when accounting for practical constraints, it is not always satisfying.</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Non-binary LDPC (NB LDPC) codes offer better resistance to errors and fit better the high spectral efficiency transmission [17]. Some results have proved their superiority under AWGN</a:t>
            </a:r>
            <a:r>
              <a:rPr lang="en-US" altLang="zh-TW" sz="1400" dirty="0"/>
              <a:t> </a:t>
            </a:r>
            <a:r>
              <a:rPr lang="en-US" altLang="zh-TW" sz="1400" dirty="0" smtClean="0"/>
              <a:t>channel [18] and MIMO systems [19].</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In these cases, NB LDPC codes have shown great potential, however the performance gain come with a significant increase of the decoding complexity.</a:t>
            </a:r>
            <a:endParaRPr lang="zh-TW" altLang="en-US" sz="1400" dirty="0"/>
          </a:p>
        </p:txBody>
      </p:sp>
      <p:sp>
        <p:nvSpPr>
          <p:cNvPr id="4" name="矩形 3"/>
          <p:cNvSpPr/>
          <p:nvPr/>
        </p:nvSpPr>
        <p:spPr>
          <a:xfrm>
            <a:off x="946494" y="4743793"/>
            <a:ext cx="7542877" cy="646331"/>
          </a:xfrm>
          <a:prstGeom prst="rect">
            <a:avLst/>
          </a:prstGeom>
        </p:spPr>
        <p:txBody>
          <a:bodyPr wrap="square">
            <a:spAutoFit/>
          </a:bodyPr>
          <a:lstStyle/>
          <a:p>
            <a:r>
              <a:rPr lang="en-US" altLang="zh-TW" sz="1200" dirty="0" smtClean="0">
                <a:solidFill>
                  <a:srgbClr val="333333"/>
                </a:solidFill>
              </a:rPr>
              <a:t>[17] M</a:t>
            </a:r>
            <a:r>
              <a:rPr lang="en-US" altLang="zh-TW" sz="1200" dirty="0">
                <a:solidFill>
                  <a:srgbClr val="333333"/>
                </a:solidFill>
              </a:rPr>
              <a:t>. </a:t>
            </a:r>
            <a:r>
              <a:rPr lang="en-US" altLang="zh-TW" sz="1200" dirty="0" err="1">
                <a:solidFill>
                  <a:srgbClr val="333333"/>
                </a:solidFill>
              </a:rPr>
              <a:t>Arabaci</a:t>
            </a:r>
            <a:r>
              <a:rPr lang="en-US" altLang="zh-TW" sz="1200" dirty="0">
                <a:solidFill>
                  <a:srgbClr val="333333"/>
                </a:solidFill>
              </a:rPr>
              <a:t> and I. B. </a:t>
            </a:r>
            <a:r>
              <a:rPr lang="en-US" altLang="zh-TW" sz="1200" dirty="0" err="1">
                <a:solidFill>
                  <a:srgbClr val="333333"/>
                </a:solidFill>
              </a:rPr>
              <a:t>Djordjevic</a:t>
            </a:r>
            <a:r>
              <a:rPr lang="en-US" altLang="zh-TW" sz="1200" dirty="0">
                <a:solidFill>
                  <a:srgbClr val="333333"/>
                </a:solidFill>
              </a:rPr>
              <a:t>, "Binary and </a:t>
            </a:r>
            <a:r>
              <a:rPr lang="en-US" altLang="zh-TW" sz="1200" dirty="0" err="1">
                <a:solidFill>
                  <a:srgbClr val="333333"/>
                </a:solidFill>
              </a:rPr>
              <a:t>nonbinary</a:t>
            </a:r>
            <a:r>
              <a:rPr lang="en-US" altLang="zh-TW" sz="1200" dirty="0">
                <a:solidFill>
                  <a:srgbClr val="333333"/>
                </a:solidFill>
              </a:rPr>
              <a:t> LDPC-coded modulations for generalized fading channels," </a:t>
            </a:r>
            <a:r>
              <a:rPr lang="en-US" altLang="zh-TW" sz="1200" i="1" dirty="0">
                <a:solidFill>
                  <a:srgbClr val="333333"/>
                </a:solidFill>
              </a:rPr>
              <a:t>2011 10th International Conference on Telecommunication in Modern Satellite Cable and Broadcasting Services (TELSIKS)</a:t>
            </a:r>
            <a:r>
              <a:rPr lang="en-US" altLang="zh-TW" sz="1200" dirty="0">
                <a:solidFill>
                  <a:srgbClr val="333333"/>
                </a:solidFill>
              </a:rPr>
              <a:t>, Nis, 2011, pp. 148-151</a:t>
            </a:r>
            <a:endParaRPr lang="zh-TW" altLang="en-US" sz="1200" dirty="0"/>
          </a:p>
        </p:txBody>
      </p:sp>
      <p:sp>
        <p:nvSpPr>
          <p:cNvPr id="5" name="矩形 4"/>
          <p:cNvSpPr/>
          <p:nvPr/>
        </p:nvSpPr>
        <p:spPr>
          <a:xfrm>
            <a:off x="946494" y="5443469"/>
            <a:ext cx="7542877" cy="461665"/>
          </a:xfrm>
          <a:prstGeom prst="rect">
            <a:avLst/>
          </a:prstGeom>
        </p:spPr>
        <p:txBody>
          <a:bodyPr wrap="square">
            <a:spAutoFit/>
          </a:bodyPr>
          <a:lstStyle/>
          <a:p>
            <a:r>
              <a:rPr lang="en-US" altLang="zh-TW" sz="1200" dirty="0" smtClean="0"/>
              <a:t>[18] D</a:t>
            </a:r>
            <a:r>
              <a:rPr lang="en-US" altLang="zh-TW" sz="1200" dirty="0"/>
              <a:t>. </a:t>
            </a:r>
            <a:r>
              <a:rPr lang="en-US" altLang="zh-TW" sz="1200" dirty="0" err="1"/>
              <a:t>Declercq</a:t>
            </a:r>
            <a:r>
              <a:rPr lang="en-US" altLang="zh-TW" sz="1200" dirty="0"/>
              <a:t>, M. Colas, and G. </a:t>
            </a:r>
            <a:r>
              <a:rPr lang="en-US" altLang="zh-TW" sz="1200" dirty="0" err="1"/>
              <a:t>Gelle</a:t>
            </a:r>
            <a:r>
              <a:rPr lang="en-US" altLang="zh-TW" sz="1200" dirty="0"/>
              <a:t>, “Regular GF(2q)-LDPC coded modulations for higher order QAM-AWGN channel,” in Proc. ISITA, Parma, Italy, Oct. 2004.</a:t>
            </a:r>
            <a:endParaRPr lang="zh-TW" altLang="en-US" sz="1200" dirty="0"/>
          </a:p>
        </p:txBody>
      </p:sp>
      <p:sp>
        <p:nvSpPr>
          <p:cNvPr id="6" name="矩形 5"/>
          <p:cNvSpPr/>
          <p:nvPr/>
        </p:nvSpPr>
        <p:spPr>
          <a:xfrm>
            <a:off x="946493" y="5958479"/>
            <a:ext cx="7542878" cy="646331"/>
          </a:xfrm>
          <a:prstGeom prst="rect">
            <a:avLst/>
          </a:prstGeom>
        </p:spPr>
        <p:txBody>
          <a:bodyPr wrap="square">
            <a:spAutoFit/>
          </a:bodyPr>
          <a:lstStyle/>
          <a:p>
            <a:r>
              <a:rPr lang="en-US" altLang="zh-TW" sz="1200" dirty="0" smtClean="0"/>
              <a:t>[19] X</a:t>
            </a:r>
            <a:r>
              <a:rPr lang="en-US" altLang="zh-TW" sz="1200" dirty="0"/>
              <a:t>. Jiang, Y. Yan, X. gen Xia, and M. H. Lee, “Application of </a:t>
            </a:r>
            <a:r>
              <a:rPr lang="en-US" altLang="zh-TW" sz="1200" dirty="0" err="1"/>
              <a:t>nonbinary</a:t>
            </a:r>
            <a:r>
              <a:rPr lang="en-US" altLang="zh-TW" sz="1200" dirty="0"/>
              <a:t> LDPC codes based on </a:t>
            </a:r>
            <a:r>
              <a:rPr lang="en-US" altLang="zh-TW" sz="1200" dirty="0" err="1"/>
              <a:t>euclidean</a:t>
            </a:r>
            <a:r>
              <a:rPr lang="en-US" altLang="zh-TW" sz="1200" dirty="0"/>
              <a:t> geometries to MIMO systems,” in International Conference on Wireless Communications Signal Processing, 2009 (WCSP 2009), Nov. 2009, pp. 1–5.</a:t>
            </a:r>
            <a:endParaRPr lang="zh-TW" altLang="en-US" sz="1200" dirty="0"/>
          </a:p>
        </p:txBody>
      </p:sp>
    </p:spTree>
    <p:extLst>
      <p:ext uri="{BB962C8B-B14F-4D97-AF65-F5344CB8AC3E}">
        <p14:creationId xmlns:p14="http://schemas.microsoft.com/office/powerpoint/2010/main" val="27422401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929" y="862697"/>
            <a:ext cx="6438944" cy="5083377"/>
          </a:xfrm>
          <a:prstGeom prst="rect">
            <a:avLst/>
          </a:prstGeom>
        </p:spPr>
      </p:pic>
    </p:spTree>
    <p:extLst>
      <p:ext uri="{BB962C8B-B14F-4D97-AF65-F5344CB8AC3E}">
        <p14:creationId xmlns:p14="http://schemas.microsoft.com/office/powerpoint/2010/main" val="20992579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98493" y="208862"/>
            <a:ext cx="7772400" cy="1014255"/>
          </a:xfrm>
        </p:spPr>
        <p:txBody>
          <a:bodyPr>
            <a:normAutofit/>
          </a:bodyPr>
          <a:lstStyle/>
          <a:p>
            <a:r>
              <a:rPr lang="en-US" altLang="zh-TW" sz="4000" b="1" dirty="0" smtClean="0"/>
              <a:t>QSPA/FFT-QSPA Algorithm</a:t>
            </a:r>
            <a:endParaRPr lang="zh-TW" altLang="en-US" sz="4000" b="1" dirty="0"/>
          </a:p>
        </p:txBody>
      </p:sp>
      <p:sp>
        <p:nvSpPr>
          <p:cNvPr id="6" name="文字方塊 5"/>
          <p:cNvSpPr txBox="1"/>
          <p:nvPr/>
        </p:nvSpPr>
        <p:spPr>
          <a:xfrm>
            <a:off x="304012" y="5761716"/>
            <a:ext cx="7218578" cy="461665"/>
          </a:xfrm>
          <a:prstGeom prst="rect">
            <a:avLst/>
          </a:prstGeom>
          <a:noFill/>
        </p:spPr>
        <p:txBody>
          <a:bodyPr wrap="square" rtlCol="0">
            <a:spAutoFit/>
          </a:bodyPr>
          <a:lstStyle/>
          <a:p>
            <a:r>
              <a:rPr lang="en-US" altLang="zh-TW" sz="1200" dirty="0" smtClean="0"/>
              <a:t>[21] </a:t>
            </a:r>
            <a:r>
              <a:rPr lang="en-US" altLang="zh-TW" sz="1200" dirty="0"/>
              <a:t>D. J. C. MacKay and M. Davey, “Evaluation of </a:t>
            </a:r>
            <a:r>
              <a:rPr lang="en-US" altLang="zh-TW" sz="1200" dirty="0" err="1"/>
              <a:t>Gallager</a:t>
            </a:r>
            <a:r>
              <a:rPr lang="en-US" altLang="zh-TW" sz="1200" dirty="0"/>
              <a:t> </a:t>
            </a:r>
            <a:r>
              <a:rPr lang="en-US" altLang="zh-TW" sz="1200" dirty="0" smtClean="0"/>
              <a:t>codes for </a:t>
            </a:r>
            <a:r>
              <a:rPr lang="en-US" altLang="zh-TW" sz="1200" dirty="0"/>
              <a:t>short block length and high rate applications,” in Proc. IMA Workshop Codes, Systems and Graphical Models, 1999</a:t>
            </a:r>
            <a:endParaRPr lang="zh-TW" altLang="en-US" sz="1200" dirty="0"/>
          </a:p>
        </p:txBody>
      </p:sp>
      <p:sp>
        <p:nvSpPr>
          <p:cNvPr id="9" name="文字方塊 8"/>
          <p:cNvSpPr txBox="1"/>
          <p:nvPr/>
        </p:nvSpPr>
        <p:spPr>
          <a:xfrm>
            <a:off x="304012" y="5392382"/>
            <a:ext cx="8623172" cy="276999"/>
          </a:xfrm>
          <a:prstGeom prst="rect">
            <a:avLst/>
          </a:prstGeom>
          <a:noFill/>
        </p:spPr>
        <p:txBody>
          <a:bodyPr wrap="square" rtlCol="0">
            <a:spAutoFit/>
          </a:bodyPr>
          <a:lstStyle/>
          <a:p>
            <a:r>
              <a:rPr lang="en-US" altLang="zh-TW" sz="1200" dirty="0" smtClean="0"/>
              <a:t>[20] </a:t>
            </a:r>
            <a:r>
              <a:rPr lang="en-US" altLang="zh-TW" sz="1200" dirty="0"/>
              <a:t>M. C. Davey and D. J. C. MacKay, “Low density parity check codes over GF (q),” IEEE </a:t>
            </a:r>
            <a:r>
              <a:rPr lang="en-US" altLang="zh-TW" sz="1200" dirty="0" err="1"/>
              <a:t>Commun</a:t>
            </a:r>
            <a:r>
              <a:rPr lang="en-US" altLang="zh-TW" sz="1200" dirty="0"/>
              <a:t>. Lett., vol. 2, pp. 165–167, June 1998.</a:t>
            </a:r>
            <a:endParaRPr lang="zh-TW" altLang="en-US" sz="1200" dirty="0"/>
          </a:p>
        </p:txBody>
      </p:sp>
      <p:sp>
        <p:nvSpPr>
          <p:cNvPr id="5" name="矩形 4"/>
          <p:cNvSpPr/>
          <p:nvPr/>
        </p:nvSpPr>
        <p:spPr>
          <a:xfrm>
            <a:off x="314930" y="6244640"/>
            <a:ext cx="8044093" cy="461665"/>
          </a:xfrm>
          <a:prstGeom prst="rect">
            <a:avLst/>
          </a:prstGeom>
        </p:spPr>
        <p:txBody>
          <a:bodyPr wrap="square">
            <a:spAutoFit/>
          </a:bodyPr>
          <a:lstStyle/>
          <a:p>
            <a:r>
              <a:rPr lang="en-US" altLang="zh-TW" sz="1200" dirty="0" smtClean="0"/>
              <a:t>[22] J</a:t>
            </a:r>
            <a:r>
              <a:rPr lang="en-US" altLang="zh-TW" sz="1200" dirty="0"/>
              <a:t>. Li, S. Lin, K. Abdel-</a:t>
            </a:r>
            <a:r>
              <a:rPr lang="en-US" altLang="zh-TW" sz="1200" dirty="0" err="1"/>
              <a:t>Ghaffar</a:t>
            </a:r>
            <a:r>
              <a:rPr lang="en-US" altLang="zh-TW" sz="1200" dirty="0"/>
              <a:t>, W. E. Ryan, and D. J. Costello, Jr., LDPC Code Designs, Constructions, and Unification, Cambridge, UK: Cambridge University Press, 2017. </a:t>
            </a:r>
            <a:endParaRPr lang="zh-TW" altLang="en-US" sz="1200" dirty="0"/>
          </a:p>
        </p:txBody>
      </p:sp>
      <p:grpSp>
        <p:nvGrpSpPr>
          <p:cNvPr id="10" name="群組 9"/>
          <p:cNvGrpSpPr/>
          <p:nvPr/>
        </p:nvGrpSpPr>
        <p:grpSpPr>
          <a:xfrm>
            <a:off x="1241786" y="2079958"/>
            <a:ext cx="7117237" cy="874920"/>
            <a:chOff x="1264649" y="2607970"/>
            <a:chExt cx="7117237" cy="874920"/>
          </a:xfrm>
        </p:grpSpPr>
        <mc:AlternateContent xmlns:mc="http://schemas.openxmlformats.org/markup-compatibility/2006" xmlns:a14="http://schemas.microsoft.com/office/drawing/2010/main">
          <mc:Choice Requires="a14">
            <p:sp>
              <p:nvSpPr>
                <p:cNvPr id="11" name="文字方塊 10"/>
                <p:cNvSpPr txBox="1"/>
                <p:nvPr/>
              </p:nvSpPr>
              <p:spPr>
                <a:xfrm>
                  <a:off x="1264649" y="2866246"/>
                  <a:ext cx="7117237" cy="358368"/>
                </a:xfrm>
                <a:prstGeom prst="rect">
                  <a:avLst/>
                </a:prstGeom>
                <a:noFill/>
              </p:spPr>
              <p:txBody>
                <a:bodyPr wrap="square" rtlCol="0">
                  <a:spAutoFit/>
                </a:bodyPr>
                <a:lstStyle/>
                <a:p>
                  <a:r>
                    <a:rPr lang="en-US" altLang="zh-TW" sz="1600" b="1" dirty="0" smtClean="0"/>
                    <a:t>H</a:t>
                  </a:r>
                  <a:r>
                    <a:rPr lang="en-US" altLang="zh-TW" sz="1600" dirty="0" smtClean="0"/>
                    <a:t> </a:t>
                  </a:r>
                  <a14:m>
                    <m:oMath xmlns:m="http://schemas.openxmlformats.org/officeDocument/2006/math">
                      <m:r>
                        <a:rPr lang="en-US" altLang="zh-TW" sz="1600" b="0" i="1" smtClean="0">
                          <a:latin typeface="Cambria Math" panose="02040503050406030204" pitchFamily="18" charset="0"/>
                          <a:ea typeface="Cambria Math" panose="02040503050406030204" pitchFamily="18" charset="0"/>
                        </a:rPr>
                        <m:t>=</m:t>
                      </m:r>
                      <m:sSub>
                        <m:sSubPr>
                          <m:ctrlPr>
                            <a:rPr lang="en-US" altLang="zh-TW" sz="1600" b="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m:t>
                          </m:r>
                          <m:sSub>
                            <m:sSubPr>
                              <m:ctrlPr>
                                <a:rPr lang="en-US" altLang="zh-TW" sz="1600" b="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h</m:t>
                              </m:r>
                            </m:e>
                            <m:sub>
                              <m:r>
                                <a:rPr lang="en-US" altLang="zh-TW" sz="1600" b="0" i="1" smtClean="0">
                                  <a:latin typeface="Cambria Math" panose="02040503050406030204" pitchFamily="18" charset="0"/>
                                  <a:ea typeface="Cambria Math" panose="02040503050406030204" pitchFamily="18" charset="0"/>
                                </a:rPr>
                                <m:t>𝑖</m:t>
                              </m:r>
                              <m:r>
                                <a:rPr lang="en-US" altLang="zh-TW" sz="1600" b="0" i="1" smtClean="0">
                                  <a:latin typeface="Cambria Math" panose="02040503050406030204" pitchFamily="18" charset="0"/>
                                  <a:ea typeface="Cambria Math" panose="02040503050406030204" pitchFamily="18" charset="0"/>
                                </a:rPr>
                                <m:t>,</m:t>
                              </m:r>
                              <m:r>
                                <a:rPr lang="en-US" altLang="zh-TW" sz="1600" b="0" i="1" smtClean="0">
                                  <a:latin typeface="Cambria Math" panose="02040503050406030204" pitchFamily="18" charset="0"/>
                                  <a:ea typeface="Cambria Math" panose="02040503050406030204" pitchFamily="18" charset="0"/>
                                </a:rPr>
                                <m:t>𝑗</m:t>
                              </m:r>
                            </m:sub>
                          </m:sSub>
                          <m:r>
                            <a:rPr lang="en-US" altLang="zh-TW" sz="1600" b="0" i="1" smtClean="0">
                              <a:latin typeface="Cambria Math" panose="02040503050406030204" pitchFamily="18" charset="0"/>
                              <a:ea typeface="Cambria Math" panose="02040503050406030204" pitchFamily="18" charset="0"/>
                            </a:rPr>
                            <m:t>]</m:t>
                          </m:r>
                        </m:e>
                        <m:sub>
                          <m:r>
                            <a:rPr lang="en-US" altLang="zh-TW" sz="1600" b="0" i="1" smtClean="0">
                              <a:latin typeface="Cambria Math" panose="02040503050406030204" pitchFamily="18" charset="0"/>
                              <a:ea typeface="Cambria Math" panose="02040503050406030204" pitchFamily="18" charset="0"/>
                            </a:rPr>
                            <m:t>0≤</m:t>
                          </m:r>
                          <m:r>
                            <a:rPr lang="en-US" altLang="zh-TW" sz="1600" b="0" i="1" smtClean="0">
                              <a:latin typeface="Cambria Math" panose="02040503050406030204" pitchFamily="18" charset="0"/>
                              <a:ea typeface="Cambria Math" panose="02040503050406030204" pitchFamily="18" charset="0"/>
                            </a:rPr>
                            <m:t>𝑖</m:t>
                          </m:r>
                          <m:r>
                            <a:rPr lang="en-US" altLang="zh-TW" sz="1600" b="0" i="1" smtClean="0">
                              <a:latin typeface="Cambria Math" panose="02040503050406030204" pitchFamily="18" charset="0"/>
                              <a:ea typeface="Cambria Math" panose="02040503050406030204" pitchFamily="18" charset="0"/>
                            </a:rPr>
                            <m:t>&lt;</m:t>
                          </m:r>
                          <m:r>
                            <a:rPr lang="en-US" altLang="zh-TW" sz="1600" b="0" i="1" smtClean="0">
                              <a:latin typeface="Cambria Math" panose="02040503050406030204" pitchFamily="18" charset="0"/>
                              <a:ea typeface="Cambria Math" panose="02040503050406030204" pitchFamily="18" charset="0"/>
                            </a:rPr>
                            <m:t>𝑚</m:t>
                          </m:r>
                          <m:r>
                            <a:rPr lang="en-US" altLang="zh-TW" sz="1600" b="0" i="1" smtClean="0">
                              <a:latin typeface="Cambria Math" panose="02040503050406030204" pitchFamily="18" charset="0"/>
                              <a:ea typeface="Cambria Math" panose="02040503050406030204" pitchFamily="18" charset="0"/>
                            </a:rPr>
                            <m:t>,0≤</m:t>
                          </m:r>
                          <m:r>
                            <a:rPr lang="en-US" altLang="zh-TW" sz="1600" b="0" i="1" smtClean="0">
                              <a:latin typeface="Cambria Math" panose="02040503050406030204" pitchFamily="18" charset="0"/>
                              <a:ea typeface="Cambria Math" panose="02040503050406030204" pitchFamily="18" charset="0"/>
                            </a:rPr>
                            <m:t>𝑗</m:t>
                          </m:r>
                          <m:r>
                            <a:rPr lang="en-US" altLang="zh-TW" sz="1600" b="0" i="1" smtClean="0">
                              <a:latin typeface="Cambria Math" panose="02040503050406030204" pitchFamily="18" charset="0"/>
                              <a:ea typeface="Cambria Math" panose="02040503050406030204" pitchFamily="18" charset="0"/>
                            </a:rPr>
                            <m:t>&lt;</m:t>
                          </m:r>
                          <m:r>
                            <a:rPr lang="en-US" altLang="zh-TW" sz="1600" b="0" i="1" smtClean="0">
                              <a:latin typeface="Cambria Math" panose="02040503050406030204" pitchFamily="18" charset="0"/>
                              <a:ea typeface="Cambria Math" panose="02040503050406030204" pitchFamily="18" charset="0"/>
                            </a:rPr>
                            <m:t>𝑛</m:t>
                          </m:r>
                        </m:sub>
                      </m:sSub>
                    </m:oMath>
                  </a14:m>
                  <a:r>
                    <a:rPr lang="zh-TW" altLang="en-US" sz="1600" dirty="0" smtClean="0"/>
                    <a:t> </a:t>
                  </a:r>
                  <a:r>
                    <a:rPr lang="en-US" altLang="zh-TW" sz="1600" dirty="0" smtClean="0"/>
                    <a:t>with </a:t>
                  </a:r>
                  <a14:m>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h</m:t>
                          </m:r>
                        </m:e>
                        <m:sub>
                          <m:r>
                            <a:rPr lang="en-US" altLang="zh-TW" sz="1600" b="0" i="1" smtClean="0">
                              <a:latin typeface="Cambria Math" panose="02040503050406030204" pitchFamily="18" charset="0"/>
                            </a:rPr>
                            <m:t>𝑖</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𝑗</m:t>
                          </m:r>
                        </m:sub>
                      </m:sSub>
                      <m:r>
                        <a:rPr lang="en-US" altLang="zh-TW" sz="1600" i="1" smtClean="0">
                          <a:latin typeface="Cambria Math" panose="02040503050406030204" pitchFamily="18" charset="0"/>
                          <a:ea typeface="Cambria Math" panose="02040503050406030204" pitchFamily="18" charset="0"/>
                        </a:rPr>
                        <m:t>∈</m:t>
                      </m:r>
                    </m:oMath>
                  </a14:m>
                  <a:r>
                    <a:rPr lang="zh-TW" altLang="en-US" sz="1600" dirty="0" smtClean="0"/>
                    <a:t> </a:t>
                  </a:r>
                  <a:r>
                    <a:rPr lang="en-US" altLang="zh-TW" sz="1600" dirty="0" smtClean="0"/>
                    <a:t>GF(</a:t>
                  </a:r>
                  <a14:m>
                    <m:oMath xmlns:m="http://schemas.openxmlformats.org/officeDocument/2006/math">
                      <m:r>
                        <a:rPr lang="en-US" altLang="zh-TW" sz="1600" i="1">
                          <a:latin typeface="Cambria Math" panose="02040503050406030204" pitchFamily="18" charset="0"/>
                        </a:rPr>
                        <m:t>𝑞</m:t>
                      </m:r>
                    </m:oMath>
                  </a14:m>
                  <a:r>
                    <a:rPr lang="en-US" altLang="zh-TW" sz="1600" dirty="0" smtClean="0"/>
                    <a:t>).</a:t>
                  </a:r>
                  <a:endParaRPr lang="zh-TW" altLang="en-US" sz="16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264649" y="2866246"/>
                  <a:ext cx="7117237" cy="358368"/>
                </a:xfrm>
                <a:prstGeom prst="rect">
                  <a:avLst/>
                </a:prstGeom>
                <a:blipFill>
                  <a:blip r:embed="rId3"/>
                  <a:stretch>
                    <a:fillRect l="-428" t="-3390" b="-169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271028" y="2607970"/>
                  <a:ext cx="2689326" cy="874920"/>
                </a:xfrm>
                <a:prstGeom prst="rect">
                  <a:avLst/>
                </a:prstGeom>
              </p:spPr>
              <p:txBody>
                <a:bodyPr wrap="none">
                  <a:spAutoFit/>
                </a:bodyPr>
                <a:lstStyle/>
                <a:p>
                  <a:r>
                    <a:rPr lang="en-US" altLang="zh-TW" sz="1600" b="1" dirty="0"/>
                    <a:t>H</a:t>
                  </a:r>
                  <a:r>
                    <a:rPr lang="en-US" altLang="zh-TW" sz="1600" dirty="0" smtClean="0"/>
                    <a:t> </a:t>
                  </a:r>
                  <a14:m>
                    <m:oMath xmlns:m="http://schemas.openxmlformats.org/officeDocument/2006/math">
                      <m:r>
                        <a:rPr lang="en-US" altLang="zh-TW" sz="1600" i="1">
                          <a:latin typeface="Cambria Math" panose="02040503050406030204" pitchFamily="18" charset="0"/>
                        </a:rPr>
                        <m:t>=</m:t>
                      </m:r>
                      <m:d>
                        <m:dPr>
                          <m:begChr m:val="["/>
                          <m:endChr m:val="]"/>
                          <m:ctrlPr>
                            <a:rPr lang="en-US" altLang="zh-TW" sz="1600" i="1">
                              <a:latin typeface="Cambria Math" panose="02040503050406030204" pitchFamily="18" charset="0"/>
                            </a:rPr>
                          </m:ctrlPr>
                        </m:dPr>
                        <m:e>
                          <m:m>
                            <m:mPr>
                              <m:mcs>
                                <m:mc>
                                  <m:mcPr>
                                    <m:count m:val="3"/>
                                    <m:mcJc m:val="center"/>
                                  </m:mcPr>
                                </m:mc>
                              </m:mcs>
                              <m:ctrlPr>
                                <a:rPr lang="en-US" altLang="zh-TW" sz="1600" i="1">
                                  <a:latin typeface="Cambria Math" panose="02040503050406030204" pitchFamily="18" charset="0"/>
                                </a:rPr>
                              </m:ctrlPr>
                            </m:mPr>
                            <m:mr>
                              <m:e>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h</m:t>
                                    </m:r>
                                  </m:e>
                                  <m:sub>
                                    <m:r>
                                      <a:rPr lang="en-US" altLang="zh-TW" sz="1600" i="1">
                                        <a:latin typeface="Cambria Math" panose="02040503050406030204" pitchFamily="18" charset="0"/>
                                      </a:rPr>
                                      <m:t>0,0</m:t>
                                    </m:r>
                                  </m:sub>
                                </m:sSub>
                              </m:e>
                              <m:e>
                                <m:r>
                                  <a:rPr lang="en-US" altLang="zh-TW" sz="1600" i="1">
                                    <a:latin typeface="Cambria Math" panose="02040503050406030204" pitchFamily="18" charset="0"/>
                                  </a:rPr>
                                  <m:t>⋯</m:t>
                                </m:r>
                              </m:e>
                              <m:e>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h</m:t>
                                    </m:r>
                                  </m:e>
                                  <m:sub>
                                    <m:r>
                                      <a:rPr lang="en-US" altLang="zh-TW" sz="1600" i="1">
                                        <a:latin typeface="Cambria Math" panose="02040503050406030204" pitchFamily="18" charset="0"/>
                                      </a:rPr>
                                      <m:t>0,</m:t>
                                    </m:r>
                                    <m:r>
                                      <a:rPr lang="en-US" altLang="zh-TW" sz="1600" i="1">
                                        <a:latin typeface="Cambria Math" panose="02040503050406030204" pitchFamily="18" charset="0"/>
                                      </a:rPr>
                                      <m:t>𝑛</m:t>
                                    </m:r>
                                    <m:r>
                                      <a:rPr lang="en-US" altLang="zh-TW" sz="1600" i="1">
                                        <a:latin typeface="Cambria Math" panose="02040503050406030204" pitchFamily="18" charset="0"/>
                                      </a:rPr>
                                      <m:t>−1</m:t>
                                    </m:r>
                                  </m:sub>
                                </m:sSub>
                              </m:e>
                            </m:mr>
                            <m:mr>
                              <m:e>
                                <m:r>
                                  <a:rPr lang="en-US" altLang="zh-TW" sz="1600" i="1">
                                    <a:latin typeface="Cambria Math" panose="02040503050406030204" pitchFamily="18" charset="0"/>
                                  </a:rPr>
                                  <m:t>⋮</m:t>
                                </m:r>
                              </m:e>
                              <m:e>
                                <m:r>
                                  <a:rPr lang="en-US" altLang="zh-TW" sz="1600" i="1">
                                    <a:latin typeface="Cambria Math" panose="02040503050406030204" pitchFamily="18" charset="0"/>
                                  </a:rPr>
                                  <m:t>⋱</m:t>
                                </m:r>
                              </m:e>
                              <m:e>
                                <m:r>
                                  <a:rPr lang="en-US" altLang="zh-TW" sz="1600" i="1">
                                    <a:latin typeface="Cambria Math" panose="02040503050406030204" pitchFamily="18" charset="0"/>
                                  </a:rPr>
                                  <m:t>⋮</m:t>
                                </m:r>
                              </m:e>
                            </m:mr>
                            <m:mr>
                              <m:e>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h</m:t>
                                    </m:r>
                                  </m:e>
                                  <m:sub>
                                    <m:r>
                                      <a:rPr lang="en-US" altLang="zh-TW" sz="1600" i="1">
                                        <a:latin typeface="Cambria Math" panose="02040503050406030204" pitchFamily="18" charset="0"/>
                                      </a:rPr>
                                      <m:t>𝑚</m:t>
                                    </m:r>
                                    <m:r>
                                      <a:rPr lang="en-US" altLang="zh-TW" sz="1600" i="1">
                                        <a:latin typeface="Cambria Math" panose="02040503050406030204" pitchFamily="18" charset="0"/>
                                      </a:rPr>
                                      <m:t>−1,0</m:t>
                                    </m:r>
                                  </m:sub>
                                </m:sSub>
                              </m:e>
                              <m:e>
                                <m:r>
                                  <a:rPr lang="en-US" altLang="zh-TW" sz="1600" i="1">
                                    <a:latin typeface="Cambria Math" panose="02040503050406030204" pitchFamily="18" charset="0"/>
                                  </a:rPr>
                                  <m:t>⋯</m:t>
                                </m:r>
                              </m:e>
                              <m:e>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h</m:t>
                                    </m:r>
                                  </m:e>
                                  <m:sub>
                                    <m:r>
                                      <a:rPr lang="en-US" altLang="zh-TW" sz="1600" i="1">
                                        <a:latin typeface="Cambria Math" panose="02040503050406030204" pitchFamily="18" charset="0"/>
                                      </a:rPr>
                                      <m:t>𝑚</m:t>
                                    </m:r>
                                    <m:r>
                                      <a:rPr lang="en-US" altLang="zh-TW" sz="1600" i="1">
                                        <a:latin typeface="Cambria Math" panose="02040503050406030204" pitchFamily="18" charset="0"/>
                                      </a:rPr>
                                      <m:t>−1,</m:t>
                                    </m:r>
                                    <m:r>
                                      <a:rPr lang="en-US" altLang="zh-TW" sz="1600" i="1">
                                        <a:latin typeface="Cambria Math" panose="02040503050406030204" pitchFamily="18" charset="0"/>
                                      </a:rPr>
                                      <m:t>𝑛</m:t>
                                    </m:r>
                                    <m:r>
                                      <a:rPr lang="en-US" altLang="zh-TW" sz="1600" i="1">
                                        <a:latin typeface="Cambria Math" panose="02040503050406030204" pitchFamily="18" charset="0"/>
                                      </a:rPr>
                                      <m:t>−1</m:t>
                                    </m:r>
                                  </m:sub>
                                </m:sSub>
                              </m:e>
                            </m:mr>
                          </m:m>
                        </m:e>
                      </m:d>
                    </m:oMath>
                  </a14:m>
                  <a:endParaRPr lang="zh-TW" altLang="en-US" sz="1600" dirty="0"/>
                </a:p>
              </p:txBody>
            </p:sp>
          </mc:Choice>
          <mc:Fallback xmlns="">
            <p:sp>
              <p:nvSpPr>
                <p:cNvPr id="8" name="矩形 7"/>
                <p:cNvSpPr>
                  <a:spLocks noRot="1" noChangeAspect="1" noMove="1" noResize="1" noEditPoints="1" noAdjustHandles="1" noChangeArrowheads="1" noChangeShapeType="1" noTextEdit="1"/>
                </p:cNvSpPr>
                <p:nvPr/>
              </p:nvSpPr>
              <p:spPr>
                <a:xfrm>
                  <a:off x="5271028" y="2607970"/>
                  <a:ext cx="2689326" cy="874920"/>
                </a:xfrm>
                <a:prstGeom prst="rect">
                  <a:avLst/>
                </a:prstGeom>
                <a:blipFill>
                  <a:blip r:embed="rId4"/>
                  <a:stretch>
                    <a:fillRect l="-1131"/>
                  </a:stretch>
                </a:blipFill>
              </p:spPr>
              <p:txBody>
                <a:bodyPr/>
                <a:lstStyle/>
                <a:p>
                  <a:r>
                    <a:rPr lang="zh-TW" altLang="en-US">
                      <a:noFill/>
                    </a:rPr>
                    <a:t> </a:t>
                  </a:r>
                </a:p>
              </p:txBody>
            </p:sp>
          </mc:Fallback>
        </mc:AlternateContent>
      </p:grpSp>
      <p:grpSp>
        <p:nvGrpSpPr>
          <p:cNvPr id="13" name="群組 12"/>
          <p:cNvGrpSpPr/>
          <p:nvPr/>
        </p:nvGrpSpPr>
        <p:grpSpPr>
          <a:xfrm>
            <a:off x="1014574" y="3682742"/>
            <a:ext cx="7712880" cy="1161054"/>
            <a:chOff x="1141245" y="4889372"/>
            <a:chExt cx="7712880" cy="1161054"/>
          </a:xfrm>
        </p:grpSpPr>
        <p:sp>
          <p:nvSpPr>
            <p:cNvPr id="14" name="矩形 13"/>
            <p:cNvSpPr/>
            <p:nvPr/>
          </p:nvSpPr>
          <p:spPr>
            <a:xfrm>
              <a:off x="4325333" y="4962678"/>
              <a:ext cx="226244" cy="2168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矩形 14"/>
            <p:cNvSpPr/>
            <p:nvPr/>
          </p:nvSpPr>
          <p:spPr>
            <a:xfrm>
              <a:off x="5076332" y="4962678"/>
              <a:ext cx="226244" cy="2168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6" name="矩形 15"/>
            <p:cNvSpPr/>
            <p:nvPr/>
          </p:nvSpPr>
          <p:spPr>
            <a:xfrm>
              <a:off x="5827331" y="4965630"/>
              <a:ext cx="226244" cy="2168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7" name="矩形 16"/>
            <p:cNvSpPr/>
            <p:nvPr/>
          </p:nvSpPr>
          <p:spPr>
            <a:xfrm>
              <a:off x="6594044" y="4965632"/>
              <a:ext cx="226244" cy="2168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8" name="流程圖: 接點 17"/>
            <p:cNvSpPr/>
            <p:nvPr/>
          </p:nvSpPr>
          <p:spPr>
            <a:xfrm>
              <a:off x="3530341" y="5760175"/>
              <a:ext cx="226244" cy="21681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9" name="流程圖: 接點 18"/>
            <p:cNvSpPr/>
            <p:nvPr/>
          </p:nvSpPr>
          <p:spPr>
            <a:xfrm>
              <a:off x="6594044" y="5760175"/>
              <a:ext cx="226244" cy="21681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0" name="流程圖: 接點 19"/>
            <p:cNvSpPr/>
            <p:nvPr/>
          </p:nvSpPr>
          <p:spPr>
            <a:xfrm>
              <a:off x="4551576" y="5760303"/>
              <a:ext cx="226244" cy="21681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1" name="流程圖: 接點 20"/>
            <p:cNvSpPr/>
            <p:nvPr/>
          </p:nvSpPr>
          <p:spPr>
            <a:xfrm>
              <a:off x="4040959" y="5760175"/>
              <a:ext cx="226244" cy="21681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2" name="流程圖: 接點 21"/>
            <p:cNvSpPr/>
            <p:nvPr/>
          </p:nvSpPr>
          <p:spPr>
            <a:xfrm>
              <a:off x="5062193" y="5760175"/>
              <a:ext cx="226244" cy="21681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3" name="流程圖: 接點 22"/>
            <p:cNvSpPr/>
            <p:nvPr/>
          </p:nvSpPr>
          <p:spPr>
            <a:xfrm>
              <a:off x="5572810" y="5760175"/>
              <a:ext cx="226244" cy="21681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流程圖: 接點 23"/>
            <p:cNvSpPr/>
            <p:nvPr/>
          </p:nvSpPr>
          <p:spPr>
            <a:xfrm>
              <a:off x="6083427" y="5760175"/>
              <a:ext cx="226244" cy="21681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流程圖: 接點 24"/>
            <p:cNvSpPr/>
            <p:nvPr/>
          </p:nvSpPr>
          <p:spPr>
            <a:xfrm>
              <a:off x="7104661" y="5760175"/>
              <a:ext cx="226244" cy="21681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6" name="直線接點 25"/>
            <p:cNvCxnSpPr/>
            <p:nvPr/>
          </p:nvCxnSpPr>
          <p:spPr>
            <a:xfrm flipH="1">
              <a:off x="3140703" y="5155327"/>
              <a:ext cx="494903" cy="66187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文字方塊 26"/>
                <p:cNvSpPr txBox="1"/>
                <p:nvPr/>
              </p:nvSpPr>
              <p:spPr>
                <a:xfrm>
                  <a:off x="5035383" y="5374767"/>
                  <a:ext cx="7213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5035383" y="5374767"/>
                  <a:ext cx="721351" cy="276999"/>
                </a:xfrm>
                <a:prstGeom prst="rect">
                  <a:avLst/>
                </a:prstGeom>
                <a:blipFill>
                  <a:blip r:embed="rId5"/>
                  <a:stretch>
                    <a:fillRect l="-1695" r="-2542"/>
                  </a:stretch>
                </a:blipFill>
              </p:spPr>
              <p:txBody>
                <a:bodyPr/>
                <a:lstStyle/>
                <a:p>
                  <a:r>
                    <a:rPr lang="zh-TW" altLang="en-US">
                      <a:noFill/>
                    </a:rPr>
                    <a:t> </a:t>
                  </a:r>
                </a:p>
              </p:txBody>
            </p:sp>
          </mc:Fallback>
        </mc:AlternateContent>
        <p:sp>
          <p:nvSpPr>
            <p:cNvPr id="28" name="文字方塊 27"/>
            <p:cNvSpPr txBox="1"/>
            <p:nvPr/>
          </p:nvSpPr>
          <p:spPr>
            <a:xfrm>
              <a:off x="8138314" y="4889372"/>
              <a:ext cx="714980" cy="369332"/>
            </a:xfrm>
            <a:prstGeom prst="rect">
              <a:avLst/>
            </a:prstGeom>
            <a:noFill/>
          </p:spPr>
          <p:txBody>
            <a:bodyPr wrap="square" rtlCol="0">
              <a:spAutoFit/>
            </a:bodyPr>
            <a:lstStyle/>
            <a:p>
              <a:r>
                <a:rPr lang="en-US" altLang="zh-TW" dirty="0" smtClean="0"/>
                <a:t>CNs</a:t>
              </a:r>
              <a:endParaRPr lang="zh-TW" altLang="en-US" dirty="0"/>
            </a:p>
          </p:txBody>
        </p:sp>
        <p:sp>
          <p:nvSpPr>
            <p:cNvPr id="29" name="文字方塊 28"/>
            <p:cNvSpPr txBox="1"/>
            <p:nvPr/>
          </p:nvSpPr>
          <p:spPr>
            <a:xfrm>
              <a:off x="8139145" y="5681094"/>
              <a:ext cx="714980" cy="369332"/>
            </a:xfrm>
            <a:prstGeom prst="rect">
              <a:avLst/>
            </a:prstGeom>
            <a:noFill/>
          </p:spPr>
          <p:txBody>
            <a:bodyPr wrap="square" rtlCol="0">
              <a:spAutoFit/>
            </a:bodyPr>
            <a:lstStyle/>
            <a:p>
              <a:r>
                <a:rPr lang="en-US" altLang="zh-TW" dirty="0" smtClean="0"/>
                <a:t>VNs</a:t>
              </a:r>
              <a:endParaRPr lang="zh-TW" altLang="en-US" dirty="0"/>
            </a:p>
          </p:txBody>
        </p:sp>
        <p:sp>
          <p:nvSpPr>
            <p:cNvPr id="30" name="文字方塊 29"/>
            <p:cNvSpPr txBox="1"/>
            <p:nvPr/>
          </p:nvSpPr>
          <p:spPr>
            <a:xfrm>
              <a:off x="1141245" y="5311304"/>
              <a:ext cx="1372466" cy="276999"/>
            </a:xfrm>
            <a:prstGeom prst="rect">
              <a:avLst/>
            </a:prstGeom>
            <a:noFill/>
          </p:spPr>
          <p:txBody>
            <a:bodyPr wrap="square" rtlCol="0">
              <a:spAutoFit/>
            </a:bodyPr>
            <a:lstStyle/>
            <a:p>
              <a:r>
                <a:rPr lang="en-US" altLang="zh-TW" sz="1200" dirty="0" smtClean="0"/>
                <a:t>Edges carry </a:t>
              </a:r>
              <a:r>
                <a:rPr lang="en-US" altLang="zh-TW" sz="1200" dirty="0" err="1" smtClean="0"/>
                <a:t>pmfs</a:t>
              </a:r>
              <a:endParaRPr lang="zh-TW" altLang="en-US" sz="1200" dirty="0"/>
            </a:p>
          </p:txBody>
        </p:sp>
        <p:cxnSp>
          <p:nvCxnSpPr>
            <p:cNvPr id="31" name="直線單箭頭接點 30"/>
            <p:cNvCxnSpPr/>
            <p:nvPr/>
          </p:nvCxnSpPr>
          <p:spPr>
            <a:xfrm flipV="1">
              <a:off x="2312246" y="5449803"/>
              <a:ext cx="734639" cy="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31"/>
            <p:cNvSpPr/>
            <p:nvPr/>
          </p:nvSpPr>
          <p:spPr>
            <a:xfrm>
              <a:off x="3530341" y="4965632"/>
              <a:ext cx="226244" cy="2168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3" name="流程圖: 接點 32"/>
            <p:cNvSpPr/>
            <p:nvPr/>
          </p:nvSpPr>
          <p:spPr>
            <a:xfrm>
              <a:off x="3019724" y="5760176"/>
              <a:ext cx="226244" cy="21681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34" name="直線接點 33"/>
            <p:cNvCxnSpPr>
              <a:stCxn id="32" idx="2"/>
              <a:endCxn id="18" idx="0"/>
            </p:cNvCxnSpPr>
            <p:nvPr/>
          </p:nvCxnSpPr>
          <p:spPr>
            <a:xfrm>
              <a:off x="3643463" y="5182449"/>
              <a:ext cx="0" cy="577726"/>
            </a:xfrm>
            <a:prstGeom prst="line">
              <a:avLst/>
            </a:prstGeom>
          </p:spPr>
          <p:style>
            <a:lnRef idx="1">
              <a:schemeClr val="dk1"/>
            </a:lnRef>
            <a:fillRef idx="0">
              <a:schemeClr val="dk1"/>
            </a:fillRef>
            <a:effectRef idx="0">
              <a:schemeClr val="dk1"/>
            </a:effectRef>
            <a:fontRef idx="minor">
              <a:schemeClr val="tx1"/>
            </a:fontRef>
          </p:style>
        </p:cxnSp>
        <p:cxnSp>
          <p:nvCxnSpPr>
            <p:cNvPr id="35" name="直線接點 34"/>
            <p:cNvCxnSpPr>
              <a:stCxn id="32" idx="2"/>
              <a:endCxn id="20" idx="0"/>
            </p:cNvCxnSpPr>
            <p:nvPr/>
          </p:nvCxnSpPr>
          <p:spPr>
            <a:xfrm>
              <a:off x="3643463" y="5182449"/>
              <a:ext cx="1021235" cy="57785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文字方塊 35"/>
                <p:cNvSpPr txBox="1"/>
                <p:nvPr/>
              </p:nvSpPr>
              <p:spPr>
                <a:xfrm>
                  <a:off x="3582082" y="5267960"/>
                  <a:ext cx="4069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zh-TW" altLang="en-US" sz="1400" i="1" smtClean="0">
                                <a:latin typeface="Cambria Math" panose="02040503050406030204" pitchFamily="18" charset="0"/>
                              </a:rPr>
                              <m:t>𝛼</m:t>
                            </m:r>
                          </m:e>
                          <m:sup>
                            <m:r>
                              <a:rPr lang="en-US" altLang="zh-TW" sz="1400" i="1">
                                <a:latin typeface="Cambria Math" panose="02040503050406030204" pitchFamily="18" charset="0"/>
                              </a:rPr>
                              <m:t>2</m:t>
                            </m:r>
                          </m:sup>
                        </m:sSup>
                      </m:oMath>
                    </m:oMathPara>
                  </a14:m>
                  <a:endParaRPr lang="zh-TW" altLang="en-US" sz="1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3582082" y="5267960"/>
                  <a:ext cx="406930" cy="30777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3085703" y="5272303"/>
                  <a:ext cx="4069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1400" i="1" smtClean="0">
                            <a:latin typeface="Cambria Math" panose="02040503050406030204" pitchFamily="18" charset="0"/>
                          </a:rPr>
                          <m:t>𝛼</m:t>
                        </m:r>
                      </m:oMath>
                    </m:oMathPara>
                  </a14:m>
                  <a:endParaRPr lang="zh-TW" altLang="en-US" sz="1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3085703" y="5272303"/>
                  <a:ext cx="406930" cy="30777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4126481" y="5269241"/>
                  <a:ext cx="4069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zh-TW" altLang="en-US" sz="1400" i="1" smtClean="0">
                                <a:latin typeface="Cambria Math" panose="02040503050406030204" pitchFamily="18" charset="0"/>
                              </a:rPr>
                              <m:t>𝛼</m:t>
                            </m:r>
                          </m:e>
                          <m:sup>
                            <m:r>
                              <a:rPr lang="en-US" altLang="zh-TW" sz="1400" i="1">
                                <a:latin typeface="Cambria Math" panose="02040503050406030204" pitchFamily="18" charset="0"/>
                              </a:rPr>
                              <m:t>4</m:t>
                            </m:r>
                          </m:sup>
                        </m:sSup>
                      </m:oMath>
                    </m:oMathPara>
                  </a14:m>
                  <a:endParaRPr lang="zh-TW" altLang="en-US" sz="1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4126481" y="5269241"/>
                  <a:ext cx="406930" cy="307777"/>
                </a:xfrm>
                <a:prstGeom prst="rect">
                  <a:avLst/>
                </a:prstGeom>
                <a:blipFill>
                  <a:blip r:embed="rId8"/>
                  <a:stretch>
                    <a:fillRect/>
                  </a:stretch>
                </a:blipFill>
              </p:spPr>
              <p:txBody>
                <a:bodyPr/>
                <a:lstStyle/>
                <a:p>
                  <a:r>
                    <a:rPr lang="zh-TW" altLang="en-US">
                      <a:noFill/>
                    </a:rPr>
                    <a:t> </a:t>
                  </a:r>
                </a:p>
              </p:txBody>
            </p:sp>
          </mc:Fallback>
        </mc:AlternateContent>
        <p:cxnSp>
          <p:nvCxnSpPr>
            <p:cNvPr id="39" name="直線接點 38"/>
            <p:cNvCxnSpPr>
              <a:stCxn id="33" idx="0"/>
              <a:endCxn id="33" idx="0"/>
            </p:cNvCxnSpPr>
            <p:nvPr/>
          </p:nvCxnSpPr>
          <p:spPr>
            <a:xfrm>
              <a:off x="3132846" y="57601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p:cNvCxnSpPr>
              <a:stCxn id="14" idx="2"/>
              <a:endCxn id="33" idx="7"/>
            </p:cNvCxnSpPr>
            <p:nvPr/>
          </p:nvCxnSpPr>
          <p:spPr>
            <a:xfrm flipH="1">
              <a:off x="3212835" y="5179495"/>
              <a:ext cx="1225620" cy="612433"/>
            </a:xfrm>
            <a:prstGeom prst="line">
              <a:avLst/>
            </a:prstGeom>
          </p:spPr>
          <p:style>
            <a:lnRef idx="1">
              <a:schemeClr val="dk1"/>
            </a:lnRef>
            <a:fillRef idx="0">
              <a:schemeClr val="dk1"/>
            </a:fillRef>
            <a:effectRef idx="0">
              <a:schemeClr val="dk1"/>
            </a:effectRef>
            <a:fontRef idx="minor">
              <a:schemeClr val="tx1"/>
            </a:fontRef>
          </p:style>
        </p:cxnSp>
        <p:cxnSp>
          <p:nvCxnSpPr>
            <p:cNvPr id="41" name="直線接點 40"/>
            <p:cNvCxnSpPr>
              <a:stCxn id="18" idx="0"/>
              <a:endCxn id="14" idx="2"/>
            </p:cNvCxnSpPr>
            <p:nvPr/>
          </p:nvCxnSpPr>
          <p:spPr>
            <a:xfrm flipV="1">
              <a:off x="3643463" y="5179495"/>
              <a:ext cx="794992" cy="580680"/>
            </a:xfrm>
            <a:prstGeom prst="line">
              <a:avLst/>
            </a:prstGeom>
          </p:spPr>
          <p:style>
            <a:lnRef idx="1">
              <a:schemeClr val="dk1"/>
            </a:lnRef>
            <a:fillRef idx="0">
              <a:schemeClr val="dk1"/>
            </a:fillRef>
            <a:effectRef idx="0">
              <a:schemeClr val="dk1"/>
            </a:effectRef>
            <a:fontRef idx="minor">
              <a:schemeClr val="tx1"/>
            </a:fontRef>
          </p:style>
        </p:cxnSp>
        <p:cxnSp>
          <p:nvCxnSpPr>
            <p:cNvPr id="42" name="直線接點 41"/>
            <p:cNvCxnSpPr>
              <a:stCxn id="20" idx="0"/>
              <a:endCxn id="15" idx="2"/>
            </p:cNvCxnSpPr>
            <p:nvPr/>
          </p:nvCxnSpPr>
          <p:spPr>
            <a:xfrm flipV="1">
              <a:off x="4664698" y="5179495"/>
              <a:ext cx="524756" cy="580808"/>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646463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178352" y="2350070"/>
            <a:ext cx="7598003" cy="338554"/>
          </a:xfrm>
          <a:prstGeom prst="rect">
            <a:avLst/>
          </a:prstGeom>
          <a:noFill/>
        </p:spPr>
        <p:txBody>
          <a:bodyPr wrap="square" rtlCol="0">
            <a:spAutoFit/>
          </a:bodyPr>
          <a:lstStyle/>
          <a:p>
            <a:endParaRPr lang="zh-TW" altLang="en-US" sz="1600"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569" y="303640"/>
            <a:ext cx="6298364" cy="4893940"/>
          </a:xfrm>
          <a:prstGeom prst="rect">
            <a:avLst/>
          </a:prstGeom>
        </p:spPr>
      </p:pic>
      <p:sp>
        <p:nvSpPr>
          <p:cNvPr id="5" name="文字方塊 4"/>
          <p:cNvSpPr txBox="1"/>
          <p:nvPr/>
        </p:nvSpPr>
        <p:spPr>
          <a:xfrm>
            <a:off x="486902" y="4076776"/>
            <a:ext cx="2723890" cy="523220"/>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All the following simulations are decoded of the FFT-QSPA.</a:t>
            </a:r>
            <a:endParaRPr lang="zh-TW" altLang="en-US" sz="1400" dirty="0"/>
          </a:p>
        </p:txBody>
      </p:sp>
      <p:sp>
        <p:nvSpPr>
          <p:cNvPr id="3" name="矩形 2"/>
          <p:cNvSpPr/>
          <p:nvPr/>
        </p:nvSpPr>
        <p:spPr>
          <a:xfrm>
            <a:off x="486271" y="5727204"/>
            <a:ext cx="7010649" cy="461665"/>
          </a:xfrm>
          <a:prstGeom prst="rect">
            <a:avLst/>
          </a:prstGeom>
        </p:spPr>
        <p:txBody>
          <a:bodyPr wrap="square">
            <a:spAutoFit/>
          </a:bodyPr>
          <a:lstStyle/>
          <a:p>
            <a:r>
              <a:rPr lang="en-US" altLang="zh-TW" sz="1200" dirty="0" smtClean="0"/>
              <a:t>[24] </a:t>
            </a:r>
            <a:r>
              <a:rPr lang="en-US" altLang="zh-TW" sz="1200" dirty="0" err="1" smtClean="0"/>
              <a:t>Voicila</a:t>
            </a:r>
            <a:r>
              <a:rPr lang="en-US" altLang="zh-TW" sz="1200" dirty="0"/>
              <a:t>, A., </a:t>
            </a:r>
            <a:r>
              <a:rPr lang="en-US" altLang="zh-TW" sz="1200" dirty="0" err="1"/>
              <a:t>Declercq</a:t>
            </a:r>
            <a:r>
              <a:rPr lang="en-US" altLang="zh-TW" sz="1200" dirty="0"/>
              <a:t>, D., </a:t>
            </a:r>
            <a:r>
              <a:rPr lang="en-US" altLang="zh-TW" sz="1200" dirty="0" err="1"/>
              <a:t>Verdier</a:t>
            </a:r>
            <a:r>
              <a:rPr lang="en-US" altLang="zh-TW" sz="1200" dirty="0"/>
              <a:t>, F., </a:t>
            </a:r>
            <a:r>
              <a:rPr lang="en-US" altLang="zh-TW" sz="1200" dirty="0" err="1"/>
              <a:t>Fossorier</a:t>
            </a:r>
            <a:r>
              <a:rPr lang="en-US" altLang="zh-TW" sz="1200" dirty="0"/>
              <a:t>, M. &amp; </a:t>
            </a:r>
            <a:r>
              <a:rPr lang="en-US" altLang="zh-TW" sz="1200" dirty="0" err="1"/>
              <a:t>Urard</a:t>
            </a:r>
            <a:r>
              <a:rPr lang="en-US" altLang="zh-TW" sz="1200" dirty="0"/>
              <a:t>, P. Low-complexity decoding for non-binary LDPC codes in high order fields. IEEE Trans. </a:t>
            </a:r>
            <a:r>
              <a:rPr lang="en-US" altLang="zh-TW" sz="1200" dirty="0" err="1"/>
              <a:t>Commun</a:t>
            </a:r>
            <a:r>
              <a:rPr lang="en-US" altLang="zh-TW" sz="1200" dirty="0"/>
              <a:t>. 58, 1365–1375 (2010).</a:t>
            </a:r>
            <a:endParaRPr lang="zh-TW" altLang="en-US" sz="1200" dirty="0"/>
          </a:p>
        </p:txBody>
      </p:sp>
      <p:sp>
        <p:nvSpPr>
          <p:cNvPr id="6" name="矩形 5"/>
          <p:cNvSpPr/>
          <p:nvPr/>
        </p:nvSpPr>
        <p:spPr>
          <a:xfrm>
            <a:off x="486902" y="5265539"/>
            <a:ext cx="7010649" cy="461665"/>
          </a:xfrm>
          <a:prstGeom prst="rect">
            <a:avLst/>
          </a:prstGeom>
        </p:spPr>
        <p:txBody>
          <a:bodyPr wrap="square">
            <a:spAutoFit/>
          </a:bodyPr>
          <a:lstStyle/>
          <a:p>
            <a:r>
              <a:rPr lang="en-US" altLang="zh-TW" sz="1200" dirty="0" smtClean="0"/>
              <a:t>[23] H</a:t>
            </a:r>
            <a:r>
              <a:rPr lang="en-US" altLang="zh-TW" sz="1200" dirty="0"/>
              <a:t>. </a:t>
            </a:r>
            <a:r>
              <a:rPr lang="en-US" altLang="zh-TW" sz="1200" dirty="0" err="1"/>
              <a:t>Wymeersch</a:t>
            </a:r>
            <a:r>
              <a:rPr lang="en-US" altLang="zh-TW" sz="1200" dirty="0"/>
              <a:t>, H. </a:t>
            </a:r>
            <a:r>
              <a:rPr lang="en-US" altLang="zh-TW" sz="1200" dirty="0" err="1"/>
              <a:t>Steendam</a:t>
            </a:r>
            <a:r>
              <a:rPr lang="en-US" altLang="zh-TW" sz="1200" dirty="0"/>
              <a:t> and M. </a:t>
            </a:r>
            <a:r>
              <a:rPr lang="en-US" altLang="zh-TW" sz="1200" dirty="0" err="1"/>
              <a:t>Moeneclaey</a:t>
            </a:r>
            <a:r>
              <a:rPr lang="en-US" altLang="zh-TW" sz="1200" dirty="0"/>
              <a:t>, “Log-Domain Decoding of LDPC Codes over GF(q),” The Proc. IEEE Intern. Conf. on </a:t>
            </a:r>
            <a:r>
              <a:rPr lang="en-US" altLang="zh-TW" sz="1200" dirty="0" err="1"/>
              <a:t>Commun</a:t>
            </a:r>
            <a:r>
              <a:rPr lang="en-US" altLang="zh-TW" sz="1200" dirty="0"/>
              <a:t>., Paris, France, June 2004, pp. </a:t>
            </a:r>
            <a:r>
              <a:rPr lang="en-US" altLang="zh-TW" sz="1200" dirty="0" smtClean="0"/>
              <a:t>772-776.</a:t>
            </a:r>
            <a:endParaRPr lang="zh-TW" altLang="en-US" sz="1200" dirty="0"/>
          </a:p>
        </p:txBody>
      </p:sp>
      <p:sp>
        <p:nvSpPr>
          <p:cNvPr id="7" name="矩形 6"/>
          <p:cNvSpPr/>
          <p:nvPr/>
        </p:nvSpPr>
        <p:spPr>
          <a:xfrm>
            <a:off x="485640" y="6188869"/>
            <a:ext cx="7010650" cy="461665"/>
          </a:xfrm>
          <a:prstGeom prst="rect">
            <a:avLst/>
          </a:prstGeom>
        </p:spPr>
        <p:txBody>
          <a:bodyPr wrap="square">
            <a:spAutoFit/>
          </a:bodyPr>
          <a:lstStyle/>
          <a:p>
            <a:r>
              <a:rPr lang="en-US" altLang="zh-TW" sz="1200" dirty="0" smtClean="0"/>
              <a:t>[25] V</a:t>
            </a:r>
            <a:r>
              <a:rPr lang="en-US" altLang="zh-TW" sz="1200" dirty="0"/>
              <a:t>. </a:t>
            </a:r>
            <a:r>
              <a:rPr lang="en-US" altLang="zh-TW" sz="1200" dirty="0" err="1"/>
              <a:t>Savin</a:t>
            </a:r>
            <a:r>
              <a:rPr lang="en-US" altLang="zh-TW" sz="1200" dirty="0"/>
              <a:t>, “Min–Max decoding for non binary LDPC codes,” in Proc. IEEE Int. </a:t>
            </a:r>
            <a:r>
              <a:rPr lang="en-US" altLang="zh-TW" sz="1200" dirty="0" err="1"/>
              <a:t>Symp</a:t>
            </a:r>
            <a:r>
              <a:rPr lang="en-US" altLang="zh-TW" sz="1200" dirty="0"/>
              <a:t>. Inf. Theory, Toronto, ON, Canada, Jul. 2008, pp. </a:t>
            </a:r>
            <a:r>
              <a:rPr lang="en-US" altLang="zh-TW" sz="1200" dirty="0" smtClean="0"/>
              <a:t>960.</a:t>
            </a:r>
            <a:endParaRPr lang="zh-TW" altLang="en-US" sz="1200" dirty="0"/>
          </a:p>
        </p:txBody>
      </p:sp>
    </p:spTree>
    <p:extLst>
      <p:ext uri="{BB962C8B-B14F-4D97-AF65-F5344CB8AC3E}">
        <p14:creationId xmlns:p14="http://schemas.microsoft.com/office/powerpoint/2010/main" val="334092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1100" y="6201278"/>
            <a:ext cx="7019925" cy="461665"/>
          </a:xfrm>
          <a:prstGeom prst="rect">
            <a:avLst/>
          </a:prstGeom>
        </p:spPr>
        <p:txBody>
          <a:bodyPr wrap="square">
            <a:spAutoFit/>
          </a:bodyPr>
          <a:lstStyle/>
          <a:p>
            <a:r>
              <a:rPr lang="en-US" altLang="zh-TW" sz="1200" dirty="0" smtClean="0"/>
              <a:t>[28] Y</a:t>
            </a:r>
            <a:r>
              <a:rPr lang="en-US" altLang="zh-TW" sz="1200" dirty="0"/>
              <a:t>.-C. Liu, C.-F. Chang, S.-K. Lee, and M.-C. Lin, “Deliberate bit flipping with error-correction for PAPR reduction,” IEEE Trans. Broadcast., vol. 63, no. 1, pp. 123–133, Mar. 2017.</a:t>
            </a:r>
            <a:endParaRPr lang="zh-TW" altLang="en-US" sz="1200" dirty="0"/>
          </a:p>
        </p:txBody>
      </p:sp>
      <p:sp>
        <p:nvSpPr>
          <p:cNvPr id="7" name="文字方塊 6"/>
          <p:cNvSpPr txBox="1"/>
          <p:nvPr/>
        </p:nvSpPr>
        <p:spPr>
          <a:xfrm>
            <a:off x="1872683" y="575953"/>
            <a:ext cx="7942082" cy="615553"/>
          </a:xfrm>
          <a:prstGeom prst="rect">
            <a:avLst/>
          </a:prstGeom>
          <a:noFill/>
        </p:spPr>
        <p:txBody>
          <a:bodyPr wrap="square" rtlCol="0">
            <a:spAutoFit/>
          </a:bodyPr>
          <a:lstStyle/>
          <a:p>
            <a:r>
              <a:rPr lang="en-US" altLang="zh-TW" sz="3400" b="1" dirty="0" smtClean="0">
                <a:latin typeface="+mj-lt"/>
              </a:rPr>
              <a:t>Clipping-Based Bit-Flipping (CBBF)</a:t>
            </a:r>
            <a:endParaRPr lang="en-US" altLang="zh-TW" sz="3400" b="1" dirty="0">
              <a:latin typeface="+mj-lt"/>
            </a:endParaRPr>
          </a:p>
        </p:txBody>
      </p:sp>
      <p:sp>
        <p:nvSpPr>
          <p:cNvPr id="6" name="文字方塊 5"/>
          <p:cNvSpPr txBox="1"/>
          <p:nvPr/>
        </p:nvSpPr>
        <p:spPr>
          <a:xfrm>
            <a:off x="1181100" y="2076450"/>
            <a:ext cx="7296150" cy="2246769"/>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clipping-based bit-flipping (CBBF) method employs the concept of iterative clipping and distortion control to obtain deliberative bit flipping, where the control of distortion for the Euclidean distance for each signal point in the constellation in [7] is replaced by the control of total number of flipped bits, i.e., the bit positions were determined to be flipped so as to maximize the PAPR reduction and minimize the distortion.</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The CBBF method can be combined with the ACE which allows the frequency-domain signal points obtained after the clipping operation to be located in areas extended from the original constellation. </a:t>
            </a:r>
            <a:endParaRPr lang="en-US" altLang="zh-TW" sz="1400" dirty="0"/>
          </a:p>
        </p:txBody>
      </p:sp>
    </p:spTree>
    <p:extLst>
      <p:ext uri="{BB962C8B-B14F-4D97-AF65-F5344CB8AC3E}">
        <p14:creationId xmlns:p14="http://schemas.microsoft.com/office/powerpoint/2010/main" val="2767642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739570"/>
            <a:ext cx="6292645" cy="5329084"/>
          </a:xfrm>
          <a:prstGeom prst="rect">
            <a:avLst/>
          </a:prstGeom>
        </p:spPr>
      </p:pic>
    </p:spTree>
    <p:extLst>
      <p:ext uri="{BB962C8B-B14F-4D97-AF65-F5344CB8AC3E}">
        <p14:creationId xmlns:p14="http://schemas.microsoft.com/office/powerpoint/2010/main" val="17250896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862" y="1052512"/>
            <a:ext cx="6249783" cy="4942380"/>
          </a:xfrm>
          <a:prstGeom prst="rect">
            <a:avLst/>
          </a:prstGeom>
        </p:spPr>
      </p:pic>
    </p:spTree>
    <p:extLst>
      <p:ext uri="{BB962C8B-B14F-4D97-AF65-F5344CB8AC3E}">
        <p14:creationId xmlns:p14="http://schemas.microsoft.com/office/powerpoint/2010/main" val="20897627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字方塊 2"/>
              <p:cNvSpPr txBox="1"/>
              <p:nvPr/>
            </p:nvSpPr>
            <p:spPr>
              <a:xfrm>
                <a:off x="1083805" y="1121466"/>
                <a:ext cx="7315200" cy="140012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complementary cumulative distribution function (CCDF) is the most frequently used performance measures for PAPR reduction technique, which denotes the probability that the PAPR of a data block exceeds a given threshold,</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m:rPr>
                              <m:sty m:val="p"/>
                            </m:rPr>
                            <a:rPr lang="en-US" altLang="zh-TW" sz="1400" b="0" i="0" smtClean="0">
                              <a:latin typeface="Cambria Math" panose="02040503050406030204" pitchFamily="18" charset="0"/>
                            </a:rPr>
                            <m:t>CCDF</m:t>
                          </m:r>
                        </m:e>
                        <m:sub>
                          <m:r>
                            <a:rPr lang="en-US" altLang="zh-TW" sz="1400" b="0" i="1" smtClean="0">
                              <a:latin typeface="Cambria Math" panose="02040503050406030204" pitchFamily="18" charset="0"/>
                            </a:rPr>
                            <m:t>𝑃𝐴𝑃𝑅</m:t>
                          </m:r>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𝑥</m:t>
                              </m:r>
                            </m:e>
                          </m:d>
                        </m:sub>
                      </m:sSub>
                      <m:d>
                        <m:dPr>
                          <m:ctrlPr>
                            <a:rPr lang="en-US" altLang="zh-TW" sz="1400" b="0" i="1" smtClean="0">
                              <a:latin typeface="Cambria Math" panose="02040503050406030204" pitchFamily="18" charset="0"/>
                            </a:rPr>
                          </m:ctrlPr>
                        </m:dP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𝑃𝐴𝑃𝑅</m:t>
                              </m:r>
                            </m:e>
                            <m:sub>
                              <m:r>
                                <a:rPr lang="en-US" altLang="zh-TW" sz="1400" b="0" i="1" smtClean="0">
                                  <a:latin typeface="Cambria Math" panose="02040503050406030204" pitchFamily="18" charset="0"/>
                                </a:rPr>
                                <m:t>0</m:t>
                              </m:r>
                            </m:sub>
                          </m:sSub>
                        </m:e>
                      </m:d>
                      <m:r>
                        <a:rPr lang="en-US" altLang="zh-TW" sz="1400" b="0" i="1" smtClean="0">
                          <a:latin typeface="Cambria Math" panose="02040503050406030204" pitchFamily="18" charset="0"/>
                        </a:rPr>
                        <m:t>=</m:t>
                      </m:r>
                      <m:r>
                        <m:rPr>
                          <m:sty m:val="p"/>
                        </m:rPr>
                        <a:rPr lang="en-US" altLang="zh-TW" sz="1400" i="0">
                          <a:latin typeface="Cambria Math" panose="02040503050406030204" pitchFamily="18" charset="0"/>
                        </a:rPr>
                        <m:t>Pr</m:t>
                      </m:r>
                      <m:r>
                        <a:rPr lang="en-US" altLang="zh-TW" sz="1400" b="0" i="1" smtClean="0">
                          <a:latin typeface="Cambria Math" panose="02040503050406030204" pitchFamily="18" charset="0"/>
                        </a:rPr>
                        <m:t>⁡(</m:t>
                      </m:r>
                      <m:r>
                        <a:rPr lang="en-US" altLang="zh-TW" sz="1400" i="1">
                          <a:latin typeface="Cambria Math" panose="02040503050406030204" pitchFamily="18" charset="0"/>
                        </a:rPr>
                        <m:t>𝑃𝐴𝑃𝑅</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𝑥</m:t>
                          </m:r>
                        </m:e>
                      </m:d>
                      <m:r>
                        <a:rPr lang="en-US" altLang="zh-TW" sz="1400" i="1" smtClean="0">
                          <a:latin typeface="Cambria Math" panose="02040503050406030204" pitchFamily="18" charset="0"/>
                          <a:ea typeface="Cambria Math" panose="02040503050406030204" pitchFamily="18" charset="0"/>
                        </a:rPr>
                        <m:t>&gt;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𝑃𝐴𝑃𝑅</m:t>
                          </m:r>
                        </m:e>
                        <m:sub>
                          <m:r>
                            <a:rPr lang="en-US" altLang="zh-TW" sz="1400" i="1">
                              <a:latin typeface="Cambria Math" panose="02040503050406030204" pitchFamily="18" charset="0"/>
                            </a:rPr>
                            <m:t>0</m:t>
                          </m:r>
                        </m:sub>
                      </m:sSub>
                      <m:r>
                        <a:rPr lang="en-US" altLang="zh-TW" sz="1400" b="0" i="1" smtClean="0">
                          <a:latin typeface="Cambria Math" panose="02040503050406030204" pitchFamily="18" charset="0"/>
                        </a:rPr>
                        <m:t>)</m:t>
                      </m:r>
                    </m:oMath>
                  </m:oMathPara>
                </a14:m>
                <a:endParaRPr lang="en-US" altLang="zh-TW" sz="1400" dirty="0" smtClean="0"/>
              </a:p>
              <a:p>
                <a:endParaRPr lang="en-US" altLang="zh-TW" sz="1400" dirty="0" smtClean="0"/>
              </a:p>
            </p:txBody>
          </p:sp>
        </mc:Choice>
        <mc:Fallback xmlns="">
          <p:sp>
            <p:nvSpPr>
              <p:cNvPr id="3" name="文字方塊 2"/>
              <p:cNvSpPr txBox="1">
                <a:spLocks noRot="1" noChangeAspect="1" noMove="1" noResize="1" noEditPoints="1" noAdjustHandles="1" noChangeArrowheads="1" noChangeShapeType="1" noTextEdit="1"/>
              </p:cNvSpPr>
              <p:nvPr/>
            </p:nvSpPr>
            <p:spPr>
              <a:xfrm>
                <a:off x="1083805" y="1121466"/>
                <a:ext cx="7315200" cy="1400127"/>
              </a:xfrm>
              <a:prstGeom prst="rect">
                <a:avLst/>
              </a:prstGeom>
              <a:blipFill>
                <a:blip r:embed="rId3"/>
                <a:stretch>
                  <a:fillRect l="-167" t="-870"/>
                </a:stretch>
              </a:blipFill>
            </p:spPr>
            <p:txBody>
              <a:bodyPr/>
              <a:lstStyle/>
              <a:p>
                <a:r>
                  <a:rPr lang="zh-TW" altLang="en-US">
                    <a:noFill/>
                  </a:rPr>
                  <a:t> </a:t>
                </a:r>
              </a:p>
            </p:txBody>
          </p:sp>
        </mc:Fallback>
      </mc:AlternateContent>
      <p:sp>
        <p:nvSpPr>
          <p:cNvPr id="4" name="文字方塊 3"/>
          <p:cNvSpPr txBox="1"/>
          <p:nvPr/>
        </p:nvSpPr>
        <p:spPr>
          <a:xfrm>
            <a:off x="3091268" y="331683"/>
            <a:ext cx="7942082" cy="615553"/>
          </a:xfrm>
          <a:prstGeom prst="rect">
            <a:avLst/>
          </a:prstGeom>
          <a:noFill/>
        </p:spPr>
        <p:txBody>
          <a:bodyPr wrap="square" rtlCol="0">
            <a:spAutoFit/>
          </a:bodyPr>
          <a:lstStyle/>
          <a:p>
            <a:r>
              <a:rPr lang="en-US" altLang="zh-TW" sz="3400" b="1" dirty="0" smtClean="0">
                <a:latin typeface="+mj-lt"/>
              </a:rPr>
              <a:t>CCDF of the PAPR</a:t>
            </a:r>
            <a:endParaRPr lang="en-US" altLang="zh-TW" sz="3400" b="1" dirty="0">
              <a:latin typeface="+mj-lt"/>
            </a:endParaRPr>
          </a:p>
        </p:txBody>
      </p:sp>
      <p:pic>
        <p:nvPicPr>
          <p:cNvPr id="5" name="圖片 4"/>
          <p:cNvPicPr>
            <a:picLocks noChangeAspect="1"/>
          </p:cNvPicPr>
          <p:nvPr/>
        </p:nvPicPr>
        <p:blipFill>
          <a:blip r:embed="rId4"/>
          <a:stretch>
            <a:fillRect/>
          </a:stretch>
        </p:blipFill>
        <p:spPr>
          <a:xfrm>
            <a:off x="2149722" y="2415193"/>
            <a:ext cx="5071296" cy="3710931"/>
          </a:xfrm>
          <a:prstGeom prst="rect">
            <a:avLst/>
          </a:prstGeom>
        </p:spPr>
      </p:pic>
      <p:sp>
        <p:nvSpPr>
          <p:cNvPr id="6" name="矩形 5"/>
          <p:cNvSpPr/>
          <p:nvPr/>
        </p:nvSpPr>
        <p:spPr>
          <a:xfrm>
            <a:off x="237890" y="6227796"/>
            <a:ext cx="6983128" cy="461665"/>
          </a:xfrm>
          <a:prstGeom prst="rect">
            <a:avLst/>
          </a:prstGeom>
        </p:spPr>
        <p:txBody>
          <a:bodyPr wrap="square">
            <a:spAutoFit/>
          </a:bodyPr>
          <a:lstStyle/>
          <a:p>
            <a:r>
              <a:rPr lang="en-US" altLang="zh-TW" sz="1200" dirty="0" smtClean="0"/>
              <a:t>[</a:t>
            </a:r>
            <a:r>
              <a:rPr lang="en-US" altLang="zh-TW" sz="1200" dirty="0"/>
              <a:t>2</a:t>
            </a:r>
            <a:r>
              <a:rPr lang="en-US" altLang="zh-TW" sz="1200" dirty="0" smtClean="0"/>
              <a:t>] </a:t>
            </a:r>
            <a:r>
              <a:rPr lang="en-US" altLang="zh-TW" sz="1200" dirty="0"/>
              <a:t>S.H. Han and J.H. Lee, “An overview of peak-to-average power ratio reduction techniques for multicarrier transmission,” IEEE Wireless Comm., vol. 12, pp. 56–65, Apr. 2005.</a:t>
            </a:r>
            <a:endParaRPr lang="zh-TW" altLang="en-US" sz="1200" dirty="0"/>
          </a:p>
        </p:txBody>
      </p:sp>
      <mc:AlternateContent xmlns:mc="http://schemas.openxmlformats.org/markup-compatibility/2006" xmlns:a14="http://schemas.microsoft.com/office/drawing/2010/main">
        <mc:Choice Requires="a14">
          <p:sp>
            <p:nvSpPr>
              <p:cNvPr id="7" name="文字方塊 6"/>
              <p:cNvSpPr txBox="1"/>
              <p:nvPr/>
            </p:nvSpPr>
            <p:spPr>
              <a:xfrm>
                <a:off x="7062309" y="2041191"/>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(2)</m:t>
                      </m:r>
                    </m:oMath>
                  </m:oMathPara>
                </a14:m>
                <a:endParaRPr lang="zh-TW" altLang="en-US" sz="1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7062309" y="2041191"/>
                <a:ext cx="286938" cy="215444"/>
              </a:xfrm>
              <a:prstGeom prst="rect">
                <a:avLst/>
              </a:prstGeom>
              <a:blipFill>
                <a:blip r:embed="rId5"/>
                <a:stretch>
                  <a:fillRect l="-23404" r="-21277"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484806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1077439" y="1726054"/>
            <a:ext cx="7404757" cy="738664"/>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AWGN channel with hard error: a hard error is introduced by bit-flipping on the LDPC codes before transmitting over the BI</a:t>
            </a:r>
            <a:r>
              <a:rPr lang="en-US" altLang="zh-TW" sz="1400" dirty="0"/>
              <a:t>-</a:t>
            </a:r>
            <a:r>
              <a:rPr lang="en-US" altLang="zh-TW" sz="1400" dirty="0" smtClean="0"/>
              <a:t>AWGN channel. </a:t>
            </a:r>
            <a:endParaRPr lang="en-US" altLang="zh-TW" sz="1400" dirty="0"/>
          </a:p>
          <a:p>
            <a:endParaRPr lang="en-US" altLang="zh-TW" sz="1400" dirty="0" smtClean="0"/>
          </a:p>
        </p:txBody>
      </p:sp>
      <mc:AlternateContent xmlns:mc="http://schemas.openxmlformats.org/markup-compatibility/2006" xmlns:a14="http://schemas.microsoft.com/office/drawing/2010/main">
        <mc:Choice Requires="a14">
          <p:sp>
            <p:nvSpPr>
              <p:cNvPr id="10" name="文字方塊 9"/>
              <p:cNvSpPr txBox="1"/>
              <p:nvPr/>
            </p:nvSpPr>
            <p:spPr>
              <a:xfrm>
                <a:off x="991238" y="2945713"/>
                <a:ext cx="55618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𝑏</m:t>
                          </m:r>
                        </m:e>
                        <m:sub>
                          <m:r>
                            <a:rPr lang="en-US" altLang="zh-TW" sz="1600" b="0" i="1" smtClean="0">
                              <a:latin typeface="Cambria Math" panose="02040503050406030204" pitchFamily="18" charset="0"/>
                            </a:rPr>
                            <m:t>𝑖</m:t>
                          </m:r>
                        </m:sub>
                      </m:sSub>
                      <m:r>
                        <a:rPr lang="en-US" altLang="zh-TW" sz="1600" b="0" i="1" smtClean="0">
                          <a:latin typeface="Cambria Math" panose="02040503050406030204" pitchFamily="18" charset="0"/>
                        </a:rPr>
                        <m:t>}</m:t>
                      </m:r>
                    </m:oMath>
                  </m:oMathPara>
                </a14:m>
                <a:endParaRPr lang="zh-TW" altLang="en-US" sz="16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991238" y="2945713"/>
                <a:ext cx="556182" cy="338554"/>
              </a:xfrm>
              <a:prstGeom prst="rect">
                <a:avLst/>
              </a:prstGeom>
              <a:blipFill>
                <a:blip r:embed="rId3"/>
                <a:stretch>
                  <a:fillRect b="-89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991238" y="5380293"/>
                <a:ext cx="556182" cy="3520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acc>
                            <m:accPr>
                              <m:chr m:val="̂"/>
                              <m:ctrlPr>
                                <a:rPr lang="en-US" altLang="zh-TW" sz="1600" b="0" i="1" smtClean="0">
                                  <a:latin typeface="Cambria Math" panose="02040503050406030204" pitchFamily="18" charset="0"/>
                                </a:rPr>
                              </m:ctrlPr>
                            </m:accPr>
                            <m:e>
                              <m:r>
                                <a:rPr lang="en-US" altLang="zh-TW" sz="1600" b="0" i="1" smtClean="0">
                                  <a:latin typeface="Cambria Math" panose="02040503050406030204" pitchFamily="18" charset="0"/>
                                </a:rPr>
                                <m:t>𝑏</m:t>
                              </m:r>
                            </m:e>
                          </m:acc>
                        </m:e>
                        <m:sub>
                          <m:r>
                            <a:rPr lang="en-US" altLang="zh-TW" sz="1600" b="0" i="1" smtClean="0">
                              <a:latin typeface="Cambria Math" panose="02040503050406030204" pitchFamily="18" charset="0"/>
                            </a:rPr>
                            <m:t>𝑖</m:t>
                          </m:r>
                        </m:sub>
                      </m:sSub>
                      <m:r>
                        <a:rPr lang="en-US" altLang="zh-TW" sz="1600" b="0" i="1" smtClean="0">
                          <a:latin typeface="Cambria Math" panose="02040503050406030204" pitchFamily="18" charset="0"/>
                        </a:rPr>
                        <m:t>}</m:t>
                      </m:r>
                    </m:oMath>
                  </m:oMathPara>
                </a14:m>
                <a:endParaRPr lang="zh-TW" altLang="en-US" sz="16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991238" y="5380293"/>
                <a:ext cx="556182" cy="352019"/>
              </a:xfrm>
              <a:prstGeom prst="rect">
                <a:avLst/>
              </a:prstGeom>
              <a:blipFill>
                <a:blip r:embed="rId4"/>
                <a:stretch>
                  <a:fillRect r="-12088" b="-12281"/>
                </a:stretch>
              </a:blipFill>
            </p:spPr>
            <p:txBody>
              <a:bodyPr/>
              <a:lstStyle/>
              <a:p>
                <a:r>
                  <a:rPr lang="zh-TW" altLang="en-US">
                    <a:noFill/>
                  </a:rPr>
                  <a:t> </a:t>
                </a:r>
              </a:p>
            </p:txBody>
          </p:sp>
        </mc:Fallback>
      </mc:AlternateContent>
      <p:sp>
        <p:nvSpPr>
          <p:cNvPr id="12" name="矩形 11"/>
          <p:cNvSpPr/>
          <p:nvPr/>
        </p:nvSpPr>
        <p:spPr>
          <a:xfrm>
            <a:off x="2293066" y="2945713"/>
            <a:ext cx="1178351" cy="673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smtClean="0"/>
              <a:t>(NB) LDPC Encoder</a:t>
            </a:r>
            <a:endParaRPr lang="zh-TW" altLang="en-US" sz="1400" dirty="0"/>
          </a:p>
        </p:txBody>
      </p:sp>
      <p:sp>
        <p:nvSpPr>
          <p:cNvPr id="13" name="矩形 12"/>
          <p:cNvSpPr/>
          <p:nvPr/>
        </p:nvSpPr>
        <p:spPr>
          <a:xfrm>
            <a:off x="2293066" y="5069400"/>
            <a:ext cx="1178351" cy="673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smtClean="0"/>
              <a:t>(NB) LDPC Decoder</a:t>
            </a:r>
            <a:endParaRPr lang="zh-TW" altLang="en-US" sz="1400" dirty="0"/>
          </a:p>
        </p:txBody>
      </p:sp>
      <p:sp>
        <p:nvSpPr>
          <p:cNvPr id="14" name="矩形 13"/>
          <p:cNvSpPr/>
          <p:nvPr/>
        </p:nvSpPr>
        <p:spPr>
          <a:xfrm>
            <a:off x="6103355" y="5173585"/>
            <a:ext cx="1027522" cy="461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smtClean="0"/>
              <a:t>MAP</a:t>
            </a:r>
            <a:br>
              <a:rPr lang="en-US" altLang="zh-TW" sz="1400" dirty="0" smtClean="0"/>
            </a:br>
            <a:r>
              <a:rPr lang="en-US" altLang="zh-TW" sz="1400" dirty="0" smtClean="0"/>
              <a:t>Detector</a:t>
            </a:r>
            <a:endParaRPr lang="zh-TW" altLang="en-US" sz="1400" dirty="0"/>
          </a:p>
        </p:txBody>
      </p:sp>
      <p:sp>
        <p:nvSpPr>
          <p:cNvPr id="21" name="矩形 20"/>
          <p:cNvSpPr/>
          <p:nvPr/>
        </p:nvSpPr>
        <p:spPr>
          <a:xfrm>
            <a:off x="7611643" y="4327961"/>
            <a:ext cx="1027522" cy="461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smtClean="0"/>
              <a:t>AWGN</a:t>
            </a:r>
          </a:p>
          <a:p>
            <a:pPr algn="ctr"/>
            <a:r>
              <a:rPr lang="en-US" altLang="zh-TW" sz="1400" dirty="0" smtClean="0"/>
              <a:t>Channel</a:t>
            </a:r>
            <a:endParaRPr lang="zh-TW" altLang="en-US" sz="1400" dirty="0"/>
          </a:p>
        </p:txBody>
      </p:sp>
      <p:cxnSp>
        <p:nvCxnSpPr>
          <p:cNvPr id="23" name="直線單箭頭接點 22"/>
          <p:cNvCxnSpPr>
            <a:endCxn id="21" idx="0"/>
          </p:cNvCxnSpPr>
          <p:nvPr/>
        </p:nvCxnSpPr>
        <p:spPr>
          <a:xfrm>
            <a:off x="8125404" y="3282424"/>
            <a:ext cx="0" cy="1045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接點 24"/>
          <p:cNvCxnSpPr>
            <a:stCxn id="21" idx="2"/>
          </p:cNvCxnSpPr>
          <p:nvPr/>
        </p:nvCxnSpPr>
        <p:spPr>
          <a:xfrm>
            <a:off x="8125404" y="4789874"/>
            <a:ext cx="0" cy="614668"/>
          </a:xfrm>
          <a:prstGeom prst="line">
            <a:avLst/>
          </a:prstGeom>
        </p:spPr>
        <p:style>
          <a:lnRef idx="1">
            <a:schemeClr val="dk1"/>
          </a:lnRef>
          <a:fillRef idx="0">
            <a:schemeClr val="dk1"/>
          </a:fillRef>
          <a:effectRef idx="0">
            <a:schemeClr val="dk1"/>
          </a:effectRef>
          <a:fontRef idx="minor">
            <a:schemeClr val="tx1"/>
          </a:fontRef>
        </p:style>
      </p:cxnSp>
      <p:sp>
        <p:nvSpPr>
          <p:cNvPr id="34" name="矩形 33"/>
          <p:cNvSpPr/>
          <p:nvPr/>
        </p:nvSpPr>
        <p:spPr>
          <a:xfrm>
            <a:off x="4257128" y="3051466"/>
            <a:ext cx="1027522" cy="461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smtClean="0"/>
              <a:t>Hard Error</a:t>
            </a:r>
            <a:endParaRPr lang="zh-TW" altLang="en-US" sz="1400" dirty="0"/>
          </a:p>
        </p:txBody>
      </p:sp>
      <p:cxnSp>
        <p:nvCxnSpPr>
          <p:cNvPr id="30" name="直線單箭頭接點 29"/>
          <p:cNvCxnSpPr>
            <a:stCxn id="10" idx="2"/>
            <a:endCxn id="12" idx="1"/>
          </p:cNvCxnSpPr>
          <p:nvPr/>
        </p:nvCxnSpPr>
        <p:spPr>
          <a:xfrm flipV="1">
            <a:off x="1269329" y="3282424"/>
            <a:ext cx="1023737" cy="1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a:endCxn id="14" idx="3"/>
          </p:cNvCxnSpPr>
          <p:nvPr/>
        </p:nvCxnSpPr>
        <p:spPr>
          <a:xfrm flipH="1">
            <a:off x="7130877" y="5404542"/>
            <a:ext cx="9945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14" idx="1"/>
            <a:endCxn id="13" idx="3"/>
          </p:cNvCxnSpPr>
          <p:nvPr/>
        </p:nvCxnSpPr>
        <p:spPr>
          <a:xfrm flipH="1">
            <a:off x="3471417" y="5404542"/>
            <a:ext cx="2631938" cy="1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p:cNvCxnSpPr>
            <a:stCxn id="13" idx="1"/>
          </p:cNvCxnSpPr>
          <p:nvPr/>
        </p:nvCxnSpPr>
        <p:spPr>
          <a:xfrm flipH="1" flipV="1">
            <a:off x="1365251" y="5404541"/>
            <a:ext cx="927815" cy="1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矩形 51"/>
          <p:cNvSpPr/>
          <p:nvPr/>
        </p:nvSpPr>
        <p:spPr>
          <a:xfrm>
            <a:off x="6070758" y="2945713"/>
            <a:ext cx="1102938" cy="673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smtClean="0"/>
              <a:t>BPSK Modulation</a:t>
            </a:r>
            <a:endParaRPr lang="zh-TW" altLang="en-US" sz="1400" dirty="0"/>
          </a:p>
        </p:txBody>
      </p:sp>
      <p:cxnSp>
        <p:nvCxnSpPr>
          <p:cNvPr id="54" name="直線接點 53"/>
          <p:cNvCxnSpPr>
            <a:stCxn id="52" idx="3"/>
          </p:cNvCxnSpPr>
          <p:nvPr/>
        </p:nvCxnSpPr>
        <p:spPr>
          <a:xfrm flipV="1">
            <a:off x="7173696" y="3282423"/>
            <a:ext cx="951708" cy="1"/>
          </a:xfrm>
          <a:prstGeom prst="line">
            <a:avLst/>
          </a:prstGeom>
        </p:spPr>
        <p:style>
          <a:lnRef idx="1">
            <a:schemeClr val="dk1"/>
          </a:lnRef>
          <a:fillRef idx="0">
            <a:schemeClr val="dk1"/>
          </a:fillRef>
          <a:effectRef idx="0">
            <a:schemeClr val="dk1"/>
          </a:effectRef>
          <a:fontRef idx="minor">
            <a:schemeClr val="tx1"/>
          </a:fontRef>
        </p:style>
      </p:cxnSp>
      <p:cxnSp>
        <p:nvCxnSpPr>
          <p:cNvPr id="56" name="直線單箭頭接點 55"/>
          <p:cNvCxnSpPr>
            <a:stCxn id="12" idx="3"/>
            <a:endCxn id="34" idx="1"/>
          </p:cNvCxnSpPr>
          <p:nvPr/>
        </p:nvCxnSpPr>
        <p:spPr>
          <a:xfrm flipV="1">
            <a:off x="3471417" y="3282423"/>
            <a:ext cx="7857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單箭頭接點 57"/>
          <p:cNvCxnSpPr>
            <a:stCxn id="34" idx="3"/>
            <a:endCxn id="52" idx="1"/>
          </p:cNvCxnSpPr>
          <p:nvPr/>
        </p:nvCxnSpPr>
        <p:spPr>
          <a:xfrm>
            <a:off x="5284650" y="3282423"/>
            <a:ext cx="78610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字方塊 21"/>
          <p:cNvSpPr txBox="1"/>
          <p:nvPr/>
        </p:nvSpPr>
        <p:spPr>
          <a:xfrm>
            <a:off x="991238" y="541558"/>
            <a:ext cx="7942082" cy="584775"/>
          </a:xfrm>
          <a:prstGeom prst="rect">
            <a:avLst/>
          </a:prstGeom>
          <a:noFill/>
        </p:spPr>
        <p:txBody>
          <a:bodyPr wrap="square" rtlCol="0">
            <a:spAutoFit/>
          </a:bodyPr>
          <a:lstStyle/>
          <a:p>
            <a:pPr algn="ctr"/>
            <a:r>
              <a:rPr lang="en-US" altLang="zh-TW" sz="3200" b="1" dirty="0" smtClean="0">
                <a:latin typeface="+mj-lt"/>
              </a:rPr>
              <a:t>Bit-Flipping on Non-Binary LDPC</a:t>
            </a:r>
            <a:endParaRPr lang="en-US" altLang="zh-TW" sz="3200" b="1" dirty="0">
              <a:latin typeface="+mj-lt"/>
            </a:endParaRPr>
          </a:p>
        </p:txBody>
      </p:sp>
    </p:spTree>
    <p:extLst>
      <p:ext uri="{BB962C8B-B14F-4D97-AF65-F5344CB8AC3E}">
        <p14:creationId xmlns:p14="http://schemas.microsoft.com/office/powerpoint/2010/main" val="10967952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字方塊 30"/>
          <p:cNvSpPr txBox="1"/>
          <p:nvPr/>
        </p:nvSpPr>
        <p:spPr>
          <a:xfrm>
            <a:off x="1258476" y="743270"/>
            <a:ext cx="7494309" cy="646331"/>
          </a:xfrm>
          <a:prstGeom prst="rect">
            <a:avLst/>
          </a:prstGeom>
          <a:noFill/>
        </p:spPr>
        <p:txBody>
          <a:bodyPr wrap="square" rtlCol="0">
            <a:spAutoFit/>
          </a:bodyPr>
          <a:lstStyle/>
          <a:p>
            <a:pPr algn="ctr"/>
            <a:r>
              <a:rPr lang="en-US" altLang="zh-TW" sz="3600" b="1" dirty="0" smtClean="0">
                <a:latin typeface="+mj-lt"/>
              </a:rPr>
              <a:t>Cascaded BSC-AWGN channel</a:t>
            </a:r>
            <a:endParaRPr lang="en-US" altLang="zh-TW" sz="3600" b="1" dirty="0">
              <a:latin typeface="+mj-lt"/>
            </a:endParaRPr>
          </a:p>
        </p:txBody>
      </p:sp>
      <mc:AlternateContent xmlns:mc="http://schemas.openxmlformats.org/markup-compatibility/2006" xmlns:a14="http://schemas.microsoft.com/office/drawing/2010/main">
        <mc:Choice Requires="a14">
          <p:sp>
            <p:nvSpPr>
              <p:cNvPr id="2" name="文字方塊 1"/>
              <p:cNvSpPr txBox="1"/>
              <p:nvPr/>
            </p:nvSpPr>
            <p:spPr>
              <a:xfrm>
                <a:off x="1140643" y="1781666"/>
                <a:ext cx="7381188" cy="138499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Since the flipping errors caused by bit-flipping can be viewed as BSC, then the channel model is actually a concatenation of a BSC followed by a AWGN channel (BSC-BAWGN channel).</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This channel belongs to a family of binary-input, memoryless, symmetric-output channels, one that we call the {CBMSC(</a:t>
                </a:r>
                <a14:m>
                  <m:oMath xmlns:m="http://schemas.openxmlformats.org/officeDocument/2006/math">
                    <m:r>
                      <a:rPr lang="zh-TW" altLang="en-US" sz="1400" i="1" smtClean="0">
                        <a:latin typeface="Cambria Math" panose="02040503050406030204" pitchFamily="18" charset="0"/>
                      </a:rPr>
                      <m:t>𝜌</m:t>
                    </m:r>
                    <m:r>
                      <a:rPr lang="en-US" altLang="zh-TW" sz="1400" b="0" i="1" smtClean="0">
                        <a:latin typeface="Cambria Math" panose="02040503050406030204" pitchFamily="18" charset="0"/>
                      </a:rPr>
                      <m:t>,</m:t>
                    </m:r>
                    <m:r>
                      <a:rPr lang="zh-TW" altLang="en-US" sz="1400" b="0" i="1" smtClean="0">
                        <a:latin typeface="Cambria Math" panose="02040503050406030204" pitchFamily="18" charset="0"/>
                      </a:rPr>
                      <m:t>𝜎</m:t>
                    </m:r>
                  </m:oMath>
                </a14:m>
                <a:r>
                  <a:rPr lang="en-US" altLang="zh-TW" sz="1400" dirty="0" smtClean="0"/>
                  <a:t>)} family, where </a:t>
                </a:r>
                <a14:m>
                  <m:oMath xmlns:m="http://schemas.openxmlformats.org/officeDocument/2006/math">
                    <m:r>
                      <a:rPr lang="zh-TW" altLang="en-US" sz="1400" i="1">
                        <a:latin typeface="Cambria Math" panose="02040503050406030204" pitchFamily="18" charset="0"/>
                      </a:rPr>
                      <m:t>𝜌</m:t>
                    </m:r>
                  </m:oMath>
                </a14:m>
                <a:r>
                  <a:rPr lang="en-US" altLang="zh-TW" sz="1400" dirty="0" smtClean="0"/>
                  <a:t> is the transition probability of BSC corresponding to the portion of flipped bits, and </a:t>
                </a:r>
                <a14:m>
                  <m:oMath xmlns:m="http://schemas.openxmlformats.org/officeDocument/2006/math">
                    <m:r>
                      <a:rPr lang="zh-TW" altLang="en-US" sz="1400" i="1">
                        <a:latin typeface="Cambria Math" panose="02040503050406030204" pitchFamily="18" charset="0"/>
                      </a:rPr>
                      <m:t>𝜎</m:t>
                    </m:r>
                  </m:oMath>
                </a14:m>
                <a:r>
                  <a:rPr lang="en-US" altLang="zh-TW" sz="1400" dirty="0" smtClean="0"/>
                  <a:t> is the standard deviation of AWGN. </a:t>
                </a:r>
              </a:p>
            </p:txBody>
          </p:sp>
        </mc:Choice>
        <mc:Fallback xmlns="">
          <p:sp>
            <p:nvSpPr>
              <p:cNvPr id="2" name="文字方塊 1"/>
              <p:cNvSpPr txBox="1">
                <a:spLocks noRot="1" noChangeAspect="1" noMove="1" noResize="1" noEditPoints="1" noAdjustHandles="1" noChangeArrowheads="1" noChangeShapeType="1" noTextEdit="1"/>
              </p:cNvSpPr>
              <p:nvPr/>
            </p:nvSpPr>
            <p:spPr>
              <a:xfrm>
                <a:off x="1140643" y="1781666"/>
                <a:ext cx="7381188" cy="1384995"/>
              </a:xfrm>
              <a:prstGeom prst="rect">
                <a:avLst/>
              </a:prstGeom>
              <a:blipFill>
                <a:blip r:embed="rId3"/>
                <a:stretch>
                  <a:fillRect l="-83" t="-441" r="-661" b="-3965"/>
                </a:stretch>
              </a:blipFill>
            </p:spPr>
            <p:txBody>
              <a:bodyPr/>
              <a:lstStyle/>
              <a:p>
                <a:r>
                  <a:rPr lang="zh-TW" altLang="en-US">
                    <a:noFill/>
                  </a:rPr>
                  <a:t> </a:t>
                </a:r>
              </a:p>
            </p:txBody>
          </p:sp>
        </mc:Fallback>
      </mc:AlternateContent>
      <p:sp>
        <p:nvSpPr>
          <p:cNvPr id="4" name="矩形 3"/>
          <p:cNvSpPr/>
          <p:nvPr/>
        </p:nvSpPr>
        <p:spPr>
          <a:xfrm>
            <a:off x="1019913" y="6113929"/>
            <a:ext cx="7027683" cy="461665"/>
          </a:xfrm>
          <a:prstGeom prst="rect">
            <a:avLst/>
          </a:prstGeom>
        </p:spPr>
        <p:txBody>
          <a:bodyPr wrap="square">
            <a:spAutoFit/>
          </a:bodyPr>
          <a:lstStyle/>
          <a:p>
            <a:r>
              <a:rPr lang="en-US" altLang="zh-TW" sz="1200" dirty="0" smtClean="0"/>
              <a:t>[26] A</a:t>
            </a:r>
            <a:r>
              <a:rPr lang="en-US" altLang="zh-TW" sz="1200" dirty="0"/>
              <a:t>. </a:t>
            </a:r>
            <a:r>
              <a:rPr lang="en-US" altLang="zh-TW" sz="1200" dirty="0" err="1"/>
              <a:t>Iyengar</a:t>
            </a:r>
            <a:r>
              <a:rPr lang="en-US" altLang="zh-TW" sz="1200" dirty="0"/>
              <a:t>, P. Siegel, and J. Wolf, “</a:t>
            </a:r>
            <a:r>
              <a:rPr lang="en-US" altLang="zh-TW" sz="1200" dirty="0" err="1"/>
              <a:t>Ldpc</a:t>
            </a:r>
            <a:r>
              <a:rPr lang="en-US" altLang="zh-TW" sz="1200" dirty="0"/>
              <a:t> codes for the cascaded </a:t>
            </a:r>
            <a:r>
              <a:rPr lang="en-US" altLang="zh-TW" sz="1200" dirty="0" err="1"/>
              <a:t>bscbawgn</a:t>
            </a:r>
            <a:r>
              <a:rPr lang="en-US" altLang="zh-TW" sz="1200" dirty="0"/>
              <a:t> channel,” in 47th Annual Allerton Conference on Communication, Control, and Computing, 2009, pp. 620–627.</a:t>
            </a:r>
            <a:endParaRPr lang="zh-TW" altLang="en-US" sz="1200" dirty="0"/>
          </a:p>
        </p:txBody>
      </p:sp>
      <p:grpSp>
        <p:nvGrpSpPr>
          <p:cNvPr id="20" name="群組 19"/>
          <p:cNvGrpSpPr/>
          <p:nvPr/>
        </p:nvGrpSpPr>
        <p:grpSpPr>
          <a:xfrm>
            <a:off x="2618547" y="3896585"/>
            <a:ext cx="3872413" cy="1071783"/>
            <a:chOff x="3174729" y="4072515"/>
            <a:chExt cx="3872413" cy="1071783"/>
          </a:xfrm>
        </p:grpSpPr>
        <mc:AlternateContent xmlns:mc="http://schemas.openxmlformats.org/markup-compatibility/2006" xmlns:a14="http://schemas.microsoft.com/office/drawing/2010/main">
          <mc:Choice Requires="a14">
            <p:sp>
              <p:nvSpPr>
                <p:cNvPr id="5" name="矩形 4"/>
                <p:cNvSpPr/>
                <p:nvPr/>
              </p:nvSpPr>
              <p:spPr>
                <a:xfrm>
                  <a:off x="4091233" y="4185501"/>
                  <a:ext cx="801278" cy="3299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1600" b="0" i="0" smtClean="0">
                            <a:latin typeface="Cambria Math" panose="02040503050406030204" pitchFamily="18" charset="0"/>
                          </a:rPr>
                          <m:t>BSC</m:t>
                        </m:r>
                        <m:r>
                          <a:rPr lang="en-US" altLang="zh-TW" sz="1600" b="0" i="0" smtClean="0">
                            <a:latin typeface="Cambria Math" panose="02040503050406030204" pitchFamily="18" charset="0"/>
                          </a:rPr>
                          <m:t>(</m:t>
                        </m:r>
                        <m:r>
                          <m:rPr>
                            <m:sty m:val="p"/>
                          </m:rPr>
                          <a:rPr lang="el-GR" altLang="zh-TW" sz="1600" b="0" i="1" smtClean="0">
                            <a:latin typeface="Cambria Math" panose="02040503050406030204" pitchFamily="18" charset="0"/>
                            <a:ea typeface="Cambria Math" panose="02040503050406030204" pitchFamily="18" charset="0"/>
                          </a:rPr>
                          <m:t>ρ</m:t>
                        </m:r>
                        <m:r>
                          <a:rPr lang="en-US" altLang="zh-TW" sz="1600" b="0" i="0" smtClean="0">
                            <a:latin typeface="Cambria Math" panose="02040503050406030204" pitchFamily="18" charset="0"/>
                          </a:rPr>
                          <m:t>)</m:t>
                        </m:r>
                      </m:oMath>
                    </m:oMathPara>
                  </a14:m>
                  <a:endParaRPr lang="zh-TW" altLang="en-US" sz="1600" dirty="0"/>
                </a:p>
              </p:txBody>
            </p:sp>
          </mc:Choice>
          <mc:Fallback xmlns="">
            <p:sp>
              <p:nvSpPr>
                <p:cNvPr id="5" name="矩形 4"/>
                <p:cNvSpPr>
                  <a:spLocks noRot="1" noChangeAspect="1" noMove="1" noResize="1" noEditPoints="1" noAdjustHandles="1" noChangeArrowheads="1" noChangeShapeType="1" noTextEdit="1"/>
                </p:cNvSpPr>
                <p:nvPr/>
              </p:nvSpPr>
              <p:spPr>
                <a:xfrm>
                  <a:off x="4091233" y="4185501"/>
                  <a:ext cx="801278" cy="329938"/>
                </a:xfrm>
                <a:prstGeom prst="rect">
                  <a:avLst/>
                </a:prstGeom>
                <a:blipFill>
                  <a:blip r:embed="rId4"/>
                  <a:stretch>
                    <a:fillRect b="-8929"/>
                  </a:stretch>
                </a:blipFill>
                <a:ln w="9525" cap="flat" cmpd="sng" algn="ctr">
                  <a:solidFill>
                    <a:schemeClr val="dk1"/>
                  </a:solidFill>
                  <a:prstDash val="solid"/>
                  <a:round/>
                  <a:headEnd type="none" w="med" len="med"/>
                  <a:tailEnd type="none" w="med" len="med"/>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5707927" y="4190186"/>
                  <a:ext cx="31258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707927" y="4190186"/>
                  <a:ext cx="312585" cy="307777"/>
                </a:xfrm>
                <a:prstGeom prst="rect">
                  <a:avLst/>
                </a:prstGeom>
                <a:blipFill>
                  <a:blip r:embed="rId5"/>
                  <a:stretch>
                    <a:fillRect l="-25490" t="-2000" r="-29412"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5240523" y="4898077"/>
                  <a:ext cx="12285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𝑁</m:t>
                            </m:r>
                          </m:e>
                          <m:sub>
                            <m:r>
                              <a:rPr lang="en-US" altLang="zh-TW" sz="1600" b="0" i="1" smtClean="0">
                                <a:latin typeface="Cambria Math" panose="02040503050406030204" pitchFamily="18" charset="0"/>
                              </a:rPr>
                              <m:t>𝑛</m:t>
                            </m:r>
                          </m:sub>
                        </m:sSub>
                        <m:r>
                          <a:rPr lang="en-US" altLang="zh-TW" sz="1600" i="1" smtClean="0">
                            <a:latin typeface="Cambria Math" panose="02040503050406030204" pitchFamily="18" charset="0"/>
                            <a:ea typeface="Cambria Math" panose="02040503050406030204" pitchFamily="18" charset="0"/>
                          </a:rPr>
                          <m:t>~</m:t>
                        </m:r>
                        <m:r>
                          <a:rPr lang="zh-TW" altLang="en-US" sz="1600" i="1" smtClean="0">
                            <a:latin typeface="Cambria Math" panose="02040503050406030204" pitchFamily="18" charset="0"/>
                            <a:ea typeface="Cambria Math" panose="02040503050406030204" pitchFamily="18" charset="0"/>
                          </a:rPr>
                          <m:t>𝒩</m:t>
                        </m:r>
                        <m:r>
                          <a:rPr lang="en-US" altLang="zh-TW" sz="1600" b="0" i="1" smtClean="0">
                            <a:latin typeface="Cambria Math" panose="02040503050406030204" pitchFamily="18" charset="0"/>
                            <a:ea typeface="Cambria Math" panose="02040503050406030204" pitchFamily="18" charset="0"/>
                          </a:rPr>
                          <m:t>(0,</m:t>
                        </m:r>
                        <m:sSup>
                          <m:sSupPr>
                            <m:ctrlPr>
                              <a:rPr lang="en-US" altLang="zh-TW" sz="1600" b="0" i="1" smtClean="0">
                                <a:latin typeface="Cambria Math" panose="02040503050406030204" pitchFamily="18" charset="0"/>
                                <a:ea typeface="Cambria Math" panose="02040503050406030204" pitchFamily="18" charset="0"/>
                              </a:rPr>
                            </m:ctrlPr>
                          </m:sSupPr>
                          <m:e>
                            <m:r>
                              <a:rPr lang="zh-TW" altLang="en-US" sz="1600" b="0" i="1" smtClean="0">
                                <a:latin typeface="Cambria Math" panose="02040503050406030204" pitchFamily="18" charset="0"/>
                                <a:ea typeface="Cambria Math" panose="02040503050406030204" pitchFamily="18" charset="0"/>
                              </a:rPr>
                              <m:t>𝜎</m:t>
                            </m:r>
                          </m:e>
                          <m:sup>
                            <m:r>
                              <a:rPr lang="en-US" altLang="zh-TW" sz="1600" b="0" i="1" smtClean="0">
                                <a:latin typeface="Cambria Math" panose="02040503050406030204" pitchFamily="18" charset="0"/>
                                <a:ea typeface="Cambria Math" panose="02040503050406030204" pitchFamily="18" charset="0"/>
                              </a:rPr>
                              <m:t>2</m:t>
                            </m:r>
                          </m:sup>
                        </m:sSup>
                        <m:r>
                          <a:rPr lang="en-US" altLang="zh-TW" sz="1600" b="0" i="1" smtClean="0">
                            <a:latin typeface="Cambria Math" panose="02040503050406030204" pitchFamily="18" charset="0"/>
                            <a:ea typeface="Cambria Math" panose="02040503050406030204" pitchFamily="18" charset="0"/>
                          </a:rPr>
                          <m:t>)</m:t>
                        </m:r>
                      </m:oMath>
                    </m:oMathPara>
                  </a14:m>
                  <a:endParaRPr lang="zh-TW" altLang="en-US" sz="16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5240523" y="4898077"/>
                  <a:ext cx="1228541" cy="246221"/>
                </a:xfrm>
                <a:prstGeom prst="rect">
                  <a:avLst/>
                </a:prstGeom>
                <a:blipFill>
                  <a:blip r:embed="rId6"/>
                  <a:stretch>
                    <a:fillRect l="-2970" t="-2500" r="-5446" b="-325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089937" y="4073471"/>
                  <a:ext cx="2451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𝑌</m:t>
                            </m:r>
                          </m:e>
                          <m:sub>
                            <m:r>
                              <a:rPr lang="en-US" altLang="zh-TW" sz="1600" b="0" i="1" smtClean="0">
                                <a:latin typeface="Cambria Math" panose="02040503050406030204" pitchFamily="18" charset="0"/>
                              </a:rPr>
                              <m:t>𝑛</m:t>
                            </m:r>
                          </m:sub>
                        </m:sSub>
                      </m:oMath>
                    </m:oMathPara>
                  </a14:m>
                  <a:endParaRPr lang="zh-TW" altLang="en-US" sz="16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089937" y="4073471"/>
                  <a:ext cx="245131" cy="246221"/>
                </a:xfrm>
                <a:prstGeom prst="rect">
                  <a:avLst/>
                </a:prstGeom>
                <a:blipFill>
                  <a:blip r:embed="rId7"/>
                  <a:stretch>
                    <a:fillRect l="-20000" r="-2500" b="-97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6752832" y="4072515"/>
                  <a:ext cx="29431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𝑍</m:t>
                            </m:r>
                          </m:e>
                          <m:sub>
                            <m:r>
                              <a:rPr lang="en-US" altLang="zh-TW" sz="1600" b="0" i="1" smtClean="0">
                                <a:latin typeface="Cambria Math" panose="02040503050406030204" pitchFamily="18" charset="0"/>
                              </a:rPr>
                              <m:t>𝑛</m:t>
                            </m:r>
                          </m:sub>
                        </m:sSub>
                      </m:oMath>
                    </m:oMathPara>
                  </a14:m>
                  <a:endParaRPr lang="zh-TW" altLang="en-US" sz="16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752832" y="4072515"/>
                  <a:ext cx="294310" cy="246221"/>
                </a:xfrm>
                <a:prstGeom prst="rect">
                  <a:avLst/>
                </a:prstGeom>
                <a:blipFill>
                  <a:blip r:embed="rId8"/>
                  <a:stretch>
                    <a:fillRect l="-12500" b="-97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174729" y="4226403"/>
                  <a:ext cx="28594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𝑋</m:t>
                            </m:r>
                          </m:e>
                          <m:sub>
                            <m:r>
                              <a:rPr lang="en-US" altLang="zh-TW" sz="1600" b="0" i="1" smtClean="0">
                                <a:latin typeface="Cambria Math" panose="02040503050406030204" pitchFamily="18" charset="0"/>
                              </a:rPr>
                              <m:t>𝑛</m:t>
                            </m:r>
                          </m:sub>
                        </m:sSub>
                      </m:oMath>
                    </m:oMathPara>
                  </a14:m>
                  <a:endParaRPr lang="zh-TW" altLang="en-US" sz="16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174729" y="4226403"/>
                  <a:ext cx="285947" cy="246221"/>
                </a:xfrm>
                <a:prstGeom prst="rect">
                  <a:avLst/>
                </a:prstGeom>
                <a:blipFill>
                  <a:blip r:embed="rId9"/>
                  <a:stretch>
                    <a:fillRect l="-15217" r="-2174" b="-9756"/>
                  </a:stretch>
                </a:blipFill>
              </p:spPr>
              <p:txBody>
                <a:bodyPr/>
                <a:lstStyle/>
                <a:p>
                  <a:r>
                    <a:rPr lang="zh-TW" altLang="en-US">
                      <a:noFill/>
                    </a:rPr>
                    <a:t> </a:t>
                  </a:r>
                </a:p>
              </p:txBody>
            </p:sp>
          </mc:Fallback>
        </mc:AlternateContent>
        <p:cxnSp>
          <p:nvCxnSpPr>
            <p:cNvPr id="14" name="直線單箭頭接點 13"/>
            <p:cNvCxnSpPr>
              <a:stCxn id="13" idx="3"/>
              <a:endCxn id="5" idx="1"/>
            </p:cNvCxnSpPr>
            <p:nvPr/>
          </p:nvCxnSpPr>
          <p:spPr>
            <a:xfrm>
              <a:off x="3460676" y="4349514"/>
              <a:ext cx="630557" cy="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a:stCxn id="9" idx="0"/>
            </p:cNvCxnSpPr>
            <p:nvPr/>
          </p:nvCxnSpPr>
          <p:spPr>
            <a:xfrm flipH="1" flipV="1">
              <a:off x="5854793" y="4451277"/>
              <a:ext cx="1" cy="446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p:cNvCxnSpPr/>
            <p:nvPr/>
          </p:nvCxnSpPr>
          <p:spPr>
            <a:xfrm flipV="1">
              <a:off x="5967193" y="4349514"/>
              <a:ext cx="785639" cy="2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5" name="直線單箭頭接點 14"/>
          <p:cNvCxnSpPr/>
          <p:nvPr/>
        </p:nvCxnSpPr>
        <p:spPr>
          <a:xfrm>
            <a:off x="4350467" y="4173006"/>
            <a:ext cx="867267" cy="1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63874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279" y="884903"/>
            <a:ext cx="6265244" cy="5128136"/>
          </a:xfrm>
          <a:prstGeom prst="rect">
            <a:avLst/>
          </a:prstGeom>
        </p:spPr>
      </p:pic>
    </p:spTree>
    <p:extLst>
      <p:ext uri="{BB962C8B-B14F-4D97-AF65-F5344CB8AC3E}">
        <p14:creationId xmlns:p14="http://schemas.microsoft.com/office/powerpoint/2010/main" val="34468517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字方塊 30"/>
          <p:cNvSpPr txBox="1"/>
          <p:nvPr/>
        </p:nvSpPr>
        <p:spPr>
          <a:xfrm>
            <a:off x="1281370" y="456725"/>
            <a:ext cx="7494309" cy="646331"/>
          </a:xfrm>
          <a:prstGeom prst="rect">
            <a:avLst/>
          </a:prstGeom>
          <a:noFill/>
        </p:spPr>
        <p:txBody>
          <a:bodyPr wrap="square" rtlCol="0">
            <a:spAutoFit/>
          </a:bodyPr>
          <a:lstStyle/>
          <a:p>
            <a:pPr algn="ctr"/>
            <a:r>
              <a:rPr lang="en-US" altLang="zh-TW" sz="3600" b="1" dirty="0" smtClean="0">
                <a:latin typeface="+mj-lt"/>
              </a:rPr>
              <a:t>Modification of Channel LLR</a:t>
            </a:r>
            <a:endParaRPr lang="en-US" altLang="zh-TW" sz="3600" b="1" dirty="0">
              <a:latin typeface="+mj-lt"/>
            </a:endParaRPr>
          </a:p>
        </p:txBody>
      </p:sp>
      <p:grpSp>
        <p:nvGrpSpPr>
          <p:cNvPr id="2" name="群組 1"/>
          <p:cNvGrpSpPr/>
          <p:nvPr/>
        </p:nvGrpSpPr>
        <p:grpSpPr>
          <a:xfrm>
            <a:off x="1281370" y="1609966"/>
            <a:ext cx="3967218" cy="1171733"/>
            <a:chOff x="1685294" y="2237467"/>
            <a:chExt cx="3872413" cy="1071783"/>
          </a:xfrm>
        </p:grpSpPr>
        <p:grpSp>
          <p:nvGrpSpPr>
            <p:cNvPr id="3" name="群組 2"/>
            <p:cNvGrpSpPr/>
            <p:nvPr/>
          </p:nvGrpSpPr>
          <p:grpSpPr>
            <a:xfrm>
              <a:off x="1685294" y="2237467"/>
              <a:ext cx="3872413" cy="1071783"/>
              <a:chOff x="3174729" y="4072515"/>
              <a:chExt cx="3872413" cy="1071783"/>
            </a:xfrm>
          </p:grpSpPr>
          <mc:AlternateContent xmlns:mc="http://schemas.openxmlformats.org/markup-compatibility/2006" xmlns:a14="http://schemas.microsoft.com/office/drawing/2010/main">
            <mc:Choice Requires="a14">
              <p:sp>
                <p:nvSpPr>
                  <p:cNvPr id="4" name="矩形 3"/>
                  <p:cNvSpPr/>
                  <p:nvPr/>
                </p:nvSpPr>
                <p:spPr>
                  <a:xfrm>
                    <a:off x="4091233" y="4185501"/>
                    <a:ext cx="801278" cy="3299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1600" b="0" i="0" smtClean="0">
                              <a:latin typeface="Cambria Math" panose="02040503050406030204" pitchFamily="18" charset="0"/>
                            </a:rPr>
                            <m:t>BSC</m:t>
                          </m:r>
                          <m:r>
                            <a:rPr lang="en-US" altLang="zh-TW" sz="1600" b="0" i="0" smtClean="0">
                              <a:latin typeface="Cambria Math" panose="02040503050406030204" pitchFamily="18" charset="0"/>
                            </a:rPr>
                            <m:t>(</m:t>
                          </m:r>
                          <m:r>
                            <m:rPr>
                              <m:sty m:val="p"/>
                            </m:rPr>
                            <a:rPr lang="el-GR" altLang="zh-TW" sz="1600" b="0" i="1" smtClean="0">
                              <a:latin typeface="Cambria Math" panose="02040503050406030204" pitchFamily="18" charset="0"/>
                              <a:ea typeface="Cambria Math" panose="02040503050406030204" pitchFamily="18" charset="0"/>
                            </a:rPr>
                            <m:t>ρ</m:t>
                          </m:r>
                          <m:r>
                            <a:rPr lang="en-US" altLang="zh-TW" sz="1600" b="0" i="0" smtClean="0">
                              <a:latin typeface="Cambria Math" panose="02040503050406030204" pitchFamily="18" charset="0"/>
                            </a:rPr>
                            <m:t>)</m:t>
                          </m:r>
                        </m:oMath>
                      </m:oMathPara>
                    </a14:m>
                    <a:endParaRPr lang="zh-TW" altLang="en-US" sz="1600" dirty="0"/>
                  </a:p>
                </p:txBody>
              </p:sp>
            </mc:Choice>
            <mc:Fallback xmlns="">
              <p:sp>
                <p:nvSpPr>
                  <p:cNvPr id="5" name="矩形 4"/>
                  <p:cNvSpPr>
                    <a:spLocks noRot="1" noChangeAspect="1" noMove="1" noResize="1" noEditPoints="1" noAdjustHandles="1" noChangeArrowheads="1" noChangeShapeType="1" noTextEdit="1"/>
                  </p:cNvSpPr>
                  <p:nvPr/>
                </p:nvSpPr>
                <p:spPr>
                  <a:xfrm>
                    <a:off x="4091233" y="4185501"/>
                    <a:ext cx="801278" cy="329938"/>
                  </a:xfrm>
                  <a:prstGeom prst="rect">
                    <a:avLst/>
                  </a:prstGeom>
                  <a:blipFill>
                    <a:blip r:embed="rId4"/>
                    <a:stretch>
                      <a:fillRect b="-8929"/>
                    </a:stretch>
                  </a:blipFill>
                  <a:ln w="9525" cap="flat" cmpd="sng" algn="ctr">
                    <a:solidFill>
                      <a:schemeClr val="dk1"/>
                    </a:solidFill>
                    <a:prstDash val="solid"/>
                    <a:round/>
                    <a:headEnd type="none" w="med" len="med"/>
                    <a:tailEnd type="none" w="med" len="med"/>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5707927" y="4190186"/>
                    <a:ext cx="31258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707927" y="4190186"/>
                    <a:ext cx="312585" cy="307777"/>
                  </a:xfrm>
                  <a:prstGeom prst="rect">
                    <a:avLst/>
                  </a:prstGeom>
                  <a:blipFill>
                    <a:blip r:embed="rId5"/>
                    <a:stretch>
                      <a:fillRect l="-25490" t="-2000" r="-29412"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5240523" y="4898077"/>
                    <a:ext cx="12285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𝑁</m:t>
                              </m:r>
                            </m:e>
                            <m:sub>
                              <m:r>
                                <a:rPr lang="en-US" altLang="zh-TW" sz="1600" b="0" i="1" smtClean="0">
                                  <a:latin typeface="Cambria Math" panose="02040503050406030204" pitchFamily="18" charset="0"/>
                                </a:rPr>
                                <m:t>𝑛</m:t>
                              </m:r>
                            </m:sub>
                          </m:sSub>
                          <m:r>
                            <a:rPr lang="en-US" altLang="zh-TW" sz="1600" i="1" smtClean="0">
                              <a:latin typeface="Cambria Math" panose="02040503050406030204" pitchFamily="18" charset="0"/>
                              <a:ea typeface="Cambria Math" panose="02040503050406030204" pitchFamily="18" charset="0"/>
                            </a:rPr>
                            <m:t>~</m:t>
                          </m:r>
                          <m:r>
                            <a:rPr lang="zh-TW" altLang="en-US" sz="1600" i="1" smtClean="0">
                              <a:latin typeface="Cambria Math" panose="02040503050406030204" pitchFamily="18" charset="0"/>
                              <a:ea typeface="Cambria Math" panose="02040503050406030204" pitchFamily="18" charset="0"/>
                            </a:rPr>
                            <m:t>𝒩</m:t>
                          </m:r>
                          <m:r>
                            <a:rPr lang="en-US" altLang="zh-TW" sz="1600" b="0" i="1" smtClean="0">
                              <a:latin typeface="Cambria Math" panose="02040503050406030204" pitchFamily="18" charset="0"/>
                              <a:ea typeface="Cambria Math" panose="02040503050406030204" pitchFamily="18" charset="0"/>
                            </a:rPr>
                            <m:t>(0,</m:t>
                          </m:r>
                          <m:sSup>
                            <m:sSupPr>
                              <m:ctrlPr>
                                <a:rPr lang="en-US" altLang="zh-TW" sz="1600" b="0" i="1" smtClean="0">
                                  <a:latin typeface="Cambria Math" panose="02040503050406030204" pitchFamily="18" charset="0"/>
                                  <a:ea typeface="Cambria Math" panose="02040503050406030204" pitchFamily="18" charset="0"/>
                                </a:rPr>
                              </m:ctrlPr>
                            </m:sSupPr>
                            <m:e>
                              <m:r>
                                <a:rPr lang="zh-TW" altLang="en-US" sz="1600" b="0" i="1" smtClean="0">
                                  <a:latin typeface="Cambria Math" panose="02040503050406030204" pitchFamily="18" charset="0"/>
                                  <a:ea typeface="Cambria Math" panose="02040503050406030204" pitchFamily="18" charset="0"/>
                                </a:rPr>
                                <m:t>𝜎</m:t>
                              </m:r>
                            </m:e>
                            <m:sup>
                              <m:r>
                                <a:rPr lang="en-US" altLang="zh-TW" sz="1600" b="0" i="1" smtClean="0">
                                  <a:latin typeface="Cambria Math" panose="02040503050406030204" pitchFamily="18" charset="0"/>
                                  <a:ea typeface="Cambria Math" panose="02040503050406030204" pitchFamily="18" charset="0"/>
                                </a:rPr>
                                <m:t>2</m:t>
                              </m:r>
                            </m:sup>
                          </m:sSup>
                          <m:r>
                            <a:rPr lang="en-US" altLang="zh-TW" sz="1600" b="0" i="1" smtClean="0">
                              <a:latin typeface="Cambria Math" panose="02040503050406030204" pitchFamily="18" charset="0"/>
                              <a:ea typeface="Cambria Math" panose="02040503050406030204" pitchFamily="18" charset="0"/>
                            </a:rPr>
                            <m:t>)</m:t>
                          </m:r>
                        </m:oMath>
                      </m:oMathPara>
                    </a14:m>
                    <a:endParaRPr lang="zh-TW" altLang="en-US" sz="16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5240523" y="4898077"/>
                    <a:ext cx="1228541" cy="246221"/>
                  </a:xfrm>
                  <a:prstGeom prst="rect">
                    <a:avLst/>
                  </a:prstGeom>
                  <a:blipFill>
                    <a:blip r:embed="rId6"/>
                    <a:stretch>
                      <a:fillRect l="-2970" t="-2500" r="-5446" b="-325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5089937" y="4073471"/>
                    <a:ext cx="2451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𝑌</m:t>
                              </m:r>
                            </m:e>
                            <m:sub>
                              <m:r>
                                <a:rPr lang="en-US" altLang="zh-TW" sz="1600" b="0" i="1" smtClean="0">
                                  <a:latin typeface="Cambria Math" panose="02040503050406030204" pitchFamily="18" charset="0"/>
                                </a:rPr>
                                <m:t>𝑛</m:t>
                              </m:r>
                            </m:sub>
                          </m:sSub>
                        </m:oMath>
                      </m:oMathPara>
                    </a14:m>
                    <a:endParaRPr lang="zh-TW" altLang="en-US" sz="16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089937" y="4073471"/>
                    <a:ext cx="245131" cy="246221"/>
                  </a:xfrm>
                  <a:prstGeom prst="rect">
                    <a:avLst/>
                  </a:prstGeom>
                  <a:blipFill>
                    <a:blip r:embed="rId7"/>
                    <a:stretch>
                      <a:fillRect l="-20000" r="-2500" b="-97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6752832" y="4072515"/>
                    <a:ext cx="29431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𝑍</m:t>
                              </m:r>
                            </m:e>
                            <m:sub>
                              <m:r>
                                <a:rPr lang="en-US" altLang="zh-TW" sz="1600" b="0" i="1" smtClean="0">
                                  <a:latin typeface="Cambria Math" panose="02040503050406030204" pitchFamily="18" charset="0"/>
                                </a:rPr>
                                <m:t>𝑛</m:t>
                              </m:r>
                            </m:sub>
                          </m:sSub>
                        </m:oMath>
                      </m:oMathPara>
                    </a14:m>
                    <a:endParaRPr lang="zh-TW" altLang="en-US" sz="16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752832" y="4072515"/>
                    <a:ext cx="294310" cy="246221"/>
                  </a:xfrm>
                  <a:prstGeom prst="rect">
                    <a:avLst/>
                  </a:prstGeom>
                  <a:blipFill>
                    <a:blip r:embed="rId8"/>
                    <a:stretch>
                      <a:fillRect l="-12500" b="-97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3174729" y="4226403"/>
                    <a:ext cx="28594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𝑋</m:t>
                              </m:r>
                            </m:e>
                            <m:sub>
                              <m:r>
                                <a:rPr lang="en-US" altLang="zh-TW" sz="1600" b="0" i="1" smtClean="0">
                                  <a:latin typeface="Cambria Math" panose="02040503050406030204" pitchFamily="18" charset="0"/>
                                </a:rPr>
                                <m:t>𝑛</m:t>
                              </m:r>
                            </m:sub>
                          </m:sSub>
                        </m:oMath>
                      </m:oMathPara>
                    </a14:m>
                    <a:endParaRPr lang="zh-TW" altLang="en-US" sz="16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174729" y="4226403"/>
                    <a:ext cx="285947" cy="246221"/>
                  </a:xfrm>
                  <a:prstGeom prst="rect">
                    <a:avLst/>
                  </a:prstGeom>
                  <a:blipFill>
                    <a:blip r:embed="rId9"/>
                    <a:stretch>
                      <a:fillRect l="-15217" r="-2174" b="-9756"/>
                    </a:stretch>
                  </a:blipFill>
                </p:spPr>
                <p:txBody>
                  <a:bodyPr/>
                  <a:lstStyle/>
                  <a:p>
                    <a:r>
                      <a:rPr lang="zh-TW" altLang="en-US">
                        <a:noFill/>
                      </a:rPr>
                      <a:t> </a:t>
                    </a:r>
                  </a:p>
                </p:txBody>
              </p:sp>
            </mc:Fallback>
          </mc:AlternateContent>
          <p:cxnSp>
            <p:nvCxnSpPr>
              <p:cNvPr id="10" name="直線單箭頭接點 9"/>
              <p:cNvCxnSpPr>
                <a:stCxn id="9" idx="3"/>
                <a:endCxn id="4" idx="1"/>
              </p:cNvCxnSpPr>
              <p:nvPr/>
            </p:nvCxnSpPr>
            <p:spPr>
              <a:xfrm>
                <a:off x="3460676" y="4349514"/>
                <a:ext cx="630557" cy="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單箭頭接點 10"/>
              <p:cNvCxnSpPr>
                <a:stCxn id="6" idx="0"/>
              </p:cNvCxnSpPr>
              <p:nvPr/>
            </p:nvCxnSpPr>
            <p:spPr>
              <a:xfrm flipH="1" flipV="1">
                <a:off x="5854793" y="4451277"/>
                <a:ext cx="1" cy="446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flipV="1">
                <a:off x="5967193" y="4349514"/>
                <a:ext cx="785639" cy="2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3" name="直線單箭頭接點 12"/>
            <p:cNvCxnSpPr/>
            <p:nvPr/>
          </p:nvCxnSpPr>
          <p:spPr>
            <a:xfrm>
              <a:off x="3417214" y="2515605"/>
              <a:ext cx="867267" cy="1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文字方塊 15"/>
              <p:cNvSpPr txBox="1"/>
              <p:nvPr/>
            </p:nvSpPr>
            <p:spPr>
              <a:xfrm>
                <a:off x="1281370" y="3109314"/>
                <a:ext cx="6286440" cy="11271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1400" b="0" i="0" smtClean="0">
                          <a:latin typeface="Cambria Math" panose="02040503050406030204" pitchFamily="18" charset="0"/>
                        </a:rPr>
                        <m:t>p</m:t>
                      </m:r>
                      <m:d>
                        <m:dPr>
                          <m:ctrlPr>
                            <a:rPr lang="en-US" altLang="zh-TW" sz="1400" b="0" i="1" smtClean="0">
                              <a:latin typeface="Cambria Math" panose="02040503050406030204" pitchFamily="18" charset="0"/>
                            </a:rPr>
                          </m:ctrlPr>
                        </m:dP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𝑧</m:t>
                              </m:r>
                            </m:e>
                            <m:sub>
                              <m:r>
                                <a:rPr lang="en-US" altLang="zh-TW" sz="1400" b="0" i="1" smtClean="0">
                                  <a:latin typeface="Cambria Math" panose="02040503050406030204" pitchFamily="18" charset="0"/>
                                </a:rPr>
                                <m:t>𝑛</m:t>
                              </m:r>
                            </m:sub>
                          </m:sSub>
                        </m:e>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𝑛</m:t>
                              </m:r>
                            </m:sub>
                          </m:sSub>
                          <m:r>
                            <a:rPr lang="en-US" altLang="zh-TW" sz="1400" b="0" i="1" smtClean="0">
                              <a:latin typeface="Cambria Math" panose="02040503050406030204" pitchFamily="18" charset="0"/>
                            </a:rPr>
                            <m:t>=1</m:t>
                          </m:r>
                        </m:e>
                      </m:d>
                      <m:r>
                        <m:rPr>
                          <m:aln/>
                        </m:rPr>
                        <a:rPr lang="en-US" altLang="zh-TW" sz="1400" b="0" i="0" smtClean="0">
                          <a:latin typeface="Cambria Math" panose="02040503050406030204" pitchFamily="18" charset="0"/>
                        </a:rPr>
                        <m:t>=</m:t>
                      </m:r>
                      <m:r>
                        <m:rPr>
                          <m:sty m:val="p"/>
                        </m:rPr>
                        <a:rPr lang="en-US" altLang="zh-TW" sz="1400">
                          <a:latin typeface="Cambria Math" panose="02040503050406030204" pitchFamily="18" charset="0"/>
                        </a:rPr>
                        <m:t>p</m:t>
                      </m:r>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e>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𝑦</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=1</m:t>
                          </m:r>
                        </m:e>
                      </m:d>
                      <m:r>
                        <a:rPr lang="zh-TW" altLang="en-US" sz="1400" dirty="0">
                          <a:latin typeface="Cambria Math" panose="02040503050406030204" pitchFamily="18" charset="0"/>
                        </a:rPr>
                        <m:t>∙</m:t>
                      </m:r>
                      <m:r>
                        <m:rPr>
                          <m:sty m:val="p"/>
                        </m:rPr>
                        <a:rPr lang="en-US" altLang="zh-TW" sz="1400">
                          <a:latin typeface="Cambria Math" panose="02040503050406030204" pitchFamily="18" charset="0"/>
                        </a:rPr>
                        <m:t>p</m:t>
                      </m:r>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𝑦</m:t>
                              </m:r>
                            </m:e>
                            <m:sub>
                              <m:r>
                                <a:rPr lang="en-US" altLang="zh-TW" sz="1400" i="1">
                                  <a:latin typeface="Cambria Math" panose="02040503050406030204" pitchFamily="18" charset="0"/>
                                </a:rPr>
                                <m:t>𝑛</m:t>
                              </m:r>
                            </m:sub>
                          </m:sSub>
                          <m:r>
                            <a:rPr lang="en-US" altLang="zh-TW" sz="1400" b="0" i="1" smtClean="0">
                              <a:latin typeface="Cambria Math" panose="02040503050406030204" pitchFamily="18" charset="0"/>
                            </a:rPr>
                            <m:t>=1</m:t>
                          </m:r>
                        </m:e>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=1</m:t>
                          </m:r>
                        </m:e>
                      </m:d>
                    </m:oMath>
                    <m:oMath xmlns:m="http://schemas.openxmlformats.org/officeDocument/2006/math">
                      <m:r>
                        <m:rPr>
                          <m:aln/>
                        </m:rPr>
                        <a:rPr lang="en-US" altLang="zh-TW" sz="1400" b="0" i="1" smtClean="0">
                          <a:latin typeface="Cambria Math" panose="02040503050406030204" pitchFamily="18" charset="0"/>
                        </a:rPr>
                        <m:t>+</m:t>
                      </m:r>
                      <m:r>
                        <m:rPr>
                          <m:sty m:val="p"/>
                        </m:rPr>
                        <a:rPr lang="en-US" altLang="zh-TW" sz="1400">
                          <a:latin typeface="Cambria Math" panose="02040503050406030204" pitchFamily="18" charset="0"/>
                        </a:rPr>
                        <m:t>p</m:t>
                      </m:r>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e>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𝑦</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m:t>
                          </m:r>
                          <m:r>
                            <a:rPr lang="en-US" altLang="zh-TW" sz="1400" b="0" i="1" smtClean="0">
                              <a:latin typeface="Cambria Math" panose="02040503050406030204" pitchFamily="18" charset="0"/>
                            </a:rPr>
                            <m:t>−</m:t>
                          </m:r>
                          <m:r>
                            <a:rPr lang="en-US" altLang="zh-TW" sz="1400" i="1">
                              <a:latin typeface="Cambria Math" panose="02040503050406030204" pitchFamily="18" charset="0"/>
                            </a:rPr>
                            <m:t>1</m:t>
                          </m:r>
                        </m:e>
                      </m:d>
                      <m:r>
                        <a:rPr lang="zh-TW" altLang="en-US" sz="1400" dirty="0">
                          <a:latin typeface="Cambria Math" panose="02040503050406030204" pitchFamily="18" charset="0"/>
                        </a:rPr>
                        <m:t>∙</m:t>
                      </m:r>
                      <m:r>
                        <m:rPr>
                          <m:sty m:val="p"/>
                        </m:rPr>
                        <a:rPr lang="en-US" altLang="zh-TW" sz="1400">
                          <a:latin typeface="Cambria Math" panose="02040503050406030204" pitchFamily="18" charset="0"/>
                        </a:rPr>
                        <m:t>p</m:t>
                      </m:r>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𝑦</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m:t>
                          </m:r>
                          <m:r>
                            <a:rPr lang="en-US" altLang="zh-TW" sz="1400" b="0" i="1" smtClean="0">
                              <a:latin typeface="Cambria Math" panose="02040503050406030204" pitchFamily="18" charset="0"/>
                            </a:rPr>
                            <m:t>−</m:t>
                          </m:r>
                          <m:r>
                            <a:rPr lang="en-US" altLang="zh-TW" sz="1400" i="1">
                              <a:latin typeface="Cambria Math" panose="02040503050406030204" pitchFamily="18" charset="0"/>
                            </a:rPr>
                            <m:t>1</m:t>
                          </m:r>
                        </m:e>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=1</m:t>
                          </m:r>
                        </m:e>
                      </m:d>
                    </m:oMath>
                    <m:oMath xmlns:m="http://schemas.openxmlformats.org/officeDocument/2006/math">
                      <m:r>
                        <m:rPr>
                          <m:aln/>
                        </m:rPr>
                        <a:rPr lang="en-US" altLang="zh-TW" sz="1400" i="1">
                          <a:latin typeface="Cambria Math" panose="02040503050406030204" pitchFamily="18" charset="0"/>
                        </a:rPr>
                        <m:t>=</m:t>
                      </m:r>
                      <m:d>
                        <m:dPr>
                          <m:ctrlPr>
                            <a:rPr lang="en-US" altLang="zh-TW" sz="1400" b="0" i="1">
                              <a:latin typeface="Cambria Math" panose="02040503050406030204" pitchFamily="18" charset="0"/>
                            </a:rPr>
                          </m:ctrlPr>
                        </m:dPr>
                        <m:e>
                          <m:r>
                            <a:rPr lang="en-US" altLang="zh-TW" sz="1400" b="0" i="1" smtClean="0">
                              <a:latin typeface="Cambria Math" panose="02040503050406030204" pitchFamily="18" charset="0"/>
                            </a:rPr>
                            <m:t>1−</m:t>
                          </m:r>
                          <m:r>
                            <a:rPr lang="zh-TW" altLang="en-US" sz="1400" b="0" i="1" smtClean="0">
                              <a:latin typeface="Cambria Math" panose="02040503050406030204" pitchFamily="18" charset="0"/>
                            </a:rPr>
                            <m:t>𝜌</m:t>
                          </m:r>
                        </m:e>
                      </m:d>
                      <m:r>
                        <a:rPr lang="en-US" altLang="zh-TW" sz="1400" b="0" i="1" smtClean="0">
                          <a:latin typeface="Cambria Math" panose="02040503050406030204" pitchFamily="18" charset="0"/>
                          <a:ea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b="0" i="1" smtClean="0">
                              <a:latin typeface="Cambria Math" panose="02040503050406030204" pitchFamily="18" charset="0"/>
                            </a:rPr>
                            <m:t>1</m:t>
                          </m:r>
                        </m:num>
                        <m:den>
                          <m:rad>
                            <m:radPr>
                              <m:degHide m:val="on"/>
                              <m:ctrlPr>
                                <a:rPr lang="en-US" altLang="zh-TW" sz="1400" i="1" smtClean="0">
                                  <a:latin typeface="Cambria Math" panose="02040503050406030204" pitchFamily="18" charset="0"/>
                                </a:rPr>
                              </m:ctrlPr>
                            </m:radPr>
                            <m:deg/>
                            <m:e>
                              <m:r>
                                <a:rPr lang="en-US" altLang="zh-TW" sz="1400" b="0" i="1" smtClean="0">
                                  <a:latin typeface="Cambria Math" panose="02040503050406030204" pitchFamily="18" charset="0"/>
                                </a:rPr>
                                <m:t>2</m:t>
                              </m:r>
                              <m:r>
                                <a:rPr lang="zh-TW" altLang="en-US" sz="1400" b="0" i="1" smtClean="0">
                                  <a:latin typeface="Cambria Math" panose="02040503050406030204" pitchFamily="18" charset="0"/>
                                </a:rPr>
                                <m:t>𝜋</m:t>
                              </m:r>
                              <m:sSup>
                                <m:sSupPr>
                                  <m:ctrlPr>
                                    <a:rPr lang="en-US" altLang="zh-TW" sz="1400" b="0" i="1" smtClean="0">
                                      <a:latin typeface="Cambria Math" panose="02040503050406030204" pitchFamily="18" charset="0"/>
                                    </a:rPr>
                                  </m:ctrlPr>
                                </m:sSupPr>
                                <m:e>
                                  <m:r>
                                    <a:rPr lang="zh-TW" altLang="en-US" sz="1400" b="0" i="1" smtClean="0">
                                      <a:latin typeface="Cambria Math" panose="02040503050406030204" pitchFamily="18" charset="0"/>
                                    </a:rPr>
                                    <m:t>𝜎</m:t>
                                  </m:r>
                                </m:e>
                                <m:sup>
                                  <m:r>
                                    <a:rPr lang="en-US" altLang="zh-TW" sz="1400" b="0" i="1" smtClean="0">
                                      <a:latin typeface="Cambria Math" panose="02040503050406030204" pitchFamily="18" charset="0"/>
                                    </a:rPr>
                                    <m:t>2</m:t>
                                  </m:r>
                                </m:sup>
                              </m:sSup>
                            </m:e>
                          </m:rad>
                        </m:den>
                      </m:f>
                      <m:sSup>
                        <m:sSupPr>
                          <m:ctrlPr>
                            <a:rPr lang="en-US" altLang="zh-TW" sz="1400" i="1" smtClean="0">
                              <a:latin typeface="Cambria Math" panose="02040503050406030204" pitchFamily="18" charset="0"/>
                            </a:rPr>
                          </m:ctrlPr>
                        </m:sSupPr>
                        <m:e>
                          <m:r>
                            <a:rPr lang="en-US" altLang="zh-TW" sz="1400" i="1" smtClean="0">
                              <a:latin typeface="Cambria Math" panose="02040503050406030204" pitchFamily="18" charset="0"/>
                            </a:rPr>
                            <m:t>𝑒</m:t>
                          </m:r>
                        </m:e>
                        <m:sup>
                          <m:f>
                            <m:fPr>
                              <m:ctrlPr>
                                <a:rPr lang="en-US" altLang="zh-TW" sz="1400" i="1" smtClean="0">
                                  <a:latin typeface="Cambria Math" panose="02040503050406030204" pitchFamily="18" charset="0"/>
                                </a:rPr>
                              </m:ctrlPr>
                            </m:fPr>
                            <m:num>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−1</m:t>
                                      </m:r>
                                    </m:e>
                                  </m:d>
                                </m:e>
                                <m:sup>
                                  <m:r>
                                    <a:rPr lang="en-US" altLang="zh-TW" sz="1400" b="0" i="1" smtClean="0">
                                      <a:latin typeface="Cambria Math" panose="02040503050406030204" pitchFamily="18" charset="0"/>
                                    </a:rPr>
                                    <m:t>2</m:t>
                                  </m:r>
                                </m:sup>
                              </m:sSup>
                            </m:num>
                            <m:den>
                              <m:r>
                                <a:rPr lang="en-US" altLang="zh-TW" sz="1400" b="0" i="1" smtClean="0">
                                  <a:latin typeface="Cambria Math" panose="02040503050406030204" pitchFamily="18" charset="0"/>
                                </a:rPr>
                                <m:t>2</m:t>
                              </m:r>
                              <m:sSup>
                                <m:sSupPr>
                                  <m:ctrlPr>
                                    <a:rPr lang="en-US" altLang="zh-TW" sz="1400" b="0" i="1" smtClean="0">
                                      <a:latin typeface="Cambria Math" panose="02040503050406030204" pitchFamily="18" charset="0"/>
                                    </a:rPr>
                                  </m:ctrlPr>
                                </m:sSupPr>
                                <m:e>
                                  <m:r>
                                    <a:rPr lang="zh-TW" altLang="en-US" sz="1400" b="0" i="1" smtClean="0">
                                      <a:latin typeface="Cambria Math" panose="02040503050406030204" pitchFamily="18" charset="0"/>
                                    </a:rPr>
                                    <m:t>𝜎</m:t>
                                  </m:r>
                                </m:e>
                                <m:sup>
                                  <m:r>
                                    <a:rPr lang="en-US" altLang="zh-TW" sz="1400" b="0" i="1" smtClean="0">
                                      <a:latin typeface="Cambria Math" panose="02040503050406030204" pitchFamily="18" charset="0"/>
                                    </a:rPr>
                                    <m:t>2</m:t>
                                  </m:r>
                                </m:sup>
                              </m:sSup>
                            </m:den>
                          </m:f>
                        </m:sup>
                      </m:sSup>
                      <m:r>
                        <a:rPr lang="en-US" altLang="zh-TW" sz="1400" b="0" i="1" smtClean="0">
                          <a:latin typeface="Cambria Math" panose="02040503050406030204" pitchFamily="18" charset="0"/>
                        </a:rPr>
                        <m:t>+</m:t>
                      </m:r>
                      <m:r>
                        <a:rPr lang="zh-TW" altLang="en-US" sz="1400" b="0" i="1" smtClean="0">
                          <a:latin typeface="Cambria Math" panose="02040503050406030204" pitchFamily="18" charset="0"/>
                        </a:rPr>
                        <m:t>𝜌</m:t>
                      </m:r>
                      <m:r>
                        <a:rPr lang="zh-TW" altLang="en-US" sz="1400" b="0" i="1" smtClean="0">
                          <a:latin typeface="Cambria Math" panose="02040503050406030204" pitchFamily="18" charset="0"/>
                        </a:rPr>
                        <m:t>∙</m:t>
                      </m:r>
                      <m:f>
                        <m:fPr>
                          <m:ctrlPr>
                            <a:rPr lang="en-US" altLang="zh-TW" sz="1400" i="1">
                              <a:latin typeface="Cambria Math" panose="02040503050406030204" pitchFamily="18" charset="0"/>
                            </a:rPr>
                          </m:ctrlPr>
                        </m:fPr>
                        <m:num>
                          <m:r>
                            <a:rPr lang="en-US" altLang="zh-TW" sz="1400" i="1">
                              <a:latin typeface="Cambria Math" panose="02040503050406030204" pitchFamily="18" charset="0"/>
                            </a:rPr>
                            <m:t>1</m:t>
                          </m:r>
                        </m:num>
                        <m:den>
                          <m:rad>
                            <m:radPr>
                              <m:degHide m:val="on"/>
                              <m:ctrlPr>
                                <a:rPr lang="en-US" altLang="zh-TW" sz="1400" i="1">
                                  <a:latin typeface="Cambria Math" panose="02040503050406030204" pitchFamily="18" charset="0"/>
                                </a:rPr>
                              </m:ctrlPr>
                            </m:radPr>
                            <m:deg/>
                            <m:e>
                              <m:r>
                                <a:rPr lang="en-US" altLang="zh-TW" sz="1400" i="1">
                                  <a:latin typeface="Cambria Math" panose="02040503050406030204" pitchFamily="18" charset="0"/>
                                </a:rPr>
                                <m:t>2</m:t>
                              </m:r>
                              <m:r>
                                <a:rPr lang="zh-TW" altLang="en-US" sz="1400" i="1">
                                  <a:latin typeface="Cambria Math" panose="02040503050406030204" pitchFamily="18" charset="0"/>
                                </a:rPr>
                                <m:t>𝜋</m:t>
                              </m:r>
                              <m:sSup>
                                <m:sSupPr>
                                  <m:ctrlPr>
                                    <a:rPr lang="en-US" altLang="zh-TW" sz="1400" i="1">
                                      <a:latin typeface="Cambria Math" panose="02040503050406030204" pitchFamily="18" charset="0"/>
                                    </a:rPr>
                                  </m:ctrlPr>
                                </m:sSupPr>
                                <m:e>
                                  <m:r>
                                    <a:rPr lang="zh-TW" altLang="en-US" sz="1400" i="1">
                                      <a:latin typeface="Cambria Math" panose="02040503050406030204" pitchFamily="18" charset="0"/>
                                    </a:rPr>
                                    <m:t>𝜎</m:t>
                                  </m:r>
                                </m:e>
                                <m:sup>
                                  <m:r>
                                    <a:rPr lang="en-US" altLang="zh-TW" sz="1400" i="1">
                                      <a:latin typeface="Cambria Math" panose="02040503050406030204" pitchFamily="18" charset="0"/>
                                    </a:rPr>
                                    <m:t>2</m:t>
                                  </m:r>
                                </m:sup>
                              </m:sSup>
                            </m:e>
                          </m:rad>
                        </m:den>
                      </m:f>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𝑒</m:t>
                          </m:r>
                        </m:e>
                        <m:sup>
                          <m:f>
                            <m:fPr>
                              <m:ctrlPr>
                                <a:rPr lang="en-US" altLang="zh-TW" sz="1400" i="1">
                                  <a:latin typeface="Cambria Math" panose="02040503050406030204" pitchFamily="18" charset="0"/>
                                </a:rPr>
                              </m:ctrlPr>
                            </m:fPr>
                            <m:num>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r>
                                        <a:rPr lang="en-US" altLang="zh-TW" sz="1400" b="0" i="1" smtClean="0">
                                          <a:latin typeface="Cambria Math" panose="02040503050406030204" pitchFamily="18" charset="0"/>
                                        </a:rPr>
                                        <m:t>+</m:t>
                                      </m:r>
                                      <m:r>
                                        <a:rPr lang="en-US" altLang="zh-TW" sz="1400" i="1">
                                          <a:latin typeface="Cambria Math" panose="02040503050406030204" pitchFamily="18" charset="0"/>
                                        </a:rPr>
                                        <m:t>1</m:t>
                                      </m:r>
                                    </m:e>
                                  </m:d>
                                </m:e>
                                <m:sup>
                                  <m:r>
                                    <a:rPr lang="en-US" altLang="zh-TW" sz="1400" i="1">
                                      <a:latin typeface="Cambria Math" panose="02040503050406030204" pitchFamily="18" charset="0"/>
                                    </a:rPr>
                                    <m:t>2</m:t>
                                  </m:r>
                                </m:sup>
                              </m:sSup>
                            </m:num>
                            <m:den>
                              <m:r>
                                <a:rPr lang="en-US" altLang="zh-TW" sz="1400" i="1">
                                  <a:latin typeface="Cambria Math" panose="02040503050406030204" pitchFamily="18" charset="0"/>
                                </a:rPr>
                                <m:t>2</m:t>
                              </m:r>
                              <m:sSup>
                                <m:sSupPr>
                                  <m:ctrlPr>
                                    <a:rPr lang="en-US" altLang="zh-TW" sz="1400" i="1">
                                      <a:latin typeface="Cambria Math" panose="02040503050406030204" pitchFamily="18" charset="0"/>
                                    </a:rPr>
                                  </m:ctrlPr>
                                </m:sSupPr>
                                <m:e>
                                  <m:r>
                                    <a:rPr lang="zh-TW" altLang="en-US" sz="1400" i="1">
                                      <a:latin typeface="Cambria Math" panose="02040503050406030204" pitchFamily="18" charset="0"/>
                                    </a:rPr>
                                    <m:t>𝜎</m:t>
                                  </m:r>
                                </m:e>
                                <m:sup>
                                  <m:r>
                                    <a:rPr lang="en-US" altLang="zh-TW" sz="1400" i="1">
                                      <a:latin typeface="Cambria Math" panose="02040503050406030204" pitchFamily="18" charset="0"/>
                                    </a:rPr>
                                    <m:t>2</m:t>
                                  </m:r>
                                </m:sup>
                              </m:sSup>
                            </m:den>
                          </m:f>
                        </m:sup>
                      </m:sSup>
                    </m:oMath>
                  </m:oMathPara>
                </a14:m>
                <a:endParaRPr lang="en-US" altLang="zh-TW" sz="1400" dirty="0" smtClean="0"/>
              </a:p>
              <a:p>
                <a:endParaRPr lang="zh-TW" altLang="en-US" sz="1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81370" y="3109314"/>
                <a:ext cx="6286440" cy="1127168"/>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1281370" y="4372081"/>
                <a:ext cx="6109244" cy="954107"/>
              </a:xfrm>
              <a:prstGeom prst="rect">
                <a:avLst/>
              </a:prstGeom>
              <a:noFill/>
            </p:spPr>
            <p:txBody>
              <a:bodyPr wrap="square" rtlCol="0">
                <a:spAutoFit/>
              </a:bodyPr>
              <a:lstStyle/>
              <a:p>
                <a:r>
                  <a:rPr lang="en-US" altLang="zh-TW" sz="1400" dirty="0" smtClean="0"/>
                  <a:t>where the equality is the result of Markov characteristics of the channel, i.e., given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𝑌</m:t>
                        </m:r>
                      </m:e>
                      <m:sub>
                        <m:r>
                          <a:rPr lang="en-US" altLang="zh-TW" sz="1400" i="1">
                            <a:latin typeface="Cambria Math" panose="02040503050406030204" pitchFamily="18" charset="0"/>
                          </a:rPr>
                          <m:t>𝑛</m:t>
                        </m:r>
                      </m:sub>
                    </m:sSub>
                  </m:oMath>
                </a14:m>
                <a:r>
                  <a:rPr lang="en-US" altLang="zh-TW" sz="1400" dirty="0" smtClean="0"/>
                  <a:t>,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𝑛</m:t>
                        </m:r>
                      </m:sub>
                    </m:sSub>
                  </m:oMath>
                </a14:m>
                <a:r>
                  <a:rPr lang="en-US" altLang="zh-TW" sz="1400" dirty="0" smtClean="0"/>
                  <a:t> is independent of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𝑍</m:t>
                        </m:r>
                      </m:e>
                      <m:sub>
                        <m:r>
                          <a:rPr lang="en-US" altLang="zh-TW" sz="1400" i="1">
                            <a:latin typeface="Cambria Math" panose="02040503050406030204" pitchFamily="18" charset="0"/>
                          </a:rPr>
                          <m:t>𝑛</m:t>
                        </m:r>
                      </m:sub>
                    </m:sSub>
                  </m:oMath>
                </a14:m>
                <a:r>
                  <a:rPr lang="en-US" altLang="zh-TW" sz="1400" dirty="0" smtClean="0"/>
                  <a:t>.</a:t>
                </a:r>
              </a:p>
              <a:p>
                <a:endParaRPr lang="en-US" altLang="zh-TW" sz="1400" dirty="0"/>
              </a:p>
              <a:p>
                <a:r>
                  <a:rPr lang="en-US" altLang="zh-TW" sz="1400" dirty="0" smtClean="0"/>
                  <a:t>Then the LLR of the channel output for binary LDPC decoding is given by </a:t>
                </a:r>
                <a:endParaRPr lang="zh-TW" altLang="en-US" sz="1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1281370" y="4372081"/>
                <a:ext cx="6109244" cy="954107"/>
              </a:xfrm>
              <a:prstGeom prst="rect">
                <a:avLst/>
              </a:prstGeom>
              <a:blipFill>
                <a:blip r:embed="rId11"/>
                <a:stretch>
                  <a:fillRect l="-299" t="-1274" b="-57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3009035" y="5540240"/>
                <a:ext cx="2549544" cy="702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𝐿</m:t>
                      </m:r>
                      <m:d>
                        <m:dPr>
                          <m:ctrlPr>
                            <a:rPr lang="en-US" altLang="zh-TW" sz="1400" b="0" i="1" smtClean="0">
                              <a:latin typeface="Cambria Math" panose="02040503050406030204" pitchFamily="18" charset="0"/>
                            </a:rPr>
                          </m:ctrlPr>
                        </m:dP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𝑛</m:t>
                              </m:r>
                            </m:sub>
                          </m:sSub>
                        </m:e>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𝑧</m:t>
                              </m:r>
                            </m:e>
                            <m:sub>
                              <m:r>
                                <a:rPr lang="en-US" altLang="zh-TW" sz="1400" b="0" i="1" smtClean="0">
                                  <a:latin typeface="Cambria Math" panose="02040503050406030204" pitchFamily="18" charset="0"/>
                                </a:rPr>
                                <m:t>𝑛</m:t>
                              </m:r>
                            </m:sub>
                          </m:sSub>
                        </m:e>
                      </m:d>
                      <m:r>
                        <a:rPr lang="en-US" altLang="zh-TW" sz="1400" b="0" i="1" smtClean="0">
                          <a:latin typeface="Cambria Math" panose="02040503050406030204" pitchFamily="18" charset="0"/>
                        </a:rPr>
                        <m:t>=</m:t>
                      </m:r>
                      <m:func>
                        <m:funcPr>
                          <m:ctrlPr>
                            <a:rPr lang="en-US" altLang="zh-TW" sz="1400" b="0" i="1" smtClean="0">
                              <a:latin typeface="Cambria Math" panose="02040503050406030204" pitchFamily="18" charset="0"/>
                            </a:rPr>
                          </m:ctrlPr>
                        </m:funcPr>
                        <m:fName>
                          <m:r>
                            <m:rPr>
                              <m:sty m:val="p"/>
                            </m:rPr>
                            <a:rPr lang="en-US" altLang="zh-TW" sz="1400" b="0" i="0" smtClean="0">
                              <a:latin typeface="Cambria Math" panose="02040503050406030204" pitchFamily="18" charset="0"/>
                            </a:rPr>
                            <m:t>ln</m:t>
                          </m:r>
                        </m:fName>
                        <m:e>
                          <m:r>
                            <a:rPr lang="en-US" altLang="zh-TW" sz="1400" b="0" i="1" smtClean="0">
                              <a:latin typeface="Cambria Math" panose="02040503050406030204" pitchFamily="18" charset="0"/>
                            </a:rPr>
                            <m:t>(</m:t>
                          </m:r>
                          <m:f>
                            <m:fPr>
                              <m:ctrlPr>
                                <a:rPr lang="en-US" altLang="zh-TW" sz="1400" b="0" i="1" smtClean="0">
                                  <a:latin typeface="Cambria Math" panose="02040503050406030204" pitchFamily="18" charset="0"/>
                                </a:rPr>
                              </m:ctrlPr>
                            </m:fPr>
                            <m:num>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1−</m:t>
                                  </m:r>
                                  <m:r>
                                    <a:rPr lang="zh-TW" altLang="en-US" sz="1400" b="0" i="1" smtClean="0">
                                      <a:latin typeface="Cambria Math" panose="02040503050406030204" pitchFamily="18" charset="0"/>
                                    </a:rPr>
                                    <m:t>𝜌</m:t>
                                  </m:r>
                                </m:e>
                              </m:d>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𝑒</m:t>
                                  </m:r>
                                </m:e>
                                <m:sup>
                                  <m:f>
                                    <m:fPr>
                                      <m:ctrlPr>
                                        <a:rPr lang="en-US" altLang="zh-TW" sz="1400" b="0" i="1" smtClean="0">
                                          <a:latin typeface="Cambria Math" panose="02040503050406030204" pitchFamily="18" charset="0"/>
                                        </a:rPr>
                                      </m:ctrlPr>
                                    </m:fPr>
                                    <m:num>
                                      <m:r>
                                        <a:rPr lang="en-US" altLang="zh-TW" sz="1400" b="0" i="1" smtClean="0">
                                          <a:latin typeface="Cambria Math" panose="02040503050406030204" pitchFamily="18" charset="0"/>
                                        </a:rPr>
                                        <m:t>−2</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𝑧</m:t>
                                          </m:r>
                                        </m:e>
                                        <m:sub>
                                          <m:r>
                                            <a:rPr lang="en-US" altLang="zh-TW" sz="1400" b="0" i="1" smtClean="0">
                                              <a:latin typeface="Cambria Math" panose="02040503050406030204" pitchFamily="18" charset="0"/>
                                            </a:rPr>
                                            <m:t>𝑛</m:t>
                                          </m:r>
                                        </m:sub>
                                      </m:sSub>
                                    </m:num>
                                    <m:den>
                                      <m:sSup>
                                        <m:sSupPr>
                                          <m:ctrlPr>
                                            <a:rPr lang="en-US" altLang="zh-TW" sz="1400" b="0" i="1" smtClean="0">
                                              <a:latin typeface="Cambria Math" panose="02040503050406030204" pitchFamily="18" charset="0"/>
                                            </a:rPr>
                                          </m:ctrlPr>
                                        </m:sSupPr>
                                        <m:e>
                                          <m:r>
                                            <a:rPr lang="zh-TW" altLang="en-US" sz="1400" b="0" i="1" smtClean="0">
                                              <a:latin typeface="Cambria Math" panose="02040503050406030204" pitchFamily="18" charset="0"/>
                                            </a:rPr>
                                            <m:t>𝜎</m:t>
                                          </m:r>
                                        </m:e>
                                        <m:sup>
                                          <m:r>
                                            <a:rPr lang="en-US" altLang="zh-TW" sz="1400" b="0" i="1" smtClean="0">
                                              <a:latin typeface="Cambria Math" panose="02040503050406030204" pitchFamily="18" charset="0"/>
                                            </a:rPr>
                                            <m:t>2</m:t>
                                          </m:r>
                                        </m:sup>
                                      </m:sSup>
                                    </m:den>
                                  </m:f>
                                </m:sup>
                              </m:sSup>
                              <m:r>
                                <a:rPr lang="en-US" altLang="zh-TW" sz="1400" b="0" i="1" smtClean="0">
                                  <a:latin typeface="Cambria Math" panose="02040503050406030204" pitchFamily="18" charset="0"/>
                                </a:rPr>
                                <m:t>+</m:t>
                              </m:r>
                              <m:r>
                                <a:rPr lang="zh-TW" altLang="en-US" sz="1400" b="0" i="1" smtClean="0">
                                  <a:latin typeface="Cambria Math" panose="02040503050406030204" pitchFamily="18" charset="0"/>
                                </a:rPr>
                                <m:t>𝜌</m:t>
                              </m:r>
                            </m:num>
                            <m:den>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1−</m:t>
                                  </m:r>
                                  <m:r>
                                    <a:rPr lang="zh-TW" altLang="en-US" sz="1400" b="0" i="1" smtClean="0">
                                      <a:latin typeface="Cambria Math" panose="02040503050406030204" pitchFamily="18" charset="0"/>
                                    </a:rPr>
                                    <m:t>𝜌</m:t>
                                  </m:r>
                                </m:e>
                              </m:d>
                              <m:r>
                                <a:rPr lang="en-US" altLang="zh-TW" sz="1400" b="0" i="1" smtClean="0">
                                  <a:latin typeface="Cambria Math" panose="02040503050406030204" pitchFamily="18" charset="0"/>
                                </a:rPr>
                                <m:t>+</m:t>
                              </m:r>
                              <m:r>
                                <a:rPr lang="zh-TW" altLang="en-US" sz="1400" b="0" i="1" smtClean="0">
                                  <a:latin typeface="Cambria Math" panose="02040503050406030204" pitchFamily="18" charset="0"/>
                                </a:rPr>
                                <m:t>𝜌</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𝑒</m:t>
                                  </m:r>
                                </m:e>
                                <m:sup>
                                  <m:f>
                                    <m:fPr>
                                      <m:ctrlPr>
                                        <a:rPr lang="en-US" altLang="zh-TW" sz="1400" i="1">
                                          <a:latin typeface="Cambria Math" panose="02040503050406030204" pitchFamily="18" charset="0"/>
                                        </a:rPr>
                                      </m:ctrlPr>
                                    </m:fPr>
                                    <m:num>
                                      <m:r>
                                        <a:rPr lang="en-US" altLang="zh-TW" sz="1400" i="1">
                                          <a:latin typeface="Cambria Math" panose="02040503050406030204" pitchFamily="18" charset="0"/>
                                        </a:rPr>
                                        <m:t>−2</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num>
                                    <m:den>
                                      <m:sSup>
                                        <m:sSupPr>
                                          <m:ctrlPr>
                                            <a:rPr lang="en-US" altLang="zh-TW" sz="1400" i="1">
                                              <a:latin typeface="Cambria Math" panose="02040503050406030204" pitchFamily="18" charset="0"/>
                                            </a:rPr>
                                          </m:ctrlPr>
                                        </m:sSupPr>
                                        <m:e>
                                          <m:r>
                                            <a:rPr lang="zh-TW" altLang="en-US" sz="1400" i="1">
                                              <a:latin typeface="Cambria Math" panose="02040503050406030204" pitchFamily="18" charset="0"/>
                                            </a:rPr>
                                            <m:t>𝜎</m:t>
                                          </m:r>
                                        </m:e>
                                        <m:sup>
                                          <m:r>
                                            <a:rPr lang="en-US" altLang="zh-TW" sz="1400" i="1">
                                              <a:latin typeface="Cambria Math" panose="02040503050406030204" pitchFamily="18" charset="0"/>
                                            </a:rPr>
                                            <m:t>2</m:t>
                                          </m:r>
                                        </m:sup>
                                      </m:sSup>
                                    </m:den>
                                  </m:f>
                                </m:sup>
                              </m:sSup>
                            </m:den>
                          </m:f>
                          <m:r>
                            <a:rPr lang="en-US" altLang="zh-TW" sz="1400" b="0" i="1" smtClean="0">
                              <a:latin typeface="Cambria Math" panose="02040503050406030204" pitchFamily="18" charset="0"/>
                            </a:rPr>
                            <m:t>)</m:t>
                          </m:r>
                        </m:e>
                      </m:func>
                    </m:oMath>
                  </m:oMathPara>
                </a14:m>
                <a:endParaRPr lang="zh-TW" altLang="en-US" sz="1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009035" y="5540240"/>
                <a:ext cx="2549544" cy="702500"/>
              </a:xfrm>
              <a:prstGeom prst="rect">
                <a:avLst/>
              </a:prstGeom>
              <a:blipFill>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975489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1425456" y="1169135"/>
            <a:ext cx="6825006" cy="5688865"/>
            <a:chOff x="1203783" y="1230922"/>
            <a:chExt cx="6825006" cy="5688865"/>
          </a:xfrm>
        </p:grpSpPr>
        <mc:AlternateContent xmlns:mc="http://schemas.openxmlformats.org/markup-compatibility/2006" xmlns:a14="http://schemas.microsoft.com/office/drawing/2010/main">
          <mc:Choice Requires="a14">
            <p:sp>
              <p:nvSpPr>
                <p:cNvPr id="30" name="文字方塊 29"/>
                <p:cNvSpPr txBox="1"/>
                <p:nvPr/>
              </p:nvSpPr>
              <p:spPr>
                <a:xfrm>
                  <a:off x="1203783" y="1230922"/>
                  <a:ext cx="6825006" cy="568886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the case of binary LDPC, we have the LLR to be</a:t>
                  </a:r>
                </a:p>
                <a:p>
                  <a:endParaRPr lang="en-US" altLang="zh-TW" sz="1400" dirty="0" smtClean="0"/>
                </a:p>
                <a:p>
                  <a:endParaRPr lang="en-US" altLang="zh-TW" sz="1400" dirty="0"/>
                </a:p>
                <a:p>
                  <a:endParaRPr lang="en-US" altLang="zh-TW" sz="1400" dirty="0" smtClean="0"/>
                </a:p>
                <a:p>
                  <a:endParaRPr lang="en-US" altLang="zh-TW" sz="1400" dirty="0"/>
                </a:p>
                <a:p>
                  <a:endParaRPr lang="en-US" altLang="zh-TW" sz="1400" dirty="0" smtClean="0"/>
                </a:p>
                <a:p>
                  <a:endParaRPr lang="en-US" altLang="zh-TW" sz="1400" dirty="0" smtClean="0"/>
                </a:p>
                <a:p>
                  <a:endParaRPr lang="en-US" altLang="zh-TW" sz="1400" dirty="0" smtClean="0"/>
                </a:p>
                <a:p>
                  <a:pPr marL="285750" indent="-285750">
                    <a:buFont typeface="Arial" panose="020B0604020202020204" pitchFamily="34" charset="0"/>
                    <a:buChar char="•"/>
                  </a:pPr>
                  <a:r>
                    <a:rPr lang="en-US" altLang="zh-TW" sz="1400" dirty="0" smtClean="0"/>
                    <a:t>In the case of NB-LDPC, the bit-level posteriori probability </a:t>
                  </a:r>
                  <a14:m>
                    <m:oMath xmlns:m="http://schemas.openxmlformats.org/officeDocument/2006/math">
                      <m:r>
                        <m:rPr>
                          <m:sty m:val="p"/>
                        </m:rPr>
                        <a:rPr lang="en-US" altLang="zh-TW" sz="1400" smtClean="0">
                          <a:solidFill>
                            <a:schemeClr val="tx1"/>
                          </a:solidFill>
                          <a:latin typeface="Cambria Math" panose="02040503050406030204" pitchFamily="18" charset="0"/>
                        </a:rPr>
                        <m:t>p</m:t>
                      </m:r>
                      <m:d>
                        <m:dPr>
                          <m:ctrlPr>
                            <a:rPr lang="en-US" altLang="zh-TW" sz="1400" i="1">
                              <a:solidFill>
                                <a:schemeClr val="tx1"/>
                              </a:solidFill>
                              <a:latin typeface="Cambria Math" panose="02040503050406030204" pitchFamily="18" charset="0"/>
                            </a:rPr>
                          </m:ctrlPr>
                        </m:dPr>
                        <m:e>
                          <m:r>
                            <a:rPr lang="en-US" altLang="zh-TW" sz="1400" b="0" i="1" smtClean="0">
                              <a:solidFill>
                                <a:schemeClr val="tx1"/>
                              </a:solidFill>
                              <a:latin typeface="Cambria Math" panose="02040503050406030204" pitchFamily="18" charset="0"/>
                            </a:rPr>
                            <m:t>𝑥</m:t>
                          </m:r>
                        </m:e>
                        <m:e>
                          <m:r>
                            <a:rPr lang="en-US" altLang="zh-TW" sz="1400" b="0" i="1" smtClean="0">
                              <a:solidFill>
                                <a:schemeClr val="tx1"/>
                              </a:solidFill>
                              <a:latin typeface="Cambria Math" panose="02040503050406030204" pitchFamily="18" charset="0"/>
                            </a:rPr>
                            <m:t>𝑦</m:t>
                          </m:r>
                        </m:e>
                      </m:d>
                      <m:r>
                        <a:rPr lang="en-US" altLang="zh-TW" sz="1400" b="0" i="1" smtClean="0">
                          <a:solidFill>
                            <a:schemeClr val="tx1"/>
                          </a:solidFill>
                          <a:latin typeface="Cambria Math" panose="02040503050406030204" pitchFamily="18" charset="0"/>
                        </a:rPr>
                        <m:t>=</m:t>
                      </m:r>
                      <m:f>
                        <m:fPr>
                          <m:ctrlPr>
                            <a:rPr lang="en-US" altLang="zh-TW" sz="1400" b="0" i="1" smtClean="0">
                              <a:solidFill>
                                <a:schemeClr val="tx1"/>
                              </a:solidFill>
                              <a:latin typeface="Cambria Math" panose="02040503050406030204" pitchFamily="18" charset="0"/>
                            </a:rPr>
                          </m:ctrlPr>
                        </m:fPr>
                        <m:num>
                          <m:r>
                            <a:rPr lang="en-US" altLang="zh-TW" sz="1400" b="0" i="1" smtClean="0">
                              <a:solidFill>
                                <a:schemeClr val="tx1"/>
                              </a:solidFill>
                              <a:latin typeface="Cambria Math" panose="02040503050406030204" pitchFamily="18" charset="0"/>
                            </a:rPr>
                            <m:t>1</m:t>
                          </m:r>
                        </m:num>
                        <m:den>
                          <m:r>
                            <a:rPr lang="en-US" altLang="zh-TW" sz="1400" i="1">
                              <a:latin typeface="Cambria Math" panose="02040503050406030204" pitchFamily="18" charset="0"/>
                            </a:rPr>
                            <m:t>1+</m:t>
                          </m:r>
                          <m:r>
                            <m:rPr>
                              <m:sty m:val="p"/>
                            </m:rPr>
                            <a:rPr lang="en-US" altLang="zh-TW" sz="1400">
                              <a:latin typeface="Cambria Math" panose="02040503050406030204" pitchFamily="18" charset="0"/>
                            </a:rPr>
                            <m:t>exp</m:t>
                          </m:r>
                          <m:r>
                            <a:rPr lang="en-US" altLang="zh-TW" sz="1400" i="1">
                              <a:latin typeface="Cambria Math" panose="02040503050406030204" pitchFamily="18" charset="0"/>
                            </a:rPr>
                            <m:t>⁡(−4</m:t>
                          </m:r>
                          <m:r>
                            <a:rPr lang="en-US" altLang="zh-TW" sz="1400" i="1">
                              <a:latin typeface="Cambria Math" panose="02040503050406030204" pitchFamily="18" charset="0"/>
                            </a:rPr>
                            <m:t>𝑦𝑏</m:t>
                          </m:r>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𝑁</m:t>
                              </m:r>
                            </m:e>
                            <m:sub>
                              <m:r>
                                <a:rPr lang="en-US" altLang="zh-TW" sz="1400" i="1">
                                  <a:latin typeface="Cambria Math" panose="02040503050406030204" pitchFamily="18" charset="0"/>
                                </a:rPr>
                                <m:t>0</m:t>
                              </m:r>
                            </m:sub>
                          </m:sSub>
                          <m:r>
                            <a:rPr lang="en-US" altLang="zh-TW" sz="1400" i="1">
                              <a:latin typeface="Cambria Math" panose="02040503050406030204" pitchFamily="18" charset="0"/>
                            </a:rPr>
                            <m:t>)</m:t>
                          </m:r>
                        </m:den>
                      </m:f>
                    </m:oMath>
                  </a14:m>
                  <a:r>
                    <a:rPr lang="en-US" altLang="zh-TW" sz="1400" dirty="0" smtClean="0"/>
                    <a:t> is </a:t>
                  </a:r>
                  <a:r>
                    <a:rPr lang="en-US" altLang="zh-TW" sz="1400" dirty="0" smtClean="0">
                      <a:solidFill>
                        <a:schemeClr val="tx1"/>
                      </a:solidFill>
                    </a:rPr>
                    <a:t>replaced by</a:t>
                  </a:r>
                  <a:br>
                    <a:rPr lang="en-US" altLang="zh-TW" sz="1400" dirty="0" smtClean="0">
                      <a:solidFill>
                        <a:schemeClr val="tx1"/>
                      </a:solidFill>
                    </a:rPr>
                  </a:br>
                  <a:r>
                    <a:rPr lang="en-US" altLang="zh-TW" sz="1400" dirty="0" smtClean="0">
                      <a:solidFill>
                        <a:schemeClr val="tx1"/>
                      </a:solidFill>
                    </a:rPr>
                    <a:t/>
                  </a:r>
                  <a:br>
                    <a:rPr lang="en-US" altLang="zh-TW" sz="1400" dirty="0" smtClean="0">
                      <a:solidFill>
                        <a:schemeClr val="tx1"/>
                      </a:solidFill>
                    </a:rPr>
                  </a:br>
                  <a:r>
                    <a:rPr lang="en-US" altLang="zh-TW" sz="1400" dirty="0" smtClean="0">
                      <a:solidFill>
                        <a:schemeClr val="tx1"/>
                      </a:solidFill>
                    </a:rPr>
                    <a:t/>
                  </a:r>
                  <a:br>
                    <a:rPr lang="en-US" altLang="zh-TW" sz="1400" dirty="0" smtClean="0">
                      <a:solidFill>
                        <a:schemeClr val="tx1"/>
                      </a:solidFill>
                    </a:rPr>
                  </a:br>
                  <a14:m>
                    <m:oMath xmlns:m="http://schemas.openxmlformats.org/officeDocument/2006/math">
                      <m:r>
                        <m:rPr>
                          <m:sty m:val="p"/>
                        </m:rPr>
                        <a:rPr lang="en-US" altLang="zh-TW" sz="1400" i="0">
                          <a:latin typeface="Cambria Math" panose="02040503050406030204" pitchFamily="18" charset="0"/>
                        </a:rPr>
                        <m:t>p</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𝑥</m:t>
                          </m:r>
                          <m:r>
                            <a:rPr lang="en-US" altLang="zh-TW" sz="1400" i="1">
                              <a:latin typeface="Cambria Math" panose="02040503050406030204" pitchFamily="18" charset="0"/>
                            </a:rPr>
                            <m:t>=0</m:t>
                          </m:r>
                        </m:e>
                        <m:e>
                          <m:r>
                            <a:rPr lang="en-US" altLang="zh-TW" sz="1400" i="1">
                              <a:latin typeface="Cambria Math" panose="02040503050406030204" pitchFamily="18" charset="0"/>
                            </a:rPr>
                            <m:t>𝑧</m:t>
                          </m:r>
                        </m:e>
                      </m:d>
                      <m:r>
                        <m:rPr>
                          <m:aln/>
                        </m:rPr>
                        <a:rPr lang="en-US" altLang="zh-TW" sz="1400" i="1">
                          <a:latin typeface="Cambria Math" panose="02040503050406030204" pitchFamily="18" charset="0"/>
                        </a:rPr>
                        <m:t>=</m:t>
                      </m:r>
                      <m:f>
                        <m:fPr>
                          <m:ctrlPr>
                            <a:rPr lang="en-US" altLang="zh-TW" sz="1400" i="1">
                              <a:latin typeface="Cambria Math" panose="02040503050406030204" pitchFamily="18" charset="0"/>
                            </a:rPr>
                          </m:ctrlPr>
                        </m:fPr>
                        <m:num>
                          <m:r>
                            <m:rPr>
                              <m:sty m:val="p"/>
                            </m:rPr>
                            <a:rPr lang="en-US" altLang="zh-TW" sz="1400">
                              <a:latin typeface="Cambria Math" panose="02040503050406030204" pitchFamily="18" charset="0"/>
                            </a:rPr>
                            <m:t>p</m:t>
                          </m:r>
                          <m:r>
                            <a:rPr lang="en-US" altLang="zh-TW" sz="1400" i="1">
                              <a:latin typeface="Cambria Math" panose="02040503050406030204" pitchFamily="18" charset="0"/>
                            </a:rPr>
                            <m:t>(</m:t>
                          </m:r>
                          <m:r>
                            <a:rPr lang="en-US" altLang="zh-TW" sz="1400" i="1">
                              <a:latin typeface="Cambria Math" panose="02040503050406030204" pitchFamily="18" charset="0"/>
                            </a:rPr>
                            <m:t>𝑧</m:t>
                          </m:r>
                          <m:r>
                            <a:rPr lang="en-US" altLang="zh-TW" sz="1400" i="1">
                              <a:latin typeface="Cambria Math" panose="02040503050406030204" pitchFamily="18" charset="0"/>
                            </a:rPr>
                            <m:t>|</m:t>
                          </m:r>
                          <m:r>
                            <a:rPr lang="en-US" altLang="zh-TW" sz="1400" i="1">
                              <a:latin typeface="Cambria Math" panose="02040503050406030204" pitchFamily="18" charset="0"/>
                            </a:rPr>
                            <m:t>𝑥</m:t>
                          </m:r>
                          <m:r>
                            <a:rPr lang="en-US" altLang="zh-TW" sz="1400" i="1">
                              <a:latin typeface="Cambria Math" panose="02040503050406030204" pitchFamily="18" charset="0"/>
                            </a:rPr>
                            <m:t>=0)</m:t>
                          </m:r>
                          <m:r>
                            <m:rPr>
                              <m:nor/>
                            </m:rPr>
                            <a:rPr lang="zh-TW" altLang="en-US" sz="1400" dirty="0"/>
                            <m:t> </m:t>
                          </m:r>
                        </m:num>
                        <m:den>
                          <m:r>
                            <m:rPr>
                              <m:sty m:val="p"/>
                            </m:rPr>
                            <a:rPr lang="en-US" altLang="zh-TW" sz="1400">
                              <a:latin typeface="Cambria Math" panose="02040503050406030204" pitchFamily="18" charset="0"/>
                            </a:rPr>
                            <m:t>p</m:t>
                          </m:r>
                          <m:r>
                            <a:rPr lang="en-US" altLang="zh-TW" sz="1400" i="1">
                              <a:latin typeface="Cambria Math" panose="02040503050406030204" pitchFamily="18" charset="0"/>
                            </a:rPr>
                            <m:t>(</m:t>
                          </m:r>
                          <m:r>
                            <a:rPr lang="en-US" altLang="zh-TW" sz="1400" i="1">
                              <a:latin typeface="Cambria Math" panose="02040503050406030204" pitchFamily="18" charset="0"/>
                            </a:rPr>
                            <m:t>𝑧</m:t>
                          </m:r>
                          <m:r>
                            <a:rPr lang="en-US" altLang="zh-TW" sz="1400" i="1">
                              <a:latin typeface="Cambria Math" panose="02040503050406030204" pitchFamily="18" charset="0"/>
                            </a:rPr>
                            <m:t>|</m:t>
                          </m:r>
                          <m:r>
                            <a:rPr lang="en-US" altLang="zh-TW" sz="1400" i="1">
                              <a:latin typeface="Cambria Math" panose="02040503050406030204" pitchFamily="18" charset="0"/>
                            </a:rPr>
                            <m:t>𝑥</m:t>
                          </m:r>
                          <m:r>
                            <a:rPr lang="en-US" altLang="zh-TW" sz="1400" i="1">
                              <a:latin typeface="Cambria Math" panose="02040503050406030204" pitchFamily="18" charset="0"/>
                            </a:rPr>
                            <m:t>=0)</m:t>
                          </m:r>
                          <m:r>
                            <m:rPr>
                              <m:nor/>
                            </m:rPr>
                            <a:rPr lang="zh-TW" altLang="en-US" sz="1400" dirty="0"/>
                            <m:t> </m:t>
                          </m:r>
                          <m:r>
                            <m:rPr>
                              <m:nor/>
                            </m:rPr>
                            <a:rPr lang="en-US" altLang="zh-TW" sz="1400" dirty="0"/>
                            <m:t>+</m:t>
                          </m:r>
                          <m:r>
                            <m:rPr>
                              <m:sty m:val="p"/>
                            </m:rPr>
                            <a:rPr lang="en-US" altLang="zh-TW" sz="1400">
                              <a:latin typeface="Cambria Math" panose="02040503050406030204" pitchFamily="18" charset="0"/>
                            </a:rPr>
                            <m:t>p</m:t>
                          </m:r>
                          <m:r>
                            <a:rPr lang="en-US" altLang="zh-TW" sz="1400" i="1">
                              <a:latin typeface="Cambria Math" panose="02040503050406030204" pitchFamily="18" charset="0"/>
                            </a:rPr>
                            <m:t>(</m:t>
                          </m:r>
                          <m:r>
                            <a:rPr lang="en-US" altLang="zh-TW" sz="1400" i="1">
                              <a:latin typeface="Cambria Math" panose="02040503050406030204" pitchFamily="18" charset="0"/>
                            </a:rPr>
                            <m:t>𝑧</m:t>
                          </m:r>
                          <m:r>
                            <a:rPr lang="en-US" altLang="zh-TW" sz="1400" i="1">
                              <a:latin typeface="Cambria Math" panose="02040503050406030204" pitchFamily="18" charset="0"/>
                            </a:rPr>
                            <m:t>|</m:t>
                          </m:r>
                          <m:r>
                            <a:rPr lang="en-US" altLang="zh-TW" sz="1400" i="1">
                              <a:latin typeface="Cambria Math" panose="02040503050406030204" pitchFamily="18" charset="0"/>
                            </a:rPr>
                            <m:t>𝑥</m:t>
                          </m:r>
                          <m:r>
                            <a:rPr lang="en-US" altLang="zh-TW" sz="1400" i="1">
                              <a:latin typeface="Cambria Math" panose="02040503050406030204" pitchFamily="18" charset="0"/>
                            </a:rPr>
                            <m:t>=1)</m:t>
                          </m:r>
                          <m:r>
                            <m:rPr>
                              <m:nor/>
                            </m:rPr>
                            <a:rPr lang="zh-TW" altLang="en-US" sz="1400" dirty="0"/>
                            <m:t> </m:t>
                          </m:r>
                        </m:den>
                      </m:f>
                    </m:oMath>
                  </a14:m>
                  <a:r>
                    <a:rPr lang="zh-TW" altLang="en-US" sz="1400" dirty="0">
                      <a:latin typeface="Cambria Math" panose="02040503050406030204" pitchFamily="18" charset="0"/>
                    </a:rPr>
                    <a:t/>
                  </a:r>
                  <a:br>
                    <a:rPr lang="zh-TW" altLang="en-US" sz="1400" dirty="0">
                      <a:latin typeface="Cambria Math" panose="02040503050406030204" pitchFamily="18" charset="0"/>
                    </a:rPr>
                  </a:br>
                  <a14:m>
                    <m:oMath xmlns:m="http://schemas.openxmlformats.org/officeDocument/2006/math">
                      <m:r>
                        <m:rPr>
                          <m:aln/>
                        </m:rPr>
                        <a:rPr lang="en-US" altLang="zh-TW" sz="1400" i="1">
                          <a:latin typeface="Cambria Math" panose="02040503050406030204" pitchFamily="18" charset="0"/>
                        </a:rPr>
                        <m:t>=</m:t>
                      </m:r>
                      <m:f>
                        <m:fPr>
                          <m:ctrlPr>
                            <a:rPr lang="en-US" altLang="zh-TW" sz="1400" i="1">
                              <a:latin typeface="Cambria Math" panose="02040503050406030204" pitchFamily="18" charset="0"/>
                            </a:rPr>
                          </m:ctrlPr>
                        </m:fPr>
                        <m:num>
                          <m:d>
                            <m:dPr>
                              <m:ctrlPr>
                                <a:rPr lang="en-US" altLang="zh-TW" sz="1400" i="1">
                                  <a:latin typeface="Cambria Math" panose="02040503050406030204" pitchFamily="18" charset="0"/>
                                </a:rPr>
                              </m:ctrlPr>
                            </m:dPr>
                            <m:e>
                              <m:r>
                                <a:rPr lang="en-US" altLang="zh-TW" sz="1400" i="1">
                                  <a:latin typeface="Cambria Math" panose="02040503050406030204" pitchFamily="18" charset="0"/>
                                </a:rPr>
                                <m:t>1−</m:t>
                              </m:r>
                              <m:r>
                                <a:rPr lang="zh-TW" altLang="en-US" sz="1400" i="1">
                                  <a:latin typeface="Cambria Math" panose="02040503050406030204" pitchFamily="18" charset="0"/>
                                </a:rPr>
                                <m:t>𝜌</m:t>
                              </m:r>
                            </m:e>
                          </m:d>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𝑒</m:t>
                              </m:r>
                            </m:e>
                            <m:sup>
                              <m:f>
                                <m:fPr>
                                  <m:ctrlPr>
                                    <a:rPr lang="en-US" altLang="zh-TW" sz="1400" i="1">
                                      <a:latin typeface="Cambria Math" panose="02040503050406030204" pitchFamily="18" charset="0"/>
                                    </a:rPr>
                                  </m:ctrlPr>
                                </m:fPr>
                                <m:num>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+1</m:t>
                                          </m:r>
                                        </m:e>
                                      </m:d>
                                    </m:e>
                                    <m:sup>
                                      <m:r>
                                        <a:rPr lang="en-US" altLang="zh-TW" sz="1400" i="1">
                                          <a:latin typeface="Cambria Math" panose="02040503050406030204" pitchFamily="18" charset="0"/>
                                        </a:rPr>
                                        <m:t>2</m:t>
                                      </m:r>
                                    </m:sup>
                                  </m:sSup>
                                </m:num>
                                <m:den>
                                  <m:r>
                                    <a:rPr lang="en-US" altLang="zh-TW" sz="1400" i="1">
                                      <a:latin typeface="Cambria Math" panose="02040503050406030204" pitchFamily="18" charset="0"/>
                                    </a:rPr>
                                    <m:t>2</m:t>
                                  </m:r>
                                  <m:sSup>
                                    <m:sSupPr>
                                      <m:ctrlPr>
                                        <a:rPr lang="en-US" altLang="zh-TW" sz="1400" i="1">
                                          <a:latin typeface="Cambria Math" panose="02040503050406030204" pitchFamily="18" charset="0"/>
                                        </a:rPr>
                                      </m:ctrlPr>
                                    </m:sSupPr>
                                    <m:e>
                                      <m:r>
                                        <a:rPr lang="zh-TW" altLang="en-US" sz="1400" i="1">
                                          <a:latin typeface="Cambria Math" panose="02040503050406030204" pitchFamily="18" charset="0"/>
                                        </a:rPr>
                                        <m:t>𝜎</m:t>
                                      </m:r>
                                    </m:e>
                                    <m:sup>
                                      <m:r>
                                        <a:rPr lang="en-US" altLang="zh-TW" sz="1400" i="1">
                                          <a:latin typeface="Cambria Math" panose="02040503050406030204" pitchFamily="18" charset="0"/>
                                        </a:rPr>
                                        <m:t>2</m:t>
                                      </m:r>
                                    </m:sup>
                                  </m:sSup>
                                </m:den>
                              </m:f>
                            </m:sup>
                          </m:sSup>
                          <m:r>
                            <a:rPr lang="en-US" altLang="zh-TW" sz="1400" i="1">
                              <a:latin typeface="Cambria Math" panose="02040503050406030204" pitchFamily="18" charset="0"/>
                            </a:rPr>
                            <m:t>+</m:t>
                          </m:r>
                          <m:r>
                            <a:rPr lang="zh-TW" altLang="en-US" sz="1400" i="1">
                              <a:latin typeface="Cambria Math" panose="02040503050406030204" pitchFamily="18" charset="0"/>
                            </a:rPr>
                            <m:t>𝜌</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𝑒</m:t>
                              </m:r>
                            </m:e>
                            <m:sup>
                              <m:f>
                                <m:fPr>
                                  <m:ctrlPr>
                                    <a:rPr lang="en-US" altLang="zh-TW" sz="1400" i="1">
                                      <a:latin typeface="Cambria Math" panose="02040503050406030204" pitchFamily="18" charset="0"/>
                                    </a:rPr>
                                  </m:ctrlPr>
                                </m:fPr>
                                <m:num>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−1</m:t>
                                          </m:r>
                                        </m:e>
                                      </m:d>
                                    </m:e>
                                    <m:sup>
                                      <m:r>
                                        <a:rPr lang="en-US" altLang="zh-TW" sz="1400" i="1">
                                          <a:latin typeface="Cambria Math" panose="02040503050406030204" pitchFamily="18" charset="0"/>
                                        </a:rPr>
                                        <m:t>2</m:t>
                                      </m:r>
                                    </m:sup>
                                  </m:sSup>
                                </m:num>
                                <m:den>
                                  <m:r>
                                    <a:rPr lang="en-US" altLang="zh-TW" sz="1400" i="1">
                                      <a:latin typeface="Cambria Math" panose="02040503050406030204" pitchFamily="18" charset="0"/>
                                    </a:rPr>
                                    <m:t>2</m:t>
                                  </m:r>
                                  <m:sSup>
                                    <m:sSupPr>
                                      <m:ctrlPr>
                                        <a:rPr lang="en-US" altLang="zh-TW" sz="1400" i="1">
                                          <a:latin typeface="Cambria Math" panose="02040503050406030204" pitchFamily="18" charset="0"/>
                                        </a:rPr>
                                      </m:ctrlPr>
                                    </m:sSupPr>
                                    <m:e>
                                      <m:r>
                                        <a:rPr lang="zh-TW" altLang="en-US" sz="1400" i="1">
                                          <a:latin typeface="Cambria Math" panose="02040503050406030204" pitchFamily="18" charset="0"/>
                                        </a:rPr>
                                        <m:t>𝜎</m:t>
                                      </m:r>
                                    </m:e>
                                    <m:sup>
                                      <m:r>
                                        <a:rPr lang="en-US" altLang="zh-TW" sz="1400" i="1">
                                          <a:latin typeface="Cambria Math" panose="02040503050406030204" pitchFamily="18" charset="0"/>
                                        </a:rPr>
                                        <m:t>2</m:t>
                                      </m:r>
                                    </m:sup>
                                  </m:sSup>
                                </m:den>
                              </m:f>
                            </m:sup>
                          </m:sSup>
                        </m:num>
                        <m:den>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𝑒</m:t>
                              </m:r>
                            </m:e>
                            <m:sup>
                              <m:f>
                                <m:fPr>
                                  <m:ctrlPr>
                                    <a:rPr lang="en-US" altLang="zh-TW" sz="1400" i="1">
                                      <a:latin typeface="Cambria Math" panose="02040503050406030204" pitchFamily="18" charset="0"/>
                                    </a:rPr>
                                  </m:ctrlPr>
                                </m:fPr>
                                <m:num>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+1</m:t>
                                          </m:r>
                                        </m:e>
                                      </m:d>
                                    </m:e>
                                    <m:sup>
                                      <m:r>
                                        <a:rPr lang="en-US" altLang="zh-TW" sz="1400" i="1">
                                          <a:latin typeface="Cambria Math" panose="02040503050406030204" pitchFamily="18" charset="0"/>
                                        </a:rPr>
                                        <m:t>2</m:t>
                                      </m:r>
                                    </m:sup>
                                  </m:sSup>
                                </m:num>
                                <m:den>
                                  <m:r>
                                    <a:rPr lang="en-US" altLang="zh-TW" sz="1400" i="1">
                                      <a:latin typeface="Cambria Math" panose="02040503050406030204" pitchFamily="18" charset="0"/>
                                    </a:rPr>
                                    <m:t>2</m:t>
                                  </m:r>
                                  <m:sSup>
                                    <m:sSupPr>
                                      <m:ctrlPr>
                                        <a:rPr lang="en-US" altLang="zh-TW" sz="1400" i="1">
                                          <a:latin typeface="Cambria Math" panose="02040503050406030204" pitchFamily="18" charset="0"/>
                                        </a:rPr>
                                      </m:ctrlPr>
                                    </m:sSupPr>
                                    <m:e>
                                      <m:r>
                                        <a:rPr lang="zh-TW" altLang="en-US" sz="1400" i="1">
                                          <a:latin typeface="Cambria Math" panose="02040503050406030204" pitchFamily="18" charset="0"/>
                                        </a:rPr>
                                        <m:t>𝜎</m:t>
                                      </m:r>
                                    </m:e>
                                    <m:sup>
                                      <m:r>
                                        <a:rPr lang="en-US" altLang="zh-TW" sz="1400" i="1">
                                          <a:latin typeface="Cambria Math" panose="02040503050406030204" pitchFamily="18" charset="0"/>
                                        </a:rPr>
                                        <m:t>2</m:t>
                                      </m:r>
                                    </m:sup>
                                  </m:sSup>
                                </m:den>
                              </m:f>
                            </m:sup>
                          </m:sSup>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𝑒</m:t>
                              </m:r>
                            </m:e>
                            <m:sup>
                              <m:f>
                                <m:fPr>
                                  <m:ctrlPr>
                                    <a:rPr lang="en-US" altLang="zh-TW" sz="1400" i="1">
                                      <a:latin typeface="Cambria Math" panose="02040503050406030204" pitchFamily="18" charset="0"/>
                                    </a:rPr>
                                  </m:ctrlPr>
                                </m:fPr>
                                <m:num>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d>
                                        <m:dPr>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r>
                                            <a:rPr lang="en-US" altLang="zh-TW" sz="1400" i="1">
                                              <a:latin typeface="Cambria Math" panose="02040503050406030204" pitchFamily="18" charset="0"/>
                                            </a:rPr>
                                            <m:t>−1</m:t>
                                          </m:r>
                                        </m:e>
                                      </m:d>
                                    </m:e>
                                    <m:sup>
                                      <m:r>
                                        <a:rPr lang="en-US" altLang="zh-TW" sz="1400" i="1">
                                          <a:latin typeface="Cambria Math" panose="02040503050406030204" pitchFamily="18" charset="0"/>
                                        </a:rPr>
                                        <m:t>2</m:t>
                                      </m:r>
                                    </m:sup>
                                  </m:sSup>
                                </m:num>
                                <m:den>
                                  <m:r>
                                    <a:rPr lang="en-US" altLang="zh-TW" sz="1400" i="1">
                                      <a:latin typeface="Cambria Math" panose="02040503050406030204" pitchFamily="18" charset="0"/>
                                    </a:rPr>
                                    <m:t>2</m:t>
                                  </m:r>
                                  <m:sSup>
                                    <m:sSupPr>
                                      <m:ctrlPr>
                                        <a:rPr lang="en-US" altLang="zh-TW" sz="1400" i="1">
                                          <a:latin typeface="Cambria Math" panose="02040503050406030204" pitchFamily="18" charset="0"/>
                                        </a:rPr>
                                      </m:ctrlPr>
                                    </m:sSupPr>
                                    <m:e>
                                      <m:r>
                                        <a:rPr lang="zh-TW" altLang="en-US" sz="1400" i="1">
                                          <a:latin typeface="Cambria Math" panose="02040503050406030204" pitchFamily="18" charset="0"/>
                                        </a:rPr>
                                        <m:t>𝜎</m:t>
                                      </m:r>
                                    </m:e>
                                    <m:sup>
                                      <m:r>
                                        <a:rPr lang="en-US" altLang="zh-TW" sz="1400" i="1">
                                          <a:latin typeface="Cambria Math" panose="02040503050406030204" pitchFamily="18" charset="0"/>
                                        </a:rPr>
                                        <m:t>2</m:t>
                                      </m:r>
                                    </m:sup>
                                  </m:sSup>
                                </m:den>
                              </m:f>
                            </m:sup>
                          </m:sSup>
                        </m:den>
                      </m:f>
                    </m:oMath>
                  </a14:m>
                  <a:r>
                    <a:rPr lang="en-US" altLang="zh-TW" sz="1400" dirty="0" smtClean="0">
                      <a:solidFill>
                        <a:schemeClr val="tx1"/>
                      </a:solidFill>
                    </a:rPr>
                    <a:t/>
                  </a:r>
                  <a:br>
                    <a:rPr lang="en-US" altLang="zh-TW" sz="1400" dirty="0" smtClean="0">
                      <a:solidFill>
                        <a:schemeClr val="tx1"/>
                      </a:solidFill>
                    </a:rPr>
                  </a:br>
                  <a:r>
                    <a:rPr lang="en-US" altLang="zh-TW" sz="1400" dirty="0" smtClean="0">
                      <a:solidFill>
                        <a:schemeClr val="tx1"/>
                      </a:solidFill>
                    </a:rPr>
                    <a:t/>
                  </a:r>
                  <a:br>
                    <a:rPr lang="en-US" altLang="zh-TW" sz="1400" dirty="0" smtClean="0">
                      <a:solidFill>
                        <a:schemeClr val="tx1"/>
                      </a:solidFill>
                    </a:rPr>
                  </a:br>
                  <a:r>
                    <a:rPr lang="en-US" altLang="zh-TW" sz="1400" dirty="0" smtClean="0">
                      <a:solidFill>
                        <a:schemeClr val="tx1"/>
                      </a:solidFill>
                    </a:rPr>
                    <a:t/>
                  </a:r>
                  <a:br>
                    <a:rPr lang="en-US" altLang="zh-TW" sz="1400" dirty="0" smtClean="0">
                      <a:solidFill>
                        <a:schemeClr val="tx1"/>
                      </a:solidFill>
                    </a:rPr>
                  </a:br>
                  <a:r>
                    <a:rPr lang="en-US" altLang="zh-TW" sz="1400" dirty="0" smtClean="0">
                      <a:solidFill>
                        <a:schemeClr val="tx1"/>
                      </a:solidFill>
                    </a:rPr>
                    <a:t>and </a:t>
                  </a:r>
                  <a14:m>
                    <m:oMath xmlns:m="http://schemas.openxmlformats.org/officeDocument/2006/math">
                      <m:r>
                        <m:rPr>
                          <m:sty m:val="p"/>
                        </m:rPr>
                        <a:rPr lang="en-US" altLang="zh-TW" sz="1400" i="0">
                          <a:latin typeface="Cambria Math" panose="02040503050406030204" pitchFamily="18" charset="0"/>
                        </a:rPr>
                        <m:t>p</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𝑥</m:t>
                          </m:r>
                          <m:r>
                            <a:rPr lang="en-US" altLang="zh-TW" sz="1400" i="1">
                              <a:latin typeface="Cambria Math" panose="02040503050406030204" pitchFamily="18" charset="0"/>
                            </a:rPr>
                            <m:t>=1</m:t>
                          </m:r>
                        </m:e>
                        <m:e>
                          <m:r>
                            <a:rPr lang="en-US" altLang="zh-TW" sz="1400" i="1">
                              <a:latin typeface="Cambria Math" panose="02040503050406030204" pitchFamily="18" charset="0"/>
                            </a:rPr>
                            <m:t>𝑧</m:t>
                          </m:r>
                        </m:e>
                      </m:d>
                      <m:r>
                        <a:rPr lang="en-US" altLang="zh-TW" sz="1400" b="0" i="1" smtClean="0">
                          <a:latin typeface="Cambria Math" panose="02040503050406030204" pitchFamily="18" charset="0"/>
                        </a:rPr>
                        <m:t>=1−</m:t>
                      </m:r>
                      <m:r>
                        <m:rPr>
                          <m:sty m:val="p"/>
                        </m:rPr>
                        <a:rPr lang="en-US" altLang="zh-TW" sz="1400" i="0">
                          <a:latin typeface="Cambria Math" panose="02040503050406030204" pitchFamily="18" charset="0"/>
                        </a:rPr>
                        <m:t>p</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𝑥</m:t>
                          </m:r>
                          <m:r>
                            <a:rPr lang="en-US" altLang="zh-TW" sz="1400" i="1">
                              <a:latin typeface="Cambria Math" panose="02040503050406030204" pitchFamily="18" charset="0"/>
                            </a:rPr>
                            <m:t>=0</m:t>
                          </m:r>
                        </m:e>
                        <m:e>
                          <m:r>
                            <a:rPr lang="en-US" altLang="zh-TW" sz="1400" i="1">
                              <a:latin typeface="Cambria Math" panose="02040503050406030204" pitchFamily="18" charset="0"/>
                            </a:rPr>
                            <m:t>𝑧</m:t>
                          </m:r>
                        </m:e>
                      </m:d>
                    </m:oMath>
                  </a14:m>
                  <a:r>
                    <a:rPr lang="en-US" altLang="zh-TW" sz="1400" dirty="0" smtClean="0">
                      <a:solidFill>
                        <a:schemeClr val="tx1"/>
                      </a:solidFill>
                    </a:rPr>
                    <a:t>.</a:t>
                  </a:r>
                  <a:br>
                    <a:rPr lang="en-US" altLang="zh-TW" sz="1400" dirty="0" smtClean="0">
                      <a:solidFill>
                        <a:schemeClr val="tx1"/>
                      </a:solidFill>
                    </a:rPr>
                  </a:br>
                  <a:endParaRPr lang="en-US" altLang="zh-TW" sz="1400" dirty="0" smtClean="0">
                    <a:solidFill>
                      <a:schemeClr val="tx1"/>
                    </a:solidFill>
                  </a:endParaRPr>
                </a:p>
                <a:p>
                  <a:r>
                    <a:rPr lang="en-US" altLang="zh-TW" sz="1400" dirty="0" smtClean="0">
                      <a:solidFill>
                        <a:schemeClr val="tx1"/>
                      </a:solidFill>
                    </a:rPr>
                    <a:t/>
                  </a:r>
                  <a:br>
                    <a:rPr lang="en-US" altLang="zh-TW" sz="1400" dirty="0" smtClean="0">
                      <a:solidFill>
                        <a:schemeClr val="tx1"/>
                      </a:solidFill>
                    </a:rPr>
                  </a:br>
                  <a:r>
                    <a:rPr lang="en-US" altLang="zh-TW" sz="1400" dirty="0" smtClean="0"/>
                    <a:t/>
                  </a:r>
                  <a:br>
                    <a:rPr lang="en-US" altLang="zh-TW" sz="1400" dirty="0" smtClean="0"/>
                  </a:br>
                  <a:r>
                    <a:rPr lang="en-US" altLang="zh-TW" sz="1400" dirty="0" smtClean="0"/>
                    <a:t/>
                  </a:r>
                  <a:br>
                    <a:rPr lang="en-US" altLang="zh-TW" sz="1400" dirty="0" smtClean="0"/>
                  </a:br>
                  <a:endParaRPr lang="zh-TW" altLang="en-US" sz="1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1203783" y="1230922"/>
                  <a:ext cx="6825006" cy="5688865"/>
                </a:xfrm>
                <a:prstGeom prst="rect">
                  <a:avLst/>
                </a:prstGeom>
                <a:blipFill>
                  <a:blip r:embed="rId3"/>
                  <a:stretch>
                    <a:fillRect l="-179" t="-21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3236739" y="1895335"/>
                  <a:ext cx="2549544" cy="702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𝐿</m:t>
                        </m:r>
                        <m:d>
                          <m:dPr>
                            <m:ctrlPr>
                              <a:rPr lang="en-US" altLang="zh-TW" sz="1400" b="0" i="1" smtClean="0">
                                <a:latin typeface="Cambria Math" panose="02040503050406030204" pitchFamily="18" charset="0"/>
                              </a:rPr>
                            </m:ctrlPr>
                          </m:dP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𝑛</m:t>
                                </m:r>
                              </m:sub>
                            </m:sSub>
                          </m:e>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𝑧</m:t>
                                </m:r>
                              </m:e>
                              <m:sub>
                                <m:r>
                                  <a:rPr lang="en-US" altLang="zh-TW" sz="1400" b="0" i="1" smtClean="0">
                                    <a:latin typeface="Cambria Math" panose="02040503050406030204" pitchFamily="18" charset="0"/>
                                  </a:rPr>
                                  <m:t>𝑛</m:t>
                                </m:r>
                              </m:sub>
                            </m:sSub>
                          </m:e>
                        </m:d>
                        <m:r>
                          <a:rPr lang="en-US" altLang="zh-TW" sz="1400" b="0" i="1" smtClean="0">
                            <a:latin typeface="Cambria Math" panose="02040503050406030204" pitchFamily="18" charset="0"/>
                          </a:rPr>
                          <m:t>=</m:t>
                        </m:r>
                        <m:func>
                          <m:funcPr>
                            <m:ctrlPr>
                              <a:rPr lang="en-US" altLang="zh-TW" sz="1400" b="0" i="1" smtClean="0">
                                <a:latin typeface="Cambria Math" panose="02040503050406030204" pitchFamily="18" charset="0"/>
                              </a:rPr>
                            </m:ctrlPr>
                          </m:funcPr>
                          <m:fName>
                            <m:r>
                              <m:rPr>
                                <m:sty m:val="p"/>
                              </m:rPr>
                              <a:rPr lang="en-US" altLang="zh-TW" sz="1400" b="0" i="0" smtClean="0">
                                <a:latin typeface="Cambria Math" panose="02040503050406030204" pitchFamily="18" charset="0"/>
                              </a:rPr>
                              <m:t>ln</m:t>
                            </m:r>
                          </m:fName>
                          <m:e>
                            <m:r>
                              <a:rPr lang="en-US" altLang="zh-TW" sz="1400" b="0" i="1" smtClean="0">
                                <a:latin typeface="Cambria Math" panose="02040503050406030204" pitchFamily="18" charset="0"/>
                              </a:rPr>
                              <m:t>(</m:t>
                            </m:r>
                            <m:f>
                              <m:fPr>
                                <m:ctrlPr>
                                  <a:rPr lang="en-US" altLang="zh-TW" sz="1400" b="0" i="1" smtClean="0">
                                    <a:latin typeface="Cambria Math" panose="02040503050406030204" pitchFamily="18" charset="0"/>
                                  </a:rPr>
                                </m:ctrlPr>
                              </m:fPr>
                              <m:num>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1−</m:t>
                                    </m:r>
                                    <m:r>
                                      <a:rPr lang="zh-TW" altLang="en-US" sz="1400" b="0" i="1" smtClean="0">
                                        <a:latin typeface="Cambria Math" panose="02040503050406030204" pitchFamily="18" charset="0"/>
                                      </a:rPr>
                                      <m:t>𝜌</m:t>
                                    </m:r>
                                  </m:e>
                                </m:d>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𝑒</m:t>
                                    </m:r>
                                  </m:e>
                                  <m:sup>
                                    <m:f>
                                      <m:fPr>
                                        <m:ctrlPr>
                                          <a:rPr lang="en-US" altLang="zh-TW" sz="1400" b="0" i="1" smtClean="0">
                                            <a:latin typeface="Cambria Math" panose="02040503050406030204" pitchFamily="18" charset="0"/>
                                          </a:rPr>
                                        </m:ctrlPr>
                                      </m:fPr>
                                      <m:num>
                                        <m:r>
                                          <a:rPr lang="en-US" altLang="zh-TW" sz="1400" b="0" i="1" smtClean="0">
                                            <a:latin typeface="Cambria Math" panose="02040503050406030204" pitchFamily="18" charset="0"/>
                                          </a:rPr>
                                          <m:t>−2</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𝑧</m:t>
                                            </m:r>
                                          </m:e>
                                          <m:sub>
                                            <m:r>
                                              <a:rPr lang="en-US" altLang="zh-TW" sz="1400" b="0" i="1" smtClean="0">
                                                <a:latin typeface="Cambria Math" panose="02040503050406030204" pitchFamily="18" charset="0"/>
                                              </a:rPr>
                                              <m:t>𝑛</m:t>
                                            </m:r>
                                          </m:sub>
                                        </m:sSub>
                                      </m:num>
                                      <m:den>
                                        <m:sSup>
                                          <m:sSupPr>
                                            <m:ctrlPr>
                                              <a:rPr lang="en-US" altLang="zh-TW" sz="1400" b="0" i="1" smtClean="0">
                                                <a:latin typeface="Cambria Math" panose="02040503050406030204" pitchFamily="18" charset="0"/>
                                              </a:rPr>
                                            </m:ctrlPr>
                                          </m:sSupPr>
                                          <m:e>
                                            <m:r>
                                              <a:rPr lang="zh-TW" altLang="en-US" sz="1400" b="0" i="1" smtClean="0">
                                                <a:latin typeface="Cambria Math" panose="02040503050406030204" pitchFamily="18" charset="0"/>
                                              </a:rPr>
                                              <m:t>𝜎</m:t>
                                            </m:r>
                                          </m:e>
                                          <m:sup>
                                            <m:r>
                                              <a:rPr lang="en-US" altLang="zh-TW" sz="1400" b="0" i="1" smtClean="0">
                                                <a:latin typeface="Cambria Math" panose="02040503050406030204" pitchFamily="18" charset="0"/>
                                              </a:rPr>
                                              <m:t>2</m:t>
                                            </m:r>
                                          </m:sup>
                                        </m:sSup>
                                      </m:den>
                                    </m:f>
                                  </m:sup>
                                </m:sSup>
                                <m:r>
                                  <a:rPr lang="en-US" altLang="zh-TW" sz="1400" b="0" i="1" smtClean="0">
                                    <a:latin typeface="Cambria Math" panose="02040503050406030204" pitchFamily="18" charset="0"/>
                                  </a:rPr>
                                  <m:t>+</m:t>
                                </m:r>
                                <m:r>
                                  <a:rPr lang="zh-TW" altLang="en-US" sz="1400" b="0" i="1" smtClean="0">
                                    <a:latin typeface="Cambria Math" panose="02040503050406030204" pitchFamily="18" charset="0"/>
                                  </a:rPr>
                                  <m:t>𝜌</m:t>
                                </m:r>
                              </m:num>
                              <m:den>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1−</m:t>
                                    </m:r>
                                    <m:r>
                                      <a:rPr lang="zh-TW" altLang="en-US" sz="1400" b="0" i="1" smtClean="0">
                                        <a:latin typeface="Cambria Math" panose="02040503050406030204" pitchFamily="18" charset="0"/>
                                      </a:rPr>
                                      <m:t>𝜌</m:t>
                                    </m:r>
                                  </m:e>
                                </m:d>
                                <m:r>
                                  <a:rPr lang="en-US" altLang="zh-TW" sz="1400" b="0" i="1" smtClean="0">
                                    <a:latin typeface="Cambria Math" panose="02040503050406030204" pitchFamily="18" charset="0"/>
                                  </a:rPr>
                                  <m:t>+</m:t>
                                </m:r>
                                <m:r>
                                  <a:rPr lang="zh-TW" altLang="en-US" sz="1400" b="0" i="1" smtClean="0">
                                    <a:latin typeface="Cambria Math" panose="02040503050406030204" pitchFamily="18" charset="0"/>
                                  </a:rPr>
                                  <m:t>𝜌</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𝑒</m:t>
                                    </m:r>
                                  </m:e>
                                  <m:sup>
                                    <m:f>
                                      <m:fPr>
                                        <m:ctrlPr>
                                          <a:rPr lang="en-US" altLang="zh-TW" sz="1400" i="1">
                                            <a:latin typeface="Cambria Math" panose="02040503050406030204" pitchFamily="18" charset="0"/>
                                          </a:rPr>
                                        </m:ctrlPr>
                                      </m:fPr>
                                      <m:num>
                                        <m:r>
                                          <a:rPr lang="en-US" altLang="zh-TW" sz="1400" i="1">
                                            <a:latin typeface="Cambria Math" panose="02040503050406030204" pitchFamily="18" charset="0"/>
                                          </a:rPr>
                                          <m:t>−2</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𝑛</m:t>
                                            </m:r>
                                          </m:sub>
                                        </m:sSub>
                                      </m:num>
                                      <m:den>
                                        <m:sSup>
                                          <m:sSupPr>
                                            <m:ctrlPr>
                                              <a:rPr lang="en-US" altLang="zh-TW" sz="1400" i="1">
                                                <a:latin typeface="Cambria Math" panose="02040503050406030204" pitchFamily="18" charset="0"/>
                                              </a:rPr>
                                            </m:ctrlPr>
                                          </m:sSupPr>
                                          <m:e>
                                            <m:r>
                                              <a:rPr lang="zh-TW" altLang="en-US" sz="1400" i="1">
                                                <a:latin typeface="Cambria Math" panose="02040503050406030204" pitchFamily="18" charset="0"/>
                                              </a:rPr>
                                              <m:t>𝜎</m:t>
                                            </m:r>
                                          </m:e>
                                          <m:sup>
                                            <m:r>
                                              <a:rPr lang="en-US" altLang="zh-TW" sz="1400" i="1">
                                                <a:latin typeface="Cambria Math" panose="02040503050406030204" pitchFamily="18" charset="0"/>
                                              </a:rPr>
                                              <m:t>2</m:t>
                                            </m:r>
                                          </m:sup>
                                        </m:sSup>
                                      </m:den>
                                    </m:f>
                                  </m:sup>
                                </m:sSup>
                              </m:den>
                            </m:f>
                            <m:r>
                              <a:rPr lang="en-US" altLang="zh-TW" sz="1400" b="0" i="1" smtClean="0">
                                <a:latin typeface="Cambria Math" panose="02040503050406030204" pitchFamily="18" charset="0"/>
                              </a:rPr>
                              <m:t>)</m:t>
                            </m:r>
                          </m:e>
                        </m:func>
                      </m:oMath>
                    </m:oMathPara>
                  </a14:m>
                  <a:endParaRPr lang="zh-TW" altLang="en-US" sz="1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236739" y="1895335"/>
                  <a:ext cx="2549544" cy="702500"/>
                </a:xfrm>
                <a:prstGeom prst="rect">
                  <a:avLst/>
                </a:prstGeom>
                <a:blipFill>
                  <a:blip r:embed="rId4"/>
                  <a:stretch>
                    <a:fillRect b="-870"/>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1537005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833" y="950231"/>
            <a:ext cx="6266404" cy="5145770"/>
          </a:xfrm>
          <a:prstGeom prst="rect">
            <a:avLst/>
          </a:prstGeom>
        </p:spPr>
      </p:pic>
    </p:spTree>
    <p:extLst>
      <p:ext uri="{BB962C8B-B14F-4D97-AF65-F5344CB8AC3E}">
        <p14:creationId xmlns:p14="http://schemas.microsoft.com/office/powerpoint/2010/main" val="4012280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1209746" y="2090956"/>
            <a:ext cx="7676707" cy="3170099"/>
            <a:chOff x="1014893" y="1215885"/>
            <a:chExt cx="7676707" cy="3170099"/>
          </a:xfrm>
        </p:grpSpPr>
        <mc:AlternateContent xmlns:mc="http://schemas.openxmlformats.org/markup-compatibility/2006" xmlns:a14="http://schemas.microsoft.com/office/drawing/2010/main">
          <mc:Choice Requires="a14">
            <p:sp>
              <p:nvSpPr>
                <p:cNvPr id="4" name="文字方塊 3"/>
                <p:cNvSpPr txBox="1"/>
                <p:nvPr/>
              </p:nvSpPr>
              <p:spPr>
                <a:xfrm>
                  <a:off x="1014893" y="1215885"/>
                  <a:ext cx="7676707" cy="3170099"/>
                </a:xfrm>
                <a:prstGeom prst="rect">
                  <a:avLst/>
                </a:prstGeom>
                <a:noFill/>
              </p:spPr>
              <p:txBody>
                <a:bodyPr wrap="square" rtlCol="0">
                  <a:spAutoFit/>
                </a:bodyPr>
                <a:lstStyle/>
                <a:p>
                  <a:endParaRPr lang="en-US" altLang="zh-TW" dirty="0" smtClean="0"/>
                </a:p>
                <a:p>
                  <a:pPr marL="285750" indent="-285750">
                    <a:buFont typeface="Arial" panose="020B0604020202020204" pitchFamily="34" charset="0"/>
                    <a:buChar char="•"/>
                  </a:pPr>
                  <a:r>
                    <a:rPr lang="en-US" altLang="zh-TW" sz="1400" dirty="0" smtClean="0"/>
                    <a:t>As the initial experiment, we chose the </a:t>
                  </a:r>
                  <a:r>
                    <a:rPr lang="en-US" altLang="zh-TW" sz="1400" dirty="0" smtClean="0">
                      <a:solidFill>
                        <a:srgbClr val="FF0000"/>
                      </a:solidFill>
                    </a:rPr>
                    <a:t>first four bits of </a:t>
                  </a:r>
                  <a14:m>
                    <m:oMath xmlns:m="http://schemas.openxmlformats.org/officeDocument/2006/math">
                      <m:sSub>
                        <m:sSubPr>
                          <m:ctrlPr>
                            <a:rPr lang="en-US" altLang="zh-TW" sz="1400" i="1">
                              <a:solidFill>
                                <a:srgbClr val="FF0000"/>
                              </a:solidFill>
                              <a:latin typeface="Cambria Math" panose="02040503050406030204" pitchFamily="18" charset="0"/>
                            </a:rPr>
                          </m:ctrlPr>
                        </m:sSubPr>
                        <m:e>
                          <m:r>
                            <a:rPr lang="en-US" altLang="zh-TW" sz="1400" i="1">
                              <a:solidFill>
                                <a:srgbClr val="FF0000"/>
                              </a:solidFill>
                              <a:latin typeface="Cambria Math" panose="02040503050406030204" pitchFamily="18" charset="0"/>
                            </a:rPr>
                            <m:t>𝑚</m:t>
                          </m:r>
                        </m:e>
                        <m:sub>
                          <m:r>
                            <a:rPr lang="en-US" altLang="zh-TW" sz="1400" i="1">
                              <a:solidFill>
                                <a:srgbClr val="FF0000"/>
                              </a:solidFill>
                              <a:latin typeface="Cambria Math" panose="02040503050406030204" pitchFamily="18" charset="0"/>
                            </a:rPr>
                            <m:t>1</m:t>
                          </m:r>
                        </m:sub>
                      </m:sSub>
                    </m:oMath>
                  </a14:m>
                  <a:r>
                    <a:rPr lang="zh-TW" altLang="en-US" sz="1400" dirty="0" smtClean="0"/>
                    <a:t> </a:t>
                  </a:r>
                  <a:r>
                    <a:rPr lang="en-US" altLang="zh-TW" sz="1400" dirty="0" smtClean="0"/>
                    <a:t>as the control bits, </a:t>
                  </a:r>
                  <a:br>
                    <a:rPr lang="en-US" altLang="zh-TW" sz="1400" dirty="0" smtClean="0"/>
                  </a:br>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endParaRPr lang="en-US" altLang="zh-TW" sz="1400" dirty="0"/>
                </a:p>
                <a:p>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14:m>
                    <m:oMath xmlns:m="http://schemas.openxmlformats.org/officeDocument/2006/math">
                      <m:sSub>
                        <m:sSubPr>
                          <m:ctrlPr>
                            <a:rPr lang="en-US" altLang="zh-TW" sz="1400" i="1" smtClean="0">
                              <a:solidFill>
                                <a:schemeClr val="tx1"/>
                              </a:solidFill>
                              <a:latin typeface="Cambria Math" panose="02040503050406030204" pitchFamily="18" charset="0"/>
                            </a:rPr>
                          </m:ctrlPr>
                        </m:sSubPr>
                        <m:e>
                          <m:r>
                            <a:rPr lang="en-US" altLang="zh-TW" sz="1400" i="1">
                              <a:solidFill>
                                <a:schemeClr val="tx1"/>
                              </a:solidFill>
                              <a:latin typeface="Cambria Math" panose="02040503050406030204" pitchFamily="18" charset="0"/>
                            </a:rPr>
                            <m:t>𝑏</m:t>
                          </m:r>
                        </m:e>
                        <m:sub>
                          <m:r>
                            <a:rPr lang="en-US" altLang="zh-TW" sz="1400" i="1">
                              <a:solidFill>
                                <a:schemeClr val="tx1"/>
                              </a:solidFill>
                              <a:latin typeface="Cambria Math" panose="02040503050406030204" pitchFamily="18" charset="0"/>
                            </a:rPr>
                            <m:t>1</m:t>
                          </m:r>
                        </m:sub>
                      </m:sSub>
                      <m:r>
                        <a:rPr lang="en-US" altLang="zh-TW" sz="1400" i="1">
                          <a:solidFill>
                            <a:schemeClr val="tx1"/>
                          </a:solidFill>
                          <a:latin typeface="Cambria Math" panose="02040503050406030204" pitchFamily="18" charset="0"/>
                        </a:rPr>
                        <m:t>,</m:t>
                      </m:r>
                      <m:sSub>
                        <m:sSubPr>
                          <m:ctrlPr>
                            <a:rPr lang="en-US" altLang="zh-TW" sz="1400" i="1">
                              <a:solidFill>
                                <a:schemeClr val="tx1"/>
                              </a:solidFill>
                              <a:latin typeface="Cambria Math" panose="02040503050406030204" pitchFamily="18" charset="0"/>
                            </a:rPr>
                          </m:ctrlPr>
                        </m:sSubPr>
                        <m:e>
                          <m:r>
                            <a:rPr lang="en-US" altLang="zh-TW" sz="1400" i="1">
                              <a:solidFill>
                                <a:schemeClr val="tx1"/>
                              </a:solidFill>
                              <a:latin typeface="Cambria Math" panose="02040503050406030204" pitchFamily="18" charset="0"/>
                            </a:rPr>
                            <m:t>𝑏</m:t>
                          </m:r>
                        </m:e>
                        <m:sub>
                          <m:r>
                            <a:rPr lang="en-US" altLang="zh-TW" sz="1400" i="1">
                              <a:solidFill>
                                <a:schemeClr val="tx1"/>
                              </a:solidFill>
                              <a:latin typeface="Cambria Math" panose="02040503050406030204" pitchFamily="18" charset="0"/>
                            </a:rPr>
                            <m:t>2</m:t>
                          </m:r>
                        </m:sub>
                      </m:sSub>
                      <m:r>
                        <a:rPr lang="en-US" altLang="zh-TW" sz="1400" i="1">
                          <a:solidFill>
                            <a:schemeClr val="tx1"/>
                          </a:solidFill>
                          <a:latin typeface="Cambria Math" panose="02040503050406030204" pitchFamily="18" charset="0"/>
                        </a:rPr>
                        <m:t>,</m:t>
                      </m:r>
                      <m:sSub>
                        <m:sSubPr>
                          <m:ctrlPr>
                            <a:rPr lang="en-US" altLang="zh-TW" sz="1400" i="1">
                              <a:solidFill>
                                <a:schemeClr val="tx1"/>
                              </a:solidFill>
                              <a:latin typeface="Cambria Math" panose="02040503050406030204" pitchFamily="18" charset="0"/>
                            </a:rPr>
                          </m:ctrlPr>
                        </m:sSubPr>
                        <m:e>
                          <m:r>
                            <a:rPr lang="en-US" altLang="zh-TW" sz="1400" i="1">
                              <a:solidFill>
                                <a:schemeClr val="tx1"/>
                              </a:solidFill>
                              <a:latin typeface="Cambria Math" panose="02040503050406030204" pitchFamily="18" charset="0"/>
                            </a:rPr>
                            <m:t>𝑏</m:t>
                          </m:r>
                        </m:e>
                        <m:sub>
                          <m:r>
                            <a:rPr lang="en-US" altLang="zh-TW" sz="1400" i="1">
                              <a:solidFill>
                                <a:schemeClr val="tx1"/>
                              </a:solidFill>
                              <a:latin typeface="Cambria Math" panose="02040503050406030204" pitchFamily="18" charset="0"/>
                            </a:rPr>
                            <m:t>3</m:t>
                          </m:r>
                        </m:sub>
                      </m:sSub>
                      <m:r>
                        <a:rPr lang="en-US" altLang="zh-TW" sz="1400" i="1">
                          <a:solidFill>
                            <a:schemeClr val="tx1"/>
                          </a:solidFill>
                          <a:latin typeface="Cambria Math" panose="02040503050406030204" pitchFamily="18" charset="0"/>
                        </a:rPr>
                        <m:t>,</m:t>
                      </m:r>
                      <m:sSub>
                        <m:sSubPr>
                          <m:ctrlPr>
                            <a:rPr lang="en-US" altLang="zh-TW" sz="1400" i="1">
                              <a:solidFill>
                                <a:schemeClr val="tx1"/>
                              </a:solidFill>
                              <a:latin typeface="Cambria Math" panose="02040503050406030204" pitchFamily="18" charset="0"/>
                            </a:rPr>
                          </m:ctrlPr>
                        </m:sSubPr>
                        <m:e>
                          <m:r>
                            <a:rPr lang="en-US" altLang="zh-TW" sz="1400" i="1">
                              <a:solidFill>
                                <a:schemeClr val="tx1"/>
                              </a:solidFill>
                              <a:latin typeface="Cambria Math" panose="02040503050406030204" pitchFamily="18" charset="0"/>
                            </a:rPr>
                            <m:t>𝑏</m:t>
                          </m:r>
                        </m:e>
                        <m:sub>
                          <m:r>
                            <a:rPr lang="en-US" altLang="zh-TW" sz="1400" i="1">
                              <a:solidFill>
                                <a:schemeClr val="tx1"/>
                              </a:solidFill>
                              <a:latin typeface="Cambria Math" panose="02040503050406030204" pitchFamily="18" charset="0"/>
                            </a:rPr>
                            <m:t>4</m:t>
                          </m:r>
                        </m:sub>
                      </m:sSub>
                    </m:oMath>
                  </a14:m>
                  <a:r>
                    <a:rPr lang="zh-TW" altLang="en-US" sz="1400" dirty="0" smtClean="0">
                      <a:solidFill>
                        <a:schemeClr val="tx1"/>
                      </a:solidFill>
                    </a:rPr>
                    <a:t> </a:t>
                  </a:r>
                  <a:r>
                    <a:rPr lang="en-US" altLang="zh-TW" sz="1400" dirty="0" smtClean="0">
                      <a:solidFill>
                        <a:schemeClr val="tx1"/>
                      </a:solidFill>
                    </a:rPr>
                    <a:t>introduce a hard error in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i="1">
                              <a:latin typeface="Cambria Math" panose="02040503050406030204" pitchFamily="18" charset="0"/>
                            </a:rPr>
                            <m:t>1</m:t>
                          </m:r>
                        </m:sub>
                      </m:sSub>
                    </m:oMath>
                  </a14:m>
                  <a:r>
                    <a:rPr lang="en-US" altLang="zh-TW" sz="1400" dirty="0" smtClean="0"/>
                    <a:t> to do PAPR reduction.</a:t>
                  </a:r>
                  <a:endParaRPr lang="zh-TW" altLang="en-US" sz="1400" dirty="0">
                    <a:solidFill>
                      <a:schemeClr val="tx1"/>
                    </a:solidFill>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1014893" y="1215885"/>
                  <a:ext cx="7676707" cy="3170099"/>
                </a:xfrm>
                <a:prstGeom prst="rect">
                  <a:avLst/>
                </a:prstGeom>
                <a:blipFill>
                  <a:blip r:embed="rId3"/>
                  <a:stretch>
                    <a:fillRect l="-79" b="-1154"/>
                  </a:stretch>
                </a:blipFill>
              </p:spPr>
              <p:txBody>
                <a:bodyPr/>
                <a:lstStyle/>
                <a:p>
                  <a:r>
                    <a:rPr lang="zh-TW" altLang="en-US">
                      <a:noFill/>
                    </a:rPr>
                    <a:t> </a:t>
                  </a:r>
                </a:p>
              </p:txBody>
            </p:sp>
          </mc:Fallback>
        </mc:AlternateContent>
        <p:grpSp>
          <p:nvGrpSpPr>
            <p:cNvPr id="6" name="群組 5"/>
            <p:cNvGrpSpPr/>
            <p:nvPr/>
          </p:nvGrpSpPr>
          <p:grpSpPr>
            <a:xfrm>
              <a:off x="3136340" y="2232358"/>
              <a:ext cx="2847416" cy="1410625"/>
              <a:chOff x="1494352" y="3571594"/>
              <a:chExt cx="2847416" cy="1410625"/>
            </a:xfrm>
          </p:grpSpPr>
          <mc:AlternateContent xmlns:mc="http://schemas.openxmlformats.org/markup-compatibility/2006" xmlns:a14="http://schemas.microsoft.com/office/drawing/2010/main">
            <mc:Choice Requires="a14">
              <p:sp>
                <p:nvSpPr>
                  <p:cNvPr id="2" name="文字方塊 1"/>
                  <p:cNvSpPr txBox="1"/>
                  <p:nvPr/>
                </p:nvSpPr>
                <p:spPr>
                  <a:xfrm>
                    <a:off x="3599962" y="4188540"/>
                    <a:ext cx="741806" cy="7936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𝐺</m:t>
                          </m:r>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1"/>
                                        <m:mcJc m:val="center"/>
                                      </m:mcPr>
                                    </m:mc>
                                  </m:mcs>
                                  <m:ctrlPr>
                                    <a:rPr lang="en-US" altLang="zh-TW" sz="1400" b="0" i="1" smtClean="0">
                                      <a:latin typeface="Cambria Math" panose="02040503050406030204" pitchFamily="18" charset="0"/>
                                    </a:rPr>
                                  </m:ctrlPr>
                                </m:mP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1</m:t>
                                        </m:r>
                                      </m:sub>
                                    </m:sSub>
                                  </m:e>
                                </m:m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2</m:t>
                                        </m:r>
                                      </m:sub>
                                    </m:sSub>
                                  </m:e>
                                </m:mr>
                                <m:mr>
                                  <m:e>
                                    <m:r>
                                      <a:rPr lang="en-US" altLang="zh-TW" sz="1400" b="0" i="1" smtClean="0">
                                        <a:latin typeface="Cambria Math" panose="02040503050406030204" pitchFamily="18" charset="0"/>
                                        <a:ea typeface="Cambria Math" panose="02040503050406030204" pitchFamily="18" charset="0"/>
                                      </a:rPr>
                                      <m:t>⋮</m:t>
                                    </m:r>
                                  </m:e>
                                </m:m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𝑘</m:t>
                                        </m:r>
                                      </m:sub>
                                    </m:sSub>
                                  </m:e>
                                </m:mr>
                              </m:m>
                            </m:e>
                          </m:d>
                        </m:oMath>
                      </m:oMathPara>
                    </a14:m>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3599962" y="4188540"/>
                    <a:ext cx="741806" cy="79367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1705896" y="4477658"/>
                    <a:ext cx="16930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𝑘</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705896" y="4477658"/>
                    <a:ext cx="1693092" cy="215444"/>
                  </a:xfrm>
                  <a:prstGeom prst="rect">
                    <a:avLst/>
                  </a:prstGeom>
                  <a:blipFill>
                    <a:blip r:embed="rId5"/>
                    <a:stretch>
                      <a:fillRect t="-2778" r="-1799" b="-30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494352" y="3879371"/>
                    <a:ext cx="156683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sSub>
                            <m:sSubPr>
                              <m:ctrlPr>
                                <a:rPr lang="en-US" altLang="zh-TW" sz="1400" b="0" i="1" smtClean="0">
                                  <a:solidFill>
                                    <a:srgbClr val="FF0000"/>
                                  </a:solidFill>
                                  <a:latin typeface="Cambria Math" panose="02040503050406030204" pitchFamily="18" charset="0"/>
                                </a:rPr>
                              </m:ctrlPr>
                            </m:sSubPr>
                            <m:e>
                              <m:r>
                                <a:rPr lang="en-US" altLang="zh-TW" sz="1400" b="0" i="1" smtClean="0">
                                  <a:solidFill>
                                    <a:srgbClr val="FF0000"/>
                                  </a:solidFill>
                                  <a:latin typeface="Cambria Math" panose="02040503050406030204" pitchFamily="18" charset="0"/>
                                </a:rPr>
                                <m:t>𝑏</m:t>
                              </m:r>
                            </m:e>
                            <m:sub>
                              <m:r>
                                <a:rPr lang="en-US" altLang="zh-TW" sz="1400" b="0" i="1" smtClean="0">
                                  <a:solidFill>
                                    <a:srgbClr val="FF0000"/>
                                  </a:solidFill>
                                  <a:latin typeface="Cambria Math" panose="02040503050406030204" pitchFamily="18" charset="0"/>
                                </a:rPr>
                                <m:t>1</m:t>
                              </m:r>
                            </m:sub>
                          </m:sSub>
                          <m:r>
                            <a:rPr lang="en-US" altLang="zh-TW" sz="1400" b="0" i="1" smtClean="0">
                              <a:solidFill>
                                <a:srgbClr val="FF0000"/>
                              </a:solidFill>
                              <a:latin typeface="Cambria Math" panose="02040503050406030204" pitchFamily="18" charset="0"/>
                            </a:rPr>
                            <m:t>,</m:t>
                          </m:r>
                          <m:sSub>
                            <m:sSubPr>
                              <m:ctrlPr>
                                <a:rPr lang="en-US" altLang="zh-TW" sz="1400" b="0" i="1" smtClean="0">
                                  <a:solidFill>
                                    <a:srgbClr val="FF0000"/>
                                  </a:solidFill>
                                  <a:latin typeface="Cambria Math" panose="02040503050406030204" pitchFamily="18" charset="0"/>
                                </a:rPr>
                              </m:ctrlPr>
                            </m:sSubPr>
                            <m:e>
                              <m:r>
                                <a:rPr lang="en-US" altLang="zh-TW" sz="1400" b="0" i="1" smtClean="0">
                                  <a:solidFill>
                                    <a:srgbClr val="FF0000"/>
                                  </a:solidFill>
                                  <a:latin typeface="Cambria Math" panose="02040503050406030204" pitchFamily="18" charset="0"/>
                                </a:rPr>
                                <m:t>𝑏</m:t>
                              </m:r>
                            </m:e>
                            <m:sub>
                              <m:r>
                                <a:rPr lang="en-US" altLang="zh-TW" sz="1400" b="0" i="1" smtClean="0">
                                  <a:solidFill>
                                    <a:srgbClr val="FF0000"/>
                                  </a:solidFill>
                                  <a:latin typeface="Cambria Math" panose="02040503050406030204" pitchFamily="18" charset="0"/>
                                </a:rPr>
                                <m:t>2</m:t>
                              </m:r>
                            </m:sub>
                          </m:sSub>
                          <m:r>
                            <a:rPr lang="en-US" altLang="zh-TW" sz="1400" b="0" i="1" smtClean="0">
                              <a:solidFill>
                                <a:srgbClr val="FF0000"/>
                              </a:solidFill>
                              <a:latin typeface="Cambria Math" panose="02040503050406030204" pitchFamily="18" charset="0"/>
                            </a:rPr>
                            <m:t>,</m:t>
                          </m:r>
                          <m:sSub>
                            <m:sSubPr>
                              <m:ctrlPr>
                                <a:rPr lang="en-US" altLang="zh-TW" sz="1400" b="0" i="1" smtClean="0">
                                  <a:solidFill>
                                    <a:srgbClr val="FF0000"/>
                                  </a:solidFill>
                                  <a:latin typeface="Cambria Math" panose="02040503050406030204" pitchFamily="18" charset="0"/>
                                </a:rPr>
                              </m:ctrlPr>
                            </m:sSubPr>
                            <m:e>
                              <m:r>
                                <a:rPr lang="en-US" altLang="zh-TW" sz="1400" b="0" i="1" smtClean="0">
                                  <a:solidFill>
                                    <a:srgbClr val="FF0000"/>
                                  </a:solidFill>
                                  <a:latin typeface="Cambria Math" panose="02040503050406030204" pitchFamily="18" charset="0"/>
                                </a:rPr>
                                <m:t>𝑏</m:t>
                              </m:r>
                            </m:e>
                            <m:sub>
                              <m:r>
                                <a:rPr lang="en-US" altLang="zh-TW" sz="1400" b="0" i="1" smtClean="0">
                                  <a:solidFill>
                                    <a:srgbClr val="FF0000"/>
                                  </a:solidFill>
                                  <a:latin typeface="Cambria Math" panose="02040503050406030204" pitchFamily="18" charset="0"/>
                                </a:rPr>
                                <m:t>3</m:t>
                              </m:r>
                            </m:sub>
                          </m:sSub>
                          <m:r>
                            <a:rPr lang="en-US" altLang="zh-TW" sz="1400" b="0" i="1" smtClean="0">
                              <a:solidFill>
                                <a:srgbClr val="FF0000"/>
                              </a:solidFill>
                              <a:latin typeface="Cambria Math" panose="02040503050406030204" pitchFamily="18" charset="0"/>
                            </a:rPr>
                            <m:t>,</m:t>
                          </m:r>
                          <m:sSub>
                            <m:sSubPr>
                              <m:ctrlPr>
                                <a:rPr lang="en-US" altLang="zh-TW" sz="1400" b="0" i="1" smtClean="0">
                                  <a:solidFill>
                                    <a:srgbClr val="FF0000"/>
                                  </a:solidFill>
                                  <a:latin typeface="Cambria Math" panose="02040503050406030204" pitchFamily="18" charset="0"/>
                                </a:rPr>
                              </m:ctrlPr>
                            </m:sSubPr>
                            <m:e>
                              <m:r>
                                <a:rPr lang="en-US" altLang="zh-TW" sz="1400" b="0" i="1" smtClean="0">
                                  <a:solidFill>
                                    <a:srgbClr val="FF0000"/>
                                  </a:solidFill>
                                  <a:latin typeface="Cambria Math" panose="02040503050406030204" pitchFamily="18" charset="0"/>
                                </a:rPr>
                                <m:t>𝑏</m:t>
                              </m:r>
                            </m:e>
                            <m:sub>
                              <m:r>
                                <a:rPr lang="en-US" altLang="zh-TW" sz="1400" b="0" i="1" smtClean="0">
                                  <a:solidFill>
                                    <a:srgbClr val="FF0000"/>
                                  </a:solidFill>
                                  <a:latin typeface="Cambria Math" panose="02040503050406030204" pitchFamily="18" charset="0"/>
                                </a:rPr>
                                <m:t>4</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𝑏</m:t>
                              </m:r>
                            </m:e>
                            <m:sub>
                              <m:r>
                                <a:rPr lang="en-US" altLang="zh-TW" sz="1400" b="0" i="1" smtClean="0">
                                  <a:latin typeface="Cambria Math" panose="02040503050406030204" pitchFamily="18" charset="0"/>
                                  <a:ea typeface="Cambria Math" panose="02040503050406030204" pitchFamily="18" charset="0"/>
                                </a:rPr>
                                <m:t>𝑝</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494352" y="3879371"/>
                    <a:ext cx="1566839" cy="232051"/>
                  </a:xfrm>
                  <a:prstGeom prst="rect">
                    <a:avLst/>
                  </a:prstGeom>
                  <a:blipFill>
                    <a:blip r:embed="rId6"/>
                    <a:stretch>
                      <a:fillRect l="-3502" r="-3113" b="-26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628652" y="3571594"/>
                    <a:ext cx="129824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i="1">
                              <a:latin typeface="Cambria Math" panose="02040503050406030204" pitchFamily="18" charset="0"/>
                            </a:rPr>
                            <m:t>𝐺𝐹</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𝑞</m:t>
                              </m:r>
                            </m:e>
                          </m:d>
                          <m:r>
                            <a:rPr lang="en-US" altLang="zh-TW" sz="1400" i="1">
                              <a:latin typeface="Cambria Math" panose="02040503050406030204" pitchFamily="18" charset="0"/>
                            </a:rPr>
                            <m:t>, </m:t>
                          </m:r>
                          <m:r>
                            <a:rPr lang="en-US" altLang="zh-TW" sz="1400" i="1">
                              <a:latin typeface="Cambria Math" panose="02040503050406030204" pitchFamily="18" charset="0"/>
                            </a:rPr>
                            <m:t>𝑞</m:t>
                          </m:r>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2</m:t>
                              </m:r>
                            </m:e>
                            <m:sup>
                              <m:r>
                                <a:rPr lang="en-US" altLang="zh-TW" sz="1400" i="1">
                                  <a:latin typeface="Cambria Math" panose="02040503050406030204" pitchFamily="18" charset="0"/>
                                </a:rPr>
                                <m:t>𝑝</m:t>
                              </m:r>
                            </m:sup>
                          </m:sSup>
                        </m:oMath>
                      </m:oMathPara>
                    </a14:m>
                    <a:endParaRPr lang="zh-TW" altLang="en-US" sz="1400" dirty="0"/>
                  </a:p>
                </p:txBody>
              </p:sp>
            </mc:Choice>
            <mc:Fallback xmlns="">
              <p:sp>
                <p:nvSpPr>
                  <p:cNvPr id="10" name="矩形 9"/>
                  <p:cNvSpPr>
                    <a:spLocks noRot="1" noChangeAspect="1" noMove="1" noResize="1" noEditPoints="1" noAdjustHandles="1" noChangeArrowheads="1" noChangeShapeType="1" noTextEdit="1"/>
                  </p:cNvSpPr>
                  <p:nvPr/>
                </p:nvSpPr>
                <p:spPr>
                  <a:xfrm>
                    <a:off x="1628652" y="3571594"/>
                    <a:ext cx="1298241" cy="307777"/>
                  </a:xfrm>
                  <a:prstGeom prst="rect">
                    <a:avLst/>
                  </a:prstGeom>
                  <a:blipFill>
                    <a:blip r:embed="rId7"/>
                    <a:stretch>
                      <a:fillRect b="-2000"/>
                    </a:stretch>
                  </a:blipFill>
                </p:spPr>
                <p:txBody>
                  <a:bodyPr/>
                  <a:lstStyle/>
                  <a:p>
                    <a:r>
                      <a:rPr lang="zh-TW" altLang="en-US">
                        <a:noFill/>
                      </a:rPr>
                      <a:t> </a:t>
                    </a:r>
                  </a:p>
                </p:txBody>
              </p:sp>
            </mc:Fallback>
          </mc:AlternateContent>
          <p:cxnSp>
            <p:nvCxnSpPr>
              <p:cNvPr id="12" name="直線單箭頭接點 11"/>
              <p:cNvCxnSpPr>
                <a:endCxn id="5" idx="2"/>
              </p:cNvCxnSpPr>
              <p:nvPr/>
            </p:nvCxnSpPr>
            <p:spPr>
              <a:xfrm flipV="1">
                <a:off x="2277772" y="4111422"/>
                <a:ext cx="0" cy="366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11" name="文字方塊 10"/>
          <p:cNvSpPr txBox="1"/>
          <p:nvPr/>
        </p:nvSpPr>
        <p:spPr>
          <a:xfrm>
            <a:off x="1392144" y="567490"/>
            <a:ext cx="7494309" cy="646331"/>
          </a:xfrm>
          <a:prstGeom prst="rect">
            <a:avLst/>
          </a:prstGeom>
          <a:noFill/>
        </p:spPr>
        <p:txBody>
          <a:bodyPr wrap="square" rtlCol="0">
            <a:spAutoFit/>
          </a:bodyPr>
          <a:lstStyle/>
          <a:p>
            <a:pPr algn="ctr"/>
            <a:r>
              <a:rPr lang="en-US" altLang="zh-TW" sz="3600" b="1" dirty="0" smtClean="0">
                <a:latin typeface="+mj-lt"/>
              </a:rPr>
              <a:t>Side Information Embedded SLM</a:t>
            </a:r>
            <a:endParaRPr lang="en-US" altLang="zh-TW" sz="3600" b="1" dirty="0">
              <a:latin typeface="+mj-lt"/>
            </a:endParaRPr>
          </a:p>
        </p:txBody>
      </p:sp>
      <p:sp>
        <p:nvSpPr>
          <p:cNvPr id="8" name="矩形 7"/>
          <p:cNvSpPr/>
          <p:nvPr/>
        </p:nvSpPr>
        <p:spPr>
          <a:xfrm>
            <a:off x="816593" y="6032699"/>
            <a:ext cx="7309098" cy="646331"/>
          </a:xfrm>
          <a:prstGeom prst="rect">
            <a:avLst/>
          </a:prstGeom>
        </p:spPr>
        <p:txBody>
          <a:bodyPr wrap="square">
            <a:spAutoFit/>
          </a:bodyPr>
          <a:lstStyle/>
          <a:p>
            <a:r>
              <a:rPr lang="en-US" altLang="zh-TW" sz="1200" dirty="0" smtClean="0">
                <a:solidFill>
                  <a:srgbClr val="333333"/>
                </a:solidFill>
              </a:rPr>
              <a:t>[29] A</a:t>
            </a:r>
            <a:r>
              <a:rPr lang="en-US" altLang="zh-TW" sz="1200" dirty="0">
                <a:solidFill>
                  <a:srgbClr val="333333"/>
                </a:solidFill>
              </a:rPr>
              <a:t>. M. El-</a:t>
            </a:r>
            <a:r>
              <a:rPr lang="en-US" altLang="zh-TW" sz="1200" dirty="0" err="1">
                <a:solidFill>
                  <a:srgbClr val="333333"/>
                </a:solidFill>
              </a:rPr>
              <a:t>Helw</a:t>
            </a:r>
            <a:r>
              <a:rPr lang="en-US" altLang="zh-TW" sz="1200" dirty="0">
                <a:solidFill>
                  <a:srgbClr val="333333"/>
                </a:solidFill>
              </a:rPr>
              <a:t>, E. F. </a:t>
            </a:r>
            <a:r>
              <a:rPr lang="en-US" altLang="zh-TW" sz="1200" dirty="0" err="1">
                <a:solidFill>
                  <a:srgbClr val="333333"/>
                </a:solidFill>
              </a:rPr>
              <a:t>Badran</a:t>
            </a:r>
            <a:r>
              <a:rPr lang="en-US" altLang="zh-TW" sz="1200" dirty="0">
                <a:solidFill>
                  <a:srgbClr val="333333"/>
                </a:solidFill>
              </a:rPr>
              <a:t> and H. Y. Al-</a:t>
            </a:r>
            <a:r>
              <a:rPr lang="en-US" altLang="zh-TW" sz="1200" dirty="0" err="1">
                <a:solidFill>
                  <a:srgbClr val="333333"/>
                </a:solidFill>
              </a:rPr>
              <a:t>Kafrawy</a:t>
            </a:r>
            <a:r>
              <a:rPr lang="en-US" altLang="zh-TW" sz="1200" dirty="0">
                <a:solidFill>
                  <a:srgbClr val="333333"/>
                </a:solidFill>
              </a:rPr>
              <a:t>, "A new sequence for embedding side information in SLM for PAPR reduction in OFDM," </a:t>
            </a:r>
            <a:r>
              <a:rPr lang="en-US" altLang="zh-TW" sz="1200" i="1" dirty="0">
                <a:solidFill>
                  <a:srgbClr val="333333"/>
                </a:solidFill>
              </a:rPr>
              <a:t>2012 Japan-Egypt Conference on Electronics, Communications and Computers</a:t>
            </a:r>
            <a:r>
              <a:rPr lang="en-US" altLang="zh-TW" sz="1200" dirty="0">
                <a:solidFill>
                  <a:srgbClr val="333333"/>
                </a:solidFill>
              </a:rPr>
              <a:t>, Alexandria, 2012, pp. 53-56</a:t>
            </a:r>
            <a:endParaRPr lang="zh-TW" altLang="en-US" sz="1200" dirty="0"/>
          </a:p>
        </p:txBody>
      </p:sp>
    </p:spTree>
    <p:extLst>
      <p:ext uri="{BB962C8B-B14F-4D97-AF65-F5344CB8AC3E}">
        <p14:creationId xmlns:p14="http://schemas.microsoft.com/office/powerpoint/2010/main" val="34666115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347" y="770658"/>
            <a:ext cx="6652779" cy="5420783"/>
          </a:xfrm>
          <a:prstGeom prst="rect">
            <a:avLst/>
          </a:prstGeom>
        </p:spPr>
      </p:pic>
    </p:spTree>
    <p:extLst>
      <p:ext uri="{BB962C8B-B14F-4D97-AF65-F5344CB8AC3E}">
        <p14:creationId xmlns:p14="http://schemas.microsoft.com/office/powerpoint/2010/main" val="15793448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133" y="575396"/>
            <a:ext cx="6509039" cy="5719796"/>
          </a:xfrm>
          <a:prstGeom prst="rect">
            <a:avLst/>
          </a:prstGeom>
        </p:spPr>
      </p:pic>
    </p:spTree>
    <p:extLst>
      <p:ext uri="{BB962C8B-B14F-4D97-AF65-F5344CB8AC3E}">
        <p14:creationId xmlns:p14="http://schemas.microsoft.com/office/powerpoint/2010/main" val="902845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4618" y="1183872"/>
            <a:ext cx="4572000" cy="2462213"/>
          </a:xfrm>
          <a:prstGeom prst="rect">
            <a:avLst/>
          </a:prstGeom>
        </p:spPr>
        <p:txBody>
          <a:bodyPr>
            <a:spAutoFit/>
          </a:bodyPr>
          <a:lstStyle/>
          <a:p>
            <a:pPr marL="285750" indent="-285750">
              <a:buFont typeface="Wingdings" panose="05000000000000000000" pitchFamily="2" charset="2"/>
              <a:buChar char="u"/>
            </a:pPr>
            <a:r>
              <a:rPr lang="en-US" altLang="zh-TW" sz="1400" dirty="0">
                <a:solidFill>
                  <a:schemeClr val="bg1">
                    <a:lumMod val="85000"/>
                  </a:schemeClr>
                </a:solidFill>
              </a:rPr>
              <a:t>Non-Binary LDPC Codes</a:t>
            </a:r>
          </a:p>
          <a:p>
            <a:pPr marL="285750" indent="-285750">
              <a:buFont typeface="Wingdings" panose="05000000000000000000" pitchFamily="2" charset="2"/>
              <a:buChar char="u"/>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a:solidFill>
                  <a:schemeClr val="bg1">
                    <a:lumMod val="85000"/>
                  </a:schemeClr>
                </a:solidFill>
              </a:rPr>
              <a:t>Some Basics</a:t>
            </a:r>
          </a:p>
          <a:p>
            <a:pPr marL="742950" lvl="1" indent="-285750">
              <a:buFont typeface="Wingdings" panose="05000000000000000000" pitchFamily="2" charset="2"/>
              <a:buChar char="n"/>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a:solidFill>
                  <a:schemeClr val="bg1">
                    <a:lumMod val="85000"/>
                  </a:schemeClr>
                </a:solidFill>
              </a:rPr>
              <a:t>Bit-Flipping Method for PAPR Reduction</a:t>
            </a:r>
          </a:p>
          <a:p>
            <a:pPr marL="742950" lvl="1" indent="-285750">
              <a:buFont typeface="Wingdings" panose="05000000000000000000" pitchFamily="2" charset="2"/>
              <a:buChar char="n"/>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a:solidFill>
                  <a:schemeClr val="bg1">
                    <a:lumMod val="85000"/>
                  </a:schemeClr>
                </a:solidFill>
              </a:rPr>
              <a:t>Side Information Embedded </a:t>
            </a:r>
            <a:r>
              <a:rPr lang="en-US" altLang="zh-TW" sz="1400" dirty="0" smtClean="0">
                <a:solidFill>
                  <a:schemeClr val="bg1">
                    <a:lumMod val="85000"/>
                  </a:schemeClr>
                </a:solidFill>
              </a:rPr>
              <a:t>Selective Mapping (SLM) </a:t>
            </a:r>
            <a:r>
              <a:rPr lang="en-US" altLang="zh-TW" sz="1400" dirty="0">
                <a:solidFill>
                  <a:schemeClr val="bg1">
                    <a:lumMod val="85000"/>
                  </a:schemeClr>
                </a:solidFill>
              </a:rPr>
              <a:t>for PAPR </a:t>
            </a:r>
            <a:r>
              <a:rPr lang="en-US" altLang="zh-TW" sz="1400" dirty="0" smtClean="0">
                <a:solidFill>
                  <a:schemeClr val="bg1">
                    <a:lumMod val="85000"/>
                  </a:schemeClr>
                </a:solidFill>
              </a:rPr>
              <a:t>Reduction</a:t>
            </a:r>
          </a:p>
          <a:p>
            <a:pPr marL="742950" lvl="1" indent="-285750">
              <a:buFont typeface="Wingdings" panose="05000000000000000000" pitchFamily="2" charset="2"/>
              <a:buChar char="n"/>
            </a:pPr>
            <a:endParaRPr lang="en-US" altLang="zh-TW" sz="1400" dirty="0"/>
          </a:p>
          <a:p>
            <a:pPr marL="742950" lvl="1" indent="-285750">
              <a:buFont typeface="Wingdings" panose="05000000000000000000" pitchFamily="2" charset="2"/>
              <a:buChar char="n"/>
            </a:pPr>
            <a:endParaRPr lang="en-US" altLang="zh-TW" sz="1400" dirty="0" smtClean="0"/>
          </a:p>
          <a:p>
            <a:pPr marL="285750" indent="-285750">
              <a:buFont typeface="Wingdings" panose="05000000000000000000" pitchFamily="2" charset="2"/>
              <a:buChar char="u"/>
            </a:pPr>
            <a:r>
              <a:rPr lang="en-US" altLang="zh-TW" sz="1400" dirty="0" smtClean="0"/>
              <a:t>Conclusions and Future Work</a:t>
            </a:r>
            <a:endParaRPr lang="en-US" altLang="zh-TW" sz="1400" dirty="0"/>
          </a:p>
        </p:txBody>
      </p:sp>
    </p:spTree>
    <p:extLst>
      <p:ext uri="{BB962C8B-B14F-4D97-AF65-F5344CB8AC3E}">
        <p14:creationId xmlns:p14="http://schemas.microsoft.com/office/powerpoint/2010/main" val="173128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方塊 1"/>
              <p:cNvSpPr txBox="1"/>
              <p:nvPr/>
            </p:nvSpPr>
            <p:spPr>
              <a:xfrm>
                <a:off x="1247775" y="2390775"/>
                <a:ext cx="7381875" cy="2559611"/>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Modern communication systems often implement their transmitter and receiver in digital form. A digital transmitter will generate its output in a sampled-data fashion. By letting </a:t>
                </a:r>
                <a14:m>
                  <m:oMath xmlns:m="http://schemas.openxmlformats.org/officeDocument/2006/math">
                    <m:r>
                      <a:rPr lang="en-US" altLang="zh-TW" sz="1400" b="0" i="1" smtClean="0">
                        <a:latin typeface="Cambria Math" panose="02040503050406030204" pitchFamily="18" charset="0"/>
                      </a:rPr>
                      <m:t>𝑡</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𝑛</m:t>
                    </m:r>
                    <m:r>
                      <a:rPr lang="en-US" altLang="zh-TW" sz="1400" b="0" i="1" smtClean="0">
                        <a:latin typeface="Cambria Math" panose="02040503050406030204" pitchFamily="18" charset="0"/>
                        <a:ea typeface="Cambria Math" panose="02040503050406030204" pitchFamily="18" charset="0"/>
                      </a:rPr>
                      <m:t>∙</m:t>
                    </m:r>
                    <m:f>
                      <m:fPr>
                        <m:ctrlPr>
                          <a:rPr lang="en-US" altLang="zh-TW" sz="1400" b="0" i="1" smtClean="0">
                            <a:latin typeface="Cambria Math" panose="02040503050406030204" pitchFamily="18" charset="0"/>
                            <a:ea typeface="Cambria Math" panose="02040503050406030204" pitchFamily="18" charset="0"/>
                          </a:rPr>
                        </m:ctrlPr>
                      </m:fPr>
                      <m:num>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𝑇</m:t>
                            </m:r>
                          </m:e>
                          <m:sub>
                            <m:r>
                              <a:rPr lang="en-US" altLang="zh-TW" sz="1400" b="0" i="1" smtClean="0">
                                <a:latin typeface="Cambria Math" panose="02040503050406030204" pitchFamily="18" charset="0"/>
                                <a:ea typeface="Cambria Math" panose="02040503050406030204" pitchFamily="18" charset="0"/>
                              </a:rPr>
                              <m:t>𝑠</m:t>
                            </m:r>
                          </m:sub>
                        </m:sSub>
                      </m:num>
                      <m:den>
                        <m:r>
                          <a:rPr lang="en-US" altLang="zh-TW" sz="1400" b="0" i="1" smtClean="0">
                            <a:latin typeface="Cambria Math" panose="02040503050406030204" pitchFamily="18" charset="0"/>
                            <a:ea typeface="Cambria Math" panose="02040503050406030204" pitchFamily="18" charset="0"/>
                          </a:rPr>
                          <m:t>𝑁</m:t>
                        </m:r>
                      </m:den>
                    </m:f>
                  </m:oMath>
                </a14:m>
                <a:r>
                  <a:rPr lang="en-US" altLang="zh-TW" sz="1400" dirty="0" smtClean="0"/>
                  <a:t>,</a:t>
                </a:r>
                <a:r>
                  <a:rPr lang="zh-TW" altLang="en-US" sz="1400" dirty="0"/>
                  <a:t> </a:t>
                </a:r>
                <a:r>
                  <a:rPr lang="en-US" altLang="zh-TW" sz="1400" dirty="0" smtClean="0"/>
                  <a:t>which is the case of </a:t>
                </a:r>
                <a:r>
                  <a:rPr lang="en-US" altLang="zh-TW" sz="1400" dirty="0" err="1" smtClean="0"/>
                  <a:t>Nyquist</a:t>
                </a:r>
                <a:r>
                  <a:rPr lang="en-US" altLang="zh-TW" sz="1400" dirty="0" smtClean="0"/>
                  <a:t> sampling rate </a:t>
                </a:r>
                <a14:m>
                  <m:oMath xmlns:m="http://schemas.openxmlformats.org/officeDocument/2006/math">
                    <m:f>
                      <m:fPr>
                        <m:ctrlPr>
                          <a:rPr lang="en-US" altLang="zh-TW" sz="1400" i="1" smtClean="0">
                            <a:latin typeface="Cambria Math" panose="02040503050406030204" pitchFamily="18" charset="0"/>
                          </a:rPr>
                        </m:ctrlPr>
                      </m:fPr>
                      <m:num>
                        <m:r>
                          <a:rPr lang="en-US" altLang="zh-TW" sz="1400" b="0" i="1" smtClean="0">
                            <a:latin typeface="Cambria Math" panose="02040503050406030204" pitchFamily="18" charset="0"/>
                          </a:rPr>
                          <m:t>1</m:t>
                        </m:r>
                      </m:num>
                      <m:den>
                        <m:r>
                          <a:rPr lang="en-US" altLang="zh-TW" sz="1400" b="0" i="1" smtClean="0">
                            <a:latin typeface="Cambria Math" panose="02040503050406030204" pitchFamily="18" charset="0"/>
                          </a:rPr>
                          <m:t>𝑇</m:t>
                        </m:r>
                      </m:den>
                    </m:f>
                  </m:oMath>
                </a14:m>
                <a:r>
                  <a:rPr lang="en-US" altLang="zh-TW" sz="1400" dirty="0" smtClean="0"/>
                  <a:t>,</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𝑥</m:t>
                      </m:r>
                      <m:d>
                        <m:dPr>
                          <m:begChr m:val="["/>
                          <m:endChr m:val="]"/>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𝑛</m:t>
                          </m:r>
                        </m:e>
                      </m:d>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𝑥</m:t>
                      </m:r>
                      <m:d>
                        <m:dPr>
                          <m:ctrlPr>
                            <a:rPr lang="en-US" altLang="zh-TW" sz="1400" b="0" i="1" smtClean="0">
                              <a:latin typeface="Cambria Math" panose="02040503050406030204" pitchFamily="18" charset="0"/>
                            </a:rPr>
                          </m:ctrlPr>
                        </m:dPr>
                        <m:e>
                          <m:r>
                            <a:rPr lang="en-US" altLang="zh-TW" sz="1400" i="1">
                              <a:latin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ea typeface="Cambria Math" panose="02040503050406030204" pitchFamily="18" charset="0"/>
                                </a:rPr>
                              </m:ctrlPr>
                            </m:fPr>
                            <m:num>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𝑇</m:t>
                                  </m:r>
                                </m:e>
                                <m:sub>
                                  <m:r>
                                    <a:rPr lang="en-US" altLang="zh-TW" sz="1400" i="1">
                                      <a:latin typeface="Cambria Math" panose="02040503050406030204" pitchFamily="18" charset="0"/>
                                      <a:ea typeface="Cambria Math" panose="02040503050406030204" pitchFamily="18" charset="0"/>
                                    </a:rPr>
                                    <m:t>𝑠</m:t>
                                  </m:r>
                                </m:sub>
                              </m:sSub>
                            </m:num>
                            <m:den>
                              <m:r>
                                <a:rPr lang="en-US" altLang="zh-TW" sz="1400" i="1">
                                  <a:latin typeface="Cambria Math" panose="02040503050406030204" pitchFamily="18" charset="0"/>
                                  <a:ea typeface="Cambria Math" panose="02040503050406030204" pitchFamily="18" charset="0"/>
                                </a:rPr>
                                <m:t>𝑁</m:t>
                              </m:r>
                            </m:den>
                          </m:f>
                        </m:e>
                      </m:d>
                      <m:r>
                        <m:rPr>
                          <m:aln/>
                        </m:rPr>
                        <a:rPr lang="en-US" altLang="zh-TW" sz="1400" b="0" i="1" smtClean="0">
                          <a:latin typeface="Cambria Math" panose="02040503050406030204" pitchFamily="18" charset="0"/>
                        </a:rPr>
                        <m:t>=</m:t>
                      </m:r>
                      <m:f>
                        <m:fPr>
                          <m:ctrlPr>
                            <a:rPr lang="en-US" altLang="zh-TW" sz="1400" i="1">
                              <a:latin typeface="Cambria Math" panose="02040503050406030204" pitchFamily="18" charset="0"/>
                            </a:rPr>
                          </m:ctrlPr>
                        </m:fPr>
                        <m:num>
                          <m:r>
                            <a:rPr lang="en-US" altLang="zh-TW" sz="1400" i="1">
                              <a:latin typeface="Cambria Math" panose="02040503050406030204" pitchFamily="18" charset="0"/>
                            </a:rPr>
                            <m:t>1</m:t>
                          </m:r>
                        </m:num>
                        <m:den>
                          <m:rad>
                            <m:radPr>
                              <m:degHide m:val="on"/>
                              <m:ctrlPr>
                                <a:rPr lang="en-US" altLang="zh-TW" sz="1400" i="1">
                                  <a:latin typeface="Cambria Math" panose="02040503050406030204" pitchFamily="18" charset="0"/>
                                </a:rPr>
                              </m:ctrlPr>
                            </m:radPr>
                            <m:deg/>
                            <m:e>
                              <m:r>
                                <a:rPr lang="en-US" altLang="zh-TW" sz="1400" i="1">
                                  <a:latin typeface="Cambria Math" panose="02040503050406030204" pitchFamily="18" charset="0"/>
                                </a:rPr>
                                <m:t>𝑁</m:t>
                              </m:r>
                            </m:e>
                          </m:rad>
                        </m:den>
                      </m:f>
                      <m:nary>
                        <m:naryPr>
                          <m:chr m:val="∑"/>
                          <m:ctrlPr>
                            <a:rPr lang="en-US" altLang="zh-TW" sz="1400" i="1">
                              <a:latin typeface="Cambria Math" panose="02040503050406030204" pitchFamily="18" charset="0"/>
                            </a:rPr>
                          </m:ctrlPr>
                        </m:naryPr>
                        <m:sub>
                          <m:r>
                            <a:rPr lang="en-US" altLang="zh-TW" sz="1400" b="0" i="1" smtClean="0">
                              <a:latin typeface="Cambria Math" panose="02040503050406030204" pitchFamily="18" charset="0"/>
                            </a:rPr>
                            <m:t>𝑘</m:t>
                          </m:r>
                          <m:r>
                            <a:rPr lang="en-US" altLang="zh-TW" sz="1400" i="1">
                              <a:latin typeface="Cambria Math" panose="02040503050406030204" pitchFamily="18" charset="0"/>
                            </a:rPr>
                            <m:t>=0</m:t>
                          </m:r>
                        </m:sub>
                        <m:sup>
                          <m:r>
                            <a:rPr lang="en-US" altLang="zh-TW" sz="1400" i="1">
                              <a:latin typeface="Cambria Math" panose="02040503050406030204" pitchFamily="18" charset="0"/>
                            </a:rPr>
                            <m:t>𝑁</m:t>
                          </m:r>
                          <m:r>
                            <a:rPr lang="en-US" altLang="zh-TW" sz="1400" i="1">
                              <a:latin typeface="Cambria Math" panose="02040503050406030204" pitchFamily="18" charset="0"/>
                            </a:rPr>
                            <m:t>−1</m:t>
                          </m:r>
                        </m:sup>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b="0" i="1" smtClean="0">
                                  <a:latin typeface="Cambria Math" panose="02040503050406030204" pitchFamily="18" charset="0"/>
                                </a:rPr>
                                <m:t>𝑘</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𝑒</m:t>
                              </m:r>
                            </m:e>
                            <m:sup>
                              <m:r>
                                <a:rPr lang="en-US" altLang="zh-TW" sz="1400" i="1">
                                  <a:latin typeface="Cambria Math" panose="02040503050406030204" pitchFamily="18" charset="0"/>
                                  <a:ea typeface="Cambria Math" panose="02040503050406030204" pitchFamily="18" charset="0"/>
                                </a:rPr>
                                <m:t>𝑗</m:t>
                              </m:r>
                              <m:r>
                                <a:rPr lang="en-US" altLang="zh-TW" sz="1400" i="1">
                                  <a:latin typeface="Cambria Math" panose="02040503050406030204" pitchFamily="18" charset="0"/>
                                  <a:ea typeface="Cambria Math" panose="02040503050406030204" pitchFamily="18" charset="0"/>
                                </a:rPr>
                                <m:t>2</m:t>
                              </m:r>
                              <m:r>
                                <a:rPr lang="zh-TW" altLang="en-US" sz="1400" i="1">
                                  <a:latin typeface="Cambria Math" panose="02040503050406030204" pitchFamily="18" charset="0"/>
                                  <a:ea typeface="Cambria Math" panose="02040503050406030204" pitchFamily="18" charset="0"/>
                                </a:rPr>
                                <m:t>𝜋</m:t>
                              </m:r>
                              <m:r>
                                <a:rPr lang="en-US" altLang="zh-TW" sz="1400" b="0" i="1" smtClean="0">
                                  <a:latin typeface="Cambria Math" panose="02040503050406030204" pitchFamily="18" charset="0"/>
                                  <a:ea typeface="Cambria Math" panose="02040503050406030204" pitchFamily="18" charset="0"/>
                                </a:rPr>
                                <m:t>𝑘</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𝑓𝑛</m:t>
                              </m:r>
                              <m:r>
                                <a:rPr lang="en-US" altLang="zh-TW" sz="1400" i="1">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ea typeface="Cambria Math" panose="02040503050406030204" pitchFamily="18" charset="0"/>
                                    </a:rPr>
                                  </m:ctrlPr>
                                </m:fPr>
                                <m:num>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𝑇</m:t>
                                      </m:r>
                                    </m:e>
                                    <m:sub>
                                      <m:r>
                                        <a:rPr lang="en-US" altLang="zh-TW" sz="1400" i="1">
                                          <a:latin typeface="Cambria Math" panose="02040503050406030204" pitchFamily="18" charset="0"/>
                                          <a:ea typeface="Cambria Math" panose="02040503050406030204" pitchFamily="18" charset="0"/>
                                        </a:rPr>
                                        <m:t>𝑠</m:t>
                                      </m:r>
                                    </m:sub>
                                  </m:sSub>
                                </m:num>
                                <m:den>
                                  <m:r>
                                    <a:rPr lang="en-US" altLang="zh-TW" sz="1400" i="1">
                                      <a:latin typeface="Cambria Math" panose="02040503050406030204" pitchFamily="18" charset="0"/>
                                      <a:ea typeface="Cambria Math" panose="02040503050406030204" pitchFamily="18" charset="0"/>
                                    </a:rPr>
                                    <m:t>𝑁</m:t>
                                  </m:r>
                                </m:den>
                              </m:f>
                            </m:sup>
                          </m:sSup>
                        </m:e>
                      </m:nary>
                    </m:oMath>
                    <m:oMath xmlns:m="http://schemas.openxmlformats.org/officeDocument/2006/math">
                      <m:r>
                        <m:rPr>
                          <m:aln/>
                        </m:rPr>
                        <a:rPr lang="en-US" altLang="zh-TW" sz="1400" b="0" i="1" smtClean="0">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rPr>
                          </m:ctrlPr>
                        </m:fPr>
                        <m:num>
                          <m:r>
                            <a:rPr lang="en-US" altLang="zh-TW" sz="1400" i="1">
                              <a:latin typeface="Cambria Math" panose="02040503050406030204" pitchFamily="18" charset="0"/>
                            </a:rPr>
                            <m:t>1</m:t>
                          </m:r>
                        </m:num>
                        <m:den>
                          <m:rad>
                            <m:radPr>
                              <m:degHide m:val="on"/>
                              <m:ctrlPr>
                                <a:rPr lang="en-US" altLang="zh-TW" sz="1400" i="1">
                                  <a:latin typeface="Cambria Math" panose="02040503050406030204" pitchFamily="18" charset="0"/>
                                </a:rPr>
                              </m:ctrlPr>
                            </m:radPr>
                            <m:deg/>
                            <m:e>
                              <m:r>
                                <a:rPr lang="en-US" altLang="zh-TW" sz="1400" i="1">
                                  <a:latin typeface="Cambria Math" panose="02040503050406030204" pitchFamily="18" charset="0"/>
                                </a:rPr>
                                <m:t>𝑁</m:t>
                              </m:r>
                            </m:e>
                          </m:rad>
                        </m:den>
                      </m:f>
                      <m:nary>
                        <m:naryPr>
                          <m:chr m:val="∑"/>
                          <m:ctrlPr>
                            <a:rPr lang="en-US" altLang="zh-TW" sz="1400" i="1">
                              <a:latin typeface="Cambria Math" panose="02040503050406030204" pitchFamily="18" charset="0"/>
                            </a:rPr>
                          </m:ctrlPr>
                        </m:naryPr>
                        <m:sub>
                          <m:r>
                            <a:rPr lang="en-US" altLang="zh-TW" sz="1400" i="1">
                              <a:latin typeface="Cambria Math" panose="02040503050406030204" pitchFamily="18" charset="0"/>
                            </a:rPr>
                            <m:t>𝑘</m:t>
                          </m:r>
                          <m:r>
                            <a:rPr lang="en-US" altLang="zh-TW" sz="1400" i="1">
                              <a:latin typeface="Cambria Math" panose="02040503050406030204" pitchFamily="18" charset="0"/>
                            </a:rPr>
                            <m:t>=0</m:t>
                          </m:r>
                        </m:sub>
                        <m:sup>
                          <m:r>
                            <a:rPr lang="en-US" altLang="zh-TW" sz="1400" i="1">
                              <a:latin typeface="Cambria Math" panose="02040503050406030204" pitchFamily="18" charset="0"/>
                            </a:rPr>
                            <m:t>𝑁</m:t>
                          </m:r>
                          <m:r>
                            <a:rPr lang="en-US" altLang="zh-TW" sz="1400" i="1">
                              <a:latin typeface="Cambria Math" panose="02040503050406030204" pitchFamily="18" charset="0"/>
                            </a:rPr>
                            <m:t>−1</m:t>
                          </m:r>
                        </m:sup>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𝑘</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𝑒</m:t>
                              </m:r>
                            </m:e>
                            <m:sup>
                              <m:f>
                                <m:fPr>
                                  <m:ctrlPr>
                                    <a:rPr lang="en-US" altLang="zh-TW" sz="1400" i="1">
                                      <a:latin typeface="Cambria Math" panose="02040503050406030204" pitchFamily="18" charset="0"/>
                                      <a:ea typeface="Cambria Math" panose="02040503050406030204" pitchFamily="18" charset="0"/>
                                    </a:rPr>
                                  </m:ctrlPr>
                                </m:fPr>
                                <m:num>
                                  <m:r>
                                    <a:rPr lang="en-US" altLang="zh-TW" sz="1400" i="1">
                                      <a:latin typeface="Cambria Math" panose="02040503050406030204" pitchFamily="18" charset="0"/>
                                      <a:ea typeface="Cambria Math" panose="02040503050406030204" pitchFamily="18" charset="0"/>
                                    </a:rPr>
                                    <m:t>𝑗</m:t>
                                  </m:r>
                                  <m:r>
                                    <a:rPr lang="en-US" altLang="zh-TW" sz="1400" i="1">
                                      <a:latin typeface="Cambria Math" panose="02040503050406030204" pitchFamily="18" charset="0"/>
                                      <a:ea typeface="Cambria Math" panose="02040503050406030204" pitchFamily="18" charset="0"/>
                                    </a:rPr>
                                    <m:t>2</m:t>
                                  </m:r>
                                  <m:r>
                                    <a:rPr lang="zh-TW" altLang="en-US" sz="1400" i="1">
                                      <a:latin typeface="Cambria Math" panose="02040503050406030204" pitchFamily="18" charset="0"/>
                                      <a:ea typeface="Cambria Math" panose="02040503050406030204" pitchFamily="18" charset="0"/>
                                    </a:rPr>
                                    <m:t>𝜋</m:t>
                                  </m:r>
                                  <m:r>
                                    <a:rPr lang="en-US" altLang="zh-TW" sz="1400" i="1">
                                      <a:latin typeface="Cambria Math" panose="02040503050406030204" pitchFamily="18" charset="0"/>
                                      <a:ea typeface="Cambria Math" panose="02040503050406030204" pitchFamily="18" charset="0"/>
                                    </a:rPr>
                                    <m:t>𝑘𝑛</m:t>
                                  </m:r>
                                </m:num>
                                <m:den>
                                  <m:r>
                                    <a:rPr lang="en-US" altLang="zh-TW" sz="1400" i="1">
                                      <a:latin typeface="Cambria Math" panose="02040503050406030204" pitchFamily="18" charset="0"/>
                                      <a:ea typeface="Cambria Math" panose="02040503050406030204" pitchFamily="18" charset="0"/>
                                    </a:rPr>
                                    <m:t>𝑁</m:t>
                                  </m:r>
                                </m:den>
                              </m:f>
                            </m:sup>
                          </m:sSup>
                        </m:e>
                      </m:nary>
                      <m:r>
                        <a:rPr lang="en-US" altLang="zh-TW" sz="1400" b="0" i="1" smtClean="0">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𝑓</m:t>
                      </m:r>
                      <m:r>
                        <a:rPr lang="en-US" altLang="zh-TW" sz="1400" i="1">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ea typeface="Cambria Math" panose="02040503050406030204" pitchFamily="18" charset="0"/>
                            </a:rPr>
                          </m:ctrlPr>
                        </m:fPr>
                        <m:num>
                          <m:r>
                            <a:rPr lang="en-US" altLang="zh-TW" sz="1400" i="1">
                              <a:latin typeface="Cambria Math" panose="02040503050406030204" pitchFamily="18" charset="0"/>
                              <a:ea typeface="Cambria Math" panose="02040503050406030204" pitchFamily="18" charset="0"/>
                            </a:rPr>
                            <m:t>1</m:t>
                          </m:r>
                        </m:num>
                        <m:den>
                          <m:r>
                            <a:rPr lang="en-US" altLang="zh-TW" sz="1400" i="1">
                              <a:latin typeface="Cambria Math" panose="02040503050406030204" pitchFamily="18" charset="0"/>
                              <a:ea typeface="Cambria Math" panose="02040503050406030204" pitchFamily="18" charset="0"/>
                            </a:rPr>
                            <m:t>𝑁𝑇</m:t>
                          </m:r>
                        </m:den>
                      </m:f>
                    </m:oMath>
                    <m:oMath xmlns:m="http://schemas.openxmlformats.org/officeDocument/2006/math">
                      <m:r>
                        <m:rPr>
                          <m:aln/>
                        </m:rP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𝐼𝐷𝐹𝑇</m:t>
                      </m:r>
                      <m:d>
                        <m:dPr>
                          <m:begChr m:val="["/>
                          <m:endChr m:val="]"/>
                          <m:ctrlPr>
                            <a:rPr lang="en-US" altLang="zh-TW" sz="1400" b="0" i="1" smtClean="0">
                              <a:latin typeface="Cambria Math" panose="02040503050406030204" pitchFamily="18" charset="0"/>
                              <a:ea typeface="Cambria Math" panose="02040503050406030204" pitchFamily="18" charset="0"/>
                            </a:rPr>
                          </m:ctrlPr>
                        </m:dPr>
                        <m:e>
                          <m:r>
                            <a:rPr lang="en-US" altLang="zh-TW" sz="1400" b="0" i="1" smtClean="0">
                              <a:latin typeface="Cambria Math" panose="02040503050406030204" pitchFamily="18" charset="0"/>
                              <a:ea typeface="Cambria Math" panose="02040503050406030204" pitchFamily="18" charset="0"/>
                            </a:rPr>
                            <m:t>𝑋</m:t>
                          </m:r>
                        </m:e>
                      </m:d>
                      <m:r>
                        <a:rPr lang="en-US" altLang="zh-TW" sz="1400" b="0" i="1" smtClean="0">
                          <a:latin typeface="Cambria Math" panose="02040503050406030204" pitchFamily="18" charset="0"/>
                          <a:ea typeface="Cambria Math" panose="02040503050406030204" pitchFamily="18" charset="0"/>
                        </a:rPr>
                        <m:t>, 0≤</m:t>
                      </m:r>
                      <m:r>
                        <a:rPr lang="en-US" altLang="zh-TW" sz="1400" b="0" i="1" smtClean="0">
                          <a:latin typeface="Cambria Math" panose="02040503050406030204" pitchFamily="18" charset="0"/>
                          <a:ea typeface="Cambria Math" panose="02040503050406030204" pitchFamily="18" charset="0"/>
                        </a:rPr>
                        <m:t>𝑛</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𝑁</m:t>
                      </m:r>
                      <m:r>
                        <a:rPr lang="en-US" altLang="zh-TW" sz="1400" b="0" i="1" smtClean="0">
                          <a:latin typeface="Cambria Math" panose="02040503050406030204" pitchFamily="18" charset="0"/>
                          <a:ea typeface="Cambria Math" panose="02040503050406030204" pitchFamily="18" charset="0"/>
                        </a:rPr>
                        <m:t>−1</m:t>
                      </m:r>
                    </m:oMath>
                  </m:oMathPara>
                </a14:m>
                <a:endParaRPr lang="en-US" altLang="zh-TW"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247775" y="2390775"/>
                <a:ext cx="7381875" cy="2559611"/>
              </a:xfrm>
              <a:prstGeom prst="rect">
                <a:avLst/>
              </a:prstGeom>
              <a:blipFill>
                <a:blip r:embed="rId3"/>
                <a:stretch>
                  <a:fillRect l="-165" t="-476" r="-413"/>
                </a:stretch>
              </a:blipFill>
            </p:spPr>
            <p:txBody>
              <a:bodyPr/>
              <a:lstStyle/>
              <a:p>
                <a:r>
                  <a:rPr lang="zh-TW" altLang="en-US">
                    <a:noFill/>
                  </a:rPr>
                  <a:t> </a:t>
                </a:r>
              </a:p>
            </p:txBody>
          </p:sp>
        </mc:Fallback>
      </mc:AlternateContent>
      <p:sp>
        <p:nvSpPr>
          <p:cNvPr id="3" name="文字方塊 2"/>
          <p:cNvSpPr txBox="1"/>
          <p:nvPr/>
        </p:nvSpPr>
        <p:spPr>
          <a:xfrm>
            <a:off x="2317855" y="858265"/>
            <a:ext cx="7942082" cy="615553"/>
          </a:xfrm>
          <a:prstGeom prst="rect">
            <a:avLst/>
          </a:prstGeom>
          <a:noFill/>
        </p:spPr>
        <p:txBody>
          <a:bodyPr wrap="square" rtlCol="0">
            <a:spAutoFit/>
          </a:bodyPr>
          <a:lstStyle/>
          <a:p>
            <a:r>
              <a:rPr lang="en-US" altLang="zh-TW" sz="3400" b="1" dirty="0" smtClean="0">
                <a:latin typeface="+mj-lt"/>
              </a:rPr>
              <a:t>Discrete-Time OFDM Signal</a:t>
            </a:r>
            <a:endParaRPr lang="en-US" altLang="zh-TW" sz="3400" b="1" dirty="0">
              <a:latin typeface="+mj-lt"/>
            </a:endParaRPr>
          </a:p>
        </p:txBody>
      </p:sp>
      <mc:AlternateContent xmlns:mc="http://schemas.openxmlformats.org/markup-compatibility/2006" xmlns:a14="http://schemas.microsoft.com/office/drawing/2010/main">
        <mc:Choice Requires="a14">
          <p:sp>
            <p:nvSpPr>
              <p:cNvPr id="4" name="文字方塊 3"/>
              <p:cNvSpPr txBox="1"/>
              <p:nvPr/>
            </p:nvSpPr>
            <p:spPr>
              <a:xfrm>
                <a:off x="7486650" y="4292275"/>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(3)</m:t>
                      </m:r>
                    </m:oMath>
                  </m:oMathPara>
                </a14:m>
                <a:endParaRPr lang="zh-TW" altLang="en-US" sz="1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7486650" y="4292275"/>
                <a:ext cx="286938" cy="215444"/>
              </a:xfrm>
              <a:prstGeom prst="rect">
                <a:avLst/>
              </a:prstGeom>
              <a:blipFill>
                <a:blip r:embed="rId4"/>
                <a:stretch>
                  <a:fillRect l="-21277" r="-23404" b="-3428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824797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9668" y="297675"/>
            <a:ext cx="4931158" cy="584775"/>
          </a:xfrm>
          <a:prstGeom prst="rect">
            <a:avLst/>
          </a:prstGeom>
        </p:spPr>
        <p:txBody>
          <a:bodyPr wrap="none">
            <a:spAutoFit/>
          </a:bodyPr>
          <a:lstStyle/>
          <a:p>
            <a:pPr algn="ctr"/>
            <a:r>
              <a:rPr lang="en-US" altLang="zh-TW" sz="3200" b="1" dirty="0" smtClean="0">
                <a:latin typeface="+mj-lt"/>
              </a:rPr>
              <a:t>Conclusions and Future Work</a:t>
            </a:r>
            <a:endParaRPr lang="en-US" altLang="zh-TW" sz="3200" b="1" dirty="0">
              <a:latin typeface="+mj-lt"/>
            </a:endParaRPr>
          </a:p>
        </p:txBody>
      </p:sp>
      <p:sp>
        <p:nvSpPr>
          <p:cNvPr id="4" name="文字方塊 3"/>
          <p:cNvSpPr txBox="1"/>
          <p:nvPr/>
        </p:nvSpPr>
        <p:spPr>
          <a:xfrm>
            <a:off x="1216083" y="1371600"/>
            <a:ext cx="7398327" cy="4616648"/>
          </a:xfrm>
          <a:prstGeom prst="rect">
            <a:avLst/>
          </a:prstGeom>
          <a:noFill/>
        </p:spPr>
        <p:txBody>
          <a:bodyPr wrap="square" rtlCol="0">
            <a:spAutoFit/>
          </a:bodyPr>
          <a:lstStyle/>
          <a:p>
            <a:pPr marL="171450" indent="-171450">
              <a:buFont typeface="Arial" panose="020B0604020202020204" pitchFamily="34" charset="0"/>
              <a:buChar char="•"/>
            </a:pPr>
            <a:r>
              <a:rPr lang="en-US" altLang="zh-TW" sz="1400" dirty="0" smtClean="0"/>
              <a:t>In this thesis, we proposed the PAPR reduction schemes via partial transmit sequence and non-coherent block coding which are implemented by polar codes and LDPC codes. Besides, we further proposed a modified PEG algorithm to construct the desired LDPC codes with Q-section property. The Q-section PTS scheme can be combined with ACE to obtain more PAPR reduction. The analysis show that our proposed scheme can obtain good PAPR performance.</a:t>
            </a:r>
          </a:p>
          <a:p>
            <a:pPr marL="171450" indent="-171450">
              <a:buFont typeface="Arial" panose="020B0604020202020204" pitchFamily="34" charset="0"/>
              <a:buChar char="•"/>
            </a:pPr>
            <a:endParaRPr lang="en-US" altLang="zh-TW" sz="1400" dirty="0"/>
          </a:p>
          <a:p>
            <a:pPr marL="171450" indent="-171450">
              <a:buFont typeface="Arial" panose="020B0604020202020204" pitchFamily="34" charset="0"/>
              <a:buChar char="•"/>
            </a:pPr>
            <a:r>
              <a:rPr lang="en-US" altLang="zh-TW" sz="1400" dirty="0" smtClean="0"/>
              <a:t>However, there is BER degradation in LDPC coded system, since the added NBC pattern will interfere with the messages which are embedded in </a:t>
            </a:r>
            <a:r>
              <a:rPr lang="en-US" altLang="zh-TW" sz="1400" dirty="0" err="1" smtClean="0"/>
              <a:t>codeword</a:t>
            </a:r>
            <a:r>
              <a:rPr lang="en-US" altLang="zh-TW" sz="1400" dirty="0" smtClean="0"/>
              <a:t>. Hence, some modifications on normal systematic encoding and decoding are set for removing NBC pattern. But the BER degradation on low SNR region is a challenging problem. We may design codes with very good BLER to </a:t>
            </a:r>
            <a:r>
              <a:rPr lang="en-US" altLang="zh-TW" sz="1400" dirty="0"/>
              <a:t>avoid error </a:t>
            </a:r>
            <a:r>
              <a:rPr lang="en-US" altLang="zh-TW" sz="1400" dirty="0" smtClean="0"/>
              <a:t>propagation in second-stage tentative decision for removing NBC and use another idea to find a more appropriate de-mapping method.</a:t>
            </a:r>
          </a:p>
          <a:p>
            <a:pPr marL="171450" indent="-171450">
              <a:buFont typeface="Arial" panose="020B0604020202020204" pitchFamily="34" charset="0"/>
              <a:buChar char="•"/>
            </a:pPr>
            <a:endParaRPr lang="en-US" altLang="zh-TW" sz="1400" dirty="0"/>
          </a:p>
          <a:p>
            <a:pPr marL="171450" indent="-171450">
              <a:buFont typeface="Arial" panose="020B0604020202020204" pitchFamily="34" charset="0"/>
              <a:buChar char="•"/>
            </a:pPr>
            <a:r>
              <a:rPr lang="en-US" altLang="zh-TW" sz="1400" dirty="0" smtClean="0"/>
              <a:t>Except the Q-section codes, we integrate non-binary LDPC codes into other previous work includes: bit-flipping method and side information embedded selective mapping method, the previous one shows a non-ideal trade off between PAPR and BER performance due to error propagation between non-binary symbols, the channel output LLR is modified according to combined channel assumption but still not accurate enough to compensate the flipping errors. The last one shows good result on PAPR and BER performance, however, non-binary LDPC coded modulation is still a unresolved and interesting problem, which may be a good candidate to get further improvement.</a:t>
            </a:r>
            <a:endParaRPr lang="zh-TW" altLang="en-US" sz="1400" dirty="0"/>
          </a:p>
        </p:txBody>
      </p:sp>
    </p:spTree>
    <p:extLst>
      <p:ext uri="{BB962C8B-B14F-4D97-AF65-F5344CB8AC3E}">
        <p14:creationId xmlns:p14="http://schemas.microsoft.com/office/powerpoint/2010/main" val="987994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字方塊 2"/>
              <p:cNvSpPr txBox="1"/>
              <p:nvPr/>
            </p:nvSpPr>
            <p:spPr>
              <a:xfrm>
                <a:off x="1142693" y="1135319"/>
                <a:ext cx="7315200" cy="638918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It is well known that the PAPR of the continuous-time signal cannot be obtained precisely by the use of </a:t>
                </a:r>
                <a:r>
                  <a:rPr lang="en-US" altLang="zh-TW" sz="1400" dirty="0" err="1" smtClean="0"/>
                  <a:t>Nyquist</a:t>
                </a:r>
                <a:r>
                  <a:rPr lang="en-US" altLang="zh-TW" sz="1400" dirty="0" smtClean="0"/>
                  <a:t> rate sampling, which corresponds to the case of </a:t>
                </a:r>
                <a14:m>
                  <m:oMath xmlns:m="http://schemas.openxmlformats.org/officeDocument/2006/math">
                    <m:r>
                      <a:rPr lang="en-US" altLang="zh-TW" sz="1400" i="1">
                        <a:latin typeface="Cambria Math" panose="02040503050406030204" pitchFamily="18" charset="0"/>
                      </a:rPr>
                      <m:t>𝑡</m:t>
                    </m:r>
                    <m:r>
                      <a:rPr lang="en-US" altLang="zh-TW" sz="1400" i="1">
                        <a:latin typeface="Cambria Math" panose="02040503050406030204" pitchFamily="18" charset="0"/>
                      </a:rPr>
                      <m:t>=</m:t>
                    </m:r>
                    <m:r>
                      <a:rPr lang="en-US" altLang="zh-TW" sz="1400" i="1">
                        <a:latin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ea typeface="Cambria Math" panose="02040503050406030204" pitchFamily="18" charset="0"/>
                          </a:rPr>
                        </m:ctrlPr>
                      </m:fPr>
                      <m:num>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𝑇</m:t>
                            </m:r>
                          </m:e>
                          <m:sub>
                            <m:r>
                              <a:rPr lang="en-US" altLang="zh-TW" sz="1400" i="1">
                                <a:latin typeface="Cambria Math" panose="02040503050406030204" pitchFamily="18" charset="0"/>
                                <a:ea typeface="Cambria Math" panose="02040503050406030204" pitchFamily="18" charset="0"/>
                              </a:rPr>
                              <m:t>𝑠</m:t>
                            </m:r>
                          </m:sub>
                        </m:sSub>
                      </m:num>
                      <m:den>
                        <m:r>
                          <a:rPr lang="en-US" altLang="zh-TW" sz="1400" i="1">
                            <a:latin typeface="Cambria Math" panose="02040503050406030204" pitchFamily="18" charset="0"/>
                            <a:ea typeface="Cambria Math" panose="02040503050406030204" pitchFamily="18" charset="0"/>
                          </a:rPr>
                          <m:t>𝑁</m:t>
                        </m:r>
                      </m:den>
                    </m:f>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To better approximate the PAPR of continuous-time OFDM signals, the OFDM signals samples are obtained by </a:t>
                </a:r>
                <a14:m>
                  <m:oMath xmlns:m="http://schemas.openxmlformats.org/officeDocument/2006/math">
                    <m:r>
                      <a:rPr lang="en-US" altLang="zh-TW" sz="1400" i="1">
                        <a:latin typeface="Cambria Math" panose="02040503050406030204" pitchFamily="18" charset="0"/>
                      </a:rPr>
                      <m:t>𝐿</m:t>
                    </m:r>
                  </m:oMath>
                </a14:m>
                <a:r>
                  <a:rPr lang="zh-TW" altLang="en-US" sz="1400" dirty="0"/>
                  <a:t> </a:t>
                </a:r>
                <a:r>
                  <a:rPr lang="en-US" altLang="zh-TW" sz="1400" dirty="0"/>
                  <a:t>times oversampling. </a:t>
                </a:r>
                <a14:m>
                  <m:oMath xmlns:m="http://schemas.openxmlformats.org/officeDocument/2006/math">
                    <m:r>
                      <a:rPr lang="en-US" altLang="zh-TW" sz="1400" i="1">
                        <a:latin typeface="Cambria Math" panose="02040503050406030204" pitchFamily="18" charset="0"/>
                      </a:rPr>
                      <m:t>𝐿</m:t>
                    </m:r>
                  </m:oMath>
                </a14:m>
                <a:r>
                  <a:rPr lang="en-US" altLang="zh-TW" sz="1400" dirty="0"/>
                  <a:t>-times oversampled time-domain samples are </a:t>
                </a:r>
                <a14:m>
                  <m:oMath xmlns:m="http://schemas.openxmlformats.org/officeDocument/2006/math">
                    <m:r>
                      <a:rPr lang="en-US" altLang="zh-TW" sz="1400" i="1">
                        <a:latin typeface="Cambria Math" panose="02040503050406030204" pitchFamily="18" charset="0"/>
                      </a:rPr>
                      <m:t>𝐿𝑁</m:t>
                    </m:r>
                  </m:oMath>
                </a14:m>
                <a:r>
                  <a:rPr lang="en-US" altLang="zh-TW" sz="1400" dirty="0"/>
                  <a:t>-point IDFT of the data block with </a:t>
                </a:r>
                <a14:m>
                  <m:oMath xmlns:m="http://schemas.openxmlformats.org/officeDocument/2006/math">
                    <m:d>
                      <m:dPr>
                        <m:ctrlPr>
                          <a:rPr lang="en-US" altLang="zh-TW" sz="1400" i="1">
                            <a:latin typeface="Cambria Math" panose="02040503050406030204" pitchFamily="18" charset="0"/>
                          </a:rPr>
                        </m:ctrlPr>
                      </m:dPr>
                      <m:e>
                        <m:r>
                          <a:rPr lang="en-US" altLang="zh-TW" sz="1400" i="1">
                            <a:latin typeface="Cambria Math" panose="02040503050406030204" pitchFamily="18" charset="0"/>
                          </a:rPr>
                          <m:t>𝐿</m:t>
                        </m:r>
                        <m:r>
                          <a:rPr lang="en-US" altLang="zh-TW" sz="1400" i="1">
                            <a:latin typeface="Cambria Math" panose="02040503050406030204" pitchFamily="18" charset="0"/>
                          </a:rPr>
                          <m:t>−1</m:t>
                        </m:r>
                      </m:e>
                    </m:d>
                    <m:r>
                      <a:rPr lang="en-US" altLang="zh-TW" sz="1400" i="1">
                        <a:latin typeface="Cambria Math" panose="02040503050406030204" pitchFamily="18" charset="0"/>
                      </a:rPr>
                      <m:t>𝑁</m:t>
                    </m:r>
                  </m:oMath>
                </a14:m>
                <a:r>
                  <a:rPr lang="zh-TW" altLang="en-US" sz="1400" dirty="0"/>
                  <a:t> </a:t>
                </a:r>
                <a:r>
                  <a:rPr lang="en-US" altLang="zh-TW" sz="1400" dirty="0" smtClean="0"/>
                  <a:t>zeros padding, </a:t>
                </a:r>
                <a:br>
                  <a:rPr lang="en-US" altLang="zh-TW" sz="1400" dirty="0" smtClean="0"/>
                </a:br>
                <a:r>
                  <a:rPr lang="en-US" altLang="zh-TW" sz="1400" dirty="0" smtClean="0"/>
                  <a:t/>
                </a:r>
                <a:br>
                  <a:rPr lang="en-US" altLang="zh-TW" sz="1400" dirty="0" smtClean="0"/>
                </a:b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𝑋</m:t>
                        </m:r>
                      </m:e>
                      <m:sup>
                        <m:r>
                          <a:rPr lang="en-US" altLang="zh-TW" sz="1400" i="1">
                            <a:latin typeface="Cambria Math" panose="02040503050406030204" pitchFamily="18" charset="0"/>
                          </a:rPr>
                          <m:t>𝐿</m:t>
                        </m:r>
                      </m:sup>
                    </m:sSup>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𝑁</m:t>
                        </m:r>
                        <m:r>
                          <a:rPr lang="en-US" altLang="zh-TW" sz="1400" i="1">
                            <a:latin typeface="Cambria Math" panose="02040503050406030204" pitchFamily="18" charset="0"/>
                          </a:rPr>
                          <m:t>−1</m:t>
                        </m:r>
                      </m:sub>
                    </m:sSub>
                    <m:r>
                      <a:rPr lang="en-US" altLang="zh-TW" sz="1400" i="1">
                        <a:latin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rPr>
                      <m:t>]</m:t>
                    </m:r>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Therefore</a:t>
                </a:r>
                <a:r>
                  <a:rPr lang="en-US" altLang="zh-TW" sz="1400" dirty="0"/>
                  <a:t>, the oversampled signal samples are represented as a vector </a:t>
                </a:r>
                <a14:m>
                  <m:oMath xmlns:m="http://schemas.openxmlformats.org/officeDocument/2006/math">
                    <m:r>
                      <a:rPr lang="en-US" altLang="zh-TW" sz="1400" i="1">
                        <a:latin typeface="Cambria Math" panose="02040503050406030204" pitchFamily="18" charset="0"/>
                      </a:rPr>
                      <m:t>𝑥</m:t>
                    </m:r>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𝑁𝐿</m:t>
                            </m:r>
                            <m:r>
                              <a:rPr lang="en-US" altLang="zh-TW" sz="1400" i="1">
                                <a:latin typeface="Cambria Math" panose="02040503050406030204" pitchFamily="18" charset="0"/>
                              </a:rPr>
                              <m:t>−1</m:t>
                            </m:r>
                          </m:sub>
                        </m:sSub>
                        <m:r>
                          <a:rPr lang="en-US" altLang="zh-TW" sz="1400" i="1">
                            <a:latin typeface="Cambria Math" panose="02040503050406030204" pitchFamily="18" charset="0"/>
                          </a:rPr>
                          <m:t>]</m:t>
                        </m:r>
                      </m:e>
                      <m:sup>
                        <m:r>
                          <a:rPr lang="en-US" altLang="zh-TW" sz="1400" i="1">
                            <a:latin typeface="Cambria Math" panose="02040503050406030204" pitchFamily="18" charset="0"/>
                          </a:rPr>
                          <m:t>𝑇</m:t>
                        </m:r>
                      </m:sup>
                    </m:sSup>
                  </m:oMath>
                </a14:m>
                <a:r>
                  <a:rPr lang="zh-TW" altLang="en-US" sz="1400" dirty="0"/>
                  <a:t> </a:t>
                </a:r>
                <a:r>
                  <a:rPr lang="en-US" altLang="zh-TW" sz="1400" dirty="0"/>
                  <a:t>and obtained as </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𝑘</m:t>
                          </m:r>
                        </m:sub>
                      </m:sSub>
                      <m:r>
                        <a:rPr lang="en-US" altLang="zh-TW" sz="1400" i="1">
                          <a:latin typeface="Cambria Math" panose="02040503050406030204" pitchFamily="18" charset="0"/>
                        </a:rPr>
                        <m:t>=</m:t>
                      </m:r>
                      <m:f>
                        <m:fPr>
                          <m:ctrlPr>
                            <a:rPr lang="en-US" altLang="zh-TW" sz="1400" i="1">
                              <a:latin typeface="Cambria Math" panose="02040503050406030204" pitchFamily="18" charset="0"/>
                            </a:rPr>
                          </m:ctrlPr>
                        </m:fPr>
                        <m:num>
                          <m:r>
                            <a:rPr lang="en-US" altLang="zh-TW" sz="1400" i="1">
                              <a:latin typeface="Cambria Math" panose="02040503050406030204" pitchFamily="18" charset="0"/>
                            </a:rPr>
                            <m:t>1</m:t>
                          </m:r>
                        </m:num>
                        <m:den>
                          <m:rad>
                            <m:radPr>
                              <m:degHide m:val="on"/>
                              <m:ctrlPr>
                                <a:rPr lang="en-US" altLang="zh-TW" sz="1400" i="1">
                                  <a:latin typeface="Cambria Math" panose="02040503050406030204" pitchFamily="18" charset="0"/>
                                </a:rPr>
                              </m:ctrlPr>
                            </m:radPr>
                            <m:deg/>
                            <m:e>
                              <m:r>
                                <m:rPr>
                                  <m:sty m:val="p"/>
                                </m:rPr>
                                <a:rPr lang="en-US" altLang="zh-TW" sz="1400" i="1">
                                  <a:latin typeface="Cambria Math" panose="02040503050406030204" pitchFamily="18" charset="0"/>
                                </a:rPr>
                                <m:t>L</m:t>
                              </m:r>
                              <m:r>
                                <a:rPr lang="en-US" altLang="zh-TW" sz="1400" i="1">
                                  <a:latin typeface="Cambria Math" panose="02040503050406030204" pitchFamily="18" charset="0"/>
                                </a:rPr>
                                <m:t>𝑁</m:t>
                              </m:r>
                            </m:e>
                          </m:rad>
                        </m:den>
                      </m:f>
                      <m:nary>
                        <m:naryPr>
                          <m:chr m:val="∑"/>
                          <m:ctrlPr>
                            <a:rPr lang="en-US" altLang="zh-TW" sz="1400" i="1">
                              <a:latin typeface="Cambria Math" panose="02040503050406030204" pitchFamily="18" charset="0"/>
                            </a:rPr>
                          </m:ctrlPr>
                        </m:naryPr>
                        <m:sub>
                          <m:r>
                            <m:rPr>
                              <m:brk m:alnAt="23"/>
                            </m:rPr>
                            <a:rPr lang="en-US" altLang="zh-TW" sz="1400" i="1">
                              <a:latin typeface="Cambria Math" panose="02040503050406030204" pitchFamily="18" charset="0"/>
                            </a:rPr>
                            <m:t>𝑛</m:t>
                          </m:r>
                          <m:r>
                            <a:rPr lang="en-US" altLang="zh-TW" sz="1400" i="1">
                              <a:latin typeface="Cambria Math" panose="02040503050406030204" pitchFamily="18" charset="0"/>
                            </a:rPr>
                            <m:t>=0</m:t>
                          </m:r>
                        </m:sub>
                        <m:sup>
                          <m:r>
                            <a:rPr lang="en-US" altLang="zh-TW" sz="1400" i="1">
                              <a:latin typeface="Cambria Math" panose="02040503050406030204" pitchFamily="18" charset="0"/>
                            </a:rPr>
                            <m:t>𝑁</m:t>
                          </m:r>
                          <m:r>
                            <a:rPr lang="en-US" altLang="zh-TW" sz="1400" i="1">
                              <a:latin typeface="Cambria Math" panose="02040503050406030204" pitchFamily="18" charset="0"/>
                            </a:rPr>
                            <m:t>−1</m:t>
                          </m:r>
                        </m:sup>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𝑛</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𝑒</m:t>
                              </m:r>
                            </m:e>
                            <m:sup>
                              <m:f>
                                <m:fPr>
                                  <m:ctrlPr>
                                    <a:rPr lang="en-US" altLang="zh-TW" sz="1400" i="1">
                                      <a:latin typeface="Cambria Math" panose="02040503050406030204" pitchFamily="18" charset="0"/>
                                      <a:ea typeface="Cambria Math" panose="02040503050406030204" pitchFamily="18" charset="0"/>
                                    </a:rPr>
                                  </m:ctrlPr>
                                </m:fPr>
                                <m:num>
                                  <m:r>
                                    <a:rPr lang="en-US" altLang="zh-TW" sz="1400" i="1">
                                      <a:latin typeface="Cambria Math" panose="02040503050406030204" pitchFamily="18" charset="0"/>
                                      <a:ea typeface="Cambria Math" panose="02040503050406030204" pitchFamily="18" charset="0"/>
                                    </a:rPr>
                                    <m:t>𝑗</m:t>
                                  </m:r>
                                  <m:r>
                                    <a:rPr lang="en-US" altLang="zh-TW" sz="1400" i="1">
                                      <a:latin typeface="Cambria Math" panose="02040503050406030204" pitchFamily="18" charset="0"/>
                                      <a:ea typeface="Cambria Math" panose="02040503050406030204" pitchFamily="18" charset="0"/>
                                    </a:rPr>
                                    <m:t>2</m:t>
                                  </m:r>
                                  <m:r>
                                    <a:rPr lang="zh-TW" altLang="en-US" sz="1400" i="1">
                                      <a:latin typeface="Cambria Math" panose="02040503050406030204" pitchFamily="18" charset="0"/>
                                      <a:ea typeface="Cambria Math" panose="02040503050406030204" pitchFamily="18" charset="0"/>
                                    </a:rPr>
                                    <m:t>𝜋</m:t>
                                  </m:r>
                                  <m:r>
                                    <a:rPr lang="en-US" altLang="zh-TW" sz="1400" i="1">
                                      <a:latin typeface="Cambria Math" panose="02040503050406030204" pitchFamily="18" charset="0"/>
                                      <a:ea typeface="Cambria Math" panose="02040503050406030204" pitchFamily="18" charset="0"/>
                                    </a:rPr>
                                    <m:t>𝑘𝑛</m:t>
                                  </m:r>
                                </m:num>
                                <m:den>
                                  <m:r>
                                    <m:rPr>
                                      <m:sty m:val="p"/>
                                    </m:rPr>
                                    <a:rPr lang="en-US" altLang="zh-TW" sz="1400" i="1">
                                      <a:latin typeface="Cambria Math" panose="02040503050406030204" pitchFamily="18" charset="0"/>
                                      <a:ea typeface="Cambria Math" panose="02040503050406030204" pitchFamily="18" charset="0"/>
                                    </a:rPr>
                                    <m:t>LN</m:t>
                                  </m:r>
                                </m:den>
                              </m:f>
                            </m:sup>
                          </m:sSup>
                        </m:e>
                      </m:nary>
                      <m:r>
                        <a:rPr lang="en-US" altLang="zh-TW" sz="1400" i="1">
                          <a:latin typeface="Cambria Math" panose="02040503050406030204" pitchFamily="18" charset="0"/>
                        </a:rPr>
                        <m:t>, </m:t>
                      </m:r>
                      <m:r>
                        <a:rPr lang="en-US" altLang="zh-TW" sz="1400" i="1">
                          <a:latin typeface="Cambria Math" panose="02040503050406030204" pitchFamily="18" charset="0"/>
                          <a:ea typeface="Cambria Math" panose="02040503050406030204" pitchFamily="18" charset="0"/>
                        </a:rPr>
                        <m:t>𝑘</m:t>
                      </m:r>
                      <m:r>
                        <a:rPr lang="en-US" altLang="zh-TW" sz="1400" i="1">
                          <a:latin typeface="Cambria Math" panose="02040503050406030204" pitchFamily="18" charset="0"/>
                          <a:ea typeface="Cambria Math" panose="02040503050406030204" pitchFamily="18" charset="0"/>
                        </a:rPr>
                        <m:t>=0,1,⋯,</m:t>
                      </m:r>
                      <m:r>
                        <a:rPr lang="en-US" altLang="zh-TW" sz="1400" i="1">
                          <a:latin typeface="Cambria Math" panose="02040503050406030204" pitchFamily="18" charset="0"/>
                          <a:ea typeface="Cambria Math" panose="02040503050406030204" pitchFamily="18" charset="0"/>
                        </a:rPr>
                        <m:t>𝑁𝐿</m:t>
                      </m:r>
                      <m:r>
                        <a:rPr lang="en-US" altLang="zh-TW" sz="1400" i="1">
                          <a:latin typeface="Cambria Math" panose="02040503050406030204" pitchFamily="18" charset="0"/>
                          <a:ea typeface="Cambria Math" panose="02040503050406030204" pitchFamily="18" charset="0"/>
                        </a:rPr>
                        <m:t>−1</m:t>
                      </m:r>
                    </m:oMath>
                  </m:oMathPara>
                </a14:m>
                <a:endParaRPr lang="en-US" altLang="zh-TW" sz="1400" dirty="0"/>
              </a:p>
              <a:p>
                <a:endParaRPr lang="en-US" altLang="zh-TW" sz="1400" dirty="0" smtClean="0"/>
              </a:p>
              <a:p>
                <a:endParaRPr lang="en-US" altLang="zh-TW" sz="1400" dirty="0"/>
              </a:p>
              <a:p>
                <a:pPr marL="285750" indent="-285750">
                  <a:buFont typeface="Arial" panose="020B0604020202020204" pitchFamily="34" charset="0"/>
                  <a:buChar char="•"/>
                </a:pPr>
                <a:r>
                  <a:rPr lang="en-US" altLang="zh-TW" sz="1400" dirty="0"/>
                  <a:t>It has shown that </a:t>
                </a:r>
                <a14:m>
                  <m:oMath xmlns:m="http://schemas.openxmlformats.org/officeDocument/2006/math">
                    <m:r>
                      <a:rPr lang="en-US" altLang="zh-TW" sz="1400" i="1">
                        <a:latin typeface="Cambria Math" panose="02040503050406030204" pitchFamily="18" charset="0"/>
                      </a:rPr>
                      <m:t>𝐿</m:t>
                    </m:r>
                    <m:r>
                      <a:rPr lang="en-US" altLang="zh-TW" sz="1400" i="1">
                        <a:latin typeface="Cambria Math" panose="02040503050406030204" pitchFamily="18" charset="0"/>
                      </a:rPr>
                      <m:t>=4</m:t>
                    </m:r>
                  </m:oMath>
                </a14:m>
                <a:r>
                  <a:rPr lang="en-US" altLang="zh-TW" sz="1400" dirty="0"/>
                  <a:t> is sufficient to get accurate PAPR results.</a:t>
                </a:r>
                <a:endParaRPr lang="en-US" altLang="zh-TW" sz="1400" dirty="0" smtClean="0"/>
              </a:p>
              <a:p>
                <a:endParaRPr lang="en-US" altLang="zh-TW" sz="1400" dirty="0"/>
              </a:p>
              <a:p>
                <a:endParaRPr lang="en-US" altLang="zh-TW" sz="1400" dirty="0" smtClean="0"/>
              </a:p>
              <a:p>
                <a:endParaRPr lang="en-US" altLang="zh-TW" sz="1400" dirty="0"/>
              </a:p>
              <a:p>
                <a:endParaRPr lang="en-US" altLang="zh-TW" sz="1400" dirty="0" smtClean="0"/>
              </a:p>
              <a:p>
                <a:endParaRPr lang="en-US" altLang="zh-TW" sz="1400" dirty="0"/>
              </a:p>
              <a:p>
                <a:endParaRPr lang="zh-TW" altLang="en-US" sz="1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142693" y="1135319"/>
                <a:ext cx="7315200" cy="6389185"/>
              </a:xfrm>
              <a:prstGeom prst="rect">
                <a:avLst/>
              </a:prstGeom>
              <a:blipFill>
                <a:blip r:embed="rId3"/>
                <a:stretch>
                  <a:fillRect l="-83" t="-191"/>
                </a:stretch>
              </a:blipFill>
            </p:spPr>
            <p:txBody>
              <a:bodyPr/>
              <a:lstStyle/>
              <a:p>
                <a:r>
                  <a:rPr lang="zh-TW" altLang="en-US">
                    <a:noFill/>
                  </a:rPr>
                  <a:t> </a:t>
                </a:r>
              </a:p>
            </p:txBody>
          </p:sp>
        </mc:Fallback>
      </mc:AlternateContent>
      <p:grpSp>
        <p:nvGrpSpPr>
          <p:cNvPr id="5" name="群組 4"/>
          <p:cNvGrpSpPr/>
          <p:nvPr/>
        </p:nvGrpSpPr>
        <p:grpSpPr>
          <a:xfrm>
            <a:off x="4946332" y="3231333"/>
            <a:ext cx="1571625" cy="448449"/>
            <a:chOff x="4376737" y="3590925"/>
            <a:chExt cx="1571625" cy="448449"/>
          </a:xfrm>
        </p:grpSpPr>
        <p:sp>
          <p:nvSpPr>
            <p:cNvPr id="2" name="左大括弧 1"/>
            <p:cNvSpPr/>
            <p:nvPr/>
          </p:nvSpPr>
          <p:spPr>
            <a:xfrm rot="16200000">
              <a:off x="4838700" y="3438525"/>
              <a:ext cx="171450" cy="47625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 name="文字方塊 3"/>
                <p:cNvSpPr txBox="1"/>
                <p:nvPr/>
              </p:nvSpPr>
              <p:spPr>
                <a:xfrm>
                  <a:off x="4376737" y="3762375"/>
                  <a:ext cx="1571625" cy="276999"/>
                </a:xfrm>
                <a:prstGeom prst="rect">
                  <a:avLst/>
                </a:prstGeom>
                <a:noFill/>
              </p:spPr>
              <p:txBody>
                <a:bodyPr wrap="square" rtlCol="0">
                  <a:spAutoFit/>
                </a:bodyPr>
                <a:lstStyle/>
                <a:p>
                  <a14:m>
                    <m:oMath xmlns:m="http://schemas.openxmlformats.org/officeDocument/2006/math">
                      <m:d>
                        <m:dPr>
                          <m:ctrlPr>
                            <a:rPr lang="en-US" altLang="zh-TW" sz="1200" i="1" smtClean="0">
                              <a:solidFill>
                                <a:srgbClr val="FF0000"/>
                              </a:solidFill>
                              <a:latin typeface="Cambria Math" panose="02040503050406030204" pitchFamily="18" charset="0"/>
                            </a:rPr>
                          </m:ctrlPr>
                        </m:dPr>
                        <m:e>
                          <m:r>
                            <a:rPr lang="en-US" altLang="zh-TW" sz="1200" i="1">
                              <a:solidFill>
                                <a:srgbClr val="FF0000"/>
                              </a:solidFill>
                              <a:latin typeface="Cambria Math" panose="02040503050406030204" pitchFamily="18" charset="0"/>
                            </a:rPr>
                            <m:t>𝐿</m:t>
                          </m:r>
                          <m:r>
                            <a:rPr lang="en-US" altLang="zh-TW" sz="1200" i="1">
                              <a:solidFill>
                                <a:srgbClr val="FF0000"/>
                              </a:solidFill>
                              <a:latin typeface="Cambria Math" panose="02040503050406030204" pitchFamily="18" charset="0"/>
                            </a:rPr>
                            <m:t>−1</m:t>
                          </m:r>
                        </m:e>
                      </m:d>
                      <m:r>
                        <a:rPr lang="en-US" altLang="zh-TW" sz="1200" i="1">
                          <a:solidFill>
                            <a:srgbClr val="FF0000"/>
                          </a:solidFill>
                          <a:latin typeface="Cambria Math" panose="02040503050406030204" pitchFamily="18" charset="0"/>
                        </a:rPr>
                        <m:t>𝑁</m:t>
                      </m:r>
                    </m:oMath>
                  </a14:m>
                  <a:r>
                    <a:rPr lang="zh-TW" altLang="en-US" sz="1200" dirty="0">
                      <a:solidFill>
                        <a:srgbClr val="FF0000"/>
                      </a:solidFill>
                    </a:rPr>
                    <a:t> </a:t>
                  </a:r>
                  <a:r>
                    <a:rPr lang="en-US" altLang="zh-TW" sz="1200" dirty="0">
                      <a:solidFill>
                        <a:srgbClr val="FF0000"/>
                      </a:solidFill>
                    </a:rPr>
                    <a:t>zeros </a:t>
                  </a:r>
                  <a:endParaRPr lang="zh-TW" altLang="en-US" sz="1200" dirty="0">
                    <a:solidFill>
                      <a:srgbClr val="FF0000"/>
                    </a:solidFill>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4376737" y="3762375"/>
                  <a:ext cx="1571625" cy="276999"/>
                </a:xfrm>
                <a:prstGeom prst="rect">
                  <a:avLst/>
                </a:prstGeom>
                <a:blipFill>
                  <a:blip r:embed="rId4"/>
                  <a:stretch>
                    <a:fillRect b="-1521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 name="文字方塊 6"/>
              <p:cNvSpPr txBox="1"/>
              <p:nvPr/>
            </p:nvSpPr>
            <p:spPr>
              <a:xfrm>
                <a:off x="7039841" y="5092375"/>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(4)</m:t>
                      </m:r>
                    </m:oMath>
                  </m:oMathPara>
                </a14:m>
                <a:endParaRPr lang="zh-TW" altLang="en-US" sz="1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7039841" y="5092375"/>
                <a:ext cx="286938" cy="215444"/>
              </a:xfrm>
              <a:prstGeom prst="rect">
                <a:avLst/>
              </a:prstGeom>
              <a:blipFill>
                <a:blip r:embed="rId5"/>
                <a:stretch>
                  <a:fillRect l="-23404" r="-21277" b="-3055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47672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448971" y="350942"/>
            <a:ext cx="7942082" cy="615553"/>
          </a:xfrm>
          <a:prstGeom prst="rect">
            <a:avLst/>
          </a:prstGeom>
          <a:noFill/>
        </p:spPr>
        <p:txBody>
          <a:bodyPr wrap="square" rtlCol="0">
            <a:spAutoFit/>
          </a:bodyPr>
          <a:lstStyle/>
          <a:p>
            <a:r>
              <a:rPr lang="en-US" altLang="zh-TW" sz="3400" b="1" dirty="0" smtClean="0">
                <a:latin typeface="+mj-lt"/>
              </a:rPr>
              <a:t>PAPR Reduction Techniques</a:t>
            </a:r>
            <a:endParaRPr lang="en-US" altLang="zh-TW" sz="3400" b="1" dirty="0">
              <a:latin typeface="+mj-lt"/>
            </a:endParaRPr>
          </a:p>
        </p:txBody>
      </p:sp>
      <p:sp>
        <p:nvSpPr>
          <p:cNvPr id="3" name="矩形 2"/>
          <p:cNvSpPr/>
          <p:nvPr/>
        </p:nvSpPr>
        <p:spPr>
          <a:xfrm>
            <a:off x="570486" y="6240118"/>
            <a:ext cx="7086600" cy="461665"/>
          </a:xfrm>
          <a:prstGeom prst="rect">
            <a:avLst/>
          </a:prstGeom>
        </p:spPr>
        <p:txBody>
          <a:bodyPr wrap="square">
            <a:spAutoFit/>
          </a:bodyPr>
          <a:lstStyle/>
          <a:p>
            <a:r>
              <a:rPr lang="en-US" altLang="zh-TW" sz="1200" dirty="0" smtClean="0"/>
              <a:t>[3] Jiang</a:t>
            </a:r>
            <a:r>
              <a:rPr lang="en-US" altLang="zh-TW" sz="1200" dirty="0"/>
              <a:t>, T., and Wu, Y.Y.: ‘An overview: peak-to-average power ratio reduction techniques for OFDM signals’, IEEE Trans. Broadcast., 2008, 54, (3), pp. 257–268</a:t>
            </a:r>
            <a:endParaRPr lang="zh-TW" altLang="en-US" sz="1200" dirty="0"/>
          </a:p>
        </p:txBody>
      </p:sp>
      <p:sp>
        <p:nvSpPr>
          <p:cNvPr id="6" name="文字方塊 5"/>
          <p:cNvSpPr txBox="1"/>
          <p:nvPr/>
        </p:nvSpPr>
        <p:spPr>
          <a:xfrm>
            <a:off x="1206163" y="1223510"/>
            <a:ext cx="7058025" cy="1815882"/>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There are many factors that should be considered before a specific PAPR reduction technique is chosen. These factors include PAPR reduction capability, power increase in transmit signal, BER increase at the receiver, loss in data rate, computational complexity increase, and so on.</a:t>
            </a:r>
          </a:p>
          <a:p>
            <a:endParaRPr lang="en-US" altLang="zh-TW" sz="1400" dirty="0" smtClean="0"/>
          </a:p>
          <a:p>
            <a:endParaRPr lang="en-US" altLang="zh-TW" sz="1400" dirty="0" smtClean="0"/>
          </a:p>
          <a:p>
            <a:pPr marL="285750" indent="-285750">
              <a:buFont typeface="Arial" panose="020B0604020202020204" pitchFamily="34" charset="0"/>
              <a:buChar char="•"/>
            </a:pPr>
            <a:r>
              <a:rPr lang="en-US" altLang="zh-TW" sz="1400" dirty="0" smtClean="0"/>
              <a:t>Next, we briefly present some of the important PAPR reduction techniques with some examples.</a:t>
            </a:r>
            <a:endParaRPr lang="zh-TW" altLang="en-US" sz="1400" dirty="0"/>
          </a:p>
        </p:txBody>
      </p:sp>
      <p:grpSp>
        <p:nvGrpSpPr>
          <p:cNvPr id="7" name="群組 6"/>
          <p:cNvGrpSpPr/>
          <p:nvPr/>
        </p:nvGrpSpPr>
        <p:grpSpPr>
          <a:xfrm>
            <a:off x="1492426" y="3219584"/>
            <a:ext cx="6164659" cy="2868929"/>
            <a:chOff x="1505525" y="397164"/>
            <a:chExt cx="6918195" cy="3749959"/>
          </a:xfrm>
        </p:grpSpPr>
        <p:sp>
          <p:nvSpPr>
            <p:cNvPr id="8" name="矩形 7"/>
            <p:cNvSpPr/>
            <p:nvPr/>
          </p:nvSpPr>
          <p:spPr>
            <a:xfrm>
              <a:off x="4017816" y="397164"/>
              <a:ext cx="1671783"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PAPR Reduction Techniques</a:t>
              </a:r>
              <a:endParaRPr lang="zh-TW" altLang="en-US" sz="1400" dirty="0"/>
            </a:p>
          </p:txBody>
        </p:sp>
        <p:sp>
          <p:nvSpPr>
            <p:cNvPr id="9" name="矩形 8"/>
            <p:cNvSpPr/>
            <p:nvPr/>
          </p:nvSpPr>
          <p:spPr>
            <a:xfrm>
              <a:off x="4017816" y="1417780"/>
              <a:ext cx="1671783"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Multiple Signaling &amp; Probabilistic</a:t>
              </a:r>
              <a:endParaRPr lang="zh-TW" altLang="en-US" sz="1400" dirty="0"/>
            </a:p>
          </p:txBody>
        </p:sp>
        <p:sp>
          <p:nvSpPr>
            <p:cNvPr id="10" name="矩形 9"/>
            <p:cNvSpPr/>
            <p:nvPr/>
          </p:nvSpPr>
          <p:spPr>
            <a:xfrm>
              <a:off x="1505525" y="1417780"/>
              <a:ext cx="1671783"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Signal Distortion</a:t>
              </a:r>
              <a:endParaRPr lang="zh-TW" altLang="en-US" sz="1400" dirty="0"/>
            </a:p>
          </p:txBody>
        </p:sp>
        <p:sp>
          <p:nvSpPr>
            <p:cNvPr id="11" name="矩形 10"/>
            <p:cNvSpPr/>
            <p:nvPr/>
          </p:nvSpPr>
          <p:spPr>
            <a:xfrm>
              <a:off x="6530107" y="1417780"/>
              <a:ext cx="1671783"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Coding</a:t>
              </a:r>
              <a:endParaRPr lang="zh-TW" altLang="en-US" sz="1400" dirty="0"/>
            </a:p>
          </p:txBody>
        </p:sp>
        <p:sp>
          <p:nvSpPr>
            <p:cNvPr id="12" name="矩形 11"/>
            <p:cNvSpPr/>
            <p:nvPr/>
          </p:nvSpPr>
          <p:spPr>
            <a:xfrm>
              <a:off x="2087414" y="2202868"/>
              <a:ext cx="1089894"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Clipping &amp; Filtering</a:t>
              </a:r>
              <a:endParaRPr lang="zh-TW" altLang="en-US" sz="1400" dirty="0"/>
            </a:p>
          </p:txBody>
        </p:sp>
        <p:sp>
          <p:nvSpPr>
            <p:cNvPr id="13" name="矩形 12"/>
            <p:cNvSpPr/>
            <p:nvPr/>
          </p:nvSpPr>
          <p:spPr>
            <a:xfrm>
              <a:off x="4599705" y="3676068"/>
              <a:ext cx="1089894"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ACE</a:t>
              </a:r>
              <a:endParaRPr lang="zh-TW" altLang="en-US" sz="1400" dirty="0"/>
            </a:p>
          </p:txBody>
        </p:sp>
        <p:sp>
          <p:nvSpPr>
            <p:cNvPr id="14" name="矩形 13"/>
            <p:cNvSpPr/>
            <p:nvPr/>
          </p:nvSpPr>
          <p:spPr>
            <a:xfrm>
              <a:off x="4599705" y="2939468"/>
              <a:ext cx="1089894"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PTS</a:t>
              </a:r>
              <a:endParaRPr lang="zh-TW" altLang="en-US" sz="1400" dirty="0"/>
            </a:p>
          </p:txBody>
        </p:sp>
        <p:sp>
          <p:nvSpPr>
            <p:cNvPr id="15" name="矩形 14"/>
            <p:cNvSpPr/>
            <p:nvPr/>
          </p:nvSpPr>
          <p:spPr>
            <a:xfrm>
              <a:off x="4599705" y="2202868"/>
              <a:ext cx="1089894"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SLM</a:t>
              </a:r>
              <a:endParaRPr lang="zh-TW" altLang="en-US" sz="1400" dirty="0"/>
            </a:p>
          </p:txBody>
        </p:sp>
        <p:sp>
          <p:nvSpPr>
            <p:cNvPr id="16" name="矩形 15"/>
            <p:cNvSpPr/>
            <p:nvPr/>
          </p:nvSpPr>
          <p:spPr>
            <a:xfrm>
              <a:off x="7111995" y="2202868"/>
              <a:ext cx="1311725" cy="4710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Linear Block Coding</a:t>
              </a:r>
              <a:endParaRPr lang="zh-TW" altLang="en-US" sz="1400" dirty="0"/>
            </a:p>
          </p:txBody>
        </p:sp>
        <p:cxnSp>
          <p:nvCxnSpPr>
            <p:cNvPr id="17" name="直線接點 16"/>
            <p:cNvCxnSpPr>
              <a:stCxn id="8" idx="2"/>
              <a:endCxn id="9" idx="0"/>
            </p:cNvCxnSpPr>
            <p:nvPr/>
          </p:nvCxnSpPr>
          <p:spPr>
            <a:xfrm>
              <a:off x="4853708" y="868219"/>
              <a:ext cx="0" cy="549561"/>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線接點 17"/>
            <p:cNvCxnSpPr>
              <a:stCxn id="10" idx="0"/>
            </p:cNvCxnSpPr>
            <p:nvPr/>
          </p:nvCxnSpPr>
          <p:spPr>
            <a:xfrm flipH="1" flipV="1">
              <a:off x="2341416" y="1142999"/>
              <a:ext cx="1" cy="274781"/>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線接點 18"/>
            <p:cNvCxnSpPr/>
            <p:nvPr/>
          </p:nvCxnSpPr>
          <p:spPr>
            <a:xfrm>
              <a:off x="2341416" y="1142999"/>
              <a:ext cx="502458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直線接點 19"/>
            <p:cNvCxnSpPr>
              <a:stCxn id="11" idx="0"/>
            </p:cNvCxnSpPr>
            <p:nvPr/>
          </p:nvCxnSpPr>
          <p:spPr>
            <a:xfrm flipH="1" flipV="1">
              <a:off x="7365998" y="1142999"/>
              <a:ext cx="1" cy="274781"/>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直線接點 20"/>
            <p:cNvCxnSpPr/>
            <p:nvPr/>
          </p:nvCxnSpPr>
          <p:spPr>
            <a:xfrm>
              <a:off x="1838036" y="1888835"/>
              <a:ext cx="0" cy="54956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直線接點 21"/>
            <p:cNvCxnSpPr>
              <a:endCxn id="12" idx="1"/>
            </p:cNvCxnSpPr>
            <p:nvPr/>
          </p:nvCxnSpPr>
          <p:spPr>
            <a:xfrm>
              <a:off x="1838036" y="2438395"/>
              <a:ext cx="249378"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線接點 22"/>
            <p:cNvCxnSpPr/>
            <p:nvPr/>
          </p:nvCxnSpPr>
          <p:spPr>
            <a:xfrm>
              <a:off x="4294909" y="1888835"/>
              <a:ext cx="0" cy="202276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直線接點 23"/>
            <p:cNvCxnSpPr>
              <a:stCxn id="13" idx="1"/>
            </p:cNvCxnSpPr>
            <p:nvPr/>
          </p:nvCxnSpPr>
          <p:spPr>
            <a:xfrm flipH="1" flipV="1">
              <a:off x="4294909" y="3911595"/>
              <a:ext cx="304796"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直線接點 24"/>
            <p:cNvCxnSpPr>
              <a:stCxn id="14" idx="1"/>
            </p:cNvCxnSpPr>
            <p:nvPr/>
          </p:nvCxnSpPr>
          <p:spPr>
            <a:xfrm flipH="1" flipV="1">
              <a:off x="4294909" y="3174995"/>
              <a:ext cx="304796"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線接點 25"/>
            <p:cNvCxnSpPr>
              <a:stCxn id="15" idx="1"/>
            </p:cNvCxnSpPr>
            <p:nvPr/>
          </p:nvCxnSpPr>
          <p:spPr>
            <a:xfrm flipH="1" flipV="1">
              <a:off x="4294909" y="2438395"/>
              <a:ext cx="304796"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直線接點 26"/>
            <p:cNvCxnSpPr/>
            <p:nvPr/>
          </p:nvCxnSpPr>
          <p:spPr>
            <a:xfrm>
              <a:off x="6825673" y="1888835"/>
              <a:ext cx="0" cy="54956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直線接點 27"/>
            <p:cNvCxnSpPr>
              <a:stCxn id="16" idx="1"/>
            </p:cNvCxnSpPr>
            <p:nvPr/>
          </p:nvCxnSpPr>
          <p:spPr>
            <a:xfrm flipH="1">
              <a:off x="6825674" y="2438396"/>
              <a:ext cx="286320" cy="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3523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86817</TotalTime>
  <Words>4057</Words>
  <Application>Microsoft Office PowerPoint</Application>
  <PresentationFormat>如螢幕大小 (4:3)</PresentationFormat>
  <Paragraphs>908</Paragraphs>
  <Slides>70</Slides>
  <Notes>61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70</vt:i4>
      </vt:variant>
    </vt:vector>
  </HeadingPairs>
  <TitlesOfParts>
    <vt:vector size="80" baseType="lpstr">
      <vt:lpstr>Arial Unicode MS</vt:lpstr>
      <vt:lpstr>新細明體</vt:lpstr>
      <vt:lpstr>Arial</vt:lpstr>
      <vt:lpstr>Calibri</vt:lpstr>
      <vt:lpstr>Calibri Light</vt:lpstr>
      <vt:lpstr>Cambria Math</vt:lpstr>
      <vt:lpstr>Rockwell Condensed</vt:lpstr>
      <vt:lpstr>Times New Roman</vt:lpstr>
      <vt:lpstr>Wingdings</vt:lpstr>
      <vt:lpstr>Office 佈景主題</vt:lpstr>
      <vt:lpstr>Q-Section Error Correcting Codes for PAPR Reduction</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Non-binary LDPC codes</vt:lpstr>
      <vt:lpstr>PowerPoint 簡報</vt:lpstr>
      <vt:lpstr>QSPA/FFT-QSPA Algorithm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Appendix</dc:title>
  <dc:creator>User</dc:creator>
  <cp:lastModifiedBy>德生 范</cp:lastModifiedBy>
  <cp:revision>2367</cp:revision>
  <dcterms:created xsi:type="dcterms:W3CDTF">2015-07-29T05:40:32Z</dcterms:created>
  <dcterms:modified xsi:type="dcterms:W3CDTF">2020-07-16T01:58:03Z</dcterms:modified>
</cp:coreProperties>
</file>