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37" r:id="rId2"/>
    <p:sldId id="769" r:id="rId3"/>
    <p:sldId id="893" r:id="rId4"/>
    <p:sldId id="951" r:id="rId5"/>
    <p:sldId id="603" r:id="rId6"/>
    <p:sldId id="890" r:id="rId7"/>
    <p:sldId id="894" r:id="rId8"/>
    <p:sldId id="593" r:id="rId9"/>
    <p:sldId id="891" r:id="rId10"/>
    <p:sldId id="892" r:id="rId11"/>
    <p:sldId id="889" r:id="rId12"/>
    <p:sldId id="895" r:id="rId13"/>
    <p:sldId id="896" r:id="rId14"/>
    <p:sldId id="897" r:id="rId15"/>
    <p:sldId id="898" r:id="rId16"/>
    <p:sldId id="767" r:id="rId17"/>
    <p:sldId id="952" r:id="rId18"/>
    <p:sldId id="830" r:id="rId19"/>
    <p:sldId id="900" r:id="rId20"/>
    <p:sldId id="919" r:id="rId21"/>
    <p:sldId id="920" r:id="rId22"/>
    <p:sldId id="921" r:id="rId23"/>
    <p:sldId id="903" r:id="rId24"/>
    <p:sldId id="832" r:id="rId25"/>
    <p:sldId id="834" r:id="rId26"/>
    <p:sldId id="836" r:id="rId27"/>
    <p:sldId id="888" r:id="rId28"/>
    <p:sldId id="887" r:id="rId29"/>
    <p:sldId id="922" r:id="rId30"/>
    <p:sldId id="923" r:id="rId31"/>
    <p:sldId id="935" r:id="rId32"/>
    <p:sldId id="904" r:id="rId33"/>
    <p:sldId id="928" r:id="rId34"/>
    <p:sldId id="929" r:id="rId35"/>
    <p:sldId id="926" r:id="rId36"/>
    <p:sldId id="924" r:id="rId37"/>
    <p:sldId id="925" r:id="rId38"/>
    <p:sldId id="931" r:id="rId39"/>
    <p:sldId id="936" r:id="rId40"/>
    <p:sldId id="932" r:id="rId41"/>
    <p:sldId id="934" r:id="rId42"/>
    <p:sldId id="937" r:id="rId43"/>
    <p:sldId id="938" r:id="rId44"/>
    <p:sldId id="941" r:id="rId45"/>
    <p:sldId id="942" r:id="rId46"/>
    <p:sldId id="905" r:id="rId47"/>
    <p:sldId id="906" r:id="rId48"/>
    <p:sldId id="907" r:id="rId49"/>
    <p:sldId id="910" r:id="rId50"/>
    <p:sldId id="909" r:id="rId51"/>
    <p:sldId id="911" r:id="rId52"/>
    <p:sldId id="912" r:id="rId53"/>
    <p:sldId id="913" r:id="rId54"/>
    <p:sldId id="914" r:id="rId55"/>
    <p:sldId id="916" r:id="rId56"/>
    <p:sldId id="915" r:id="rId57"/>
    <p:sldId id="943" r:id="rId58"/>
    <p:sldId id="944" r:id="rId59"/>
    <p:sldId id="946" r:id="rId60"/>
    <p:sldId id="948" r:id="rId61"/>
    <p:sldId id="949" r:id="rId62"/>
    <p:sldId id="950" r:id="rId63"/>
    <p:sldId id="449" r:id="rId64"/>
    <p:sldId id="736" r:id="rId65"/>
  </p:sldIdLst>
  <p:sldSz cx="9144000" cy="6858000" type="screen4x3"/>
  <p:notesSz cx="9872663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95397DD-99CD-43C3-8746-7C2CE49A13BF}">
          <p14:sldIdLst>
            <p14:sldId id="337"/>
            <p14:sldId id="769"/>
            <p14:sldId id="893"/>
            <p14:sldId id="951"/>
            <p14:sldId id="603"/>
            <p14:sldId id="890"/>
            <p14:sldId id="894"/>
            <p14:sldId id="593"/>
            <p14:sldId id="891"/>
            <p14:sldId id="892"/>
            <p14:sldId id="889"/>
            <p14:sldId id="895"/>
            <p14:sldId id="896"/>
            <p14:sldId id="897"/>
            <p14:sldId id="898"/>
            <p14:sldId id="767"/>
            <p14:sldId id="952"/>
            <p14:sldId id="830"/>
            <p14:sldId id="900"/>
            <p14:sldId id="919"/>
            <p14:sldId id="920"/>
            <p14:sldId id="921"/>
            <p14:sldId id="903"/>
            <p14:sldId id="832"/>
            <p14:sldId id="834"/>
            <p14:sldId id="836"/>
            <p14:sldId id="888"/>
            <p14:sldId id="887"/>
            <p14:sldId id="922"/>
            <p14:sldId id="923"/>
            <p14:sldId id="935"/>
            <p14:sldId id="904"/>
            <p14:sldId id="928"/>
            <p14:sldId id="929"/>
            <p14:sldId id="926"/>
            <p14:sldId id="924"/>
            <p14:sldId id="925"/>
            <p14:sldId id="931"/>
            <p14:sldId id="936"/>
            <p14:sldId id="932"/>
            <p14:sldId id="934"/>
            <p14:sldId id="937"/>
            <p14:sldId id="938"/>
            <p14:sldId id="941"/>
            <p14:sldId id="942"/>
            <p14:sldId id="905"/>
            <p14:sldId id="906"/>
            <p14:sldId id="907"/>
            <p14:sldId id="910"/>
            <p14:sldId id="909"/>
            <p14:sldId id="911"/>
            <p14:sldId id="912"/>
            <p14:sldId id="913"/>
            <p14:sldId id="914"/>
            <p14:sldId id="916"/>
            <p14:sldId id="915"/>
            <p14:sldId id="943"/>
            <p14:sldId id="944"/>
            <p14:sldId id="946"/>
            <p14:sldId id="948"/>
            <p14:sldId id="949"/>
            <p14:sldId id="950"/>
            <p14:sldId id="449"/>
          </p14:sldIdLst>
        </p14:section>
        <p14:section name="back_up" id="{04905D8F-B1CE-49AE-9E88-1F722B5B9F39}">
          <p14:sldIdLst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503" initials="l" lastIdx="3" clrIdx="0">
    <p:extLst/>
  </p:cmAuthor>
  <p:cmAuthor id="2" name="wesleykai" initials="w" lastIdx="5" clrIdx="1">
    <p:extLst/>
  </p:cmAuthor>
  <p:cmAuthor id="3" name="Windows 使用者" initials="W使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2A8"/>
    <a:srgbClr val="F9DBE4"/>
    <a:srgbClr val="F5C3D2"/>
    <a:srgbClr val="F3AFC2"/>
    <a:srgbClr val="E3959B"/>
    <a:srgbClr val="011DA7"/>
    <a:srgbClr val="FF5050"/>
    <a:srgbClr val="00CC00"/>
    <a:srgbClr val="000000"/>
    <a:srgbClr val="E6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68891" autoAdjust="0"/>
  </p:normalViewPr>
  <p:slideViewPr>
    <p:cSldViewPr snapToGrid="0">
      <p:cViewPr varScale="1">
        <p:scale>
          <a:sx n="130" d="100"/>
          <a:sy n="130" d="100"/>
        </p:scale>
        <p:origin x="8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0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226" y="0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TW"/>
              <a:t>2018/4/23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226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A630-8D7D-47E8-8970-5D3B0972B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220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226" y="0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TW"/>
              <a:t>2018/4/23</a:t>
            </a:r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50900"/>
            <a:ext cx="3055937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267" y="3271382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226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A326-B0DD-435A-8027-90CDD40C72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654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853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9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8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0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81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48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02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85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2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55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5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29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53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0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91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9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6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92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04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58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45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6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564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831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10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053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17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24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33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663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661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25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669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87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00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297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97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32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586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165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72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33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50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8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160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50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59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357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504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19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893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5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495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9139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2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5937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83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6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0938" y="3728583"/>
            <a:ext cx="7898130" cy="2676585"/>
          </a:xfrm>
        </p:spPr>
        <p:txBody>
          <a:bodyPr/>
          <a:lstStyle/>
          <a:p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4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5" name="Line 16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6" name="Line 17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 userDrawn="1"/>
        </p:nvSpPr>
        <p:spPr bwMode="auto">
          <a:xfrm>
            <a:off x="6796404" y="6491290"/>
            <a:ext cx="234759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Rockwell Condensed" pitchFamily="18" charset="0"/>
                <a:ea typeface="新細明體" pitchFamily="18" charset="-120"/>
              </a:rPr>
              <a:t>Coding &amp; Its Application Lab </a:t>
            </a:r>
          </a:p>
        </p:txBody>
      </p:sp>
      <p:sp>
        <p:nvSpPr>
          <p:cNvPr id="18" name="Line 27"/>
          <p:cNvSpPr>
            <a:spLocks noChangeShapeType="1"/>
          </p:cNvSpPr>
          <p:nvPr userDrawn="1"/>
        </p:nvSpPr>
        <p:spPr bwMode="auto">
          <a:xfrm>
            <a:off x="179389" y="6669088"/>
            <a:ext cx="6490919" cy="0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60994" y="6015038"/>
            <a:ext cx="571258" cy="476250"/>
          </a:xfrm>
          <a:prstGeom prst="rect">
            <a:avLst/>
          </a:prstGeom>
          <a:ln/>
        </p:spPr>
        <p:txBody>
          <a:bodyPr/>
          <a:lstStyle>
            <a:lvl1pPr>
              <a:defRPr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7F6D9BA-1C69-4B79-AEC7-829A8A26CF6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5BC798A8-1120-4237-A221-16EA765CDC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" y="0"/>
            <a:ext cx="1564146" cy="649276"/>
            <a:chOff x="4491" y="73"/>
            <a:chExt cx="1178" cy="457"/>
          </a:xfrm>
        </p:grpSpPr>
        <p:pic>
          <p:nvPicPr>
            <p:cNvPr id="24" name="Picture 12" descr="emblem_200">
              <a:extLst>
                <a:ext uri="{FF2B5EF4-FFF2-40B4-BE49-F238E27FC236}">
                  <a16:creationId xmlns:a16="http://schemas.microsoft.com/office/drawing/2014/main" id="{64E0BFB9-CAE7-4F61-A2B4-BF2F0433D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1" y="73"/>
              <a:ext cx="542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3" descr="ntu_title01">
              <a:extLst>
                <a:ext uri="{FF2B5EF4-FFF2-40B4-BE49-F238E27FC236}">
                  <a16:creationId xmlns:a16="http://schemas.microsoft.com/office/drawing/2014/main" id="{70E3B386-0AC4-4688-9E69-B7D0030C53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4" y="170"/>
              <a:ext cx="63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725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5" name="Line 17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6796404" y="6491290"/>
            <a:ext cx="234759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Rockwell Condensed" pitchFamily="18" charset="0"/>
                <a:ea typeface="新細明體" pitchFamily="18" charset="-120"/>
              </a:rPr>
              <a:t>Coding &amp; Its Application Lab </a:t>
            </a:r>
          </a:p>
        </p:txBody>
      </p:sp>
      <p:sp>
        <p:nvSpPr>
          <p:cNvPr id="17" name="Line 27"/>
          <p:cNvSpPr>
            <a:spLocks noChangeShapeType="1"/>
          </p:cNvSpPr>
          <p:nvPr userDrawn="1"/>
        </p:nvSpPr>
        <p:spPr bwMode="auto">
          <a:xfrm>
            <a:off x="179389" y="6669088"/>
            <a:ext cx="6490919" cy="0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60994" y="6015038"/>
            <a:ext cx="571258" cy="476250"/>
          </a:xfrm>
          <a:prstGeom prst="rect">
            <a:avLst/>
          </a:prstGeom>
          <a:ln/>
        </p:spPr>
        <p:txBody>
          <a:bodyPr/>
          <a:lstStyle>
            <a:lvl1pPr>
              <a:defRPr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7F6D9BA-1C69-4B79-AEC7-829A8A26CF6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EB24CA9-1F31-4C2A-8414-1F56D777D9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" y="0"/>
            <a:ext cx="1564146" cy="649276"/>
            <a:chOff x="4491" y="73"/>
            <a:chExt cx="1178" cy="457"/>
          </a:xfrm>
        </p:grpSpPr>
        <p:pic>
          <p:nvPicPr>
            <p:cNvPr id="21" name="Picture 12" descr="emblem_200">
              <a:extLst>
                <a:ext uri="{FF2B5EF4-FFF2-40B4-BE49-F238E27FC236}">
                  <a16:creationId xmlns:a16="http://schemas.microsoft.com/office/drawing/2014/main" id="{38BDE105-0889-426D-A8D4-7ED98CDBA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1" y="73"/>
              <a:ext cx="542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3" descr="ntu_title01">
              <a:extLst>
                <a:ext uri="{FF2B5EF4-FFF2-40B4-BE49-F238E27FC236}">
                  <a16:creationId xmlns:a16="http://schemas.microsoft.com/office/drawing/2014/main" id="{C4F04F40-9DB5-4EF1-B0E2-3B2CC18478F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4" y="170"/>
              <a:ext cx="63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849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3786-89E0-4287-8C69-191C6E73C774}" type="datetime1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60994" y="6015038"/>
            <a:ext cx="571258" cy="47625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7F6D9BA-1C69-4B79-AEC7-829A8A26CF6A}" type="slidenum">
              <a:rPr lang="en-US" altLang="zh-TW" sz="1800" smtClean="0"/>
              <a:pPr>
                <a:defRPr/>
              </a:pPr>
              <a:t>‹#›</a:t>
            </a:fld>
            <a:endParaRPr lang="en-US" altLang="zh-TW" sz="180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6" name="Line 16"/>
          <p:cNvSpPr>
            <a:spLocks noChangeShapeType="1"/>
          </p:cNvSpPr>
          <p:nvPr userDrawn="1"/>
        </p:nvSpPr>
        <p:spPr bwMode="auto">
          <a:xfrm flipV="1">
            <a:off x="179388" y="1052515"/>
            <a:ext cx="0" cy="5616575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7" name="Line 17"/>
          <p:cNvSpPr>
            <a:spLocks noChangeShapeType="1"/>
          </p:cNvSpPr>
          <p:nvPr userDrawn="1"/>
        </p:nvSpPr>
        <p:spPr bwMode="auto">
          <a:xfrm flipH="1">
            <a:off x="0" y="6669088"/>
            <a:ext cx="179388" cy="188912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 userDrawn="1"/>
        </p:nvSpPr>
        <p:spPr bwMode="auto">
          <a:xfrm>
            <a:off x="6796404" y="6491290"/>
            <a:ext cx="234759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Rockwell Condensed" pitchFamily="18" charset="0"/>
                <a:ea typeface="新細明體" pitchFamily="18" charset="-120"/>
              </a:rPr>
              <a:t>Coding &amp; Its Application Lab </a:t>
            </a:r>
          </a:p>
        </p:txBody>
      </p:sp>
      <p:sp>
        <p:nvSpPr>
          <p:cNvPr id="19" name="Line 27"/>
          <p:cNvSpPr>
            <a:spLocks noChangeShapeType="1"/>
          </p:cNvSpPr>
          <p:nvPr userDrawn="1"/>
        </p:nvSpPr>
        <p:spPr bwMode="auto">
          <a:xfrm>
            <a:off x="179389" y="6669088"/>
            <a:ext cx="6490919" cy="0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 sz="1800">
              <a:ea typeface="新細明體" pitchFamily="18" charset="-120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497BC88C-0690-4BE5-A870-1CDCBA6FD8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950" y="21945"/>
            <a:ext cx="1564146" cy="649276"/>
            <a:chOff x="4491" y="73"/>
            <a:chExt cx="1178" cy="457"/>
          </a:xfrm>
        </p:grpSpPr>
        <p:pic>
          <p:nvPicPr>
            <p:cNvPr id="22" name="Picture 12" descr="emblem_200">
              <a:extLst>
                <a:ext uri="{FF2B5EF4-FFF2-40B4-BE49-F238E27FC236}">
                  <a16:creationId xmlns:a16="http://schemas.microsoft.com/office/drawing/2014/main" id="{0A72A7CF-443E-45A4-9CB9-9EC844F74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1" y="73"/>
              <a:ext cx="542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3" descr="ntu_title01">
              <a:extLst>
                <a:ext uri="{FF2B5EF4-FFF2-40B4-BE49-F238E27FC236}">
                  <a16:creationId xmlns:a16="http://schemas.microsoft.com/office/drawing/2014/main" id="{1AB274F4-A5CD-4110-87AC-049CE5ED70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4" y="170"/>
              <a:ext cx="63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578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E0F7C-FF68-4101-971F-39C450F8BD92}" type="datetime1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74A-C851-4120-8370-29570DAAC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7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mbria Math" panose="02040503050406030204" pitchFamily="18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11" Type="http://schemas.openxmlformats.org/officeDocument/2006/relationships/image" Target="../media/image31.png"/><Relationship Id="rId5" Type="http://schemas.openxmlformats.org/officeDocument/2006/relationships/image" Target="../media/image72.png"/><Relationship Id="rId10" Type="http://schemas.openxmlformats.org/officeDocument/2006/relationships/image" Target="../media/image750.png"/><Relationship Id="rId4" Type="http://schemas.openxmlformats.org/officeDocument/2006/relationships/image" Target="../media/image71.png"/><Relationship Id="rId9" Type="http://schemas.openxmlformats.org/officeDocument/2006/relationships/image" Target="../media/image7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20.png"/><Relationship Id="rId25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250.png"/><Relationship Id="rId23" Type="http://schemas.openxmlformats.org/officeDocument/2006/relationships/image" Target="../media/image240.png"/><Relationship Id="rId22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3" Type="http://schemas.openxmlformats.org/officeDocument/2006/relationships/image" Target="../media/image32.png"/><Relationship Id="rId21" Type="http://schemas.openxmlformats.org/officeDocument/2006/relationships/image" Target="../media/image220.png"/><Relationship Id="rId25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250.png"/><Relationship Id="rId23" Type="http://schemas.openxmlformats.org/officeDocument/2006/relationships/image" Target="../media/image240.png"/><Relationship Id="rId22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0.png"/><Relationship Id="rId11" Type="http://schemas.openxmlformats.org/officeDocument/2006/relationships/image" Target="../media/image381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40.png"/><Relationship Id="rId3" Type="http://schemas.openxmlformats.org/officeDocument/2006/relationships/image" Target="../media/image300.png"/><Relationship Id="rId7" Type="http://schemas.openxmlformats.org/officeDocument/2006/relationships/image" Target="../media/image38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11" Type="http://schemas.openxmlformats.org/officeDocument/2006/relationships/image" Target="../media/image430.png"/><Relationship Id="rId5" Type="http://schemas.openxmlformats.org/officeDocument/2006/relationships/image" Target="../media/image320.png"/><Relationship Id="rId15" Type="http://schemas.openxmlformats.org/officeDocument/2006/relationships/image" Target="../media/image46.png"/><Relationship Id="rId10" Type="http://schemas.openxmlformats.org/officeDocument/2006/relationships/image" Target="../media/image420.png"/><Relationship Id="rId4" Type="http://schemas.openxmlformats.org/officeDocument/2006/relationships/image" Target="../media/image310.png"/><Relationship Id="rId9" Type="http://schemas.openxmlformats.org/officeDocument/2006/relationships/image" Target="../media/image340.png"/><Relationship Id="rId1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51.png"/><Relationship Id="rId4" Type="http://schemas.openxmlformats.org/officeDocument/2006/relationships/slide" Target="slide22.xml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490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78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6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7.emf"/><Relationship Id="rId4" Type="http://schemas.openxmlformats.org/officeDocument/2006/relationships/image" Target="../media/image1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4657" y="1422909"/>
            <a:ext cx="7727496" cy="2326970"/>
          </a:xfrm>
        </p:spPr>
        <p:txBody>
          <a:bodyPr anchor="ctr"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 for OFDM Systems over Multipath Fast-Fading Channel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9405" y="4376775"/>
            <a:ext cx="6858000" cy="165576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: Yi-Ru Chen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 : Prof. Mao-Chao Lin, Prof. Huang-Chang Lee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06, 2020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096327" y="30202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8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and Derivation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frequency-domain received signal can be calculated as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normalized FFT matrix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channel matrix given by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frequency-domain received signal of the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 can be decomposed into three parts as follows: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inter-carrier interference term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ICI to estimate the time-varying CIR, then the channel matrix can derived from the estimated CIR 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  <a:blipFill>
                <a:blip r:embed="rId3"/>
                <a:stretch>
                  <a:fillRect l="-471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DC32BE6E-1F3A-43FC-B526-F10A77C78B45}"/>
              </a:ext>
            </a:extLst>
          </p:cNvPr>
          <p:cNvGrpSpPr/>
          <p:nvPr/>
        </p:nvGrpSpPr>
        <p:grpSpPr>
          <a:xfrm>
            <a:off x="3510846" y="1703196"/>
            <a:ext cx="2259017" cy="710891"/>
            <a:chOff x="3709949" y="1746259"/>
            <a:chExt cx="2259017" cy="710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7959690-5C23-4107-81D9-973F729C1EFB}"/>
                    </a:ext>
                  </a:extLst>
                </p:cNvPr>
                <p:cNvSpPr/>
                <p:nvPr/>
              </p:nvSpPr>
              <p:spPr>
                <a:xfrm>
                  <a:off x="3709949" y="1746259"/>
                  <a:ext cx="12963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smtClean="0">
                            <a:latin typeface="Cambria Math" panose="02040503050406030204" pitchFamily="18" charset="0"/>
                          </a:rPr>
                          <m:t>𝐅</m:t>
                        </m:r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7959690-5C23-4107-81D9-973F729C1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49" y="1746259"/>
                  <a:ext cx="129638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94C05B6-0CC6-482F-B6B3-B536E5EE6D05}"/>
                    </a:ext>
                  </a:extLst>
                </p:cNvPr>
                <p:cNvSpPr/>
                <p:nvPr/>
              </p:nvSpPr>
              <p:spPr>
                <a:xfrm>
                  <a:off x="4091785" y="2087818"/>
                  <a:ext cx="1877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94C05B6-0CC6-482F-B6B3-B536E5EE6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785" y="2087818"/>
                  <a:ext cx="18771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DF2180-25FB-4C13-AC5B-7F1FE3056740}"/>
                  </a:ext>
                </a:extLst>
              </p:cNvPr>
              <p:cNvSpPr/>
              <p:nvPr/>
            </p:nvSpPr>
            <p:spPr>
              <a:xfrm>
                <a:off x="3496098" y="2798709"/>
                <a:ext cx="1598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DF2180-25FB-4C13-AC5B-7F1FE3056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98" y="2798709"/>
                <a:ext cx="1598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D5DDC78-9217-4905-92DE-07F7008360BE}"/>
                  </a:ext>
                </a:extLst>
              </p:cNvPr>
              <p:cNvSpPr/>
              <p:nvPr/>
            </p:nvSpPr>
            <p:spPr>
              <a:xfrm>
                <a:off x="2844221" y="3947318"/>
                <a:ext cx="4022190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D5DDC78-9217-4905-92DE-07F700836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221" y="3947318"/>
                <a:ext cx="4022190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Polynomial-Basis Expansion Model (P-BEM)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5"/>
                <a:ext cx="7881282" cy="506452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tap,  the channel gains corresponding to the other sample time of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 can be approximated as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-order polynomial [3]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18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basis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BEM coefficient vector of the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tap of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BEM coefficient vector of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 can be expressed as </a:t>
                </a: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5"/>
                <a:ext cx="7881282" cy="5064529"/>
              </a:xfrm>
              <a:blipFill>
                <a:blip r:embed="rId3"/>
                <a:stretch>
                  <a:fillRect l="-464" t="-10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32B100-A6D5-4472-810D-C72D7B35892B}"/>
                  </a:ext>
                </a:extLst>
              </p:cNvPr>
              <p:cNvSpPr/>
              <p:nvPr/>
            </p:nvSpPr>
            <p:spPr>
              <a:xfrm>
                <a:off x="1434732" y="1929757"/>
                <a:ext cx="7359445" cy="369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rgbClr val="0442A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𝑚𝑇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𝑚𝑇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𝑚𝑇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32B100-A6D5-4472-810D-C72D7B358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32" y="1929757"/>
                <a:ext cx="7359445" cy="369588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80F49071-E45B-4221-B9F7-79E3C19E8CE2}"/>
              </a:ext>
            </a:extLst>
          </p:cNvPr>
          <p:cNvGrpSpPr/>
          <p:nvPr/>
        </p:nvGrpSpPr>
        <p:grpSpPr>
          <a:xfrm>
            <a:off x="2171250" y="2548109"/>
            <a:ext cx="4959822" cy="2031806"/>
            <a:chOff x="2184700" y="2466440"/>
            <a:chExt cx="4959822" cy="203180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D2AFAA2-FF17-4E26-90E3-6F5AB90F66B1}"/>
                </a:ext>
              </a:extLst>
            </p:cNvPr>
            <p:cNvGrpSpPr/>
            <p:nvPr/>
          </p:nvGrpSpPr>
          <p:grpSpPr>
            <a:xfrm>
              <a:off x="2184700" y="2466440"/>
              <a:ext cx="4959822" cy="1662277"/>
              <a:chOff x="4495800" y="3102336"/>
              <a:chExt cx="4959822" cy="1662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FF37D61E-2642-42DC-9732-F9846429EB76}"/>
                      </a:ext>
                    </a:extLst>
                  </p:cNvPr>
                  <p:cNvSpPr txBox="1"/>
                  <p:nvPr/>
                </p:nvSpPr>
                <p:spPr>
                  <a:xfrm>
                    <a:off x="4495800" y="3102336"/>
                    <a:ext cx="3361498" cy="3714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,0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,1</m:t>
                                                  </m:r>
                                                </m:sup>
                                              </m:sSubSup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b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FF37D61E-2642-42DC-9732-F9846429EB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3102336"/>
                    <a:ext cx="3361498" cy="3714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49" t="-1639" r="-362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198B438-D5C5-4601-88DC-C732B5F40C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31" y="3571851"/>
                    <a:ext cx="4622291" cy="11927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−1)</m:t>
                                                      </m:r>
                                                      <m: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−1)</m:t>
                                                      </m:r>
                                                      <m: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oMath>
                      </m:oMathPara>
                    </a14:m>
                    <a:br>
                      <a:rPr lang="en-US" altLang="zh-TW" b="0" i="1" dirty="0">
                        <a:latin typeface="Cambria Math" panose="02040503050406030204" pitchFamily="18" charset="0"/>
                      </a:rPr>
                    </a:br>
                    <a:endParaRPr lang="en-US" altLang="zh-TW" b="1" i="1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198B438-D5C5-4601-88DC-C732B5F40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31" y="3571851"/>
                    <a:ext cx="4622291" cy="11927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915FBC-FB1F-435B-8B9E-A4AE21814CEF}"/>
                    </a:ext>
                  </a:extLst>
                </p:cNvPr>
                <p:cNvSpPr/>
                <p:nvPr/>
              </p:nvSpPr>
              <p:spPr>
                <a:xfrm>
                  <a:off x="2458793" y="4128914"/>
                  <a:ext cx="9681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𝐁</m:t>
                        </m:r>
                        <m:sSubSup>
                          <m:sSub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915FBC-FB1F-435B-8B9E-A4AE21814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793" y="4128914"/>
                  <a:ext cx="9681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6F0713-C5E9-4855-8FAD-683D1B73EAEC}"/>
                  </a:ext>
                </a:extLst>
              </p:cNvPr>
              <p:cNvSpPr/>
              <p:nvPr/>
            </p:nvSpPr>
            <p:spPr>
              <a:xfrm>
                <a:off x="2445343" y="5807472"/>
                <a:ext cx="3350597" cy="463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p>
                                              </m:sSubSup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p>
                                              </m:sSubSup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p>
                                              </m:sSubSup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6F0713-C5E9-4855-8FAD-683D1B73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43" y="5807472"/>
                <a:ext cx="3350597" cy="4633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D3883DC0-A312-4D02-AF40-B5A713EEC23A}"/>
              </a:ext>
            </a:extLst>
          </p:cNvPr>
          <p:cNvSpPr/>
          <p:nvPr/>
        </p:nvSpPr>
        <p:spPr>
          <a:xfrm>
            <a:off x="125361" y="6354761"/>
            <a:ext cx="7881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[3] Z. Tang, R. C. Cannizzaro, G. </a:t>
            </a:r>
            <a:r>
              <a:rPr lang="en-US" altLang="zh-TW" sz="1200" dirty="0" err="1"/>
              <a:t>Leus</a:t>
            </a:r>
            <a:r>
              <a:rPr lang="en-US" altLang="zh-TW" sz="1200" dirty="0"/>
              <a:t>, and P. </a:t>
            </a:r>
            <a:r>
              <a:rPr lang="en-US" altLang="zh-TW" sz="1200" dirty="0" err="1"/>
              <a:t>Banelli</a:t>
            </a:r>
            <a:r>
              <a:rPr lang="en-US" altLang="zh-TW" sz="1200" dirty="0"/>
              <a:t>, “Pilot-assisted time-varying channel estimation for OFDM systems,” IEEE Trans. Signal Process., vol. 55, no. 5, pp. 2226–2238, May 2007.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78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Equalization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ICI Mitigation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 algn="l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channel matrix is perfectly estimated  </a:t>
                </a: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l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MMSE equalizer [4]</a:t>
                </a:r>
              </a:p>
              <a:p>
                <a:pPr marL="800100" lvl="2" indent="-342900" algn="l">
                  <a:lnSpc>
                    <a:spcPct val="100000"/>
                  </a:lnSpc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minimize the cost function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orthogonality principle</a:t>
                </a:r>
              </a:p>
              <a:p>
                <a:pPr marL="800100" lvl="2" indent="-342900" algn="l">
                  <a:lnSpc>
                    <a:spcPct val="100000"/>
                  </a:lnSpc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detected signal can be calculated by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variance of channel noise</a:t>
                </a:r>
              </a:p>
              <a:p>
                <a:pPr marL="800100" lvl="2" indent="-342900" algn="l">
                  <a:lnSpc>
                    <a:spcPct val="100000"/>
                  </a:lnSpc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 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complexity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inversion </a:t>
                </a: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  <a:blipFill>
                <a:blip r:embed="rId3"/>
                <a:stretch>
                  <a:fillRect l="-460" t="-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421B669-A149-4455-B111-04F333F1F358}"/>
                  </a:ext>
                </a:extLst>
              </p:cNvPr>
              <p:cNvSpPr/>
              <p:nvPr/>
            </p:nvSpPr>
            <p:spPr>
              <a:xfrm>
                <a:off x="3047393" y="3062425"/>
                <a:ext cx="3397532" cy="366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421B669-A149-4455-B111-04F333F1F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93" y="3062425"/>
                <a:ext cx="3397532" cy="366575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63FA347-0315-4095-A927-631896B7A5A8}"/>
              </a:ext>
            </a:extLst>
          </p:cNvPr>
          <p:cNvSpPr/>
          <p:nvPr/>
        </p:nvSpPr>
        <p:spPr>
          <a:xfrm>
            <a:off x="128279" y="6427113"/>
            <a:ext cx="65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TW" sz="12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Kwanghoon</a:t>
            </a:r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zh-TW" sz="12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Hyuncheol</a:t>
            </a:r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Park, “A Low Complexity ICI Cancellation Method for High Mobility OFDM Systems”</a:t>
            </a:r>
          </a:p>
        </p:txBody>
      </p:sp>
    </p:spTree>
    <p:extLst>
      <p:ext uri="{BB962C8B-B14F-4D97-AF65-F5344CB8AC3E}">
        <p14:creationId xmlns:p14="http://schemas.microsoft.com/office/powerpoint/2010/main" val="310196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Equalization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ICI Mitigation</a:t>
            </a:r>
          </a:p>
        </p:txBody>
      </p:sp>
      <p:sp>
        <p:nvSpPr>
          <p:cNvPr id="15" name="副標題 3">
            <a:extLst>
              <a:ext uri="{FF2B5EF4-FFF2-40B4-BE49-F238E27FC236}">
                <a16:creationId xmlns:a16="http://schemas.microsoft.com/office/drawing/2014/main" id="{029B843D-9786-46E7-9C98-7440E8DFD745}"/>
              </a:ext>
            </a:extLst>
          </p:cNvPr>
          <p:cNvSpPr txBox="1">
            <a:spLocks/>
          </p:cNvSpPr>
          <p:nvPr/>
        </p:nvSpPr>
        <p:spPr>
          <a:xfrm>
            <a:off x="768647" y="1318575"/>
            <a:ext cx="7955024" cy="542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 power distribution show that if the subcarrier distance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a certain value then the power is almost negligible</a:t>
            </a:r>
          </a:p>
          <a:p>
            <a:pPr marL="0" lvl="1" algn="l">
              <a:lnSpc>
                <a:spcPct val="100000"/>
              </a:lnSpc>
              <a:spcBef>
                <a:spcPts val="1000"/>
              </a:spcBef>
            </a:pP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>
              <a:lnSpc>
                <a:spcPct val="100000"/>
              </a:lnSpc>
              <a:spcBef>
                <a:spcPts val="1000"/>
              </a:spcBef>
              <a:buFont typeface="Cambria Math" panose="02040503050406030204" pitchFamily="18" charset="0"/>
              <a:buChar char="‒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605E59-9B33-4977-8548-57515018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07" y="1808520"/>
            <a:ext cx="5963586" cy="43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Equalization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ICI Mitigation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 algn="l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keep the elements of the channel matrix satisfied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algn="l">
                  <a:lnSpc>
                    <a:spcPct val="100000"/>
                  </a:lnSpc>
                  <a:spcBef>
                    <a:spcPts val="1000"/>
                  </a:spcBef>
                </a:pP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  <a:blipFill>
                <a:blip r:embed="rId3"/>
                <a:stretch>
                  <a:fillRect l="-460" t="-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2C76B20B-412A-4C9F-93B6-DF78BE0832B1}"/>
              </a:ext>
            </a:extLst>
          </p:cNvPr>
          <p:cNvGrpSpPr/>
          <p:nvPr/>
        </p:nvGrpSpPr>
        <p:grpSpPr>
          <a:xfrm>
            <a:off x="2201110" y="1695651"/>
            <a:ext cx="4907475" cy="2216033"/>
            <a:chOff x="2393854" y="2850818"/>
            <a:chExt cx="4907475" cy="2216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F37C0E0-531E-4076-847B-982F3BF8EA84}"/>
                    </a:ext>
                  </a:extLst>
                </p:cNvPr>
                <p:cNvSpPr/>
                <p:nvPr/>
              </p:nvSpPr>
              <p:spPr>
                <a:xfrm>
                  <a:off x="3087259" y="2850818"/>
                  <a:ext cx="584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6C9BCDF-1DC5-43EA-88C3-820633CDD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259" y="2850818"/>
                  <a:ext cx="5843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9449D5E-97A0-4FFA-9046-BA16F94B4021}"/>
                    </a:ext>
                  </a:extLst>
                </p:cNvPr>
                <p:cNvSpPr/>
                <p:nvPr/>
              </p:nvSpPr>
              <p:spPr>
                <a:xfrm>
                  <a:off x="5644970" y="2853930"/>
                  <a:ext cx="579839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ABED83A-F193-4230-906F-F2D4F6DB5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70" y="2853930"/>
                  <a:ext cx="579839" cy="376193"/>
                </a:xfrm>
                <a:prstGeom prst="rect">
                  <a:avLst/>
                </a:prstGeom>
                <a:blipFill>
                  <a:blip r:embed="rId5"/>
                  <a:stretch>
                    <a:fillRect t="-8197" r="-4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FD7EFDF-B8F4-41C6-94CD-2BD52302405C}"/>
                </a:ext>
              </a:extLst>
            </p:cNvPr>
            <p:cNvGrpSpPr/>
            <p:nvPr/>
          </p:nvGrpSpPr>
          <p:grpSpPr>
            <a:xfrm>
              <a:off x="4396096" y="3092431"/>
              <a:ext cx="2905233" cy="1974420"/>
              <a:chOff x="4396096" y="2795251"/>
              <a:chExt cx="2905233" cy="197442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44A9B-3CF1-4B0F-8651-7E66E578E6FC}"/>
                  </a:ext>
                </a:extLst>
              </p:cNvPr>
              <p:cNvSpPr/>
              <p:nvPr/>
            </p:nvSpPr>
            <p:spPr>
              <a:xfrm>
                <a:off x="4951565" y="2950012"/>
                <a:ext cx="1794294" cy="16648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等腰三角形 13">
                <a:extLst>
                  <a:ext uri="{FF2B5EF4-FFF2-40B4-BE49-F238E27FC236}">
                    <a16:creationId xmlns:a16="http://schemas.microsoft.com/office/drawing/2014/main" id="{31989131-9682-42EB-BDB2-0D98D4C256B6}"/>
                  </a:ext>
                </a:extLst>
              </p:cNvPr>
              <p:cNvSpPr/>
              <p:nvPr/>
            </p:nvSpPr>
            <p:spPr>
              <a:xfrm rot="13412784">
                <a:off x="4396096" y="3851635"/>
                <a:ext cx="1832810" cy="91803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988005"/>
                  <a:gd name="connsiteY0" fmla="*/ 996888 h 1106541"/>
                  <a:gd name="connsiteX1" fmla="*/ 992981 w 1988005"/>
                  <a:gd name="connsiteY1" fmla="*/ 0 h 1106541"/>
                  <a:gd name="connsiteX2" fmla="*/ 1988005 w 1988005"/>
                  <a:gd name="connsiteY2" fmla="*/ 1106541 h 1106541"/>
                  <a:gd name="connsiteX3" fmla="*/ 0 w 1988005"/>
                  <a:gd name="connsiteY3" fmla="*/ 996888 h 1106541"/>
                  <a:gd name="connsiteX0" fmla="*/ 0 w 1882416"/>
                  <a:gd name="connsiteY0" fmla="*/ 996888 h 996888"/>
                  <a:gd name="connsiteX1" fmla="*/ 992981 w 1882416"/>
                  <a:gd name="connsiteY1" fmla="*/ 0 h 996888"/>
                  <a:gd name="connsiteX2" fmla="*/ 1882416 w 1882416"/>
                  <a:gd name="connsiteY2" fmla="*/ 989090 h 996888"/>
                  <a:gd name="connsiteX3" fmla="*/ 0 w 1882416"/>
                  <a:gd name="connsiteY3" fmla="*/ 996888 h 9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416" h="996888">
                    <a:moveTo>
                      <a:pt x="0" y="996888"/>
                    </a:moveTo>
                    <a:lnTo>
                      <a:pt x="992981" y="0"/>
                    </a:lnTo>
                    <a:lnTo>
                      <a:pt x="1882416" y="989090"/>
                    </a:lnTo>
                    <a:lnTo>
                      <a:pt x="0" y="996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等腰三角形 13">
                <a:extLst>
                  <a:ext uri="{FF2B5EF4-FFF2-40B4-BE49-F238E27FC236}">
                    <a16:creationId xmlns:a16="http://schemas.microsoft.com/office/drawing/2014/main" id="{32A24ACB-D25C-44CA-9139-FA73966EB069}"/>
                  </a:ext>
                </a:extLst>
              </p:cNvPr>
              <p:cNvSpPr/>
              <p:nvPr/>
            </p:nvSpPr>
            <p:spPr>
              <a:xfrm rot="13412784">
                <a:off x="4762708" y="4335511"/>
                <a:ext cx="616394" cy="31835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196089"/>
                  <a:gd name="connsiteY0" fmla="*/ 196297 h 1106541"/>
                  <a:gd name="connsiteX1" fmla="*/ 201065 w 1196089"/>
                  <a:gd name="connsiteY1" fmla="*/ 0 h 1106541"/>
                  <a:gd name="connsiteX2" fmla="*/ 1196089 w 1196089"/>
                  <a:gd name="connsiteY2" fmla="*/ 1106541 h 1106541"/>
                  <a:gd name="connsiteX3" fmla="*/ 0 w 1196089"/>
                  <a:gd name="connsiteY3" fmla="*/ 196297 h 1106541"/>
                  <a:gd name="connsiteX0" fmla="*/ 0 w 403041"/>
                  <a:gd name="connsiteY0" fmla="*/ 196297 h 224409"/>
                  <a:gd name="connsiteX1" fmla="*/ 201065 w 403041"/>
                  <a:gd name="connsiteY1" fmla="*/ 0 h 224409"/>
                  <a:gd name="connsiteX2" fmla="*/ 403041 w 403041"/>
                  <a:gd name="connsiteY2" fmla="*/ 224409 h 224409"/>
                  <a:gd name="connsiteX3" fmla="*/ 0 w 403041"/>
                  <a:gd name="connsiteY3" fmla="*/ 196297 h 224409"/>
                  <a:gd name="connsiteX0" fmla="*/ 0 w 403275"/>
                  <a:gd name="connsiteY0" fmla="*/ 206046 h 224409"/>
                  <a:gd name="connsiteX1" fmla="*/ 201299 w 403275"/>
                  <a:gd name="connsiteY1" fmla="*/ 0 h 224409"/>
                  <a:gd name="connsiteX2" fmla="*/ 403275 w 403275"/>
                  <a:gd name="connsiteY2" fmla="*/ 224409 h 224409"/>
                  <a:gd name="connsiteX3" fmla="*/ 0 w 403275"/>
                  <a:gd name="connsiteY3" fmla="*/ 206046 h 224409"/>
                  <a:gd name="connsiteX0" fmla="*/ 0 w 407768"/>
                  <a:gd name="connsiteY0" fmla="*/ 201047 h 224409"/>
                  <a:gd name="connsiteX1" fmla="*/ 205792 w 407768"/>
                  <a:gd name="connsiteY1" fmla="*/ 0 h 224409"/>
                  <a:gd name="connsiteX2" fmla="*/ 407768 w 407768"/>
                  <a:gd name="connsiteY2" fmla="*/ 224409 h 224409"/>
                  <a:gd name="connsiteX3" fmla="*/ 0 w 407768"/>
                  <a:gd name="connsiteY3" fmla="*/ 201047 h 224409"/>
                  <a:gd name="connsiteX0" fmla="*/ 0 w 405521"/>
                  <a:gd name="connsiteY0" fmla="*/ 203547 h 224409"/>
                  <a:gd name="connsiteX1" fmla="*/ 203545 w 405521"/>
                  <a:gd name="connsiteY1" fmla="*/ 0 h 224409"/>
                  <a:gd name="connsiteX2" fmla="*/ 405521 w 405521"/>
                  <a:gd name="connsiteY2" fmla="*/ 224409 h 224409"/>
                  <a:gd name="connsiteX3" fmla="*/ 0 w 405521"/>
                  <a:gd name="connsiteY3" fmla="*/ 203547 h 224409"/>
                  <a:gd name="connsiteX0" fmla="*/ 0 w 520658"/>
                  <a:gd name="connsiteY0" fmla="*/ 315685 h 315685"/>
                  <a:gd name="connsiteX1" fmla="*/ 318682 w 520658"/>
                  <a:gd name="connsiteY1" fmla="*/ 0 h 315685"/>
                  <a:gd name="connsiteX2" fmla="*/ 520658 w 520658"/>
                  <a:gd name="connsiteY2" fmla="*/ 224409 h 315685"/>
                  <a:gd name="connsiteX3" fmla="*/ 0 w 520658"/>
                  <a:gd name="connsiteY3" fmla="*/ 315685 h 315685"/>
                  <a:gd name="connsiteX0" fmla="*/ 0 w 628583"/>
                  <a:gd name="connsiteY0" fmla="*/ 315685 h 340704"/>
                  <a:gd name="connsiteX1" fmla="*/ 318682 w 628583"/>
                  <a:gd name="connsiteY1" fmla="*/ 0 h 340704"/>
                  <a:gd name="connsiteX2" fmla="*/ 628583 w 628583"/>
                  <a:gd name="connsiteY2" fmla="*/ 340704 h 340704"/>
                  <a:gd name="connsiteX3" fmla="*/ 0 w 628583"/>
                  <a:gd name="connsiteY3" fmla="*/ 315685 h 340704"/>
                  <a:gd name="connsiteX0" fmla="*/ 0 w 640167"/>
                  <a:gd name="connsiteY0" fmla="*/ 315685 h 338575"/>
                  <a:gd name="connsiteX1" fmla="*/ 318682 w 640167"/>
                  <a:gd name="connsiteY1" fmla="*/ 0 h 338575"/>
                  <a:gd name="connsiteX2" fmla="*/ 640167 w 640167"/>
                  <a:gd name="connsiteY2" fmla="*/ 338575 h 338575"/>
                  <a:gd name="connsiteX3" fmla="*/ 0 w 640167"/>
                  <a:gd name="connsiteY3" fmla="*/ 315685 h 338575"/>
                  <a:gd name="connsiteX0" fmla="*/ 0 w 633076"/>
                  <a:gd name="connsiteY0" fmla="*/ 315685 h 345701"/>
                  <a:gd name="connsiteX1" fmla="*/ 318682 w 633076"/>
                  <a:gd name="connsiteY1" fmla="*/ 0 h 345701"/>
                  <a:gd name="connsiteX2" fmla="*/ 633076 w 633076"/>
                  <a:gd name="connsiteY2" fmla="*/ 345701 h 345701"/>
                  <a:gd name="connsiteX3" fmla="*/ 0 w 633076"/>
                  <a:gd name="connsiteY3" fmla="*/ 315685 h 34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076" h="345701">
                    <a:moveTo>
                      <a:pt x="0" y="315685"/>
                    </a:moveTo>
                    <a:lnTo>
                      <a:pt x="318682" y="0"/>
                    </a:lnTo>
                    <a:lnTo>
                      <a:pt x="633076" y="345701"/>
                    </a:lnTo>
                    <a:lnTo>
                      <a:pt x="0" y="31568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等腰三角形 13">
                <a:extLst>
                  <a:ext uri="{FF2B5EF4-FFF2-40B4-BE49-F238E27FC236}">
                    <a16:creationId xmlns:a16="http://schemas.microsoft.com/office/drawing/2014/main" id="{399782E2-EB59-4675-97C3-186B7AFA49EB}"/>
                  </a:ext>
                </a:extLst>
              </p:cNvPr>
              <p:cNvSpPr/>
              <p:nvPr/>
            </p:nvSpPr>
            <p:spPr>
              <a:xfrm rot="2612784">
                <a:off x="5468519" y="2795251"/>
                <a:ext cx="1832810" cy="91803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988005"/>
                  <a:gd name="connsiteY0" fmla="*/ 996888 h 1106541"/>
                  <a:gd name="connsiteX1" fmla="*/ 992981 w 1988005"/>
                  <a:gd name="connsiteY1" fmla="*/ 0 h 1106541"/>
                  <a:gd name="connsiteX2" fmla="*/ 1988005 w 1988005"/>
                  <a:gd name="connsiteY2" fmla="*/ 1106541 h 1106541"/>
                  <a:gd name="connsiteX3" fmla="*/ 0 w 1988005"/>
                  <a:gd name="connsiteY3" fmla="*/ 996888 h 1106541"/>
                  <a:gd name="connsiteX0" fmla="*/ 0 w 1882416"/>
                  <a:gd name="connsiteY0" fmla="*/ 996888 h 996888"/>
                  <a:gd name="connsiteX1" fmla="*/ 992981 w 1882416"/>
                  <a:gd name="connsiteY1" fmla="*/ 0 h 996888"/>
                  <a:gd name="connsiteX2" fmla="*/ 1882416 w 1882416"/>
                  <a:gd name="connsiteY2" fmla="*/ 989090 h 996888"/>
                  <a:gd name="connsiteX3" fmla="*/ 0 w 1882416"/>
                  <a:gd name="connsiteY3" fmla="*/ 996888 h 9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416" h="996888">
                    <a:moveTo>
                      <a:pt x="0" y="996888"/>
                    </a:moveTo>
                    <a:lnTo>
                      <a:pt x="992981" y="0"/>
                    </a:lnTo>
                    <a:lnTo>
                      <a:pt x="1882416" y="989090"/>
                    </a:lnTo>
                    <a:lnTo>
                      <a:pt x="0" y="996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等腰三角形 13">
                <a:extLst>
                  <a:ext uri="{FF2B5EF4-FFF2-40B4-BE49-F238E27FC236}">
                    <a16:creationId xmlns:a16="http://schemas.microsoft.com/office/drawing/2014/main" id="{CC6A9BA5-6962-497E-BCCB-8902179E5D13}"/>
                  </a:ext>
                </a:extLst>
              </p:cNvPr>
              <p:cNvSpPr/>
              <p:nvPr/>
            </p:nvSpPr>
            <p:spPr>
              <a:xfrm rot="2612784">
                <a:off x="6317815" y="2912644"/>
                <a:ext cx="616394" cy="31835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196089"/>
                  <a:gd name="connsiteY0" fmla="*/ 196297 h 1106541"/>
                  <a:gd name="connsiteX1" fmla="*/ 201065 w 1196089"/>
                  <a:gd name="connsiteY1" fmla="*/ 0 h 1106541"/>
                  <a:gd name="connsiteX2" fmla="*/ 1196089 w 1196089"/>
                  <a:gd name="connsiteY2" fmla="*/ 1106541 h 1106541"/>
                  <a:gd name="connsiteX3" fmla="*/ 0 w 1196089"/>
                  <a:gd name="connsiteY3" fmla="*/ 196297 h 1106541"/>
                  <a:gd name="connsiteX0" fmla="*/ 0 w 403041"/>
                  <a:gd name="connsiteY0" fmla="*/ 196297 h 224409"/>
                  <a:gd name="connsiteX1" fmla="*/ 201065 w 403041"/>
                  <a:gd name="connsiteY1" fmla="*/ 0 h 224409"/>
                  <a:gd name="connsiteX2" fmla="*/ 403041 w 403041"/>
                  <a:gd name="connsiteY2" fmla="*/ 224409 h 224409"/>
                  <a:gd name="connsiteX3" fmla="*/ 0 w 403041"/>
                  <a:gd name="connsiteY3" fmla="*/ 196297 h 224409"/>
                  <a:gd name="connsiteX0" fmla="*/ 0 w 403275"/>
                  <a:gd name="connsiteY0" fmla="*/ 206046 h 224409"/>
                  <a:gd name="connsiteX1" fmla="*/ 201299 w 403275"/>
                  <a:gd name="connsiteY1" fmla="*/ 0 h 224409"/>
                  <a:gd name="connsiteX2" fmla="*/ 403275 w 403275"/>
                  <a:gd name="connsiteY2" fmla="*/ 224409 h 224409"/>
                  <a:gd name="connsiteX3" fmla="*/ 0 w 403275"/>
                  <a:gd name="connsiteY3" fmla="*/ 206046 h 224409"/>
                  <a:gd name="connsiteX0" fmla="*/ 0 w 407768"/>
                  <a:gd name="connsiteY0" fmla="*/ 201047 h 224409"/>
                  <a:gd name="connsiteX1" fmla="*/ 205792 w 407768"/>
                  <a:gd name="connsiteY1" fmla="*/ 0 h 224409"/>
                  <a:gd name="connsiteX2" fmla="*/ 407768 w 407768"/>
                  <a:gd name="connsiteY2" fmla="*/ 224409 h 224409"/>
                  <a:gd name="connsiteX3" fmla="*/ 0 w 407768"/>
                  <a:gd name="connsiteY3" fmla="*/ 201047 h 224409"/>
                  <a:gd name="connsiteX0" fmla="*/ 0 w 405521"/>
                  <a:gd name="connsiteY0" fmla="*/ 203547 h 224409"/>
                  <a:gd name="connsiteX1" fmla="*/ 203545 w 405521"/>
                  <a:gd name="connsiteY1" fmla="*/ 0 h 224409"/>
                  <a:gd name="connsiteX2" fmla="*/ 405521 w 405521"/>
                  <a:gd name="connsiteY2" fmla="*/ 224409 h 224409"/>
                  <a:gd name="connsiteX3" fmla="*/ 0 w 405521"/>
                  <a:gd name="connsiteY3" fmla="*/ 203547 h 224409"/>
                  <a:gd name="connsiteX0" fmla="*/ 0 w 520658"/>
                  <a:gd name="connsiteY0" fmla="*/ 315685 h 315685"/>
                  <a:gd name="connsiteX1" fmla="*/ 318682 w 520658"/>
                  <a:gd name="connsiteY1" fmla="*/ 0 h 315685"/>
                  <a:gd name="connsiteX2" fmla="*/ 520658 w 520658"/>
                  <a:gd name="connsiteY2" fmla="*/ 224409 h 315685"/>
                  <a:gd name="connsiteX3" fmla="*/ 0 w 520658"/>
                  <a:gd name="connsiteY3" fmla="*/ 315685 h 315685"/>
                  <a:gd name="connsiteX0" fmla="*/ 0 w 628583"/>
                  <a:gd name="connsiteY0" fmla="*/ 315685 h 340704"/>
                  <a:gd name="connsiteX1" fmla="*/ 318682 w 628583"/>
                  <a:gd name="connsiteY1" fmla="*/ 0 h 340704"/>
                  <a:gd name="connsiteX2" fmla="*/ 628583 w 628583"/>
                  <a:gd name="connsiteY2" fmla="*/ 340704 h 340704"/>
                  <a:gd name="connsiteX3" fmla="*/ 0 w 628583"/>
                  <a:gd name="connsiteY3" fmla="*/ 315685 h 340704"/>
                  <a:gd name="connsiteX0" fmla="*/ 0 w 640167"/>
                  <a:gd name="connsiteY0" fmla="*/ 315685 h 338575"/>
                  <a:gd name="connsiteX1" fmla="*/ 318682 w 640167"/>
                  <a:gd name="connsiteY1" fmla="*/ 0 h 338575"/>
                  <a:gd name="connsiteX2" fmla="*/ 640167 w 640167"/>
                  <a:gd name="connsiteY2" fmla="*/ 338575 h 338575"/>
                  <a:gd name="connsiteX3" fmla="*/ 0 w 640167"/>
                  <a:gd name="connsiteY3" fmla="*/ 315685 h 338575"/>
                  <a:gd name="connsiteX0" fmla="*/ 0 w 633076"/>
                  <a:gd name="connsiteY0" fmla="*/ 315685 h 345701"/>
                  <a:gd name="connsiteX1" fmla="*/ 318682 w 633076"/>
                  <a:gd name="connsiteY1" fmla="*/ 0 h 345701"/>
                  <a:gd name="connsiteX2" fmla="*/ 633076 w 633076"/>
                  <a:gd name="connsiteY2" fmla="*/ 345701 h 345701"/>
                  <a:gd name="connsiteX3" fmla="*/ 0 w 633076"/>
                  <a:gd name="connsiteY3" fmla="*/ 315685 h 34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076" h="345701">
                    <a:moveTo>
                      <a:pt x="0" y="315685"/>
                    </a:moveTo>
                    <a:lnTo>
                      <a:pt x="318682" y="0"/>
                    </a:lnTo>
                    <a:lnTo>
                      <a:pt x="633076" y="345701"/>
                    </a:lnTo>
                    <a:lnTo>
                      <a:pt x="0" y="31568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3E9DCABC-66EF-452D-BC40-9F122C3FA352}"/>
                  </a:ext>
                </a:extLst>
              </p:cNvPr>
              <p:cNvCxnSpPr/>
              <p:nvPr/>
            </p:nvCxnSpPr>
            <p:spPr>
              <a:xfrm>
                <a:off x="4951565" y="2950012"/>
                <a:ext cx="1794294" cy="1664898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D99E8BE-9611-432A-A570-4337490E7418}"/>
                </a:ext>
              </a:extLst>
            </p:cNvPr>
            <p:cNvGrpSpPr/>
            <p:nvPr/>
          </p:nvGrpSpPr>
          <p:grpSpPr>
            <a:xfrm>
              <a:off x="2393854" y="3231952"/>
              <a:ext cx="1798583" cy="1672518"/>
              <a:chOff x="2393854" y="3231952"/>
              <a:chExt cx="1798583" cy="167251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2914EC-1780-41BB-83D5-C7187AA99C43}"/>
                  </a:ext>
                </a:extLst>
              </p:cNvPr>
              <p:cNvSpPr/>
              <p:nvPr/>
            </p:nvSpPr>
            <p:spPr>
              <a:xfrm>
                <a:off x="2398143" y="3239572"/>
                <a:ext cx="1794294" cy="16648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E8CB32C-A180-40D8-AE19-D810750F3A56}"/>
                  </a:ext>
                </a:extLst>
              </p:cNvPr>
              <p:cNvCxnSpPr/>
              <p:nvPr/>
            </p:nvCxnSpPr>
            <p:spPr>
              <a:xfrm>
                <a:off x="2393854" y="3231952"/>
                <a:ext cx="1794294" cy="1664898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EF1D3FB-7915-454F-9DBF-FB39539B52B1}"/>
                </a:ext>
              </a:extLst>
            </p:cNvPr>
            <p:cNvCxnSpPr/>
            <p:nvPr/>
          </p:nvCxnSpPr>
          <p:spPr>
            <a:xfrm>
              <a:off x="4332038" y="4046220"/>
              <a:ext cx="48380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7ADC1B5-1AAE-47B0-8700-5A128B4079B8}"/>
                    </a:ext>
                  </a:extLst>
                </p:cNvPr>
                <p:cNvSpPr txBox="1"/>
                <p:nvPr/>
              </p:nvSpPr>
              <p:spPr>
                <a:xfrm>
                  <a:off x="4901918" y="2941727"/>
                  <a:ext cx="545919" cy="372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↔"/>
                            <m:vertJc m:val="bot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groupCh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11E3740-A5A9-499C-9F9F-B1306611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918" y="2941727"/>
                  <a:ext cx="545919" cy="3721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3F78F78-B876-4F98-A3F6-A651DA2AE70E}"/>
                    </a:ext>
                  </a:extLst>
                </p:cNvPr>
                <p:cNvSpPr txBox="1"/>
                <p:nvPr/>
              </p:nvSpPr>
              <p:spPr>
                <a:xfrm>
                  <a:off x="6261283" y="2932817"/>
                  <a:ext cx="545919" cy="372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↔"/>
                            <m:vertJc m:val="bot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groupCh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BBCBBF6A-C969-4A23-9860-500D6D787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3" y="2932817"/>
                  <a:ext cx="545919" cy="3721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997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Equalization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ICI Mitigation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 algn="l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keep the elements of the channel matrix satisfied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algn="l">
                  <a:lnSpc>
                    <a:spcPct val="100000"/>
                  </a:lnSpc>
                  <a:spcBef>
                    <a:spcPts val="1000"/>
                  </a:spcBef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Equalization [4]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partial channel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3" indent="-285750" algn="l"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endParaRPr lang="en-US" altLang="zh-TW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  <m: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spcBef>
                    <a:spcPts val="1000"/>
                  </a:spcBef>
                  <a:buFont typeface="Cambria Math" panose="02040503050406030204" pitchFamily="18" charset="0"/>
                  <a:buChar char="‒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column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標題 3">
                <a:extLst>
                  <a:ext uri="{FF2B5EF4-FFF2-40B4-BE49-F238E27FC236}">
                    <a16:creationId xmlns:a16="http://schemas.microsoft.com/office/drawing/2014/main" id="{029B843D-9786-46E7-9C98-7440E8DF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7" y="1318575"/>
                <a:ext cx="7955024" cy="5425125"/>
              </a:xfrm>
              <a:prstGeom prst="rect">
                <a:avLst/>
              </a:prstGeom>
              <a:blipFill>
                <a:blip r:embed="rId3"/>
                <a:stretch>
                  <a:fillRect l="-460" t="-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2C76B20B-412A-4C9F-93B6-DF78BE0832B1}"/>
              </a:ext>
            </a:extLst>
          </p:cNvPr>
          <p:cNvGrpSpPr/>
          <p:nvPr/>
        </p:nvGrpSpPr>
        <p:grpSpPr>
          <a:xfrm>
            <a:off x="2201110" y="1695651"/>
            <a:ext cx="4907475" cy="2216033"/>
            <a:chOff x="2393854" y="2850818"/>
            <a:chExt cx="4907475" cy="2216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F37C0E0-531E-4076-847B-982F3BF8EA84}"/>
                    </a:ext>
                  </a:extLst>
                </p:cNvPr>
                <p:cNvSpPr/>
                <p:nvPr/>
              </p:nvSpPr>
              <p:spPr>
                <a:xfrm>
                  <a:off x="3087259" y="2850818"/>
                  <a:ext cx="584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6C9BCDF-1DC5-43EA-88C3-820633CDD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259" y="2850818"/>
                  <a:ext cx="5843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9449D5E-97A0-4FFA-9046-BA16F94B4021}"/>
                    </a:ext>
                  </a:extLst>
                </p:cNvPr>
                <p:cNvSpPr/>
                <p:nvPr/>
              </p:nvSpPr>
              <p:spPr>
                <a:xfrm>
                  <a:off x="5644970" y="2853930"/>
                  <a:ext cx="579839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ABED83A-F193-4230-906F-F2D4F6DB5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70" y="2853930"/>
                  <a:ext cx="579839" cy="376193"/>
                </a:xfrm>
                <a:prstGeom prst="rect">
                  <a:avLst/>
                </a:prstGeom>
                <a:blipFill>
                  <a:blip r:embed="rId5"/>
                  <a:stretch>
                    <a:fillRect t="-8197" r="-4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FD7EFDF-B8F4-41C6-94CD-2BD52302405C}"/>
                </a:ext>
              </a:extLst>
            </p:cNvPr>
            <p:cNvGrpSpPr/>
            <p:nvPr/>
          </p:nvGrpSpPr>
          <p:grpSpPr>
            <a:xfrm>
              <a:off x="4396096" y="3092431"/>
              <a:ext cx="2905233" cy="1974420"/>
              <a:chOff x="4396096" y="2795251"/>
              <a:chExt cx="2905233" cy="197442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44A9B-3CF1-4B0F-8651-7E66E578E6FC}"/>
                  </a:ext>
                </a:extLst>
              </p:cNvPr>
              <p:cNvSpPr/>
              <p:nvPr/>
            </p:nvSpPr>
            <p:spPr>
              <a:xfrm>
                <a:off x="4951565" y="2950012"/>
                <a:ext cx="1794294" cy="16648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等腰三角形 13">
                <a:extLst>
                  <a:ext uri="{FF2B5EF4-FFF2-40B4-BE49-F238E27FC236}">
                    <a16:creationId xmlns:a16="http://schemas.microsoft.com/office/drawing/2014/main" id="{31989131-9682-42EB-BDB2-0D98D4C256B6}"/>
                  </a:ext>
                </a:extLst>
              </p:cNvPr>
              <p:cNvSpPr/>
              <p:nvPr/>
            </p:nvSpPr>
            <p:spPr>
              <a:xfrm rot="13412784">
                <a:off x="4396096" y="3851635"/>
                <a:ext cx="1832810" cy="91803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988005"/>
                  <a:gd name="connsiteY0" fmla="*/ 996888 h 1106541"/>
                  <a:gd name="connsiteX1" fmla="*/ 992981 w 1988005"/>
                  <a:gd name="connsiteY1" fmla="*/ 0 h 1106541"/>
                  <a:gd name="connsiteX2" fmla="*/ 1988005 w 1988005"/>
                  <a:gd name="connsiteY2" fmla="*/ 1106541 h 1106541"/>
                  <a:gd name="connsiteX3" fmla="*/ 0 w 1988005"/>
                  <a:gd name="connsiteY3" fmla="*/ 996888 h 1106541"/>
                  <a:gd name="connsiteX0" fmla="*/ 0 w 1882416"/>
                  <a:gd name="connsiteY0" fmla="*/ 996888 h 996888"/>
                  <a:gd name="connsiteX1" fmla="*/ 992981 w 1882416"/>
                  <a:gd name="connsiteY1" fmla="*/ 0 h 996888"/>
                  <a:gd name="connsiteX2" fmla="*/ 1882416 w 1882416"/>
                  <a:gd name="connsiteY2" fmla="*/ 989090 h 996888"/>
                  <a:gd name="connsiteX3" fmla="*/ 0 w 1882416"/>
                  <a:gd name="connsiteY3" fmla="*/ 996888 h 9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416" h="996888">
                    <a:moveTo>
                      <a:pt x="0" y="996888"/>
                    </a:moveTo>
                    <a:lnTo>
                      <a:pt x="992981" y="0"/>
                    </a:lnTo>
                    <a:lnTo>
                      <a:pt x="1882416" y="989090"/>
                    </a:lnTo>
                    <a:lnTo>
                      <a:pt x="0" y="996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等腰三角形 13">
                <a:extLst>
                  <a:ext uri="{FF2B5EF4-FFF2-40B4-BE49-F238E27FC236}">
                    <a16:creationId xmlns:a16="http://schemas.microsoft.com/office/drawing/2014/main" id="{32A24ACB-D25C-44CA-9139-FA73966EB069}"/>
                  </a:ext>
                </a:extLst>
              </p:cNvPr>
              <p:cNvSpPr/>
              <p:nvPr/>
            </p:nvSpPr>
            <p:spPr>
              <a:xfrm rot="13412784">
                <a:off x="4762708" y="4335511"/>
                <a:ext cx="616394" cy="31835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196089"/>
                  <a:gd name="connsiteY0" fmla="*/ 196297 h 1106541"/>
                  <a:gd name="connsiteX1" fmla="*/ 201065 w 1196089"/>
                  <a:gd name="connsiteY1" fmla="*/ 0 h 1106541"/>
                  <a:gd name="connsiteX2" fmla="*/ 1196089 w 1196089"/>
                  <a:gd name="connsiteY2" fmla="*/ 1106541 h 1106541"/>
                  <a:gd name="connsiteX3" fmla="*/ 0 w 1196089"/>
                  <a:gd name="connsiteY3" fmla="*/ 196297 h 1106541"/>
                  <a:gd name="connsiteX0" fmla="*/ 0 w 403041"/>
                  <a:gd name="connsiteY0" fmla="*/ 196297 h 224409"/>
                  <a:gd name="connsiteX1" fmla="*/ 201065 w 403041"/>
                  <a:gd name="connsiteY1" fmla="*/ 0 h 224409"/>
                  <a:gd name="connsiteX2" fmla="*/ 403041 w 403041"/>
                  <a:gd name="connsiteY2" fmla="*/ 224409 h 224409"/>
                  <a:gd name="connsiteX3" fmla="*/ 0 w 403041"/>
                  <a:gd name="connsiteY3" fmla="*/ 196297 h 224409"/>
                  <a:gd name="connsiteX0" fmla="*/ 0 w 403275"/>
                  <a:gd name="connsiteY0" fmla="*/ 206046 h 224409"/>
                  <a:gd name="connsiteX1" fmla="*/ 201299 w 403275"/>
                  <a:gd name="connsiteY1" fmla="*/ 0 h 224409"/>
                  <a:gd name="connsiteX2" fmla="*/ 403275 w 403275"/>
                  <a:gd name="connsiteY2" fmla="*/ 224409 h 224409"/>
                  <a:gd name="connsiteX3" fmla="*/ 0 w 403275"/>
                  <a:gd name="connsiteY3" fmla="*/ 206046 h 224409"/>
                  <a:gd name="connsiteX0" fmla="*/ 0 w 407768"/>
                  <a:gd name="connsiteY0" fmla="*/ 201047 h 224409"/>
                  <a:gd name="connsiteX1" fmla="*/ 205792 w 407768"/>
                  <a:gd name="connsiteY1" fmla="*/ 0 h 224409"/>
                  <a:gd name="connsiteX2" fmla="*/ 407768 w 407768"/>
                  <a:gd name="connsiteY2" fmla="*/ 224409 h 224409"/>
                  <a:gd name="connsiteX3" fmla="*/ 0 w 407768"/>
                  <a:gd name="connsiteY3" fmla="*/ 201047 h 224409"/>
                  <a:gd name="connsiteX0" fmla="*/ 0 w 405521"/>
                  <a:gd name="connsiteY0" fmla="*/ 203547 h 224409"/>
                  <a:gd name="connsiteX1" fmla="*/ 203545 w 405521"/>
                  <a:gd name="connsiteY1" fmla="*/ 0 h 224409"/>
                  <a:gd name="connsiteX2" fmla="*/ 405521 w 405521"/>
                  <a:gd name="connsiteY2" fmla="*/ 224409 h 224409"/>
                  <a:gd name="connsiteX3" fmla="*/ 0 w 405521"/>
                  <a:gd name="connsiteY3" fmla="*/ 203547 h 224409"/>
                  <a:gd name="connsiteX0" fmla="*/ 0 w 520658"/>
                  <a:gd name="connsiteY0" fmla="*/ 315685 h 315685"/>
                  <a:gd name="connsiteX1" fmla="*/ 318682 w 520658"/>
                  <a:gd name="connsiteY1" fmla="*/ 0 h 315685"/>
                  <a:gd name="connsiteX2" fmla="*/ 520658 w 520658"/>
                  <a:gd name="connsiteY2" fmla="*/ 224409 h 315685"/>
                  <a:gd name="connsiteX3" fmla="*/ 0 w 520658"/>
                  <a:gd name="connsiteY3" fmla="*/ 315685 h 315685"/>
                  <a:gd name="connsiteX0" fmla="*/ 0 w 628583"/>
                  <a:gd name="connsiteY0" fmla="*/ 315685 h 340704"/>
                  <a:gd name="connsiteX1" fmla="*/ 318682 w 628583"/>
                  <a:gd name="connsiteY1" fmla="*/ 0 h 340704"/>
                  <a:gd name="connsiteX2" fmla="*/ 628583 w 628583"/>
                  <a:gd name="connsiteY2" fmla="*/ 340704 h 340704"/>
                  <a:gd name="connsiteX3" fmla="*/ 0 w 628583"/>
                  <a:gd name="connsiteY3" fmla="*/ 315685 h 340704"/>
                  <a:gd name="connsiteX0" fmla="*/ 0 w 640167"/>
                  <a:gd name="connsiteY0" fmla="*/ 315685 h 338575"/>
                  <a:gd name="connsiteX1" fmla="*/ 318682 w 640167"/>
                  <a:gd name="connsiteY1" fmla="*/ 0 h 338575"/>
                  <a:gd name="connsiteX2" fmla="*/ 640167 w 640167"/>
                  <a:gd name="connsiteY2" fmla="*/ 338575 h 338575"/>
                  <a:gd name="connsiteX3" fmla="*/ 0 w 640167"/>
                  <a:gd name="connsiteY3" fmla="*/ 315685 h 338575"/>
                  <a:gd name="connsiteX0" fmla="*/ 0 w 633076"/>
                  <a:gd name="connsiteY0" fmla="*/ 315685 h 345701"/>
                  <a:gd name="connsiteX1" fmla="*/ 318682 w 633076"/>
                  <a:gd name="connsiteY1" fmla="*/ 0 h 345701"/>
                  <a:gd name="connsiteX2" fmla="*/ 633076 w 633076"/>
                  <a:gd name="connsiteY2" fmla="*/ 345701 h 345701"/>
                  <a:gd name="connsiteX3" fmla="*/ 0 w 633076"/>
                  <a:gd name="connsiteY3" fmla="*/ 315685 h 34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076" h="345701">
                    <a:moveTo>
                      <a:pt x="0" y="315685"/>
                    </a:moveTo>
                    <a:lnTo>
                      <a:pt x="318682" y="0"/>
                    </a:lnTo>
                    <a:lnTo>
                      <a:pt x="633076" y="345701"/>
                    </a:lnTo>
                    <a:lnTo>
                      <a:pt x="0" y="31568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等腰三角形 13">
                <a:extLst>
                  <a:ext uri="{FF2B5EF4-FFF2-40B4-BE49-F238E27FC236}">
                    <a16:creationId xmlns:a16="http://schemas.microsoft.com/office/drawing/2014/main" id="{399782E2-EB59-4675-97C3-186B7AFA49EB}"/>
                  </a:ext>
                </a:extLst>
              </p:cNvPr>
              <p:cNvSpPr/>
              <p:nvPr/>
            </p:nvSpPr>
            <p:spPr>
              <a:xfrm rot="2612784">
                <a:off x="5468519" y="2795251"/>
                <a:ext cx="1832810" cy="91803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988005"/>
                  <a:gd name="connsiteY0" fmla="*/ 996888 h 1106541"/>
                  <a:gd name="connsiteX1" fmla="*/ 992981 w 1988005"/>
                  <a:gd name="connsiteY1" fmla="*/ 0 h 1106541"/>
                  <a:gd name="connsiteX2" fmla="*/ 1988005 w 1988005"/>
                  <a:gd name="connsiteY2" fmla="*/ 1106541 h 1106541"/>
                  <a:gd name="connsiteX3" fmla="*/ 0 w 1988005"/>
                  <a:gd name="connsiteY3" fmla="*/ 996888 h 1106541"/>
                  <a:gd name="connsiteX0" fmla="*/ 0 w 1882416"/>
                  <a:gd name="connsiteY0" fmla="*/ 996888 h 996888"/>
                  <a:gd name="connsiteX1" fmla="*/ 992981 w 1882416"/>
                  <a:gd name="connsiteY1" fmla="*/ 0 h 996888"/>
                  <a:gd name="connsiteX2" fmla="*/ 1882416 w 1882416"/>
                  <a:gd name="connsiteY2" fmla="*/ 989090 h 996888"/>
                  <a:gd name="connsiteX3" fmla="*/ 0 w 1882416"/>
                  <a:gd name="connsiteY3" fmla="*/ 996888 h 9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416" h="996888">
                    <a:moveTo>
                      <a:pt x="0" y="996888"/>
                    </a:moveTo>
                    <a:lnTo>
                      <a:pt x="992981" y="0"/>
                    </a:lnTo>
                    <a:lnTo>
                      <a:pt x="1882416" y="989090"/>
                    </a:lnTo>
                    <a:lnTo>
                      <a:pt x="0" y="996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等腰三角形 13">
                <a:extLst>
                  <a:ext uri="{FF2B5EF4-FFF2-40B4-BE49-F238E27FC236}">
                    <a16:creationId xmlns:a16="http://schemas.microsoft.com/office/drawing/2014/main" id="{CC6A9BA5-6962-497E-BCCB-8902179E5D13}"/>
                  </a:ext>
                </a:extLst>
              </p:cNvPr>
              <p:cNvSpPr/>
              <p:nvPr/>
            </p:nvSpPr>
            <p:spPr>
              <a:xfrm rot="2612784">
                <a:off x="6317815" y="2912644"/>
                <a:ext cx="616394" cy="318356"/>
              </a:xfrm>
              <a:custGeom>
                <a:avLst/>
                <a:gdLst>
                  <a:gd name="connsiteX0" fmla="*/ 0 w 1217575"/>
                  <a:gd name="connsiteY0" fmla="*/ 704889 h 704889"/>
                  <a:gd name="connsiteX1" fmla="*/ 608788 w 1217575"/>
                  <a:gd name="connsiteY1" fmla="*/ 0 h 704889"/>
                  <a:gd name="connsiteX2" fmla="*/ 1217575 w 1217575"/>
                  <a:gd name="connsiteY2" fmla="*/ 704889 h 704889"/>
                  <a:gd name="connsiteX3" fmla="*/ 0 w 1217575"/>
                  <a:gd name="connsiteY3" fmla="*/ 704889 h 704889"/>
                  <a:gd name="connsiteX0" fmla="*/ 0 w 1301706"/>
                  <a:gd name="connsiteY0" fmla="*/ 653941 h 704889"/>
                  <a:gd name="connsiteX1" fmla="*/ 692919 w 1301706"/>
                  <a:gd name="connsiteY1" fmla="*/ 0 h 704889"/>
                  <a:gd name="connsiteX2" fmla="*/ 1301706 w 1301706"/>
                  <a:gd name="connsiteY2" fmla="*/ 704889 h 704889"/>
                  <a:gd name="connsiteX3" fmla="*/ 0 w 1301706"/>
                  <a:gd name="connsiteY3" fmla="*/ 653941 h 704889"/>
                  <a:gd name="connsiteX0" fmla="*/ 0 w 1374571"/>
                  <a:gd name="connsiteY0" fmla="*/ 653941 h 718943"/>
                  <a:gd name="connsiteX1" fmla="*/ 692919 w 1374571"/>
                  <a:gd name="connsiteY1" fmla="*/ 0 h 718943"/>
                  <a:gd name="connsiteX2" fmla="*/ 1374571 w 1374571"/>
                  <a:gd name="connsiteY2" fmla="*/ 718943 h 718943"/>
                  <a:gd name="connsiteX3" fmla="*/ 0 w 1374571"/>
                  <a:gd name="connsiteY3" fmla="*/ 653941 h 718943"/>
                  <a:gd name="connsiteX0" fmla="*/ 0 w 1270443"/>
                  <a:gd name="connsiteY0" fmla="*/ 653941 h 737653"/>
                  <a:gd name="connsiteX1" fmla="*/ 692919 w 1270443"/>
                  <a:gd name="connsiteY1" fmla="*/ 0 h 737653"/>
                  <a:gd name="connsiteX2" fmla="*/ 1270443 w 1270443"/>
                  <a:gd name="connsiteY2" fmla="*/ 737653 h 737653"/>
                  <a:gd name="connsiteX3" fmla="*/ 0 w 1270443"/>
                  <a:gd name="connsiteY3" fmla="*/ 653941 h 737653"/>
                  <a:gd name="connsiteX0" fmla="*/ 0 w 1154121"/>
                  <a:gd name="connsiteY0" fmla="*/ 635602 h 737653"/>
                  <a:gd name="connsiteX1" fmla="*/ 576597 w 1154121"/>
                  <a:gd name="connsiteY1" fmla="*/ 0 h 737653"/>
                  <a:gd name="connsiteX2" fmla="*/ 1154121 w 1154121"/>
                  <a:gd name="connsiteY2" fmla="*/ 737653 h 737653"/>
                  <a:gd name="connsiteX3" fmla="*/ 0 w 1154121"/>
                  <a:gd name="connsiteY3" fmla="*/ 635602 h 737653"/>
                  <a:gd name="connsiteX0" fmla="*/ 0 w 1152047"/>
                  <a:gd name="connsiteY0" fmla="*/ 643713 h 737653"/>
                  <a:gd name="connsiteX1" fmla="*/ 574523 w 1152047"/>
                  <a:gd name="connsiteY1" fmla="*/ 0 h 737653"/>
                  <a:gd name="connsiteX2" fmla="*/ 1152047 w 1152047"/>
                  <a:gd name="connsiteY2" fmla="*/ 737653 h 737653"/>
                  <a:gd name="connsiteX3" fmla="*/ 0 w 1152047"/>
                  <a:gd name="connsiteY3" fmla="*/ 643713 h 737653"/>
                  <a:gd name="connsiteX0" fmla="*/ 0 w 1073301"/>
                  <a:gd name="connsiteY0" fmla="*/ 643713 h 643713"/>
                  <a:gd name="connsiteX1" fmla="*/ 574523 w 1073301"/>
                  <a:gd name="connsiteY1" fmla="*/ 0 h 643713"/>
                  <a:gd name="connsiteX2" fmla="*/ 1073301 w 1073301"/>
                  <a:gd name="connsiteY2" fmla="*/ 638693 h 643713"/>
                  <a:gd name="connsiteX3" fmla="*/ 0 w 1073301"/>
                  <a:gd name="connsiteY3" fmla="*/ 643713 h 643713"/>
                  <a:gd name="connsiteX0" fmla="*/ 0 w 785135"/>
                  <a:gd name="connsiteY0" fmla="*/ 643713 h 643713"/>
                  <a:gd name="connsiteX1" fmla="*/ 574523 w 785135"/>
                  <a:gd name="connsiteY1" fmla="*/ 0 h 643713"/>
                  <a:gd name="connsiteX2" fmla="*/ 785135 w 785135"/>
                  <a:gd name="connsiteY2" fmla="*/ 249027 h 643713"/>
                  <a:gd name="connsiteX3" fmla="*/ 0 w 785135"/>
                  <a:gd name="connsiteY3" fmla="*/ 643713 h 643713"/>
                  <a:gd name="connsiteX0" fmla="*/ 0 w 414627"/>
                  <a:gd name="connsiteY0" fmla="*/ 223043 h 249027"/>
                  <a:gd name="connsiteX1" fmla="*/ 204015 w 414627"/>
                  <a:gd name="connsiteY1" fmla="*/ 0 h 249027"/>
                  <a:gd name="connsiteX2" fmla="*/ 414627 w 414627"/>
                  <a:gd name="connsiteY2" fmla="*/ 249027 h 249027"/>
                  <a:gd name="connsiteX3" fmla="*/ 0 w 414627"/>
                  <a:gd name="connsiteY3" fmla="*/ 223043 h 249027"/>
                  <a:gd name="connsiteX0" fmla="*/ 0 w 424081"/>
                  <a:gd name="connsiteY0" fmla="*/ 223043 h 239527"/>
                  <a:gd name="connsiteX1" fmla="*/ 204015 w 424081"/>
                  <a:gd name="connsiteY1" fmla="*/ 0 h 239527"/>
                  <a:gd name="connsiteX2" fmla="*/ 424081 w 424081"/>
                  <a:gd name="connsiteY2" fmla="*/ 239527 h 239527"/>
                  <a:gd name="connsiteX3" fmla="*/ 0 w 424081"/>
                  <a:gd name="connsiteY3" fmla="*/ 223043 h 239527"/>
                  <a:gd name="connsiteX0" fmla="*/ 0 w 421718"/>
                  <a:gd name="connsiteY0" fmla="*/ 223043 h 241903"/>
                  <a:gd name="connsiteX1" fmla="*/ 204015 w 421718"/>
                  <a:gd name="connsiteY1" fmla="*/ 0 h 241903"/>
                  <a:gd name="connsiteX2" fmla="*/ 421718 w 421718"/>
                  <a:gd name="connsiteY2" fmla="*/ 241903 h 241903"/>
                  <a:gd name="connsiteX3" fmla="*/ 0 w 421718"/>
                  <a:gd name="connsiteY3" fmla="*/ 223043 h 241903"/>
                  <a:gd name="connsiteX0" fmla="*/ 0 w 439808"/>
                  <a:gd name="connsiteY0" fmla="*/ 207927 h 241903"/>
                  <a:gd name="connsiteX1" fmla="*/ 222105 w 439808"/>
                  <a:gd name="connsiteY1" fmla="*/ 0 h 241903"/>
                  <a:gd name="connsiteX2" fmla="*/ 439808 w 439808"/>
                  <a:gd name="connsiteY2" fmla="*/ 241903 h 241903"/>
                  <a:gd name="connsiteX3" fmla="*/ 0 w 439808"/>
                  <a:gd name="connsiteY3" fmla="*/ 207927 h 241903"/>
                  <a:gd name="connsiteX0" fmla="*/ 0 w 440159"/>
                  <a:gd name="connsiteY0" fmla="*/ 222549 h 241903"/>
                  <a:gd name="connsiteX1" fmla="*/ 222456 w 440159"/>
                  <a:gd name="connsiteY1" fmla="*/ 0 h 241903"/>
                  <a:gd name="connsiteX2" fmla="*/ 440159 w 440159"/>
                  <a:gd name="connsiteY2" fmla="*/ 241903 h 241903"/>
                  <a:gd name="connsiteX3" fmla="*/ 0 w 440159"/>
                  <a:gd name="connsiteY3" fmla="*/ 222549 h 241903"/>
                  <a:gd name="connsiteX0" fmla="*/ 0 w 1213104"/>
                  <a:gd name="connsiteY0" fmla="*/ 222549 h 1096669"/>
                  <a:gd name="connsiteX1" fmla="*/ 222456 w 1213104"/>
                  <a:gd name="connsiteY1" fmla="*/ 0 h 1096669"/>
                  <a:gd name="connsiteX2" fmla="*/ 1213103 w 1213104"/>
                  <a:gd name="connsiteY2" fmla="*/ 1096669 h 1096669"/>
                  <a:gd name="connsiteX3" fmla="*/ 0 w 1213104"/>
                  <a:gd name="connsiteY3" fmla="*/ 222549 h 1096669"/>
                  <a:gd name="connsiteX0" fmla="*/ 0 w 2104171"/>
                  <a:gd name="connsiteY0" fmla="*/ 1118025 h 1118025"/>
                  <a:gd name="connsiteX1" fmla="*/ 1113524 w 2104171"/>
                  <a:gd name="connsiteY1" fmla="*/ 0 h 1118025"/>
                  <a:gd name="connsiteX2" fmla="*/ 2104171 w 2104171"/>
                  <a:gd name="connsiteY2" fmla="*/ 1096669 h 1118025"/>
                  <a:gd name="connsiteX3" fmla="*/ 0 w 2104171"/>
                  <a:gd name="connsiteY3" fmla="*/ 1118025 h 1118025"/>
                  <a:gd name="connsiteX0" fmla="*/ 0 w 2108548"/>
                  <a:gd name="connsiteY0" fmla="*/ 1118025 h 1118025"/>
                  <a:gd name="connsiteX1" fmla="*/ 1113524 w 2108548"/>
                  <a:gd name="connsiteY1" fmla="*/ 0 h 1118025"/>
                  <a:gd name="connsiteX2" fmla="*/ 2108548 w 2108548"/>
                  <a:gd name="connsiteY2" fmla="*/ 1106541 h 1118025"/>
                  <a:gd name="connsiteX3" fmla="*/ 0 w 2108548"/>
                  <a:gd name="connsiteY3" fmla="*/ 1118025 h 1118025"/>
                  <a:gd name="connsiteX0" fmla="*/ 0 w 1196089"/>
                  <a:gd name="connsiteY0" fmla="*/ 196297 h 1106541"/>
                  <a:gd name="connsiteX1" fmla="*/ 201065 w 1196089"/>
                  <a:gd name="connsiteY1" fmla="*/ 0 h 1106541"/>
                  <a:gd name="connsiteX2" fmla="*/ 1196089 w 1196089"/>
                  <a:gd name="connsiteY2" fmla="*/ 1106541 h 1106541"/>
                  <a:gd name="connsiteX3" fmla="*/ 0 w 1196089"/>
                  <a:gd name="connsiteY3" fmla="*/ 196297 h 1106541"/>
                  <a:gd name="connsiteX0" fmla="*/ 0 w 403041"/>
                  <a:gd name="connsiteY0" fmla="*/ 196297 h 224409"/>
                  <a:gd name="connsiteX1" fmla="*/ 201065 w 403041"/>
                  <a:gd name="connsiteY1" fmla="*/ 0 h 224409"/>
                  <a:gd name="connsiteX2" fmla="*/ 403041 w 403041"/>
                  <a:gd name="connsiteY2" fmla="*/ 224409 h 224409"/>
                  <a:gd name="connsiteX3" fmla="*/ 0 w 403041"/>
                  <a:gd name="connsiteY3" fmla="*/ 196297 h 224409"/>
                  <a:gd name="connsiteX0" fmla="*/ 0 w 403275"/>
                  <a:gd name="connsiteY0" fmla="*/ 206046 h 224409"/>
                  <a:gd name="connsiteX1" fmla="*/ 201299 w 403275"/>
                  <a:gd name="connsiteY1" fmla="*/ 0 h 224409"/>
                  <a:gd name="connsiteX2" fmla="*/ 403275 w 403275"/>
                  <a:gd name="connsiteY2" fmla="*/ 224409 h 224409"/>
                  <a:gd name="connsiteX3" fmla="*/ 0 w 403275"/>
                  <a:gd name="connsiteY3" fmla="*/ 206046 h 224409"/>
                  <a:gd name="connsiteX0" fmla="*/ 0 w 407768"/>
                  <a:gd name="connsiteY0" fmla="*/ 201047 h 224409"/>
                  <a:gd name="connsiteX1" fmla="*/ 205792 w 407768"/>
                  <a:gd name="connsiteY1" fmla="*/ 0 h 224409"/>
                  <a:gd name="connsiteX2" fmla="*/ 407768 w 407768"/>
                  <a:gd name="connsiteY2" fmla="*/ 224409 h 224409"/>
                  <a:gd name="connsiteX3" fmla="*/ 0 w 407768"/>
                  <a:gd name="connsiteY3" fmla="*/ 201047 h 224409"/>
                  <a:gd name="connsiteX0" fmla="*/ 0 w 405521"/>
                  <a:gd name="connsiteY0" fmla="*/ 203547 h 224409"/>
                  <a:gd name="connsiteX1" fmla="*/ 203545 w 405521"/>
                  <a:gd name="connsiteY1" fmla="*/ 0 h 224409"/>
                  <a:gd name="connsiteX2" fmla="*/ 405521 w 405521"/>
                  <a:gd name="connsiteY2" fmla="*/ 224409 h 224409"/>
                  <a:gd name="connsiteX3" fmla="*/ 0 w 405521"/>
                  <a:gd name="connsiteY3" fmla="*/ 203547 h 224409"/>
                  <a:gd name="connsiteX0" fmla="*/ 0 w 520658"/>
                  <a:gd name="connsiteY0" fmla="*/ 315685 h 315685"/>
                  <a:gd name="connsiteX1" fmla="*/ 318682 w 520658"/>
                  <a:gd name="connsiteY1" fmla="*/ 0 h 315685"/>
                  <a:gd name="connsiteX2" fmla="*/ 520658 w 520658"/>
                  <a:gd name="connsiteY2" fmla="*/ 224409 h 315685"/>
                  <a:gd name="connsiteX3" fmla="*/ 0 w 520658"/>
                  <a:gd name="connsiteY3" fmla="*/ 315685 h 315685"/>
                  <a:gd name="connsiteX0" fmla="*/ 0 w 628583"/>
                  <a:gd name="connsiteY0" fmla="*/ 315685 h 340704"/>
                  <a:gd name="connsiteX1" fmla="*/ 318682 w 628583"/>
                  <a:gd name="connsiteY1" fmla="*/ 0 h 340704"/>
                  <a:gd name="connsiteX2" fmla="*/ 628583 w 628583"/>
                  <a:gd name="connsiteY2" fmla="*/ 340704 h 340704"/>
                  <a:gd name="connsiteX3" fmla="*/ 0 w 628583"/>
                  <a:gd name="connsiteY3" fmla="*/ 315685 h 340704"/>
                  <a:gd name="connsiteX0" fmla="*/ 0 w 640167"/>
                  <a:gd name="connsiteY0" fmla="*/ 315685 h 338575"/>
                  <a:gd name="connsiteX1" fmla="*/ 318682 w 640167"/>
                  <a:gd name="connsiteY1" fmla="*/ 0 h 338575"/>
                  <a:gd name="connsiteX2" fmla="*/ 640167 w 640167"/>
                  <a:gd name="connsiteY2" fmla="*/ 338575 h 338575"/>
                  <a:gd name="connsiteX3" fmla="*/ 0 w 640167"/>
                  <a:gd name="connsiteY3" fmla="*/ 315685 h 338575"/>
                  <a:gd name="connsiteX0" fmla="*/ 0 w 633076"/>
                  <a:gd name="connsiteY0" fmla="*/ 315685 h 345701"/>
                  <a:gd name="connsiteX1" fmla="*/ 318682 w 633076"/>
                  <a:gd name="connsiteY1" fmla="*/ 0 h 345701"/>
                  <a:gd name="connsiteX2" fmla="*/ 633076 w 633076"/>
                  <a:gd name="connsiteY2" fmla="*/ 345701 h 345701"/>
                  <a:gd name="connsiteX3" fmla="*/ 0 w 633076"/>
                  <a:gd name="connsiteY3" fmla="*/ 315685 h 34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076" h="345701">
                    <a:moveTo>
                      <a:pt x="0" y="315685"/>
                    </a:moveTo>
                    <a:lnTo>
                      <a:pt x="318682" y="0"/>
                    </a:lnTo>
                    <a:lnTo>
                      <a:pt x="633076" y="345701"/>
                    </a:lnTo>
                    <a:lnTo>
                      <a:pt x="0" y="31568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3E9DCABC-66EF-452D-BC40-9F122C3FA352}"/>
                  </a:ext>
                </a:extLst>
              </p:cNvPr>
              <p:cNvCxnSpPr/>
              <p:nvPr/>
            </p:nvCxnSpPr>
            <p:spPr>
              <a:xfrm>
                <a:off x="4951565" y="2950012"/>
                <a:ext cx="1794294" cy="1664898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D99E8BE-9611-432A-A570-4337490E7418}"/>
                </a:ext>
              </a:extLst>
            </p:cNvPr>
            <p:cNvGrpSpPr/>
            <p:nvPr/>
          </p:nvGrpSpPr>
          <p:grpSpPr>
            <a:xfrm>
              <a:off x="2393854" y="3231952"/>
              <a:ext cx="1798583" cy="1672518"/>
              <a:chOff x="2393854" y="3231952"/>
              <a:chExt cx="1798583" cy="167251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2914EC-1780-41BB-83D5-C7187AA99C43}"/>
                  </a:ext>
                </a:extLst>
              </p:cNvPr>
              <p:cNvSpPr/>
              <p:nvPr/>
            </p:nvSpPr>
            <p:spPr>
              <a:xfrm>
                <a:off x="2398143" y="3239572"/>
                <a:ext cx="1794294" cy="16648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E8CB32C-A180-40D8-AE19-D810750F3A56}"/>
                  </a:ext>
                </a:extLst>
              </p:cNvPr>
              <p:cNvCxnSpPr/>
              <p:nvPr/>
            </p:nvCxnSpPr>
            <p:spPr>
              <a:xfrm>
                <a:off x="2393854" y="3231952"/>
                <a:ext cx="1794294" cy="1664898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EF1D3FB-7915-454F-9DBF-FB39539B52B1}"/>
                </a:ext>
              </a:extLst>
            </p:cNvPr>
            <p:cNvCxnSpPr/>
            <p:nvPr/>
          </p:nvCxnSpPr>
          <p:spPr>
            <a:xfrm>
              <a:off x="4332038" y="4046220"/>
              <a:ext cx="48380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7ADC1B5-1AAE-47B0-8700-5A128B4079B8}"/>
                    </a:ext>
                  </a:extLst>
                </p:cNvPr>
                <p:cNvSpPr txBox="1"/>
                <p:nvPr/>
              </p:nvSpPr>
              <p:spPr>
                <a:xfrm>
                  <a:off x="4901918" y="2941727"/>
                  <a:ext cx="545919" cy="372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↔"/>
                            <m:vertJc m:val="bot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groupCh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11E3740-A5A9-499C-9F9F-B1306611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918" y="2941727"/>
                  <a:ext cx="545919" cy="3721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3F78F78-B876-4F98-A3F6-A651DA2AE70E}"/>
                    </a:ext>
                  </a:extLst>
                </p:cNvPr>
                <p:cNvSpPr txBox="1"/>
                <p:nvPr/>
              </p:nvSpPr>
              <p:spPr>
                <a:xfrm>
                  <a:off x="6261283" y="2932817"/>
                  <a:ext cx="545919" cy="372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↔"/>
                            <m:vertJc m:val="bot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groupCh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BBCBBF6A-C969-4A23-9860-500D6D787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3" y="2932817"/>
                  <a:ext cx="545919" cy="3721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0CFC44C-C1BB-496E-B036-F89EC2904119}"/>
              </a:ext>
            </a:extLst>
          </p:cNvPr>
          <p:cNvGrpSpPr/>
          <p:nvPr/>
        </p:nvGrpSpPr>
        <p:grpSpPr>
          <a:xfrm>
            <a:off x="4859840" y="2204861"/>
            <a:ext cx="2312802" cy="1335339"/>
            <a:chOff x="6631100" y="2604387"/>
            <a:chExt cx="2312802" cy="133533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7D8759-8E19-42E6-B9FF-BCBEFC32679B}"/>
                </a:ext>
              </a:extLst>
            </p:cNvPr>
            <p:cNvSpPr/>
            <p:nvPr/>
          </p:nvSpPr>
          <p:spPr>
            <a:xfrm>
              <a:off x="6631100" y="2961888"/>
              <a:ext cx="1539875" cy="63914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EADD625-03C6-468A-9EAB-9E4DA1B1CED1}"/>
                    </a:ext>
                  </a:extLst>
                </p:cNvPr>
                <p:cNvSpPr/>
                <p:nvPr/>
              </p:nvSpPr>
              <p:spPr>
                <a:xfrm>
                  <a:off x="7156148" y="2604387"/>
                  <a:ext cx="579839" cy="381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0BE0546-046F-43D3-B3C2-780DC5D07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148" y="2604387"/>
                  <a:ext cx="579839" cy="381451"/>
                </a:xfrm>
                <a:prstGeom prst="rect">
                  <a:avLst/>
                </a:prstGeom>
                <a:blipFill>
                  <a:blip r:embed="rId8"/>
                  <a:stretch>
                    <a:fillRect t="-7937" r="-4211" b="-15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A556084-B8B3-4F42-8857-691BEDFE6D78}"/>
                </a:ext>
              </a:extLst>
            </p:cNvPr>
            <p:cNvCxnSpPr/>
            <p:nvPr/>
          </p:nvCxnSpPr>
          <p:spPr>
            <a:xfrm>
              <a:off x="6631100" y="3682492"/>
              <a:ext cx="1539875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D25FAE4-C551-4E39-AC7D-5E9F473747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7641" y="2962911"/>
              <a:ext cx="3113" cy="638123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C2B314E-4219-42FE-8F48-FD4A21BFF66F}"/>
                    </a:ext>
                  </a:extLst>
                </p:cNvPr>
                <p:cNvSpPr/>
                <p:nvPr/>
              </p:nvSpPr>
              <p:spPr>
                <a:xfrm>
                  <a:off x="8259997" y="3183095"/>
                  <a:ext cx="6839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3DE72E9-140B-48B4-95A0-968FF8DD3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997" y="3183095"/>
                  <a:ext cx="68390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C6C8EDA-4F0A-4C70-8C2C-9495392E6263}"/>
                    </a:ext>
                  </a:extLst>
                </p:cNvPr>
                <p:cNvSpPr/>
                <p:nvPr/>
              </p:nvSpPr>
              <p:spPr>
                <a:xfrm>
                  <a:off x="7084619" y="3662727"/>
                  <a:ext cx="6839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C7500E7-0CE4-44FD-BF5D-12E87916FD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619" y="3662727"/>
                  <a:ext cx="68390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E050F2-BE41-4F8F-BA22-73E24BF58662}"/>
                  </a:ext>
                </a:extLst>
              </p:cNvPr>
              <p:cNvSpPr/>
              <p:nvPr/>
            </p:nvSpPr>
            <p:spPr>
              <a:xfrm>
                <a:off x="2290654" y="5425772"/>
                <a:ext cx="3199594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E050F2-BE41-4F8F-BA22-73E24BF58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54" y="5425772"/>
                <a:ext cx="3199594" cy="404854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3BEEB2D7-32A4-4BFE-A778-23752050C6C4}"/>
              </a:ext>
            </a:extLst>
          </p:cNvPr>
          <p:cNvSpPr/>
          <p:nvPr/>
        </p:nvSpPr>
        <p:spPr>
          <a:xfrm>
            <a:off x="128279" y="6427113"/>
            <a:ext cx="65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TW" sz="12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Kwanghoon</a:t>
            </a:r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zh-TW" sz="12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Hyuncheol</a:t>
            </a:r>
            <a:r>
              <a:rPr lang="en-US" altLang="zh-TW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Park, “A Low Complexity ICI Cancellation Method for High Mobility OFDM Systems”</a:t>
            </a:r>
          </a:p>
        </p:txBody>
      </p:sp>
    </p:spTree>
    <p:extLst>
      <p:ext uri="{BB962C8B-B14F-4D97-AF65-F5344CB8AC3E}">
        <p14:creationId xmlns:p14="http://schemas.microsoft.com/office/powerpoint/2010/main" val="366749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6286960-36B4-4A19-A553-8AA655812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88" y="1296452"/>
            <a:ext cx="6592528" cy="4944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79736AC-4641-4EB3-BF14-E585011B1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801988"/>
                  </p:ext>
                </p:extLst>
              </p:nvPr>
            </p:nvGraphicFramePr>
            <p:xfrm>
              <a:off x="298163" y="2048258"/>
              <a:ext cx="2290179" cy="139900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79736AC-4641-4EB3-BF14-E585011B1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801988"/>
                  </p:ext>
                </p:extLst>
              </p:nvPr>
            </p:nvGraphicFramePr>
            <p:xfrm>
              <a:off x="298163" y="2048258"/>
              <a:ext cx="2290179" cy="139900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952" r="-109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E7261E9-B620-45D0-B1ED-43DE141DD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80166"/>
              </p:ext>
            </p:extLst>
          </p:nvPr>
        </p:nvGraphicFramePr>
        <p:xfrm>
          <a:off x="298162" y="1598792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Uncoded OFDM</a:t>
                      </a:r>
                      <a:endParaRPr lang="zh-TW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1EDEDDE4-973A-46B9-8306-129C10DA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Equalization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ICI Mitigation</a:t>
            </a:r>
          </a:p>
        </p:txBody>
      </p:sp>
    </p:spTree>
    <p:extLst>
      <p:ext uri="{BB962C8B-B14F-4D97-AF65-F5344CB8AC3E}">
        <p14:creationId xmlns:p14="http://schemas.microsoft.com/office/powerpoint/2010/main" val="405066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6"/>
            <a:ext cx="7772400" cy="49789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Multipath Fast-Fading Channel 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Channel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Characteristics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Simulated Channel Model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Coded OFDM System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Model and Derivation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Polynomial-Basis Expansion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Frequency-Domain Equalization Techniques for ICI Mitigation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Preamble and Codeword Arrangement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Kalman filter Based Model</a:t>
            </a:r>
            <a:endParaRPr lang="zh-TW" altLang="zh-TW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8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7772400" cy="5064529"/>
          </a:xfrm>
        </p:spPr>
        <p:txBody>
          <a:bodyPr>
            <a:noAutofit/>
          </a:bodyPr>
          <a:lstStyle/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solidFill>
                <a:srgbClr val="0442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solidFill>
                <a:srgbClr val="0442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>
              <a:lnSpc>
                <a:spcPct val="100000"/>
              </a:lnSpc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 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18CFDC3-BCEB-4A75-84FC-9045423D3951}"/>
              </a:ext>
            </a:extLst>
          </p:cNvPr>
          <p:cNvGrpSpPr/>
          <p:nvPr/>
        </p:nvGrpSpPr>
        <p:grpSpPr>
          <a:xfrm>
            <a:off x="1332090" y="1318575"/>
            <a:ext cx="6645516" cy="1039693"/>
            <a:chOff x="1452314" y="1245680"/>
            <a:chExt cx="6645516" cy="1039693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51280F42-1435-424F-9858-346D009348EC}"/>
                </a:ext>
              </a:extLst>
            </p:cNvPr>
            <p:cNvSpPr/>
            <p:nvPr/>
          </p:nvSpPr>
          <p:spPr>
            <a:xfrm>
              <a:off x="1824208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EFFF2A2-0386-482F-B18C-77538F35355C}"/>
                </a:ext>
              </a:extLst>
            </p:cNvPr>
            <p:cNvSpPr/>
            <p:nvPr/>
          </p:nvSpPr>
          <p:spPr>
            <a:xfrm>
              <a:off x="2194762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D5D6ACFB-A0B2-408D-8914-40674F3FA6BE}"/>
                </a:ext>
              </a:extLst>
            </p:cNvPr>
            <p:cNvSpPr/>
            <p:nvPr/>
          </p:nvSpPr>
          <p:spPr>
            <a:xfrm>
              <a:off x="2374762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A3B7853-6A72-4423-9680-D5AE5FC720C6}"/>
                </a:ext>
              </a:extLst>
            </p:cNvPr>
            <p:cNvSpPr/>
            <p:nvPr/>
          </p:nvSpPr>
          <p:spPr>
            <a:xfrm>
              <a:off x="2554762" y="180326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1367C3E5-5F05-4AC3-8E03-359B9E5BA41B}"/>
                </a:ext>
              </a:extLst>
            </p:cNvPr>
            <p:cNvSpPr/>
            <p:nvPr/>
          </p:nvSpPr>
          <p:spPr>
            <a:xfrm>
              <a:off x="2734762" y="180326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D86FDE78-AF52-4C2F-9371-00179A1DAEAF}"/>
                </a:ext>
              </a:extLst>
            </p:cNvPr>
            <p:cNvSpPr/>
            <p:nvPr/>
          </p:nvSpPr>
          <p:spPr>
            <a:xfrm>
              <a:off x="2014762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68536440-100F-4E40-949A-DC6A38E04A74}"/>
                </a:ext>
              </a:extLst>
            </p:cNvPr>
            <p:cNvSpPr/>
            <p:nvPr/>
          </p:nvSpPr>
          <p:spPr>
            <a:xfrm>
              <a:off x="3380720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06AB3059-4010-4F19-AD4B-0120FAFE854B}"/>
                </a:ext>
              </a:extLst>
            </p:cNvPr>
            <p:cNvSpPr/>
            <p:nvPr/>
          </p:nvSpPr>
          <p:spPr>
            <a:xfrm>
              <a:off x="356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B44E8B8B-574A-434A-8835-5589B68A9114}"/>
                </a:ext>
              </a:extLst>
            </p:cNvPr>
            <p:cNvSpPr/>
            <p:nvPr/>
          </p:nvSpPr>
          <p:spPr>
            <a:xfrm>
              <a:off x="374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E3E7AED-14D1-4D10-8335-DC4E095F1D22}"/>
                </a:ext>
              </a:extLst>
            </p:cNvPr>
            <p:cNvSpPr/>
            <p:nvPr/>
          </p:nvSpPr>
          <p:spPr>
            <a:xfrm>
              <a:off x="392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71381EAB-FDED-46A4-B09C-A852DE4E2B81}"/>
                </a:ext>
              </a:extLst>
            </p:cNvPr>
            <p:cNvSpPr/>
            <p:nvPr/>
          </p:nvSpPr>
          <p:spPr>
            <a:xfrm>
              <a:off x="410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C27ACDAE-FCDA-4977-8679-066042056105}"/>
                </a:ext>
              </a:extLst>
            </p:cNvPr>
            <p:cNvSpPr/>
            <p:nvPr/>
          </p:nvSpPr>
          <p:spPr>
            <a:xfrm>
              <a:off x="428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8C5913D1-42C5-4C06-9E33-DE88522C5EAF}"/>
                </a:ext>
              </a:extLst>
            </p:cNvPr>
            <p:cNvSpPr/>
            <p:nvPr/>
          </p:nvSpPr>
          <p:spPr>
            <a:xfrm>
              <a:off x="4467092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F407DC65-4E0B-410F-83AD-92B24A117EBA}"/>
                </a:ext>
              </a:extLst>
            </p:cNvPr>
            <p:cNvSpPr/>
            <p:nvPr/>
          </p:nvSpPr>
          <p:spPr>
            <a:xfrm>
              <a:off x="3200720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6293F680-4680-4EAB-B142-49BE8CBC93A6}"/>
                </a:ext>
              </a:extLst>
            </p:cNvPr>
            <p:cNvSpPr/>
            <p:nvPr/>
          </p:nvSpPr>
          <p:spPr>
            <a:xfrm>
              <a:off x="4649277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00BB398E-30B4-421E-9E21-32D5DA1BE396}"/>
                </a:ext>
              </a:extLst>
            </p:cNvPr>
            <p:cNvSpPr/>
            <p:nvPr/>
          </p:nvSpPr>
          <p:spPr>
            <a:xfrm>
              <a:off x="1644208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B482EDC-A1E7-448B-BE63-B891B8BB7F23}"/>
                    </a:ext>
                  </a:extLst>
                </p:cNvPr>
                <p:cNvSpPr txBox="1"/>
                <p:nvPr/>
              </p:nvSpPr>
              <p:spPr>
                <a:xfrm>
                  <a:off x="2936609" y="170626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B482EDC-A1E7-448B-BE63-B891B8BB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609" y="1706261"/>
                  <a:ext cx="22602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1D4FC876-403D-44EA-AEA6-612183F7774E}"/>
                </a:ext>
              </a:extLst>
            </p:cNvPr>
            <p:cNvSpPr/>
            <p:nvPr/>
          </p:nvSpPr>
          <p:spPr>
            <a:xfrm>
              <a:off x="5336485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9FD21F48-67FA-4CF0-8528-C37C33AABD21}"/>
                </a:ext>
              </a:extLst>
            </p:cNvPr>
            <p:cNvSpPr/>
            <p:nvPr/>
          </p:nvSpPr>
          <p:spPr>
            <a:xfrm>
              <a:off x="551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12ABE127-F3EA-4852-85A0-361854B44991}"/>
                </a:ext>
              </a:extLst>
            </p:cNvPr>
            <p:cNvSpPr/>
            <p:nvPr/>
          </p:nvSpPr>
          <p:spPr>
            <a:xfrm>
              <a:off x="569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0F69D24-D475-4858-8543-82E79D5D91C1}"/>
                </a:ext>
              </a:extLst>
            </p:cNvPr>
            <p:cNvSpPr/>
            <p:nvPr/>
          </p:nvSpPr>
          <p:spPr>
            <a:xfrm>
              <a:off x="587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C584134-ACE0-4026-9BFE-69B27BC6454A}"/>
                </a:ext>
              </a:extLst>
            </p:cNvPr>
            <p:cNvSpPr/>
            <p:nvPr/>
          </p:nvSpPr>
          <p:spPr>
            <a:xfrm>
              <a:off x="605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7E0C058-902D-4B1A-A857-B8C097C6F96D}"/>
                </a:ext>
              </a:extLst>
            </p:cNvPr>
            <p:cNvSpPr/>
            <p:nvPr/>
          </p:nvSpPr>
          <p:spPr>
            <a:xfrm>
              <a:off x="623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E0F8097C-A297-4AF4-BEC2-2DEA1E519E61}"/>
                </a:ext>
              </a:extLst>
            </p:cNvPr>
            <p:cNvSpPr/>
            <p:nvPr/>
          </p:nvSpPr>
          <p:spPr>
            <a:xfrm>
              <a:off x="6422857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A4E8B258-FF46-4635-85D4-0FD944FFA37C}"/>
                </a:ext>
              </a:extLst>
            </p:cNvPr>
            <p:cNvSpPr/>
            <p:nvPr/>
          </p:nvSpPr>
          <p:spPr>
            <a:xfrm>
              <a:off x="5156485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65A27E96-9EE6-4F8D-BA11-AD6C16A9C523}"/>
                </a:ext>
              </a:extLst>
            </p:cNvPr>
            <p:cNvSpPr/>
            <p:nvPr/>
          </p:nvSpPr>
          <p:spPr>
            <a:xfrm>
              <a:off x="6619790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DE73A0A-6A62-4E65-A0A1-ACE9E34EDD54}"/>
                    </a:ext>
                  </a:extLst>
                </p:cNvPr>
                <p:cNvSpPr txBox="1"/>
                <p:nvPr/>
              </p:nvSpPr>
              <p:spPr>
                <a:xfrm>
                  <a:off x="4892374" y="170626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DE73A0A-6A62-4E65-A0A1-ACE9E34ED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374" y="1706260"/>
                  <a:ext cx="22602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A9032E4-B43E-418A-8D57-8BD16FBA7CA8}"/>
                </a:ext>
              </a:extLst>
            </p:cNvPr>
            <p:cNvSpPr/>
            <p:nvPr/>
          </p:nvSpPr>
          <p:spPr>
            <a:xfrm>
              <a:off x="7296984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72AE6F7E-EB3A-4E13-900C-11153EA781E5}"/>
                </a:ext>
              </a:extLst>
            </p:cNvPr>
            <p:cNvSpPr/>
            <p:nvPr/>
          </p:nvSpPr>
          <p:spPr>
            <a:xfrm>
              <a:off x="7116984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88ABCBB-C135-4BA8-9D8F-AB51D25DE322}"/>
                    </a:ext>
                  </a:extLst>
                </p:cNvPr>
                <p:cNvSpPr txBox="1"/>
                <p:nvPr/>
              </p:nvSpPr>
              <p:spPr>
                <a:xfrm>
                  <a:off x="6842335" y="170626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88ABCBB-C135-4BA8-9D8F-AB51D25DE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335" y="1706260"/>
                  <a:ext cx="22602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3CD2F11-52EE-4272-9607-6043FC9810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2314" y="2101511"/>
              <a:ext cx="6401281" cy="14585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051DABC-44FD-4421-B406-8BD72484E2C0}"/>
                </a:ext>
              </a:extLst>
            </p:cNvPr>
            <p:cNvSpPr txBox="1"/>
            <p:nvPr/>
          </p:nvSpPr>
          <p:spPr>
            <a:xfrm>
              <a:off x="7876604" y="1946819"/>
              <a:ext cx="22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F50B8AF-1804-4CC0-8229-03A9D20F8E20}"/>
                </a:ext>
              </a:extLst>
            </p:cNvPr>
            <p:cNvGrpSpPr/>
            <p:nvPr/>
          </p:nvGrpSpPr>
          <p:grpSpPr>
            <a:xfrm>
              <a:off x="1644208" y="1245680"/>
              <a:ext cx="5832776" cy="294492"/>
              <a:chOff x="1644208" y="1245697"/>
              <a:chExt cx="5832776" cy="315605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7BFB9B50-47E5-4320-AE7E-3AD84850034A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DE4218-BFC1-437D-905D-3C942683C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接點 290">
                  <a:extLst>
                    <a:ext uri="{FF2B5EF4-FFF2-40B4-BE49-F238E27FC236}">
                      <a16:creationId xmlns:a16="http://schemas.microsoft.com/office/drawing/2014/main" id="{9DC97518-8EEB-4693-8A3C-67AE1F046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F399A3E0-73A1-4E9F-AEFC-7A9C52A95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3CAC1F46-22C5-44C6-9715-6B0C2E785142}"/>
                      </a:ext>
                    </a:extLst>
                  </p:cNvPr>
                  <p:cNvSpPr/>
                  <p:nvPr/>
                </p:nvSpPr>
                <p:spPr>
                  <a:xfrm>
                    <a:off x="3087336" y="1245697"/>
                    <a:ext cx="2697662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sz="1400" smtClean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TW" sz="14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OFDM</m:t>
                          </m:r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symbol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</a:rPr>
                            <m:t>subcarriers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3CAC1F46-22C5-44C6-9715-6B0C2E78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336" y="1245697"/>
                    <a:ext cx="269766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89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2" name="群組 291">
              <a:extLst>
                <a:ext uri="{FF2B5EF4-FFF2-40B4-BE49-F238E27FC236}">
                  <a16:creationId xmlns:a16="http://schemas.microsoft.com/office/drawing/2014/main" id="{DFF92442-D5EE-4DCB-8C2E-63B52A6A8F54}"/>
                </a:ext>
              </a:extLst>
            </p:cNvPr>
            <p:cNvGrpSpPr/>
            <p:nvPr/>
          </p:nvGrpSpPr>
          <p:grpSpPr>
            <a:xfrm>
              <a:off x="1643190" y="1488535"/>
              <a:ext cx="895329" cy="277000"/>
              <a:chOff x="1644208" y="1253526"/>
              <a:chExt cx="5832776" cy="307777"/>
            </a:xfrm>
          </p:grpSpPr>
          <p:grpSp>
            <p:nvGrpSpPr>
              <p:cNvPr id="293" name="群組 292">
                <a:extLst>
                  <a:ext uri="{FF2B5EF4-FFF2-40B4-BE49-F238E27FC236}">
                    <a16:creationId xmlns:a16="http://schemas.microsoft.com/office/drawing/2014/main" id="{ACC8485C-55A9-410B-96FF-32DA0B349C09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295" name="直線接點 294">
                  <a:extLst>
                    <a:ext uri="{FF2B5EF4-FFF2-40B4-BE49-F238E27FC236}">
                      <a16:creationId xmlns:a16="http://schemas.microsoft.com/office/drawing/2014/main" id="{35F476EA-98B8-4C44-8A09-CD68AC752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接點 295">
                  <a:extLst>
                    <a:ext uri="{FF2B5EF4-FFF2-40B4-BE49-F238E27FC236}">
                      <a16:creationId xmlns:a16="http://schemas.microsoft.com/office/drawing/2014/main" id="{EB00221F-FD38-4006-B4C9-D1B4BCF4D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線單箭頭接點 296">
                  <a:extLst>
                    <a:ext uri="{FF2B5EF4-FFF2-40B4-BE49-F238E27FC236}">
                      <a16:creationId xmlns:a16="http://schemas.microsoft.com/office/drawing/2014/main" id="{AAA8D5FF-4E26-48A1-BD49-98A89F14A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E7CCD3B8-22CA-4074-9516-1FC8F991DA6D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E7CCD3B8-22CA-4074-9516-1FC8F991DA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8" name="群組 297">
              <a:extLst>
                <a:ext uri="{FF2B5EF4-FFF2-40B4-BE49-F238E27FC236}">
                  <a16:creationId xmlns:a16="http://schemas.microsoft.com/office/drawing/2014/main" id="{CC371295-73CD-4696-9573-36F3B5CCC68F}"/>
                </a:ext>
              </a:extLst>
            </p:cNvPr>
            <p:cNvGrpSpPr/>
            <p:nvPr/>
          </p:nvGrpSpPr>
          <p:grpSpPr>
            <a:xfrm>
              <a:off x="3563636" y="1494427"/>
              <a:ext cx="895329" cy="277000"/>
              <a:chOff x="1644208" y="1253526"/>
              <a:chExt cx="5832776" cy="307777"/>
            </a:xfrm>
          </p:grpSpPr>
          <p:grpSp>
            <p:nvGrpSpPr>
              <p:cNvPr id="299" name="群組 298">
                <a:extLst>
                  <a:ext uri="{FF2B5EF4-FFF2-40B4-BE49-F238E27FC236}">
                    <a16:creationId xmlns:a16="http://schemas.microsoft.com/office/drawing/2014/main" id="{15D7E1CB-767F-4188-A01B-6FAA93B65898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301" name="直線接點 300">
                  <a:extLst>
                    <a:ext uri="{FF2B5EF4-FFF2-40B4-BE49-F238E27FC236}">
                      <a16:creationId xmlns:a16="http://schemas.microsoft.com/office/drawing/2014/main" id="{828011B3-7060-4992-9E76-259FE72A1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接點 301">
                  <a:extLst>
                    <a:ext uri="{FF2B5EF4-FFF2-40B4-BE49-F238E27FC236}">
                      <a16:creationId xmlns:a16="http://schemas.microsoft.com/office/drawing/2014/main" id="{7C41B2D8-BEE4-48EE-969C-3AF904BC5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單箭頭接點 302">
                  <a:extLst>
                    <a:ext uri="{FF2B5EF4-FFF2-40B4-BE49-F238E27FC236}">
                      <a16:creationId xmlns:a16="http://schemas.microsoft.com/office/drawing/2014/main" id="{A5B7A9A5-AA5C-4703-B52F-B35F5490F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0C794CB3-2579-477E-9DBB-36F8CD14BD89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0C794CB3-2579-477E-9DBB-36F8CD14BD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群組 303">
              <a:extLst>
                <a:ext uri="{FF2B5EF4-FFF2-40B4-BE49-F238E27FC236}">
                  <a16:creationId xmlns:a16="http://schemas.microsoft.com/office/drawing/2014/main" id="{4A00F69F-2D78-4C7E-BAE1-2AACF6C28B55}"/>
                </a:ext>
              </a:extLst>
            </p:cNvPr>
            <p:cNvGrpSpPr/>
            <p:nvPr/>
          </p:nvGrpSpPr>
          <p:grpSpPr>
            <a:xfrm>
              <a:off x="5520077" y="1493430"/>
              <a:ext cx="895329" cy="277000"/>
              <a:chOff x="1644208" y="1253526"/>
              <a:chExt cx="5832776" cy="307777"/>
            </a:xfrm>
          </p:grpSpPr>
          <p:grpSp>
            <p:nvGrpSpPr>
              <p:cNvPr id="305" name="群組 304">
                <a:extLst>
                  <a:ext uri="{FF2B5EF4-FFF2-40B4-BE49-F238E27FC236}">
                    <a16:creationId xmlns:a16="http://schemas.microsoft.com/office/drawing/2014/main" id="{30A7EF84-5240-4A7F-9E46-A3F576391710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307" name="直線接點 306">
                  <a:extLst>
                    <a:ext uri="{FF2B5EF4-FFF2-40B4-BE49-F238E27FC236}">
                      <a16:creationId xmlns:a16="http://schemas.microsoft.com/office/drawing/2014/main" id="{AC255C6D-0A2E-4EC9-B7E0-3273779D7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接點 307">
                  <a:extLst>
                    <a:ext uri="{FF2B5EF4-FFF2-40B4-BE49-F238E27FC236}">
                      <a16:creationId xmlns:a16="http://schemas.microsoft.com/office/drawing/2014/main" id="{1B98D81F-7824-4008-994D-8C422C4C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單箭頭接點 308">
                  <a:extLst>
                    <a:ext uri="{FF2B5EF4-FFF2-40B4-BE49-F238E27FC236}">
                      <a16:creationId xmlns:a16="http://schemas.microsoft.com/office/drawing/2014/main" id="{2EF2DA7C-39C7-40AC-AC2D-F61D40040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D7F178E2-12BD-4C7A-814E-EE87C5634352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D7F178E2-12BD-4C7A-814E-EE87C56343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075DE03F-1DC7-42C0-9669-DD7AF389683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57" y="2399768"/>
            <a:ext cx="4931791" cy="2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0" lvl="1"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algn="l">
                  <a:lnSpc>
                    <a:spcPct val="100000"/>
                  </a:lnSpc>
                </a:pPr>
                <a:endParaRPr lang="en-US" altLang="zh-TW" sz="1800" dirty="0">
                  <a:solidFill>
                    <a:srgbClr val="0442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algn="l">
                  <a:lnSpc>
                    <a:spcPct val="100000"/>
                  </a:lnSpc>
                </a:pPr>
                <a:endParaRPr lang="en-US" altLang="zh-TW" sz="1800" dirty="0">
                  <a:solidFill>
                    <a:srgbClr val="0442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brk m:alnAt="1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brk m:alnAt="1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equally-powered pilot tones in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OFDM symbol, and the positions of pilot tons can be represented as </a:t>
                </a:r>
              </a:p>
              <a:p>
                <a:pPr marL="0" lvl="1"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</a:pPr>
                <a:endPara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groups depends on the number of channel taps</a:t>
                </a: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of the pilot tones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greater or equal to (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polynomial order of P-BEM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</a:pPr>
                <a:endParaRPr lang="en-US" altLang="zh-TW" sz="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Groups should be equally spaced, which is optimal set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</a:pPr>
                <a:endPara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>
                  <a:lnSpc>
                    <a:spcPct val="100000"/>
                  </a:lnSpc>
                </a:pPr>
                <a:endPara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  <a:blipFill>
                <a:blip r:embed="rId3"/>
                <a:stretch>
                  <a:fillRect l="-471" r="-6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 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18CFDC3-BCEB-4A75-84FC-9045423D3951}"/>
              </a:ext>
            </a:extLst>
          </p:cNvPr>
          <p:cNvGrpSpPr/>
          <p:nvPr/>
        </p:nvGrpSpPr>
        <p:grpSpPr>
          <a:xfrm>
            <a:off x="1332090" y="1318575"/>
            <a:ext cx="6645516" cy="1039693"/>
            <a:chOff x="1452314" y="1245680"/>
            <a:chExt cx="6645516" cy="1039693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51280F42-1435-424F-9858-346D009348EC}"/>
                </a:ext>
              </a:extLst>
            </p:cNvPr>
            <p:cNvSpPr/>
            <p:nvPr/>
          </p:nvSpPr>
          <p:spPr>
            <a:xfrm>
              <a:off x="1824208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EFFF2A2-0386-482F-B18C-77538F35355C}"/>
                </a:ext>
              </a:extLst>
            </p:cNvPr>
            <p:cNvSpPr/>
            <p:nvPr/>
          </p:nvSpPr>
          <p:spPr>
            <a:xfrm>
              <a:off x="2194762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D5D6ACFB-A0B2-408D-8914-40674F3FA6BE}"/>
                </a:ext>
              </a:extLst>
            </p:cNvPr>
            <p:cNvSpPr/>
            <p:nvPr/>
          </p:nvSpPr>
          <p:spPr>
            <a:xfrm>
              <a:off x="2374762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A3B7853-6A72-4423-9680-D5AE5FC720C6}"/>
                </a:ext>
              </a:extLst>
            </p:cNvPr>
            <p:cNvSpPr/>
            <p:nvPr/>
          </p:nvSpPr>
          <p:spPr>
            <a:xfrm>
              <a:off x="2554762" y="180326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1367C3E5-5F05-4AC3-8E03-359B9E5BA41B}"/>
                </a:ext>
              </a:extLst>
            </p:cNvPr>
            <p:cNvSpPr/>
            <p:nvPr/>
          </p:nvSpPr>
          <p:spPr>
            <a:xfrm>
              <a:off x="2734762" y="180326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D86FDE78-AF52-4C2F-9371-00179A1DAEAF}"/>
                </a:ext>
              </a:extLst>
            </p:cNvPr>
            <p:cNvSpPr/>
            <p:nvPr/>
          </p:nvSpPr>
          <p:spPr>
            <a:xfrm>
              <a:off x="2014762" y="1803261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68536440-100F-4E40-949A-DC6A38E04A74}"/>
                </a:ext>
              </a:extLst>
            </p:cNvPr>
            <p:cNvSpPr/>
            <p:nvPr/>
          </p:nvSpPr>
          <p:spPr>
            <a:xfrm>
              <a:off x="3380720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06AB3059-4010-4F19-AD4B-0120FAFE854B}"/>
                </a:ext>
              </a:extLst>
            </p:cNvPr>
            <p:cNvSpPr/>
            <p:nvPr/>
          </p:nvSpPr>
          <p:spPr>
            <a:xfrm>
              <a:off x="356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B44E8B8B-574A-434A-8835-5589B68A9114}"/>
                </a:ext>
              </a:extLst>
            </p:cNvPr>
            <p:cNvSpPr/>
            <p:nvPr/>
          </p:nvSpPr>
          <p:spPr>
            <a:xfrm>
              <a:off x="374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E3E7AED-14D1-4D10-8335-DC4E095F1D22}"/>
                </a:ext>
              </a:extLst>
            </p:cNvPr>
            <p:cNvSpPr/>
            <p:nvPr/>
          </p:nvSpPr>
          <p:spPr>
            <a:xfrm>
              <a:off x="392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71381EAB-FDED-46A4-B09C-A852DE4E2B81}"/>
                </a:ext>
              </a:extLst>
            </p:cNvPr>
            <p:cNvSpPr/>
            <p:nvPr/>
          </p:nvSpPr>
          <p:spPr>
            <a:xfrm>
              <a:off x="410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C27ACDAE-FCDA-4977-8679-066042056105}"/>
                </a:ext>
              </a:extLst>
            </p:cNvPr>
            <p:cNvSpPr/>
            <p:nvPr/>
          </p:nvSpPr>
          <p:spPr>
            <a:xfrm>
              <a:off x="4280720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8C5913D1-42C5-4C06-9E33-DE88522C5EAF}"/>
                </a:ext>
              </a:extLst>
            </p:cNvPr>
            <p:cNvSpPr/>
            <p:nvPr/>
          </p:nvSpPr>
          <p:spPr>
            <a:xfrm>
              <a:off x="4467092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F407DC65-4E0B-410F-83AD-92B24A117EBA}"/>
                </a:ext>
              </a:extLst>
            </p:cNvPr>
            <p:cNvSpPr/>
            <p:nvPr/>
          </p:nvSpPr>
          <p:spPr>
            <a:xfrm>
              <a:off x="3200720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6293F680-4680-4EAB-B142-49BE8CBC93A6}"/>
                </a:ext>
              </a:extLst>
            </p:cNvPr>
            <p:cNvSpPr/>
            <p:nvPr/>
          </p:nvSpPr>
          <p:spPr>
            <a:xfrm>
              <a:off x="4649277" y="1803261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00BB398E-30B4-421E-9E21-32D5DA1BE396}"/>
                </a:ext>
              </a:extLst>
            </p:cNvPr>
            <p:cNvSpPr/>
            <p:nvPr/>
          </p:nvSpPr>
          <p:spPr>
            <a:xfrm>
              <a:off x="1644208" y="1803261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B482EDC-A1E7-448B-BE63-B891B8BB7F23}"/>
                    </a:ext>
                  </a:extLst>
                </p:cNvPr>
                <p:cNvSpPr txBox="1"/>
                <p:nvPr/>
              </p:nvSpPr>
              <p:spPr>
                <a:xfrm>
                  <a:off x="2936609" y="170626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B482EDC-A1E7-448B-BE63-B891B8BB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609" y="1706261"/>
                  <a:ext cx="22602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1D4FC876-403D-44EA-AEA6-612183F7774E}"/>
                </a:ext>
              </a:extLst>
            </p:cNvPr>
            <p:cNvSpPr/>
            <p:nvPr/>
          </p:nvSpPr>
          <p:spPr>
            <a:xfrm>
              <a:off x="5336485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9FD21F48-67FA-4CF0-8528-C37C33AABD21}"/>
                </a:ext>
              </a:extLst>
            </p:cNvPr>
            <p:cNvSpPr/>
            <p:nvPr/>
          </p:nvSpPr>
          <p:spPr>
            <a:xfrm>
              <a:off x="551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12ABE127-F3EA-4852-85A0-361854B44991}"/>
                </a:ext>
              </a:extLst>
            </p:cNvPr>
            <p:cNvSpPr/>
            <p:nvPr/>
          </p:nvSpPr>
          <p:spPr>
            <a:xfrm>
              <a:off x="569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0F69D24-D475-4858-8543-82E79D5D91C1}"/>
                </a:ext>
              </a:extLst>
            </p:cNvPr>
            <p:cNvSpPr/>
            <p:nvPr/>
          </p:nvSpPr>
          <p:spPr>
            <a:xfrm>
              <a:off x="587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C584134-ACE0-4026-9BFE-69B27BC6454A}"/>
                </a:ext>
              </a:extLst>
            </p:cNvPr>
            <p:cNvSpPr/>
            <p:nvPr/>
          </p:nvSpPr>
          <p:spPr>
            <a:xfrm>
              <a:off x="605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7E0C058-902D-4B1A-A857-B8C097C6F96D}"/>
                </a:ext>
              </a:extLst>
            </p:cNvPr>
            <p:cNvSpPr/>
            <p:nvPr/>
          </p:nvSpPr>
          <p:spPr>
            <a:xfrm>
              <a:off x="6236485" y="180326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E0F8097C-A297-4AF4-BEC2-2DEA1E519E61}"/>
                </a:ext>
              </a:extLst>
            </p:cNvPr>
            <p:cNvSpPr/>
            <p:nvPr/>
          </p:nvSpPr>
          <p:spPr>
            <a:xfrm>
              <a:off x="6422857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A4E8B258-FF46-4635-85D4-0FD944FFA37C}"/>
                </a:ext>
              </a:extLst>
            </p:cNvPr>
            <p:cNvSpPr/>
            <p:nvPr/>
          </p:nvSpPr>
          <p:spPr>
            <a:xfrm>
              <a:off x="5156485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65A27E96-9EE6-4F8D-BA11-AD6C16A9C523}"/>
                </a:ext>
              </a:extLst>
            </p:cNvPr>
            <p:cNvSpPr/>
            <p:nvPr/>
          </p:nvSpPr>
          <p:spPr>
            <a:xfrm>
              <a:off x="6619790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DE73A0A-6A62-4E65-A0A1-ACE9E34EDD54}"/>
                    </a:ext>
                  </a:extLst>
                </p:cNvPr>
                <p:cNvSpPr txBox="1"/>
                <p:nvPr/>
              </p:nvSpPr>
              <p:spPr>
                <a:xfrm>
                  <a:off x="4892374" y="170626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DE73A0A-6A62-4E65-A0A1-ACE9E34ED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374" y="1706260"/>
                  <a:ext cx="22602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A9032E4-B43E-418A-8D57-8BD16FBA7CA8}"/>
                </a:ext>
              </a:extLst>
            </p:cNvPr>
            <p:cNvSpPr/>
            <p:nvPr/>
          </p:nvSpPr>
          <p:spPr>
            <a:xfrm>
              <a:off x="7296984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72AE6F7E-EB3A-4E13-900C-11153EA781E5}"/>
                </a:ext>
              </a:extLst>
            </p:cNvPr>
            <p:cNvSpPr/>
            <p:nvPr/>
          </p:nvSpPr>
          <p:spPr>
            <a:xfrm>
              <a:off x="7116984" y="180326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88ABCBB-C135-4BA8-9D8F-AB51D25DE322}"/>
                    </a:ext>
                  </a:extLst>
                </p:cNvPr>
                <p:cNvSpPr txBox="1"/>
                <p:nvPr/>
              </p:nvSpPr>
              <p:spPr>
                <a:xfrm>
                  <a:off x="6842335" y="170626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88ABCBB-C135-4BA8-9D8F-AB51D25DE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335" y="1706260"/>
                  <a:ext cx="22602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3CD2F11-52EE-4272-9607-6043FC9810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2314" y="2101511"/>
              <a:ext cx="6401281" cy="14585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051DABC-44FD-4421-B406-8BD72484E2C0}"/>
                </a:ext>
              </a:extLst>
            </p:cNvPr>
            <p:cNvSpPr txBox="1"/>
            <p:nvPr/>
          </p:nvSpPr>
          <p:spPr>
            <a:xfrm>
              <a:off x="7876604" y="1946819"/>
              <a:ext cx="22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F50B8AF-1804-4CC0-8229-03A9D20F8E20}"/>
                </a:ext>
              </a:extLst>
            </p:cNvPr>
            <p:cNvGrpSpPr/>
            <p:nvPr/>
          </p:nvGrpSpPr>
          <p:grpSpPr>
            <a:xfrm>
              <a:off x="1644208" y="1245680"/>
              <a:ext cx="5832776" cy="294492"/>
              <a:chOff x="1644208" y="1245697"/>
              <a:chExt cx="5832776" cy="315605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7BFB9B50-47E5-4320-AE7E-3AD84850034A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DE4218-BFC1-437D-905D-3C942683C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接點 290">
                  <a:extLst>
                    <a:ext uri="{FF2B5EF4-FFF2-40B4-BE49-F238E27FC236}">
                      <a16:creationId xmlns:a16="http://schemas.microsoft.com/office/drawing/2014/main" id="{9DC97518-8EEB-4693-8A3C-67AE1F046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F399A3E0-73A1-4E9F-AEFC-7A9C52A95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3CAC1F46-22C5-44C6-9715-6B0C2E785142}"/>
                      </a:ext>
                    </a:extLst>
                  </p:cNvPr>
                  <p:cNvSpPr/>
                  <p:nvPr/>
                </p:nvSpPr>
                <p:spPr>
                  <a:xfrm>
                    <a:off x="3087336" y="1245697"/>
                    <a:ext cx="2697662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sz="1400" smtClean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TW" sz="14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OFDM</m:t>
                          </m:r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symbol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</a:rPr>
                            <m:t>subcarriers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3CAC1F46-22C5-44C6-9715-6B0C2E78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336" y="1245697"/>
                    <a:ext cx="269766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89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2" name="群組 291">
              <a:extLst>
                <a:ext uri="{FF2B5EF4-FFF2-40B4-BE49-F238E27FC236}">
                  <a16:creationId xmlns:a16="http://schemas.microsoft.com/office/drawing/2014/main" id="{DFF92442-D5EE-4DCB-8C2E-63B52A6A8F54}"/>
                </a:ext>
              </a:extLst>
            </p:cNvPr>
            <p:cNvGrpSpPr/>
            <p:nvPr/>
          </p:nvGrpSpPr>
          <p:grpSpPr>
            <a:xfrm>
              <a:off x="1643190" y="1488535"/>
              <a:ext cx="895329" cy="277000"/>
              <a:chOff x="1644208" y="1253526"/>
              <a:chExt cx="5832776" cy="307777"/>
            </a:xfrm>
          </p:grpSpPr>
          <p:grpSp>
            <p:nvGrpSpPr>
              <p:cNvPr id="293" name="群組 292">
                <a:extLst>
                  <a:ext uri="{FF2B5EF4-FFF2-40B4-BE49-F238E27FC236}">
                    <a16:creationId xmlns:a16="http://schemas.microsoft.com/office/drawing/2014/main" id="{ACC8485C-55A9-410B-96FF-32DA0B349C09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295" name="直線接點 294">
                  <a:extLst>
                    <a:ext uri="{FF2B5EF4-FFF2-40B4-BE49-F238E27FC236}">
                      <a16:creationId xmlns:a16="http://schemas.microsoft.com/office/drawing/2014/main" id="{35F476EA-98B8-4C44-8A09-CD68AC752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接點 295">
                  <a:extLst>
                    <a:ext uri="{FF2B5EF4-FFF2-40B4-BE49-F238E27FC236}">
                      <a16:creationId xmlns:a16="http://schemas.microsoft.com/office/drawing/2014/main" id="{EB00221F-FD38-4006-B4C9-D1B4BCF4D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線單箭頭接點 296">
                  <a:extLst>
                    <a:ext uri="{FF2B5EF4-FFF2-40B4-BE49-F238E27FC236}">
                      <a16:creationId xmlns:a16="http://schemas.microsoft.com/office/drawing/2014/main" id="{AAA8D5FF-4E26-48A1-BD49-98A89F14A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E7CCD3B8-22CA-4074-9516-1FC8F991DA6D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E7CCD3B8-22CA-4074-9516-1FC8F991DA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8" name="群組 297">
              <a:extLst>
                <a:ext uri="{FF2B5EF4-FFF2-40B4-BE49-F238E27FC236}">
                  <a16:creationId xmlns:a16="http://schemas.microsoft.com/office/drawing/2014/main" id="{CC371295-73CD-4696-9573-36F3B5CCC68F}"/>
                </a:ext>
              </a:extLst>
            </p:cNvPr>
            <p:cNvGrpSpPr/>
            <p:nvPr/>
          </p:nvGrpSpPr>
          <p:grpSpPr>
            <a:xfrm>
              <a:off x="3563636" y="1494427"/>
              <a:ext cx="895329" cy="277000"/>
              <a:chOff x="1644208" y="1253526"/>
              <a:chExt cx="5832776" cy="307777"/>
            </a:xfrm>
          </p:grpSpPr>
          <p:grpSp>
            <p:nvGrpSpPr>
              <p:cNvPr id="299" name="群組 298">
                <a:extLst>
                  <a:ext uri="{FF2B5EF4-FFF2-40B4-BE49-F238E27FC236}">
                    <a16:creationId xmlns:a16="http://schemas.microsoft.com/office/drawing/2014/main" id="{15D7E1CB-767F-4188-A01B-6FAA93B65898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301" name="直線接點 300">
                  <a:extLst>
                    <a:ext uri="{FF2B5EF4-FFF2-40B4-BE49-F238E27FC236}">
                      <a16:creationId xmlns:a16="http://schemas.microsoft.com/office/drawing/2014/main" id="{828011B3-7060-4992-9E76-259FE72A1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接點 301">
                  <a:extLst>
                    <a:ext uri="{FF2B5EF4-FFF2-40B4-BE49-F238E27FC236}">
                      <a16:creationId xmlns:a16="http://schemas.microsoft.com/office/drawing/2014/main" id="{7C41B2D8-BEE4-48EE-969C-3AF904BC5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單箭頭接點 302">
                  <a:extLst>
                    <a:ext uri="{FF2B5EF4-FFF2-40B4-BE49-F238E27FC236}">
                      <a16:creationId xmlns:a16="http://schemas.microsoft.com/office/drawing/2014/main" id="{A5B7A9A5-AA5C-4703-B52F-B35F5490F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0C794CB3-2579-477E-9DBB-36F8CD14BD89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0C794CB3-2579-477E-9DBB-36F8CD14BD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群組 303">
              <a:extLst>
                <a:ext uri="{FF2B5EF4-FFF2-40B4-BE49-F238E27FC236}">
                  <a16:creationId xmlns:a16="http://schemas.microsoft.com/office/drawing/2014/main" id="{4A00F69F-2D78-4C7E-BAE1-2AACF6C28B55}"/>
                </a:ext>
              </a:extLst>
            </p:cNvPr>
            <p:cNvGrpSpPr/>
            <p:nvPr/>
          </p:nvGrpSpPr>
          <p:grpSpPr>
            <a:xfrm>
              <a:off x="5520077" y="1493430"/>
              <a:ext cx="895329" cy="277000"/>
              <a:chOff x="1644208" y="1253526"/>
              <a:chExt cx="5832776" cy="307777"/>
            </a:xfrm>
          </p:grpSpPr>
          <p:grpSp>
            <p:nvGrpSpPr>
              <p:cNvPr id="305" name="群組 304">
                <a:extLst>
                  <a:ext uri="{FF2B5EF4-FFF2-40B4-BE49-F238E27FC236}">
                    <a16:creationId xmlns:a16="http://schemas.microsoft.com/office/drawing/2014/main" id="{30A7EF84-5240-4A7F-9E46-A3F576391710}"/>
                  </a:ext>
                </a:extLst>
              </p:cNvPr>
              <p:cNvGrpSpPr/>
              <p:nvPr/>
            </p:nvGrpSpPr>
            <p:grpSpPr>
              <a:xfrm>
                <a:off x="1644208" y="1328249"/>
                <a:ext cx="5832776" cy="233053"/>
                <a:chOff x="1659198" y="1328250"/>
                <a:chExt cx="914776" cy="198640"/>
              </a:xfrm>
            </p:grpSpPr>
            <p:cxnSp>
              <p:nvCxnSpPr>
                <p:cNvPr id="307" name="直線接點 306">
                  <a:extLst>
                    <a:ext uri="{FF2B5EF4-FFF2-40B4-BE49-F238E27FC236}">
                      <a16:creationId xmlns:a16="http://schemas.microsoft.com/office/drawing/2014/main" id="{AC255C6D-0A2E-4EC9-B7E0-3273779D7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接點 307">
                  <a:extLst>
                    <a:ext uri="{FF2B5EF4-FFF2-40B4-BE49-F238E27FC236}">
                      <a16:creationId xmlns:a16="http://schemas.microsoft.com/office/drawing/2014/main" id="{1B98D81F-7824-4008-994D-8C422C4C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74" y="1328250"/>
                  <a:ext cx="0" cy="198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單箭頭接點 308">
                  <a:extLst>
                    <a:ext uri="{FF2B5EF4-FFF2-40B4-BE49-F238E27FC236}">
                      <a16:creationId xmlns:a16="http://schemas.microsoft.com/office/drawing/2014/main" id="{2EF2DA7C-39C7-40AC-AC2D-F61D40040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9198" y="1433180"/>
                  <a:ext cx="914776" cy="0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D7F178E2-12BD-4C7A-814E-EE87C5634352}"/>
                      </a:ext>
                    </a:extLst>
                  </p:cNvPr>
                  <p:cNvSpPr/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D7F178E2-12BD-4C7A-814E-EE87C56343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209" y="1253525"/>
                    <a:ext cx="2320520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2D6B17-7316-4F7B-892E-31E910FDA0C4}"/>
              </a:ext>
            </a:extLst>
          </p:cNvPr>
          <p:cNvGrpSpPr/>
          <p:nvPr/>
        </p:nvGrpSpPr>
        <p:grpSpPr>
          <a:xfrm>
            <a:off x="1613984" y="4342038"/>
            <a:ext cx="2787807" cy="582381"/>
            <a:chOff x="1605997" y="3596931"/>
            <a:chExt cx="2787807" cy="58238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31CECA7-892E-442F-87A3-F2908BBB3993}"/>
                </a:ext>
              </a:extLst>
            </p:cNvPr>
            <p:cNvSpPr/>
            <p:nvPr/>
          </p:nvSpPr>
          <p:spPr>
            <a:xfrm>
              <a:off x="1617730" y="3749784"/>
              <a:ext cx="2776074" cy="429528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zh-TW" sz="600" dirty="0"/>
            </a:p>
            <a:p>
              <a:r>
                <a:rPr lang="en-US" altLang="zh-TW" sz="1400" dirty="0"/>
                <a:t> The proof is shown in p.22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AE0B05-E43D-4C54-A717-F2C1B98F82E2}"/>
                </a:ext>
              </a:extLst>
            </p:cNvPr>
            <p:cNvSpPr txBox="1"/>
            <p:nvPr/>
          </p:nvSpPr>
          <p:spPr>
            <a:xfrm>
              <a:off x="1605997" y="3596931"/>
              <a:ext cx="6112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Note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CD5BE2-6526-4AD1-8CF0-2CA7DD6D5059}"/>
                  </a:ext>
                </a:extLst>
              </p:cNvPr>
              <p:cNvSpPr/>
              <p:nvPr/>
            </p:nvSpPr>
            <p:spPr>
              <a:xfrm>
                <a:off x="2906829" y="3010063"/>
                <a:ext cx="3013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CD5BE2-6526-4AD1-8CF0-2CA7DD6D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29" y="3010063"/>
                <a:ext cx="30133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5"/>
                <a:ext cx="7881281" cy="5064529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frequency-division multiplexing (OFDM) </a:t>
                </a:r>
              </a:p>
              <a:p>
                <a:pPr marL="800100" lvl="1" indent="-342900" algn="l">
                  <a:lnSpc>
                    <a:spcPct val="110000"/>
                  </a:lnSpc>
                  <a:buFontTx/>
                  <a:buChar char="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data rate transmission with multiple orthogonal subcarriers </a:t>
                </a:r>
              </a:p>
              <a:p>
                <a:pPr marL="800100" lvl="1" indent="-342900" algn="l">
                  <a:lnSpc>
                    <a:spcPct val="110000"/>
                  </a:lnSpc>
                  <a:buFontTx/>
                  <a:buChar char="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Robustness against frequency-selective fading channels</a:t>
                </a:r>
              </a:p>
              <a:p>
                <a:pPr lvl="1" algn="l">
                  <a:lnSpc>
                    <a:spcPct val="11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multipath fast-fading channels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Doppler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caused by Doppler effect results in inter-carrier interference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(ICI)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is time-varying if the OFDM symbol duration exceeding coherence time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grouped preambles to observe the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ICI for channel estimation but lower spectrum efficiency </a:t>
                </a:r>
              </a:p>
              <a:p>
                <a:pPr lvl="1" algn="l">
                  <a:lnSpc>
                    <a:spcPct val="11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Assisted Iterative Channel Estimation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Adopt decoding information to assist the channel estimation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the number of the preambles for higher spectrum efficiency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the ICI with the single preamble set 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5"/>
                <a:ext cx="7881281" cy="5064529"/>
              </a:xfrm>
              <a:blipFill>
                <a:blip r:embed="rId3"/>
                <a:stretch>
                  <a:fillRect l="-464" t="-481" r="-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4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3006" y="1318575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0" lvl="1" algn="l">
                  <a:lnSpc>
                    <a:spcPct val="10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Ex.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 and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brk m:alnAt="1"/>
                          </m:rPr>
                          <a:rPr lang="en-US" altLang="zh-TW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brk m:alnAt="1"/>
                          </m:rPr>
                          <a:rPr lang="en-US" altLang="zh-TW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brk m:alnAt="1"/>
                          </m:rP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brk m:alnAt="1"/>
                          </m:rP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work, we prefer the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brk m:alnAt="1"/>
                          </m:rPr>
                          <a:rPr lang="en-US" altLang="zh-TW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brk m:alnAt="1"/>
                          </m:rPr>
                          <a:rPr lang="en-US" altLang="zh-TW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adopts error-correcting code to assist channel estimation for better spectrum efficiency </a:t>
                </a: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on how to arrange the codewords and adjust block lengths so as to get the enough correct information for channel estimation</a:t>
                </a: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3006" y="1318575"/>
                <a:ext cx="7772400" cy="5064529"/>
              </a:xfrm>
              <a:blipFill>
                <a:blip r:embed="rId3"/>
                <a:stretch>
                  <a:fillRect l="-627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 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BE50B8C-D6FE-401E-801F-265CB61BDB10}"/>
              </a:ext>
            </a:extLst>
          </p:cNvPr>
          <p:cNvGrpSpPr/>
          <p:nvPr/>
        </p:nvGrpSpPr>
        <p:grpSpPr>
          <a:xfrm>
            <a:off x="2571156" y="1975457"/>
            <a:ext cx="3259226" cy="667709"/>
            <a:chOff x="2497416" y="1975457"/>
            <a:chExt cx="3259226" cy="667709"/>
          </a:xfrm>
        </p:grpSpPr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9BE92A4B-D34A-4531-84FA-2B24C452E239}"/>
                </a:ext>
              </a:extLst>
            </p:cNvPr>
            <p:cNvSpPr/>
            <p:nvPr/>
          </p:nvSpPr>
          <p:spPr>
            <a:xfrm>
              <a:off x="2842401" y="2072457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25C7CCA9-C887-42F3-BB61-258469E1909B}"/>
                </a:ext>
              </a:extLst>
            </p:cNvPr>
            <p:cNvSpPr/>
            <p:nvPr/>
          </p:nvSpPr>
          <p:spPr>
            <a:xfrm>
              <a:off x="3205580" y="2072457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>
              <a:extLst>
                <a:ext uri="{FF2B5EF4-FFF2-40B4-BE49-F238E27FC236}">
                  <a16:creationId xmlns:a16="http://schemas.microsoft.com/office/drawing/2014/main" id="{F1236573-B458-4B97-A0AB-DB7F8B052A35}"/>
                </a:ext>
              </a:extLst>
            </p:cNvPr>
            <p:cNvSpPr/>
            <p:nvPr/>
          </p:nvSpPr>
          <p:spPr>
            <a:xfrm>
              <a:off x="339295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>
              <a:extLst>
                <a:ext uri="{FF2B5EF4-FFF2-40B4-BE49-F238E27FC236}">
                  <a16:creationId xmlns:a16="http://schemas.microsoft.com/office/drawing/2014/main" id="{EDD84DFB-AAB3-4D58-9B3E-422E770A399C}"/>
                </a:ext>
              </a:extLst>
            </p:cNvPr>
            <p:cNvSpPr/>
            <p:nvPr/>
          </p:nvSpPr>
          <p:spPr>
            <a:xfrm>
              <a:off x="357295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036E2796-8B28-4A24-AD8F-765701D5B58F}"/>
                </a:ext>
              </a:extLst>
            </p:cNvPr>
            <p:cNvSpPr/>
            <p:nvPr/>
          </p:nvSpPr>
          <p:spPr>
            <a:xfrm>
              <a:off x="3752954" y="2072457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>
              <a:extLst>
                <a:ext uri="{FF2B5EF4-FFF2-40B4-BE49-F238E27FC236}">
                  <a16:creationId xmlns:a16="http://schemas.microsoft.com/office/drawing/2014/main" id="{7BB277D5-D5B0-4F78-B16E-6891EA71B5DF}"/>
                </a:ext>
              </a:extLst>
            </p:cNvPr>
            <p:cNvSpPr/>
            <p:nvPr/>
          </p:nvSpPr>
          <p:spPr>
            <a:xfrm>
              <a:off x="393295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>
              <a:extLst>
                <a:ext uri="{FF2B5EF4-FFF2-40B4-BE49-F238E27FC236}">
                  <a16:creationId xmlns:a16="http://schemas.microsoft.com/office/drawing/2014/main" id="{FD856E49-EE69-4A94-9566-BB678DC96C57}"/>
                </a:ext>
              </a:extLst>
            </p:cNvPr>
            <p:cNvSpPr/>
            <p:nvPr/>
          </p:nvSpPr>
          <p:spPr>
            <a:xfrm>
              <a:off x="411295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>
              <a:extLst>
                <a:ext uri="{FF2B5EF4-FFF2-40B4-BE49-F238E27FC236}">
                  <a16:creationId xmlns:a16="http://schemas.microsoft.com/office/drawing/2014/main" id="{C7FA59F8-741F-42F8-9B8A-F0655CB5EE25}"/>
                </a:ext>
              </a:extLst>
            </p:cNvPr>
            <p:cNvSpPr/>
            <p:nvPr/>
          </p:nvSpPr>
          <p:spPr>
            <a:xfrm>
              <a:off x="4299326" y="2072457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>
              <a:extLst>
                <a:ext uri="{FF2B5EF4-FFF2-40B4-BE49-F238E27FC236}">
                  <a16:creationId xmlns:a16="http://schemas.microsoft.com/office/drawing/2014/main" id="{0628A33C-11F2-4703-B56A-D597E94013F9}"/>
                </a:ext>
              </a:extLst>
            </p:cNvPr>
            <p:cNvSpPr/>
            <p:nvPr/>
          </p:nvSpPr>
          <p:spPr>
            <a:xfrm>
              <a:off x="3025580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5134412C-6D6F-452A-875F-AE8756B890EE}"/>
                </a:ext>
              </a:extLst>
            </p:cNvPr>
            <p:cNvSpPr/>
            <p:nvPr/>
          </p:nvSpPr>
          <p:spPr>
            <a:xfrm>
              <a:off x="4481511" y="2072457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>
              <a:extLst>
                <a:ext uri="{FF2B5EF4-FFF2-40B4-BE49-F238E27FC236}">
                  <a16:creationId xmlns:a16="http://schemas.microsoft.com/office/drawing/2014/main" id="{BEA3F477-84D9-4EFD-AAB1-80F37E48F52A}"/>
                </a:ext>
              </a:extLst>
            </p:cNvPr>
            <p:cNvSpPr/>
            <p:nvPr/>
          </p:nvSpPr>
          <p:spPr>
            <a:xfrm>
              <a:off x="4848744" y="2072457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5C2CB35C-4A66-4EDC-9C55-F5736ED19297}"/>
                </a:ext>
              </a:extLst>
            </p:cNvPr>
            <p:cNvSpPr/>
            <p:nvPr/>
          </p:nvSpPr>
          <p:spPr>
            <a:xfrm>
              <a:off x="502874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121780F5-EC84-4B35-9BB3-1AC55E13412F}"/>
                </a:ext>
              </a:extLst>
            </p:cNvPr>
            <p:cNvSpPr/>
            <p:nvPr/>
          </p:nvSpPr>
          <p:spPr>
            <a:xfrm>
              <a:off x="520874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26A03D9E-E421-4867-949F-B16F02619026}"/>
                </a:ext>
              </a:extLst>
            </p:cNvPr>
            <p:cNvSpPr/>
            <p:nvPr/>
          </p:nvSpPr>
          <p:spPr>
            <a:xfrm>
              <a:off x="5388744" y="207245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D79A09DF-23C1-41E2-BF95-C6072CF54408}"/>
                </a:ext>
              </a:extLst>
            </p:cNvPr>
            <p:cNvSpPr/>
            <p:nvPr/>
          </p:nvSpPr>
          <p:spPr>
            <a:xfrm>
              <a:off x="4668744" y="2072457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>
              <a:extLst>
                <a:ext uri="{FF2B5EF4-FFF2-40B4-BE49-F238E27FC236}">
                  <a16:creationId xmlns:a16="http://schemas.microsoft.com/office/drawing/2014/main" id="{A10218D5-BF06-4E59-847F-2983CC35A131}"/>
                </a:ext>
              </a:extLst>
            </p:cNvPr>
            <p:cNvSpPr/>
            <p:nvPr/>
          </p:nvSpPr>
          <p:spPr>
            <a:xfrm>
              <a:off x="2662401" y="2072457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文字方塊 216">
              <a:extLst>
                <a:ext uri="{FF2B5EF4-FFF2-40B4-BE49-F238E27FC236}">
                  <a16:creationId xmlns:a16="http://schemas.microsoft.com/office/drawing/2014/main" id="{7403B13C-2E3F-477A-90D5-5B1DC086643A}"/>
                </a:ext>
              </a:extLst>
            </p:cNvPr>
            <p:cNvSpPr txBox="1"/>
            <p:nvPr/>
          </p:nvSpPr>
          <p:spPr>
            <a:xfrm>
              <a:off x="4699598" y="1975457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B9B4BCE-7E42-477E-8072-7FD0FC56EBEA}"/>
                    </a:ext>
                  </a:extLst>
                </p:cNvPr>
                <p:cNvSpPr/>
                <p:nvPr/>
              </p:nvSpPr>
              <p:spPr>
                <a:xfrm>
                  <a:off x="2497416" y="2162457"/>
                  <a:ext cx="3259226" cy="480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↔"/>
                            <m:pos m:val="top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one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OFDM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symbol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m:rPr>
                                <m:sty m:val="p"/>
                              </m:rPr>
                              <a:rPr lang="en-US" altLang="zh-TW" smtClean="0">
                                <a:latin typeface="Cambria Math" panose="02040503050406030204" pitchFamily="18" charset="0"/>
                              </a:rPr>
                              <m:t>subcarriers</m:t>
                            </m:r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groupCh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B9B4BCE-7E42-477E-8072-7FD0FC56E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16" y="2162457"/>
                  <a:ext cx="3259226" cy="480709"/>
                </a:xfrm>
                <a:prstGeom prst="rect">
                  <a:avLst/>
                </a:prstGeom>
                <a:blipFill>
                  <a:blip r:embed="rId4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6A80E70-2BA5-4338-A1E9-DF44B7ABAA19}"/>
              </a:ext>
            </a:extLst>
          </p:cNvPr>
          <p:cNvGrpSpPr/>
          <p:nvPr/>
        </p:nvGrpSpPr>
        <p:grpSpPr>
          <a:xfrm>
            <a:off x="2736141" y="2760650"/>
            <a:ext cx="2906343" cy="277000"/>
            <a:chOff x="2662401" y="2760650"/>
            <a:chExt cx="2906343" cy="277000"/>
          </a:xfrm>
        </p:grpSpPr>
        <p:sp>
          <p:nvSpPr>
            <p:cNvPr id="233" name="橢圓 232">
              <a:extLst>
                <a:ext uri="{FF2B5EF4-FFF2-40B4-BE49-F238E27FC236}">
                  <a16:creationId xmlns:a16="http://schemas.microsoft.com/office/drawing/2014/main" id="{4E2D073E-8B6C-4E6E-B480-73EBAB0213DF}"/>
                </a:ext>
              </a:extLst>
            </p:cNvPr>
            <p:cNvSpPr/>
            <p:nvPr/>
          </p:nvSpPr>
          <p:spPr>
            <a:xfrm>
              <a:off x="2842401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>
              <a:extLst>
                <a:ext uri="{FF2B5EF4-FFF2-40B4-BE49-F238E27FC236}">
                  <a16:creationId xmlns:a16="http://schemas.microsoft.com/office/drawing/2014/main" id="{1752B29C-AF78-44C2-A939-28138A76FE74}"/>
                </a:ext>
              </a:extLst>
            </p:cNvPr>
            <p:cNvSpPr/>
            <p:nvPr/>
          </p:nvSpPr>
          <p:spPr>
            <a:xfrm>
              <a:off x="3205580" y="28576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>
              <a:extLst>
                <a:ext uri="{FF2B5EF4-FFF2-40B4-BE49-F238E27FC236}">
                  <a16:creationId xmlns:a16="http://schemas.microsoft.com/office/drawing/2014/main" id="{1A2FF3E3-45D7-4A1E-B514-A8EE08481A03}"/>
                </a:ext>
              </a:extLst>
            </p:cNvPr>
            <p:cNvSpPr/>
            <p:nvPr/>
          </p:nvSpPr>
          <p:spPr>
            <a:xfrm>
              <a:off x="3392954" y="28576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>
              <a:extLst>
                <a:ext uri="{FF2B5EF4-FFF2-40B4-BE49-F238E27FC236}">
                  <a16:creationId xmlns:a16="http://schemas.microsoft.com/office/drawing/2014/main" id="{E3CB88DF-90D3-4990-BDC8-57E6CA3562D1}"/>
                </a:ext>
              </a:extLst>
            </p:cNvPr>
            <p:cNvSpPr/>
            <p:nvPr/>
          </p:nvSpPr>
          <p:spPr>
            <a:xfrm>
              <a:off x="3572954" y="28576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>
              <a:extLst>
                <a:ext uri="{FF2B5EF4-FFF2-40B4-BE49-F238E27FC236}">
                  <a16:creationId xmlns:a16="http://schemas.microsoft.com/office/drawing/2014/main" id="{9EB9DF62-247E-4652-B4B9-C60EAA69CFFF}"/>
                </a:ext>
              </a:extLst>
            </p:cNvPr>
            <p:cNvSpPr/>
            <p:nvPr/>
          </p:nvSpPr>
          <p:spPr>
            <a:xfrm>
              <a:off x="375295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>
              <a:extLst>
                <a:ext uri="{FF2B5EF4-FFF2-40B4-BE49-F238E27FC236}">
                  <a16:creationId xmlns:a16="http://schemas.microsoft.com/office/drawing/2014/main" id="{289C49C2-5A7E-40E0-B630-A554C22DA04C}"/>
                </a:ext>
              </a:extLst>
            </p:cNvPr>
            <p:cNvSpPr/>
            <p:nvPr/>
          </p:nvSpPr>
          <p:spPr>
            <a:xfrm>
              <a:off x="393295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>
              <a:extLst>
                <a:ext uri="{FF2B5EF4-FFF2-40B4-BE49-F238E27FC236}">
                  <a16:creationId xmlns:a16="http://schemas.microsoft.com/office/drawing/2014/main" id="{38836FF0-75C1-4CBB-AA02-8D336E5D61D5}"/>
                </a:ext>
              </a:extLst>
            </p:cNvPr>
            <p:cNvSpPr/>
            <p:nvPr/>
          </p:nvSpPr>
          <p:spPr>
            <a:xfrm>
              <a:off x="411295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>
              <a:extLst>
                <a:ext uri="{FF2B5EF4-FFF2-40B4-BE49-F238E27FC236}">
                  <a16:creationId xmlns:a16="http://schemas.microsoft.com/office/drawing/2014/main" id="{7B7D3491-4E8B-4F64-B7B1-9E59B7913000}"/>
                </a:ext>
              </a:extLst>
            </p:cNvPr>
            <p:cNvSpPr/>
            <p:nvPr/>
          </p:nvSpPr>
          <p:spPr>
            <a:xfrm>
              <a:off x="4299326" y="285765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>
              <a:extLst>
                <a:ext uri="{FF2B5EF4-FFF2-40B4-BE49-F238E27FC236}">
                  <a16:creationId xmlns:a16="http://schemas.microsoft.com/office/drawing/2014/main" id="{8044E132-0BAF-4255-8731-CF3162D5471E}"/>
                </a:ext>
              </a:extLst>
            </p:cNvPr>
            <p:cNvSpPr/>
            <p:nvPr/>
          </p:nvSpPr>
          <p:spPr>
            <a:xfrm>
              <a:off x="3025580" y="285765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>
              <a:extLst>
                <a:ext uri="{FF2B5EF4-FFF2-40B4-BE49-F238E27FC236}">
                  <a16:creationId xmlns:a16="http://schemas.microsoft.com/office/drawing/2014/main" id="{6CD6C17B-E0D4-43F5-89FD-ADDD3E462DA2}"/>
                </a:ext>
              </a:extLst>
            </p:cNvPr>
            <p:cNvSpPr/>
            <p:nvPr/>
          </p:nvSpPr>
          <p:spPr>
            <a:xfrm>
              <a:off x="4481511" y="285765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>
              <a:extLst>
                <a:ext uri="{FF2B5EF4-FFF2-40B4-BE49-F238E27FC236}">
                  <a16:creationId xmlns:a16="http://schemas.microsoft.com/office/drawing/2014/main" id="{A33743FA-D991-45D7-B712-FEFD25904341}"/>
                </a:ext>
              </a:extLst>
            </p:cNvPr>
            <p:cNvSpPr/>
            <p:nvPr/>
          </p:nvSpPr>
          <p:spPr>
            <a:xfrm>
              <a:off x="484874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>
              <a:extLst>
                <a:ext uri="{FF2B5EF4-FFF2-40B4-BE49-F238E27FC236}">
                  <a16:creationId xmlns:a16="http://schemas.microsoft.com/office/drawing/2014/main" id="{85940D39-7AC5-4F4C-9A0B-ED5B89E3E575}"/>
                </a:ext>
              </a:extLst>
            </p:cNvPr>
            <p:cNvSpPr/>
            <p:nvPr/>
          </p:nvSpPr>
          <p:spPr>
            <a:xfrm>
              <a:off x="502874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>
              <a:extLst>
                <a:ext uri="{FF2B5EF4-FFF2-40B4-BE49-F238E27FC236}">
                  <a16:creationId xmlns:a16="http://schemas.microsoft.com/office/drawing/2014/main" id="{9A0E6EC9-85E4-4127-884A-6FEEEE318414}"/>
                </a:ext>
              </a:extLst>
            </p:cNvPr>
            <p:cNvSpPr/>
            <p:nvPr/>
          </p:nvSpPr>
          <p:spPr>
            <a:xfrm>
              <a:off x="5208744" y="2857650"/>
              <a:ext cx="180000" cy="18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橢圓 245">
              <a:extLst>
                <a:ext uri="{FF2B5EF4-FFF2-40B4-BE49-F238E27FC236}">
                  <a16:creationId xmlns:a16="http://schemas.microsoft.com/office/drawing/2014/main" id="{89FB25E3-70CC-44F6-B06E-146F8DF702AD}"/>
                </a:ext>
              </a:extLst>
            </p:cNvPr>
            <p:cNvSpPr/>
            <p:nvPr/>
          </p:nvSpPr>
          <p:spPr>
            <a:xfrm>
              <a:off x="5388744" y="28576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>
              <a:extLst>
                <a:ext uri="{FF2B5EF4-FFF2-40B4-BE49-F238E27FC236}">
                  <a16:creationId xmlns:a16="http://schemas.microsoft.com/office/drawing/2014/main" id="{7359AC4D-429D-40D3-93DE-7AA6D5E1BA90}"/>
                </a:ext>
              </a:extLst>
            </p:cNvPr>
            <p:cNvSpPr/>
            <p:nvPr/>
          </p:nvSpPr>
          <p:spPr>
            <a:xfrm>
              <a:off x="4668744" y="28576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>
              <a:extLst>
                <a:ext uri="{FF2B5EF4-FFF2-40B4-BE49-F238E27FC236}">
                  <a16:creationId xmlns:a16="http://schemas.microsoft.com/office/drawing/2014/main" id="{9E4CFB6C-ADC4-4869-AFDD-9C5FD5B658B0}"/>
                </a:ext>
              </a:extLst>
            </p:cNvPr>
            <p:cNvSpPr/>
            <p:nvPr/>
          </p:nvSpPr>
          <p:spPr>
            <a:xfrm>
              <a:off x="2662401" y="2857650"/>
              <a:ext cx="180000" cy="1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文字方塊 248">
              <a:extLst>
                <a:ext uri="{FF2B5EF4-FFF2-40B4-BE49-F238E27FC236}">
                  <a16:creationId xmlns:a16="http://schemas.microsoft.com/office/drawing/2014/main" id="{EA51EF93-ACD2-424B-94AA-FD0C532A51BA}"/>
                </a:ext>
              </a:extLst>
            </p:cNvPr>
            <p:cNvSpPr txBox="1"/>
            <p:nvPr/>
          </p:nvSpPr>
          <p:spPr>
            <a:xfrm>
              <a:off x="4699598" y="276065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E1D9E72-DF4A-4F12-9FE9-9F6C9222BE77}"/>
                  </a:ext>
                </a:extLst>
              </p:cNvPr>
              <p:cNvSpPr/>
              <p:nvPr/>
            </p:nvSpPr>
            <p:spPr>
              <a:xfrm>
                <a:off x="2571156" y="2947650"/>
                <a:ext cx="3231076" cy="481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↔"/>
                          <m:pos m:val="top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OFDM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symbol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subcarriers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groupCh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E1D9E72-DF4A-4F12-9FE9-9F6C9222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56" y="2947650"/>
                <a:ext cx="3231076" cy="481350"/>
              </a:xfrm>
              <a:prstGeom prst="rect">
                <a:avLst/>
              </a:prstGeom>
              <a:blipFill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75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3006" y="1318575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Conventional pilot-aided least square based channel estimation</a:t>
                </a:r>
                <a:b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TW" sz="1800" dirty="0"/>
                  <a:t>Based on P-BEM, the frequency-domain received signal can be represented as</a:t>
                </a: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</a:rPr>
                      <m:t>Measurement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</a:rPr>
                      <m:t>matrix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2" indent="-28575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Approximate error</a:t>
                </a:r>
              </a:p>
              <a:p>
                <a:pPr marL="7429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also called as measurement equation</a:t>
                </a: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3006" y="1318575"/>
                <a:ext cx="7772400" cy="5064529"/>
              </a:xfrm>
              <a:blipFill>
                <a:blip r:embed="rId3"/>
                <a:stretch>
                  <a:fillRect l="-471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 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EE0FBDB-16CD-42AE-9307-376784FEC40A}"/>
              </a:ext>
            </a:extLst>
          </p:cNvPr>
          <p:cNvGrpSpPr/>
          <p:nvPr/>
        </p:nvGrpSpPr>
        <p:grpSpPr>
          <a:xfrm>
            <a:off x="3366396" y="1941223"/>
            <a:ext cx="2411208" cy="615044"/>
            <a:chOff x="3411269" y="4302696"/>
            <a:chExt cx="2411208" cy="615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25F06151-36A7-47D7-8338-D765F263A254}"/>
                    </a:ext>
                  </a:extLst>
                </p:cNvPr>
                <p:cNvSpPr/>
                <p:nvPr/>
              </p:nvSpPr>
              <p:spPr>
                <a:xfrm>
                  <a:off x="3411269" y="4302696"/>
                  <a:ext cx="198285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2AE57AC-1FBE-4C87-8325-A4C8D00DFC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269" y="4302696"/>
                  <a:ext cx="1982851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97D03B3-28DF-437C-A5EF-76843637647F}"/>
                    </a:ext>
                  </a:extLst>
                </p:cNvPr>
                <p:cNvSpPr/>
                <p:nvPr/>
              </p:nvSpPr>
              <p:spPr>
                <a:xfrm>
                  <a:off x="3742933" y="4579186"/>
                  <a:ext cx="2079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TW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9CD9325-C568-45DB-94FC-A4D3B564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933" y="4579186"/>
                  <a:ext cx="207954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5FAB216-D5A1-4424-ABAC-EE89151E3D81}"/>
                  </a:ext>
                </a:extLst>
              </p:cNvPr>
              <p:cNvSpPr/>
              <p:nvPr/>
            </p:nvSpPr>
            <p:spPr>
              <a:xfrm>
                <a:off x="1742279" y="3644799"/>
                <a:ext cx="4597759" cy="698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𝑧𝑛</m:t>
                              </m:r>
                            </m:sup>
                          </m:sSup>
                        </m:e>
                      </m:nary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{0,1,…,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zh-TW" alt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5FAB216-D5A1-4424-ABAC-EE89151E3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79" y="3644799"/>
                <a:ext cx="4597759" cy="698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6411ECF-714F-40D2-B375-B3613648269A}"/>
                  </a:ext>
                </a:extLst>
              </p:cNvPr>
              <p:cNvSpPr/>
              <p:nvPr/>
            </p:nvSpPr>
            <p:spPr>
              <a:xfrm>
                <a:off x="1879781" y="2996509"/>
                <a:ext cx="6083525" cy="698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l-GR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6411ECF-714F-40D2-B375-B36136482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781" y="2996509"/>
                <a:ext cx="6083525" cy="698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0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3005" y="1318575"/>
                <a:ext cx="8122897" cy="5064529"/>
              </a:xfrm>
            </p:spPr>
            <p:txBody>
              <a:bodyPr>
                <a:noAutofit/>
              </a:bodyPr>
              <a:lstStyle/>
              <a:p>
                <a:pPr marL="2857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Conventional pilot-aided least square based channel estimation </a:t>
                </a:r>
              </a:p>
              <a:p>
                <a:pPr marL="800100" lvl="2" indent="-342900" algn="l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the rows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to the positions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TW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16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16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16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sub>
                                      <m:r>
                                        <a:rPr lang="en-US" altLang="zh-TW" sz="16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zh-TW" sz="16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pilot tones and ignore the approximate error, then</a:t>
                </a:r>
              </a:p>
              <a:p>
                <a:pPr marL="457200" lvl="2" algn="l">
                  <a:lnSpc>
                    <a:spcPct val="100000"/>
                  </a:lnSpc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400" b="1" i="1" dirty="0">
                  <a:latin typeface="Cambria Math" panose="020405030504060302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TW" b="1" i="1" dirty="0">
                  <a:latin typeface="Cambria Math" panose="020405030504060302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800100" lvl="2" indent="-342900" algn="l">
                  <a:lnSpc>
                    <a:spcPct val="100000"/>
                  </a:lnSpc>
                  <a:buFont typeface="+mj-lt"/>
                  <a:buAutoNum type="arabicParenR" startAt="2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least square (LS)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br>
                  <a:rPr lang="en-US" altLang="zh-TW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br>
                  <a:rPr lang="en-US" altLang="zh-TW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br>
                  <a:rPr lang="en-US" altLang="zh-TW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br>
                  <a:rPr lang="en-US" altLang="zh-TW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an under-determined system and a non-unique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-342900" algn="l">
                  <a:lnSpc>
                    <a:spcPct val="100000"/>
                  </a:lnSpc>
                  <a:buFont typeface="+mj-lt"/>
                  <a:buAutoNum type="arabicParenR" startAt="2"/>
                </a:pPr>
                <a:endParaRPr lang="en-US" altLang="zh-TW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3005" y="1318575"/>
                <a:ext cx="8122897" cy="5064529"/>
              </a:xfrm>
              <a:blipFill>
                <a:blip r:embed="rId3"/>
                <a:stretch>
                  <a:fillRect l="-450" t="-602" b="-2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338D48-4C1D-4987-97DF-8E752950D945}"/>
                  </a:ext>
                </a:extLst>
              </p:cNvPr>
              <p:cNvSpPr/>
              <p:nvPr/>
            </p:nvSpPr>
            <p:spPr>
              <a:xfrm>
                <a:off x="3546845" y="2261776"/>
                <a:ext cx="2082108" cy="372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338D48-4C1D-4987-97DF-8E752950D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845" y="2261776"/>
                <a:ext cx="2082108" cy="372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5BF2BE-D787-491D-BCD7-AECD7A47C074}"/>
                  </a:ext>
                </a:extLst>
              </p:cNvPr>
              <p:cNvSpPr/>
              <p:nvPr/>
            </p:nvSpPr>
            <p:spPr>
              <a:xfrm>
                <a:off x="2017782" y="3577067"/>
                <a:ext cx="6618094" cy="71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TW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l-GR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l-GR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5BF2BE-D787-491D-BCD7-AECD7A47C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82" y="3577067"/>
                <a:ext cx="6618094" cy="712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3FF6E2-DF68-4883-B7AD-8FF74ED27090}"/>
                  </a:ext>
                </a:extLst>
              </p:cNvPr>
              <p:cNvSpPr/>
              <p:nvPr/>
            </p:nvSpPr>
            <p:spPr>
              <a:xfrm>
                <a:off x="2419743" y="5094892"/>
                <a:ext cx="3071354" cy="589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3FF6E2-DF68-4883-B7AD-8FF74ED27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743" y="5094892"/>
                <a:ext cx="3071354" cy="589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28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6582" y="1385088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channel is frequency-selective, Arranging multiple sub-codewords can lower the probability of the event that all sub-codeword are incorrect </a:t>
                </a: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>
                  <a:spcBef>
                    <a:spcPts val="1000"/>
                  </a:spcBef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2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Criterion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syndrome of the sub-codeword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1,2,…,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3" algn="l">
                  <a:spcBef>
                    <a:spcPts val="1000"/>
                  </a:spcBef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spcBef>
                    <a:spcPts val="1000"/>
                  </a:spcBef>
                  <a:buFont typeface="+mj-lt"/>
                  <a:buAutoNum type="arabicPeriod" startAt="3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>
                  <a:spcBef>
                    <a:spcPts val="1000"/>
                  </a:spcBef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6582" y="1385088"/>
                <a:ext cx="7772400" cy="5064529"/>
              </a:xfrm>
              <a:blipFill>
                <a:blip r:embed="rId3"/>
                <a:stretch>
                  <a:fillRect l="-549" t="-1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66582" y="1347025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537D32-2A69-4C1D-8B86-6B735E564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66" y="2149177"/>
            <a:ext cx="7772400" cy="23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6582" y="1385088"/>
            <a:ext cx="7772400" cy="5064529"/>
          </a:xfrm>
        </p:spPr>
        <p:txBody>
          <a:bodyPr>
            <a:noAutofit/>
          </a:bodyPr>
          <a:lstStyle/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algn="l">
              <a:spcBef>
                <a:spcPts val="1000"/>
              </a:spcBef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66582" y="1315070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(2048, 1024) LDPC codewords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-LDPC code to generate two codewords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TW" altLang="en-US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391557"/>
                  </p:ext>
                </p:extLst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" t="-3922" r="-21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BCEC0A-136F-4081-9075-35D0CBCBFEBA}"/>
              </a:ext>
            </a:extLst>
          </p:cNvPr>
          <p:cNvCxnSpPr>
            <a:cxnSpLocks/>
          </p:cNvCxnSpPr>
          <p:nvPr/>
        </p:nvCxnSpPr>
        <p:spPr>
          <a:xfrm>
            <a:off x="1808271" y="1777189"/>
            <a:ext cx="5760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/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OFDM</m:t>
                      </m:r>
                      <m:r>
                        <a:rPr lang="zh-TW" altLang="en-US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symbol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=1024 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samples</m:t>
                      </m:r>
                    </m:oMath>
                  </m:oMathPara>
                </a14:m>
                <a:b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/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=4096 </m:t>
                    </m:r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(16-QAM) 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D30D3FB-9DCA-4743-B4D8-A2E3B74F77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6891" y="4012988"/>
          <a:ext cx="28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5E67C5-7B83-486F-80F2-1E6C445831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5709" y="4000723"/>
          <a:ext cx="28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338C009-C29F-4F96-B4D5-E5CC7375B66B}"/>
              </a:ext>
            </a:extLst>
          </p:cNvPr>
          <p:cNvCxnSpPr>
            <a:cxnSpLocks/>
          </p:cNvCxnSpPr>
          <p:nvPr/>
        </p:nvCxnSpPr>
        <p:spPr>
          <a:xfrm flipV="1">
            <a:off x="1379406" y="3916276"/>
            <a:ext cx="2880000" cy="2332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A497F-6EF5-4B3C-B35A-5DD66D73BC41}"/>
                  </a:ext>
                </a:extLst>
              </p:cNvPr>
              <p:cNvSpPr/>
              <p:nvPr/>
            </p:nvSpPr>
            <p:spPr>
              <a:xfrm>
                <a:off x="2451144" y="3642458"/>
                <a:ext cx="952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2048 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A497F-6EF5-4B3C-B35A-5DD66D73B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44" y="3642458"/>
                <a:ext cx="9525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1E2BF8A9-C029-4709-888C-F12F7E425FA8}"/>
              </a:ext>
            </a:extLst>
          </p:cNvPr>
          <p:cNvSpPr/>
          <p:nvPr/>
        </p:nvSpPr>
        <p:spPr>
          <a:xfrm>
            <a:off x="1408319" y="4027736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7AF365-C611-4840-A3AE-84F0EA191DD6}"/>
              </a:ext>
            </a:extLst>
          </p:cNvPr>
          <p:cNvSpPr/>
          <p:nvPr/>
        </p:nvSpPr>
        <p:spPr>
          <a:xfrm>
            <a:off x="2113785" y="4024723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F1F24A-0BD3-43AC-998E-822638D4E46D}"/>
              </a:ext>
            </a:extLst>
          </p:cNvPr>
          <p:cNvSpPr/>
          <p:nvPr/>
        </p:nvSpPr>
        <p:spPr>
          <a:xfrm>
            <a:off x="2850739" y="4024723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D5B0A8-1671-47AB-A82C-0D4C98A2C5E0}"/>
              </a:ext>
            </a:extLst>
          </p:cNvPr>
          <p:cNvSpPr/>
          <p:nvPr/>
        </p:nvSpPr>
        <p:spPr>
          <a:xfrm>
            <a:off x="3534723" y="4024723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E34DECA-FCBF-46DD-B846-B045456161FD}"/>
                  </a:ext>
                </a:extLst>
              </p:cNvPr>
              <p:cNvSpPr/>
              <p:nvPr/>
            </p:nvSpPr>
            <p:spPr>
              <a:xfrm>
                <a:off x="2201685" y="4017734"/>
                <a:ext cx="12704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E34DECA-FCBF-46DD-B846-B04545616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85" y="4017734"/>
                <a:ext cx="1270411" cy="307777"/>
              </a:xfrm>
              <a:prstGeom prst="rect">
                <a:avLst/>
              </a:prstGeom>
              <a:blipFill>
                <a:blip r:embed="rId7"/>
                <a:stretch>
                  <a:fillRect l="-1435" t="-588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A8F6561D-5D58-4357-BD73-B034ECAB9FC9}"/>
              </a:ext>
            </a:extLst>
          </p:cNvPr>
          <p:cNvSpPr/>
          <p:nvPr/>
        </p:nvSpPr>
        <p:spPr>
          <a:xfrm>
            <a:off x="5079740" y="4014393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CA0454-7D19-473B-9591-2125447C883B}"/>
              </a:ext>
            </a:extLst>
          </p:cNvPr>
          <p:cNvSpPr/>
          <p:nvPr/>
        </p:nvSpPr>
        <p:spPr>
          <a:xfrm>
            <a:off x="5785206" y="4011380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46641E2-C942-4A79-A5B8-3891CB215084}"/>
              </a:ext>
            </a:extLst>
          </p:cNvPr>
          <p:cNvSpPr/>
          <p:nvPr/>
        </p:nvSpPr>
        <p:spPr>
          <a:xfrm>
            <a:off x="6505247" y="400921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8742A3-84EC-4DFC-B03B-296399D9055F}"/>
              </a:ext>
            </a:extLst>
          </p:cNvPr>
          <p:cNvSpPr/>
          <p:nvPr/>
        </p:nvSpPr>
        <p:spPr>
          <a:xfrm>
            <a:off x="7210713" y="400619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76B025-D7EF-46EC-9F60-3550224844DF}"/>
                  </a:ext>
                </a:extLst>
              </p:cNvPr>
              <p:cNvSpPr/>
              <p:nvPr/>
            </p:nvSpPr>
            <p:spPr>
              <a:xfrm>
                <a:off x="5876153" y="3985537"/>
                <a:ext cx="12745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400" i="1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76B025-D7EF-46EC-9F60-355022484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3" y="3985537"/>
                <a:ext cx="1274580" cy="307777"/>
              </a:xfrm>
              <a:prstGeom prst="rect">
                <a:avLst/>
              </a:prstGeom>
              <a:blipFill>
                <a:blip r:embed="rId8"/>
                <a:stretch>
                  <a:fillRect l="-1435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群組 52">
            <a:extLst>
              <a:ext uri="{FF2B5EF4-FFF2-40B4-BE49-F238E27FC236}">
                <a16:creationId xmlns:a16="http://schemas.microsoft.com/office/drawing/2014/main" id="{D926BDCB-4AEE-4214-8870-CCA50BF05628}"/>
              </a:ext>
            </a:extLst>
          </p:cNvPr>
          <p:cNvGrpSpPr/>
          <p:nvPr/>
        </p:nvGrpSpPr>
        <p:grpSpPr>
          <a:xfrm>
            <a:off x="1248562" y="3226800"/>
            <a:ext cx="2248864" cy="307777"/>
            <a:chOff x="1524000" y="5590367"/>
            <a:chExt cx="2248864" cy="30777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F72C56-7D39-4BED-82A0-26D3F6AA3309}"/>
                </a:ext>
              </a:extLst>
            </p:cNvPr>
            <p:cNvSpPr/>
            <p:nvPr/>
          </p:nvSpPr>
          <p:spPr>
            <a:xfrm>
              <a:off x="1524000" y="5590367"/>
              <a:ext cx="58994" cy="280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907BE06-2CCB-4C07-ABAE-36AF67D7E5E7}"/>
                    </a:ext>
                  </a:extLst>
                </p:cNvPr>
                <p:cNvSpPr/>
                <p:nvPr/>
              </p:nvSpPr>
              <p:spPr>
                <a:xfrm>
                  <a:off x="1577263" y="5590367"/>
                  <a:ext cx="21956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Pilot group bits (4*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bits)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907BE06-2CCB-4C07-ABAE-36AF67D7E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263" y="5590367"/>
                  <a:ext cx="219560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833" t="-3922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E6E8541-2477-4A5B-8934-F9173AA402D8}"/>
              </a:ext>
            </a:extLst>
          </p:cNvPr>
          <p:cNvCxnSpPr>
            <a:cxnSpLocks/>
          </p:cNvCxnSpPr>
          <p:nvPr/>
        </p:nvCxnSpPr>
        <p:spPr>
          <a:xfrm flipV="1">
            <a:off x="5060604" y="3909922"/>
            <a:ext cx="2880000" cy="2332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4DB7DDE-AE6E-45E6-86DA-66910967D901}"/>
                  </a:ext>
                </a:extLst>
              </p:cNvPr>
              <p:cNvSpPr/>
              <p:nvPr/>
            </p:nvSpPr>
            <p:spPr>
              <a:xfrm>
                <a:off x="6065974" y="3636104"/>
                <a:ext cx="952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2048 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4DB7DDE-AE6E-45E6-86DA-66910967D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974" y="3636104"/>
                <a:ext cx="95250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2D9ACFC7-B581-4305-95CE-E0598E8B7A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978" y="4712639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DFD4C8F7-F362-49D8-AA3E-EBB252708AA6}"/>
              </a:ext>
            </a:extLst>
          </p:cNvPr>
          <p:cNvSpPr/>
          <p:nvPr/>
        </p:nvSpPr>
        <p:spPr>
          <a:xfrm>
            <a:off x="1306677" y="4724374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BB671026-72BA-47C1-924D-CC22DE1859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1681" y="4712639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0" name="矩形 59">
            <a:extLst>
              <a:ext uri="{FF2B5EF4-FFF2-40B4-BE49-F238E27FC236}">
                <a16:creationId xmlns:a16="http://schemas.microsoft.com/office/drawing/2014/main" id="{B0CD4CEC-104E-40A3-972C-0929EBCD5BFD}"/>
              </a:ext>
            </a:extLst>
          </p:cNvPr>
          <p:cNvSpPr/>
          <p:nvPr/>
        </p:nvSpPr>
        <p:spPr>
          <a:xfrm>
            <a:off x="2115380" y="4724374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9422FBD-21F5-454F-B5C2-CA1A0A39AD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0384" y="4708303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0F01C227-2AE8-4B12-85E9-0C8F2D59289A}"/>
              </a:ext>
            </a:extLst>
          </p:cNvPr>
          <p:cNvSpPr/>
          <p:nvPr/>
        </p:nvSpPr>
        <p:spPr>
          <a:xfrm>
            <a:off x="2924083" y="472003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3D14098-2587-4B95-BFF5-092670F4ED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087" y="4703387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34880DE2-35F0-4ACF-957E-1CCDF3864F01}"/>
              </a:ext>
            </a:extLst>
          </p:cNvPr>
          <p:cNvSpPr/>
          <p:nvPr/>
        </p:nvSpPr>
        <p:spPr>
          <a:xfrm>
            <a:off x="3732786" y="4715122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D6854236-9866-4646-8C76-11184DEEF0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1199" y="4705240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62AAE284-F8FD-4EF8-87BE-16B0273469AA}"/>
              </a:ext>
            </a:extLst>
          </p:cNvPr>
          <p:cNvSpPr/>
          <p:nvPr/>
        </p:nvSpPr>
        <p:spPr>
          <a:xfrm>
            <a:off x="4944898" y="4716975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E9FF943B-A5A1-412B-B5B8-EA205EFE80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9902" y="4702273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16051471-0D1A-4DA7-A64A-F75C2638934C}"/>
              </a:ext>
            </a:extLst>
          </p:cNvPr>
          <p:cNvSpPr/>
          <p:nvPr/>
        </p:nvSpPr>
        <p:spPr>
          <a:xfrm>
            <a:off x="5753601" y="471400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DC0BC4D-8BBA-433C-971F-FB84F58799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8605" y="4702273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8335CCB9-6EED-4C16-B704-999769BBDE6C}"/>
              </a:ext>
            </a:extLst>
          </p:cNvPr>
          <p:cNvSpPr/>
          <p:nvPr/>
        </p:nvSpPr>
        <p:spPr>
          <a:xfrm>
            <a:off x="6562304" y="471400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DC168D55-6603-46A9-98A6-348B4B4FBF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59791" y="4700374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A86FA829-E63B-4F41-822F-A85E1ACB0208}"/>
              </a:ext>
            </a:extLst>
          </p:cNvPr>
          <p:cNvSpPr/>
          <p:nvPr/>
        </p:nvSpPr>
        <p:spPr>
          <a:xfrm>
            <a:off x="7373490" y="471210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AE3FDBF-08DB-4319-87B1-4844B855D6F4}"/>
              </a:ext>
            </a:extLst>
          </p:cNvPr>
          <p:cNvCxnSpPr/>
          <p:nvPr/>
        </p:nvCxnSpPr>
        <p:spPr>
          <a:xfrm>
            <a:off x="2835101" y="4408477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AB6BD740-E419-4F3E-8E36-E84A4E1D3C65}"/>
              </a:ext>
            </a:extLst>
          </p:cNvPr>
          <p:cNvCxnSpPr/>
          <p:nvPr/>
        </p:nvCxnSpPr>
        <p:spPr>
          <a:xfrm>
            <a:off x="6505247" y="4408477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FE1FA8-8763-4159-BA24-E290CC713F15}"/>
              </a:ext>
            </a:extLst>
          </p:cNvPr>
          <p:cNvCxnSpPr>
            <a:cxnSpLocks/>
          </p:cNvCxnSpPr>
          <p:nvPr/>
        </p:nvCxnSpPr>
        <p:spPr>
          <a:xfrm>
            <a:off x="1292302" y="5170484"/>
            <a:ext cx="745273" cy="397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1B827F2-A48F-443D-9A91-79574DD6323E}"/>
                  </a:ext>
                </a:extLst>
              </p:cNvPr>
              <p:cNvSpPr/>
              <p:nvPr/>
            </p:nvSpPr>
            <p:spPr>
              <a:xfrm>
                <a:off x="1248562" y="5176183"/>
                <a:ext cx="853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512 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1B827F2-A48F-443D-9A91-79574DD63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62" y="5176183"/>
                <a:ext cx="85311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6582" y="1385088"/>
            <a:ext cx="7772400" cy="5064529"/>
          </a:xfrm>
        </p:spPr>
        <p:txBody>
          <a:bodyPr>
            <a:noAutofit/>
          </a:bodyPr>
          <a:lstStyle/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algn="l">
              <a:spcBef>
                <a:spcPts val="1000"/>
              </a:spcBef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66582" y="1315070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(2048, 1024) LDPC codewords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-LDPC code to generate two codewords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TW" altLang="en-US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" t="-3922" r="-21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BCEC0A-136F-4081-9075-35D0CBCBFEBA}"/>
              </a:ext>
            </a:extLst>
          </p:cNvPr>
          <p:cNvCxnSpPr>
            <a:cxnSpLocks/>
          </p:cNvCxnSpPr>
          <p:nvPr/>
        </p:nvCxnSpPr>
        <p:spPr>
          <a:xfrm>
            <a:off x="1808271" y="1777189"/>
            <a:ext cx="5760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/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OFDM</m:t>
                      </m:r>
                      <m:r>
                        <a:rPr lang="zh-TW" altLang="en-US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symbol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=1024 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samples</m:t>
                      </m:r>
                    </m:oMath>
                  </m:oMathPara>
                </a14:m>
                <a:b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/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=4096 </m:t>
                    </m:r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(16-QAM) 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id="{507004A8-F04D-4AF6-9705-EBD8CDFF86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7586" y="4010556"/>
          <a:ext cx="28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F0A1443A-8346-4672-829A-2B03A13C6C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6404" y="3998291"/>
          <a:ext cx="28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E7C1479B-A0A5-44A7-AF13-EB58C18BB834}"/>
              </a:ext>
            </a:extLst>
          </p:cNvPr>
          <p:cNvCxnSpPr>
            <a:cxnSpLocks/>
          </p:cNvCxnSpPr>
          <p:nvPr/>
        </p:nvCxnSpPr>
        <p:spPr>
          <a:xfrm flipV="1">
            <a:off x="1380101" y="3913844"/>
            <a:ext cx="2880000" cy="2332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5092DC90-386F-4F66-BF64-02A944940ABB}"/>
                  </a:ext>
                </a:extLst>
              </p:cNvPr>
              <p:cNvSpPr/>
              <p:nvPr/>
            </p:nvSpPr>
            <p:spPr>
              <a:xfrm>
                <a:off x="2451839" y="3640026"/>
                <a:ext cx="952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2048 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5092DC90-386F-4F66-BF64-02A944940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39" y="3640026"/>
                <a:ext cx="9525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>
            <a:extLst>
              <a:ext uri="{FF2B5EF4-FFF2-40B4-BE49-F238E27FC236}">
                <a16:creationId xmlns:a16="http://schemas.microsoft.com/office/drawing/2014/main" id="{484405C3-6B86-47FB-B4BA-FD9DA8D36D02}"/>
              </a:ext>
            </a:extLst>
          </p:cNvPr>
          <p:cNvSpPr/>
          <p:nvPr/>
        </p:nvSpPr>
        <p:spPr>
          <a:xfrm>
            <a:off x="1409014" y="4025304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F1EE107-BFD5-4500-9DA0-B26D9537BEB6}"/>
              </a:ext>
            </a:extLst>
          </p:cNvPr>
          <p:cNvSpPr/>
          <p:nvPr/>
        </p:nvSpPr>
        <p:spPr>
          <a:xfrm>
            <a:off x="2114480" y="402229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7449DCA-1C50-4278-B911-585DD8152632}"/>
              </a:ext>
            </a:extLst>
          </p:cNvPr>
          <p:cNvSpPr/>
          <p:nvPr/>
        </p:nvSpPr>
        <p:spPr>
          <a:xfrm>
            <a:off x="2851434" y="402229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41D1581-5B69-4BCA-8B6E-3DBEFCE061FA}"/>
              </a:ext>
            </a:extLst>
          </p:cNvPr>
          <p:cNvSpPr/>
          <p:nvPr/>
        </p:nvSpPr>
        <p:spPr>
          <a:xfrm>
            <a:off x="3535418" y="402229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5348CAC-0593-4FE0-9A2F-515CD0156C87}"/>
                  </a:ext>
                </a:extLst>
              </p:cNvPr>
              <p:cNvSpPr/>
              <p:nvPr/>
            </p:nvSpPr>
            <p:spPr>
              <a:xfrm>
                <a:off x="2202380" y="4015302"/>
                <a:ext cx="12704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5348CAC-0593-4FE0-9A2F-515CD0156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80" y="4015302"/>
                <a:ext cx="1270411" cy="307777"/>
              </a:xfrm>
              <a:prstGeom prst="rect">
                <a:avLst/>
              </a:prstGeom>
              <a:blipFill>
                <a:blip r:embed="rId7"/>
                <a:stretch>
                  <a:fillRect l="-1435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F62638E3-AEE9-4130-AD69-6E0515C25487}"/>
              </a:ext>
            </a:extLst>
          </p:cNvPr>
          <p:cNvSpPr/>
          <p:nvPr/>
        </p:nvSpPr>
        <p:spPr>
          <a:xfrm>
            <a:off x="5080435" y="401196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B405080-D8BC-4097-B3AA-8C64BBDC7C14}"/>
              </a:ext>
            </a:extLst>
          </p:cNvPr>
          <p:cNvSpPr/>
          <p:nvPr/>
        </p:nvSpPr>
        <p:spPr>
          <a:xfrm>
            <a:off x="5785901" y="400894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B47D681-2DB1-4A9D-8348-095659968B76}"/>
              </a:ext>
            </a:extLst>
          </p:cNvPr>
          <p:cNvSpPr/>
          <p:nvPr/>
        </p:nvSpPr>
        <p:spPr>
          <a:xfrm>
            <a:off x="6505942" y="400677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803B925-153B-45FA-956B-6A097BA585E3}"/>
              </a:ext>
            </a:extLst>
          </p:cNvPr>
          <p:cNvSpPr/>
          <p:nvPr/>
        </p:nvSpPr>
        <p:spPr>
          <a:xfrm>
            <a:off x="7211408" y="4003766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6FA81E3-1B1C-435F-8D70-A13A43765945}"/>
                  </a:ext>
                </a:extLst>
              </p:cNvPr>
              <p:cNvSpPr/>
              <p:nvPr/>
            </p:nvSpPr>
            <p:spPr>
              <a:xfrm>
                <a:off x="5876848" y="3983105"/>
                <a:ext cx="12745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400" i="1" dirty="0"/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6FA81E3-1B1C-435F-8D70-A13A43765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48" y="3983105"/>
                <a:ext cx="1274580" cy="307777"/>
              </a:xfrm>
              <a:prstGeom prst="rect">
                <a:avLst/>
              </a:prstGeom>
              <a:blipFill>
                <a:blip r:embed="rId8"/>
                <a:stretch>
                  <a:fillRect l="-1435" t="-392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1584840C-596C-4C0B-8FEF-B72BCCCD2C9A}"/>
              </a:ext>
            </a:extLst>
          </p:cNvPr>
          <p:cNvGrpSpPr/>
          <p:nvPr/>
        </p:nvGrpSpPr>
        <p:grpSpPr>
          <a:xfrm>
            <a:off x="1249429" y="3228983"/>
            <a:ext cx="2218408" cy="307777"/>
            <a:chOff x="1524000" y="5590367"/>
            <a:chExt cx="2218408" cy="307777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D13D162-A65B-4843-A825-3159D6ECA9A0}"/>
                </a:ext>
              </a:extLst>
            </p:cNvPr>
            <p:cNvSpPr/>
            <p:nvPr/>
          </p:nvSpPr>
          <p:spPr>
            <a:xfrm>
              <a:off x="1524000" y="5590367"/>
              <a:ext cx="58994" cy="280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50A5B1E-E104-46C5-ADB3-B88F5E551E73}"/>
                    </a:ext>
                  </a:extLst>
                </p:cNvPr>
                <p:cNvSpPr/>
                <p:nvPr/>
              </p:nvSpPr>
              <p:spPr>
                <a:xfrm>
                  <a:off x="1577263" y="5590367"/>
                  <a:ext cx="21651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Pilot group bits (4*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bits)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50A5B1E-E104-46C5-ADB3-B88F5E551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263" y="5590367"/>
                  <a:ext cx="21651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845" t="-6000" b="-1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CA911CC8-F5FA-4F9E-9833-8F0D8379C399}"/>
              </a:ext>
            </a:extLst>
          </p:cNvPr>
          <p:cNvCxnSpPr>
            <a:cxnSpLocks/>
          </p:cNvCxnSpPr>
          <p:nvPr/>
        </p:nvCxnSpPr>
        <p:spPr>
          <a:xfrm flipV="1">
            <a:off x="5061299" y="3907490"/>
            <a:ext cx="2880000" cy="2332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EB7B33F-79C3-4AAA-BE80-2443E25B43F7}"/>
                  </a:ext>
                </a:extLst>
              </p:cNvPr>
              <p:cNvSpPr/>
              <p:nvPr/>
            </p:nvSpPr>
            <p:spPr>
              <a:xfrm>
                <a:off x="6066669" y="3633672"/>
                <a:ext cx="952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2048 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EB7B33F-79C3-4AAA-BE80-2443E25B4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69" y="3633672"/>
                <a:ext cx="9525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表格 147">
            <a:extLst>
              <a:ext uri="{FF2B5EF4-FFF2-40B4-BE49-F238E27FC236}">
                <a16:creationId xmlns:a16="http://schemas.microsoft.com/office/drawing/2014/main" id="{3EBE4D5B-A956-4582-9D87-19F972105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3673" y="4710207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49" name="矩形 148">
            <a:extLst>
              <a:ext uri="{FF2B5EF4-FFF2-40B4-BE49-F238E27FC236}">
                <a16:creationId xmlns:a16="http://schemas.microsoft.com/office/drawing/2014/main" id="{C46BC542-A222-4E5A-8A74-212EFEDECF7E}"/>
              </a:ext>
            </a:extLst>
          </p:cNvPr>
          <p:cNvSpPr/>
          <p:nvPr/>
        </p:nvSpPr>
        <p:spPr>
          <a:xfrm>
            <a:off x="1307372" y="4721942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AF6BA738-98BD-454E-A645-D7C371B587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2376" y="4710207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51" name="矩形 150">
            <a:extLst>
              <a:ext uri="{FF2B5EF4-FFF2-40B4-BE49-F238E27FC236}">
                <a16:creationId xmlns:a16="http://schemas.microsoft.com/office/drawing/2014/main" id="{A4B6B0E6-C446-49FB-B0D7-42B57B1600F0}"/>
              </a:ext>
            </a:extLst>
          </p:cNvPr>
          <p:cNvSpPr/>
          <p:nvPr/>
        </p:nvSpPr>
        <p:spPr>
          <a:xfrm>
            <a:off x="2116075" y="4721942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2" name="表格 151">
            <a:extLst>
              <a:ext uri="{FF2B5EF4-FFF2-40B4-BE49-F238E27FC236}">
                <a16:creationId xmlns:a16="http://schemas.microsoft.com/office/drawing/2014/main" id="{13871A81-1923-45D8-B74B-E2FA755E5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1079" y="4705871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53" name="矩形 152">
            <a:extLst>
              <a:ext uri="{FF2B5EF4-FFF2-40B4-BE49-F238E27FC236}">
                <a16:creationId xmlns:a16="http://schemas.microsoft.com/office/drawing/2014/main" id="{876B1459-42F8-4650-9641-005ACB61CCE7}"/>
              </a:ext>
            </a:extLst>
          </p:cNvPr>
          <p:cNvSpPr/>
          <p:nvPr/>
        </p:nvSpPr>
        <p:spPr>
          <a:xfrm>
            <a:off x="2924778" y="4717606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表格 153">
            <a:extLst>
              <a:ext uri="{FF2B5EF4-FFF2-40B4-BE49-F238E27FC236}">
                <a16:creationId xmlns:a16="http://schemas.microsoft.com/office/drawing/2014/main" id="{58A3D7C5-2C2C-4F30-B94B-60BF95B396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782" y="4700955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55" name="矩形 154">
            <a:extLst>
              <a:ext uri="{FF2B5EF4-FFF2-40B4-BE49-F238E27FC236}">
                <a16:creationId xmlns:a16="http://schemas.microsoft.com/office/drawing/2014/main" id="{53728BF1-27C5-41C9-A232-01587DF19588}"/>
              </a:ext>
            </a:extLst>
          </p:cNvPr>
          <p:cNvSpPr/>
          <p:nvPr/>
        </p:nvSpPr>
        <p:spPr>
          <a:xfrm>
            <a:off x="3733481" y="4712690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D2BDBABF-29FF-482D-903D-6FBFF40D82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1894" y="4702808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57" name="矩形 156">
            <a:extLst>
              <a:ext uri="{FF2B5EF4-FFF2-40B4-BE49-F238E27FC236}">
                <a16:creationId xmlns:a16="http://schemas.microsoft.com/office/drawing/2014/main" id="{94DD741F-4E54-45E4-9CE2-F7FDC843676E}"/>
              </a:ext>
            </a:extLst>
          </p:cNvPr>
          <p:cNvSpPr/>
          <p:nvPr/>
        </p:nvSpPr>
        <p:spPr>
          <a:xfrm>
            <a:off x="4945593" y="4714543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8" name="表格 157">
            <a:extLst>
              <a:ext uri="{FF2B5EF4-FFF2-40B4-BE49-F238E27FC236}">
                <a16:creationId xmlns:a16="http://schemas.microsoft.com/office/drawing/2014/main" id="{9F9996A8-3337-49F8-97AF-305F2E80BB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40597" y="4699841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59" name="矩形 158">
            <a:extLst>
              <a:ext uri="{FF2B5EF4-FFF2-40B4-BE49-F238E27FC236}">
                <a16:creationId xmlns:a16="http://schemas.microsoft.com/office/drawing/2014/main" id="{9B24D5FB-8F41-4E3C-A401-FFD1AE80CEB1}"/>
              </a:ext>
            </a:extLst>
          </p:cNvPr>
          <p:cNvSpPr/>
          <p:nvPr/>
        </p:nvSpPr>
        <p:spPr>
          <a:xfrm>
            <a:off x="5754296" y="4711576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0" name="表格 159">
            <a:extLst>
              <a:ext uri="{FF2B5EF4-FFF2-40B4-BE49-F238E27FC236}">
                <a16:creationId xmlns:a16="http://schemas.microsoft.com/office/drawing/2014/main" id="{8098687A-8BE1-428A-B57F-31A910472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9300" y="4699841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61" name="矩形 160">
            <a:extLst>
              <a:ext uri="{FF2B5EF4-FFF2-40B4-BE49-F238E27FC236}">
                <a16:creationId xmlns:a16="http://schemas.microsoft.com/office/drawing/2014/main" id="{2A320888-BB39-4AFC-B148-9F0B10BCCC14}"/>
              </a:ext>
            </a:extLst>
          </p:cNvPr>
          <p:cNvSpPr/>
          <p:nvPr/>
        </p:nvSpPr>
        <p:spPr>
          <a:xfrm>
            <a:off x="6562999" y="4711576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2" name="表格 161">
            <a:extLst>
              <a:ext uri="{FF2B5EF4-FFF2-40B4-BE49-F238E27FC236}">
                <a16:creationId xmlns:a16="http://schemas.microsoft.com/office/drawing/2014/main" id="{0387C028-0679-4F5D-9E2B-E65DB9E334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0486" y="4697942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63" name="矩形 162">
            <a:extLst>
              <a:ext uri="{FF2B5EF4-FFF2-40B4-BE49-F238E27FC236}">
                <a16:creationId xmlns:a16="http://schemas.microsoft.com/office/drawing/2014/main" id="{376CDDD3-C06A-440D-AF1D-047F5DE3E30F}"/>
              </a:ext>
            </a:extLst>
          </p:cNvPr>
          <p:cNvSpPr/>
          <p:nvPr/>
        </p:nvSpPr>
        <p:spPr>
          <a:xfrm>
            <a:off x="7374185" y="4709677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4" name="表格 163">
            <a:extLst>
              <a:ext uri="{FF2B5EF4-FFF2-40B4-BE49-F238E27FC236}">
                <a16:creationId xmlns:a16="http://schemas.microsoft.com/office/drawing/2014/main" id="{80F31725-A352-427A-BC7C-0E8253F79B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8921" y="5644953"/>
          <a:ext cx="576000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835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940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2202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97761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53581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5931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08968198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65" name="矩形 164">
            <a:extLst>
              <a:ext uri="{FF2B5EF4-FFF2-40B4-BE49-F238E27FC236}">
                <a16:creationId xmlns:a16="http://schemas.microsoft.com/office/drawing/2014/main" id="{333DA8E6-F52A-44AE-9428-1EEE80D1A637}"/>
              </a:ext>
            </a:extLst>
          </p:cNvPr>
          <p:cNvSpPr/>
          <p:nvPr/>
        </p:nvSpPr>
        <p:spPr>
          <a:xfrm>
            <a:off x="1770349" y="5655217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4FA2E53-05AC-49B2-90F4-315B867698CC}"/>
              </a:ext>
            </a:extLst>
          </p:cNvPr>
          <p:cNvSpPr/>
          <p:nvPr/>
        </p:nvSpPr>
        <p:spPr>
          <a:xfrm>
            <a:off x="2483190" y="565463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1AAA81E-20AE-4558-9220-69B619F2AD4C}"/>
              </a:ext>
            </a:extLst>
          </p:cNvPr>
          <p:cNvSpPr/>
          <p:nvPr/>
        </p:nvSpPr>
        <p:spPr>
          <a:xfrm>
            <a:off x="3203403" y="565463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F25192D-A40F-4160-A4C3-410F71E73026}"/>
              </a:ext>
            </a:extLst>
          </p:cNvPr>
          <p:cNvSpPr/>
          <p:nvPr/>
        </p:nvSpPr>
        <p:spPr>
          <a:xfrm>
            <a:off x="3923469" y="5655344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A619C8B-688F-401F-9290-8833458247CC}"/>
              </a:ext>
            </a:extLst>
          </p:cNvPr>
          <p:cNvSpPr/>
          <p:nvPr/>
        </p:nvSpPr>
        <p:spPr>
          <a:xfrm>
            <a:off x="4641839" y="5654872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7E87842-1BD1-4604-A98B-1A82AF2FEC1E}"/>
              </a:ext>
            </a:extLst>
          </p:cNvPr>
          <p:cNvSpPr/>
          <p:nvPr/>
        </p:nvSpPr>
        <p:spPr>
          <a:xfrm>
            <a:off x="5354680" y="5654286"/>
            <a:ext cx="58994" cy="28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A42B0F1-0242-4F4B-8EE1-335AE342863E}"/>
              </a:ext>
            </a:extLst>
          </p:cNvPr>
          <p:cNvSpPr/>
          <p:nvPr/>
        </p:nvSpPr>
        <p:spPr>
          <a:xfrm>
            <a:off x="6074893" y="5654286"/>
            <a:ext cx="58994" cy="28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7F14150-3979-46AD-807A-A0CA9DCA7001}"/>
              </a:ext>
            </a:extLst>
          </p:cNvPr>
          <p:cNvSpPr/>
          <p:nvPr/>
        </p:nvSpPr>
        <p:spPr>
          <a:xfrm>
            <a:off x="6804483" y="565499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7946BEAE-62AC-41B1-BDD7-631529FF77B1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1653673" y="5015007"/>
            <a:ext cx="521396" cy="629946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1DCAF10C-93C6-418D-A8A0-F471170B2E6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2462376" y="5015007"/>
            <a:ext cx="1128106" cy="637345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BD509DFD-EAF2-4B33-85FF-6704D485C478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3271079" y="5010671"/>
            <a:ext cx="1755516" cy="629366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92C2187B-DA8A-45B8-B374-2B2FD650615A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4079782" y="5005755"/>
            <a:ext cx="2402516" cy="648531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616B096D-84C3-48B3-BB0B-E3C344B1A733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7174040" y="5002742"/>
            <a:ext cx="546446" cy="637295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7572CCCF-3B9C-4F61-8091-4122B9D9B4F7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5740038" y="5004641"/>
            <a:ext cx="1169262" cy="647661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AA4625B7-2AF5-41D0-A57E-58B78E43263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4321532" y="5004641"/>
            <a:ext cx="1779065" cy="647661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4306E0C0-B62A-46F2-87C9-623E4E72393B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2838864" y="5007608"/>
            <a:ext cx="2453030" cy="633956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781169D6-09DD-4607-AB65-F4E1586F3A92}"/>
              </a:ext>
            </a:extLst>
          </p:cNvPr>
          <p:cNvCxnSpPr/>
          <p:nvPr/>
        </p:nvCxnSpPr>
        <p:spPr>
          <a:xfrm>
            <a:off x="2835101" y="4408477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304B6F8-6DF2-402B-A433-DB3E8B2FF774}"/>
              </a:ext>
            </a:extLst>
          </p:cNvPr>
          <p:cNvCxnSpPr/>
          <p:nvPr/>
        </p:nvCxnSpPr>
        <p:spPr>
          <a:xfrm>
            <a:off x="6505247" y="4408477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6582" y="1385088"/>
            <a:ext cx="7772400" cy="5064529"/>
          </a:xfrm>
        </p:spPr>
        <p:txBody>
          <a:bodyPr>
            <a:noAutofit/>
          </a:bodyPr>
          <a:lstStyle/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algn="l">
              <a:spcBef>
                <a:spcPts val="1000"/>
              </a:spcBef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66582" y="1315070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l">
              <a:spcBef>
                <a:spcPts val="1000"/>
              </a:spcBef>
              <a:buFont typeface="+mj-lt"/>
              <a:buAutoNum type="arabicPeriod" startAt="2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(1024, 512) LDPC codewords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-LDPC code to generate two codewords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TW" altLang="en-US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AC8911-1D5B-4D16-A4B6-7BFEC36D48E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8271" y="1371844"/>
              <a:ext cx="5760000" cy="30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374974715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" t="-3922" r="-21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6936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BCEC0A-136F-4081-9075-35D0CBCBFEBA}"/>
              </a:ext>
            </a:extLst>
          </p:cNvPr>
          <p:cNvCxnSpPr>
            <a:cxnSpLocks/>
          </p:cNvCxnSpPr>
          <p:nvPr/>
        </p:nvCxnSpPr>
        <p:spPr>
          <a:xfrm>
            <a:off x="1808271" y="1777189"/>
            <a:ext cx="5760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/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OFDM</m:t>
                      </m:r>
                      <m:r>
                        <a:rPr lang="zh-TW" altLang="en-US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symbol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=1024 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samples</m:t>
                      </m:r>
                    </m:oMath>
                  </m:oMathPara>
                </a14:m>
                <a:b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38738A-232A-4853-ADA8-BEE50F6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99" y="1750149"/>
                <a:ext cx="2966068" cy="307841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/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=4096 </m:t>
                    </m:r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(16-QAM) 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CE64BB2-E88C-4ACD-BA6B-52FA4F81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30" y="2032596"/>
                <a:ext cx="2271121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1584840C-596C-4C0B-8FEF-B72BCCCD2C9A}"/>
              </a:ext>
            </a:extLst>
          </p:cNvPr>
          <p:cNvGrpSpPr/>
          <p:nvPr/>
        </p:nvGrpSpPr>
        <p:grpSpPr>
          <a:xfrm>
            <a:off x="1249429" y="3228983"/>
            <a:ext cx="2218408" cy="307777"/>
            <a:chOff x="1524000" y="5590367"/>
            <a:chExt cx="2218408" cy="307777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D13D162-A65B-4843-A825-3159D6ECA9A0}"/>
                </a:ext>
              </a:extLst>
            </p:cNvPr>
            <p:cNvSpPr/>
            <p:nvPr/>
          </p:nvSpPr>
          <p:spPr>
            <a:xfrm>
              <a:off x="1524000" y="5590367"/>
              <a:ext cx="58994" cy="280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50A5B1E-E104-46C5-ADB3-B88F5E551E73}"/>
                    </a:ext>
                  </a:extLst>
                </p:cNvPr>
                <p:cNvSpPr/>
                <p:nvPr/>
              </p:nvSpPr>
              <p:spPr>
                <a:xfrm>
                  <a:off x="1577263" y="5590367"/>
                  <a:ext cx="21651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Pilot group bits (4*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brk m:alnAt="1"/>
                            </m:rP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bits)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50A5B1E-E104-46C5-ADB3-B88F5E551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263" y="5590367"/>
                  <a:ext cx="216514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45" t="-6000" b="-1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685A80C-C248-4032-B7EE-4EFBB8BF3E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20682" y="4017635"/>
          <a:ext cx="144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grpSp>
        <p:nvGrpSpPr>
          <p:cNvPr id="64" name="群組 63">
            <a:extLst>
              <a:ext uri="{FF2B5EF4-FFF2-40B4-BE49-F238E27FC236}">
                <a16:creationId xmlns:a16="http://schemas.microsoft.com/office/drawing/2014/main" id="{AF4E5115-CF15-43DC-8881-8A83761F150E}"/>
              </a:ext>
            </a:extLst>
          </p:cNvPr>
          <p:cNvGrpSpPr/>
          <p:nvPr/>
        </p:nvGrpSpPr>
        <p:grpSpPr>
          <a:xfrm>
            <a:off x="1310149" y="3604295"/>
            <a:ext cx="1472141" cy="325747"/>
            <a:chOff x="1664110" y="2396378"/>
            <a:chExt cx="1472141" cy="325747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FB285015-B09C-4919-AE62-BEAA2C0A68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10" y="2722125"/>
              <a:ext cx="1472141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14581800-BA5C-4652-99CD-B6DE48B60348}"/>
                    </a:ext>
                  </a:extLst>
                </p:cNvPr>
                <p:cNvSpPr/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024 </m:t>
                      </m:r>
                      <m:r>
                        <m:rPr>
                          <m:sty m:val="p"/>
                        </m:rPr>
                        <a:rPr lang="en-US" altLang="zh-TW" sz="1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bits</m:t>
                      </m:r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63A497F-6EF5-4B3C-B35A-5DD66D73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9E653230-691A-4396-A8E4-B4210150E3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5229" y="4748284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E4A875A3-234A-40EC-81E8-ECEBA6561434}"/>
              </a:ext>
            </a:extLst>
          </p:cNvPr>
          <p:cNvSpPr/>
          <p:nvPr/>
        </p:nvSpPr>
        <p:spPr>
          <a:xfrm>
            <a:off x="6832110" y="402762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2D2551-E164-4584-8FE6-E6DE3E44EE0C}"/>
              </a:ext>
            </a:extLst>
          </p:cNvPr>
          <p:cNvSpPr/>
          <p:nvPr/>
        </p:nvSpPr>
        <p:spPr>
          <a:xfrm>
            <a:off x="1276547" y="476001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B3604A1-35E3-4EF9-920C-7FB41CAC78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3932" y="4748284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7317DBF2-A0CC-4A1F-9735-4ED01DAC0B50}"/>
              </a:ext>
            </a:extLst>
          </p:cNvPr>
          <p:cNvSpPr/>
          <p:nvPr/>
        </p:nvSpPr>
        <p:spPr>
          <a:xfrm>
            <a:off x="2085250" y="476001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70911D8-978B-419F-A489-2ECBB497E526}"/>
              </a:ext>
            </a:extLst>
          </p:cNvPr>
          <p:cNvSpPr/>
          <p:nvPr/>
        </p:nvSpPr>
        <p:spPr>
          <a:xfrm>
            <a:off x="7537576" y="4029370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21A4818-A404-433C-820F-8CD8635A522E}"/>
                  </a:ext>
                </a:extLst>
              </p:cNvPr>
              <p:cNvSpPr/>
              <p:nvPr/>
            </p:nvSpPr>
            <p:spPr>
              <a:xfrm>
                <a:off x="6871819" y="4014742"/>
                <a:ext cx="13318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21A4818-A404-433C-820F-8CD8635A5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19" y="4014742"/>
                <a:ext cx="1331839" cy="307777"/>
              </a:xfrm>
              <a:prstGeom prst="rect">
                <a:avLst/>
              </a:prstGeom>
              <a:blipFill>
                <a:blip r:embed="rId8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D5562957-B6A5-4F9F-88C5-458AEB8786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49" y="4008793"/>
          <a:ext cx="144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8297F27C-9A0B-49EE-AF79-5DEB3CD99697}"/>
              </a:ext>
            </a:extLst>
          </p:cNvPr>
          <p:cNvSpPr/>
          <p:nvPr/>
        </p:nvSpPr>
        <p:spPr>
          <a:xfrm>
            <a:off x="1321577" y="401877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D7A767-541E-4D69-B7B6-D068603D49FB}"/>
              </a:ext>
            </a:extLst>
          </p:cNvPr>
          <p:cNvSpPr/>
          <p:nvPr/>
        </p:nvSpPr>
        <p:spPr>
          <a:xfrm>
            <a:off x="2027043" y="4018147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C13CF14-9754-4936-A8AE-01C8171496D6}"/>
                  </a:ext>
                </a:extLst>
              </p:cNvPr>
              <p:cNvSpPr/>
              <p:nvPr/>
            </p:nvSpPr>
            <p:spPr>
              <a:xfrm>
                <a:off x="1391999" y="4005900"/>
                <a:ext cx="12704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C13CF14-9754-4936-A8AE-01C817149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99" y="4005900"/>
                <a:ext cx="1270411" cy="307777"/>
              </a:xfrm>
              <a:prstGeom prst="rect">
                <a:avLst/>
              </a:prstGeom>
              <a:blipFill>
                <a:blip r:embed="rId9"/>
                <a:stretch>
                  <a:fillRect l="-1435" t="-588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DD8EBAB-59D8-476C-BC05-EE72DB771D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19992" y="4005900"/>
          <a:ext cx="144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91173F50-89AD-4CD2-9636-F4A39FD55224}"/>
              </a:ext>
            </a:extLst>
          </p:cNvPr>
          <p:cNvSpPr/>
          <p:nvPr/>
        </p:nvSpPr>
        <p:spPr>
          <a:xfrm>
            <a:off x="3131420" y="4018267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DABB4F0-9182-4EF3-9FC4-D194E5D5CFA4}"/>
              </a:ext>
            </a:extLst>
          </p:cNvPr>
          <p:cNvSpPr/>
          <p:nvPr/>
        </p:nvSpPr>
        <p:spPr>
          <a:xfrm>
            <a:off x="3836886" y="4017635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AFB0FCF-B332-44A6-AAEF-7659CCF770AE}"/>
                  </a:ext>
                </a:extLst>
              </p:cNvPr>
              <p:cNvSpPr/>
              <p:nvPr/>
            </p:nvSpPr>
            <p:spPr>
              <a:xfrm>
                <a:off x="3195654" y="4003007"/>
                <a:ext cx="12827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AFB0FCF-B332-44A6-AAEF-7659CCF77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54" y="4003007"/>
                <a:ext cx="1282788" cy="307777"/>
              </a:xfrm>
              <a:prstGeom prst="rect">
                <a:avLst/>
              </a:prstGeom>
              <a:blipFill>
                <a:blip r:embed="rId10"/>
                <a:stretch>
                  <a:fillRect l="-1422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C55E7365-A71F-48F3-B925-EC5CB0BB6A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3281" y="4013340"/>
          <a:ext cx="144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2E1B2667-7A7A-48F0-849F-418891F0FA91}"/>
              </a:ext>
            </a:extLst>
          </p:cNvPr>
          <p:cNvSpPr/>
          <p:nvPr/>
        </p:nvSpPr>
        <p:spPr>
          <a:xfrm>
            <a:off x="4984709" y="4025707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8F70A9-9014-499D-B9DF-B1E33E07E8A9}"/>
              </a:ext>
            </a:extLst>
          </p:cNvPr>
          <p:cNvSpPr/>
          <p:nvPr/>
        </p:nvSpPr>
        <p:spPr>
          <a:xfrm>
            <a:off x="5690175" y="4025075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2EFDF84-8EE5-4AAD-9736-C9AEA9083410}"/>
                  </a:ext>
                </a:extLst>
              </p:cNvPr>
              <p:cNvSpPr/>
              <p:nvPr/>
            </p:nvSpPr>
            <p:spPr>
              <a:xfrm>
                <a:off x="5048943" y="4010447"/>
                <a:ext cx="12827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2EFDF84-8EE5-4AAD-9736-C9AEA9083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43" y="4010447"/>
                <a:ext cx="1282788" cy="307777"/>
              </a:xfrm>
              <a:prstGeom prst="rect">
                <a:avLst/>
              </a:prstGeom>
              <a:blipFill>
                <a:blip r:embed="rId11"/>
                <a:stretch>
                  <a:fillRect l="-1422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3ECCDE00-0FC3-48EA-8616-573C09B3BE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4084" y="4748284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4F8650B-76F1-47CB-985D-792CB3CC3D90}"/>
              </a:ext>
            </a:extLst>
          </p:cNvPr>
          <p:cNvSpPr/>
          <p:nvPr/>
        </p:nvSpPr>
        <p:spPr>
          <a:xfrm>
            <a:off x="3075402" y="476001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7C5D4B0-1A1C-4FDC-AB51-C262C70484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787" y="4748284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192ED532-DF15-4AED-B7C9-17DE7DE9E07E}"/>
              </a:ext>
            </a:extLst>
          </p:cNvPr>
          <p:cNvSpPr/>
          <p:nvPr/>
        </p:nvSpPr>
        <p:spPr>
          <a:xfrm>
            <a:off x="3884105" y="4760019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C308A13A-CF0E-41DA-90A0-222E13432B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2148" y="4752645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0B99C918-52EF-4C03-A965-5AA2ADF1E191}"/>
              </a:ext>
            </a:extLst>
          </p:cNvPr>
          <p:cNvSpPr/>
          <p:nvPr/>
        </p:nvSpPr>
        <p:spPr>
          <a:xfrm>
            <a:off x="4933466" y="4764380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B116543F-8C91-4CE6-A79F-F9C0CAE2D8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0851" y="4752645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369A5EA8-FDEA-4348-98C7-8D0BBDAF4BAC}"/>
              </a:ext>
            </a:extLst>
          </p:cNvPr>
          <p:cNvSpPr/>
          <p:nvPr/>
        </p:nvSpPr>
        <p:spPr>
          <a:xfrm>
            <a:off x="5742169" y="4764380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E7FBB9A1-CB11-4B59-B2BB-CF9688CD0E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7867" y="4743393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C4C405F9-9D6C-44E5-9758-3159C1BCCF73}"/>
              </a:ext>
            </a:extLst>
          </p:cNvPr>
          <p:cNvSpPr/>
          <p:nvPr/>
        </p:nvSpPr>
        <p:spPr>
          <a:xfrm>
            <a:off x="6799185" y="475512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28DD1EB8-262C-404E-9A53-CF9482C5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96570" y="4736019"/>
          <a:ext cx="72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9983EB7C-CC0B-4F89-83CC-8D8BA24D7D2F}"/>
              </a:ext>
            </a:extLst>
          </p:cNvPr>
          <p:cNvSpPr/>
          <p:nvPr/>
        </p:nvSpPr>
        <p:spPr>
          <a:xfrm>
            <a:off x="7607888" y="475512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DE7AF72D-D2DC-44D2-831E-FEEB42C537FE}"/>
              </a:ext>
            </a:extLst>
          </p:cNvPr>
          <p:cNvCxnSpPr/>
          <p:nvPr/>
        </p:nvCxnSpPr>
        <p:spPr>
          <a:xfrm>
            <a:off x="2027043" y="4445188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21BCA8F-8639-44A8-B730-90902730B46C}"/>
              </a:ext>
            </a:extLst>
          </p:cNvPr>
          <p:cNvCxnSpPr/>
          <p:nvPr/>
        </p:nvCxnSpPr>
        <p:spPr>
          <a:xfrm>
            <a:off x="3836886" y="4445188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17BF24B4-5ABB-48FB-9180-0CD6B5A966DD}"/>
              </a:ext>
            </a:extLst>
          </p:cNvPr>
          <p:cNvCxnSpPr/>
          <p:nvPr/>
        </p:nvCxnSpPr>
        <p:spPr>
          <a:xfrm>
            <a:off x="5658460" y="4445188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6C0728E-EEC2-46FC-858C-5CDEBF35DC4D}"/>
              </a:ext>
            </a:extLst>
          </p:cNvPr>
          <p:cNvCxnSpPr/>
          <p:nvPr/>
        </p:nvCxnSpPr>
        <p:spPr>
          <a:xfrm>
            <a:off x="7530197" y="4445188"/>
            <a:ext cx="0" cy="199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31C0AD53-2E32-4AFB-81E2-89E7BADBE301}"/>
              </a:ext>
            </a:extLst>
          </p:cNvPr>
          <p:cNvCxnSpPr>
            <a:cxnSpLocks/>
          </p:cNvCxnSpPr>
          <p:nvPr/>
        </p:nvCxnSpPr>
        <p:spPr>
          <a:xfrm>
            <a:off x="1249805" y="5130331"/>
            <a:ext cx="745273" cy="397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E8F8AF1-BC87-44DC-A4E2-6087CF09A696}"/>
                  </a:ext>
                </a:extLst>
              </p:cNvPr>
              <p:cNvSpPr/>
              <p:nvPr/>
            </p:nvSpPr>
            <p:spPr>
              <a:xfrm>
                <a:off x="1206065" y="5136030"/>
                <a:ext cx="853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512 </m:t>
                    </m:r>
                    <m:r>
                      <m:rPr>
                        <m:sty m:val="p"/>
                      </m:rPr>
                      <a:rPr lang="en-US" altLang="zh-TW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bits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E8F8AF1-BC87-44DC-A4E2-6087CF09A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65" y="5136030"/>
                <a:ext cx="85311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DBF9EAD5-1FAE-492C-8074-35EE0DE79D2B}"/>
              </a:ext>
            </a:extLst>
          </p:cNvPr>
          <p:cNvGrpSpPr/>
          <p:nvPr/>
        </p:nvGrpSpPr>
        <p:grpSpPr>
          <a:xfrm>
            <a:off x="3094338" y="3602684"/>
            <a:ext cx="1472141" cy="325747"/>
            <a:chOff x="1664110" y="2396378"/>
            <a:chExt cx="1472141" cy="325747"/>
          </a:xfrm>
        </p:grpSpPr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8833C333-79BF-4BEA-A36D-ACDC78D51E75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10" y="2722125"/>
              <a:ext cx="1472141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591D3A7-62E9-407E-AB92-8CA2F4ACE51F}"/>
                    </a:ext>
                  </a:extLst>
                </p:cNvPr>
                <p:cNvSpPr/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024 </m:t>
                      </m:r>
                      <m:r>
                        <m:rPr>
                          <m:sty m:val="p"/>
                        </m:rPr>
                        <a:rPr lang="en-US" altLang="zh-TW" sz="1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bits</m:t>
                      </m:r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D1263FA-AD1E-4060-95E8-D7FADECA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322FB9F5-2C8F-4A4A-8613-0238EE698E1E}"/>
              </a:ext>
            </a:extLst>
          </p:cNvPr>
          <p:cNvGrpSpPr/>
          <p:nvPr/>
        </p:nvGrpSpPr>
        <p:grpSpPr>
          <a:xfrm>
            <a:off x="4954104" y="3606933"/>
            <a:ext cx="1472141" cy="325747"/>
            <a:chOff x="1664110" y="2396378"/>
            <a:chExt cx="1472141" cy="325747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6248982F-A477-49EF-809F-D0CE9A9990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10" y="2722125"/>
              <a:ext cx="1472141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CAEA2B7-0925-47CD-961E-D017CE7E3ED8}"/>
                    </a:ext>
                  </a:extLst>
                </p:cNvPr>
                <p:cNvSpPr/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024 </m:t>
                      </m:r>
                      <m:r>
                        <m:rPr>
                          <m:sty m:val="p"/>
                        </m:rPr>
                        <a:rPr lang="en-US" altLang="zh-TW" sz="1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bits</m:t>
                      </m:r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319A655-B12F-4F3F-B568-7F7354E73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3A414D4B-31E0-4195-A6AB-697E5F250CA5}"/>
              </a:ext>
            </a:extLst>
          </p:cNvPr>
          <p:cNvGrpSpPr/>
          <p:nvPr/>
        </p:nvGrpSpPr>
        <p:grpSpPr>
          <a:xfrm>
            <a:off x="6795383" y="3616164"/>
            <a:ext cx="1472141" cy="325747"/>
            <a:chOff x="1664110" y="2396378"/>
            <a:chExt cx="1472141" cy="325747"/>
          </a:xfrm>
        </p:grpSpPr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59C8DDFC-A31E-4E9A-BBE2-BD94BDEB5E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10" y="2722125"/>
              <a:ext cx="1472141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647CA9AE-260D-444D-991C-987CDB88DAAC}"/>
                    </a:ext>
                  </a:extLst>
                </p:cNvPr>
                <p:cNvSpPr/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024 </m:t>
                      </m:r>
                      <m:r>
                        <m:rPr>
                          <m:sty m:val="p"/>
                        </m:rPr>
                        <a:rPr lang="en-US" altLang="zh-TW" sz="1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bits</m:t>
                      </m:r>
                    </m:oMath>
                  </a14:m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ED61E95-1575-4F98-AAD6-6BD443A1C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74" y="2396378"/>
                  <a:ext cx="95250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EE4171F1-D7F3-412E-A3AE-656D2732B5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2264" y="5724834"/>
          <a:ext cx="576000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749747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835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940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2202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97761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53581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5931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08968198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93653"/>
                  </a:ext>
                </a:extLst>
              </a:tr>
            </a:tbl>
          </a:graphicData>
        </a:graphic>
      </p:graphicFrame>
      <p:sp>
        <p:nvSpPr>
          <p:cNvPr id="114" name="矩形 113">
            <a:extLst>
              <a:ext uri="{FF2B5EF4-FFF2-40B4-BE49-F238E27FC236}">
                <a16:creationId xmlns:a16="http://schemas.microsoft.com/office/drawing/2014/main" id="{C97C1DBB-421B-4F47-BFB1-F5A773852A90}"/>
              </a:ext>
            </a:extLst>
          </p:cNvPr>
          <p:cNvSpPr/>
          <p:nvPr/>
        </p:nvSpPr>
        <p:spPr>
          <a:xfrm>
            <a:off x="1903692" y="5735098"/>
            <a:ext cx="58994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E818BF-2BCD-4227-8E78-118608715168}"/>
              </a:ext>
            </a:extLst>
          </p:cNvPr>
          <p:cNvSpPr/>
          <p:nvPr/>
        </p:nvSpPr>
        <p:spPr>
          <a:xfrm>
            <a:off x="2616533" y="5734512"/>
            <a:ext cx="58994" cy="28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5680470-282F-4B0A-B461-9DF756665D3D}"/>
              </a:ext>
            </a:extLst>
          </p:cNvPr>
          <p:cNvSpPr/>
          <p:nvPr/>
        </p:nvSpPr>
        <p:spPr>
          <a:xfrm>
            <a:off x="3336746" y="5734512"/>
            <a:ext cx="58994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FBE9DF9-38B5-451F-AF0C-B4EB667946F4}"/>
              </a:ext>
            </a:extLst>
          </p:cNvPr>
          <p:cNvSpPr/>
          <p:nvPr/>
        </p:nvSpPr>
        <p:spPr>
          <a:xfrm>
            <a:off x="4059193" y="5735225"/>
            <a:ext cx="58994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ACFAF3D-7CF2-49EA-9712-9DF56CEE66ED}"/>
              </a:ext>
            </a:extLst>
          </p:cNvPr>
          <p:cNvSpPr/>
          <p:nvPr/>
        </p:nvSpPr>
        <p:spPr>
          <a:xfrm>
            <a:off x="4775182" y="5734753"/>
            <a:ext cx="58994" cy="28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194975A-6DD9-4DE1-AE22-21DA19835D58}"/>
              </a:ext>
            </a:extLst>
          </p:cNvPr>
          <p:cNvSpPr/>
          <p:nvPr/>
        </p:nvSpPr>
        <p:spPr>
          <a:xfrm>
            <a:off x="5488023" y="573654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C5ED735-3757-48DF-B0E9-9687AB0C3A19}"/>
              </a:ext>
            </a:extLst>
          </p:cNvPr>
          <p:cNvSpPr/>
          <p:nvPr/>
        </p:nvSpPr>
        <p:spPr>
          <a:xfrm>
            <a:off x="6208236" y="5736548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D964FF9-DDB3-4CE7-B0B6-7986EF5E77E2}"/>
              </a:ext>
            </a:extLst>
          </p:cNvPr>
          <p:cNvSpPr/>
          <p:nvPr/>
        </p:nvSpPr>
        <p:spPr>
          <a:xfrm>
            <a:off x="6930683" y="5737261"/>
            <a:ext cx="58994" cy="28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19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E7B463-2B8B-4281-A2B0-D804A62A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42" y="1180914"/>
            <a:ext cx="6646154" cy="54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49226B8-12D1-480B-A56C-0371E3836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064502"/>
                  </p:ext>
                </p:extLst>
              </p:nvPr>
            </p:nvGraphicFramePr>
            <p:xfrm>
              <a:off x="298163" y="2018762"/>
              <a:ext cx="2290179" cy="2334658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49226B8-12D1-480B-A56C-0371E3836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064502"/>
                  </p:ext>
                </p:extLst>
              </p:nvPr>
            </p:nvGraphicFramePr>
            <p:xfrm>
              <a:off x="298163" y="2018762"/>
              <a:ext cx="2290179" cy="2334658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000" r="-1099" b="-1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DDA691-A09F-44D7-AADF-9C70ECD2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65591"/>
              </p:ext>
            </p:extLst>
          </p:nvPr>
        </p:nvGraphicFramePr>
        <p:xfrm>
          <a:off x="298162" y="1569296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3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3C9239-6E90-43F1-AEC1-BAA110B6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42" y="1179870"/>
            <a:ext cx="6646154" cy="54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915672"/>
                  </p:ext>
                </p:extLst>
              </p:nvPr>
            </p:nvGraphicFramePr>
            <p:xfrm>
              <a:off x="298163" y="2018762"/>
              <a:ext cx="2290179" cy="2334658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915672"/>
                  </p:ext>
                </p:extLst>
              </p:nvPr>
            </p:nvGraphicFramePr>
            <p:xfrm>
              <a:off x="298163" y="2018762"/>
              <a:ext cx="2290179" cy="2334658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000" r="-1099" b="-1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65591"/>
              </p:ext>
            </p:extLst>
          </p:nvPr>
        </p:nvGraphicFramePr>
        <p:xfrm>
          <a:off x="298162" y="1569296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31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2967EB-ABA9-445F-AB2C-1B9BB86F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06" y="1184806"/>
            <a:ext cx="7247632" cy="523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707943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707943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000" r="-1099" b="-29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598701" r="-10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6"/>
            <a:ext cx="7772400" cy="49789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Multipath Fast-Fading Channel 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Channel </a:t>
            </a:r>
            <a:r>
              <a:rPr lang="en-US" altLang="zh-TW" sz="1600" dirty="0"/>
              <a:t>Characteristics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Simulated Channel Model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Coded OFDM System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Model and Derivation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Polynomial-Basis Expansion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Frequency-Domain Equalization Techniques for ICI Mitigation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Preamble and Codeword Arrangement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/>
              <a:t>Kalman filter Based Model</a:t>
            </a:r>
            <a:endParaRPr lang="zh-TW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06259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E5395F-C251-4B62-BDBB-8F7CFAC9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07" y="1184806"/>
            <a:ext cx="7247631" cy="523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644756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644756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000" r="-1099" b="-29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598701" r="-10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2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2719BE-D860-4570-AE58-471C7C4B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06" y="1184806"/>
            <a:ext cx="7247631" cy="523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 Arrangement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914448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Fast-fading;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l-GR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TW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914448"/>
                  </p:ext>
                </p:extLst>
              </p:nvPr>
            </p:nvGraphicFramePr>
            <p:xfrm>
              <a:off x="298163" y="2018762"/>
              <a:ext cx="2290179" cy="3270314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185782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04397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120000" r="-1099" b="-29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7692" t="-598701" r="-10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290180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180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9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6"/>
            <a:ext cx="7772400" cy="49789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Multipath Fast-Fading Channel 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Channel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Characteristics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Simulated Channel Model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Coded OFDM System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Model and Derivation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Polynomial-Basis Expansion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Frequency-Domain Equalization Techniques for ICI Mitigation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Preamble and Codeword Arrangement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/>
              <a:t>Kalman filter Based Model</a:t>
            </a:r>
            <a:endParaRPr lang="zh-TW" altLang="zh-TW" sz="1600" dirty="0"/>
          </a:p>
        </p:txBody>
      </p:sp>
    </p:spTree>
    <p:extLst>
      <p:ext uri="{BB962C8B-B14F-4D97-AF65-F5344CB8AC3E}">
        <p14:creationId xmlns:p14="http://schemas.microsoft.com/office/powerpoint/2010/main" val="973042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6"/>
                <a:ext cx="7772400" cy="49789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measurement equation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b="1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</m:acc>
                      </m:e>
                      <m:sup>
                        <m:r>
                          <a:rPr lang="en-US" altLang="zh-TW" sz="17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7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1800" b="1">
                                                <a:latin typeface="Cambria Math" panose="02040503050406030204" pitchFamily="18" charset="0"/>
                                              </a:rPr>
                                              <m:t>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1800" b="1">
                                                <a:latin typeface="Cambria Math" panose="02040503050406030204" pitchFamily="18" charset="0"/>
                                              </a:rPr>
                                              <m:t>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800" b="1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1800" b="1">
                                                <a:latin typeface="Cambria Math" panose="02040503050406030204" pitchFamily="18" charset="0"/>
                                              </a:rPr>
                                              <m:t>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sz="17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TW" altLang="en-US" sz="17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700" dirty="0">
                    <a:latin typeface="Times New Roman" panose="02020603050405020304" pitchFamily="18" charset="0"/>
                  </a:rPr>
                  <a:t>Estimated measurement matrix</a:t>
                </a: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700" dirty="0">
                  <a:latin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700" dirty="0">
                  <a:latin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700" dirty="0">
                  <a:latin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1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</a:rPr>
                  <a:t>:</a:t>
                </a:r>
                <a:r>
                  <a:rPr lang="zh-TW" alt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</a:rPr>
                  <a:t>Augmented noise including the channel noise, approximation error and detection error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</a:rPr>
                  <a:t>Two cases is considered according to the decoding results</a:t>
                </a:r>
              </a:p>
              <a:p>
                <a:pPr lvl="1" algn="l">
                  <a:lnSpc>
                    <a:spcPct val="100000"/>
                  </a:lnSpc>
                </a:pPr>
                <a:r>
                  <a:rPr lang="en-US" altLang="zh-TW" sz="1600" dirty="0">
                    <a:latin typeface="Times New Roman" panose="02020603050405020304" pitchFamily="18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zh-TW" sz="1600" dirty="0">
                  <a:latin typeface="Times New Roman" panose="02020603050405020304" pitchFamily="18" charset="0"/>
                </a:endParaRPr>
              </a:p>
              <a:p>
                <a:pPr lvl="1" algn="l">
                  <a:lnSpc>
                    <a:spcPct val="100000"/>
                  </a:lnSpc>
                </a:pPr>
                <a:r>
                  <a:rPr lang="en-US" altLang="zh-TW" sz="1600" dirty="0">
                    <a:latin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zh-TW" sz="1600" dirty="0">
                  <a:latin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6"/>
                <a:ext cx="7772400" cy="4978986"/>
              </a:xfrm>
              <a:blipFill>
                <a:blip r:embed="rId3"/>
                <a:stretch>
                  <a:fillRect l="-471" t="-612" r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38D09D2-009F-4545-9B76-D17943C4249C}"/>
                  </a:ext>
                </a:extLst>
              </p:cNvPr>
              <p:cNvSpPr/>
              <p:nvPr/>
            </p:nvSpPr>
            <p:spPr>
              <a:xfrm>
                <a:off x="3417081" y="1694464"/>
                <a:ext cx="2005036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38D09D2-009F-4545-9B76-D17943C42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81" y="1694464"/>
                <a:ext cx="2005036" cy="37863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BEA4A4-6F79-4B3A-9788-9840F59CB6C3}"/>
                  </a:ext>
                </a:extLst>
              </p:cNvPr>
              <p:cNvSpPr/>
              <p:nvPr/>
            </p:nvSpPr>
            <p:spPr>
              <a:xfrm>
                <a:off x="2476022" y="2593237"/>
                <a:ext cx="3598036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600" b="0" i="1" smtClean="0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BEA4A4-6F79-4B3A-9788-9840F59CB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2" y="2593237"/>
                <a:ext cx="3598036" cy="784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66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6"/>
                <a:ext cx="7772399" cy="49789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Get the enough information with minimized detection error from decoding results</a:t>
                </a:r>
                <a:b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TW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Case1: Corrected sub-codewords with the corresponding positions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l">
                  <a:lnSpc>
                    <a:spcPct val="100000"/>
                  </a:lnSpc>
                  <a:buFont typeface="Times New Roman" panose="02020603050405020304" pitchFamily="18" charset="0"/>
                  <a:buChar char="‣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Detected data symbol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l">
                  <a:lnSpc>
                    <a:spcPct val="100000"/>
                  </a:lnSpc>
                  <a:buFont typeface="Times New Roman" panose="02020603050405020304" pitchFamily="18" charset="0"/>
                  <a:buChar char="‣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measurement equation can be represented as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	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l">
                  <a:lnSpc>
                    <a:spcPct val="100000"/>
                  </a:lnSpc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6"/>
                <a:ext cx="7772399" cy="4978986"/>
              </a:xfrm>
              <a:blipFill>
                <a:blip r:embed="rId3"/>
                <a:stretch>
                  <a:fillRect l="-471" t="-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82D612-6AD0-4334-A301-805DB6FFF5A3}"/>
                  </a:ext>
                </a:extLst>
              </p:cNvPr>
              <p:cNvSpPr/>
              <p:nvPr/>
            </p:nvSpPr>
            <p:spPr>
              <a:xfrm>
                <a:off x="2495688" y="1865120"/>
                <a:ext cx="3916650" cy="411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{0,1,…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82D612-6AD0-4334-A301-805DB6FFF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88" y="1865120"/>
                <a:ext cx="3916650" cy="411523"/>
              </a:xfrm>
              <a:prstGeom prst="rect">
                <a:avLst/>
              </a:prstGeom>
              <a:blipFill>
                <a:blip r:embed="rId4"/>
                <a:stretch>
                  <a:fillRect t="-4478" b="-14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F933F1-699D-457F-8FDE-77FECC8BB724}"/>
                  </a:ext>
                </a:extLst>
              </p:cNvPr>
              <p:cNvSpPr/>
              <p:nvPr/>
            </p:nvSpPr>
            <p:spPr>
              <a:xfrm>
                <a:off x="3752172" y="3424316"/>
                <a:ext cx="2024400" cy="372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F933F1-699D-457F-8FDE-77FECC8B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2" y="3424316"/>
                <a:ext cx="2024400" cy="372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5B8EA5-4CEE-46A4-B2DA-7C5E7A65AAAF}"/>
                  </a:ext>
                </a:extLst>
              </p:cNvPr>
              <p:cNvSpPr/>
              <p:nvPr/>
            </p:nvSpPr>
            <p:spPr>
              <a:xfrm>
                <a:off x="2720664" y="4076626"/>
                <a:ext cx="4009110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TW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4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40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i="1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b="1" i="1" dirty="0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1400" i="1" dirty="0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sz="1400" b="0" i="1" dirty="0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zh-TW" sz="1400" i="1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14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TW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zh-TW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r>
                                    <a:rPr lang="en-US" altLang="zh-TW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5B8EA5-4CEE-46A4-B2DA-7C5E7A65A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64" y="4076626"/>
                <a:ext cx="4009110" cy="720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14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6"/>
                <a:ext cx="7772400" cy="49789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Get the enough information with minimized detection error from decoding results</a:t>
                </a:r>
                <a:b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LLR-based detection</a:t>
                </a:r>
              </a:p>
              <a:p>
                <a:pPr marL="1257300" lvl="2" indent="-342900" algn="l">
                  <a:lnSpc>
                    <a:spcPct val="100000"/>
                  </a:lnSpc>
                  <a:buFont typeface="Times New Roman" panose="02020603050405020304" pitchFamily="18" charset="0"/>
                  <a:buChar char="‣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Soft-detected data symbol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sz="1600" b="0" dirty="0">
                  <a:latin typeface="Times New Roman" panose="02020603050405020304" pitchFamily="18" charset="0"/>
                </a:endParaRPr>
              </a:p>
              <a:p>
                <a:pPr marL="1257300" lvl="2" indent="-342900" algn="l">
                  <a:lnSpc>
                    <a:spcPct val="100000"/>
                  </a:lnSpc>
                  <a:buFont typeface="Times New Roman" panose="02020603050405020304" pitchFamily="18" charset="0"/>
                  <a:buChar char="‣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detection 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b="1" i="1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l">
                  <a:lnSpc>
                    <a:spcPct val="100000"/>
                  </a:lnSpc>
                  <a:buFont typeface="Times New Roman" panose="02020603050405020304" pitchFamily="18" charset="0"/>
                  <a:buChar char="‣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measurement equation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represented as</a:t>
                </a: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	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16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6"/>
                <a:ext cx="7772400" cy="4978986"/>
              </a:xfrm>
              <a:blipFill>
                <a:blip r:embed="rId3"/>
                <a:stretch>
                  <a:fillRect l="-471" t="-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82D612-6AD0-4334-A301-805DB6FFF5A3}"/>
                  </a:ext>
                </a:extLst>
              </p:cNvPr>
              <p:cNvSpPr/>
              <p:nvPr/>
            </p:nvSpPr>
            <p:spPr>
              <a:xfrm>
                <a:off x="2495688" y="1865120"/>
                <a:ext cx="3916650" cy="411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{0,1,…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82D612-6AD0-4334-A301-805DB6FFF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88" y="1865120"/>
                <a:ext cx="3916650" cy="411523"/>
              </a:xfrm>
              <a:prstGeom prst="rect">
                <a:avLst/>
              </a:prstGeom>
              <a:blipFill>
                <a:blip r:embed="rId4"/>
                <a:stretch>
                  <a:fillRect t="-4478" b="-14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4F56CC9-7338-4033-8ABD-70F6516D154B}"/>
                  </a:ext>
                </a:extLst>
              </p:cNvPr>
              <p:cNvSpPr/>
              <p:nvPr/>
            </p:nvSpPr>
            <p:spPr>
              <a:xfrm>
                <a:off x="3328591" y="3908472"/>
                <a:ext cx="2005036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4F56CC9-7338-4033-8ABD-70F6516D1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1" y="3908472"/>
                <a:ext cx="2005036" cy="378630"/>
              </a:xfrm>
              <a:prstGeom prst="rect">
                <a:avLst/>
              </a:prstGeom>
              <a:blipFill>
                <a:blip r:embed="rId5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F1828-C1DE-4AF7-8DC1-327D418315C3}"/>
                  </a:ext>
                </a:extLst>
              </p:cNvPr>
              <p:cNvSpPr/>
              <p:nvPr/>
            </p:nvSpPr>
            <p:spPr>
              <a:xfrm>
                <a:off x="3011115" y="4287102"/>
                <a:ext cx="3598036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1600" i="1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solidFill>
                                        <a:srgbClr val="0442A8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solidFill>
                                    <a:srgbClr val="0442A8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F1828-C1DE-4AF7-8DC1-327D4183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15" y="4287102"/>
                <a:ext cx="3598036" cy="784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297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74202" y="1318575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2B290E0-5332-4C7B-899C-402477CF452F}"/>
              </a:ext>
            </a:extLst>
          </p:cNvPr>
          <p:cNvGrpSpPr/>
          <p:nvPr/>
        </p:nvGrpSpPr>
        <p:grpSpPr>
          <a:xfrm>
            <a:off x="3050118" y="1398491"/>
            <a:ext cx="5239285" cy="4628431"/>
            <a:chOff x="3050118" y="1398491"/>
            <a:chExt cx="5239285" cy="462843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C63E59-D598-4415-AF05-0C759CD6F8D3}"/>
                </a:ext>
              </a:extLst>
            </p:cNvPr>
            <p:cNvSpPr/>
            <p:nvPr/>
          </p:nvSpPr>
          <p:spPr>
            <a:xfrm>
              <a:off x="3156234" y="3107484"/>
              <a:ext cx="1908000" cy="437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Partial MMSE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A22D266-89AB-40FA-ADA0-9AE1E6909ACC}"/>
                    </a:ext>
                  </a:extLst>
                </p:cNvPr>
                <p:cNvSpPr/>
                <p:nvPr/>
              </p:nvSpPr>
              <p:spPr>
                <a:xfrm>
                  <a:off x="3831299" y="1398491"/>
                  <a:ext cx="5484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b="1" i="1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A22D266-89AB-40FA-ADA0-9AE1E6909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299" y="1398491"/>
                  <a:ext cx="5484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51F5770-B726-4B7E-B15B-5577A8D6A4E1}"/>
                </a:ext>
              </a:extLst>
            </p:cNvPr>
            <p:cNvSpPr/>
            <p:nvPr/>
          </p:nvSpPr>
          <p:spPr>
            <a:xfrm>
              <a:off x="3050118" y="2062577"/>
              <a:ext cx="2119192" cy="4496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hlinkClick r:id="rId4" action="ppaction://hlinksldjump"/>
                </a:rPr>
                <a:t>Pilot-Aided LS-based Channel Estimation</a:t>
              </a:r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/>
                <a:t>p.22</a:t>
              </a:r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E228014-C14A-496C-B3CF-41D143059B61}"/>
                </a:ext>
              </a:extLst>
            </p:cNvPr>
            <p:cNvSpPr/>
            <p:nvPr/>
          </p:nvSpPr>
          <p:spPr>
            <a:xfrm>
              <a:off x="3155842" y="3985300"/>
              <a:ext cx="1908392" cy="43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LDPC 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Sub-Blocks Decoding 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54B152B0-98C7-4DA4-A256-558DD01CB92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4105541" y="1767823"/>
              <a:ext cx="4173" cy="2947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030F506-E650-4A82-A07F-5995ED5F0570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4109714" y="2512183"/>
              <a:ext cx="520" cy="59530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F5054E9-8A58-4FA7-BFDF-851B5AC653CF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 flipH="1">
              <a:off x="4110038" y="3544977"/>
              <a:ext cx="196" cy="44032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8CF2D42-D306-48E6-AAED-05158B9F0E04}"/>
                </a:ext>
              </a:extLst>
            </p:cNvPr>
            <p:cNvCxnSpPr>
              <a:cxnSpLocks/>
              <a:stCxn id="22" idx="2"/>
              <a:endCxn id="9" idx="0"/>
            </p:cNvCxnSpPr>
            <p:nvPr/>
          </p:nvCxnSpPr>
          <p:spPr>
            <a:xfrm flipH="1">
              <a:off x="4105540" y="4424500"/>
              <a:ext cx="4498" cy="115997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75A78E7-05FC-465A-A217-32FF82DAAAA7}"/>
                </a:ext>
              </a:extLst>
            </p:cNvPr>
            <p:cNvSpPr/>
            <p:nvPr/>
          </p:nvSpPr>
          <p:spPr>
            <a:xfrm>
              <a:off x="6031074" y="3123632"/>
              <a:ext cx="1952348" cy="6619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Code-Assisted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LS-based Iterative 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Estimation  </a:t>
              </a:r>
            </a:p>
          </p:txBody>
        </p: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FE022C02-1BEF-497A-9641-14DA7B3C298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5064234" y="3785610"/>
              <a:ext cx="1314443" cy="419290"/>
            </a:xfrm>
            <a:prstGeom prst="bentConnector3">
              <a:avLst>
                <a:gd name="adj1" fmla="val 9993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接點: 肘形 51">
              <a:extLst>
                <a:ext uri="{FF2B5EF4-FFF2-40B4-BE49-F238E27FC236}">
                  <a16:creationId xmlns:a16="http://schemas.microsoft.com/office/drawing/2014/main" id="{74CB75F3-3DBC-42C2-91A8-09BAEB60333B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5365873" y="1482256"/>
              <a:ext cx="381045" cy="2901707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0799AA9-AA99-4927-B563-188E6DEF1AC8}"/>
                    </a:ext>
                  </a:extLst>
                </p:cNvPr>
                <p:cNvSpPr/>
                <p:nvPr/>
              </p:nvSpPr>
              <p:spPr>
                <a:xfrm>
                  <a:off x="3624701" y="2662473"/>
                  <a:ext cx="579838" cy="37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b="1" i="1" dirty="0"/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0799AA9-AA99-4927-B563-188E6DEF1A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701" y="2662473"/>
                  <a:ext cx="579838" cy="376770"/>
                </a:xfrm>
                <a:prstGeom prst="rect">
                  <a:avLst/>
                </a:prstGeom>
                <a:blipFill>
                  <a:blip r:embed="rId5"/>
                  <a:stretch>
                    <a:fillRect r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12A14FA-8A8C-4D40-9E61-0DAFBD67CA07}"/>
                    </a:ext>
                  </a:extLst>
                </p:cNvPr>
                <p:cNvSpPr/>
                <p:nvPr/>
              </p:nvSpPr>
              <p:spPr>
                <a:xfrm>
                  <a:off x="3638293" y="3608530"/>
                  <a:ext cx="397865" cy="3767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12A14FA-8A8C-4D40-9E61-0DAFBD67C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293" y="3608530"/>
                  <a:ext cx="397865" cy="376770"/>
                </a:xfrm>
                <a:prstGeom prst="rect">
                  <a:avLst/>
                </a:prstGeom>
                <a:blipFill>
                  <a:blip r:embed="rId6"/>
                  <a:stretch>
                    <a:fillRect r="-1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7066EA7-2BE7-4E05-A0BB-464F73A7BE54}"/>
                </a:ext>
              </a:extLst>
            </p:cNvPr>
            <p:cNvSpPr/>
            <p:nvPr/>
          </p:nvSpPr>
          <p:spPr>
            <a:xfrm>
              <a:off x="3657202" y="5584470"/>
              <a:ext cx="896676" cy="442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EC734E6-EBAD-4628-87E9-BC32EB0805BA}"/>
                    </a:ext>
                  </a:extLst>
                </p:cNvPr>
                <p:cNvSpPr/>
                <p:nvPr/>
              </p:nvSpPr>
              <p:spPr>
                <a:xfrm>
                  <a:off x="5810070" y="1507951"/>
                  <a:ext cx="24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OFDM symbol index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EC734E6-EBAD-4628-87E9-BC32EB080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070" y="1507951"/>
                  <a:ext cx="247933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147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E6590BDE-8648-456E-BFFC-837BE39EC62C}"/>
                    </a:ext>
                  </a:extLst>
                </p:cNvPr>
                <p:cNvSpPr/>
                <p:nvPr/>
              </p:nvSpPr>
              <p:spPr>
                <a:xfrm>
                  <a:off x="3638293" y="4505724"/>
                  <a:ext cx="397865" cy="3847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E6590BDE-8648-456E-BFFC-837BE39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293" y="4505724"/>
                  <a:ext cx="397865" cy="384785"/>
                </a:xfrm>
                <a:prstGeom prst="rect">
                  <a:avLst/>
                </a:prstGeom>
                <a:blipFill>
                  <a:blip r:embed="rId8"/>
                  <a:stretch>
                    <a:fillRect r="-1076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A42628A-6CB5-4587-BF28-14CA8772C1FB}"/>
                    </a:ext>
                  </a:extLst>
                </p:cNvPr>
                <p:cNvSpPr/>
                <p:nvPr/>
              </p:nvSpPr>
              <p:spPr>
                <a:xfrm>
                  <a:off x="5350967" y="3835568"/>
                  <a:ext cx="3978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A42628A-6CB5-4587-BF28-14CA8772C1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967" y="3835568"/>
                  <a:ext cx="39786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79B20EF-E1C2-4795-AFA2-D37149C4E0F6}"/>
                </a:ext>
              </a:extLst>
            </p:cNvPr>
            <p:cNvSpPr/>
            <p:nvPr/>
          </p:nvSpPr>
          <p:spPr>
            <a:xfrm>
              <a:off x="6195846" y="4372431"/>
              <a:ext cx="1628173" cy="318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Remodulation </a:t>
              </a:r>
              <a:endParaRPr lang="zh-TW" altLang="en-US" sz="1400" dirty="0"/>
            </a:p>
          </p:txBody>
        </p:sp>
        <p:cxnSp>
          <p:nvCxnSpPr>
            <p:cNvPr id="46" name="接點: 肘形 45">
              <a:extLst>
                <a:ext uri="{FF2B5EF4-FFF2-40B4-BE49-F238E27FC236}">
                  <a16:creationId xmlns:a16="http://schemas.microsoft.com/office/drawing/2014/main" id="{0E87A724-257C-481D-9C64-2F772B20898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4105540" y="4690558"/>
              <a:ext cx="2904393" cy="475638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093ED4FD-0E50-4C6E-8C76-947BF1195993}"/>
                </a:ext>
              </a:extLst>
            </p:cNvPr>
            <p:cNvCxnSpPr>
              <a:cxnSpLocks/>
              <a:stCxn id="39" idx="0"/>
              <a:endCxn id="51" idx="2"/>
            </p:cNvCxnSpPr>
            <p:nvPr/>
          </p:nvCxnSpPr>
          <p:spPr>
            <a:xfrm flipH="1" flipV="1">
              <a:off x="7007248" y="3785610"/>
              <a:ext cx="2685" cy="58682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60F4B00-3928-425B-A155-CFCE7C45818E}"/>
                    </a:ext>
                  </a:extLst>
                </p:cNvPr>
                <p:cNvSpPr/>
                <p:nvPr/>
              </p:nvSpPr>
              <p:spPr>
                <a:xfrm>
                  <a:off x="7049736" y="3905573"/>
                  <a:ext cx="641073" cy="4121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60F4B00-3928-425B-A155-CFCE7C458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736" y="3905573"/>
                  <a:ext cx="641073" cy="412100"/>
                </a:xfrm>
                <a:prstGeom prst="rect">
                  <a:avLst/>
                </a:prstGeom>
                <a:blipFill>
                  <a:blip r:embed="rId10"/>
                  <a:stretch>
                    <a:fillRect r="-28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859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5"/>
                <a:ext cx="7881282" cy="506452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channel statistical property is </a:t>
                </a:r>
                <a:r>
                  <a:rPr lang="en-US" altLang="zh-TW" sz="1800" dirty="0"/>
                  <a:t>unnecessary</a:t>
                </a:r>
              </a:p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/>
                  <a:t>The estimated BEM coefficients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800" dirty="0"/>
                  <a:t> from least square solution is given by 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TW" sz="1600" dirty="0"/>
              </a:p>
              <a:p>
                <a:pPr lvl="1" algn="l">
                  <a:lnSpc>
                    <a:spcPct val="110000"/>
                  </a:lnSpc>
                </a:pPr>
                <a:endParaRPr lang="en-US" altLang="zh-TW" sz="2000" dirty="0"/>
              </a:p>
              <a:p>
                <a:pPr lvl="1" algn="l">
                  <a:lnSpc>
                    <a:spcPct val="110000"/>
                  </a:lnSpc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5"/>
                <a:ext cx="7881282" cy="5064529"/>
              </a:xfrm>
              <a:blipFill>
                <a:blip r:embed="rId3"/>
                <a:stretch>
                  <a:fillRect l="-464" t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2FB27D8-476A-4A3E-BB7A-82DC1E85FC6A}"/>
                  </a:ext>
                </a:extLst>
              </p:cNvPr>
              <p:cNvSpPr/>
              <p:nvPr/>
            </p:nvSpPr>
            <p:spPr>
              <a:xfrm>
                <a:off x="1663131" y="2376034"/>
                <a:ext cx="5983433" cy="1169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b="1">
                                                  <a:latin typeface="Cambria Math" panose="02040503050406030204" pitchFamily="18" charset="0"/>
                                                </a:rPr>
                                                <m:t>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1,2,…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b="1">
                                                      <a:latin typeface="Cambria Math" panose="02040503050406030204" pitchFamily="18" charset="0"/>
                                                    </a:rPr>
                                                    <m:t>𝐒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b="1">
                                                  <a:latin typeface="Cambria Math" panose="02040503050406030204" pitchFamily="18" charset="0"/>
                                                </a:rPr>
                                                <m:t>𝐒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1,2,…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2FB27D8-476A-4A3E-BB7A-82DC1E85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31" y="2376034"/>
                <a:ext cx="5983433" cy="1169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97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C2FD89-59C0-4DCE-85DC-0FDB4141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07962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53"/>
                  </p:ext>
                </p:extLst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1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53"/>
                  </p:ext>
                </p:extLst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26"/>
              </p:ext>
            </p:extLst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61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C3A6D4-7387-44E0-B622-F4A0A802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070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1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6"/>
            <a:ext cx="7772400" cy="49789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Multipath Fast-Fading Channel 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Channel </a:t>
            </a:r>
            <a:r>
              <a:rPr lang="en-US" altLang="zh-TW" sz="1600" dirty="0"/>
              <a:t>Characteristics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Simulated Channel Model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Coded OFDM System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Model and Derivation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Polynomial-Basis Expansion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Frequency-Domain Equalization Techniques for ICI Mitigation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Preamble and Codeword Arrangement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Kalman filter Based Model</a:t>
            </a:r>
            <a:endParaRPr lang="zh-TW" altLang="zh-TW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75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7881282" cy="506452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Improvement of LLR-based detection 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/>
                  <a:t>Since some detection errors are included when using LLR-based detection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600" dirty="0"/>
                  <a:t>Store the previous information including the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for improving the accuracy for current symbol</a:t>
                </a:r>
              </a:p>
              <a:p>
                <a:pPr marL="342900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/>
                  <a:t>The extended measurement equation will be </a:t>
                </a:r>
              </a:p>
              <a:p>
                <a:pPr lvl="1" algn="l">
                  <a:lnSpc>
                    <a:spcPct val="110000"/>
                  </a:lnSpc>
                </a:pPr>
                <a:endParaRPr lang="en-US" altLang="zh-TW" sz="2000" dirty="0"/>
              </a:p>
              <a:p>
                <a:pPr lvl="1" algn="l">
                  <a:lnSpc>
                    <a:spcPct val="110000"/>
                  </a:lnSpc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LS solution is given by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7881282" cy="5064529"/>
              </a:xfrm>
              <a:blipFill>
                <a:blip r:embed="rId3"/>
                <a:stretch>
                  <a:fillRect l="-696" t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9225B6B-4027-4E11-BB20-465DC84637D5}"/>
                  </a:ext>
                </a:extLst>
              </p:cNvPr>
              <p:cNvSpPr/>
              <p:nvPr/>
            </p:nvSpPr>
            <p:spPr>
              <a:xfrm>
                <a:off x="2396985" y="3283932"/>
                <a:ext cx="3773662" cy="589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𝐒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9225B6B-4027-4E11-BB20-465DC846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85" y="3283932"/>
                <a:ext cx="3773662" cy="589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10CFD9-C4A0-43D9-A579-9F28C17DFC8C}"/>
                  </a:ext>
                </a:extLst>
              </p:cNvPr>
              <p:cNvSpPr/>
              <p:nvPr/>
            </p:nvSpPr>
            <p:spPr>
              <a:xfrm>
                <a:off x="2536135" y="3984479"/>
                <a:ext cx="275344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10CFD9-C4A0-43D9-A579-9F28C17DF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35" y="3984479"/>
                <a:ext cx="2753446" cy="41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A1541D-B44F-4747-B915-B9C03097F985}"/>
                  </a:ext>
                </a:extLst>
              </p:cNvPr>
              <p:cNvSpPr/>
              <p:nvPr/>
            </p:nvSpPr>
            <p:spPr>
              <a:xfrm>
                <a:off x="2536135" y="4847560"/>
                <a:ext cx="4062266" cy="595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A1541D-B44F-4747-B915-B9C03097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35" y="4847560"/>
                <a:ext cx="4062266" cy="595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12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3">
            <a:extLst>
              <a:ext uri="{FF2B5EF4-FFF2-40B4-BE49-F238E27FC236}">
                <a16:creationId xmlns:a16="http://schemas.microsoft.com/office/drawing/2014/main" id="{764F58D7-5780-4818-8FAA-368F8D0505FE}"/>
              </a:ext>
            </a:extLst>
          </p:cNvPr>
          <p:cNvSpPr txBox="1">
            <a:spLocks/>
          </p:cNvSpPr>
          <p:nvPr/>
        </p:nvSpPr>
        <p:spPr>
          <a:xfrm>
            <a:off x="774202" y="1318575"/>
            <a:ext cx="7764780" cy="4560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20B2F1C-BECE-4349-A76F-374A78C6724E}"/>
              </a:ext>
            </a:extLst>
          </p:cNvPr>
          <p:cNvSpPr/>
          <p:nvPr/>
        </p:nvSpPr>
        <p:spPr>
          <a:xfrm>
            <a:off x="1639101" y="2987568"/>
            <a:ext cx="1908000" cy="43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MMSE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E2CBB4D-BC17-4ED4-A8D9-73658AD87AA5}"/>
                  </a:ext>
                </a:extLst>
              </p:cNvPr>
              <p:cNvSpPr/>
              <p:nvPr/>
            </p:nvSpPr>
            <p:spPr>
              <a:xfrm>
                <a:off x="2314166" y="1278575"/>
                <a:ext cx="548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b="1" i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E2CBB4D-BC17-4ED4-A8D9-73658AD8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66" y="1278575"/>
                <a:ext cx="5484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7F36203F-5FF9-4A61-B145-C95358F6ED81}"/>
              </a:ext>
            </a:extLst>
          </p:cNvPr>
          <p:cNvSpPr/>
          <p:nvPr/>
        </p:nvSpPr>
        <p:spPr>
          <a:xfrm>
            <a:off x="1532985" y="1942661"/>
            <a:ext cx="2119192" cy="449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Pilot-Aided LS-based Channel Estimation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867F07-D9BC-489F-BCD3-B203EFEEA3C9}"/>
              </a:ext>
            </a:extLst>
          </p:cNvPr>
          <p:cNvSpPr/>
          <p:nvPr/>
        </p:nvSpPr>
        <p:spPr>
          <a:xfrm>
            <a:off x="1638709" y="3865384"/>
            <a:ext cx="1908392" cy="43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LDPC 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Sub-Blocks Decoding 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02EDFE8-8744-4E0A-A8D2-ECB3FB95F946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2588408" y="1647907"/>
            <a:ext cx="4173" cy="2947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5B72F79-5DBD-4723-97BA-971EB716B99B}"/>
              </a:ext>
            </a:extLst>
          </p:cNvPr>
          <p:cNvCxnSpPr>
            <a:cxnSpLocks/>
            <a:stCxn id="63" idx="2"/>
            <a:endCxn id="61" idx="0"/>
          </p:cNvCxnSpPr>
          <p:nvPr/>
        </p:nvCxnSpPr>
        <p:spPr>
          <a:xfrm>
            <a:off x="2592581" y="2392267"/>
            <a:ext cx="520" cy="5953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21A63EE-1349-432C-BEED-23A21D41B183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2592905" y="3425061"/>
            <a:ext cx="196" cy="4403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FC227E9-EADE-4E0D-8A5D-AF15E10FFE63}"/>
              </a:ext>
            </a:extLst>
          </p:cNvPr>
          <p:cNvCxnSpPr>
            <a:cxnSpLocks/>
            <a:stCxn id="64" idx="2"/>
            <a:endCxn id="84" idx="0"/>
          </p:cNvCxnSpPr>
          <p:nvPr/>
        </p:nvCxnSpPr>
        <p:spPr>
          <a:xfrm>
            <a:off x="2592905" y="4304584"/>
            <a:ext cx="1352" cy="1115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A4790301-23B7-4D55-9225-2897A7F1A5A5}"/>
              </a:ext>
            </a:extLst>
          </p:cNvPr>
          <p:cNvSpPr/>
          <p:nvPr/>
        </p:nvSpPr>
        <p:spPr>
          <a:xfrm>
            <a:off x="4513941" y="3003716"/>
            <a:ext cx="1952348" cy="661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Code-Assisted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LS-based Iterative 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Estimation  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CEAB752A-847A-4870-879E-A443492D457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547101" y="3665694"/>
            <a:ext cx="1314443" cy="419290"/>
          </a:xfrm>
          <a:prstGeom prst="bentConnector3">
            <a:avLst>
              <a:gd name="adj1" fmla="val 9993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40DEEE46-5873-4DFD-AC24-E463690D9C21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3848740" y="1362340"/>
            <a:ext cx="381045" cy="290170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28A62E3-D5FB-4D53-9DAC-34C95AA3B950}"/>
                  </a:ext>
                </a:extLst>
              </p:cNvPr>
              <p:cNvSpPr/>
              <p:nvPr/>
            </p:nvSpPr>
            <p:spPr>
              <a:xfrm>
                <a:off x="2107568" y="2542557"/>
                <a:ext cx="579838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b="1" i="1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28A62E3-D5FB-4D53-9DAC-34C95AA3B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68" y="2542557"/>
                <a:ext cx="579838" cy="376770"/>
              </a:xfrm>
              <a:prstGeom prst="rect">
                <a:avLst/>
              </a:prstGeom>
              <a:blipFill>
                <a:blip r:embed="rId4"/>
                <a:stretch>
                  <a:fillRect r="-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D2AA3F2-2EEA-4F21-AF70-50AD67DD96BB}"/>
                  </a:ext>
                </a:extLst>
              </p:cNvPr>
              <p:cNvSpPr/>
              <p:nvPr/>
            </p:nvSpPr>
            <p:spPr>
              <a:xfrm>
                <a:off x="2121160" y="3488614"/>
                <a:ext cx="397865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D2AA3F2-2EEA-4F21-AF70-50AD67DD9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60" y="3488614"/>
                <a:ext cx="397865" cy="376770"/>
              </a:xfrm>
              <a:prstGeom prst="rect">
                <a:avLst/>
              </a:prstGeom>
              <a:blipFill>
                <a:blip r:embed="rId5"/>
                <a:stretch>
                  <a:fillRect r="-1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橢圓 74">
            <a:extLst>
              <a:ext uri="{FF2B5EF4-FFF2-40B4-BE49-F238E27FC236}">
                <a16:creationId xmlns:a16="http://schemas.microsoft.com/office/drawing/2014/main" id="{8A97561C-039A-45D5-81B2-91C934989030}"/>
              </a:ext>
            </a:extLst>
          </p:cNvPr>
          <p:cNvSpPr/>
          <p:nvPr/>
        </p:nvSpPr>
        <p:spPr>
          <a:xfrm>
            <a:off x="2140069" y="6197672"/>
            <a:ext cx="896676" cy="442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2985335-9B32-4277-BE50-11CA2D6438EE}"/>
                  </a:ext>
                </a:extLst>
              </p:cNvPr>
              <p:cNvSpPr/>
              <p:nvPr/>
            </p:nvSpPr>
            <p:spPr>
              <a:xfrm>
                <a:off x="5851417" y="1355515"/>
                <a:ext cx="2479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OFDM symbol index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2985335-9B32-4277-BE50-11CA2D643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17" y="1355515"/>
                <a:ext cx="2479333" cy="369332"/>
              </a:xfrm>
              <a:prstGeom prst="rect">
                <a:avLst/>
              </a:prstGeom>
              <a:blipFill>
                <a:blip r:embed="rId6"/>
                <a:stretch>
                  <a:fillRect t="-8197" r="-12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D229846-E28D-4AB0-90D9-0DA94BCDA39C}"/>
                  </a:ext>
                </a:extLst>
              </p:cNvPr>
              <p:cNvSpPr/>
              <p:nvPr/>
            </p:nvSpPr>
            <p:spPr>
              <a:xfrm>
                <a:off x="2121160" y="4385808"/>
                <a:ext cx="397865" cy="384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D229846-E28D-4AB0-90D9-0DA94BCDA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60" y="4385808"/>
                <a:ext cx="397865" cy="384785"/>
              </a:xfrm>
              <a:prstGeom prst="rect">
                <a:avLst/>
              </a:prstGeom>
              <a:blipFill>
                <a:blip r:embed="rId7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51C3336-473C-4B9A-B10B-C40C1E08A1CD}"/>
                  </a:ext>
                </a:extLst>
              </p:cNvPr>
              <p:cNvSpPr/>
              <p:nvPr/>
            </p:nvSpPr>
            <p:spPr>
              <a:xfrm>
                <a:off x="3833834" y="3715652"/>
                <a:ext cx="3978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51C3336-473C-4B9A-B10B-C40C1E08A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34" y="3715652"/>
                <a:ext cx="3978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F530697-006B-454B-8C61-AEF10A9642CB}"/>
              </a:ext>
            </a:extLst>
          </p:cNvPr>
          <p:cNvSpPr/>
          <p:nvPr/>
        </p:nvSpPr>
        <p:spPr>
          <a:xfrm>
            <a:off x="4678713" y="4252515"/>
            <a:ext cx="1628173" cy="31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Remodulation </a:t>
            </a:r>
            <a:endParaRPr lang="zh-TW" altLang="en-US" sz="1400" dirty="0"/>
          </a:p>
        </p:txBody>
      </p: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D06326DA-7E06-4D0D-BD3E-6487CC0EB78D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2588407" y="4570642"/>
            <a:ext cx="2904393" cy="47563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336B0F6-F4CC-46C9-BB90-8C8D9A0359A9}"/>
              </a:ext>
            </a:extLst>
          </p:cNvPr>
          <p:cNvCxnSpPr>
            <a:cxnSpLocks/>
            <a:stCxn id="79" idx="0"/>
            <a:endCxn id="69" idx="2"/>
          </p:cNvCxnSpPr>
          <p:nvPr/>
        </p:nvCxnSpPr>
        <p:spPr>
          <a:xfrm flipH="1" flipV="1">
            <a:off x="5490115" y="3665694"/>
            <a:ext cx="2685" cy="5868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AEFF3A8-7E62-432A-A22E-94E80D4644D6}"/>
                  </a:ext>
                </a:extLst>
              </p:cNvPr>
              <p:cNvSpPr/>
              <p:nvPr/>
            </p:nvSpPr>
            <p:spPr>
              <a:xfrm>
                <a:off x="2768891" y="4998545"/>
                <a:ext cx="641073" cy="412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AEFF3A8-7E62-432A-A22E-94E80D464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91" y="4998545"/>
                <a:ext cx="641073" cy="412100"/>
              </a:xfrm>
              <a:prstGeom prst="rect">
                <a:avLst/>
              </a:prstGeom>
              <a:blipFill>
                <a:blip r:embed="rId9"/>
                <a:stretch>
                  <a:fillRect r="-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5286921-45D3-4F53-9A4D-F9CEF99C74AA}"/>
                  </a:ext>
                </a:extLst>
              </p:cNvPr>
              <p:cNvSpPr/>
              <p:nvPr/>
            </p:nvSpPr>
            <p:spPr>
              <a:xfrm>
                <a:off x="1565037" y="5419691"/>
                <a:ext cx="2058439" cy="4487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400" i="1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5286921-45D3-4F53-9A4D-F9CEF99C7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7" y="5419691"/>
                <a:ext cx="2058439" cy="448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AC73EB7-CB6A-489C-A4A1-3E0A2791B1D3}"/>
              </a:ext>
            </a:extLst>
          </p:cNvPr>
          <p:cNvCxnSpPr>
            <a:stCxn id="84" idx="2"/>
            <a:endCxn id="75" idx="0"/>
          </p:cNvCxnSpPr>
          <p:nvPr/>
        </p:nvCxnSpPr>
        <p:spPr>
          <a:xfrm flipH="1">
            <a:off x="2588407" y="5868480"/>
            <a:ext cx="5850" cy="3291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F8475A5-CAC6-426A-8E7E-2F4B3E79CD06}"/>
                  </a:ext>
                </a:extLst>
              </p:cNvPr>
              <p:cNvSpPr/>
              <p:nvPr/>
            </p:nvSpPr>
            <p:spPr>
              <a:xfrm>
                <a:off x="4105198" y="5290301"/>
                <a:ext cx="1837105" cy="345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)′ </m:t>
                      </m:r>
                      <m:r>
                        <m:rPr>
                          <m:sty m:val="p"/>
                        </m:rPr>
                        <a:rPr lang="en-US" altLang="zh-TW" sz="16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F8475A5-CAC6-426A-8E7E-2F4B3E79C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98" y="5290301"/>
                <a:ext cx="1837105" cy="345223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9BA2139-9807-4FE1-BC0E-9DCE880C9FD6}"/>
              </a:ext>
            </a:extLst>
          </p:cNvPr>
          <p:cNvCxnSpPr>
            <a:stCxn id="84" idx="3"/>
            <a:endCxn id="63" idx="3"/>
          </p:cNvCxnSpPr>
          <p:nvPr/>
        </p:nvCxnSpPr>
        <p:spPr>
          <a:xfrm flipV="1">
            <a:off x="3623476" y="2167464"/>
            <a:ext cx="28701" cy="3476622"/>
          </a:xfrm>
          <a:prstGeom prst="bentConnector3">
            <a:avLst>
              <a:gd name="adj1" fmla="val 12611498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985F6CB-8437-47B7-8F4C-C8694FF20A9C}"/>
              </a:ext>
            </a:extLst>
          </p:cNvPr>
          <p:cNvCxnSpPr>
            <a:endCxn id="69" idx="3"/>
          </p:cNvCxnSpPr>
          <p:nvPr/>
        </p:nvCxnSpPr>
        <p:spPr>
          <a:xfrm flipH="1">
            <a:off x="6466289" y="3334705"/>
            <a:ext cx="7758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14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1E9973-4284-4679-9334-256F4E4B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68" y="12070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1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0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7C9DBC-434C-4788-A715-7493986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070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1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28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C828FC9-CDFD-465F-A2BA-51559F64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68" y="12070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00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D72409-F21E-4ED2-BD75-277D0073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52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5"/>
                <a:ext cx="8014018" cy="5064529"/>
              </a:xfrm>
            </p:spPr>
            <p:txBody>
              <a:bodyPr>
                <a:noAutofit/>
              </a:bodyPr>
              <a:lstStyle/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Autoregressive model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(AR)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BEM coefficients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variation of the BEM coefficients can be approached by the one-order AR process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r>
                      <a:rPr lang="zh-TW" altLang="en-US" b="1" i="1"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Transition matrix</a:t>
                </a: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Process noise with covariance matrix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en-US" altLang="zh-TW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that the channel statistical properties is known </a:t>
                </a:r>
              </a:p>
              <a:p>
                <a:pPr marL="800100" lvl="3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tap power delay profile with decay factor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tap time-correlation matrix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time-correlation matrix of BEM coefficients for the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tap </a:t>
                </a:r>
              </a:p>
              <a:p>
                <a:pPr marL="800100" lvl="3" indent="-342900" algn="l">
                  <a:buFont typeface="+mj-lt"/>
                  <a:buAutoNum type="arabicPeriod"/>
                </a:pP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5"/>
                <a:ext cx="8014018" cy="5064529"/>
              </a:xfrm>
              <a:blipFill>
                <a:blip r:embed="rId3"/>
                <a:stretch>
                  <a:fillRect l="-456" t="-1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E237A5-D72D-4124-8088-D36C676F779D}"/>
                  </a:ext>
                </a:extLst>
              </p:cNvPr>
              <p:cNvSpPr/>
              <p:nvPr/>
            </p:nvSpPr>
            <p:spPr>
              <a:xfrm>
                <a:off x="3498404" y="2152953"/>
                <a:ext cx="2147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𝓐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E237A5-D72D-4124-8088-D36C676F7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04" y="2152953"/>
                <a:ext cx="21471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E58108-44AD-4EBA-ABCE-6412697E94EA}"/>
                  </a:ext>
                </a:extLst>
              </p:cNvPr>
              <p:cNvSpPr/>
              <p:nvPr/>
            </p:nvSpPr>
            <p:spPr>
              <a:xfrm>
                <a:off x="2573663" y="4072386"/>
                <a:ext cx="364439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TW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∈{0,1,…,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−1}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E58108-44AD-4EBA-ABCE-6412697E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63" y="4072386"/>
                <a:ext cx="3644395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E72A419-B85E-4B1D-919F-0DAAE0E651BF}"/>
                  </a:ext>
                </a:extLst>
              </p:cNvPr>
              <p:cNvSpPr/>
              <p:nvPr/>
            </p:nvSpPr>
            <p:spPr>
              <a:xfrm>
                <a:off x="1567213" y="4922454"/>
                <a:ext cx="6438557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sub>
                        <m:sup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1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1600" dirty="0"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zh-TW" alt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𝑝𝑇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E72A419-B85E-4B1D-919F-0DAAE0E65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213" y="4922454"/>
                <a:ext cx="6438557" cy="533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B424111-BD4A-4529-BD64-8832BB844FB6}"/>
                  </a:ext>
                </a:extLst>
              </p:cNvPr>
              <p:cNvSpPr/>
              <p:nvPr/>
            </p:nvSpPr>
            <p:spPr>
              <a:xfrm>
                <a:off x="1966650" y="5780669"/>
                <a:ext cx="5094985" cy="481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sub>
                        <m:sup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TW" sz="16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>
                          <a:latin typeface="Cambria Math" panose="02040503050406030204" pitchFamily="18" charset="0"/>
                        </a:rPr>
                        <m:t>𝐌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TW" sz="16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1600" b="1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altLang="zh-TW" sz="16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B424111-BD4A-4529-BD64-8832BB84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50" y="5780669"/>
                <a:ext cx="5094985" cy="481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10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8014018" cy="5064529"/>
              </a:xfrm>
            </p:spPr>
            <p:txBody>
              <a:bodyPr>
                <a:noAutofit/>
              </a:bodyPr>
              <a:lstStyle/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Autoregressive model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(AR) for BEM coefficients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variation of the BEM coefficients can be approached by the one-order AR process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r>
                      <a:rPr lang="zh-TW" altLang="en-US" b="1" i="1"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Transition matrix</a:t>
                </a: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Process noise with covariance matrix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en-US" altLang="zh-TW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that the channel statistical properties is known</a:t>
                </a:r>
              </a:p>
              <a:p>
                <a:pPr marL="800100" lvl="3" indent="-342900" algn="l">
                  <a:buFont typeface="+mj-lt"/>
                  <a:buAutoNum type="arabicPeriod"/>
                </a:pP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8014018" cy="5064529"/>
              </a:xfrm>
              <a:blipFill>
                <a:blip r:embed="rId3"/>
                <a:stretch>
                  <a:fillRect l="-456" t="-1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E237A5-D72D-4124-8088-D36C676F779D}"/>
                  </a:ext>
                </a:extLst>
              </p:cNvPr>
              <p:cNvSpPr/>
              <p:nvPr/>
            </p:nvSpPr>
            <p:spPr>
              <a:xfrm>
                <a:off x="3498404" y="2152953"/>
                <a:ext cx="2147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𝓐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E237A5-D72D-4124-8088-D36C676F7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04" y="2152953"/>
                <a:ext cx="21471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D4F65D92-1876-4C5D-ACAB-D23F7175190E}"/>
              </a:ext>
            </a:extLst>
          </p:cNvPr>
          <p:cNvGrpSpPr/>
          <p:nvPr/>
        </p:nvGrpSpPr>
        <p:grpSpPr>
          <a:xfrm>
            <a:off x="1646970" y="3850839"/>
            <a:ext cx="6015755" cy="1091646"/>
            <a:chOff x="2172086" y="3917591"/>
            <a:chExt cx="6015755" cy="1091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23BDC23-05B5-439A-A60E-5E8027D186D7}"/>
                    </a:ext>
                  </a:extLst>
                </p:cNvPr>
                <p:cNvSpPr/>
                <p:nvPr/>
              </p:nvSpPr>
              <p:spPr>
                <a:xfrm>
                  <a:off x="2172086" y="3917591"/>
                  <a:ext cx="5955669" cy="579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blkdiag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dirty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dirty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dirty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sub>
                          <m:sup>
                            <m:d>
                              <m:d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23BDC23-05B5-439A-A60E-5E8027D18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86" y="3917591"/>
                  <a:ext cx="5955669" cy="579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197B465-6C1E-42CE-960D-FA66E8FE66AF}"/>
                    </a:ext>
                  </a:extLst>
                </p:cNvPr>
                <p:cNvSpPr/>
                <p:nvPr/>
              </p:nvSpPr>
              <p:spPr>
                <a:xfrm>
                  <a:off x="2267951" y="4497109"/>
                  <a:ext cx="5919890" cy="5121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b="1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blkdiag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b="1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sub>
                          <m:sup>
                            <m:d>
                              <m:d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sub>
                          <m:sup>
                            <m:d>
                              <m:d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197B465-6C1E-42CE-960D-FA66E8FE66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951" y="4497109"/>
                  <a:ext cx="5919890" cy="512128"/>
                </a:xfrm>
                <a:prstGeom prst="rect">
                  <a:avLst/>
                </a:prstGeom>
                <a:blipFill>
                  <a:blip r:embed="rId6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CA1FF2-DF9E-4138-8676-C2D5441B7DAB}"/>
                  </a:ext>
                </a:extLst>
              </p:cNvPr>
              <p:cNvSpPr/>
              <p:nvPr/>
            </p:nvSpPr>
            <p:spPr>
              <a:xfrm>
                <a:off x="1498754" y="4950883"/>
                <a:ext cx="4124719" cy="50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blkdiag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CA1FF2-DF9E-4138-8676-C2D5441B7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54" y="4950883"/>
                <a:ext cx="4124719" cy="505523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943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7" y="1318575"/>
                <a:ext cx="8014018" cy="5064529"/>
              </a:xfrm>
            </p:spPr>
            <p:txBody>
              <a:bodyPr>
                <a:noAutofit/>
              </a:bodyPr>
              <a:lstStyle/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Kalman-based AR model 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matrix of augment noise(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2" indent="-34290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Partial augmented noise </a:t>
                </a:r>
                <a:r>
                  <a:rPr lang="en-US" altLang="zh-TW" sz="1600" dirty="0">
                    <a:latin typeface="Times New Roman" panose="02020603050405020304" pitchFamily="18" charset="0"/>
                  </a:rPr>
                  <a:t>with correlation matrix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algn="l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-342900" algn="l">
                  <a:buFont typeface="Cambria Math" panose="02040503050406030204" pitchFamily="18" charset="0"/>
                  <a:buChar char="‒"/>
                </a:pPr>
                <a:endParaRPr lang="en-US" altLang="zh-TW" sz="1600" b="1" i="1" dirty="0">
                  <a:latin typeface="Cambria Math" panose="02040503050406030204" pitchFamily="18" charset="0"/>
                </a:endParaRPr>
              </a:p>
              <a:p>
                <a:pPr marL="800100" lvl="2" indent="-342900" algn="l">
                  <a:buFont typeface="Cambria Math" panose="02040503050406030204" pitchFamily="18" charset="0"/>
                  <a:buChar char="‒"/>
                </a:pPr>
                <a:endParaRPr lang="en-US" altLang="zh-TW" sz="1600" b="1" i="1" dirty="0">
                  <a:latin typeface="Cambria Math" panose="02040503050406030204" pitchFamily="18" charset="0"/>
                </a:endParaRPr>
              </a:p>
              <a:p>
                <a:pPr marL="800100" lvl="2" indent="-34290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16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</a:rPr>
                  <a:t>:</a:t>
                </a:r>
                <a:r>
                  <a:rPr lang="zh-TW" altLang="en-US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</a:rPr>
                  <a:t>Augmented noise with correlation matrix</a:t>
                </a:r>
                <a:r>
                  <a:rPr lang="en-US" altLang="zh-TW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br>
                  <a:rPr lang="en-US" altLang="zh-TW" sz="1600" dirty="0">
                    <a:latin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</a:rPr>
                  <a:t>where</a:t>
                </a: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7" y="1318575"/>
                <a:ext cx="8014018" cy="5064529"/>
              </a:xfrm>
              <a:blipFill>
                <a:blip r:embed="rId3"/>
                <a:stretch>
                  <a:fillRect l="-684" t="-1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60402AE-ECEE-40B0-B51D-A3B995B07CD9}"/>
                  </a:ext>
                </a:extLst>
              </p:cNvPr>
              <p:cNvSpPr/>
              <p:nvPr/>
            </p:nvSpPr>
            <p:spPr>
              <a:xfrm>
                <a:off x="1203748" y="1714044"/>
                <a:ext cx="6745633" cy="128117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Equation: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𝓐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TW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</a:rPr>
                  <a:t>Measurement Equation: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1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600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1,2,…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  <m:e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TW" altLang="en-US" sz="1600" dirty="0"/>
                              <m:t> </m:t>
                            </m:r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1,2,…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zh-TW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60402AE-ECEE-40B0-B51D-A3B995B07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48" y="1714044"/>
                <a:ext cx="6745633" cy="12811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130FE0-D9B7-496A-A319-AB046B5BBF50}"/>
                  </a:ext>
                </a:extLst>
              </p:cNvPr>
              <p:cNvSpPr/>
              <p:nvPr/>
            </p:nvSpPr>
            <p:spPr>
              <a:xfrm>
                <a:off x="2337616" y="4850258"/>
                <a:ext cx="2903232" cy="344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130FE0-D9B7-496A-A319-AB046B5B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16" y="4850258"/>
                <a:ext cx="2903232" cy="344646"/>
              </a:xfrm>
              <a:prstGeom prst="rect">
                <a:avLst/>
              </a:prstGeom>
              <a:blipFill>
                <a:blip r:embed="rId5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B058455-85BF-4947-B978-5E558BD8CA0E}"/>
                  </a:ext>
                </a:extLst>
              </p:cNvPr>
              <p:cNvSpPr/>
              <p:nvPr/>
            </p:nvSpPr>
            <p:spPr>
              <a:xfrm>
                <a:off x="2552125" y="5212248"/>
                <a:ext cx="4808176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𝐒</m:t>
                            </m:r>
                          </m:e>
                        </m:acc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Sup>
                      <m:sSub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sSup>
                          <m:sSup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TW" altLang="en-US" sz="1600" b="1" dirty="0"/>
                  <a:t> </a:t>
                </a:r>
                <a:r>
                  <a:rPr lang="en-US" altLang="zh-TW" sz="1600" dirty="0"/>
                  <a:t>for</a:t>
                </a:r>
                <a:r>
                  <a:rPr lang="en-US" altLang="zh-TW" sz="1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B058455-85BF-4947-B978-5E558BD8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25" y="5212248"/>
                <a:ext cx="4808176" cy="422873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8BB8BB-9A54-4DA5-BD35-F421AAF5B540}"/>
                  </a:ext>
                </a:extLst>
              </p:cNvPr>
              <p:cNvSpPr/>
              <p:nvPr/>
            </p:nvSpPr>
            <p:spPr>
              <a:xfrm>
                <a:off x="3038165" y="3691211"/>
                <a:ext cx="2241755" cy="349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8BB8BB-9A54-4DA5-BD35-F421AAF5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65" y="3691211"/>
                <a:ext cx="2241755" cy="34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7E88DCB-12C9-453B-9046-8921C40F73E0}"/>
                  </a:ext>
                </a:extLst>
              </p:cNvPr>
              <p:cNvSpPr/>
              <p:nvPr/>
            </p:nvSpPr>
            <p:spPr>
              <a:xfrm>
                <a:off x="3185650" y="4040474"/>
                <a:ext cx="2599494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TW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7E88DCB-12C9-453B-9046-8921C40F7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50" y="4040474"/>
                <a:ext cx="2599494" cy="382284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84D7DA-B091-46F2-89D6-C4FF9633E4B1}"/>
                  </a:ext>
                </a:extLst>
              </p:cNvPr>
              <p:cNvSpPr/>
              <p:nvPr/>
            </p:nvSpPr>
            <p:spPr>
              <a:xfrm>
                <a:off x="1371599" y="5728388"/>
                <a:ext cx="5943601" cy="784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𝑧𝑙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84D7DA-B091-46F2-89D6-C4FF9633E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5728388"/>
                <a:ext cx="5943601" cy="7848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31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8014018" cy="5064529"/>
              </a:xfrm>
            </p:spPr>
            <p:txBody>
              <a:bodyPr>
                <a:noAutofit/>
              </a:bodyPr>
              <a:lstStyle/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Denotations</a:t>
                </a: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Estimated BEM coefficients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BEM coefficients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Correlation matrix of the coefficient-error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altLang="zh-TW" dirty="0"/>
                  <a:t>correlation matrix of the coefficient-error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Kalman Gain</a:t>
                </a:r>
              </a:p>
              <a:p>
                <a:pPr marL="457200" lvl="3" algn="l"/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3" algn="l"/>
                <a:endParaRPr lang="en-US" altLang="zh-TW" sz="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update</a:t>
                </a:r>
              </a:p>
              <a:p>
                <a:pPr marL="914400" lvl="4"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0|0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 0 …0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0|0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 update</a:t>
                </a:r>
                <a:b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</a:rPr>
                  <a:t>Select the rows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 corresponding to the positions of the pilot tones </a:t>
                </a:r>
                <a:r>
                  <a:rPr lang="en-US" altLang="zh-TW" b="1" i="1" dirty="0">
                    <a:latin typeface="Times New Roman" panose="02020603050405020304" pitchFamily="18" charset="0"/>
                  </a:rPr>
                  <a:t>P</a:t>
                </a:r>
                <a:endParaRPr lang="en-US" altLang="zh-TW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3" indent="-342900" algn="l">
                  <a:buFont typeface="+mj-lt"/>
                  <a:buAutoNum type="arabicPeriod"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8014018" cy="5064529"/>
              </a:xfrm>
              <a:blipFill>
                <a:blip r:embed="rId3"/>
                <a:stretch>
                  <a:fillRect l="-456" t="-1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B99A73-8012-4202-B869-530891499838}"/>
                  </a:ext>
                </a:extLst>
              </p:cNvPr>
              <p:cNvSpPr/>
              <p:nvPr/>
            </p:nvSpPr>
            <p:spPr>
              <a:xfrm>
                <a:off x="2719473" y="2457150"/>
                <a:ext cx="3705053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600" b="1" i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B99A73-8012-4202-B869-530891499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73" y="2457150"/>
                <a:ext cx="3705053" cy="475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2B2C44-680A-4898-B480-D6F97F1B32CC}"/>
                  </a:ext>
                </a:extLst>
              </p:cNvPr>
              <p:cNvSpPr/>
              <p:nvPr/>
            </p:nvSpPr>
            <p:spPr>
              <a:xfrm>
                <a:off x="2831691" y="3506152"/>
                <a:ext cx="4461388" cy="36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6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2B2C44-680A-4898-B480-D6F97F1B3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91" y="3506152"/>
                <a:ext cx="4461388" cy="369075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2632E3-A2B2-444C-B6CD-683C26D931C0}"/>
                  </a:ext>
                </a:extLst>
              </p:cNvPr>
              <p:cNvSpPr/>
              <p:nvPr/>
            </p:nvSpPr>
            <p:spPr>
              <a:xfrm>
                <a:off x="2049802" y="5884037"/>
                <a:ext cx="4734456" cy="372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Measurement Equation: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sz="16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2632E3-A2B2-444C-B6CD-683C26D9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02" y="5884037"/>
                <a:ext cx="4734456" cy="372090"/>
              </a:xfrm>
              <a:prstGeom prst="rect">
                <a:avLst/>
              </a:prstGeom>
              <a:blipFill>
                <a:blip r:embed="rId6"/>
                <a:stretch>
                  <a:fillRect l="-644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3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zh-TW" sz="3200" dirty="0"/>
              <a:t>Characteristics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7" y="1318575"/>
            <a:ext cx="7881282" cy="5064529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gain varies as frequency and time, caused by Multipath propagation and Doppler effect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selectivity and Doppler spread lead to inter-symbol interference(ISI) and inter-carrier interference(ICI) respectively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 and ICI result in the performance loss and error floor </a:t>
            </a:r>
          </a:p>
          <a:p>
            <a:pPr marL="800100" lvl="1" indent="-342900" algn="l">
              <a:buFont typeface="Times New Roman" panose="02020603050405020304" pitchFamily="18" charset="0"/>
              <a:buChar char="̶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eliminated by exploiting the cyclic prefix (CP)</a:t>
            </a:r>
          </a:p>
          <a:p>
            <a:pPr marL="800100" lvl="1" indent="-342900" algn="l">
              <a:buFont typeface="Times New Roman" panose="02020603050405020304" pitchFamily="18" charset="0"/>
              <a:buChar char="̶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OFDM systems are more sensitive to the time-varying channel</a:t>
            </a:r>
          </a:p>
          <a:p>
            <a:pPr marL="800100" lvl="1" indent="-342900" algn="l">
              <a:buFont typeface="Times New Roman" panose="02020603050405020304" pitchFamily="18" charset="0"/>
              <a:buChar char="̶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high Doppler spread environment, how to efficiently reduce ICI effect is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the receiver design</a:t>
            </a:r>
            <a:endParaRPr lang="en-US" altLang="zh-TW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7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6240A463-5B97-4300-9D4F-058D27FEF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5" y="1317496"/>
            <a:ext cx="8784844" cy="4352400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32969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A45D259-66E2-4FB1-944F-787625A6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5" y="1318036"/>
            <a:ext cx="8784844" cy="4352400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2948296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345021-D933-40B8-9CB3-07E7AA7BB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5" y="1318036"/>
            <a:ext cx="8784844" cy="4352400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1071032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C3C3177-8826-46AA-87ED-DB02ABB4A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5" y="1318036"/>
            <a:ext cx="8784844" cy="4352400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3501009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FF3B36-3868-4BBE-B5E1-3291B7BAF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5" y="1318036"/>
            <a:ext cx="8784844" cy="4352400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941651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7360CC-FA13-435C-9F5B-CBCA3DCB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0" y="1234314"/>
            <a:ext cx="8802069" cy="4436122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2219358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F0F4FFF-3EE5-4AD9-A195-A01C3322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9" y="1311201"/>
            <a:ext cx="8810550" cy="4385205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8014018" cy="5064529"/>
          </a:xfrm>
        </p:spPr>
        <p:txBody>
          <a:bodyPr>
            <a:noAutofit/>
          </a:bodyPr>
          <a:lstStyle/>
          <a:p>
            <a:pPr marL="0" lvl="1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3" indent="-285750" algn="l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l"/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</p:spTree>
    <p:extLst>
      <p:ext uri="{BB962C8B-B14F-4D97-AF65-F5344CB8AC3E}">
        <p14:creationId xmlns:p14="http://schemas.microsoft.com/office/powerpoint/2010/main" val="2870915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938C7C-CB42-4FE5-91F8-33C966B1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68" y="12070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518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75DECB-610E-4E43-B0E0-F2A69399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71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52F295-AA1C-4D1B-91DC-934949E4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7844410" cy="506452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285750" lvl="2" indent="-285750" algn="l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Time-varying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-taps channel impulse response(CIR)</a:t>
                </a:r>
              </a:p>
              <a:p>
                <a:pPr lvl="1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)⋅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selectivity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l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Six-taps exponentially-decaying CIR [1] with decay rate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l-GR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</a:p>
              <a:p>
                <a:pPr marL="1257300" lvl="2" indent="-342900" algn="l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delay profile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lnSpc>
                    <a:spcPct val="110000"/>
                  </a:lnSpc>
                  <a:buFont typeface="Cambria Math" panose="02040503050406030204" pitchFamily="18" charset="0"/>
                  <a:buChar char="‒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variant</a:t>
                </a:r>
                <a:r>
                  <a:rPr lang="zh-TW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4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Jakes’ model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with Rayleigh distribution [2] with normalized Doppler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4" indent="-342900" algn="l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Autocorrelation function</a:t>
                </a:r>
              </a:p>
              <a:p>
                <a:pPr marL="1257300" lvl="4" indent="-342900" algn="l">
                  <a:buFont typeface="Cambria Math" panose="02040503050406030204" pitchFamily="18" charset="0"/>
                  <a:buChar char="‒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2" algn="l"/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7844410" cy="5064529"/>
              </a:xfrm>
              <a:blipFill>
                <a:blip r:embed="rId3"/>
                <a:stretch>
                  <a:fillRect l="-466" t="-10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C2E5CC6-55D5-4A99-BB1C-9F9CAF7F6AF0}"/>
              </a:ext>
            </a:extLst>
          </p:cNvPr>
          <p:cNvSpPr/>
          <p:nvPr/>
        </p:nvSpPr>
        <p:spPr>
          <a:xfrm>
            <a:off x="117987" y="5935452"/>
            <a:ext cx="6791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[1] D.R. Morgan, “Analysis and Realization of an Exponentially-Decaying Impulse Response Model for Frequency-Selective Fading Channels,” IEEE Signal Process. Lett., vol.15, pp.441-444, 2008</a:t>
            </a:r>
          </a:p>
          <a:p>
            <a:r>
              <a:rPr lang="en-US" altLang="zh-TW" sz="1200" dirty="0"/>
              <a:t>[2] Zheng, Y., Xiao, C.: ‘Improved models for the generation of multiple uncorrelated Rayleigh fading waveforms’, IEEE Commun. Lett., 2002</a:t>
            </a:r>
          </a:p>
          <a:p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91A434D-FA76-476F-9610-13F7A2ABC70F}"/>
                  </a:ext>
                </a:extLst>
              </p:cNvPr>
              <p:cNvSpPr/>
              <p:nvPr/>
            </p:nvSpPr>
            <p:spPr>
              <a:xfrm>
                <a:off x="2369712" y="3469728"/>
                <a:ext cx="5371150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TW" alt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den>
                          </m:f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 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91A434D-FA76-476F-9610-13F7A2ABC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712" y="3469728"/>
                <a:ext cx="5371150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D5233D2-FB5F-4E00-BBF6-C6C21CAEFAE7}"/>
                  </a:ext>
                </a:extLst>
              </p:cNvPr>
              <p:cNvSpPr/>
              <p:nvPr/>
            </p:nvSpPr>
            <p:spPr>
              <a:xfrm>
                <a:off x="6525242" y="1746378"/>
                <a:ext cx="2154372" cy="584775"/>
              </a:xfrm>
              <a:prstGeom prst="rect">
                <a:avLst/>
              </a:prstGeom>
              <a:ln w="952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symbol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duration</m:t>
                    </m:r>
                  </m:oMath>
                </a14:m>
                <a:endParaRPr lang="en-US" altLang="zh-TW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600" dirty="0"/>
                  <a:t>: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time interval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D5233D2-FB5F-4E00-BBF6-C6C21CAEF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242" y="1746378"/>
                <a:ext cx="2154372" cy="584775"/>
              </a:xfrm>
              <a:prstGeom prst="rect">
                <a:avLst/>
              </a:prstGeom>
              <a:blipFill>
                <a:blip r:embed="rId5"/>
                <a:stretch>
                  <a:fillRect b="-11224"/>
                </a:stretch>
              </a:blipFill>
              <a:ln w="9525"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282DB-0AB8-47E8-B657-F1E367DE8AF2}"/>
                  </a:ext>
                </a:extLst>
              </p:cNvPr>
              <p:cNvSpPr/>
              <p:nvPr/>
            </p:nvSpPr>
            <p:spPr>
              <a:xfrm>
                <a:off x="2099961" y="5272506"/>
                <a:ext cx="4374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282DB-0AB8-47E8-B657-F1E367DE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61" y="5272506"/>
                <a:ext cx="437408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92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D81C9B-FA56-4775-BDD6-82F6F0FC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8163" y="2018762"/>
              <a:ext cx="2422914" cy="356589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5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Codeword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4*(1024, 512)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288669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1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662338" r="-1042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93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734756"/>
                  </p:ext>
                </p:extLst>
              </p:nvPr>
            </p:nvGraphicFramePr>
            <p:xfrm>
              <a:off x="298163" y="2018762"/>
              <a:ext cx="2422914" cy="309806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734756"/>
                  </p:ext>
                </p:extLst>
              </p:nvPr>
            </p:nvGraphicFramePr>
            <p:xfrm>
              <a:off x="298163" y="2018762"/>
              <a:ext cx="2422914" cy="309806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4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462338" r="-104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8EEAEA8-AC39-42A3-9FCF-6F90D42D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1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6C9227-E4D4-44B4-9FC7-FD8EF2EB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6" y="1210694"/>
            <a:ext cx="7063200" cy="510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73403"/>
                  </p:ext>
                </p:extLst>
              </p:nvPr>
            </p:nvGraphicFramePr>
            <p:xfrm>
              <a:off x="298163" y="2018762"/>
              <a:ext cx="2422914" cy="309806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Fast-fading,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 groups,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42A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= 3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0A56D68-D402-4E02-B51A-26D84AED9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73403"/>
                  </p:ext>
                </p:extLst>
              </p:nvPr>
            </p:nvGraphicFramePr>
            <p:xfrm>
              <a:off x="298163" y="2018762"/>
              <a:ext cx="2422914" cy="3098062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54508">
                      <a:extLst>
                        <a:ext uri="{9D8B030D-6E8A-4147-A177-3AD203B41FA5}">
                          <a16:colId xmlns:a16="http://schemas.microsoft.com/office/drawing/2014/main" val="2794238322"/>
                        </a:ext>
                      </a:extLst>
                    </a:gridCol>
                    <a:gridCol w="1168406">
                      <a:extLst>
                        <a:ext uri="{9D8B030D-6E8A-4147-A177-3AD203B41FA5}">
                          <a16:colId xmlns:a16="http://schemas.microsoft.com/office/drawing/2014/main" val="1694955754"/>
                        </a:ext>
                      </a:extLst>
                    </a:gridCol>
                  </a:tblGrid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FFT</a:t>
                          </a:r>
                          <a:r>
                            <a:rPr lang="zh-TW" altLang="en-US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zh-TW" altLang="en-US" sz="12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7965524"/>
                      </a:ext>
                    </a:extLst>
                  </a:tr>
                  <a:tr h="3794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Modulation</a:t>
                          </a:r>
                          <a:endParaRPr lang="zh-TW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16-QAM</a:t>
                          </a:r>
                          <a:endParaRPr lang="zh-TW" alt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218425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Channel</a:t>
                          </a:r>
                          <a:r>
                            <a:rPr lang="zh-TW" altLang="en-US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200" b="1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altLang="zh-TW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163636" r="-1042" b="-4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115634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PMMSE,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 = </a:t>
                          </a: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39656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Code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675922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42A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Pilot Arrangement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42A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462338" r="-104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319396"/>
                      </a:ext>
                    </a:extLst>
                  </a:tr>
                  <a:tr h="4678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Polynomial Order</a:t>
                          </a:r>
                          <a:endParaRPr kumimoji="0" lang="zh-TW" alt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562338" r="-104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921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4B3A2-FE0F-43BA-817B-0A1CA7CFC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162" y="1569296"/>
          <a:ext cx="2422914" cy="416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914">
                  <a:extLst>
                    <a:ext uri="{9D8B030D-6E8A-4147-A177-3AD203B41FA5}">
                      <a16:colId xmlns:a16="http://schemas.microsoft.com/office/drawing/2014/main" val="2574270750"/>
                    </a:ext>
                  </a:extLst>
                </a:gridCol>
              </a:tblGrid>
              <a:tr h="416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Coded OFDM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4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54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3"/>
          <p:cNvSpPr>
            <a:spLocks noGrp="1"/>
          </p:cNvSpPr>
          <p:nvPr>
            <p:ph type="subTitle" idx="1"/>
          </p:nvPr>
        </p:nvSpPr>
        <p:spPr>
          <a:xfrm>
            <a:off x="1167713" y="1293124"/>
            <a:ext cx="7465736" cy="5064529"/>
          </a:xfrm>
        </p:spPr>
        <p:txBody>
          <a:bodyPr>
            <a:normAutofit/>
          </a:bodyPr>
          <a:lstStyle/>
          <a:p>
            <a:pPr algn="l"/>
            <a:r>
              <a:rPr lang="en-US" altLang="zh-TW" sz="1400" dirty="0"/>
              <a:t>D.R. Morgan, “Analysis and Realization of an Exponentially-Decaying Impulse Response Model for Frequency-Selective Fading Channels,” IEEE Signal Process. Lett., vol.15, pp.441-444, 2008</a:t>
            </a:r>
          </a:p>
          <a:p>
            <a:pPr algn="l">
              <a:lnSpc>
                <a:spcPct val="100000"/>
              </a:lnSpc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P. Lin, S. M.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Phoong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P. Vaidyanathan, Filter Zheng, Y., Xiao, C.: ‘Improved models for the generation of multiple uncorrelated Rayleigh fading waveforms’, IEEE Commun. Lett., 2002</a:t>
            </a:r>
          </a:p>
          <a:p>
            <a:pPr algn="l">
              <a:lnSpc>
                <a:spcPct val="100000"/>
              </a:lnSpc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/>
              <a:t>Z. Tang, R. C. Cannizzaro, G. </a:t>
            </a:r>
            <a:r>
              <a:rPr lang="en-US" altLang="zh-TW" sz="1400" dirty="0" err="1"/>
              <a:t>Leus</a:t>
            </a:r>
            <a:r>
              <a:rPr lang="en-US" altLang="zh-TW" sz="1400" dirty="0"/>
              <a:t>, and P. </a:t>
            </a:r>
            <a:r>
              <a:rPr lang="en-US" altLang="zh-TW" sz="1400" dirty="0" err="1"/>
              <a:t>Banelli</a:t>
            </a:r>
            <a:r>
              <a:rPr lang="en-US" altLang="zh-TW" sz="1400" dirty="0"/>
              <a:t>, “Pilot-assisted time-varying channel estimation for OFDM systems,” IEEE Trans. Signal Process., vol. 55, no. 5, pp. 2226–2238, May 2007.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TW" sz="1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Kwanghoon</a:t>
            </a:r>
            <a:r>
              <a:rPr lang="en-US" altLang="zh-TW" sz="1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zh-TW" sz="1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Hyuncheol</a:t>
            </a:r>
            <a:r>
              <a:rPr lang="en-US" altLang="zh-TW" sz="1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Park, “A Low Complexity ICI Cancellation Method for High Mobility OFDM Systems” </a:t>
            </a:r>
          </a:p>
          <a:p>
            <a:pPr algn="l">
              <a:lnSpc>
                <a:spcPct val="100000"/>
              </a:lnSpc>
            </a:pPr>
            <a:r>
              <a:rPr lang="en-US" altLang="zh-TW" sz="1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Huang-Chang Lee, Alex Gong, “A Compressed Sensing Estimation Technique for Doubly Selective Channel in OFDM Systems” </a:t>
            </a:r>
          </a:p>
          <a:p>
            <a:pPr algn="l">
              <a:lnSpc>
                <a:spcPct val="100000"/>
              </a:lnSpc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Nguyen-Le, T. Le-Ngoc and N. H. Tran, "Iterative Receiver Design With Joint Doubly Selective Channel and CFO Estimation for Coded MIMO-OFDM Transmissions," Oct. 2011.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Stefania,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Toufik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Matthew Baker,  “LTE – The UMTS Long Term Evolution: From Theory to Practice, Second Edition”</a:t>
            </a:r>
          </a:p>
          <a:p>
            <a:pPr algn="l">
              <a:lnSpc>
                <a:spcPct val="100000"/>
              </a:lnSpc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Lu, G. Yue, and X. Wang, ‘‘Performance analysis and design optimization of LDPC-coded MIMO OFDM systems,’’ IEEE Trans. Signal Process., vol. 52, no. 2, pp. 348–361, Feb. 2004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10482" y="1218604"/>
            <a:ext cx="45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2" name="矩形 11"/>
          <p:cNvSpPr/>
          <p:nvPr/>
        </p:nvSpPr>
        <p:spPr>
          <a:xfrm>
            <a:off x="812450" y="1900707"/>
            <a:ext cx="45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23" y="2559249"/>
            <a:ext cx="45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3" y="3211094"/>
            <a:ext cx="447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145" y="3822927"/>
            <a:ext cx="44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9F619C-31D0-4CDD-823C-885BD97EED02}"/>
              </a:ext>
            </a:extLst>
          </p:cNvPr>
          <p:cNvSpPr/>
          <p:nvPr/>
        </p:nvSpPr>
        <p:spPr>
          <a:xfrm>
            <a:off x="805144" y="4474772"/>
            <a:ext cx="44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6CFCA2-9C3D-434C-983E-D3F645674E4A}"/>
              </a:ext>
            </a:extLst>
          </p:cNvPr>
          <p:cNvSpPr/>
          <p:nvPr/>
        </p:nvSpPr>
        <p:spPr>
          <a:xfrm>
            <a:off x="821996" y="5157112"/>
            <a:ext cx="44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4571E9-A45F-4C7F-BCB1-C52776790981}"/>
              </a:ext>
            </a:extLst>
          </p:cNvPr>
          <p:cNvSpPr/>
          <p:nvPr/>
        </p:nvSpPr>
        <p:spPr>
          <a:xfrm>
            <a:off x="815255" y="5815417"/>
            <a:ext cx="44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99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5"/>
            <a:ext cx="7868461" cy="5064529"/>
          </a:xfrm>
        </p:spPr>
        <p:txBody>
          <a:bodyPr>
            <a:noAutofit/>
          </a:bodyPr>
          <a:lstStyle/>
          <a:p>
            <a:pPr marL="457200" lvl="3" algn="l">
              <a:spcBef>
                <a:spcPts val="1000"/>
              </a:spcBef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 algn="l">
              <a:spcBef>
                <a:spcPts val="10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algn="l">
              <a:spcBef>
                <a:spcPts val="1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3" algn="l">
              <a:spcBef>
                <a:spcPts val="1000"/>
              </a:spcBef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Matrix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7FE15-26D0-4D0B-9CA0-E51DE7952D6F}"/>
              </a:ext>
            </a:extLst>
          </p:cNvPr>
          <p:cNvSpPr txBox="1"/>
          <p:nvPr/>
        </p:nvSpPr>
        <p:spPr>
          <a:xfrm>
            <a:off x="6353472" y="5016205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Superscript: sample time index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Subscript: delay tap index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3E8B91-965B-4B53-A751-402B7C1F7DA6}"/>
              </a:ext>
            </a:extLst>
          </p:cNvPr>
          <p:cNvSpPr txBox="1"/>
          <p:nvPr/>
        </p:nvSpPr>
        <p:spPr>
          <a:xfrm>
            <a:off x="6611575" y="3744234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,</a:t>
            </a: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9CF525-8FE6-4E76-BFD8-AF37DA17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32" y="1318575"/>
            <a:ext cx="5132832" cy="35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68648" y="1318576"/>
            <a:ext cx="7772400" cy="49789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Multipath Fast-Fading Channel 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Channel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Characteristics</a:t>
            </a:r>
          </a:p>
          <a:p>
            <a:pPr marL="800100" lvl="1" indent="-34290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Simulated Channel Model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Coded OFDM System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Model and Derivation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Polynomial-Basis Expansion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Frequency-Domain Equalization Techniques for ICI Mitigation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Preamble and Codeword Arrangement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Assisted Iterative Channel Estimation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Based Model</a:t>
            </a:r>
          </a:p>
          <a:p>
            <a:pPr marL="742950" lvl="1" indent="-285750" algn="l">
              <a:lnSpc>
                <a:spcPct val="100000"/>
              </a:lnSpc>
              <a:buFont typeface="Cambria Math" panose="02040503050406030204" pitchFamily="18" charset="0"/>
              <a:buChar char="‒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Kalman filter Based Model</a:t>
            </a:r>
            <a:endParaRPr lang="zh-TW" altLang="zh-TW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8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and Derivation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B494BD-2941-4E53-92F4-8AEA0C151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672778"/>
            <a:ext cx="8695682" cy="40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8648" y="180000"/>
            <a:ext cx="7772400" cy="1138575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and Derivation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-taps CIR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transmitting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data of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 can be expressed as 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time-domain received signal of the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OFDM symbol is given by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complex Gaussian noise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convolution matrix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𝑚𝑇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1, …,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TW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648" y="1318575"/>
                <a:ext cx="7772400" cy="5064529"/>
              </a:xfrm>
              <a:blipFill>
                <a:blip r:embed="rId3"/>
                <a:stretch>
                  <a:fillRect l="-471" t="-602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DA3EC17-4411-4CDF-BC98-61AE6231D5C9}"/>
                  </a:ext>
                </a:extLst>
              </p:cNvPr>
              <p:cNvSpPr/>
              <p:nvPr/>
            </p:nvSpPr>
            <p:spPr>
              <a:xfrm>
                <a:off x="2583472" y="3548282"/>
                <a:ext cx="3859070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DA3EC17-4411-4CDF-BC98-61AE6231D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72" y="3548282"/>
                <a:ext cx="3859070" cy="871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BFB568-7624-43A7-ABB1-E5A3A56271E4}"/>
                  </a:ext>
                </a:extLst>
              </p:cNvPr>
              <p:cNvSpPr/>
              <p:nvPr/>
            </p:nvSpPr>
            <p:spPr>
              <a:xfrm>
                <a:off x="2486180" y="1932297"/>
                <a:ext cx="3473579" cy="411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BFB568-7624-43A7-ABB1-E5A3A5627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80" y="1932297"/>
                <a:ext cx="3473579" cy="411972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716EB9-2EF9-4096-B920-389DD4642420}"/>
                  </a:ext>
                </a:extLst>
              </p:cNvPr>
              <p:cNvSpPr/>
              <p:nvPr/>
            </p:nvSpPr>
            <p:spPr>
              <a:xfrm>
                <a:off x="2473354" y="2499163"/>
                <a:ext cx="3449534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716EB9-2EF9-4096-B920-389DD4642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54" y="2499163"/>
                <a:ext cx="3449534" cy="414601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9B5CA23B-0155-4B6B-8CB6-435453F8D3D8}"/>
              </a:ext>
            </a:extLst>
          </p:cNvPr>
          <p:cNvGrpSpPr/>
          <p:nvPr/>
        </p:nvGrpSpPr>
        <p:grpSpPr>
          <a:xfrm>
            <a:off x="2152385" y="4544764"/>
            <a:ext cx="3554691" cy="856657"/>
            <a:chOff x="2159759" y="4307831"/>
            <a:chExt cx="3554691" cy="856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7B16313-2C21-48D5-818C-4BE236739883}"/>
                    </a:ext>
                  </a:extLst>
                </p:cNvPr>
                <p:cNvSpPr/>
                <p:nvPr/>
              </p:nvSpPr>
              <p:spPr>
                <a:xfrm>
                  <a:off x="2159759" y="4307831"/>
                  <a:ext cx="355469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altLang="zh-TW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7B16313-2C21-48D5-818C-4BE236739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59" y="4307831"/>
                  <a:ext cx="3554691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7529A90-9B07-4A5A-8F77-BB121D2D57AE}"/>
                    </a:ext>
                  </a:extLst>
                </p:cNvPr>
                <p:cNvSpPr/>
                <p:nvPr/>
              </p:nvSpPr>
              <p:spPr>
                <a:xfrm>
                  <a:off x="2943033" y="4795156"/>
                  <a:ext cx="17191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7529A90-9B07-4A5A-8F77-BB121D2D5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33" y="4795156"/>
                  <a:ext cx="17191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915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al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176430</TotalTime>
  <Words>3802</Words>
  <Application>Microsoft Office PowerPoint</Application>
  <PresentationFormat>如螢幕大小 (4:3)</PresentationFormat>
  <Paragraphs>940</Paragraphs>
  <Slides>64</Slides>
  <Notes>64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Arial Unicode MS</vt:lpstr>
      <vt:lpstr>新細明體</vt:lpstr>
      <vt:lpstr>標楷體</vt:lpstr>
      <vt:lpstr>Arial</vt:lpstr>
      <vt:lpstr>Calibri</vt:lpstr>
      <vt:lpstr>Cambria Math</vt:lpstr>
      <vt:lpstr>Rockwell Condensed</vt:lpstr>
      <vt:lpstr>Tahoma</vt:lpstr>
      <vt:lpstr>Times New Roman</vt:lpstr>
      <vt:lpstr>Office 佈景主題</vt:lpstr>
      <vt:lpstr>Code Assisted Iterative Channel Estimation for OFDM Systems over Multipath Fast-Fading Channel</vt:lpstr>
      <vt:lpstr>Motivation</vt:lpstr>
      <vt:lpstr>Outline</vt:lpstr>
      <vt:lpstr>Outline</vt:lpstr>
      <vt:lpstr>Channel Characteristics </vt:lpstr>
      <vt:lpstr>Simulated Channel Model</vt:lpstr>
      <vt:lpstr>Outline</vt:lpstr>
      <vt:lpstr>System Model and Derivation</vt:lpstr>
      <vt:lpstr>System Model and Derivation</vt:lpstr>
      <vt:lpstr>System Model and Derivation</vt:lpstr>
      <vt:lpstr>Polynomial-Basis Expansion Model (P-BEM)</vt:lpstr>
      <vt:lpstr>Frequency-Domain Equalization  Techniques for ICI Mitigation</vt:lpstr>
      <vt:lpstr>Frequency-Domain Equalization  Techniques for ICI Mitigation</vt:lpstr>
      <vt:lpstr>Frequency-Domain Equalization  Techniques for ICI Mitigation</vt:lpstr>
      <vt:lpstr>Frequency-Domain Equalization  Techniques for ICI Mitigation</vt:lpstr>
      <vt:lpstr>Frequency-Domain Equalization  Techniques for ICI Mitigation</vt:lpstr>
      <vt:lpstr>Outline</vt:lpstr>
      <vt:lpstr>Preamble Arrangement </vt:lpstr>
      <vt:lpstr>Preamble Arrangement </vt:lpstr>
      <vt:lpstr>Preamble Arrangement </vt:lpstr>
      <vt:lpstr>Preamble Arrangement </vt:lpstr>
      <vt:lpstr>Preamble Arrangement </vt:lpstr>
      <vt:lpstr>Codeword Arrangement</vt:lpstr>
      <vt:lpstr>Codeword Arrangement</vt:lpstr>
      <vt:lpstr>Codeword Arrangement</vt:lpstr>
      <vt:lpstr>Codeword Arrangement</vt:lpstr>
      <vt:lpstr>Codeword Arrangement</vt:lpstr>
      <vt:lpstr>Codeword Arrangement</vt:lpstr>
      <vt:lpstr>Preamble Arrangement</vt:lpstr>
      <vt:lpstr>Preamble Arrangement</vt:lpstr>
      <vt:lpstr>Preamble Arrangement</vt:lpstr>
      <vt:lpstr>Outline</vt:lpstr>
      <vt:lpstr>Code Assisted Iterative Channel Estimation</vt:lpstr>
      <vt:lpstr>Code Assisted Iterative Channel Estimation</vt:lpstr>
      <vt:lpstr>Code Assisted Iterative Channel Estimation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Least Square 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Kalman Filter-Based Model</vt:lpstr>
      <vt:lpstr>References</vt:lpstr>
      <vt:lpstr>Convolution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creator>User</dc:creator>
  <cp:lastModifiedBy> </cp:lastModifiedBy>
  <cp:revision>4446</cp:revision>
  <cp:lastPrinted>2019-03-16T01:30:49Z</cp:lastPrinted>
  <dcterms:created xsi:type="dcterms:W3CDTF">2015-07-29T05:40:32Z</dcterms:created>
  <dcterms:modified xsi:type="dcterms:W3CDTF">2020-06-06T07:06:09Z</dcterms:modified>
</cp:coreProperties>
</file>