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e0d85c70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e0d85c70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e0d85c709_0_2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e0d85c709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e0d85c709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16e0d85c709_0_3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e0d85c70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e0d85c70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e0d85c70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e0d85c70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e0d85c709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e0d85c709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e0d85c709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e0d85c709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6e0d85c70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6e0d85c70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e0d85c709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e0d85c70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e0d85c709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e0d85c709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Subtitle">
  <p:cSld name="Title-Sub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81000" y="883820"/>
            <a:ext cx="83685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381000" y="341313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Roboto"/>
              <a:buNone/>
              <a:defRPr b="0" i="0" sz="32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zillow.com" TargetMode="External"/><Relationship Id="rId4" Type="http://schemas.openxmlformats.org/officeDocument/2006/relationships/hyperlink" Target="https://www.realtor.com" TargetMode="External"/><Relationship Id="rId5" Type="http://schemas.openxmlformats.org/officeDocument/2006/relationships/hyperlink" Target="https://www.trulia.com" TargetMode="External"/><Relationship Id="rId6" Type="http://schemas.openxmlformats.org/officeDocument/2006/relationships/hyperlink" Target="https://www.apartments.com" TargetMode="External"/><Relationship Id="rId7" Type="http://schemas.openxmlformats.org/officeDocument/2006/relationships/hyperlink" Target="https://www.kaggle.com/competitions/zillow-prize-1/dat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Estate: </a:t>
            </a:r>
            <a:r>
              <a:rPr lang="en" sz="3700"/>
              <a:t>Predicting Rental Prices</a:t>
            </a:r>
            <a:endParaRPr sz="3700"/>
          </a:p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5043150" y="3108600"/>
            <a:ext cx="3374400" cy="15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Group 6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Appidi Moni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Mohammad Feroz Ahmad Qureshi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Ravina Ingole Ringo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Sai Gowtham Reddy kallu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Sudip Adhikari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74600" y="2304150"/>
            <a:ext cx="279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40"/>
              <a:t>Any Queries?</a:t>
            </a:r>
            <a:endParaRPr sz="32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381000" y="1814926"/>
            <a:ext cx="2667000" cy="2373900"/>
          </a:xfrm>
          <a:prstGeom prst="roundRect">
            <a:avLst>
              <a:gd fmla="val 244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57200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Renting a house for international students  is always daunting, it often seems impulsive and risky.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374075" y="3849340"/>
            <a:ext cx="680692" cy="680692"/>
          </a:xfrm>
          <a:custGeom>
            <a:rect b="b" l="l" r="r" t="t"/>
            <a:pathLst>
              <a:path extrusionOk="0" h="1361384" w="1361384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3231682" y="1814926"/>
            <a:ext cx="2667000" cy="2373900"/>
          </a:xfrm>
          <a:prstGeom prst="roundRect">
            <a:avLst>
              <a:gd fmla="val 244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317408" y="19451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"/>
              <a:buNone/>
            </a:pPr>
            <a:r>
              <a:rPr b="1"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With increasing city regulations, long waitlists for student housing and overpopulation, renting an apartment leaves many desperate for the first opportunity available, becoming vulnerable to scams and overpriced contracts.</a:t>
            </a:r>
            <a:endParaRPr b="1" i="0" sz="1400" u="none" cap="none" strike="noStrik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224757" y="3849340"/>
            <a:ext cx="680692" cy="680692"/>
          </a:xfrm>
          <a:custGeom>
            <a:rect b="b" l="l" r="r" t="t"/>
            <a:pathLst>
              <a:path extrusionOk="0" h="1361384" w="1361384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082363" y="1814926"/>
            <a:ext cx="2667000" cy="2373900"/>
          </a:xfrm>
          <a:prstGeom prst="roundRect">
            <a:avLst>
              <a:gd fmla="val 1932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168090" y="2402301"/>
            <a:ext cx="24954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"/>
              <a:buNone/>
            </a:pP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wanted to find the next best flat to rent but there was no sophisticated real-estate-portal out there except zillow.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7075438" y="3849340"/>
            <a:ext cx="680692" cy="680692"/>
          </a:xfrm>
          <a:custGeom>
            <a:rect b="b" l="l" r="r" t="t"/>
            <a:pathLst>
              <a:path extrusionOk="0" h="1361384" w="1361384">
                <a:moveTo>
                  <a:pt x="680692" y="0"/>
                </a:moveTo>
                <a:cubicBezTo>
                  <a:pt x="726196" y="0"/>
                  <a:pt x="771700" y="17359"/>
                  <a:pt x="806418" y="52077"/>
                </a:cubicBezTo>
                <a:lnTo>
                  <a:pt x="1309307" y="554966"/>
                </a:lnTo>
                <a:cubicBezTo>
                  <a:pt x="1378744" y="624402"/>
                  <a:pt x="1378744" y="736982"/>
                  <a:pt x="1309307" y="806419"/>
                </a:cubicBezTo>
                <a:lnTo>
                  <a:pt x="806418" y="1309307"/>
                </a:lnTo>
                <a:cubicBezTo>
                  <a:pt x="736982" y="1378744"/>
                  <a:pt x="624402" y="1378744"/>
                  <a:pt x="554966" y="1309307"/>
                </a:cubicBezTo>
                <a:lnTo>
                  <a:pt x="52077" y="806419"/>
                </a:lnTo>
                <a:cubicBezTo>
                  <a:pt x="-17360" y="736982"/>
                  <a:pt x="-17360" y="624402"/>
                  <a:pt x="52077" y="554966"/>
                </a:cubicBezTo>
                <a:lnTo>
                  <a:pt x="554966" y="52077"/>
                </a:lnTo>
                <a:cubicBezTo>
                  <a:pt x="589684" y="17359"/>
                  <a:pt x="635188" y="0"/>
                  <a:pt x="680692" y="0"/>
                </a:cubicBezTo>
                <a:close/>
              </a:path>
            </a:pathLst>
          </a:cu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381000" y="1104350"/>
            <a:ext cx="8368500" cy="53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Problem Statement</a:t>
            </a:r>
            <a:endParaRPr b="1"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7650" y="1853850"/>
            <a:ext cx="7688700" cy="26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We will be developing a machine learning model for predicting rental price based on different features like location, prices listed on different website, so that user can get best deals.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Creating user based reporting and visualization for making decision.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7650" y="1853850"/>
            <a:ext cx="7688700" cy="26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Our solution will help students, employees and normal people to find their dream </a:t>
            </a:r>
            <a:r>
              <a:rPr b="1" lang="en"/>
              <a:t>apartment/place at minimum price based on their requirements.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In the future, the product can be used as a mediator between homeowners and buyers/renters, making the product as a commercial business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Methodology: CRISP DM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625" y="1853850"/>
            <a:ext cx="3760749" cy="3076025"/>
          </a:xfrm>
          <a:prstGeom prst="rect">
            <a:avLst/>
          </a:prstGeom>
          <a:noFill/>
          <a:ln cap="flat" cmpd="sng" w="952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Roadmap &amp; Technology: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300" y="1766150"/>
            <a:ext cx="6354274" cy="32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7650" y="1853850"/>
            <a:ext cx="76887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Web </a:t>
            </a:r>
            <a:r>
              <a:rPr b="1" lang="en"/>
              <a:t>Scraping</a:t>
            </a:r>
            <a:r>
              <a:rPr b="1" lang="en"/>
              <a:t> using </a:t>
            </a:r>
            <a:r>
              <a:rPr b="1" lang="en"/>
              <a:t>BeautifulSoup</a:t>
            </a:r>
            <a:r>
              <a:rPr b="1" lang="en"/>
              <a:t> or Scrapy library to get the latest data as possible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Dataset from kaggle is always the backup plan if were unable to get the required features for the prediction from scrapping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Top sites to scrape data from:</a:t>
            </a:r>
            <a:br>
              <a:rPr b="1" lang="en"/>
            </a:br>
            <a:r>
              <a:rPr b="1" lang="en"/>
              <a:t>	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https://www.zillow.com</a:t>
            </a:r>
            <a:br>
              <a:rPr b="1" lang="en"/>
            </a:br>
            <a:r>
              <a:rPr b="1" lang="en"/>
              <a:t>	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https://www.realtor.com</a:t>
            </a:r>
            <a:br>
              <a:rPr b="1" lang="en"/>
            </a:br>
            <a:r>
              <a:rPr b="1" lang="en"/>
              <a:t>	</a:t>
            </a:r>
            <a:r>
              <a:rPr b="1" lang="en" u="sng">
                <a:solidFill>
                  <a:schemeClr val="hlink"/>
                </a:solidFill>
                <a:hlinkClick r:id="rId5"/>
              </a:rPr>
              <a:t>https://www.trulia.com</a:t>
            </a:r>
            <a:br>
              <a:rPr b="1" lang="en"/>
            </a:br>
            <a:r>
              <a:rPr b="1" lang="en"/>
              <a:t>	</a:t>
            </a:r>
            <a:r>
              <a:rPr b="1" lang="en" u="sng">
                <a:solidFill>
                  <a:schemeClr val="hlink"/>
                </a:solidFill>
                <a:hlinkClick r:id="rId6"/>
              </a:rPr>
              <a:t>https://www.apartments.com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Kaggle Data: </a:t>
            </a:r>
            <a:r>
              <a:rPr b="1" lang="en" u="sng">
                <a:solidFill>
                  <a:schemeClr val="hlink"/>
                </a:solidFill>
                <a:hlinkClick r:id="rId7"/>
              </a:rPr>
              <a:t>https://www.kaggle.com/competitions/zillow-prize-1/data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 and Skills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7650" y="1853850"/>
            <a:ext cx="76887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Data Extraction and ETL Process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	Ravina (Beautiful Soap | Scrapy)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Machine Learning Model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	Sudip Adhikari (Python | SQL | AWS)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Visualisation 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	Appidi Moni &amp; Sai Gowtham Kallu(Power-BI | Tableau)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Deployment System To Cloud 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		Mohammad Feroz Ahmad Qureshi (Docker)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Evaluation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7650" y="1853850"/>
            <a:ext cx="7688700" cy="26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We will be using Root Mean Squared Error, Mean Absolute Error metrics, R square/Adjusted R square for Evaluation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