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sldIdLst>
    <p:sldId id="279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9BE12-4FC8-4560-98FD-59ED43E1BB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54C2-0D0D-4F1E-8022-A505FAF6CA59}">
      <dgm:prSet phldrT="[Text]" custT="1"/>
      <dgm:spPr>
        <a:solidFill>
          <a:schemeClr val="bg1">
            <a:lumMod val="85000"/>
            <a:lumOff val="1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dirty="0" smtClean="0">
              <a:latin typeface="Century" panose="02040604050505020304" pitchFamily="18" charset="0"/>
            </a:rPr>
            <a:t>Idea/Solution:</a:t>
          </a:r>
        </a:p>
        <a:p>
          <a:r>
            <a:rPr lang="en-US" sz="1600" dirty="0" smtClean="0">
              <a:latin typeface="Century" panose="02040604050505020304" pitchFamily="18" charset="0"/>
            </a:rPr>
            <a:t>A web application in which alumni can create a account. The alumni has to register using a proof of identity(Aadhar/PAN/Voter ID), a college proof(ID card/Marks memo),</a:t>
          </a:r>
        </a:p>
        <a:p>
          <a:r>
            <a:rPr lang="en-US" sz="1600" dirty="0" smtClean="0">
              <a:latin typeface="Century" panose="02040604050505020304" pitchFamily="18" charset="0"/>
            </a:rPr>
            <a:t>email.</a:t>
          </a:r>
        </a:p>
        <a:p>
          <a:r>
            <a:rPr lang="en-US" sz="1600" dirty="0" smtClean="0">
              <a:latin typeface="Century" panose="02040604050505020304" pitchFamily="18" charset="0"/>
            </a:rPr>
            <a:t>Authentication is done by verifying the Aadhar card and college proof through backend.</a:t>
          </a:r>
        </a:p>
        <a:p>
          <a:r>
            <a:rPr lang="en-US" sz="1600" dirty="0" smtClean="0">
              <a:latin typeface="Century" panose="02040604050505020304" pitchFamily="18" charset="0"/>
            </a:rPr>
            <a:t>Alumni members also have the facility to update their details like place of work, company, skills etc..,</a:t>
          </a:r>
        </a:p>
        <a:p>
          <a:r>
            <a:rPr lang="en-US" sz="1600" dirty="0" smtClean="0">
              <a:latin typeface="Century" panose="02040604050505020304" pitchFamily="18" charset="0"/>
            </a:rPr>
            <a:t>In this portal, industries/DGT can search for required skilled personnel's through filters and get their details</a:t>
          </a:r>
        </a:p>
        <a:p>
          <a:r>
            <a:rPr lang="en-US" sz="1600" dirty="0" smtClean="0">
              <a:latin typeface="Century" panose="02040604050505020304" pitchFamily="18" charset="0"/>
            </a:rPr>
            <a:t>SMS's and emails can be sent to alumni from backend.</a:t>
          </a:r>
        </a:p>
        <a:p>
          <a:r>
            <a:rPr lang="en-US" sz="1600" dirty="0" smtClean="0">
              <a:latin typeface="Century" panose="02040604050505020304" pitchFamily="18" charset="0"/>
            </a:rPr>
            <a:t>Alumni members can chat through group chat option.</a:t>
          </a:r>
        </a:p>
        <a:p>
          <a:r>
            <a:rPr lang="en-US" sz="1600" dirty="0" smtClean="0">
              <a:latin typeface="Century" panose="02040604050505020304" pitchFamily="18" charset="0"/>
            </a:rPr>
            <a:t>Alumni members can also publish about job opportunities, entrepreneurships, workshops, startups, seminars/webinars related to career building etc.., on the dashboard.</a:t>
          </a:r>
          <a:endParaRPr lang="en-US" sz="1600" dirty="0">
            <a:latin typeface="Century" panose="02040604050505020304" pitchFamily="18" charset="0"/>
          </a:endParaRPr>
        </a:p>
      </dgm:t>
    </dgm:pt>
    <dgm:pt modelId="{0C0DCC96-AB98-45FD-BE4B-AEB5CC1C7488}" type="parTrans" cxnId="{F5ACE35D-D55C-45BF-BAE3-11B6B5F5DCD9}">
      <dgm:prSet/>
      <dgm:spPr/>
      <dgm:t>
        <a:bodyPr/>
        <a:lstStyle/>
        <a:p>
          <a:endParaRPr lang="en-US"/>
        </a:p>
      </dgm:t>
    </dgm:pt>
    <dgm:pt modelId="{85332212-198E-4009-8660-42010A5598FA}" type="sibTrans" cxnId="{F5ACE35D-D55C-45BF-BAE3-11B6B5F5DCD9}">
      <dgm:prSet/>
      <dgm:spPr/>
      <dgm:t>
        <a:bodyPr/>
        <a:lstStyle/>
        <a:p>
          <a:endParaRPr lang="en-US"/>
        </a:p>
      </dgm:t>
    </dgm:pt>
    <dgm:pt modelId="{FF5EC778-7B84-445E-961B-CA24CD6D0929}" type="pres">
      <dgm:prSet presAssocID="{6939BE12-4FC8-4560-98FD-59ED43E1BB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C9456B-E6E3-4048-B80C-09B191770B7F}" type="pres">
      <dgm:prSet presAssocID="{4E4354C2-0D0D-4F1E-8022-A505FAF6CA59}" presName="parentText" presStyleLbl="node1" presStyleIdx="0" presStyleCnt="1" custScaleY="433128" custLinFactNeighborY="-715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CE35D-D55C-45BF-BAE3-11B6B5F5DCD9}" srcId="{6939BE12-4FC8-4560-98FD-59ED43E1BBB8}" destId="{4E4354C2-0D0D-4F1E-8022-A505FAF6CA59}" srcOrd="0" destOrd="0" parTransId="{0C0DCC96-AB98-45FD-BE4B-AEB5CC1C7488}" sibTransId="{85332212-198E-4009-8660-42010A5598FA}"/>
    <dgm:cxn modelId="{C18D7990-480F-468F-B23E-B7EA6B27CFF2}" type="presOf" srcId="{6939BE12-4FC8-4560-98FD-59ED43E1BBB8}" destId="{FF5EC778-7B84-445E-961B-CA24CD6D0929}" srcOrd="0" destOrd="0" presId="urn:microsoft.com/office/officeart/2005/8/layout/vList2"/>
    <dgm:cxn modelId="{2F81A8F5-6563-4DBF-90B9-D6C368E5E491}" type="presOf" srcId="{4E4354C2-0D0D-4F1E-8022-A505FAF6CA59}" destId="{23C9456B-E6E3-4048-B80C-09B191770B7F}" srcOrd="0" destOrd="0" presId="urn:microsoft.com/office/officeart/2005/8/layout/vList2"/>
    <dgm:cxn modelId="{F37B1335-C444-40A4-9C4E-61C0A987B569}" type="presParOf" srcId="{FF5EC778-7B84-445E-961B-CA24CD6D0929}" destId="{23C9456B-E6E3-4048-B80C-09B191770B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456B-E6E3-4048-B80C-09B191770B7F}">
      <dsp:nvSpPr>
        <dsp:cNvPr id="0" name=""/>
        <dsp:cNvSpPr/>
      </dsp:nvSpPr>
      <dsp:spPr>
        <a:xfrm>
          <a:off x="0" y="0"/>
          <a:ext cx="10417424" cy="3756796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Idea/Solution: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A web application in which alumni can create a account. The alumni has to register using a proof of identity(Aadhar/PAN/Voter ID), a college proof(ID card/Marks memo),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email.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Authentication is done by verifying the Aadhar card and college proof through backend.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Alumni members also have the facility to update their details like place of work, company, skills etc..,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In this portal, industries/DGT can search for required skilled personnel's through filters and get their details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SMS's and emails can be sent to alumni from backend.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Alumni members can chat through group chat option.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" panose="02040604050505020304" pitchFamily="18" charset="0"/>
            </a:rPr>
            <a:t>Alumni members can also publish about job opportunities, entrepreneurships, workshops, startups, seminars/webinars related to career building etc.., on the dashboard.</a:t>
          </a:r>
          <a:endParaRPr lang="en-US" sz="1600" kern="1200" dirty="0">
            <a:latin typeface="Century" panose="02040604050505020304" pitchFamily="18" charset="0"/>
          </a:endParaRPr>
        </a:p>
      </dsp:txBody>
      <dsp:txXfrm>
        <a:off x="183392" y="183392"/>
        <a:ext cx="10050640" cy="3390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157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Lucida Fax" panose="02060602050505020204" pitchFamily="18" charset="0"/>
              </a:rPr>
              <a:t>    Basic </a:t>
            </a:r>
            <a:r>
              <a:rPr lang="en-US" sz="2800" b="1" dirty="0">
                <a:latin typeface="Lucida Fax" panose="02060602050505020204" pitchFamily="18" charset="0"/>
              </a:rPr>
              <a:t>Details of the Team and Problem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45869"/>
            <a:ext cx="5681136" cy="5612131"/>
          </a:xfrm>
        </p:spPr>
        <p:txBody>
          <a:bodyPr>
            <a:normAutofit fontScale="85000" lnSpcReduction="10000"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Ministry/Organization Name/Student Innovation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Ministry of Skill Development and Entrepreneurship (MSDE).</a:t>
            </a:r>
          </a:p>
          <a:p>
            <a:pPr lvl="0"/>
            <a:r>
              <a:rPr lang="en-US" sz="2200" b="1" dirty="0" smtClean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PS </a:t>
            </a:r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Code</a:t>
            </a:r>
            <a:r>
              <a:rPr lang="en-US" sz="2200" dirty="0" smtClean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DB874</a:t>
            </a:r>
          </a:p>
          <a:p>
            <a:pPr lvl="0"/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Problem Statement Title</a:t>
            </a:r>
            <a:r>
              <a:rPr lang="en-US" sz="2200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: Alumni Tracking </a:t>
            </a:r>
            <a:r>
              <a:rPr lang="en-US" sz="2200" dirty="0" smtClean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System</a:t>
            </a:r>
          </a:p>
          <a:p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Team Name</a:t>
            </a:r>
            <a:r>
              <a:rPr lang="en-US" sz="2200" dirty="0" smtClean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Point Breakers</a:t>
            </a:r>
          </a:p>
          <a:p>
            <a:pPr lvl="0"/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Team Leader Name</a:t>
            </a:r>
            <a:r>
              <a:rPr lang="en-US" sz="2200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V. Lakshmi Harika</a:t>
            </a:r>
          </a:p>
          <a:p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Institute Code (AISHE):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Institute Name</a:t>
            </a:r>
            <a:r>
              <a:rPr lang="en-US" sz="2200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Theme Name</a:t>
            </a:r>
            <a:r>
              <a:rPr lang="en-US" sz="2200" dirty="0" smtClean="0"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: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136" y="1118483"/>
            <a:ext cx="6370104" cy="56121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Bahnschrift" panose="020B0502040204020203" pitchFamily="34" charset="0"/>
              </a:rPr>
              <a:t>      </a:t>
            </a:r>
            <a:r>
              <a:rPr lang="en-US" sz="2200" b="1" dirty="0" smtClean="0">
                <a:latin typeface="Bahnschrift" panose="020B0502040204020203" pitchFamily="34" charset="0"/>
              </a:rPr>
              <a:t>Problem </a:t>
            </a:r>
            <a:r>
              <a:rPr lang="en-US" sz="2200" b="1" dirty="0">
                <a:latin typeface="Bahnschrift" panose="020B0502040204020203" pitchFamily="34" charset="0"/>
              </a:rPr>
              <a:t>statement description: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National Skill Training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Institute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(NSTI) is one of the premier institutes run by the DGT.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 DGT needs a mechanism to keep record of the trainees passing out every year.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establish a communication bridge between the alumni and the Directorate we have developed a web portal.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web portal has all the required features mentioned in the problem statement, which are: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Alumni members should be able to register themselves and to provide a facility for alumni members to update their profiles.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ii) The corresponding NSTI should be able to verify and authenticate the registered user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iii) To allow NSTI's to search details based on year, trade etc..,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iv) To allow Directorate/industries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details based on year, trade, institute etc..,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v) To send messages and emails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vi) To create events, publish about workshops, other notices and to have group chats</a:t>
            </a:r>
          </a:p>
        </p:txBody>
      </p:sp>
    </p:spTree>
    <p:extLst>
      <p:ext uri="{BB962C8B-B14F-4D97-AF65-F5344CB8AC3E}">
        <p14:creationId xmlns:p14="http://schemas.microsoft.com/office/powerpoint/2010/main" val="12159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166110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" y="222182"/>
            <a:ext cx="1206812" cy="1360873"/>
          </a:xfrm>
        </p:spPr>
      </p:pic>
      <p:sp>
        <p:nvSpPr>
          <p:cNvPr id="10" name="Right Arrow 9"/>
          <p:cNvSpPr/>
          <p:nvPr/>
        </p:nvSpPr>
        <p:spPr>
          <a:xfrm>
            <a:off x="101625" y="1774507"/>
            <a:ext cx="1189080" cy="120015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75215292"/>
              </p:ext>
            </p:extLst>
          </p:nvPr>
        </p:nvGraphicFramePr>
        <p:xfrm>
          <a:off x="1401196" y="137161"/>
          <a:ext cx="10417424" cy="3760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lowchart: Alternate Process 12"/>
          <p:cNvSpPr/>
          <p:nvPr/>
        </p:nvSpPr>
        <p:spPr>
          <a:xfrm>
            <a:off x="106056" y="4030218"/>
            <a:ext cx="11979885" cy="82002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hnschrift" panose="020B0502040204020203" pitchFamily="34" charset="0"/>
              </a:rPr>
              <a:t>TECHNOLOGY STACK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861585"/>
            <a:ext cx="6272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Front-End</a:t>
            </a:r>
            <a:r>
              <a:rPr lang="en-US" sz="2400" dirty="0" smtClean="0"/>
              <a:t> : HTML5, CSS3, JavaScript</a:t>
            </a:r>
          </a:p>
          <a:p>
            <a:r>
              <a:rPr lang="en-US" sz="2400" b="1" dirty="0" smtClean="0"/>
              <a:t>Frameworks </a:t>
            </a:r>
            <a:r>
              <a:rPr lang="en-US" sz="2400" dirty="0" smtClean="0"/>
              <a:t>: Bootstrap</a:t>
            </a:r>
          </a:p>
          <a:p>
            <a:r>
              <a:rPr lang="en-US" sz="2400" b="1" dirty="0" smtClean="0"/>
              <a:t>Back-End</a:t>
            </a:r>
            <a:r>
              <a:rPr lang="en-US" sz="2400" dirty="0" smtClean="0"/>
              <a:t> : PHP</a:t>
            </a:r>
          </a:p>
          <a:p>
            <a:r>
              <a:rPr lang="en-US" sz="2400" b="1" dirty="0" smtClean="0"/>
              <a:t>Database</a:t>
            </a:r>
            <a:r>
              <a:rPr lang="en-US" sz="2400" dirty="0" smtClean="0"/>
              <a:t> : MySQL</a:t>
            </a:r>
          </a:p>
          <a:p>
            <a:r>
              <a:rPr lang="en-US" sz="2400" b="1" dirty="0" smtClean="0"/>
              <a:t>Group chat </a:t>
            </a:r>
            <a:r>
              <a:rPr lang="en-US" sz="2400" dirty="0" smtClean="0"/>
              <a:t>: Firebase using HTML and JavaScript 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74" y="4123291"/>
            <a:ext cx="1866167" cy="7269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6" y="4041565"/>
            <a:ext cx="808673" cy="808673"/>
          </a:xfrm>
          <a:prstGeom prst="rect">
            <a:avLst/>
          </a:prstGeom>
        </p:spPr>
      </p:pic>
      <p:pic>
        <p:nvPicPr>
          <p:cNvPr id="1026" name="Picture 2" descr="Setting Database Icon - Download in Colored Outline Sty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08" y="4982826"/>
            <a:ext cx="1039274" cy="10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05" y="5090065"/>
            <a:ext cx="1514241" cy="1514241"/>
          </a:xfrm>
          <a:prstGeom prst="rect">
            <a:avLst/>
          </a:prstGeom>
        </p:spPr>
      </p:pic>
      <p:pic>
        <p:nvPicPr>
          <p:cNvPr id="1030" name="Picture 6" descr="web-develop_coding_html_programming_browser_page_software_website_webpage_development_setting-512  - Inventor Sma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742" y="5090065"/>
            <a:ext cx="1418561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ployee - Free busines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70" y="-104551"/>
            <a:ext cx="1742038" cy="17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49" y="2583230"/>
            <a:ext cx="2138902" cy="2138902"/>
          </a:xfrm>
          <a:prstGeom prst="rect">
            <a:avLst/>
          </a:prstGeom>
        </p:spPr>
      </p:pic>
      <p:pic>
        <p:nvPicPr>
          <p:cNvPr id="5" name="Picture 2" descr="Setting Database Icon - Download in Colored Outline 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22" y="4649859"/>
            <a:ext cx="1884487" cy="210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72" y="-73273"/>
            <a:ext cx="2046608" cy="1962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4" y="4649860"/>
            <a:ext cx="2102954" cy="2102954"/>
          </a:xfrm>
          <a:prstGeom prst="rect">
            <a:avLst/>
          </a:prstGeom>
        </p:spPr>
      </p:pic>
      <p:sp>
        <p:nvSpPr>
          <p:cNvPr id="16" name="Flowchart: Alternate Process 15"/>
          <p:cNvSpPr/>
          <p:nvPr/>
        </p:nvSpPr>
        <p:spPr>
          <a:xfrm>
            <a:off x="10263071" y="435889"/>
            <a:ext cx="1846193" cy="1548984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Industries request the DGT to give login credentials</a:t>
            </a:r>
            <a:endParaRPr lang="en-US" dirty="0"/>
          </a:p>
        </p:txBody>
      </p:sp>
      <p:pic>
        <p:nvPicPr>
          <p:cNvPr id="2054" name="Picture 6" descr="Directorate General of Training | प्रशिक्षण महानिदेशालय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42" y="3225522"/>
            <a:ext cx="2025030" cy="144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9882478" y="1453981"/>
            <a:ext cx="1396299" cy="1765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9635193" y="1664602"/>
            <a:ext cx="1277891" cy="1672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8403569" y="1971382"/>
            <a:ext cx="1536457" cy="1246001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name, password given to industries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07267" y="4331292"/>
            <a:ext cx="2045115" cy="3426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Directorate General of Training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50574" y="304800"/>
            <a:ext cx="2295304" cy="274768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Alumni Registration</a:t>
            </a:r>
          </a:p>
          <a:p>
            <a:pPr algn="ctr"/>
            <a:r>
              <a:rPr lang="en-US" dirty="0"/>
              <a:t>First name </a:t>
            </a:r>
          </a:p>
          <a:p>
            <a:pPr algn="ctr"/>
            <a:r>
              <a:rPr lang="en-US" dirty="0"/>
              <a:t>Last name</a:t>
            </a:r>
          </a:p>
          <a:p>
            <a:pPr algn="ctr"/>
            <a:r>
              <a:rPr lang="en-US" dirty="0"/>
              <a:t>User name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Aadhar/PAN</a:t>
            </a:r>
          </a:p>
          <a:p>
            <a:pPr algn="ctr"/>
            <a:r>
              <a:rPr lang="en-US" dirty="0"/>
              <a:t>College ID/Marks </a:t>
            </a:r>
            <a:r>
              <a:rPr lang="en-US" dirty="0" smtClean="0"/>
              <a:t>memo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58157" y="1047935"/>
            <a:ext cx="23764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932850" y="4859824"/>
            <a:ext cx="2020750" cy="16830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Alumni details are verified by the institute</a:t>
            </a:r>
            <a:endParaRPr lang="en-US" dirty="0"/>
          </a:p>
        </p:txBody>
      </p:sp>
      <p:sp>
        <p:nvSpPr>
          <p:cNvPr id="40" name="Flowchart: Alternate Process 39"/>
          <p:cNvSpPr/>
          <p:nvPr/>
        </p:nvSpPr>
        <p:spPr>
          <a:xfrm>
            <a:off x="2961611" y="276780"/>
            <a:ext cx="1828800" cy="58309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alumni account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598226" y="3217383"/>
            <a:ext cx="0" cy="24839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98226" y="5701337"/>
            <a:ext cx="33435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57757" y="5356781"/>
            <a:ext cx="18087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270025" y="1508607"/>
            <a:ext cx="1337996" cy="981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7028528" y="121244"/>
            <a:ext cx="1438359" cy="143994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Industries visit the portal and contact the students</a:t>
            </a:r>
            <a:endParaRPr lang="en-US" dirty="0"/>
          </a:p>
        </p:txBody>
      </p:sp>
      <p:sp>
        <p:nvSpPr>
          <p:cNvPr id="59" name="Flowchart: Alternate Process 58"/>
          <p:cNvSpPr/>
          <p:nvPr/>
        </p:nvSpPr>
        <p:spPr>
          <a:xfrm>
            <a:off x="1907758" y="3810244"/>
            <a:ext cx="2054087" cy="167923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Alumni details are verified in the database according to the respective institute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480313" y="5701337"/>
            <a:ext cx="1786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Flowchart: Alternate Process 2047"/>
          <p:cNvSpPr/>
          <p:nvPr/>
        </p:nvSpPr>
        <p:spPr>
          <a:xfrm>
            <a:off x="6457757" y="5976730"/>
            <a:ext cx="1808715" cy="56612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verifies the alumni</a:t>
            </a:r>
            <a:endParaRPr lang="en-US" dirty="0"/>
          </a:p>
        </p:txBody>
      </p:sp>
      <p:cxnSp>
        <p:nvCxnSpPr>
          <p:cNvPr id="2051" name="Straight Connector 2050"/>
          <p:cNvCxnSpPr/>
          <p:nvPr/>
        </p:nvCxnSpPr>
        <p:spPr>
          <a:xfrm flipH="1">
            <a:off x="1391478" y="5976730"/>
            <a:ext cx="34506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 flipH="1" flipV="1">
            <a:off x="1391478" y="3217383"/>
            <a:ext cx="13252" cy="27593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Rounded Rectangle 2057"/>
          <p:cNvSpPr/>
          <p:nvPr/>
        </p:nvSpPr>
        <p:spPr>
          <a:xfrm>
            <a:off x="82610" y="3538330"/>
            <a:ext cx="1206085" cy="18184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Alumni is verified and account is created</a:t>
            </a:r>
            <a:endParaRPr lang="en-US" dirty="0"/>
          </a:p>
        </p:txBody>
      </p:sp>
      <p:cxnSp>
        <p:nvCxnSpPr>
          <p:cNvPr id="2060" name="Straight Connector 2059"/>
          <p:cNvCxnSpPr/>
          <p:nvPr/>
        </p:nvCxnSpPr>
        <p:spPr>
          <a:xfrm flipH="1">
            <a:off x="7633252" y="4502595"/>
            <a:ext cx="2442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Flowchart: Alternate Process 2071"/>
          <p:cNvSpPr/>
          <p:nvPr/>
        </p:nvSpPr>
        <p:spPr>
          <a:xfrm>
            <a:off x="7734973" y="3468247"/>
            <a:ext cx="2433564" cy="978137"/>
          </a:xfrm>
          <a:prstGeom prst="flowChartAlternateProcess">
            <a:avLst/>
          </a:prstGeom>
          <a:solidFill>
            <a:srgbClr val="C9CD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DGT and NSTI’s can access alumni details through portal</a:t>
            </a:r>
            <a:endParaRPr lang="en-US" dirty="0"/>
          </a:p>
        </p:txBody>
      </p:sp>
      <p:pic>
        <p:nvPicPr>
          <p:cNvPr id="89" name="Picture 2" descr="Employee - Free busines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89" y="1857740"/>
            <a:ext cx="1742038" cy="17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Oval Callout 2081"/>
          <p:cNvSpPr/>
          <p:nvPr/>
        </p:nvSpPr>
        <p:spPr>
          <a:xfrm>
            <a:off x="3804075" y="1524145"/>
            <a:ext cx="2090064" cy="142161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Alumni members can access </a:t>
            </a:r>
            <a:r>
              <a:rPr lang="en-US" dirty="0" smtClean="0"/>
              <a:t>each others </a:t>
            </a:r>
            <a:r>
              <a:rPr lang="en-US" dirty="0" smtClean="0"/>
              <a:t>details</a:t>
            </a:r>
            <a:endParaRPr lang="en-US" dirty="0"/>
          </a:p>
        </p:txBody>
      </p:sp>
      <p:cxnSp>
        <p:nvCxnSpPr>
          <p:cNvPr id="2086" name="Straight Connector 2085"/>
          <p:cNvCxnSpPr/>
          <p:nvPr/>
        </p:nvCxnSpPr>
        <p:spPr>
          <a:xfrm flipH="1">
            <a:off x="3419061" y="1298713"/>
            <a:ext cx="16167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Arrow Connector 2091"/>
          <p:cNvCxnSpPr>
            <a:endCxn id="89" idx="0"/>
          </p:cNvCxnSpPr>
          <p:nvPr/>
        </p:nvCxnSpPr>
        <p:spPr>
          <a:xfrm>
            <a:off x="3414208" y="1298713"/>
            <a:ext cx="0" cy="5590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/>
          <p:cNvCxnSpPr/>
          <p:nvPr/>
        </p:nvCxnSpPr>
        <p:spPr>
          <a:xfrm flipV="1">
            <a:off x="3269984" y="1179443"/>
            <a:ext cx="0" cy="6782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/>
          <p:cNvCxnSpPr/>
          <p:nvPr/>
        </p:nvCxnSpPr>
        <p:spPr>
          <a:xfrm>
            <a:off x="3269984" y="1179443"/>
            <a:ext cx="18586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Arrow Connector 2099"/>
          <p:cNvCxnSpPr/>
          <p:nvPr/>
        </p:nvCxnSpPr>
        <p:spPr>
          <a:xfrm flipV="1">
            <a:off x="7633252" y="4168241"/>
            <a:ext cx="0" cy="334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9" y="172279"/>
            <a:ext cx="11569148" cy="927652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Lucida Fax" panose="02060602050505020204" pitchFamily="18" charset="0"/>
              </a:rPr>
              <a:t>Team Member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9" y="1364975"/>
            <a:ext cx="11569148" cy="523460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leader 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V. Lakshmi Harika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B.Tech          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II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D. Sai Neha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B.Tech          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II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 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G. Priyanka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B.Tech          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II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A. Aarthi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B.Tech          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II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 Muhammad Suhail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B.Tech          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K. Sai Abhishek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B.Tech                    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8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575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Century</vt:lpstr>
      <vt:lpstr>Franklin Gothic</vt:lpstr>
      <vt:lpstr>Lucida Fax</vt:lpstr>
      <vt:lpstr>Celestial</vt:lpstr>
      <vt:lpstr>    Basic Details of the Team and Problem Statement</vt:lpstr>
      <vt:lpstr>                      </vt:lpstr>
      <vt:lpstr>PowerPoint Presentation</vt:lpstr>
      <vt:lpstr>Team Member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2022-03-18T11:57:39Z</dcterms:created>
  <dcterms:modified xsi:type="dcterms:W3CDTF">2022-03-18T17:08:12Z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