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55" r:id="rId1"/>
  </p:sldMasterIdLst>
  <p:notesMasterIdLst>
    <p:notesMasterId r:id="rId25"/>
  </p:notesMasterIdLst>
  <p:sldIdLst>
    <p:sldId id="256" r:id="rId2"/>
    <p:sldId id="257" r:id="rId3"/>
    <p:sldId id="276" r:id="rId4"/>
    <p:sldId id="277" r:id="rId5"/>
    <p:sldId id="260" r:id="rId6"/>
    <p:sldId id="261" r:id="rId7"/>
    <p:sldId id="263" r:id="rId8"/>
    <p:sldId id="272" r:id="rId9"/>
    <p:sldId id="273" r:id="rId10"/>
    <p:sldId id="274" r:id="rId11"/>
    <p:sldId id="275" r:id="rId12"/>
    <p:sldId id="282" r:id="rId13"/>
    <p:sldId id="262" r:id="rId14"/>
    <p:sldId id="259" r:id="rId15"/>
    <p:sldId id="278" r:id="rId16"/>
    <p:sldId id="264" r:id="rId17"/>
    <p:sldId id="267" r:id="rId18"/>
    <p:sldId id="268" r:id="rId19"/>
    <p:sldId id="279" r:id="rId20"/>
    <p:sldId id="280" r:id="rId21"/>
    <p:sldId id="281" r:id="rId22"/>
    <p:sldId id="269" r:id="rId23"/>
    <p:sldId id="270"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2" d="100"/>
          <a:sy n="82"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2D6ECCB-C1C9-404C-B0A9-4F6672FE3E8B}"/>
              </a:ext>
            </a:extLst>
          </p:cNvPr>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52C85A7C-8B39-4EB7-993D-4DD9C6A44687}"/>
              </a:ext>
            </a:extLst>
          </p:cNvPr>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3076" name="Rectangle 4">
            <a:extLst>
              <a:ext uri="{FF2B5EF4-FFF2-40B4-BE49-F238E27FC236}">
                <a16:creationId xmlns:a16="http://schemas.microsoft.com/office/drawing/2014/main" id="{914EA24A-F67B-4AF3-9EC1-3493BA9F0208}"/>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431C39C0-4E3C-4ED6-85D8-150F1E4B6D99}"/>
              </a:ext>
            </a:extLst>
          </p:cNvPr>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03E428B2-05C4-48E4-9D90-EF27F7102896}"/>
              </a:ext>
            </a:extLst>
          </p:cNvPr>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B710AE8C-9509-4699-9B5C-AF248DA1090D}"/>
              </a:ext>
            </a:extLst>
          </p:cNvPr>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pPr>
              <a:defRPr/>
            </a:pPr>
            <a:fld id="{BAA369CF-F65F-48C1-8313-4549CD55A7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A992EB18-1AD1-4F9A-BAB9-1FA81B5E8015}"/>
              </a:ext>
            </a:extLst>
          </p:cNvPr>
          <p:cNvSpPr>
            <a:spLocks noGrp="1" noRot="1" noChangeAspect="1" noTextEdit="1"/>
          </p:cNvSpPr>
          <p:nvPr>
            <p:ph type="sldImg"/>
          </p:nvPr>
        </p:nvSpPr>
        <p:spPr>
          <a:ln>
            <a:solidFill>
              <a:srgbClr val="000000"/>
            </a:solidFill>
            <a:miter lim="800000"/>
            <a:headEnd/>
            <a:tailEnd/>
          </a:ln>
        </p:spPr>
      </p:sp>
      <p:sp>
        <p:nvSpPr>
          <p:cNvPr id="5123" name="Notes Placeholder 2">
            <a:extLst>
              <a:ext uri="{FF2B5EF4-FFF2-40B4-BE49-F238E27FC236}">
                <a16:creationId xmlns:a16="http://schemas.microsoft.com/office/drawing/2014/main" id="{2E7EF788-06CE-4DFF-BFE4-023E59E206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B11FEDBE-306F-4828-8579-F9C9559145E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CFF1BA7-0DEA-4D9B-8748-A4A3699894EA}" type="slidenum">
              <a:rPr lang="en-US" altLang="en-US" sz="1300" smtClean="0">
                <a:latin typeface="Calibri" panose="020F0502020204030204" pitchFamily="34" charset="0"/>
                <a:cs typeface="Arial" panose="020B0604020202020204" pitchFamily="34" charset="0"/>
              </a:rPr>
              <a:pPr>
                <a:buFontTx/>
                <a:buNone/>
              </a:pPr>
              <a:t>1</a:t>
            </a:fld>
            <a:endParaRPr lang="en-US" altLang="en-US" sz="1300" dirty="0">
              <a:latin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5CC889E5-FC34-4C85-A8FC-65ACACED343D}"/>
              </a:ext>
            </a:extLst>
          </p:cNvPr>
          <p:cNvSpPr>
            <a:spLocks noGrp="1" noRot="1" noChangeAspect="1" noChangeArrowheads="1" noTextEdit="1"/>
          </p:cNvSpPr>
          <p:nvPr>
            <p:ph type="sldImg"/>
          </p:nvPr>
        </p:nvSpPr>
        <p:spPr/>
      </p:sp>
      <p:sp>
        <p:nvSpPr>
          <p:cNvPr id="9219" name="Notes Placeholder 2">
            <a:extLst>
              <a:ext uri="{FF2B5EF4-FFF2-40B4-BE49-F238E27FC236}">
                <a16:creationId xmlns:a16="http://schemas.microsoft.com/office/drawing/2014/main" id="{D7952795-AC95-452F-873C-606DD10B03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9220" name="Slide Number Placeholder 3">
            <a:extLst>
              <a:ext uri="{FF2B5EF4-FFF2-40B4-BE49-F238E27FC236}">
                <a16:creationId xmlns:a16="http://schemas.microsoft.com/office/drawing/2014/main" id="{9B3D648D-E1DD-4686-9F9B-E6B2808C847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8D2BBC0-4336-4F4F-A1CF-486E2E8D3B3E}" type="slidenum">
              <a:rPr lang="en-US" altLang="en-US" sz="1300" smtClean="0"/>
              <a:pPr/>
              <a:t>14</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19FB-43BF-4806-A821-CA78D1C758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78AA6D6-6ED7-4A25-BC48-E08BDCD33D7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F682F1-8615-4819-9A1E-17D95F6CFC3A}"/>
              </a:ext>
            </a:extLst>
          </p:cNvPr>
          <p:cNvSpPr>
            <a:spLocks noGrp="1"/>
          </p:cNvSpPr>
          <p:nvPr>
            <p:ph type="dt" sz="half" idx="10"/>
          </p:nvPr>
        </p:nvSpPr>
        <p:spPr/>
        <p:txBody>
          <a:bodyPr/>
          <a:lstStyle/>
          <a:p>
            <a:pPr>
              <a:defRPr/>
            </a:pPr>
            <a:fld id="{412D9134-6A09-4BBB-A960-E08164CE4543}" type="datetime1">
              <a:rPr lang="en-US" smtClean="0"/>
              <a:pPr>
                <a:defRPr/>
              </a:pPr>
              <a:t>8/22/2020</a:t>
            </a:fld>
            <a:endParaRPr lang="en-US"/>
          </a:p>
        </p:txBody>
      </p:sp>
      <p:sp>
        <p:nvSpPr>
          <p:cNvPr id="5" name="Footer Placeholder 4">
            <a:extLst>
              <a:ext uri="{FF2B5EF4-FFF2-40B4-BE49-F238E27FC236}">
                <a16:creationId xmlns:a16="http://schemas.microsoft.com/office/drawing/2014/main" id="{E710B62D-4D06-47C8-977E-22A073F6E96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F954472-DC15-42EF-ABB8-EAD574A900AD}"/>
              </a:ext>
            </a:extLst>
          </p:cNvPr>
          <p:cNvSpPr>
            <a:spLocks noGrp="1"/>
          </p:cNvSpPr>
          <p:nvPr>
            <p:ph type="sldNum" sz="quarter" idx="12"/>
          </p:nvPr>
        </p:nvSpPr>
        <p:spPr/>
        <p:txBody>
          <a:bodyPr/>
          <a:lstStyle/>
          <a:p>
            <a:pPr>
              <a:defRPr/>
            </a:pPr>
            <a:fld id="{6B960DE1-9BCD-4EC4-AC20-5B66A289A809}" type="slidenum">
              <a:rPr lang="en-US" altLang="en-US" smtClean="0"/>
              <a:pPr>
                <a:defRPr/>
              </a:pPr>
              <a:t>‹#›</a:t>
            </a:fld>
            <a:endParaRPr lang="en-US" altLang="en-US"/>
          </a:p>
        </p:txBody>
      </p:sp>
    </p:spTree>
    <p:extLst>
      <p:ext uri="{BB962C8B-B14F-4D97-AF65-F5344CB8AC3E}">
        <p14:creationId xmlns:p14="http://schemas.microsoft.com/office/powerpoint/2010/main" val="341376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A6FE-2564-4130-9F3E-053C7727D7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19125F-29FC-4FE5-91D2-ADF74097B7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3F607-DEE2-46A3-920E-39F1C06805D3}"/>
              </a:ext>
            </a:extLst>
          </p:cNvPr>
          <p:cNvSpPr>
            <a:spLocks noGrp="1"/>
          </p:cNvSpPr>
          <p:nvPr>
            <p:ph type="dt" sz="half" idx="10"/>
          </p:nvPr>
        </p:nvSpPr>
        <p:spPr/>
        <p:txBody>
          <a:bodyPr/>
          <a:lstStyle/>
          <a:p>
            <a:pPr>
              <a:defRPr/>
            </a:pPr>
            <a:fld id="{F45C6586-CEE1-4D02-A046-F9F3F340C3EC}" type="datetime1">
              <a:rPr lang="en-US" smtClean="0"/>
              <a:pPr>
                <a:defRPr/>
              </a:pPr>
              <a:t>8/22/2020</a:t>
            </a:fld>
            <a:endParaRPr lang="en-US"/>
          </a:p>
        </p:txBody>
      </p:sp>
      <p:sp>
        <p:nvSpPr>
          <p:cNvPr id="5" name="Footer Placeholder 4">
            <a:extLst>
              <a:ext uri="{FF2B5EF4-FFF2-40B4-BE49-F238E27FC236}">
                <a16:creationId xmlns:a16="http://schemas.microsoft.com/office/drawing/2014/main" id="{A11287B3-9D35-4480-9775-1497F652BB4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A63006A-F6FD-4B46-AB7F-8505DA9DA9C3}"/>
              </a:ext>
            </a:extLst>
          </p:cNvPr>
          <p:cNvSpPr>
            <a:spLocks noGrp="1"/>
          </p:cNvSpPr>
          <p:nvPr>
            <p:ph type="sldNum" sz="quarter" idx="12"/>
          </p:nvPr>
        </p:nvSpPr>
        <p:spPr/>
        <p:txBody>
          <a:bodyPr/>
          <a:lstStyle/>
          <a:p>
            <a:pPr>
              <a:defRPr/>
            </a:pPr>
            <a:fld id="{50712B3D-2438-4D9B-AF49-F441F87C70B7}" type="slidenum">
              <a:rPr lang="en-US" altLang="en-US" smtClean="0"/>
              <a:pPr>
                <a:defRPr/>
              </a:pPr>
              <a:t>‹#›</a:t>
            </a:fld>
            <a:endParaRPr lang="en-US" altLang="en-US"/>
          </a:p>
        </p:txBody>
      </p:sp>
    </p:spTree>
    <p:extLst>
      <p:ext uri="{BB962C8B-B14F-4D97-AF65-F5344CB8AC3E}">
        <p14:creationId xmlns:p14="http://schemas.microsoft.com/office/powerpoint/2010/main" val="262799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2C3E3-F7C6-42F4-95F2-329219C2705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E3AB34-6D50-4415-9457-D27479E9123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015AB-F21A-46AB-BF82-BB473ABF23EB}"/>
              </a:ext>
            </a:extLst>
          </p:cNvPr>
          <p:cNvSpPr>
            <a:spLocks noGrp="1"/>
          </p:cNvSpPr>
          <p:nvPr>
            <p:ph type="dt" sz="half" idx="10"/>
          </p:nvPr>
        </p:nvSpPr>
        <p:spPr/>
        <p:txBody>
          <a:bodyPr/>
          <a:lstStyle/>
          <a:p>
            <a:pPr>
              <a:defRPr/>
            </a:pPr>
            <a:fld id="{C0E96595-7690-4683-83CC-8B2C21743C37}" type="datetime1">
              <a:rPr lang="en-US" smtClean="0"/>
              <a:pPr>
                <a:defRPr/>
              </a:pPr>
              <a:t>8/22/2020</a:t>
            </a:fld>
            <a:endParaRPr lang="en-US"/>
          </a:p>
        </p:txBody>
      </p:sp>
      <p:sp>
        <p:nvSpPr>
          <p:cNvPr id="5" name="Footer Placeholder 4">
            <a:extLst>
              <a:ext uri="{FF2B5EF4-FFF2-40B4-BE49-F238E27FC236}">
                <a16:creationId xmlns:a16="http://schemas.microsoft.com/office/drawing/2014/main" id="{9005D43C-9321-48C5-872A-4186301A2D9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E96340D-87CA-4411-9262-4585AEE07EB4}"/>
              </a:ext>
            </a:extLst>
          </p:cNvPr>
          <p:cNvSpPr>
            <a:spLocks noGrp="1"/>
          </p:cNvSpPr>
          <p:nvPr>
            <p:ph type="sldNum" sz="quarter" idx="12"/>
          </p:nvPr>
        </p:nvSpPr>
        <p:spPr/>
        <p:txBody>
          <a:bodyPr/>
          <a:lstStyle/>
          <a:p>
            <a:pPr>
              <a:defRPr/>
            </a:pPr>
            <a:fld id="{3C0F151D-30DB-4D4F-94AA-834DFBAC9F2F}" type="slidenum">
              <a:rPr lang="en-US" altLang="en-US" smtClean="0"/>
              <a:pPr>
                <a:defRPr/>
              </a:pPr>
              <a:t>‹#›</a:t>
            </a:fld>
            <a:endParaRPr lang="en-US" altLang="en-US"/>
          </a:p>
        </p:txBody>
      </p:sp>
    </p:spTree>
    <p:extLst>
      <p:ext uri="{BB962C8B-B14F-4D97-AF65-F5344CB8AC3E}">
        <p14:creationId xmlns:p14="http://schemas.microsoft.com/office/powerpoint/2010/main" val="71160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FAB5-0989-4939-9637-C095C22E9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CA9C10-42B3-438D-8100-62B86EA7A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D99F2-EFCB-4A46-9EC7-9F15154E6CC1}"/>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Footer Placeholder 4">
            <a:extLst>
              <a:ext uri="{FF2B5EF4-FFF2-40B4-BE49-F238E27FC236}">
                <a16:creationId xmlns:a16="http://schemas.microsoft.com/office/drawing/2014/main" id="{0F8D5E2C-625F-48BB-8BEB-716EDD47143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F7DF890-00BE-4EAA-A513-406FE49A683E}"/>
              </a:ext>
            </a:extLst>
          </p:cNvPr>
          <p:cNvSpPr>
            <a:spLocks noGrp="1"/>
          </p:cNvSpPr>
          <p:nvPr>
            <p:ph type="sldNum" sz="quarter" idx="12"/>
          </p:nvPr>
        </p:nvSpPr>
        <p:spPr/>
        <p:txBody>
          <a:bodyPr/>
          <a:lstStyle/>
          <a:p>
            <a:pPr>
              <a:defRPr/>
            </a:pPr>
            <a:fld id="{2F927761-C817-4EEF-A0A9-49CCAEA8B35F}" type="slidenum">
              <a:rPr lang="en-US" altLang="en-US" smtClean="0"/>
              <a:pPr>
                <a:defRPr/>
              </a:pPr>
              <a:t>‹#›</a:t>
            </a:fld>
            <a:endParaRPr lang="en-US" altLang="en-US"/>
          </a:p>
        </p:txBody>
      </p:sp>
    </p:spTree>
    <p:extLst>
      <p:ext uri="{BB962C8B-B14F-4D97-AF65-F5344CB8AC3E}">
        <p14:creationId xmlns:p14="http://schemas.microsoft.com/office/powerpoint/2010/main" val="331357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9228-B59B-43EF-B29E-56B104495EB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D3091D-1395-4671-B696-34F43D97BF9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9777C-C532-4435-AD31-BE66EAC8A4BA}"/>
              </a:ext>
            </a:extLst>
          </p:cNvPr>
          <p:cNvSpPr>
            <a:spLocks noGrp="1"/>
          </p:cNvSpPr>
          <p:nvPr>
            <p:ph type="dt" sz="half" idx="10"/>
          </p:nvPr>
        </p:nvSpPr>
        <p:spPr/>
        <p:txBody>
          <a:bodyPr/>
          <a:lstStyle/>
          <a:p>
            <a:pPr>
              <a:defRPr/>
            </a:pPr>
            <a:fld id="{D5507B9C-E14E-4CC7-A225-B582FD158BAF}" type="datetime1">
              <a:rPr lang="en-US" smtClean="0"/>
              <a:pPr>
                <a:defRPr/>
              </a:pPr>
              <a:t>8/22/2020</a:t>
            </a:fld>
            <a:endParaRPr lang="en-US"/>
          </a:p>
        </p:txBody>
      </p:sp>
      <p:sp>
        <p:nvSpPr>
          <p:cNvPr id="5" name="Footer Placeholder 4">
            <a:extLst>
              <a:ext uri="{FF2B5EF4-FFF2-40B4-BE49-F238E27FC236}">
                <a16:creationId xmlns:a16="http://schemas.microsoft.com/office/drawing/2014/main" id="{F780EB0B-23C8-4C09-AD5B-B965F32BDE9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EF8FFEB-6007-4127-8F70-0B919D251C5A}"/>
              </a:ext>
            </a:extLst>
          </p:cNvPr>
          <p:cNvSpPr>
            <a:spLocks noGrp="1"/>
          </p:cNvSpPr>
          <p:nvPr>
            <p:ph type="sldNum" sz="quarter" idx="12"/>
          </p:nvPr>
        </p:nvSpPr>
        <p:spPr/>
        <p:txBody>
          <a:bodyPr/>
          <a:lstStyle/>
          <a:p>
            <a:pPr>
              <a:defRPr/>
            </a:pPr>
            <a:fld id="{0A2E0087-18B7-425C-95C4-90EE843A951D}" type="slidenum">
              <a:rPr lang="en-US" altLang="en-US" smtClean="0"/>
              <a:pPr>
                <a:defRPr/>
              </a:pPr>
              <a:t>‹#›</a:t>
            </a:fld>
            <a:endParaRPr lang="en-US" altLang="en-US"/>
          </a:p>
        </p:txBody>
      </p:sp>
    </p:spTree>
    <p:extLst>
      <p:ext uri="{BB962C8B-B14F-4D97-AF65-F5344CB8AC3E}">
        <p14:creationId xmlns:p14="http://schemas.microsoft.com/office/powerpoint/2010/main" val="128527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8439-193E-432C-92E6-0A7ABBB0F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8C4660-2BE4-443D-9B99-77CF682C1C3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EFF9AE-4ECE-463F-806B-867FFE1794D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5E6625-BABC-4727-BBCC-19163FE0E187}"/>
              </a:ext>
            </a:extLst>
          </p:cNvPr>
          <p:cNvSpPr>
            <a:spLocks noGrp="1"/>
          </p:cNvSpPr>
          <p:nvPr>
            <p:ph type="dt" sz="half" idx="10"/>
          </p:nvPr>
        </p:nvSpPr>
        <p:spPr/>
        <p:txBody>
          <a:bodyPr/>
          <a:lstStyle/>
          <a:p>
            <a:pPr>
              <a:defRPr/>
            </a:pPr>
            <a:fld id="{4D6B46A0-FDF9-4F00-AB33-0A8741AE368D}" type="datetime1">
              <a:rPr lang="en-US" smtClean="0"/>
              <a:pPr>
                <a:defRPr/>
              </a:pPr>
              <a:t>8/22/2020</a:t>
            </a:fld>
            <a:endParaRPr lang="en-US"/>
          </a:p>
        </p:txBody>
      </p:sp>
      <p:sp>
        <p:nvSpPr>
          <p:cNvPr id="6" name="Footer Placeholder 5">
            <a:extLst>
              <a:ext uri="{FF2B5EF4-FFF2-40B4-BE49-F238E27FC236}">
                <a16:creationId xmlns:a16="http://schemas.microsoft.com/office/drawing/2014/main" id="{50088F84-E1A8-4A5A-B979-465A7301D03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60EBD66-22E7-4CF8-B888-BB2E4501F7C5}"/>
              </a:ext>
            </a:extLst>
          </p:cNvPr>
          <p:cNvSpPr>
            <a:spLocks noGrp="1"/>
          </p:cNvSpPr>
          <p:nvPr>
            <p:ph type="sldNum" sz="quarter" idx="12"/>
          </p:nvPr>
        </p:nvSpPr>
        <p:spPr/>
        <p:txBody>
          <a:bodyPr/>
          <a:lstStyle/>
          <a:p>
            <a:pPr>
              <a:defRPr/>
            </a:pPr>
            <a:fld id="{5355DCB7-725F-40E6-9B36-F988A54EE5A4}" type="slidenum">
              <a:rPr lang="en-US" altLang="en-US" smtClean="0"/>
              <a:pPr>
                <a:defRPr/>
              </a:pPr>
              <a:t>‹#›</a:t>
            </a:fld>
            <a:endParaRPr lang="en-US" altLang="en-US"/>
          </a:p>
        </p:txBody>
      </p:sp>
    </p:spTree>
    <p:extLst>
      <p:ext uri="{BB962C8B-B14F-4D97-AF65-F5344CB8AC3E}">
        <p14:creationId xmlns:p14="http://schemas.microsoft.com/office/powerpoint/2010/main" val="408147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51E2-C961-4250-8D83-F4BA67672E1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E599D3-819F-4DEA-8163-120C841C9B7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36F9AC2-45FD-4BA5-8B9C-4455E0C756D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089F58-3C10-45EF-A218-575054571B3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80361-2158-4259-AC90-3D7F5700B3D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8CB26C-B64D-41DC-9479-45FD4C1A37A5}"/>
              </a:ext>
            </a:extLst>
          </p:cNvPr>
          <p:cNvSpPr>
            <a:spLocks noGrp="1"/>
          </p:cNvSpPr>
          <p:nvPr>
            <p:ph type="dt" sz="half" idx="10"/>
          </p:nvPr>
        </p:nvSpPr>
        <p:spPr/>
        <p:txBody>
          <a:bodyPr/>
          <a:lstStyle/>
          <a:p>
            <a:pPr>
              <a:defRPr/>
            </a:pPr>
            <a:fld id="{8523339F-24E0-4521-B524-1D40D6D7E3AE}" type="datetime1">
              <a:rPr lang="en-US" smtClean="0"/>
              <a:pPr>
                <a:defRPr/>
              </a:pPr>
              <a:t>8/22/2020</a:t>
            </a:fld>
            <a:endParaRPr lang="en-US"/>
          </a:p>
        </p:txBody>
      </p:sp>
      <p:sp>
        <p:nvSpPr>
          <p:cNvPr id="8" name="Footer Placeholder 7">
            <a:extLst>
              <a:ext uri="{FF2B5EF4-FFF2-40B4-BE49-F238E27FC236}">
                <a16:creationId xmlns:a16="http://schemas.microsoft.com/office/drawing/2014/main" id="{B932A565-E9D4-4CE5-A3E3-F1E0EDC43788}"/>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757092E-8307-4353-87A4-4C2F452C0B43}"/>
              </a:ext>
            </a:extLst>
          </p:cNvPr>
          <p:cNvSpPr>
            <a:spLocks noGrp="1"/>
          </p:cNvSpPr>
          <p:nvPr>
            <p:ph type="sldNum" sz="quarter" idx="12"/>
          </p:nvPr>
        </p:nvSpPr>
        <p:spPr/>
        <p:txBody>
          <a:bodyPr/>
          <a:lstStyle/>
          <a:p>
            <a:pPr>
              <a:defRPr/>
            </a:pPr>
            <a:fld id="{988B9805-F007-4F73-B32A-36F65BA0E8BB}" type="slidenum">
              <a:rPr lang="en-US" altLang="en-US" smtClean="0"/>
              <a:pPr>
                <a:defRPr/>
              </a:pPr>
              <a:t>‹#›</a:t>
            </a:fld>
            <a:endParaRPr lang="en-US" altLang="en-US"/>
          </a:p>
        </p:txBody>
      </p:sp>
    </p:spTree>
    <p:extLst>
      <p:ext uri="{BB962C8B-B14F-4D97-AF65-F5344CB8AC3E}">
        <p14:creationId xmlns:p14="http://schemas.microsoft.com/office/powerpoint/2010/main" val="254493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A446-9BDC-49B5-AAE5-4C57A66CBF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F985B6-60F7-4E64-BBAF-D0D784FD0D27}"/>
              </a:ext>
            </a:extLst>
          </p:cNvPr>
          <p:cNvSpPr>
            <a:spLocks noGrp="1"/>
          </p:cNvSpPr>
          <p:nvPr>
            <p:ph type="dt" sz="half" idx="10"/>
          </p:nvPr>
        </p:nvSpPr>
        <p:spPr/>
        <p:txBody>
          <a:bodyPr/>
          <a:lstStyle/>
          <a:p>
            <a:pPr>
              <a:defRPr/>
            </a:pPr>
            <a:fld id="{11C1A375-A566-4AAC-8C82-3561630ABF0C}" type="datetime1">
              <a:rPr lang="en-US" smtClean="0"/>
              <a:pPr>
                <a:defRPr/>
              </a:pPr>
              <a:t>8/22/2020</a:t>
            </a:fld>
            <a:endParaRPr lang="en-US"/>
          </a:p>
        </p:txBody>
      </p:sp>
      <p:sp>
        <p:nvSpPr>
          <p:cNvPr id="4" name="Footer Placeholder 3">
            <a:extLst>
              <a:ext uri="{FF2B5EF4-FFF2-40B4-BE49-F238E27FC236}">
                <a16:creationId xmlns:a16="http://schemas.microsoft.com/office/drawing/2014/main" id="{B9C00182-BE64-4359-A093-9B1207FE420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248846CF-9822-480E-9876-C671C4ED5FF4}"/>
              </a:ext>
            </a:extLst>
          </p:cNvPr>
          <p:cNvSpPr>
            <a:spLocks noGrp="1"/>
          </p:cNvSpPr>
          <p:nvPr>
            <p:ph type="sldNum" sz="quarter" idx="12"/>
          </p:nvPr>
        </p:nvSpPr>
        <p:spPr/>
        <p:txBody>
          <a:bodyPr/>
          <a:lstStyle/>
          <a:p>
            <a:pPr>
              <a:defRPr/>
            </a:pPr>
            <a:fld id="{6AAE4AB3-6C90-432B-B620-A2E916F5CA83}" type="slidenum">
              <a:rPr lang="en-US" altLang="en-US" smtClean="0"/>
              <a:pPr>
                <a:defRPr/>
              </a:pPr>
              <a:t>‹#›</a:t>
            </a:fld>
            <a:endParaRPr lang="en-US" altLang="en-US"/>
          </a:p>
        </p:txBody>
      </p:sp>
    </p:spTree>
    <p:extLst>
      <p:ext uri="{BB962C8B-B14F-4D97-AF65-F5344CB8AC3E}">
        <p14:creationId xmlns:p14="http://schemas.microsoft.com/office/powerpoint/2010/main" val="394704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C9FA4-5D3A-4EAE-81F3-0D041CE96A45}"/>
              </a:ext>
            </a:extLst>
          </p:cNvPr>
          <p:cNvSpPr>
            <a:spLocks noGrp="1"/>
          </p:cNvSpPr>
          <p:nvPr>
            <p:ph type="dt" sz="half" idx="10"/>
          </p:nvPr>
        </p:nvSpPr>
        <p:spPr/>
        <p:txBody>
          <a:bodyPr/>
          <a:lstStyle/>
          <a:p>
            <a:pPr>
              <a:defRPr/>
            </a:pPr>
            <a:fld id="{0AF65508-6AD7-4513-BD90-631735ADB59C}" type="datetime1">
              <a:rPr lang="en-US" smtClean="0"/>
              <a:pPr>
                <a:defRPr/>
              </a:pPr>
              <a:t>8/22/2020</a:t>
            </a:fld>
            <a:endParaRPr lang="en-US"/>
          </a:p>
        </p:txBody>
      </p:sp>
      <p:sp>
        <p:nvSpPr>
          <p:cNvPr id="3" name="Footer Placeholder 2">
            <a:extLst>
              <a:ext uri="{FF2B5EF4-FFF2-40B4-BE49-F238E27FC236}">
                <a16:creationId xmlns:a16="http://schemas.microsoft.com/office/drawing/2014/main" id="{C06502F0-BDBB-4AC0-81B2-EFBEA811745D}"/>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5C60F759-DFE6-4D6C-AE5B-505A0DC88F26}"/>
              </a:ext>
            </a:extLst>
          </p:cNvPr>
          <p:cNvSpPr>
            <a:spLocks noGrp="1"/>
          </p:cNvSpPr>
          <p:nvPr>
            <p:ph type="sldNum" sz="quarter" idx="12"/>
          </p:nvPr>
        </p:nvSpPr>
        <p:spPr/>
        <p:txBody>
          <a:bodyPr/>
          <a:lstStyle/>
          <a:p>
            <a:pPr>
              <a:defRPr/>
            </a:pPr>
            <a:fld id="{10F6C40A-6340-4AE6-8809-78D468DFD57C}" type="slidenum">
              <a:rPr lang="en-US" altLang="en-US" smtClean="0"/>
              <a:pPr>
                <a:defRPr/>
              </a:pPr>
              <a:t>‹#›</a:t>
            </a:fld>
            <a:endParaRPr lang="en-US" altLang="en-US"/>
          </a:p>
        </p:txBody>
      </p:sp>
    </p:spTree>
    <p:extLst>
      <p:ext uri="{BB962C8B-B14F-4D97-AF65-F5344CB8AC3E}">
        <p14:creationId xmlns:p14="http://schemas.microsoft.com/office/powerpoint/2010/main" val="3937896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5EF-2421-40EE-ACEA-AC8F49E9EB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108C85-D3B1-4041-8370-69FAA4CA11A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27870C-150D-41D1-BB4A-FE38708ABB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1ABCA30-3D17-492A-A113-12D8946CE2AF}"/>
              </a:ext>
            </a:extLst>
          </p:cNvPr>
          <p:cNvSpPr>
            <a:spLocks noGrp="1"/>
          </p:cNvSpPr>
          <p:nvPr>
            <p:ph type="dt" sz="half" idx="10"/>
          </p:nvPr>
        </p:nvSpPr>
        <p:spPr/>
        <p:txBody>
          <a:bodyPr/>
          <a:lstStyle/>
          <a:p>
            <a:pPr>
              <a:defRPr/>
            </a:pPr>
            <a:fld id="{E653CB76-8FCC-4F0E-BAD2-158414A319B6}" type="datetime1">
              <a:rPr lang="en-US" smtClean="0"/>
              <a:pPr>
                <a:defRPr/>
              </a:pPr>
              <a:t>8/22/2020</a:t>
            </a:fld>
            <a:endParaRPr lang="en-US"/>
          </a:p>
        </p:txBody>
      </p:sp>
      <p:sp>
        <p:nvSpPr>
          <p:cNvPr id="6" name="Footer Placeholder 5">
            <a:extLst>
              <a:ext uri="{FF2B5EF4-FFF2-40B4-BE49-F238E27FC236}">
                <a16:creationId xmlns:a16="http://schemas.microsoft.com/office/drawing/2014/main" id="{E9F9B80D-84A9-4F96-B8D7-119FA327C32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D46BD7C-FDD5-4F77-AA11-652017349850}"/>
              </a:ext>
            </a:extLst>
          </p:cNvPr>
          <p:cNvSpPr>
            <a:spLocks noGrp="1"/>
          </p:cNvSpPr>
          <p:nvPr>
            <p:ph type="sldNum" sz="quarter" idx="12"/>
          </p:nvPr>
        </p:nvSpPr>
        <p:spPr/>
        <p:txBody>
          <a:bodyPr/>
          <a:lstStyle/>
          <a:p>
            <a:pPr>
              <a:defRPr/>
            </a:pPr>
            <a:fld id="{D7C51DB2-1780-480D-BA7B-E436BCA3B426}" type="slidenum">
              <a:rPr lang="en-US" altLang="en-US" smtClean="0"/>
              <a:pPr>
                <a:defRPr/>
              </a:pPr>
              <a:t>‹#›</a:t>
            </a:fld>
            <a:endParaRPr lang="en-US" altLang="en-US"/>
          </a:p>
        </p:txBody>
      </p:sp>
    </p:spTree>
    <p:extLst>
      <p:ext uri="{BB962C8B-B14F-4D97-AF65-F5344CB8AC3E}">
        <p14:creationId xmlns:p14="http://schemas.microsoft.com/office/powerpoint/2010/main" val="124759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C14D-F3D9-4E26-B0A8-4730D5DD477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E21F1B-35FA-4ADE-A0CE-DA9CBAC17ED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BB845DC-B5B4-4E20-B29E-8E858D256C7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5B7A8F5-4BF5-4C1C-9940-A219BD4C949F}"/>
              </a:ext>
            </a:extLst>
          </p:cNvPr>
          <p:cNvSpPr>
            <a:spLocks noGrp="1"/>
          </p:cNvSpPr>
          <p:nvPr>
            <p:ph type="dt" sz="half" idx="10"/>
          </p:nvPr>
        </p:nvSpPr>
        <p:spPr/>
        <p:txBody>
          <a:bodyPr/>
          <a:lstStyle/>
          <a:p>
            <a:pPr>
              <a:defRPr/>
            </a:pPr>
            <a:fld id="{0A6392A7-4827-4779-80D7-A2767AC00EE9}" type="datetime1">
              <a:rPr lang="en-US" smtClean="0"/>
              <a:pPr>
                <a:defRPr/>
              </a:pPr>
              <a:t>8/22/2020</a:t>
            </a:fld>
            <a:endParaRPr lang="en-US"/>
          </a:p>
        </p:txBody>
      </p:sp>
      <p:sp>
        <p:nvSpPr>
          <p:cNvPr id="6" name="Footer Placeholder 5">
            <a:extLst>
              <a:ext uri="{FF2B5EF4-FFF2-40B4-BE49-F238E27FC236}">
                <a16:creationId xmlns:a16="http://schemas.microsoft.com/office/drawing/2014/main" id="{586715EA-46B8-4EC7-A829-388DCCF030F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E399F43-7090-465E-9F8A-25B4C9E28715}"/>
              </a:ext>
            </a:extLst>
          </p:cNvPr>
          <p:cNvSpPr>
            <a:spLocks noGrp="1"/>
          </p:cNvSpPr>
          <p:nvPr>
            <p:ph type="sldNum" sz="quarter" idx="12"/>
          </p:nvPr>
        </p:nvSpPr>
        <p:spPr/>
        <p:txBody>
          <a:bodyPr/>
          <a:lstStyle/>
          <a:p>
            <a:pPr>
              <a:defRPr/>
            </a:pPr>
            <a:fld id="{091BF2DE-5993-43E1-91F8-308843FF2B7D}" type="slidenum">
              <a:rPr lang="en-US" altLang="en-US" smtClean="0"/>
              <a:pPr>
                <a:defRPr/>
              </a:pPr>
              <a:t>‹#›</a:t>
            </a:fld>
            <a:endParaRPr lang="en-US" altLang="en-US"/>
          </a:p>
        </p:txBody>
      </p:sp>
    </p:spTree>
    <p:extLst>
      <p:ext uri="{BB962C8B-B14F-4D97-AF65-F5344CB8AC3E}">
        <p14:creationId xmlns:p14="http://schemas.microsoft.com/office/powerpoint/2010/main" val="286192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E9930-A474-47DC-8F16-FE76A04A512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BBB024-5E9A-4EC8-BB0D-F1326A7E1BE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C1135-3C0F-4FD0-93DB-B88694E4CA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EE0B96F8-9DF7-4F49-92BC-75341EAB950B}" type="datetime1">
              <a:rPr lang="en-US" smtClean="0"/>
              <a:pPr>
                <a:defRPr/>
              </a:pPr>
              <a:t>8/22/2020</a:t>
            </a:fld>
            <a:endParaRPr lang="en-US"/>
          </a:p>
        </p:txBody>
      </p:sp>
      <p:sp>
        <p:nvSpPr>
          <p:cNvPr id="5" name="Footer Placeholder 4">
            <a:extLst>
              <a:ext uri="{FF2B5EF4-FFF2-40B4-BE49-F238E27FC236}">
                <a16:creationId xmlns:a16="http://schemas.microsoft.com/office/drawing/2014/main" id="{6222E34F-3078-4898-849C-F93BB6E660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93261BC-F2BE-4C74-9BE2-CB201073C6F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C66288D-FD28-4493-8501-1E06CFBF74FE}" type="slidenum">
              <a:rPr lang="en-US" altLang="en-US" smtClean="0"/>
              <a:pPr>
                <a:defRPr/>
              </a:pPr>
              <a:t>‹#›</a:t>
            </a:fld>
            <a:endParaRPr lang="en-US" altLang="en-US"/>
          </a:p>
        </p:txBody>
      </p:sp>
      <p:sp>
        <p:nvSpPr>
          <p:cNvPr id="7" name="Rectangle 7">
            <a:extLst>
              <a:ext uri="{FF2B5EF4-FFF2-40B4-BE49-F238E27FC236}">
                <a16:creationId xmlns:a16="http://schemas.microsoft.com/office/drawing/2014/main" id="{B4AD8862-23FD-4FB4-9958-34DE4892CDEE}"/>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8" name="Line 13">
            <a:extLst>
              <a:ext uri="{FF2B5EF4-FFF2-40B4-BE49-F238E27FC236}">
                <a16:creationId xmlns:a16="http://schemas.microsoft.com/office/drawing/2014/main" id="{75C09DCB-3B3D-4F81-A32B-232B35A87CAF}"/>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Text Box 14">
            <a:extLst>
              <a:ext uri="{FF2B5EF4-FFF2-40B4-BE49-F238E27FC236}">
                <a16:creationId xmlns:a16="http://schemas.microsoft.com/office/drawing/2014/main" id="{695E4BC4-9B6E-43CE-801A-EC987AD42882}"/>
              </a:ext>
            </a:extLst>
          </p:cNvPr>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 name="Rectangle 9">
            <a:extLst>
              <a:ext uri="{FF2B5EF4-FFF2-40B4-BE49-F238E27FC236}">
                <a16:creationId xmlns:a16="http://schemas.microsoft.com/office/drawing/2014/main" id="{0437B0CE-5C1F-4241-82D1-B401EA2FD307}"/>
              </a:ext>
            </a:extLst>
          </p:cNvPr>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1" name="Rectangle 17">
            <a:extLst>
              <a:ext uri="{FF2B5EF4-FFF2-40B4-BE49-F238E27FC236}">
                <a16:creationId xmlns:a16="http://schemas.microsoft.com/office/drawing/2014/main" id="{C390E564-80F0-4467-888B-49A104BD207A}"/>
              </a:ext>
            </a:extLst>
          </p:cNvPr>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2" name="Line 18">
            <a:extLst>
              <a:ext uri="{FF2B5EF4-FFF2-40B4-BE49-F238E27FC236}">
                <a16:creationId xmlns:a16="http://schemas.microsoft.com/office/drawing/2014/main" id="{70706DA6-479F-45C1-8F0D-1BBD3A8BFD1C}"/>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3" name="Picture 12" descr="new horizon college of engineering logo க்கான பட முடிவு">
            <a:extLst>
              <a:ext uri="{FF2B5EF4-FFF2-40B4-BE49-F238E27FC236}">
                <a16:creationId xmlns:a16="http://schemas.microsoft.com/office/drawing/2014/main" id="{72958E81-7ED2-4F76-B4CE-012B87BD649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845682"/>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ribd.com/author/271524004/Chris-Lanthem" TargetMode="External"/><Relationship Id="rId2" Type="http://schemas.openxmlformats.org/officeDocument/2006/relationships/hyperlink" Target="https://www.scribd.com/author/271423028/Frank-Thornton" TargetMode="External"/><Relationship Id="rId1" Type="http://schemas.openxmlformats.org/officeDocument/2006/relationships/slideLayout" Target="../slideLayouts/slideLayout7.xml"/><Relationship Id="rId5" Type="http://schemas.openxmlformats.org/officeDocument/2006/relationships/hyperlink" Target="https://www.scribd.com/author/290921415/Marco-Schwartz" TargetMode="External"/><Relationship Id="rId4" Type="http://schemas.openxmlformats.org/officeDocument/2006/relationships/hyperlink" Target="https://www.scribd.com/author/342590341/M-Paul-Pandi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F98B1AD-3AF2-4DE8-83D3-F4D699CF5FF4}"/>
              </a:ext>
            </a:extLst>
          </p:cNvPr>
          <p:cNvSpPr>
            <a:spLocks noGrp="1" noChangeArrowheads="1"/>
          </p:cNvSpPr>
          <p:nvPr>
            <p:ph type="ctrTitle"/>
          </p:nvPr>
        </p:nvSpPr>
        <p:spPr>
          <a:xfrm>
            <a:off x="685800" y="1576865"/>
            <a:ext cx="7772400" cy="937736"/>
          </a:xfrm>
        </p:spPr>
        <p:txBody>
          <a:bodyPr>
            <a:normAutofit fontScale="90000"/>
          </a:bodyPr>
          <a:lstStyle/>
          <a:p>
            <a:br>
              <a:rPr lang="en-US" altLang="en-US" sz="2100" b="1" dirty="0">
                <a:latin typeface="+mn-lt"/>
                <a:cs typeface="Times New Roman" panose="02020603050405020304" pitchFamily="18" charset="0"/>
              </a:rPr>
            </a:br>
            <a:r>
              <a:rPr lang="en-US" altLang="en-US" sz="2200" b="1" dirty="0">
                <a:solidFill>
                  <a:schemeClr val="accent1">
                    <a:lumMod val="75000"/>
                  </a:schemeClr>
                </a:solidFill>
                <a:latin typeface="Palatino Linotype" panose="02040502050505030304" pitchFamily="18" charset="0"/>
                <a:cs typeface="Times New Roman" panose="02020603050405020304" pitchFamily="18" charset="0"/>
              </a:rPr>
              <a:t>RFID BASED DOOR LOCK SYSTEM WITH MOBILE NOTIFICATION USING ARDUINO</a:t>
            </a:r>
            <a:br>
              <a:rPr lang="en-US" altLang="en-US" sz="2700" b="1" dirty="0">
                <a:latin typeface="+mn-lt"/>
                <a:cs typeface="Times New Roman" panose="02020603050405020304" pitchFamily="18" charset="0"/>
              </a:rPr>
            </a:br>
            <a:r>
              <a:rPr lang="en-US" altLang="en-US" sz="1800" dirty="0">
                <a:latin typeface="+mn-lt"/>
                <a:cs typeface="Times New Roman" panose="02020603050405020304" pitchFamily="18" charset="0"/>
              </a:rPr>
              <a:t>By</a:t>
            </a:r>
          </a:p>
        </p:txBody>
      </p:sp>
      <p:sp>
        <p:nvSpPr>
          <p:cNvPr id="4100" name="Date Placeholder 3">
            <a:extLst>
              <a:ext uri="{FF2B5EF4-FFF2-40B4-BE49-F238E27FC236}">
                <a16:creationId xmlns:a16="http://schemas.microsoft.com/office/drawing/2014/main" id="{48038DE9-0E22-4B6C-8DD1-1B634072D383}"/>
              </a:ext>
            </a:extLst>
          </p:cNvPr>
          <p:cNvSpPr>
            <a:spLocks noGrp="1"/>
          </p:cNvSpPr>
          <p:nvPr>
            <p:ph type="dt" sz="half" idx="10"/>
          </p:nvPr>
        </p:nvSpPr>
        <p:spPr>
          <a:xfrm>
            <a:off x="7586133" y="268649"/>
            <a:ext cx="989194" cy="309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305868D-61F7-4B15-9D8F-E63219A910A6}" type="datetime1">
              <a:rPr lang="en-US" altLang="en-US" sz="1400" smtClean="0">
                <a:latin typeface="+mn-lt"/>
              </a:rPr>
              <a:pPr>
                <a:spcBef>
                  <a:spcPct val="0"/>
                </a:spcBef>
                <a:buFontTx/>
                <a:buNone/>
              </a:pPr>
              <a:t>8/22/2020</a:t>
            </a:fld>
            <a:endParaRPr lang="en-US" altLang="en-US" sz="1400" dirty="0">
              <a:latin typeface="+mn-lt"/>
            </a:endParaRPr>
          </a:p>
        </p:txBody>
      </p:sp>
      <p:sp>
        <p:nvSpPr>
          <p:cNvPr id="4101" name="Slide Number Placeholder 4">
            <a:extLst>
              <a:ext uri="{FF2B5EF4-FFF2-40B4-BE49-F238E27FC236}">
                <a16:creationId xmlns:a16="http://schemas.microsoft.com/office/drawing/2014/main" id="{293C926D-F50D-48E0-9F4C-7737FD431462}"/>
              </a:ext>
            </a:extLst>
          </p:cNvPr>
          <p:cNvSpPr>
            <a:spLocks noGrp="1"/>
          </p:cNvSpPr>
          <p:nvPr>
            <p:ph type="sldNum" sz="quarter" idx="12"/>
          </p:nvPr>
        </p:nvSpPr>
        <p:spPr>
          <a:xfrm>
            <a:off x="8341995" y="6366932"/>
            <a:ext cx="802005" cy="3725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88B7FFD-520C-450C-92C8-C875A92DF6B5}" type="slidenum">
              <a:rPr lang="en-US" altLang="en-US" sz="1400" smtClean="0">
                <a:latin typeface="+mn-lt"/>
              </a:rPr>
              <a:pPr>
                <a:spcBef>
                  <a:spcPct val="0"/>
                </a:spcBef>
                <a:buFontTx/>
                <a:buNone/>
              </a:pPr>
              <a:t>1</a:t>
            </a:fld>
            <a:endParaRPr lang="en-US" altLang="en-US" sz="1400" dirty="0">
              <a:latin typeface="+mn-lt"/>
            </a:endParaRPr>
          </a:p>
        </p:txBody>
      </p:sp>
      <p:sp>
        <p:nvSpPr>
          <p:cNvPr id="4099" name="TextBox 3">
            <a:extLst>
              <a:ext uri="{FF2B5EF4-FFF2-40B4-BE49-F238E27FC236}">
                <a16:creationId xmlns:a16="http://schemas.microsoft.com/office/drawing/2014/main" id="{B1D2F457-9ADC-412E-8D27-E3A54C3830BD}"/>
              </a:ext>
            </a:extLst>
          </p:cNvPr>
          <p:cNvSpPr txBox="1">
            <a:spLocks noChangeArrowheads="1"/>
          </p:cNvSpPr>
          <p:nvPr/>
        </p:nvSpPr>
        <p:spPr bwMode="auto">
          <a:xfrm>
            <a:off x="2271713" y="838200"/>
            <a:ext cx="44338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100" dirty="0">
                <a:solidFill>
                  <a:srgbClr val="C00000"/>
                </a:solidFill>
                <a:latin typeface="+mn-lt"/>
                <a:cs typeface="Times New Roman" panose="02020603050405020304" pitchFamily="18" charset="0"/>
              </a:rPr>
              <a:t>PRESENTATION</a:t>
            </a:r>
          </a:p>
          <a:p>
            <a:pPr algn="ctr" eaLnBrk="1" hangingPunct="1">
              <a:spcBef>
                <a:spcPct val="0"/>
              </a:spcBef>
              <a:buFontTx/>
              <a:buNone/>
            </a:pPr>
            <a:r>
              <a:rPr lang="en-US" altLang="en-US" sz="2100" dirty="0">
                <a:solidFill>
                  <a:srgbClr val="C00000"/>
                </a:solidFill>
                <a:latin typeface="+mn-lt"/>
                <a:cs typeface="Times New Roman" panose="02020603050405020304" pitchFamily="18" charset="0"/>
              </a:rPr>
              <a:t>ON</a:t>
            </a:r>
          </a:p>
        </p:txBody>
      </p:sp>
      <p:sp>
        <p:nvSpPr>
          <p:cNvPr id="4102" name="Rectangle 4">
            <a:extLst>
              <a:ext uri="{FF2B5EF4-FFF2-40B4-BE49-F238E27FC236}">
                <a16:creationId xmlns:a16="http://schemas.microsoft.com/office/drawing/2014/main" id="{9EE23CA1-27D3-4549-B755-7259A3D6408F}"/>
              </a:ext>
            </a:extLst>
          </p:cNvPr>
          <p:cNvSpPr>
            <a:spLocks noChangeArrowheads="1"/>
          </p:cNvSpPr>
          <p:nvPr/>
        </p:nvSpPr>
        <p:spPr bwMode="auto">
          <a:xfrm>
            <a:off x="2057400" y="4267200"/>
            <a:ext cx="52197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latin typeface="+mn-lt"/>
              </a:rPr>
              <a:t>Guided By</a:t>
            </a:r>
          </a:p>
          <a:p>
            <a:pPr algn="ctr">
              <a:spcBef>
                <a:spcPct val="0"/>
              </a:spcBef>
              <a:buFontTx/>
              <a:buNone/>
            </a:pPr>
            <a:r>
              <a:rPr lang="en-US" altLang="en-US" sz="2400" dirty="0">
                <a:latin typeface="+mn-lt"/>
              </a:rPr>
              <a:t>Dr Richard</a:t>
            </a:r>
          </a:p>
          <a:p>
            <a:pPr algn="ctr">
              <a:spcBef>
                <a:spcPct val="0"/>
              </a:spcBef>
              <a:buFontTx/>
              <a:buNone/>
            </a:pPr>
            <a:endParaRPr lang="en-US" altLang="en-US" sz="2400" dirty="0">
              <a:latin typeface="+mn-lt"/>
            </a:endParaRPr>
          </a:p>
          <a:p>
            <a:pPr algn="ctr">
              <a:spcBef>
                <a:spcPct val="0"/>
              </a:spcBef>
              <a:buFontTx/>
              <a:buNone/>
            </a:pPr>
            <a:r>
              <a:rPr lang="en-US" altLang="en-US" sz="2400" dirty="0">
                <a:latin typeface="+mn-lt"/>
              </a:rPr>
              <a:t>Dept. of ECE</a:t>
            </a:r>
          </a:p>
          <a:p>
            <a:pPr algn="ctr">
              <a:spcBef>
                <a:spcPct val="0"/>
              </a:spcBef>
              <a:buFontTx/>
              <a:buNone/>
            </a:pPr>
            <a:r>
              <a:rPr lang="en-US" altLang="en-US" sz="2400" dirty="0">
                <a:latin typeface="+mn-lt"/>
              </a:rPr>
              <a:t>New Horizon College Of Engineering</a:t>
            </a:r>
            <a:endParaRPr lang="en-IN" altLang="en-US" sz="2400" dirty="0">
              <a:latin typeface="+mn-lt"/>
            </a:endParaRPr>
          </a:p>
        </p:txBody>
      </p:sp>
      <p:sp>
        <p:nvSpPr>
          <p:cNvPr id="7" name="Rectangle 6">
            <a:extLst>
              <a:ext uri="{FF2B5EF4-FFF2-40B4-BE49-F238E27FC236}">
                <a16:creationId xmlns:a16="http://schemas.microsoft.com/office/drawing/2014/main" id="{12C4251F-C749-4D87-BA12-ED6DF1E79E18}"/>
              </a:ext>
            </a:extLst>
          </p:cNvPr>
          <p:cNvSpPr/>
          <p:nvPr/>
        </p:nvSpPr>
        <p:spPr>
          <a:xfrm>
            <a:off x="2057400" y="53370"/>
            <a:ext cx="8244840" cy="523220"/>
          </a:xfrm>
          <a:prstGeom prst="rect">
            <a:avLst/>
          </a:prstGeom>
        </p:spPr>
        <p:txBody>
          <a:bodyPr wrap="square">
            <a:spAutoFit/>
          </a:bodyPr>
          <a:lstStyle/>
          <a:p>
            <a:pPr algn="ctr">
              <a:defRPr/>
            </a:pPr>
            <a:r>
              <a:rPr lang="en-IN" sz="2800" b="1" cap="all" dirty="0">
                <a:solidFill>
                  <a:srgbClr val="C00000"/>
                </a:solidFill>
              </a:rPr>
              <a:t>Mini-Project </a:t>
            </a:r>
            <a:r>
              <a:rPr lang="en-IN" sz="1400" b="1" cap="all" dirty="0">
                <a:solidFill>
                  <a:srgbClr val="254360"/>
                </a:solidFill>
              </a:rPr>
              <a:t>                                                                                      </a:t>
            </a:r>
          </a:p>
        </p:txBody>
      </p:sp>
      <p:sp>
        <p:nvSpPr>
          <p:cNvPr id="4104" name="TextBox 1">
            <a:extLst>
              <a:ext uri="{FF2B5EF4-FFF2-40B4-BE49-F238E27FC236}">
                <a16:creationId xmlns:a16="http://schemas.microsoft.com/office/drawing/2014/main" id="{75B78AAE-A699-4CEE-ABE7-07BA270C1866}"/>
              </a:ext>
            </a:extLst>
          </p:cNvPr>
          <p:cNvSpPr txBox="1">
            <a:spLocks noChangeArrowheads="1"/>
          </p:cNvSpPr>
          <p:nvPr/>
        </p:nvSpPr>
        <p:spPr bwMode="auto">
          <a:xfrm>
            <a:off x="1745456" y="2452369"/>
            <a:ext cx="5486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i="1" dirty="0">
                <a:solidFill>
                  <a:srgbClr val="C00000"/>
                </a:solidFill>
                <a:latin typeface="+mn-lt"/>
              </a:rPr>
              <a:t>  </a:t>
            </a:r>
            <a:r>
              <a:rPr lang="en-US" altLang="en-US" sz="2400" b="1" i="1" u="sng" dirty="0">
                <a:solidFill>
                  <a:srgbClr val="C00000"/>
                </a:solidFill>
                <a:latin typeface="+mn-lt"/>
              </a:rPr>
              <a:t>STUDENT NAME</a:t>
            </a:r>
            <a:r>
              <a:rPr lang="en-US" altLang="en-US" sz="2400" b="1" dirty="0">
                <a:solidFill>
                  <a:srgbClr val="C00000"/>
                </a:solidFill>
                <a:latin typeface="+mn-lt"/>
              </a:rPr>
              <a:t>                       </a:t>
            </a:r>
            <a:r>
              <a:rPr lang="en-US" altLang="en-US" sz="2400" b="1" i="1" u="sng" dirty="0">
                <a:solidFill>
                  <a:srgbClr val="C00000"/>
                </a:solidFill>
                <a:latin typeface="+mn-lt"/>
              </a:rPr>
              <a:t>USN</a:t>
            </a:r>
            <a:r>
              <a:rPr lang="en-US" altLang="en-US" sz="2400" dirty="0">
                <a:solidFill>
                  <a:srgbClr val="C00000"/>
                </a:solidFill>
                <a:latin typeface="+mn-lt"/>
              </a:rPr>
              <a:t> </a:t>
            </a:r>
          </a:p>
          <a:p>
            <a:pPr>
              <a:spcBef>
                <a:spcPct val="0"/>
              </a:spcBef>
              <a:buFontTx/>
              <a:buNone/>
            </a:pPr>
            <a:r>
              <a:rPr lang="en-US" altLang="en-US" sz="2000" dirty="0">
                <a:latin typeface="+mn-lt"/>
              </a:rPr>
              <a:t>    SUMAN PAL                                 1NH17EC127 </a:t>
            </a:r>
          </a:p>
          <a:p>
            <a:pPr>
              <a:spcBef>
                <a:spcPct val="0"/>
              </a:spcBef>
              <a:buFontTx/>
              <a:buNone/>
            </a:pPr>
            <a:r>
              <a:rPr lang="en-US" altLang="en-US" sz="2000" dirty="0">
                <a:latin typeface="+mn-lt"/>
              </a:rPr>
              <a:t>    ANKIT KUMAR                             1NH17EC007 </a:t>
            </a:r>
          </a:p>
          <a:p>
            <a:pPr>
              <a:spcBef>
                <a:spcPct val="0"/>
              </a:spcBef>
              <a:buFontTx/>
              <a:buNone/>
            </a:pPr>
            <a:r>
              <a:rPr lang="en-US" altLang="en-US" sz="2000" dirty="0">
                <a:latin typeface="+mn-lt"/>
              </a:rPr>
              <a:t>    P. R. SAI KARTHIK                        1NH17EC135</a:t>
            </a:r>
          </a:p>
          <a:p>
            <a:pPr>
              <a:spcBef>
                <a:spcPct val="0"/>
              </a:spcBef>
              <a:buFontTx/>
              <a:buNone/>
            </a:pPr>
            <a:r>
              <a:rPr lang="en-US" altLang="en-US" sz="2000" dirty="0">
                <a:latin typeface="+mn-lt"/>
              </a:rPr>
              <a:t>    JITENDER                                      1NH17EC035 </a:t>
            </a:r>
            <a:r>
              <a:rPr lang="en-US" altLang="en-US" sz="2400" dirty="0">
                <a:latin typeface="+mn-lt"/>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06D6-6359-427E-B610-4993FC00E487}"/>
              </a:ext>
            </a:extLst>
          </p:cNvPr>
          <p:cNvSpPr>
            <a:spLocks noGrp="1"/>
          </p:cNvSpPr>
          <p:nvPr>
            <p:ph type="title"/>
          </p:nvPr>
        </p:nvSpPr>
        <p:spPr>
          <a:xfrm>
            <a:off x="628650" y="365126"/>
            <a:ext cx="7886700" cy="1325563"/>
          </a:xfrm>
        </p:spPr>
        <p:txBody>
          <a:bodyPr>
            <a:normAutofit/>
          </a:bodyPr>
          <a:lstStyle/>
          <a:p>
            <a:br>
              <a:rPr lang="en-IN" sz="2800" b="1" dirty="0">
                <a:solidFill>
                  <a:schemeClr val="accent1">
                    <a:lumMod val="75000"/>
                  </a:schemeClr>
                </a:solidFill>
              </a:rPr>
            </a:br>
            <a:br>
              <a:rPr lang="en-IN" sz="2800" b="1" dirty="0">
                <a:solidFill>
                  <a:schemeClr val="accent1">
                    <a:lumMod val="75000"/>
                  </a:schemeClr>
                </a:solidFill>
              </a:rPr>
            </a:br>
            <a:r>
              <a:rPr lang="en-IN" sz="2800" b="1" u="sng" dirty="0">
                <a:solidFill>
                  <a:schemeClr val="accent1">
                    <a:lumMod val="75000"/>
                  </a:schemeClr>
                </a:solidFill>
              </a:rPr>
              <a:t>GSM MODULE:</a:t>
            </a:r>
          </a:p>
        </p:txBody>
      </p:sp>
      <p:sp>
        <p:nvSpPr>
          <p:cNvPr id="3" name="Content Placeholder 2">
            <a:extLst>
              <a:ext uri="{FF2B5EF4-FFF2-40B4-BE49-F238E27FC236}">
                <a16:creationId xmlns:a16="http://schemas.microsoft.com/office/drawing/2014/main" id="{ADF95A19-B46F-4D6B-A9F3-F48EB8D2CA15}"/>
              </a:ext>
            </a:extLst>
          </p:cNvPr>
          <p:cNvSpPr>
            <a:spLocks noGrp="1"/>
          </p:cNvSpPr>
          <p:nvPr>
            <p:ph idx="1"/>
          </p:nvPr>
        </p:nvSpPr>
        <p:spPr>
          <a:xfrm>
            <a:off x="628650" y="1825625"/>
            <a:ext cx="5206542" cy="4351338"/>
          </a:xfrm>
        </p:spPr>
        <p:txBody>
          <a:bodyPr/>
          <a:lstStyle/>
          <a:p>
            <a:pPr algn="just"/>
            <a:r>
              <a:rPr lang="en-US" dirty="0"/>
              <a:t>The GSM/GPRS-compatible is  Quad-band cell phone, which works on a frequency of 850/900/1800/1900MHz and which can be used not only to access the Internet, but also for oral communication (provided that it is connected to a microphone and a small loud speaker) and for SMSs.</a:t>
            </a:r>
          </a:p>
          <a:p>
            <a:pPr algn="just"/>
            <a:r>
              <a:rPr lang="en-US" dirty="0"/>
              <a:t>Internally, the module is managed by an AMR926EJ-S processor, which controls phone communication, data communication (through an integrated TCP/IP stack), and (through an UART and a TTL serial interface) the communication with the circuit interfaced with the cell phone itself.</a:t>
            </a:r>
            <a:endParaRPr lang="en-IN" dirty="0"/>
          </a:p>
        </p:txBody>
      </p:sp>
      <p:sp>
        <p:nvSpPr>
          <p:cNvPr id="4" name="Date Placeholder 3">
            <a:extLst>
              <a:ext uri="{FF2B5EF4-FFF2-40B4-BE49-F238E27FC236}">
                <a16:creationId xmlns:a16="http://schemas.microsoft.com/office/drawing/2014/main" id="{485181E9-F64D-4F27-B6A2-61FD9C55E98C}"/>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FF727FE3-5540-445E-AC77-9BA007AD0684}"/>
              </a:ext>
            </a:extLst>
          </p:cNvPr>
          <p:cNvSpPr>
            <a:spLocks noGrp="1"/>
          </p:cNvSpPr>
          <p:nvPr>
            <p:ph type="sldNum" sz="quarter" idx="12"/>
          </p:nvPr>
        </p:nvSpPr>
        <p:spPr/>
        <p:txBody>
          <a:bodyPr/>
          <a:lstStyle/>
          <a:p>
            <a:pPr>
              <a:defRPr/>
            </a:pPr>
            <a:fld id="{2F927761-C817-4EEF-A0A9-49CCAEA8B35F}"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5E1FE89A-5416-49EF-9E09-A7D5D276ED5F}"/>
              </a:ext>
            </a:extLst>
          </p:cNvPr>
          <p:cNvPicPr>
            <a:picLocks noChangeAspect="1"/>
          </p:cNvPicPr>
          <p:nvPr/>
        </p:nvPicPr>
        <p:blipFill>
          <a:blip r:embed="rId2"/>
          <a:stretch>
            <a:fillRect/>
          </a:stretch>
        </p:blipFill>
        <p:spPr>
          <a:xfrm>
            <a:off x="5835192" y="2922943"/>
            <a:ext cx="3176833" cy="2156701"/>
          </a:xfrm>
          <a:prstGeom prst="rect">
            <a:avLst/>
          </a:prstGeom>
        </p:spPr>
      </p:pic>
    </p:spTree>
    <p:extLst>
      <p:ext uri="{BB962C8B-B14F-4D97-AF65-F5344CB8AC3E}">
        <p14:creationId xmlns:p14="http://schemas.microsoft.com/office/powerpoint/2010/main" val="280760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25EB-8496-492F-997C-43D701B80F11}"/>
              </a:ext>
            </a:extLst>
          </p:cNvPr>
          <p:cNvSpPr>
            <a:spLocks noGrp="1"/>
          </p:cNvSpPr>
          <p:nvPr>
            <p:ph type="title"/>
          </p:nvPr>
        </p:nvSpPr>
        <p:spPr>
          <a:xfrm>
            <a:off x="628650" y="848412"/>
            <a:ext cx="7886700" cy="480767"/>
          </a:xfrm>
        </p:spPr>
        <p:txBody>
          <a:bodyPr>
            <a:normAutofit fontScale="90000"/>
          </a:bodyPr>
          <a:lstStyle/>
          <a:p>
            <a:br>
              <a:rPr lang="en-IN" dirty="0"/>
            </a:br>
            <a:br>
              <a:rPr lang="en-IN" dirty="0"/>
            </a:br>
            <a:r>
              <a:rPr lang="en-IN" sz="3100" b="1" u="sng" dirty="0">
                <a:solidFill>
                  <a:schemeClr val="accent1">
                    <a:lumMod val="75000"/>
                  </a:schemeClr>
                </a:solidFill>
              </a:rPr>
              <a:t>ARDUINO IDE:</a:t>
            </a:r>
          </a:p>
        </p:txBody>
      </p:sp>
      <p:sp>
        <p:nvSpPr>
          <p:cNvPr id="3" name="Content Placeholder 2">
            <a:extLst>
              <a:ext uri="{FF2B5EF4-FFF2-40B4-BE49-F238E27FC236}">
                <a16:creationId xmlns:a16="http://schemas.microsoft.com/office/drawing/2014/main" id="{7F457BDC-E65F-4087-A5EF-DDB9F865E3CC}"/>
              </a:ext>
            </a:extLst>
          </p:cNvPr>
          <p:cNvSpPr>
            <a:spLocks noGrp="1"/>
          </p:cNvSpPr>
          <p:nvPr>
            <p:ph idx="1"/>
          </p:nvPr>
        </p:nvSpPr>
        <p:spPr/>
        <p:txBody>
          <a:bodyPr/>
          <a:lstStyle/>
          <a:p>
            <a:pPr algn="just"/>
            <a:r>
              <a:rPr lang="en-IN" dirty="0">
                <a:latin typeface="Palatino Linotype" panose="02040502050505030304" pitchFamily="18" charset="0"/>
              </a:rPr>
              <a:t>The Arduino Integrated Development Environment (IDE) is a cross-platform application (for Windows, macOS, Linux) that is written in the programming language Java. It is used to write and upload programs to Arduino compatible boards, but also, with the help of 3rd party cores, other vendor development boards.</a:t>
            </a:r>
            <a:endParaRPr lang="en-IN" baseline="30000" dirty="0">
              <a:latin typeface="Palatino Linotype" panose="02040502050505030304" pitchFamily="18" charset="0"/>
            </a:endParaRPr>
          </a:p>
          <a:p>
            <a:pPr algn="just"/>
            <a:r>
              <a:rPr lang="en-US" dirty="0">
                <a:latin typeface="Palatino Linotype" panose="02040502050505030304" pitchFamily="18" charset="0"/>
              </a:rPr>
              <a:t>The Arduino IDE supports the languages C and C++ using special rules of code structuring. </a:t>
            </a:r>
          </a:p>
          <a:p>
            <a:pPr algn="just"/>
            <a:r>
              <a:rPr lang="en-US" dirty="0">
                <a:latin typeface="Palatino Linotype" panose="02040502050505030304" pitchFamily="18" charset="0"/>
              </a:rPr>
              <a:t>The Arduino IDE supplies a software library from the Wiring project, which provides many common input and output procedures. </a:t>
            </a:r>
            <a:endParaRPr lang="en-IN" dirty="0">
              <a:latin typeface="Palatino Linotype" panose="02040502050505030304" pitchFamily="18" charset="0"/>
            </a:endParaRPr>
          </a:p>
          <a:p>
            <a:endParaRPr lang="en-IN" dirty="0">
              <a:latin typeface="Palatino Linotype" panose="02040502050505030304" pitchFamily="18" charset="0"/>
            </a:endParaRPr>
          </a:p>
        </p:txBody>
      </p:sp>
      <p:sp>
        <p:nvSpPr>
          <p:cNvPr id="4" name="Date Placeholder 3">
            <a:extLst>
              <a:ext uri="{FF2B5EF4-FFF2-40B4-BE49-F238E27FC236}">
                <a16:creationId xmlns:a16="http://schemas.microsoft.com/office/drawing/2014/main" id="{6BE20CD2-88AD-4611-B96E-CF9DAFD22C76}"/>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EDFC2F67-5DC3-4CFE-964C-9CC8D080CD2E}"/>
              </a:ext>
            </a:extLst>
          </p:cNvPr>
          <p:cNvSpPr>
            <a:spLocks noGrp="1"/>
          </p:cNvSpPr>
          <p:nvPr>
            <p:ph type="sldNum" sz="quarter" idx="12"/>
          </p:nvPr>
        </p:nvSpPr>
        <p:spPr/>
        <p:txBody>
          <a:bodyPr/>
          <a:lstStyle/>
          <a:p>
            <a:pPr>
              <a:defRPr/>
            </a:pPr>
            <a:fld id="{2F927761-C817-4EEF-A0A9-49CCAEA8B35F}" type="slidenum">
              <a:rPr lang="en-US" altLang="en-US" smtClean="0"/>
              <a:pPr>
                <a:defRPr/>
              </a:pPr>
              <a:t>11</a:t>
            </a:fld>
            <a:endParaRPr lang="en-US" altLang="en-US"/>
          </a:p>
        </p:txBody>
      </p:sp>
      <p:sp>
        <p:nvSpPr>
          <p:cNvPr id="7" name="Rectangle 6">
            <a:extLst>
              <a:ext uri="{FF2B5EF4-FFF2-40B4-BE49-F238E27FC236}">
                <a16:creationId xmlns:a16="http://schemas.microsoft.com/office/drawing/2014/main" id="{F891094A-6C4F-469D-AE1F-76B409ACECB7}"/>
              </a:ext>
            </a:extLst>
          </p:cNvPr>
          <p:cNvSpPr/>
          <p:nvPr/>
        </p:nvSpPr>
        <p:spPr>
          <a:xfrm>
            <a:off x="2057400" y="53370"/>
            <a:ext cx="8244840" cy="523220"/>
          </a:xfrm>
          <a:prstGeom prst="rect">
            <a:avLst/>
          </a:prstGeom>
        </p:spPr>
        <p:txBody>
          <a:bodyPr wrap="square">
            <a:spAutoFit/>
          </a:bodyPr>
          <a:lstStyle/>
          <a:p>
            <a:pPr algn="ctr">
              <a:defRPr/>
            </a:pPr>
            <a:r>
              <a:rPr lang="en-IN" sz="2800" b="1" cap="all" dirty="0">
                <a:solidFill>
                  <a:srgbClr val="C00000"/>
                </a:solidFill>
                <a:latin typeface="+mj-lt"/>
              </a:rPr>
              <a:t>SOFTWARWE DESCRIPTION</a:t>
            </a:r>
            <a:r>
              <a:rPr lang="en-IN" sz="1400" b="1" cap="all" dirty="0">
                <a:solidFill>
                  <a:srgbClr val="254360"/>
                </a:solidFill>
                <a:latin typeface="+mj-lt"/>
              </a:rPr>
              <a:t>                                                                                     </a:t>
            </a:r>
          </a:p>
        </p:txBody>
      </p:sp>
    </p:spTree>
    <p:extLst>
      <p:ext uri="{BB962C8B-B14F-4D97-AF65-F5344CB8AC3E}">
        <p14:creationId xmlns:p14="http://schemas.microsoft.com/office/powerpoint/2010/main" val="166044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A1AB-A04E-4BE3-872E-93E747A0C6F4}"/>
              </a:ext>
            </a:extLst>
          </p:cNvPr>
          <p:cNvSpPr>
            <a:spLocks noGrp="1"/>
          </p:cNvSpPr>
          <p:nvPr>
            <p:ph type="title"/>
          </p:nvPr>
        </p:nvSpPr>
        <p:spPr>
          <a:xfrm>
            <a:off x="3037553" y="0"/>
            <a:ext cx="2881467" cy="943437"/>
          </a:xfrm>
        </p:spPr>
        <p:txBody>
          <a:bodyPr>
            <a:normAutofit/>
          </a:bodyPr>
          <a:lstStyle/>
          <a:p>
            <a:r>
              <a:rPr lang="en-IN" sz="2800" b="1" dirty="0">
                <a:solidFill>
                  <a:schemeClr val="accent1">
                    <a:lumMod val="75000"/>
                  </a:schemeClr>
                </a:solidFill>
              </a:rPr>
              <a:t>GSM CONTROLLER</a:t>
            </a:r>
          </a:p>
        </p:txBody>
      </p:sp>
      <p:sp>
        <p:nvSpPr>
          <p:cNvPr id="3" name="Date Placeholder 2">
            <a:extLst>
              <a:ext uri="{FF2B5EF4-FFF2-40B4-BE49-F238E27FC236}">
                <a16:creationId xmlns:a16="http://schemas.microsoft.com/office/drawing/2014/main" id="{8DFE29CF-36E3-45EF-9534-F8A401BF7A63}"/>
              </a:ext>
            </a:extLst>
          </p:cNvPr>
          <p:cNvSpPr>
            <a:spLocks noGrp="1"/>
          </p:cNvSpPr>
          <p:nvPr>
            <p:ph type="dt" sz="half" idx="10"/>
          </p:nvPr>
        </p:nvSpPr>
        <p:spPr/>
        <p:txBody>
          <a:bodyPr/>
          <a:lstStyle/>
          <a:p>
            <a:pPr>
              <a:defRPr/>
            </a:pPr>
            <a:fld id="{11C1A375-A566-4AAC-8C82-3561630ABF0C}" type="datetime1">
              <a:rPr lang="en-US" smtClean="0"/>
              <a:pPr>
                <a:defRPr/>
              </a:pPr>
              <a:t>8/22/2020</a:t>
            </a:fld>
            <a:endParaRPr lang="en-US"/>
          </a:p>
        </p:txBody>
      </p:sp>
      <p:sp>
        <p:nvSpPr>
          <p:cNvPr id="4" name="Slide Number Placeholder 3">
            <a:extLst>
              <a:ext uri="{FF2B5EF4-FFF2-40B4-BE49-F238E27FC236}">
                <a16:creationId xmlns:a16="http://schemas.microsoft.com/office/drawing/2014/main" id="{B1D1614E-5239-4792-B06A-5C31EEB50EB6}"/>
              </a:ext>
            </a:extLst>
          </p:cNvPr>
          <p:cNvSpPr>
            <a:spLocks noGrp="1"/>
          </p:cNvSpPr>
          <p:nvPr>
            <p:ph type="sldNum" sz="quarter" idx="12"/>
          </p:nvPr>
        </p:nvSpPr>
        <p:spPr/>
        <p:txBody>
          <a:bodyPr/>
          <a:lstStyle/>
          <a:p>
            <a:pPr>
              <a:defRPr/>
            </a:pPr>
            <a:fld id="{6AAE4AB3-6C90-432B-B620-A2E916F5CA83}"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CB04B735-08B3-4B6D-84DB-83C672120771}"/>
              </a:ext>
            </a:extLst>
          </p:cNvPr>
          <p:cNvPicPr>
            <a:picLocks noChangeAspect="1"/>
          </p:cNvPicPr>
          <p:nvPr/>
        </p:nvPicPr>
        <p:blipFill rotWithShape="1">
          <a:blip r:embed="rId2"/>
          <a:srcRect t="3784"/>
          <a:stretch/>
        </p:blipFill>
        <p:spPr>
          <a:xfrm>
            <a:off x="2600325" y="943437"/>
            <a:ext cx="3857625" cy="5113234"/>
          </a:xfrm>
          <a:prstGeom prst="rect">
            <a:avLst/>
          </a:prstGeom>
        </p:spPr>
      </p:pic>
    </p:spTree>
    <p:extLst>
      <p:ext uri="{BB962C8B-B14F-4D97-AF65-F5344CB8AC3E}">
        <p14:creationId xmlns:p14="http://schemas.microsoft.com/office/powerpoint/2010/main" val="241640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CCB4DD2D-06C1-4701-B52A-1849F8F7DA5A}"/>
              </a:ext>
            </a:extLst>
          </p:cNvPr>
          <p:cNvSpPr>
            <a:spLocks noGrp="1"/>
          </p:cNvSpPr>
          <p:nvPr>
            <p:ph type="dt" sz="half" idx="10"/>
          </p:nvPr>
        </p:nvSpPr>
        <p:spPr>
          <a:xfrm>
            <a:off x="7742238" y="271504"/>
            <a:ext cx="1001266" cy="2234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5B6EA8-6661-4B3E-9157-F83C806E367C}" type="datetime1">
              <a:rPr lang="en-US" altLang="en-US" sz="1400" smtClean="0"/>
              <a:pPr>
                <a:spcBef>
                  <a:spcPct val="0"/>
                </a:spcBef>
                <a:buFontTx/>
                <a:buNone/>
              </a:pPr>
              <a:t>8/22/2020</a:t>
            </a:fld>
            <a:endParaRPr lang="en-US" altLang="en-US" sz="1400" dirty="0"/>
          </a:p>
        </p:txBody>
      </p:sp>
      <p:sp>
        <p:nvSpPr>
          <p:cNvPr id="12292" name="Rectangle 2">
            <a:extLst>
              <a:ext uri="{FF2B5EF4-FFF2-40B4-BE49-F238E27FC236}">
                <a16:creationId xmlns:a16="http://schemas.microsoft.com/office/drawing/2014/main" id="{44590AC5-5B97-40BE-9165-E7C836A0A0DC}"/>
              </a:ext>
            </a:extLst>
          </p:cNvPr>
          <p:cNvSpPr>
            <a:spLocks noChangeArrowheads="1"/>
          </p:cNvSpPr>
          <p:nvPr/>
        </p:nvSpPr>
        <p:spPr bwMode="auto">
          <a:xfrm>
            <a:off x="2473897" y="152400"/>
            <a:ext cx="45565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dirty="0">
                <a:solidFill>
                  <a:srgbClr val="C00000"/>
                </a:solidFill>
                <a:cs typeface="Times New Roman" panose="02020603050405020304" pitchFamily="18" charset="0"/>
              </a:rPr>
              <a:t>TOP LEVEL BLOCK DIAGAM </a:t>
            </a:r>
            <a:endParaRPr lang="en-IN" altLang="en-US" sz="2400" dirty="0">
              <a:solidFill>
                <a:srgbClr val="C00000"/>
              </a:solidFill>
            </a:endParaRPr>
          </a:p>
        </p:txBody>
      </p:sp>
      <p:sp>
        <p:nvSpPr>
          <p:cNvPr id="6" name="Slide Number Placeholder 4">
            <a:extLst>
              <a:ext uri="{FF2B5EF4-FFF2-40B4-BE49-F238E27FC236}">
                <a16:creationId xmlns:a16="http://schemas.microsoft.com/office/drawing/2014/main" id="{5AA8836E-E137-470E-BBBD-544E16971ACA}"/>
              </a:ext>
            </a:extLst>
          </p:cNvPr>
          <p:cNvSpPr txBox="1">
            <a:spLocks/>
          </p:cNvSpPr>
          <p:nvPr/>
        </p:nvSpPr>
        <p:spPr>
          <a:xfrm>
            <a:off x="8382000" y="6460066"/>
            <a:ext cx="723008" cy="3979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lstStyle>
            <a:defPPr>
              <a:defRPr lang="en-US"/>
            </a:defPPr>
            <a:lvl1pPr marL="0" algn="r" defTabSz="457200" rtl="0" eaLnBrk="1" latinLnBrk="0" hangingPunct="1">
              <a:spcBef>
                <a:spcPct val="20000"/>
              </a:spcBef>
              <a:buChar char="•"/>
              <a:defRPr sz="3200" kern="1200">
                <a:solidFill>
                  <a:schemeClr val="tx1"/>
                </a:solidFill>
                <a:latin typeface="Times New Roman" panose="02020603050405020304" pitchFamily="18" charset="0"/>
                <a:ea typeface="+mn-ea"/>
                <a:cs typeface="+mn-cs"/>
              </a:defRPr>
            </a:lvl1pPr>
            <a:lvl2pPr marL="742950" indent="-285750" algn="l" defTabSz="4572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4572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4572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4572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4572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4572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4572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C94450C8-2A73-47E8-B7F0-AA1F56D18529}" type="slidenum">
              <a:rPr lang="en-US" altLang="en-US" sz="1400" smtClean="0"/>
              <a:pPr>
                <a:spcBef>
                  <a:spcPct val="0"/>
                </a:spcBef>
                <a:buFontTx/>
                <a:buNone/>
              </a:pPr>
              <a:t>13</a:t>
            </a:fld>
            <a:endParaRPr lang="en-US" altLang="en-US" sz="1400" dirty="0"/>
          </a:p>
        </p:txBody>
      </p:sp>
      <p:pic>
        <p:nvPicPr>
          <p:cNvPr id="1028" name="Picture 4">
            <a:extLst>
              <a:ext uri="{FF2B5EF4-FFF2-40B4-BE49-F238E27FC236}">
                <a16:creationId xmlns:a16="http://schemas.microsoft.com/office/drawing/2014/main" id="{B90CBF32-F852-4B8B-BAE3-83CF240F5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767125"/>
            <a:ext cx="4941887" cy="54545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792EA9-AC70-4193-A65F-85FBED762384}"/>
              </a:ext>
            </a:extLst>
          </p:cNvPr>
          <p:cNvSpPr>
            <a:spLocks noGrp="1"/>
          </p:cNvSpPr>
          <p:nvPr>
            <p:ph type="title"/>
          </p:nvPr>
        </p:nvSpPr>
        <p:spPr>
          <a:xfrm>
            <a:off x="1489435" y="187136"/>
            <a:ext cx="6087703" cy="503578"/>
          </a:xfrm>
        </p:spPr>
        <p:txBody>
          <a:bodyPr>
            <a:normAutofit/>
          </a:bodyPr>
          <a:lstStyle/>
          <a:p>
            <a:r>
              <a:rPr lang="en-IN" sz="2400" dirty="0">
                <a:solidFill>
                  <a:srgbClr val="FF0000"/>
                </a:solidFill>
              </a:rPr>
              <a:t>           General picture of Circuit Connection</a:t>
            </a:r>
          </a:p>
        </p:txBody>
      </p:sp>
      <p:sp>
        <p:nvSpPr>
          <p:cNvPr id="8194" name="Date Placeholder 1">
            <a:extLst>
              <a:ext uri="{FF2B5EF4-FFF2-40B4-BE49-F238E27FC236}">
                <a16:creationId xmlns:a16="http://schemas.microsoft.com/office/drawing/2014/main" id="{2845544B-B18D-4FBB-97E6-25548B62ACCA}"/>
              </a:ext>
            </a:extLst>
          </p:cNvPr>
          <p:cNvSpPr>
            <a:spLocks noGrp="1"/>
          </p:cNvSpPr>
          <p:nvPr>
            <p:ph type="dt" sz="half" idx="10"/>
          </p:nvPr>
        </p:nvSpPr>
        <p:spPr>
          <a:xfrm>
            <a:off x="7477036" y="347475"/>
            <a:ext cx="1345231" cy="3092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922829-08A5-4F50-B0C8-420064A6D179}" type="datetime1">
              <a:rPr lang="en-US" altLang="en-US" sz="1400" smtClean="0"/>
              <a:pPr>
                <a:spcBef>
                  <a:spcPct val="0"/>
                </a:spcBef>
                <a:buFontTx/>
                <a:buNone/>
              </a:pPr>
              <a:t>8/22/2020</a:t>
            </a:fld>
            <a:endParaRPr lang="en-US" altLang="en-US" sz="1400" dirty="0"/>
          </a:p>
        </p:txBody>
      </p:sp>
      <p:sp>
        <p:nvSpPr>
          <p:cNvPr id="8195" name="Slide Number Placeholder 2">
            <a:extLst>
              <a:ext uri="{FF2B5EF4-FFF2-40B4-BE49-F238E27FC236}">
                <a16:creationId xmlns:a16="http://schemas.microsoft.com/office/drawing/2014/main" id="{E8FC88A5-6611-4A26-B0B7-479063FE4286}"/>
              </a:ext>
            </a:extLst>
          </p:cNvPr>
          <p:cNvSpPr>
            <a:spLocks noGrp="1"/>
          </p:cNvSpPr>
          <p:nvPr>
            <p:ph type="sldNum" sz="quarter" idx="12"/>
          </p:nvPr>
        </p:nvSpPr>
        <p:spPr>
          <a:xfrm>
            <a:off x="8285525" y="6354422"/>
            <a:ext cx="795746" cy="503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AA7EBB4-8CEC-41D7-ADB6-EEDE29F5E807}" type="slidenum">
              <a:rPr lang="en-US" altLang="en-US" sz="1400" smtClean="0"/>
              <a:pPr>
                <a:spcBef>
                  <a:spcPct val="0"/>
                </a:spcBef>
                <a:buFontTx/>
                <a:buNone/>
              </a:pPr>
              <a:t>14</a:t>
            </a:fld>
            <a:endParaRPr lang="en-US" altLang="en-US" sz="1400" dirty="0"/>
          </a:p>
        </p:txBody>
      </p:sp>
      <p:pic>
        <p:nvPicPr>
          <p:cNvPr id="3074" name="Picture 2" descr="rfid and keypad based door lock and alert system using arduino">
            <a:extLst>
              <a:ext uri="{FF2B5EF4-FFF2-40B4-BE49-F238E27FC236}">
                <a16:creationId xmlns:a16="http://schemas.microsoft.com/office/drawing/2014/main" id="{6522B93B-78EE-4FD7-BC1B-3775485C38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287"/>
          <a:stretch/>
        </p:blipFill>
        <p:spPr bwMode="auto">
          <a:xfrm>
            <a:off x="1000125" y="851053"/>
            <a:ext cx="7143750" cy="5314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F5A1-1D60-44A2-9864-323A5C63EA72}"/>
              </a:ext>
            </a:extLst>
          </p:cNvPr>
          <p:cNvSpPr>
            <a:spLocks noGrp="1"/>
          </p:cNvSpPr>
          <p:nvPr>
            <p:ph type="title"/>
          </p:nvPr>
        </p:nvSpPr>
        <p:spPr>
          <a:xfrm>
            <a:off x="3026005" y="0"/>
            <a:ext cx="3874416" cy="830958"/>
          </a:xfrm>
        </p:spPr>
        <p:txBody>
          <a:bodyPr>
            <a:normAutofit/>
          </a:bodyPr>
          <a:lstStyle/>
          <a:p>
            <a:r>
              <a:rPr lang="en-IN" sz="2600" b="1" dirty="0">
                <a:solidFill>
                  <a:srgbClr val="C00000"/>
                </a:solidFill>
              </a:rPr>
              <a:t>EXISTING METHOD</a:t>
            </a:r>
          </a:p>
        </p:txBody>
      </p:sp>
      <p:sp>
        <p:nvSpPr>
          <p:cNvPr id="3" name="Content Placeholder 2">
            <a:extLst>
              <a:ext uri="{FF2B5EF4-FFF2-40B4-BE49-F238E27FC236}">
                <a16:creationId xmlns:a16="http://schemas.microsoft.com/office/drawing/2014/main" id="{49010B11-A6D9-498B-952D-1C806CC7A4B7}"/>
              </a:ext>
            </a:extLst>
          </p:cNvPr>
          <p:cNvSpPr>
            <a:spLocks noGrp="1"/>
          </p:cNvSpPr>
          <p:nvPr>
            <p:ph idx="1"/>
          </p:nvPr>
        </p:nvSpPr>
        <p:spPr>
          <a:xfrm>
            <a:off x="553236" y="1099761"/>
            <a:ext cx="7886700" cy="4351338"/>
          </a:xfrm>
        </p:spPr>
        <p:txBody>
          <a:bodyPr/>
          <a:lstStyle/>
          <a:p>
            <a:pPr>
              <a:lnSpc>
                <a:spcPct val="150000"/>
              </a:lnSpc>
              <a:buFont typeface="Wingdings" panose="05000000000000000000" pitchFamily="2" charset="2"/>
              <a:buChar char="v"/>
            </a:pPr>
            <a:r>
              <a:rPr lang="en-US" dirty="0"/>
              <a:t> </a:t>
            </a:r>
            <a:r>
              <a:rPr lang="en-US" sz="2000" dirty="0">
                <a:latin typeface="Palatino Linotype" panose="02040502050505030304" pitchFamily="18" charset="0"/>
              </a:rPr>
              <a:t>Manual locking system is the one of the existing methods which is widely used by the banking system.</a:t>
            </a:r>
          </a:p>
          <a:p>
            <a:pPr>
              <a:lnSpc>
                <a:spcPct val="150000"/>
              </a:lnSpc>
              <a:buFont typeface="Wingdings" panose="05000000000000000000" pitchFamily="2" charset="2"/>
              <a:buChar char="v"/>
            </a:pPr>
            <a:r>
              <a:rPr lang="en-US" sz="2000" dirty="0">
                <a:latin typeface="Palatino Linotype" panose="02040502050505030304" pitchFamily="18" charset="0"/>
              </a:rPr>
              <a:t> It is insecure when the key was lost and manual interference.</a:t>
            </a:r>
          </a:p>
          <a:p>
            <a:pPr>
              <a:lnSpc>
                <a:spcPct val="150000"/>
              </a:lnSpc>
              <a:buFont typeface="Wingdings" panose="05000000000000000000" pitchFamily="2" charset="2"/>
              <a:buChar char="v"/>
            </a:pPr>
            <a:r>
              <a:rPr lang="en-US" sz="2000" dirty="0">
                <a:latin typeface="Palatino Linotype" panose="02040502050505030304" pitchFamily="18" charset="0"/>
              </a:rPr>
              <a:t> One more conventional methods is digital locking system it is also insecure if any one hacks the password.</a:t>
            </a:r>
            <a:endParaRPr lang="en-IN" sz="2000" dirty="0">
              <a:latin typeface="Palatino Linotype" panose="02040502050505030304" pitchFamily="18" charset="0"/>
            </a:endParaRPr>
          </a:p>
        </p:txBody>
      </p:sp>
      <p:sp>
        <p:nvSpPr>
          <p:cNvPr id="4" name="Date Placeholder 3">
            <a:extLst>
              <a:ext uri="{FF2B5EF4-FFF2-40B4-BE49-F238E27FC236}">
                <a16:creationId xmlns:a16="http://schemas.microsoft.com/office/drawing/2014/main" id="{43DDB14C-ED06-4B53-A336-E49C88DB837B}"/>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9351F12C-B273-49D1-A25B-A3F520890C21}"/>
              </a:ext>
            </a:extLst>
          </p:cNvPr>
          <p:cNvSpPr>
            <a:spLocks noGrp="1"/>
          </p:cNvSpPr>
          <p:nvPr>
            <p:ph type="sldNum" sz="quarter" idx="12"/>
          </p:nvPr>
        </p:nvSpPr>
        <p:spPr/>
        <p:txBody>
          <a:bodyPr/>
          <a:lstStyle/>
          <a:p>
            <a:pPr>
              <a:defRPr/>
            </a:pPr>
            <a:fld id="{2F927761-C817-4EEF-A0A9-49CCAEA8B35F}" type="slidenum">
              <a:rPr lang="en-US" altLang="en-US" smtClean="0"/>
              <a:pPr>
                <a:defRPr/>
              </a:pPr>
              <a:t>15</a:t>
            </a:fld>
            <a:endParaRPr lang="en-US" altLang="en-US"/>
          </a:p>
        </p:txBody>
      </p:sp>
    </p:spTree>
    <p:extLst>
      <p:ext uri="{BB962C8B-B14F-4D97-AF65-F5344CB8AC3E}">
        <p14:creationId xmlns:p14="http://schemas.microsoft.com/office/powerpoint/2010/main" val="405646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a:extLst>
              <a:ext uri="{FF2B5EF4-FFF2-40B4-BE49-F238E27FC236}">
                <a16:creationId xmlns:a16="http://schemas.microsoft.com/office/drawing/2014/main" id="{A82A00CE-4BFB-495E-A646-6BDAD56176D1}"/>
              </a:ext>
            </a:extLst>
          </p:cNvPr>
          <p:cNvSpPr>
            <a:spLocks noGrp="1" noChangeArrowheads="1"/>
          </p:cNvSpPr>
          <p:nvPr>
            <p:ph idx="1"/>
          </p:nvPr>
        </p:nvSpPr>
        <p:spPr>
          <a:xfrm>
            <a:off x="275734" y="1043233"/>
            <a:ext cx="8302658" cy="4114800"/>
          </a:xfrm>
        </p:spPr>
        <p:txBody>
          <a:bodyPr>
            <a:normAutofit/>
          </a:bodyPr>
          <a:lstStyle/>
          <a:p>
            <a:pPr>
              <a:buFont typeface="Wingdings" panose="05000000000000000000" pitchFamily="2" charset="2"/>
              <a:buChar char="v"/>
            </a:pPr>
            <a:r>
              <a:rPr lang="en-US" sz="2000" dirty="0"/>
              <a:t> </a:t>
            </a:r>
            <a:r>
              <a:rPr lang="en-US" sz="2000" dirty="0">
                <a:latin typeface="Palatino Linotype" panose="02040502050505030304" pitchFamily="18" charset="0"/>
              </a:rPr>
              <a:t>We are using the Sim900 GSM module in that system to make it an RFID and Keypad based Door lock and alert system using Arduino.</a:t>
            </a:r>
          </a:p>
          <a:p>
            <a:pPr>
              <a:buFont typeface="Wingdings" panose="05000000000000000000" pitchFamily="2" charset="2"/>
              <a:buChar char="v"/>
            </a:pPr>
            <a:r>
              <a:rPr lang="en-US" sz="2000" dirty="0">
                <a:latin typeface="Palatino Linotype" panose="02040502050505030304" pitchFamily="18" charset="0"/>
              </a:rPr>
              <a:t>On scanning the wrong tag or on entering the wrong password, it will send us an alert.</a:t>
            </a:r>
          </a:p>
          <a:p>
            <a:pPr>
              <a:buFont typeface="Wingdings" panose="05000000000000000000" pitchFamily="2" charset="2"/>
              <a:buChar char="v"/>
            </a:pPr>
            <a:r>
              <a:rPr lang="en-US" sz="2000" dirty="0">
                <a:latin typeface="Palatino Linotype" panose="02040502050505030304" pitchFamily="18" charset="0"/>
              </a:rPr>
              <a:t>When the user scan the right tag and enter the right password, it will send us a confirmation message that the door has opened.</a:t>
            </a:r>
          </a:p>
          <a:p>
            <a:pPr>
              <a:buFont typeface="Wingdings" panose="05000000000000000000" pitchFamily="2" charset="2"/>
              <a:buChar char="v"/>
            </a:pPr>
            <a:r>
              <a:rPr lang="en-US" sz="2000" dirty="0">
                <a:latin typeface="Palatino Linotype" panose="02040502050505030304" pitchFamily="18" charset="0"/>
              </a:rPr>
              <a:t>You can halt the system by sending ‘close’ message to Arduino and it will only go back to normal mode when you will send the ‘open’ message to Arduino. During halt time, it won’t scan any tags and it will only look for messages.</a:t>
            </a:r>
          </a:p>
          <a:p>
            <a:pPr>
              <a:buFont typeface="Wingdings" panose="05000000000000000000" pitchFamily="2" charset="2"/>
              <a:buChar char="v"/>
            </a:pPr>
            <a:r>
              <a:rPr lang="en-US" sz="2000" dirty="0">
                <a:latin typeface="Palatino Linotype" panose="02040502050505030304" pitchFamily="18" charset="0"/>
              </a:rPr>
              <a:t>You can also open the door by sending message to Arduino.</a:t>
            </a:r>
          </a:p>
          <a:p>
            <a:pPr marL="342900" lvl="1" indent="0">
              <a:buNone/>
            </a:pPr>
            <a:endParaRPr lang="en-IN" altLang="en-US" dirty="0"/>
          </a:p>
        </p:txBody>
      </p:sp>
      <p:sp>
        <p:nvSpPr>
          <p:cNvPr id="14340" name="Date Placeholder 3">
            <a:extLst>
              <a:ext uri="{FF2B5EF4-FFF2-40B4-BE49-F238E27FC236}">
                <a16:creationId xmlns:a16="http://schemas.microsoft.com/office/drawing/2014/main" id="{09FF9334-5D83-4F14-8C21-74C895BA3DFC}"/>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28097E4-E551-4F7D-BC0B-C679AD88CCC6}" type="datetime1">
              <a:rPr lang="en-US" altLang="en-US" sz="1400" smtClean="0"/>
              <a:pPr>
                <a:spcBef>
                  <a:spcPct val="0"/>
                </a:spcBef>
                <a:buFontTx/>
                <a:buNone/>
              </a:pPr>
              <a:t>8/22/2020</a:t>
            </a:fld>
            <a:endParaRPr lang="en-US" altLang="en-US" sz="1400"/>
          </a:p>
        </p:txBody>
      </p:sp>
      <p:sp>
        <p:nvSpPr>
          <p:cNvPr id="14341" name="Slide Number Placeholder 4">
            <a:extLst>
              <a:ext uri="{FF2B5EF4-FFF2-40B4-BE49-F238E27FC236}">
                <a16:creationId xmlns:a16="http://schemas.microsoft.com/office/drawing/2014/main" id="{5B49C46B-91C5-46FE-81DA-6D41A742DFAB}"/>
              </a:ext>
            </a:extLst>
          </p:cNvPr>
          <p:cNvSpPr>
            <a:spLocks noGrp="1" noChangeArrowheads="1"/>
          </p:cNvSpPr>
          <p:nvPr>
            <p:ph type="sldNum" sz="quarter" idx="12"/>
          </p:nvPr>
        </p:nvSpPr>
        <p:spPr>
          <a:xfrm>
            <a:off x="8348254" y="6354422"/>
            <a:ext cx="795746" cy="503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12BBBD0-E366-4109-A2D4-CFF62905AD1D}" type="slidenum">
              <a:rPr lang="en-US" altLang="en-US" sz="1400" smtClean="0"/>
              <a:pPr>
                <a:spcBef>
                  <a:spcPct val="0"/>
                </a:spcBef>
                <a:buFontTx/>
                <a:buNone/>
              </a:pPr>
              <a:t>16</a:t>
            </a:fld>
            <a:endParaRPr lang="en-US" altLang="en-US" sz="1400"/>
          </a:p>
        </p:txBody>
      </p:sp>
      <p:sp>
        <p:nvSpPr>
          <p:cNvPr id="6" name="Rectangle 2">
            <a:extLst>
              <a:ext uri="{FF2B5EF4-FFF2-40B4-BE49-F238E27FC236}">
                <a16:creationId xmlns:a16="http://schemas.microsoft.com/office/drawing/2014/main" id="{E7FB6C40-7280-42F8-9B65-79C25BD879B7}"/>
              </a:ext>
            </a:extLst>
          </p:cNvPr>
          <p:cNvSpPr txBox="1">
            <a:spLocks noChangeArrowheads="1"/>
          </p:cNvSpPr>
          <p:nvPr/>
        </p:nvSpPr>
        <p:spPr>
          <a:xfrm>
            <a:off x="2880784" y="-180054"/>
            <a:ext cx="77724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600" b="1" dirty="0">
                <a:solidFill>
                  <a:srgbClr val="C00000"/>
                </a:solidFill>
              </a:rPr>
              <a:t>PROPOSED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359BD5E3-0EDF-4E83-8994-7B14F6CD1ECA}"/>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17A6830-CFB1-455D-892C-FB5A28C9CE0B}" type="datetime1">
              <a:rPr lang="en-US" altLang="en-US" sz="1400" smtClean="0"/>
              <a:pPr>
                <a:spcBef>
                  <a:spcPct val="0"/>
                </a:spcBef>
                <a:buFontTx/>
                <a:buNone/>
              </a:pPr>
              <a:t>8/22/2020</a:t>
            </a:fld>
            <a:endParaRPr lang="en-US" altLang="en-US" sz="1400"/>
          </a:p>
        </p:txBody>
      </p:sp>
      <p:sp>
        <p:nvSpPr>
          <p:cNvPr id="17411" name="Slide Number Placeholder 4">
            <a:extLst>
              <a:ext uri="{FF2B5EF4-FFF2-40B4-BE49-F238E27FC236}">
                <a16:creationId xmlns:a16="http://schemas.microsoft.com/office/drawing/2014/main" id="{51719194-C2DB-4D18-91C9-63E0B81BD3BF}"/>
              </a:ext>
            </a:extLst>
          </p:cNvPr>
          <p:cNvSpPr>
            <a:spLocks noGrp="1"/>
          </p:cNvSpPr>
          <p:nvPr>
            <p:ph type="sldNum" sz="quarter" idx="12"/>
          </p:nvPr>
        </p:nvSpPr>
        <p:spPr>
          <a:xfrm>
            <a:off x="8348254" y="6354422"/>
            <a:ext cx="795746" cy="503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B9F669A-B98A-41B7-812F-ABD5C91EEB14}" type="slidenum">
              <a:rPr lang="en-US" altLang="en-US" sz="1400" smtClean="0"/>
              <a:pPr>
                <a:spcBef>
                  <a:spcPct val="0"/>
                </a:spcBef>
                <a:buFontTx/>
                <a:buNone/>
              </a:pPr>
              <a:t>17</a:t>
            </a:fld>
            <a:endParaRPr lang="en-US" altLang="en-US" sz="1400" dirty="0"/>
          </a:p>
        </p:txBody>
      </p:sp>
      <p:sp>
        <p:nvSpPr>
          <p:cNvPr id="17412" name="Rectangle 9">
            <a:extLst>
              <a:ext uri="{FF2B5EF4-FFF2-40B4-BE49-F238E27FC236}">
                <a16:creationId xmlns:a16="http://schemas.microsoft.com/office/drawing/2014/main" id="{C5B42389-4C6D-426B-AD14-714CE8A70DA4}"/>
              </a:ext>
            </a:extLst>
          </p:cNvPr>
          <p:cNvSpPr>
            <a:spLocks noChangeArrowheads="1"/>
          </p:cNvSpPr>
          <p:nvPr/>
        </p:nvSpPr>
        <p:spPr bwMode="auto">
          <a:xfrm>
            <a:off x="2537378" y="152400"/>
            <a:ext cx="3719993" cy="46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tabLst>
                <a:tab pos="185738" algn="l"/>
                <a:tab pos="506413" algn="l"/>
              </a:tabLst>
              <a:defRPr sz="3200">
                <a:solidFill>
                  <a:schemeClr val="tx1"/>
                </a:solidFill>
                <a:latin typeface="Times New Roman" panose="02020603050405020304" pitchFamily="18" charset="0"/>
              </a:defRPr>
            </a:lvl1pPr>
            <a:lvl2pPr marL="742950" indent="-285750">
              <a:spcBef>
                <a:spcPct val="20000"/>
              </a:spcBef>
              <a:buChar char="–"/>
              <a:tabLst>
                <a:tab pos="185738" algn="l"/>
                <a:tab pos="506413" algn="l"/>
              </a:tabLst>
              <a:defRPr sz="2800">
                <a:solidFill>
                  <a:schemeClr val="tx1"/>
                </a:solidFill>
                <a:latin typeface="Times New Roman" panose="02020603050405020304" pitchFamily="18" charset="0"/>
              </a:defRPr>
            </a:lvl2pPr>
            <a:lvl3pPr marL="1143000" indent="-228600">
              <a:spcBef>
                <a:spcPct val="20000"/>
              </a:spcBef>
              <a:buChar char="•"/>
              <a:tabLst>
                <a:tab pos="185738" algn="l"/>
                <a:tab pos="506413" algn="l"/>
              </a:tabLst>
              <a:defRPr sz="2400">
                <a:solidFill>
                  <a:schemeClr val="tx1"/>
                </a:solidFill>
                <a:latin typeface="Times New Roman" panose="02020603050405020304" pitchFamily="18" charset="0"/>
              </a:defRPr>
            </a:lvl3pPr>
            <a:lvl4pPr marL="1600200" indent="-228600">
              <a:spcBef>
                <a:spcPct val="20000"/>
              </a:spcBef>
              <a:buChar char="–"/>
              <a:tabLst>
                <a:tab pos="185738" algn="l"/>
                <a:tab pos="506413" algn="l"/>
              </a:tabLst>
              <a:defRPr sz="2000">
                <a:solidFill>
                  <a:schemeClr val="tx1"/>
                </a:solidFill>
                <a:latin typeface="Times New Roman" panose="02020603050405020304" pitchFamily="18" charset="0"/>
              </a:defRPr>
            </a:lvl4pPr>
            <a:lvl5pPr marL="2057400" indent="-228600">
              <a:spcBef>
                <a:spcPct val="20000"/>
              </a:spcBef>
              <a:buChar char="»"/>
              <a:tabLst>
                <a:tab pos="185738" algn="l"/>
                <a:tab pos="5064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185738" algn="l"/>
                <a:tab pos="506413" algn="l"/>
              </a:tabLst>
              <a:defRPr sz="2000">
                <a:solidFill>
                  <a:schemeClr val="tx1"/>
                </a:solidFill>
                <a:latin typeface="Times New Roman" panose="02020603050405020304" pitchFamily="18" charset="0"/>
              </a:defRPr>
            </a:lvl9pPr>
          </a:lstStyle>
          <a:p>
            <a:pPr algn="just">
              <a:lnSpc>
                <a:spcPct val="107000"/>
              </a:lnSpc>
              <a:spcBef>
                <a:spcPct val="0"/>
              </a:spcBef>
              <a:spcAft>
                <a:spcPts val="600"/>
              </a:spcAft>
              <a:buFontTx/>
              <a:buNone/>
            </a:pPr>
            <a:r>
              <a:rPr lang="en-US" altLang="en-US" sz="2400" b="1" dirty="0">
                <a:solidFill>
                  <a:srgbClr val="C00000"/>
                </a:solidFill>
                <a:ea typeface="Calibri" panose="020F0502020204030204" pitchFamily="34" charset="0"/>
                <a:cs typeface="Times New Roman" panose="02020603050405020304" pitchFamily="18" charset="0"/>
              </a:rPr>
              <a:t>Project Work Distribution </a:t>
            </a:r>
            <a:endParaRPr lang="en-IN" altLang="en-US"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30AF071-88FD-4321-B36E-FCDCF5D7D865}"/>
              </a:ext>
            </a:extLst>
          </p:cNvPr>
          <p:cNvGraphicFramePr>
            <a:graphicFrameLocks noGrp="1"/>
          </p:cNvGraphicFramePr>
          <p:nvPr>
            <p:extLst>
              <p:ext uri="{D42A27DB-BD31-4B8C-83A1-F6EECF244321}">
                <p14:modId xmlns:p14="http://schemas.microsoft.com/office/powerpoint/2010/main" val="180947616"/>
              </p:ext>
            </p:extLst>
          </p:nvPr>
        </p:nvGraphicFramePr>
        <p:xfrm>
          <a:off x="609600" y="1229973"/>
          <a:ext cx="7924800" cy="4532311"/>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85753">
                <a:tc>
                  <a:txBody>
                    <a:bodyPr/>
                    <a:lstStyle/>
                    <a:p>
                      <a:pPr algn="ctr">
                        <a:lnSpc>
                          <a:spcPct val="107000"/>
                        </a:lnSpc>
                        <a:spcBef>
                          <a:spcPts val="300"/>
                        </a:spcBef>
                        <a:spcAft>
                          <a:spcPts val="300"/>
                        </a:spcAft>
                      </a:pPr>
                      <a:r>
                        <a:rPr lang="en-AU" sz="1400" dirty="0">
                          <a:effectLst/>
                          <a:latin typeface="Times New Roman" panose="02020603050405020304" pitchFamily="18" charset="0"/>
                          <a:cs typeface="Times New Roman" panose="02020603050405020304" pitchFamily="18" charset="0"/>
                        </a:rPr>
                        <a:t>Name of Team Member</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r>
                        <a:rPr lang="en-AU" sz="1400" dirty="0">
                          <a:effectLst/>
                          <a:latin typeface="Times New Roman" panose="02020603050405020304" pitchFamily="18" charset="0"/>
                          <a:cs typeface="Times New Roman" panose="02020603050405020304" pitchFamily="18" charset="0"/>
                        </a:rPr>
                        <a:t>Work distributed </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extLst>
                  <a:ext uri="{0D108BD9-81ED-4DB2-BD59-A6C34878D82A}">
                    <a16:rowId xmlns:a16="http://schemas.microsoft.com/office/drawing/2014/main" val="10000"/>
                  </a:ext>
                </a:extLst>
              </a:tr>
              <a:tr h="969973">
                <a:tc>
                  <a:txBody>
                    <a:bodyPr/>
                    <a:lstStyle/>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Suman Pal</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endPar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Model and GSM module connection</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extLst>
                  <a:ext uri="{0D108BD9-81ED-4DB2-BD59-A6C34878D82A}">
                    <a16:rowId xmlns:a16="http://schemas.microsoft.com/office/drawing/2014/main" val="10001"/>
                  </a:ext>
                </a:extLst>
              </a:tr>
              <a:tr h="969973">
                <a:tc>
                  <a:txBody>
                    <a:bodyPr/>
                    <a:lstStyle/>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Ankit Kumar</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endParaRPr lang="en-US"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Model and Report</a:t>
                      </a:r>
                    </a:p>
                  </a:txBody>
                  <a:tcPr marL="51354" marR="51354" marT="0" marB="0"/>
                </a:tc>
                <a:extLst>
                  <a:ext uri="{0D108BD9-81ED-4DB2-BD59-A6C34878D82A}">
                    <a16:rowId xmlns:a16="http://schemas.microsoft.com/office/drawing/2014/main" val="10002"/>
                  </a:ext>
                </a:extLst>
              </a:tr>
              <a:tr h="953306">
                <a:tc>
                  <a:txBody>
                    <a:bodyPr/>
                    <a:lstStyle/>
                    <a:p>
                      <a:pPr algn="ctr">
                        <a:lnSpc>
                          <a:spcPct val="107000"/>
                        </a:lnSpc>
                        <a:spcBef>
                          <a:spcPts val="300"/>
                        </a:spcBef>
                        <a:spcAft>
                          <a:spcPts val="300"/>
                        </a:spcAft>
                      </a:pPr>
                      <a:r>
                        <a:rPr lang="en-US" sz="16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Jitendr</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endPar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Components and </a:t>
                      </a:r>
                      <a:r>
                        <a:rPr lang="en-US" sz="16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Aruduino</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IDE coding</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extLst>
                  <a:ext uri="{0D108BD9-81ED-4DB2-BD59-A6C34878D82A}">
                    <a16:rowId xmlns:a16="http://schemas.microsoft.com/office/drawing/2014/main" val="10003"/>
                  </a:ext>
                </a:extLst>
              </a:tr>
              <a:tr h="953306">
                <a:tc>
                  <a:txBody>
                    <a:bodyPr/>
                    <a:lstStyle/>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Sai Karthik PR</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tc>
                  <a:txBody>
                    <a:bodyPr/>
                    <a:lstStyle/>
                    <a:p>
                      <a:pPr algn="ctr">
                        <a:lnSpc>
                          <a:spcPct val="107000"/>
                        </a:lnSpc>
                        <a:spcBef>
                          <a:spcPts val="300"/>
                        </a:spcBef>
                        <a:spcAft>
                          <a:spcPts val="300"/>
                        </a:spcAft>
                      </a:pPr>
                      <a:endPar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Bef>
                          <a:spcPts val="300"/>
                        </a:spcBef>
                        <a:spcAft>
                          <a:spcPts val="300"/>
                        </a:spcAft>
                      </a:pP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Coding of RFID part and report</a:t>
                      </a:r>
                      <a:endParaRPr lang="en-IN"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354" marR="51354"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14D2BA1F-910C-47C7-8AF3-10C29D8023B5}"/>
              </a:ext>
            </a:extLst>
          </p:cNvPr>
          <p:cNvSpPr txBox="1">
            <a:spLocks noGrp="1" noChangeArrowheads="1"/>
          </p:cNvSpPr>
          <p:nvPr/>
        </p:nvSpPr>
        <p:spPr bwMode="auto">
          <a:xfrm>
            <a:off x="7204075" y="63627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311DCEC2-4540-47BA-9471-DA8F797EA88F}" type="slidenum">
              <a:rPr lang="en-US" altLang="en-US" sz="1400"/>
              <a:pPr algn="r" eaLnBrk="1" hangingPunct="1">
                <a:spcBef>
                  <a:spcPct val="0"/>
                </a:spcBef>
                <a:buFontTx/>
                <a:buNone/>
              </a:pPr>
              <a:t>18</a:t>
            </a:fld>
            <a:endParaRPr lang="en-US" altLang="en-US" sz="1400"/>
          </a:p>
        </p:txBody>
      </p:sp>
      <p:sp>
        <p:nvSpPr>
          <p:cNvPr id="18435" name="Rectangle 2">
            <a:extLst>
              <a:ext uri="{FF2B5EF4-FFF2-40B4-BE49-F238E27FC236}">
                <a16:creationId xmlns:a16="http://schemas.microsoft.com/office/drawing/2014/main" id="{A8351064-1C85-4247-823F-B6C7457ED119}"/>
              </a:ext>
            </a:extLst>
          </p:cNvPr>
          <p:cNvSpPr>
            <a:spLocks noGrp="1" noChangeArrowheads="1"/>
          </p:cNvSpPr>
          <p:nvPr>
            <p:ph type="title"/>
          </p:nvPr>
        </p:nvSpPr>
        <p:spPr>
          <a:xfrm>
            <a:off x="2880784" y="-170627"/>
            <a:ext cx="7772400" cy="1143000"/>
          </a:xfrm>
        </p:spPr>
        <p:txBody>
          <a:bodyPr/>
          <a:lstStyle/>
          <a:p>
            <a:pPr eaLnBrk="1" hangingPunct="1"/>
            <a:r>
              <a:rPr lang="en-US" altLang="en-US" sz="2400" b="1" dirty="0">
                <a:solidFill>
                  <a:srgbClr val="C00000"/>
                </a:solidFill>
              </a:rPr>
              <a:t>OUTCOME OF PROJECT</a:t>
            </a:r>
          </a:p>
        </p:txBody>
      </p:sp>
      <p:sp>
        <p:nvSpPr>
          <p:cNvPr id="18436" name="Content Placeholder 2">
            <a:extLst>
              <a:ext uri="{FF2B5EF4-FFF2-40B4-BE49-F238E27FC236}">
                <a16:creationId xmlns:a16="http://schemas.microsoft.com/office/drawing/2014/main" id="{87A8BC23-F391-40F5-A163-BBD3CD4C2433}"/>
              </a:ext>
            </a:extLst>
          </p:cNvPr>
          <p:cNvSpPr>
            <a:spLocks noGrp="1" noChangeArrowheads="1"/>
          </p:cNvSpPr>
          <p:nvPr>
            <p:ph idx="1"/>
          </p:nvPr>
        </p:nvSpPr>
        <p:spPr>
          <a:xfrm>
            <a:off x="152400" y="824373"/>
            <a:ext cx="8839200" cy="5105400"/>
          </a:xfrm>
        </p:spPr>
        <p:txBody>
          <a:bodyPr/>
          <a:lstStyle/>
          <a:p>
            <a:pPr>
              <a:buFont typeface="Wingdings" panose="05000000000000000000" pitchFamily="2" charset="2"/>
              <a:buChar char="v"/>
            </a:pPr>
            <a:endParaRPr lang="en-US" sz="2000" dirty="0">
              <a:latin typeface="Palatino Linotype" panose="02040502050505030304" pitchFamily="18" charset="0"/>
            </a:endParaRPr>
          </a:p>
          <a:p>
            <a:pPr>
              <a:buFont typeface="Wingdings" panose="05000000000000000000" pitchFamily="2" charset="2"/>
              <a:buChar char="v"/>
            </a:pPr>
            <a:r>
              <a:rPr lang="en-US" sz="2000" dirty="0">
                <a:latin typeface="Palatino Linotype" panose="02040502050505030304" pitchFamily="18" charset="0"/>
              </a:rPr>
              <a:t>The door locking system functions in real time as when the user put the tag in contact with the reader, the motor starts rotating and the door opens.</a:t>
            </a:r>
          </a:p>
          <a:p>
            <a:pPr>
              <a:buFont typeface="Wingdings" panose="05000000000000000000" pitchFamily="2" charset="2"/>
              <a:buChar char="v"/>
            </a:pPr>
            <a:r>
              <a:rPr lang="en-US" sz="2000" dirty="0">
                <a:latin typeface="Palatino Linotype" panose="02040502050505030304" pitchFamily="18" charset="0"/>
              </a:rPr>
              <a:t> We utilize RFID technology to provide solution for secure access of a door or any private room of any owner.</a:t>
            </a:r>
            <a:endParaRPr lang="en-IN" altLang="en-US" sz="2000" dirty="0">
              <a:latin typeface="Palatino Linotype" panose="02040502050505030304" pitchFamily="18" charset="0"/>
            </a:endParaRPr>
          </a:p>
          <a:p>
            <a:pPr>
              <a:buFont typeface="Wingdings" panose="05000000000000000000" pitchFamily="2" charset="2"/>
              <a:buChar char="v"/>
            </a:pPr>
            <a:r>
              <a:rPr lang="en-IN" altLang="en-US" sz="2000" dirty="0">
                <a:latin typeface="Palatino Linotype" panose="02040502050505030304" pitchFamily="18" charset="0"/>
              </a:rPr>
              <a:t>We will be able to open the door by RFID tag and keypad using RFID sensor.</a:t>
            </a:r>
          </a:p>
          <a:p>
            <a:pPr>
              <a:buFont typeface="Wingdings" panose="05000000000000000000" pitchFamily="2" charset="2"/>
              <a:buChar char="v"/>
            </a:pPr>
            <a:r>
              <a:rPr lang="en-US" dirty="0">
                <a:latin typeface="Palatino Linotype" panose="02040502050505030304" pitchFamily="18" charset="0"/>
              </a:rPr>
              <a:t>On scanning the right tag and on entering the right password, it will send us a confirmation message that the door has opened.</a:t>
            </a:r>
            <a:endParaRPr lang="en-IN" altLang="en-US" sz="2000" dirty="0">
              <a:latin typeface="Palatino Linotype" panose="02040502050505030304" pitchFamily="18" charset="0"/>
            </a:endParaRPr>
          </a:p>
          <a:p>
            <a:pPr>
              <a:buFont typeface="Wingdings" panose="05000000000000000000" pitchFamily="2" charset="2"/>
              <a:buChar char="v"/>
            </a:pPr>
            <a:r>
              <a:rPr lang="en-IN" altLang="en-US" sz="2000" dirty="0">
                <a:latin typeface="Palatino Linotype" panose="02040502050505030304" pitchFamily="18" charset="0"/>
              </a:rPr>
              <a:t>When the motor starts rotating at 180 degree the door will open and after 5 seconds of delay the door will automatically close and we will get our desired output.</a:t>
            </a:r>
          </a:p>
          <a:p>
            <a:pPr>
              <a:buFont typeface="Wingdings" panose="05000000000000000000" pitchFamily="2" charset="2"/>
              <a:buChar char="v"/>
            </a:pPr>
            <a:endParaRPr lang="en-IN" altLang="en-US" sz="2000" dirty="0"/>
          </a:p>
          <a:p>
            <a:pPr marL="0" indent="0">
              <a:buNone/>
            </a:pPr>
            <a:r>
              <a:rPr lang="en-IN" altLang="en-US" dirty="0"/>
              <a:t>   </a:t>
            </a:r>
          </a:p>
        </p:txBody>
      </p:sp>
      <p:sp>
        <p:nvSpPr>
          <p:cNvPr id="18437" name="Date Placeholder 1">
            <a:extLst>
              <a:ext uri="{FF2B5EF4-FFF2-40B4-BE49-F238E27FC236}">
                <a16:creationId xmlns:a16="http://schemas.microsoft.com/office/drawing/2014/main" id="{FB921C75-96FA-491B-BCF6-2AD4B089FE0E}"/>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383EB9-D9BD-4F95-B177-5342E974ECDF}" type="datetime1">
              <a:rPr lang="en-US" altLang="en-US" sz="1400" smtClean="0"/>
              <a:pPr>
                <a:spcBef>
                  <a:spcPct val="0"/>
                </a:spcBef>
                <a:buFontTx/>
                <a:buNone/>
              </a:pPr>
              <a:t>8/22/2020</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16B97-ADB0-468A-AFAA-7E0A2D17ECBF}"/>
              </a:ext>
            </a:extLst>
          </p:cNvPr>
          <p:cNvSpPr>
            <a:spLocks noGrp="1"/>
          </p:cNvSpPr>
          <p:nvPr>
            <p:ph idx="1"/>
          </p:nvPr>
        </p:nvSpPr>
        <p:spPr>
          <a:xfrm>
            <a:off x="553235" y="962946"/>
            <a:ext cx="7886700" cy="4351338"/>
          </a:xfrm>
        </p:spPr>
        <p:txBody>
          <a:bodyPr/>
          <a:lstStyle/>
          <a:p>
            <a:pPr>
              <a:lnSpc>
                <a:spcPct val="150000"/>
              </a:lnSpc>
              <a:buFont typeface="Wingdings" panose="05000000000000000000" pitchFamily="2" charset="2"/>
              <a:buChar char="Ø"/>
            </a:pPr>
            <a:r>
              <a:rPr lang="en-US" dirty="0">
                <a:latin typeface="Palatino Linotype" panose="02040502050505030304" pitchFamily="18" charset="0"/>
              </a:rPr>
              <a:t> Provide high security. </a:t>
            </a:r>
          </a:p>
          <a:p>
            <a:pPr>
              <a:lnSpc>
                <a:spcPct val="150000"/>
              </a:lnSpc>
              <a:buFont typeface="Wingdings" panose="05000000000000000000" pitchFamily="2" charset="2"/>
              <a:buChar char="Ø"/>
            </a:pPr>
            <a:r>
              <a:rPr lang="en-US" dirty="0">
                <a:latin typeface="Palatino Linotype" panose="02040502050505030304" pitchFamily="18" charset="0"/>
              </a:rPr>
              <a:t>No need to remember username.</a:t>
            </a:r>
          </a:p>
          <a:p>
            <a:pPr>
              <a:lnSpc>
                <a:spcPct val="150000"/>
              </a:lnSpc>
              <a:buFont typeface="Wingdings" panose="05000000000000000000" pitchFamily="2" charset="2"/>
              <a:buChar char="Ø"/>
            </a:pPr>
            <a:r>
              <a:rPr lang="en-US" dirty="0">
                <a:latin typeface="Palatino Linotype" panose="02040502050505030304" pitchFamily="18" charset="0"/>
              </a:rPr>
              <a:t> Easy to use.</a:t>
            </a:r>
          </a:p>
          <a:p>
            <a:pPr>
              <a:lnSpc>
                <a:spcPct val="150000"/>
              </a:lnSpc>
              <a:buFont typeface="Wingdings" panose="05000000000000000000" pitchFamily="2" charset="2"/>
              <a:buChar char="Ø"/>
            </a:pPr>
            <a:r>
              <a:rPr lang="en-US" dirty="0">
                <a:latin typeface="Palatino Linotype" panose="02040502050505030304" pitchFamily="18" charset="0"/>
              </a:rPr>
              <a:t> Fully automatic system </a:t>
            </a:r>
          </a:p>
          <a:p>
            <a:pPr>
              <a:lnSpc>
                <a:spcPct val="150000"/>
              </a:lnSpc>
              <a:buFont typeface="Wingdings" panose="05000000000000000000" pitchFamily="2" charset="2"/>
              <a:buChar char="Ø"/>
            </a:pPr>
            <a:r>
              <a:rPr lang="en-US" dirty="0">
                <a:latin typeface="Palatino Linotype" panose="02040502050505030304" pitchFamily="18" charset="0"/>
              </a:rPr>
              <a:t> Dual layer security with RFID card and notification option.</a:t>
            </a:r>
          </a:p>
          <a:p>
            <a:pPr>
              <a:lnSpc>
                <a:spcPct val="150000"/>
              </a:lnSpc>
              <a:buFont typeface="Wingdings" panose="05000000000000000000" pitchFamily="2" charset="2"/>
              <a:buChar char="Ø"/>
            </a:pPr>
            <a:r>
              <a:rPr lang="en-US" dirty="0">
                <a:latin typeface="Palatino Linotype" panose="02040502050505030304" pitchFamily="18" charset="0"/>
              </a:rPr>
              <a:t> Theft protection and alert.</a:t>
            </a:r>
            <a:endParaRPr lang="en-IN" dirty="0">
              <a:latin typeface="Palatino Linotype" panose="02040502050505030304" pitchFamily="18" charset="0"/>
            </a:endParaRPr>
          </a:p>
        </p:txBody>
      </p:sp>
      <p:sp>
        <p:nvSpPr>
          <p:cNvPr id="4" name="Date Placeholder 3">
            <a:extLst>
              <a:ext uri="{FF2B5EF4-FFF2-40B4-BE49-F238E27FC236}">
                <a16:creationId xmlns:a16="http://schemas.microsoft.com/office/drawing/2014/main" id="{C8347D1A-7CDD-4E95-8BFE-CBD00C0DF32A}"/>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9ECF63A1-420D-4797-B50C-83CEEA2FC9C3}"/>
              </a:ext>
            </a:extLst>
          </p:cNvPr>
          <p:cNvSpPr>
            <a:spLocks noGrp="1"/>
          </p:cNvSpPr>
          <p:nvPr>
            <p:ph type="sldNum" sz="quarter" idx="12"/>
          </p:nvPr>
        </p:nvSpPr>
        <p:spPr/>
        <p:txBody>
          <a:bodyPr/>
          <a:lstStyle/>
          <a:p>
            <a:pPr>
              <a:defRPr/>
            </a:pPr>
            <a:fld id="{2F927761-C817-4EEF-A0A9-49CCAEA8B35F}" type="slidenum">
              <a:rPr lang="en-US" altLang="en-US" smtClean="0"/>
              <a:pPr>
                <a:defRPr/>
              </a:pPr>
              <a:t>19</a:t>
            </a:fld>
            <a:endParaRPr lang="en-US" altLang="en-US"/>
          </a:p>
        </p:txBody>
      </p:sp>
      <p:sp>
        <p:nvSpPr>
          <p:cNvPr id="6" name="Rectangle 2">
            <a:extLst>
              <a:ext uri="{FF2B5EF4-FFF2-40B4-BE49-F238E27FC236}">
                <a16:creationId xmlns:a16="http://schemas.microsoft.com/office/drawing/2014/main" id="{229828E4-B283-4024-AB1A-8AD29E7DF17A}"/>
              </a:ext>
            </a:extLst>
          </p:cNvPr>
          <p:cNvSpPr txBox="1">
            <a:spLocks noChangeArrowheads="1"/>
          </p:cNvSpPr>
          <p:nvPr/>
        </p:nvSpPr>
        <p:spPr>
          <a:xfrm>
            <a:off x="2880784" y="-180054"/>
            <a:ext cx="7772400" cy="1143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400" b="1" dirty="0"/>
              <a:t>          </a:t>
            </a:r>
            <a:r>
              <a:rPr lang="en-US" altLang="en-US" sz="2400" b="1" dirty="0">
                <a:solidFill>
                  <a:srgbClr val="C00000"/>
                </a:solidFill>
              </a:rPr>
              <a:t>ADVANTAGES</a:t>
            </a:r>
          </a:p>
        </p:txBody>
      </p:sp>
    </p:spTree>
    <p:extLst>
      <p:ext uri="{BB962C8B-B14F-4D97-AF65-F5344CB8AC3E}">
        <p14:creationId xmlns:p14="http://schemas.microsoft.com/office/powerpoint/2010/main" val="414968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a:extLst>
              <a:ext uri="{FF2B5EF4-FFF2-40B4-BE49-F238E27FC236}">
                <a16:creationId xmlns:a16="http://schemas.microsoft.com/office/drawing/2014/main" id="{2FE48746-C54D-4203-8C2C-C92482BED438}"/>
              </a:ext>
            </a:extLst>
          </p:cNvPr>
          <p:cNvSpPr txBox="1">
            <a:spLocks noChangeArrowheads="1"/>
          </p:cNvSpPr>
          <p:nvPr/>
        </p:nvSpPr>
        <p:spPr bwMode="auto">
          <a:xfrm>
            <a:off x="1752600" y="0"/>
            <a:ext cx="541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dirty="0">
                <a:solidFill>
                  <a:srgbClr val="C00000"/>
                </a:solidFill>
                <a:latin typeface="Palatino Linotype" panose="02040502050505030304" pitchFamily="18" charset="0"/>
              </a:rPr>
              <a:t>INDEX</a:t>
            </a:r>
            <a:endParaRPr lang="en-IN" altLang="en-US" sz="2400" b="1" dirty="0">
              <a:solidFill>
                <a:srgbClr val="C00000"/>
              </a:solidFill>
              <a:latin typeface="Palatino Linotype" panose="02040502050505030304" pitchFamily="18" charset="0"/>
            </a:endParaRPr>
          </a:p>
        </p:txBody>
      </p:sp>
      <p:sp>
        <p:nvSpPr>
          <p:cNvPr id="3" name="Rectangle 2">
            <a:extLst>
              <a:ext uri="{FF2B5EF4-FFF2-40B4-BE49-F238E27FC236}">
                <a16:creationId xmlns:a16="http://schemas.microsoft.com/office/drawing/2014/main" id="{D3D00930-1F3D-479E-B0D5-1B477E3C04F0}"/>
              </a:ext>
            </a:extLst>
          </p:cNvPr>
          <p:cNvSpPr/>
          <p:nvPr/>
        </p:nvSpPr>
        <p:spPr>
          <a:xfrm>
            <a:off x="228600" y="536575"/>
            <a:ext cx="6629400" cy="5324475"/>
          </a:xfrm>
          <a:prstGeom prst="rect">
            <a:avLst/>
          </a:prstGeom>
        </p:spPr>
        <p:txBody>
          <a:bodyPr>
            <a:spAutoFit/>
          </a:bodyPr>
          <a:lstStyle/>
          <a:p>
            <a:pPr>
              <a:defRPr/>
            </a:pPr>
            <a:r>
              <a:rPr lang="en-US" sz="2000" dirty="0">
                <a:latin typeface="Palatino Linotype" panose="02040502050505030304" pitchFamily="18" charset="0"/>
                <a:cs typeface="Times New Roman" panose="02020603050405020304" pitchFamily="18" charset="0"/>
              </a:rPr>
              <a:t> </a:t>
            </a: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Introduction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Literature Survey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Aim and Objectives of Project</a:t>
            </a:r>
          </a:p>
          <a:p>
            <a:pPr>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Top Level Block Diagram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Project Description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Progress Work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Milestones/Schedule </a:t>
            </a: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defRPr/>
            </a:pPr>
            <a:endParaRPr lang="en-US" sz="2000" dirty="0">
              <a:latin typeface="Palatino Linotype" panose="02040502050505030304" pitchFamily="18" charset="0"/>
              <a:cs typeface="Times New Roman" panose="02020603050405020304" pitchFamily="18" charset="0"/>
            </a:endParaRPr>
          </a:p>
          <a:p>
            <a:pPr>
              <a:defRPr/>
            </a:pPr>
            <a:endParaRPr lang="en-US" sz="2000" dirty="0">
              <a:latin typeface="Palatino Linotype" panose="0204050205050503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2858F24-7EF1-4391-8708-C34871DE1977}"/>
              </a:ext>
            </a:extLst>
          </p:cNvPr>
          <p:cNvSpPr/>
          <p:nvPr/>
        </p:nvSpPr>
        <p:spPr>
          <a:xfrm>
            <a:off x="-1111250" y="5105400"/>
            <a:ext cx="5486400" cy="1016000"/>
          </a:xfrm>
          <a:prstGeom prst="rect">
            <a:avLst/>
          </a:prstGeom>
        </p:spPr>
        <p:txBody>
          <a:bodyPr>
            <a:spAutoFit/>
          </a:bodyPr>
          <a:lstStyle/>
          <a:p>
            <a:pPr marL="1657350" lvl="3"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Outcome of Project </a:t>
            </a:r>
          </a:p>
          <a:p>
            <a:pPr lvl="3">
              <a:defRPr/>
            </a:pPr>
            <a:r>
              <a:rPr lang="en-US" sz="2000" dirty="0">
                <a:latin typeface="Palatino Linotype" panose="02040502050505030304" pitchFamily="18" charset="0"/>
                <a:cs typeface="Times New Roman" panose="02020603050405020304" pitchFamily="18" charset="0"/>
              </a:rPr>
              <a:t> </a:t>
            </a:r>
          </a:p>
          <a:p>
            <a:pPr marL="1657350" lvl="3" indent="-285750">
              <a:buFont typeface="Wingdings" panose="05000000000000000000" pitchFamily="2" charset="2"/>
              <a:buChar char="Ø"/>
              <a:defRPr/>
            </a:pPr>
            <a:r>
              <a:rPr lang="en-US" sz="2000" dirty="0">
                <a:latin typeface="Palatino Linotype" panose="02040502050505030304" pitchFamily="18" charset="0"/>
                <a:cs typeface="Times New Roman" panose="02020603050405020304" pitchFamily="18" charset="0"/>
              </a:rPr>
              <a:t> References </a:t>
            </a:r>
          </a:p>
        </p:txBody>
      </p:sp>
      <p:sp>
        <p:nvSpPr>
          <p:cNvPr id="6149" name="Date Placeholder 1">
            <a:extLst>
              <a:ext uri="{FF2B5EF4-FFF2-40B4-BE49-F238E27FC236}">
                <a16:creationId xmlns:a16="http://schemas.microsoft.com/office/drawing/2014/main" id="{D3D203DA-C994-49CC-AA7C-761B1E64FBCE}"/>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F79E45C-5645-4202-9D50-CDE6404A3ECA}" type="datetime1">
              <a:rPr lang="en-US" altLang="en-US" sz="1400" smtClean="0">
                <a:latin typeface="Palatino Linotype" panose="02040502050505030304" pitchFamily="18" charset="0"/>
              </a:rPr>
              <a:pPr>
                <a:spcBef>
                  <a:spcPct val="0"/>
                </a:spcBef>
                <a:buFontTx/>
                <a:buNone/>
              </a:pPr>
              <a:t>8/22/2020</a:t>
            </a:fld>
            <a:endParaRPr lang="en-US" altLang="en-US" sz="1400" dirty="0">
              <a:latin typeface="Palatino Linotype" panose="02040502050505030304" pitchFamily="18" charset="0"/>
            </a:endParaRPr>
          </a:p>
        </p:txBody>
      </p:sp>
      <p:sp>
        <p:nvSpPr>
          <p:cNvPr id="6150" name="Slide Number Placeholder 4">
            <a:extLst>
              <a:ext uri="{FF2B5EF4-FFF2-40B4-BE49-F238E27FC236}">
                <a16:creationId xmlns:a16="http://schemas.microsoft.com/office/drawing/2014/main" id="{8BDAA15A-053C-4EEE-9E68-F967F33850F1}"/>
              </a:ext>
            </a:extLst>
          </p:cNvPr>
          <p:cNvSpPr>
            <a:spLocks noGrp="1"/>
          </p:cNvSpPr>
          <p:nvPr>
            <p:ph type="sldNum" sz="quarter" idx="12"/>
          </p:nvPr>
        </p:nvSpPr>
        <p:spPr>
          <a:xfrm>
            <a:off x="8225487" y="6354422"/>
            <a:ext cx="795746" cy="503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latin typeface="Palatino Linotype" panose="0204050205050503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CCCC-0BEC-4FBA-ACF1-07322DD4CB14}"/>
              </a:ext>
            </a:extLst>
          </p:cNvPr>
          <p:cNvSpPr>
            <a:spLocks noGrp="1"/>
          </p:cNvSpPr>
          <p:nvPr>
            <p:ph type="title"/>
          </p:nvPr>
        </p:nvSpPr>
        <p:spPr>
          <a:xfrm>
            <a:off x="3296435" y="-139095"/>
            <a:ext cx="2896975" cy="1009652"/>
          </a:xfrm>
        </p:spPr>
        <p:txBody>
          <a:bodyPr>
            <a:normAutofit/>
          </a:bodyPr>
          <a:lstStyle/>
          <a:p>
            <a:r>
              <a:rPr lang="en-IN" sz="2600" b="1" dirty="0">
                <a:solidFill>
                  <a:srgbClr val="C00000"/>
                </a:solidFill>
              </a:rPr>
              <a:t>  APPLICATIONS</a:t>
            </a:r>
          </a:p>
        </p:txBody>
      </p:sp>
      <p:sp>
        <p:nvSpPr>
          <p:cNvPr id="3" name="Content Placeholder 2">
            <a:extLst>
              <a:ext uri="{FF2B5EF4-FFF2-40B4-BE49-F238E27FC236}">
                <a16:creationId xmlns:a16="http://schemas.microsoft.com/office/drawing/2014/main" id="{E1947020-63D9-4891-B6ED-5B22CF6E50B1}"/>
              </a:ext>
            </a:extLst>
          </p:cNvPr>
          <p:cNvSpPr>
            <a:spLocks noGrp="1"/>
          </p:cNvSpPr>
          <p:nvPr>
            <p:ph idx="1"/>
          </p:nvPr>
        </p:nvSpPr>
        <p:spPr>
          <a:xfrm>
            <a:off x="534382" y="1005493"/>
            <a:ext cx="7886700" cy="4351338"/>
          </a:xfrm>
        </p:spPr>
        <p:txBody>
          <a:bodyPr/>
          <a:lstStyle/>
          <a:p>
            <a:pPr>
              <a:lnSpc>
                <a:spcPct val="150000"/>
              </a:lnSpc>
              <a:buFont typeface="Wingdings" panose="05000000000000000000" pitchFamily="2" charset="2"/>
              <a:buChar char="Ø"/>
            </a:pPr>
            <a:r>
              <a:rPr lang="en-IN" dirty="0">
                <a:latin typeface="Palatino Linotype" panose="02040502050505030304" pitchFamily="18" charset="0"/>
              </a:rPr>
              <a:t>Home security system</a:t>
            </a:r>
          </a:p>
          <a:p>
            <a:pPr>
              <a:lnSpc>
                <a:spcPct val="150000"/>
              </a:lnSpc>
              <a:buFont typeface="Wingdings" panose="05000000000000000000" pitchFamily="2" charset="2"/>
              <a:buChar char="Ø"/>
            </a:pPr>
            <a:r>
              <a:rPr lang="en-IN" dirty="0">
                <a:latin typeface="Palatino Linotype" panose="02040502050505030304" pitchFamily="18" charset="0"/>
              </a:rPr>
              <a:t>bank locker system</a:t>
            </a:r>
          </a:p>
          <a:p>
            <a:pPr>
              <a:lnSpc>
                <a:spcPct val="150000"/>
              </a:lnSpc>
              <a:buFont typeface="Wingdings" panose="05000000000000000000" pitchFamily="2" charset="2"/>
              <a:buChar char="Ø"/>
            </a:pPr>
            <a:r>
              <a:rPr lang="en-IN" dirty="0">
                <a:latin typeface="Palatino Linotype" panose="02040502050505030304" pitchFamily="18" charset="0"/>
              </a:rPr>
              <a:t>secure some important section in industries.</a:t>
            </a:r>
          </a:p>
          <a:p>
            <a:pPr>
              <a:lnSpc>
                <a:spcPct val="150000"/>
              </a:lnSpc>
              <a:buFont typeface="Wingdings" panose="05000000000000000000" pitchFamily="2" charset="2"/>
              <a:buChar char="Ø"/>
            </a:pPr>
            <a:r>
              <a:rPr lang="en-IN" dirty="0">
                <a:latin typeface="Palatino Linotype" panose="02040502050505030304" pitchFamily="18" charset="0"/>
              </a:rPr>
              <a:t>For used in identification. </a:t>
            </a:r>
          </a:p>
          <a:p>
            <a:pPr>
              <a:lnSpc>
                <a:spcPct val="150000"/>
              </a:lnSpc>
              <a:buFont typeface="Wingdings" panose="05000000000000000000" pitchFamily="2" charset="2"/>
              <a:buChar char="Ø"/>
            </a:pPr>
            <a:r>
              <a:rPr lang="en-IN" dirty="0">
                <a:latin typeface="Palatino Linotype" panose="02040502050505030304" pitchFamily="18" charset="0"/>
              </a:rPr>
              <a:t>secured offices </a:t>
            </a:r>
          </a:p>
          <a:p>
            <a:pPr>
              <a:lnSpc>
                <a:spcPct val="150000"/>
              </a:lnSpc>
              <a:buFont typeface="Wingdings" panose="05000000000000000000" pitchFamily="2" charset="2"/>
              <a:buChar char="Ø"/>
            </a:pPr>
            <a:r>
              <a:rPr lang="en-IN" dirty="0">
                <a:latin typeface="Palatino Linotype" panose="02040502050505030304" pitchFamily="18" charset="0"/>
              </a:rPr>
              <a:t> </a:t>
            </a:r>
            <a:r>
              <a:rPr lang="en-US" dirty="0">
                <a:latin typeface="Palatino Linotype" panose="02040502050505030304" pitchFamily="18" charset="0"/>
              </a:rPr>
              <a:t>All that places when unique identity &amp; high security is required</a:t>
            </a:r>
            <a:r>
              <a:rPr lang="en-US" b="1" dirty="0">
                <a:latin typeface="Palatino Linotype" panose="02040502050505030304" pitchFamily="18" charset="0"/>
              </a:rPr>
              <a:t>. </a:t>
            </a:r>
            <a:endParaRPr lang="en-IN" b="1" dirty="0">
              <a:latin typeface="Palatino Linotype" panose="02040502050505030304" pitchFamily="18" charset="0"/>
            </a:endParaRPr>
          </a:p>
        </p:txBody>
      </p:sp>
      <p:sp>
        <p:nvSpPr>
          <p:cNvPr id="4" name="Date Placeholder 3">
            <a:extLst>
              <a:ext uri="{FF2B5EF4-FFF2-40B4-BE49-F238E27FC236}">
                <a16:creationId xmlns:a16="http://schemas.microsoft.com/office/drawing/2014/main" id="{D3217880-E422-4B4C-95E4-9A6F615B9D20}"/>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FD8FC3A0-F9FD-4D55-9D88-8C2E6CFA544B}"/>
              </a:ext>
            </a:extLst>
          </p:cNvPr>
          <p:cNvSpPr>
            <a:spLocks noGrp="1"/>
          </p:cNvSpPr>
          <p:nvPr>
            <p:ph type="sldNum" sz="quarter" idx="12"/>
          </p:nvPr>
        </p:nvSpPr>
        <p:spPr/>
        <p:txBody>
          <a:bodyPr/>
          <a:lstStyle/>
          <a:p>
            <a:pPr>
              <a:defRPr/>
            </a:pPr>
            <a:fld id="{2F927761-C817-4EEF-A0A9-49CCAEA8B35F}" type="slidenum">
              <a:rPr lang="en-US" altLang="en-US" smtClean="0"/>
              <a:pPr>
                <a:defRPr/>
              </a:pPr>
              <a:t>20</a:t>
            </a:fld>
            <a:endParaRPr lang="en-US" altLang="en-US"/>
          </a:p>
        </p:txBody>
      </p:sp>
    </p:spTree>
    <p:extLst>
      <p:ext uri="{BB962C8B-B14F-4D97-AF65-F5344CB8AC3E}">
        <p14:creationId xmlns:p14="http://schemas.microsoft.com/office/powerpoint/2010/main" val="2350904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0BDB-0074-436D-9527-18D2DC2B300E}"/>
              </a:ext>
            </a:extLst>
          </p:cNvPr>
          <p:cNvSpPr>
            <a:spLocks noGrp="1"/>
          </p:cNvSpPr>
          <p:nvPr>
            <p:ph type="title"/>
          </p:nvPr>
        </p:nvSpPr>
        <p:spPr>
          <a:xfrm>
            <a:off x="2967970" y="0"/>
            <a:ext cx="3208059" cy="748009"/>
          </a:xfrm>
        </p:spPr>
        <p:txBody>
          <a:bodyPr>
            <a:normAutofit/>
          </a:bodyPr>
          <a:lstStyle/>
          <a:p>
            <a:r>
              <a:rPr lang="en-IN" sz="2600" b="1" dirty="0">
                <a:solidFill>
                  <a:srgbClr val="C00000"/>
                </a:solidFill>
              </a:rPr>
              <a:t>        CONCLUSION</a:t>
            </a:r>
          </a:p>
        </p:txBody>
      </p:sp>
      <p:sp>
        <p:nvSpPr>
          <p:cNvPr id="3" name="Content Placeholder 2">
            <a:extLst>
              <a:ext uri="{FF2B5EF4-FFF2-40B4-BE49-F238E27FC236}">
                <a16:creationId xmlns:a16="http://schemas.microsoft.com/office/drawing/2014/main" id="{B078FCDC-BBEB-4A44-B40C-CEF92FDF322E}"/>
              </a:ext>
            </a:extLst>
          </p:cNvPr>
          <p:cNvSpPr>
            <a:spLocks noGrp="1"/>
          </p:cNvSpPr>
          <p:nvPr>
            <p:ph idx="1"/>
          </p:nvPr>
        </p:nvSpPr>
        <p:spPr>
          <a:xfrm>
            <a:off x="534382" y="996067"/>
            <a:ext cx="7886700" cy="4351338"/>
          </a:xfrm>
        </p:spPr>
        <p:txBody>
          <a:bodyPr/>
          <a:lstStyle/>
          <a:p>
            <a:pPr marL="0" indent="0" algn="just">
              <a:lnSpc>
                <a:spcPct val="150000"/>
              </a:lnSpc>
              <a:buNone/>
            </a:pPr>
            <a:r>
              <a:rPr lang="en-US" dirty="0">
                <a:latin typeface="Palatino Linotype" panose="02040502050505030304" pitchFamily="18" charset="0"/>
              </a:rPr>
              <a:t>Thus it is a real time embedded system providing security to smart lockers and like systems. As the system consists of components like  GSM ,Arduino, so system is cost effective and easy to handle. Thus this system is an ideal way of securing door Locks</a:t>
            </a:r>
            <a:r>
              <a:rPr lang="en-US" dirty="0"/>
              <a:t>.</a:t>
            </a:r>
          </a:p>
          <a:p>
            <a:endParaRPr lang="en-IN" dirty="0"/>
          </a:p>
        </p:txBody>
      </p:sp>
      <p:sp>
        <p:nvSpPr>
          <p:cNvPr id="4" name="Date Placeholder 3">
            <a:extLst>
              <a:ext uri="{FF2B5EF4-FFF2-40B4-BE49-F238E27FC236}">
                <a16:creationId xmlns:a16="http://schemas.microsoft.com/office/drawing/2014/main" id="{1C833D5E-F682-45A5-9137-07D4780A88CB}"/>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03D35454-B0E3-4625-9E63-E7DB3ED8D979}"/>
              </a:ext>
            </a:extLst>
          </p:cNvPr>
          <p:cNvSpPr>
            <a:spLocks noGrp="1"/>
          </p:cNvSpPr>
          <p:nvPr>
            <p:ph type="sldNum" sz="quarter" idx="12"/>
          </p:nvPr>
        </p:nvSpPr>
        <p:spPr/>
        <p:txBody>
          <a:bodyPr/>
          <a:lstStyle/>
          <a:p>
            <a:pPr>
              <a:defRPr/>
            </a:pPr>
            <a:fld id="{2F927761-C817-4EEF-A0A9-49CCAEA8B35F}" type="slidenum">
              <a:rPr lang="en-US" altLang="en-US" smtClean="0"/>
              <a:pPr>
                <a:defRPr/>
              </a:pPr>
              <a:t>21</a:t>
            </a:fld>
            <a:endParaRPr lang="en-US" altLang="en-US"/>
          </a:p>
        </p:txBody>
      </p:sp>
    </p:spTree>
    <p:extLst>
      <p:ext uri="{BB962C8B-B14F-4D97-AF65-F5344CB8AC3E}">
        <p14:creationId xmlns:p14="http://schemas.microsoft.com/office/powerpoint/2010/main" val="85095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0ED7A-ACD8-4753-A1FB-D4C36B98BA0C}"/>
              </a:ext>
            </a:extLst>
          </p:cNvPr>
          <p:cNvSpPr/>
          <p:nvPr/>
        </p:nvSpPr>
        <p:spPr>
          <a:xfrm>
            <a:off x="3124200" y="152400"/>
            <a:ext cx="2312988" cy="461963"/>
          </a:xfrm>
          <a:prstGeom prst="rect">
            <a:avLst/>
          </a:prstGeom>
        </p:spPr>
        <p:txBody>
          <a:bodyPr wrap="none">
            <a:spAutoFit/>
          </a:bodyPr>
          <a:lstStyle/>
          <a:p>
            <a:pPr>
              <a:defRPr/>
            </a:pPr>
            <a:r>
              <a:rPr lang="en-US" b="1" cap="small" dirty="0">
                <a:cs typeface="Times New Roman" panose="02020603050405020304" pitchFamily="18" charset="0"/>
              </a:rPr>
              <a:t>REFERENCES</a:t>
            </a:r>
            <a:r>
              <a:rPr lang="en-US" sz="1800" dirty="0"/>
              <a:t> </a:t>
            </a:r>
          </a:p>
        </p:txBody>
      </p:sp>
      <p:sp>
        <p:nvSpPr>
          <p:cNvPr id="19459" name="Content Placeholder 3">
            <a:extLst>
              <a:ext uri="{FF2B5EF4-FFF2-40B4-BE49-F238E27FC236}">
                <a16:creationId xmlns:a16="http://schemas.microsoft.com/office/drawing/2014/main" id="{0F3890E1-A07A-4319-B735-D9340587C4F8}"/>
              </a:ext>
            </a:extLst>
          </p:cNvPr>
          <p:cNvSpPr>
            <a:spLocks noGrp="1" noChangeArrowheads="1"/>
          </p:cNvSpPr>
          <p:nvPr>
            <p:ph idx="1"/>
          </p:nvPr>
        </p:nvSpPr>
        <p:spPr>
          <a:xfrm>
            <a:off x="152400" y="914400"/>
            <a:ext cx="8915400" cy="5334000"/>
          </a:xfrm>
        </p:spPr>
        <p:txBody>
          <a:bodyPr>
            <a:normAutofit/>
          </a:bodyPr>
          <a:lstStyle/>
          <a:p>
            <a:r>
              <a:rPr lang="en-US" u="sng" dirty="0">
                <a:latin typeface="Palatino Linotype" panose="02040502050505030304" pitchFamily="18" charset="0"/>
                <a:cs typeface="Times New Roman" panose="02020603050405020304" pitchFamily="18" charset="0"/>
              </a:rPr>
              <a:t>[1] </a:t>
            </a:r>
            <a:r>
              <a:rPr lang="en-US" u="sng" dirty="0" err="1">
                <a:latin typeface="Palatino Linotype" panose="02040502050505030304" pitchFamily="18" charset="0"/>
                <a:cs typeface="Times New Roman" panose="02020603050405020304" pitchFamily="18" charset="0"/>
              </a:rPr>
              <a:t>Zeydin</a:t>
            </a:r>
            <a:r>
              <a:rPr lang="en-US" u="sng" dirty="0">
                <a:latin typeface="Palatino Linotype" panose="02040502050505030304" pitchFamily="18" charset="0"/>
                <a:cs typeface="Times New Roman" panose="02020603050405020304" pitchFamily="18" charset="0"/>
              </a:rPr>
              <a:t> Pala and Nihat </a:t>
            </a:r>
            <a:r>
              <a:rPr lang="en-US" u="sng" dirty="0" err="1">
                <a:latin typeface="Palatino Linotype" panose="02040502050505030304" pitchFamily="18" charset="0"/>
                <a:cs typeface="Times New Roman" panose="02020603050405020304" pitchFamily="18" charset="0"/>
              </a:rPr>
              <a:t>Inan</a:t>
            </a:r>
            <a:r>
              <a:rPr lang="en-US" u="sng" dirty="0">
                <a:latin typeface="Palatino Linotype" panose="02040502050505030304" pitchFamily="18" charset="0"/>
                <a:cs typeface="Times New Roman" panose="02020603050405020304" pitchFamily="18" charset="0"/>
              </a:rPr>
              <a:t>, “Smart parking application using RFID technology”, RFID Eurasia, 1st Annual in RFID Eurasia, 2007.</a:t>
            </a:r>
          </a:p>
          <a:p>
            <a:endParaRPr lang="en-IN" dirty="0">
              <a:latin typeface="Palatino Linotype" panose="02040502050505030304" pitchFamily="18" charset="0"/>
              <a:cs typeface="Times New Roman" panose="02020603050405020304" pitchFamily="18" charset="0"/>
            </a:endParaRPr>
          </a:p>
          <a:p>
            <a:r>
              <a:rPr lang="en-US" u="sng" dirty="0">
                <a:latin typeface="Palatino Linotype" panose="02040502050505030304" pitchFamily="18" charset="0"/>
                <a:cs typeface="Times New Roman" panose="02020603050405020304" pitchFamily="18" charset="0"/>
              </a:rPr>
              <a:t> [2] Zhang, L., “An Improved Approach to Security and Privacy of RFID application System”, Wireless Communications, Networking and Mobile Computing. International Conference. pp 1195- 1198, 2005.</a:t>
            </a:r>
          </a:p>
          <a:p>
            <a:endParaRPr lang="en-IN" dirty="0">
              <a:latin typeface="Palatino Linotype" panose="02040502050505030304" pitchFamily="18" charset="0"/>
              <a:cs typeface="Times New Roman" panose="02020603050405020304" pitchFamily="18" charset="0"/>
            </a:endParaRPr>
          </a:p>
          <a:p>
            <a:r>
              <a:rPr lang="en-US" u="sng" dirty="0">
                <a:latin typeface="Palatino Linotype" panose="02040502050505030304" pitchFamily="18" charset="0"/>
                <a:cs typeface="Times New Roman" panose="02020603050405020304" pitchFamily="18" charset="0"/>
              </a:rPr>
              <a:t>  [3] Xiao, Y., Yu, S., Wu, K., Ni, Q., </a:t>
            </a:r>
            <a:r>
              <a:rPr lang="en-US" u="sng" dirty="0" err="1">
                <a:latin typeface="Palatino Linotype" panose="02040502050505030304" pitchFamily="18" charset="0"/>
                <a:cs typeface="Times New Roman" panose="02020603050405020304" pitchFamily="18" charset="0"/>
              </a:rPr>
              <a:t>Janecek</a:t>
            </a:r>
            <a:r>
              <a:rPr lang="en-US" u="sng" dirty="0">
                <a:latin typeface="Palatino Linotype" panose="02040502050505030304" pitchFamily="18" charset="0"/>
                <a:cs typeface="Times New Roman" panose="02020603050405020304" pitchFamily="18" charset="0"/>
              </a:rPr>
              <a:t>., C., </a:t>
            </a:r>
            <a:r>
              <a:rPr lang="en-US" u="sng" dirty="0" err="1">
                <a:latin typeface="Palatino Linotype" panose="02040502050505030304" pitchFamily="18" charset="0"/>
                <a:cs typeface="Times New Roman" panose="02020603050405020304" pitchFamily="18" charset="0"/>
              </a:rPr>
              <a:t>Nordstad</a:t>
            </a:r>
            <a:r>
              <a:rPr lang="en-US" u="sng" dirty="0">
                <a:latin typeface="Palatino Linotype" panose="02040502050505030304" pitchFamily="18" charset="0"/>
                <a:cs typeface="Times New Roman" panose="02020603050405020304" pitchFamily="18" charset="0"/>
              </a:rPr>
              <a:t>, J,” Radio frequency identification: technologies, applications, and research issues” Wiley Journal of Wireless Communications and Mobile Computing, Vol 7, May 2007. </a:t>
            </a:r>
          </a:p>
          <a:p>
            <a:endParaRPr lang="en-IN" dirty="0">
              <a:latin typeface="Palatino Linotype" panose="02040502050505030304" pitchFamily="18" charset="0"/>
              <a:cs typeface="Times New Roman" panose="02020603050405020304" pitchFamily="18" charset="0"/>
            </a:endParaRPr>
          </a:p>
          <a:p>
            <a:r>
              <a:rPr lang="en-US" u="sng" dirty="0">
                <a:latin typeface="Palatino Linotype" panose="02040502050505030304" pitchFamily="18" charset="0"/>
                <a:cs typeface="Times New Roman" panose="02020603050405020304" pitchFamily="18" charset="0"/>
              </a:rPr>
              <a:t>[4] Goodrum, P., McLaren, M., Durfee, A.,” The application of active radio frequency identification technology for tool tracking on construction job sites.” Automation in Construction, 15 (3), 2006, pp 292-302.</a:t>
            </a:r>
            <a:endParaRPr lang="en-IN" dirty="0">
              <a:latin typeface="Palatino Linotype" panose="02040502050505030304" pitchFamily="18" charset="0"/>
              <a:cs typeface="Times New Roman" panose="02020603050405020304" pitchFamily="18" charset="0"/>
            </a:endParaRPr>
          </a:p>
          <a:p>
            <a:pPr marL="0" indent="0">
              <a:buFontTx/>
              <a:buNone/>
            </a:pPr>
            <a:endParaRPr lang="en-IN" altLang="en-US" dirty="0"/>
          </a:p>
        </p:txBody>
      </p:sp>
      <p:sp>
        <p:nvSpPr>
          <p:cNvPr id="19460" name="Date Placeholder 2">
            <a:extLst>
              <a:ext uri="{FF2B5EF4-FFF2-40B4-BE49-F238E27FC236}">
                <a16:creationId xmlns:a16="http://schemas.microsoft.com/office/drawing/2014/main" id="{2E36F0CC-1BF4-4840-AFEB-CD4F69BCAD20}"/>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3AB2B53-74BE-430E-9729-04FA80B0783A}" type="datetime1">
              <a:rPr lang="en-US" altLang="en-US" sz="1400" smtClean="0"/>
              <a:pPr>
                <a:spcBef>
                  <a:spcPct val="0"/>
                </a:spcBef>
                <a:buFontTx/>
                <a:buNone/>
              </a:pPr>
              <a:t>8/22/2020</a:t>
            </a:fld>
            <a:endParaRPr lang="en-US" altLang="en-US" sz="1400"/>
          </a:p>
        </p:txBody>
      </p:sp>
      <p:sp>
        <p:nvSpPr>
          <p:cNvPr id="19461" name="Slide Number Placeholder 3">
            <a:extLst>
              <a:ext uri="{FF2B5EF4-FFF2-40B4-BE49-F238E27FC236}">
                <a16:creationId xmlns:a16="http://schemas.microsoft.com/office/drawing/2014/main" id="{53F3F029-CF19-4079-A8EA-BF672C0F24C3}"/>
              </a:ext>
            </a:extLst>
          </p:cNvPr>
          <p:cNvSpPr>
            <a:spLocks noGrp="1"/>
          </p:cNvSpPr>
          <p:nvPr>
            <p:ph type="sldNum" sz="quarter" idx="12"/>
          </p:nvPr>
        </p:nvSpPr>
        <p:spPr>
          <a:xfrm>
            <a:off x="8348254" y="6354422"/>
            <a:ext cx="795746" cy="5035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7D67438-FA38-45E8-95B8-61C3F39D9732}" type="slidenum">
              <a:rPr lang="en-US" altLang="en-US" sz="1400" smtClean="0"/>
              <a:pPr>
                <a:spcBef>
                  <a:spcPct val="0"/>
                </a:spcBef>
                <a:buFontTx/>
                <a:buNone/>
              </a:pPr>
              <a:t>22</a:t>
            </a:fld>
            <a:endParaRPr lang="en-US" altLang="en-US" sz="1400"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8D50CA94-DD7C-4909-A95E-299EE75360C7}"/>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D7BE487-E8C2-4644-91FD-CE77558828F0}" type="datetime1">
              <a:rPr lang="en-US" altLang="en-US" sz="1400" smtClean="0"/>
              <a:pPr>
                <a:spcBef>
                  <a:spcPct val="0"/>
                </a:spcBef>
                <a:buFontTx/>
                <a:buNone/>
              </a:pPr>
              <a:t>8/22/2020</a:t>
            </a:fld>
            <a:endParaRPr lang="en-US" altLang="en-US" sz="1400"/>
          </a:p>
        </p:txBody>
      </p:sp>
      <p:sp>
        <p:nvSpPr>
          <p:cNvPr id="20483" name="Slide Number Placeholder 4">
            <a:extLst>
              <a:ext uri="{FF2B5EF4-FFF2-40B4-BE49-F238E27FC236}">
                <a16:creationId xmlns:a16="http://schemas.microsoft.com/office/drawing/2014/main" id="{104D3A19-4079-488E-AE82-EAEF9F715C60}"/>
              </a:ext>
            </a:extLst>
          </p:cNvPr>
          <p:cNvSpPr>
            <a:spLocks noGrp="1"/>
          </p:cNvSpPr>
          <p:nvPr>
            <p:ph type="sldNum" sz="quarter" idx="12"/>
          </p:nvPr>
        </p:nvSpPr>
        <p:spPr>
          <a:xfrm>
            <a:off x="8348254" y="6420840"/>
            <a:ext cx="795746" cy="4371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11423AB-BF5C-48C8-9DB3-F612FCF047DE}" type="slidenum">
              <a:rPr lang="en-US" altLang="en-US" sz="1400" smtClean="0"/>
              <a:pPr>
                <a:spcBef>
                  <a:spcPct val="0"/>
                </a:spcBef>
                <a:buFontTx/>
                <a:buNone/>
              </a:pPr>
              <a:t>23</a:t>
            </a:fld>
            <a:endParaRPr lang="en-US" altLang="en-US" sz="1400"/>
          </a:p>
        </p:txBody>
      </p:sp>
      <p:pic>
        <p:nvPicPr>
          <p:cNvPr id="6" name="Rectangle 3">
            <a:extLst>
              <a:ext uri="{FF2B5EF4-FFF2-40B4-BE49-F238E27FC236}">
                <a16:creationId xmlns:a16="http://schemas.microsoft.com/office/drawing/2014/main" id="{EC6CADB1-7182-4D07-9BF1-197B1FDD251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2419350"/>
            <a:ext cx="424973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E7E8-B8AD-4CD8-933D-8D6FC27EF1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E65A27-053C-4756-AD39-9616EA8F919B}"/>
              </a:ext>
            </a:extLst>
          </p:cNvPr>
          <p:cNvSpPr>
            <a:spLocks noGrp="1"/>
          </p:cNvSpPr>
          <p:nvPr>
            <p:ph idx="1"/>
          </p:nvPr>
        </p:nvSpPr>
        <p:spPr>
          <a:xfrm>
            <a:off x="628650" y="1374062"/>
            <a:ext cx="7886700" cy="4351338"/>
          </a:xfrm>
        </p:spPr>
        <p:txBody>
          <a:bodyPr/>
          <a:lstStyle/>
          <a:p>
            <a:pPr algn="just">
              <a:buFont typeface="Wingdings" panose="05000000000000000000" pitchFamily="2" charset="2"/>
              <a:buChar char="v"/>
            </a:pPr>
            <a:r>
              <a:rPr lang="en-US" dirty="0">
                <a:latin typeface="Palatino Linotype" panose="02040502050505030304" pitchFamily="18" charset="0"/>
              </a:rPr>
              <a:t> In today's modern world, security plays an important role. </a:t>
            </a:r>
          </a:p>
          <a:p>
            <a:pPr algn="just">
              <a:buFont typeface="Wingdings" panose="05000000000000000000" pitchFamily="2" charset="2"/>
              <a:buChar char="v"/>
            </a:pPr>
            <a:r>
              <a:rPr lang="en-US" dirty="0">
                <a:latin typeface="Palatino Linotype" panose="02040502050505030304" pitchFamily="18" charset="0"/>
              </a:rPr>
              <a:t> Every person has precious accessories like gold, jewelry cash or important documents etc. . </a:t>
            </a:r>
          </a:p>
          <a:p>
            <a:pPr algn="just">
              <a:buFont typeface="Wingdings" panose="05000000000000000000" pitchFamily="2" charset="2"/>
              <a:buChar char="v"/>
            </a:pPr>
            <a:r>
              <a:rPr lang="en-US" dirty="0">
                <a:latin typeface="Palatino Linotype" panose="02040502050505030304" pitchFamily="18" charset="0"/>
              </a:rPr>
              <a:t> It is not enough to have these accessories, but security of this is very important, for this purpose we keep them in bank lockers, secure rooms. </a:t>
            </a:r>
          </a:p>
          <a:p>
            <a:pPr algn="just">
              <a:buFont typeface="Wingdings" panose="05000000000000000000" pitchFamily="2" charset="2"/>
              <a:buChar char="v"/>
            </a:pPr>
            <a:r>
              <a:rPr lang="en-US" dirty="0">
                <a:latin typeface="Palatino Linotype" panose="02040502050505030304" pitchFamily="18" charset="0"/>
              </a:rPr>
              <a:t> Still we often hear or read in newspaper that some fake person has access the locker of another person and have stolen money. </a:t>
            </a:r>
          </a:p>
          <a:p>
            <a:pPr algn="just">
              <a:buFont typeface="Wingdings" panose="05000000000000000000" pitchFamily="2" charset="2"/>
              <a:buChar char="v"/>
            </a:pPr>
            <a:r>
              <a:rPr lang="en-US" dirty="0">
                <a:latin typeface="Palatino Linotype" panose="02040502050505030304" pitchFamily="18" charset="0"/>
              </a:rPr>
              <a:t> In order to overcome this type of frauds, authentication of the person who wants to use the locker is very important and to implement this purpose we are working on this project.</a:t>
            </a:r>
          </a:p>
          <a:p>
            <a:endParaRPr lang="en-IN" dirty="0"/>
          </a:p>
        </p:txBody>
      </p:sp>
      <p:sp>
        <p:nvSpPr>
          <p:cNvPr id="4" name="Date Placeholder 3">
            <a:extLst>
              <a:ext uri="{FF2B5EF4-FFF2-40B4-BE49-F238E27FC236}">
                <a16:creationId xmlns:a16="http://schemas.microsoft.com/office/drawing/2014/main" id="{DF163240-355D-48C7-AAB8-1FE41BE5C182}"/>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C60040DC-3F05-4D07-AFF0-82598362FD48}"/>
              </a:ext>
            </a:extLst>
          </p:cNvPr>
          <p:cNvSpPr>
            <a:spLocks noGrp="1"/>
          </p:cNvSpPr>
          <p:nvPr>
            <p:ph type="sldNum" sz="quarter" idx="12"/>
          </p:nvPr>
        </p:nvSpPr>
        <p:spPr/>
        <p:txBody>
          <a:bodyPr/>
          <a:lstStyle/>
          <a:p>
            <a:pPr>
              <a:defRPr/>
            </a:pPr>
            <a:fld id="{2F927761-C817-4EEF-A0A9-49CCAEA8B35F}" type="slidenum">
              <a:rPr lang="en-US" altLang="en-US" smtClean="0"/>
              <a:pPr>
                <a:defRPr/>
              </a:pPr>
              <a:t>3</a:t>
            </a:fld>
            <a:endParaRPr lang="en-US" altLang="en-US"/>
          </a:p>
        </p:txBody>
      </p:sp>
      <p:pic>
        <p:nvPicPr>
          <p:cNvPr id="6" name="Picture 5">
            <a:extLst>
              <a:ext uri="{FF2B5EF4-FFF2-40B4-BE49-F238E27FC236}">
                <a16:creationId xmlns:a16="http://schemas.microsoft.com/office/drawing/2014/main" id="{6F30D65E-B1EB-4F9A-8B56-8A294099274F}"/>
              </a:ext>
            </a:extLst>
          </p:cNvPr>
          <p:cNvPicPr>
            <a:picLocks noChangeAspect="1"/>
          </p:cNvPicPr>
          <p:nvPr/>
        </p:nvPicPr>
        <p:blipFill>
          <a:blip r:embed="rId2"/>
          <a:stretch>
            <a:fillRect/>
          </a:stretch>
        </p:blipFill>
        <p:spPr>
          <a:xfrm>
            <a:off x="2232413" y="-12859"/>
            <a:ext cx="8242506" cy="755970"/>
          </a:xfrm>
          <a:prstGeom prst="rect">
            <a:avLst/>
          </a:prstGeom>
        </p:spPr>
      </p:pic>
    </p:spTree>
    <p:extLst>
      <p:ext uri="{BB962C8B-B14F-4D97-AF65-F5344CB8AC3E}">
        <p14:creationId xmlns:p14="http://schemas.microsoft.com/office/powerpoint/2010/main" val="9029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4EC2-C96A-4092-B7D5-3FC832A38898}"/>
              </a:ext>
            </a:extLst>
          </p:cNvPr>
          <p:cNvSpPr>
            <a:spLocks noGrp="1"/>
          </p:cNvSpPr>
          <p:nvPr>
            <p:ph type="title"/>
          </p:nvPr>
        </p:nvSpPr>
        <p:spPr>
          <a:xfrm>
            <a:off x="628650" y="952107"/>
            <a:ext cx="7886700" cy="710301"/>
          </a:xfrm>
        </p:spPr>
        <p:txBody>
          <a:bodyPr>
            <a:normAutofit fontScale="90000"/>
          </a:bodyPr>
          <a:lstStyle/>
          <a:p>
            <a:r>
              <a:rPr lang="en-IN" sz="2400" b="1" dirty="0">
                <a:solidFill>
                  <a:schemeClr val="accent1">
                    <a:lumMod val="75000"/>
                  </a:schemeClr>
                </a:solidFill>
                <a:latin typeface="+mn-lt"/>
              </a:rPr>
              <a:t>  BASIC IDEA ABOUT THE TECHNOLOGY  USED FOR THE PROJECT</a:t>
            </a:r>
          </a:p>
        </p:txBody>
      </p:sp>
      <p:sp>
        <p:nvSpPr>
          <p:cNvPr id="3" name="Content Placeholder 2">
            <a:extLst>
              <a:ext uri="{FF2B5EF4-FFF2-40B4-BE49-F238E27FC236}">
                <a16:creationId xmlns:a16="http://schemas.microsoft.com/office/drawing/2014/main" id="{73B5216A-D099-4475-BCCB-9ECB487ED527}"/>
              </a:ext>
            </a:extLst>
          </p:cNvPr>
          <p:cNvSpPr>
            <a:spLocks noGrp="1"/>
          </p:cNvSpPr>
          <p:nvPr>
            <p:ph idx="1"/>
          </p:nvPr>
        </p:nvSpPr>
        <p:spPr/>
        <p:txBody>
          <a:bodyPr>
            <a:normAutofit fontScale="92500" lnSpcReduction="20000"/>
          </a:bodyPr>
          <a:lstStyle/>
          <a:p>
            <a:pPr algn="just">
              <a:buFont typeface="Wingdings" panose="05000000000000000000" pitchFamily="2" charset="2"/>
              <a:buChar char="v"/>
              <a:defRPr/>
            </a:pPr>
            <a:r>
              <a:rPr lang="en-US" sz="2400" dirty="0"/>
              <a:t>RFID is a means of identifying a person or object using a radio frequency transmission. In other words RFID is an electronic method of exchanging data over radio frequency waves .</a:t>
            </a:r>
          </a:p>
          <a:p>
            <a:pPr algn="just">
              <a:buFont typeface="Wingdings" panose="05000000000000000000" pitchFamily="2" charset="2"/>
              <a:buChar char="v"/>
              <a:defRPr/>
            </a:pPr>
            <a:r>
              <a:rPr lang="en-US" sz="2400" dirty="0"/>
              <a:t>In the active RFID system, the reader sends signal to the tag using an antenna. The tag receives this information and resends this information along with the information in its memory. The reader receives this signal and transmits to the processor for further processing.</a:t>
            </a:r>
          </a:p>
          <a:p>
            <a:pPr algn="just">
              <a:buFont typeface="Wingdings" panose="05000000000000000000" pitchFamily="2" charset="2"/>
              <a:buChar char="v"/>
              <a:defRPr/>
            </a:pPr>
            <a:r>
              <a:rPr lang="en-US" sz="2400" dirty="0"/>
              <a:t>A GSM module or a GPRS module is a chip or circuit that will be used to establish communication between a mobile device or a computing machine and a GSM or GPRS system.</a:t>
            </a:r>
          </a:p>
          <a:p>
            <a:pPr algn="just">
              <a:buFont typeface="Wingdings" panose="05000000000000000000" pitchFamily="2" charset="2"/>
              <a:buChar char="v"/>
              <a:defRPr/>
            </a:pPr>
            <a:r>
              <a:rPr lang="en-US" sz="2400" dirty="0"/>
              <a:t>We are using Arduino Uno for our project to run the model using embedded c with Arduino IDE software.</a:t>
            </a:r>
          </a:p>
          <a:p>
            <a:pPr algn="just">
              <a:buFont typeface="Wingdings" panose="05000000000000000000" pitchFamily="2" charset="2"/>
              <a:buChar char="v"/>
              <a:defRPr/>
            </a:pPr>
            <a:r>
              <a:rPr lang="en-IN" sz="2400" dirty="0"/>
              <a:t>Arduino Uno is a microcontroller board based on the ATmega328P (datasheet).</a:t>
            </a:r>
            <a:endParaRPr lang="en-US" sz="2400" dirty="0"/>
          </a:p>
          <a:p>
            <a:pPr>
              <a:buFont typeface="Wingdings" panose="05000000000000000000" pitchFamily="2" charset="2"/>
              <a:buChar char="v"/>
              <a:defRPr/>
            </a:pPr>
            <a:endParaRPr lang="en-US" sz="2400" dirty="0"/>
          </a:p>
          <a:p>
            <a:endParaRPr lang="en-IN" dirty="0"/>
          </a:p>
        </p:txBody>
      </p:sp>
      <p:sp>
        <p:nvSpPr>
          <p:cNvPr id="4" name="Date Placeholder 3">
            <a:extLst>
              <a:ext uri="{FF2B5EF4-FFF2-40B4-BE49-F238E27FC236}">
                <a16:creationId xmlns:a16="http://schemas.microsoft.com/office/drawing/2014/main" id="{5131BA5C-45F1-4119-A3D2-77664D3DE59A}"/>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09F015C8-40F0-4D78-9D36-0B1D402A0425}"/>
              </a:ext>
            </a:extLst>
          </p:cNvPr>
          <p:cNvSpPr>
            <a:spLocks noGrp="1"/>
          </p:cNvSpPr>
          <p:nvPr>
            <p:ph type="sldNum" sz="quarter" idx="12"/>
          </p:nvPr>
        </p:nvSpPr>
        <p:spPr/>
        <p:txBody>
          <a:bodyPr/>
          <a:lstStyle/>
          <a:p>
            <a:pPr>
              <a:defRPr/>
            </a:pPr>
            <a:fld id="{2F927761-C817-4EEF-A0A9-49CCAEA8B35F}" type="slidenum">
              <a:rPr lang="en-US" altLang="en-US" smtClean="0"/>
              <a:pPr>
                <a:defRPr/>
              </a:pPr>
              <a:t>4</a:t>
            </a:fld>
            <a:endParaRPr lang="en-US" altLang="en-US"/>
          </a:p>
        </p:txBody>
      </p:sp>
    </p:spTree>
    <p:extLst>
      <p:ext uri="{BB962C8B-B14F-4D97-AF65-F5344CB8AC3E}">
        <p14:creationId xmlns:p14="http://schemas.microsoft.com/office/powerpoint/2010/main" val="310707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2E41DB-061A-4EBE-89FF-E80B4767663F}"/>
              </a:ext>
            </a:extLst>
          </p:cNvPr>
          <p:cNvGraphicFramePr>
            <a:graphicFrameLocks noGrp="1"/>
          </p:cNvGraphicFramePr>
          <p:nvPr>
            <p:extLst>
              <p:ext uri="{D42A27DB-BD31-4B8C-83A1-F6EECF244321}">
                <p14:modId xmlns:p14="http://schemas.microsoft.com/office/powerpoint/2010/main" val="1515811263"/>
              </p:ext>
            </p:extLst>
          </p:nvPr>
        </p:nvGraphicFramePr>
        <p:xfrm>
          <a:off x="268815" y="798974"/>
          <a:ext cx="8604251" cy="5313960"/>
        </p:xfrm>
        <a:graphic>
          <a:graphicData uri="http://schemas.openxmlformats.org/drawingml/2006/table">
            <a:tbl>
              <a:tblPr firstRow="1" firstCol="1" bandRow="1">
                <a:tableStyleId>{5DA37D80-6434-44D0-A028-1B22A696006F}</a:tableStyleId>
              </a:tblPr>
              <a:tblGrid>
                <a:gridCol w="938204">
                  <a:extLst>
                    <a:ext uri="{9D8B030D-6E8A-4147-A177-3AD203B41FA5}">
                      <a16:colId xmlns:a16="http://schemas.microsoft.com/office/drawing/2014/main" val="20000"/>
                    </a:ext>
                  </a:extLst>
                </a:gridCol>
                <a:gridCol w="3142129">
                  <a:extLst>
                    <a:ext uri="{9D8B030D-6E8A-4147-A177-3AD203B41FA5}">
                      <a16:colId xmlns:a16="http://schemas.microsoft.com/office/drawing/2014/main" val="20001"/>
                    </a:ext>
                  </a:extLst>
                </a:gridCol>
                <a:gridCol w="1813401">
                  <a:extLst>
                    <a:ext uri="{9D8B030D-6E8A-4147-A177-3AD203B41FA5}">
                      <a16:colId xmlns:a16="http://schemas.microsoft.com/office/drawing/2014/main" val="20002"/>
                    </a:ext>
                  </a:extLst>
                </a:gridCol>
                <a:gridCol w="1559668">
                  <a:extLst>
                    <a:ext uri="{9D8B030D-6E8A-4147-A177-3AD203B41FA5}">
                      <a16:colId xmlns:a16="http://schemas.microsoft.com/office/drawing/2014/main" val="20003"/>
                    </a:ext>
                  </a:extLst>
                </a:gridCol>
                <a:gridCol w="1150849">
                  <a:extLst>
                    <a:ext uri="{9D8B030D-6E8A-4147-A177-3AD203B41FA5}">
                      <a16:colId xmlns:a16="http://schemas.microsoft.com/office/drawing/2014/main" val="20004"/>
                    </a:ext>
                  </a:extLst>
                </a:gridCol>
              </a:tblGrid>
              <a:tr h="553511">
                <a:tc>
                  <a:txBody>
                    <a:bodyPr/>
                    <a:lstStyle/>
                    <a:p>
                      <a:pPr algn="ctr">
                        <a:lnSpc>
                          <a:spcPct val="107000"/>
                        </a:lnSpc>
                        <a:spcAft>
                          <a:spcPts val="0"/>
                        </a:spcAft>
                      </a:pPr>
                      <a:r>
                        <a:rPr lang="en-IN" sz="1400" dirty="0">
                          <a:effectLst/>
                          <a:latin typeface="Palatino Linotype" panose="02040502050505030304" pitchFamily="18" charset="0"/>
                        </a:rPr>
                        <a:t>Paper No </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latin typeface="Palatino Linotype" panose="02040502050505030304" pitchFamily="18" charset="0"/>
                        </a:rPr>
                        <a:t>Title </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latin typeface="Palatino Linotype" panose="02040502050505030304" pitchFamily="18" charset="0"/>
                        </a:rPr>
                        <a:t>Author &amp; Year of Publication </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dirty="0">
                          <a:effectLst/>
                          <a:latin typeface="Palatino Linotype" panose="02040502050505030304" pitchFamily="18" charset="0"/>
                          <a:ea typeface="Calibri" panose="020F0502020204030204" pitchFamily="34" charset="0"/>
                          <a:cs typeface="Times New Roman" panose="02020603050405020304" pitchFamily="18" charset="0"/>
                        </a:rPr>
                        <a:t>Outcome</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400" dirty="0">
                          <a:effectLst/>
                          <a:latin typeface="Palatino Linotype" panose="02040502050505030304" pitchFamily="18" charset="0"/>
                          <a:ea typeface="Calibri" panose="020F0502020204030204" pitchFamily="34" charset="0"/>
                          <a:cs typeface="Times New Roman" panose="02020603050405020304" pitchFamily="18" charset="0"/>
                        </a:rPr>
                        <a:t>Limitation</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0"/>
                  </a:ext>
                </a:extLst>
              </a:tr>
              <a:tr h="1612943">
                <a:tc>
                  <a:txBody>
                    <a:bodyPr/>
                    <a:lstStyle/>
                    <a:p>
                      <a:pPr algn="ctr">
                        <a:lnSpc>
                          <a:spcPct val="107000"/>
                        </a:lnSpc>
                        <a:spcAft>
                          <a:spcPts val="0"/>
                        </a:spcAft>
                      </a:pPr>
                      <a:r>
                        <a:rPr lang="en-US" sz="1800" dirty="0">
                          <a:solidFill>
                            <a:schemeClr val="tx1"/>
                          </a:solidFill>
                          <a:effectLst/>
                          <a:latin typeface="Palatino Linotype" panose="02040502050505030304" pitchFamily="18" charset="0"/>
                          <a:ea typeface="Calibri" panose="020F0502020204030204" pitchFamily="34" charset="0"/>
                          <a:cs typeface="Times New Roman" panose="02020603050405020304" pitchFamily="18" charset="0"/>
                        </a:rPr>
                        <a:t>1.</a:t>
                      </a:r>
                      <a:endParaRPr lang="en-IN" sz="1800" dirty="0">
                        <a:solidFill>
                          <a:schemeClr val="tx1"/>
                        </a:solidFill>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marL="0" marR="0" lvl="0" indent="0" algn="ctr" defTabSz="685800" rtl="0" eaLnBrk="1" fontAlgn="auto" latinLnBrk="0" hangingPunct="1">
                        <a:lnSpc>
                          <a:spcPct val="107000"/>
                        </a:lnSpc>
                        <a:spcBef>
                          <a:spcPts val="0"/>
                        </a:spcBef>
                        <a:spcAft>
                          <a:spcPts val="0"/>
                        </a:spcAft>
                        <a:buClrTx/>
                        <a:buSzTx/>
                        <a:buFontTx/>
                        <a:buNone/>
                        <a:tabLst/>
                        <a:defRPr/>
                      </a:pPr>
                      <a:r>
                        <a:rPr lang="en-IN" sz="1350" b="1" i="0" kern="1200" dirty="0">
                          <a:solidFill>
                            <a:schemeClr val="tx1"/>
                          </a:solidFill>
                          <a:effectLst/>
                          <a:latin typeface="Palatino Linotype" panose="02040502050505030304" pitchFamily="18" charset="0"/>
                          <a:ea typeface="+mn-ea"/>
                          <a:cs typeface="+mn-cs"/>
                        </a:rPr>
                        <a:t>RFID Security</a:t>
                      </a:r>
                    </a:p>
                    <a:p>
                      <a:pPr algn="ctr">
                        <a:lnSpc>
                          <a:spcPct val="107000"/>
                        </a:lnSpc>
                        <a:spcAft>
                          <a:spcPts val="0"/>
                        </a:spcAft>
                      </a:pPr>
                      <a:r>
                        <a:rPr lang="en-US" sz="1400" kern="1200" dirty="0">
                          <a:solidFill>
                            <a:schemeClr val="tx1"/>
                          </a:solidFill>
                          <a:effectLst/>
                          <a:latin typeface="Palatino Linotype" panose="02040502050505030304" pitchFamily="18" charset="0"/>
                          <a:ea typeface="+mn-ea"/>
                          <a:cs typeface="+mn-cs"/>
                        </a:rPr>
                        <a:t>                                                  </a:t>
                      </a:r>
                      <a:endParaRPr lang="en-IN" sz="1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350" b="1" i="0" u="none" strike="noStrike" kern="1200" dirty="0">
                          <a:solidFill>
                            <a:schemeClr val="tx1"/>
                          </a:solidFill>
                          <a:effectLst/>
                          <a:latin typeface="Palatino Linotype" panose="02040502050505030304" pitchFamily="18" charset="0"/>
                          <a:ea typeface="+mn-ea"/>
                          <a:cs typeface="+mn-cs"/>
                          <a:hlinkClick r:id="rId2"/>
                        </a:rPr>
                        <a:t>Frank Thornton</a:t>
                      </a:r>
                      <a:r>
                        <a:rPr lang="en-US" sz="1350" b="0" i="0" kern="1200" dirty="0">
                          <a:solidFill>
                            <a:schemeClr val="tx1"/>
                          </a:solidFill>
                          <a:effectLst/>
                          <a:latin typeface="Palatino Linotype" panose="02040502050505030304" pitchFamily="18" charset="0"/>
                          <a:ea typeface="+mn-ea"/>
                          <a:cs typeface="+mn-cs"/>
                        </a:rPr>
                        <a:t> and </a:t>
                      </a:r>
                      <a:r>
                        <a:rPr lang="en-US" sz="1350" b="1" i="0" u="none" strike="noStrike" kern="1200" dirty="0">
                          <a:solidFill>
                            <a:schemeClr val="tx1"/>
                          </a:solidFill>
                          <a:effectLst/>
                          <a:latin typeface="Palatino Linotype" panose="02040502050505030304" pitchFamily="18" charset="0"/>
                          <a:ea typeface="+mn-ea"/>
                          <a:cs typeface="+mn-cs"/>
                          <a:hlinkClick r:id="rId3"/>
                        </a:rPr>
                        <a:t>Chris </a:t>
                      </a:r>
                      <a:r>
                        <a:rPr lang="en-US" sz="1350" b="1" i="0" u="none" strike="noStrike" kern="1200" dirty="0" err="1">
                          <a:solidFill>
                            <a:schemeClr val="tx1"/>
                          </a:solidFill>
                          <a:effectLst/>
                          <a:latin typeface="Palatino Linotype" panose="02040502050505030304" pitchFamily="18" charset="0"/>
                          <a:ea typeface="+mn-ea"/>
                          <a:cs typeface="+mn-cs"/>
                          <a:hlinkClick r:id="rId3"/>
                        </a:rPr>
                        <a:t>Lanthem</a:t>
                      </a:r>
                      <a:endParaRPr lang="en-IN" sz="16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350" b="0" i="0" kern="1200" dirty="0">
                          <a:solidFill>
                            <a:schemeClr val="tx1"/>
                          </a:solidFill>
                          <a:effectLst/>
                          <a:latin typeface="Palatino Linotype" panose="02040502050505030304" pitchFamily="18" charset="0"/>
                          <a:ea typeface="+mn-ea"/>
                          <a:cs typeface="+mn-cs"/>
                        </a:rPr>
                        <a:t>Coverage includes: security breaches for monetary gain,</a:t>
                      </a:r>
                      <a:r>
                        <a:rPr lang="en-IN" sz="1350" b="0" i="0" kern="1200" dirty="0">
                          <a:solidFill>
                            <a:schemeClr val="tx1"/>
                          </a:solidFill>
                          <a:effectLst/>
                          <a:latin typeface="Palatino Linotype" panose="02040502050505030304" pitchFamily="18" charset="0"/>
                          <a:ea typeface="+mn-ea"/>
                          <a:cs typeface="+mn-cs"/>
                        </a:rPr>
                        <a:t> protection personal privacy and it discusses about the security purposes.</a:t>
                      </a:r>
                      <a:endParaRPr lang="en-IN" sz="9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endParaRPr lang="en-IN" sz="12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extLst>
                  <a:ext uri="{0D108BD9-81ED-4DB2-BD59-A6C34878D82A}">
                    <a16:rowId xmlns:a16="http://schemas.microsoft.com/office/drawing/2014/main" val="10001"/>
                  </a:ext>
                </a:extLst>
              </a:tr>
              <a:tr h="1729562">
                <a:tc>
                  <a:txBody>
                    <a:bodyPr/>
                    <a:lstStyle/>
                    <a:p>
                      <a:pPr algn="ctr">
                        <a:lnSpc>
                          <a:spcPct val="107000"/>
                        </a:lnSpc>
                        <a:spcAft>
                          <a:spcPts val="0"/>
                        </a:spcAft>
                      </a:pPr>
                      <a:r>
                        <a:rPr lang="en-US" sz="1800" dirty="0">
                          <a:effectLst/>
                          <a:latin typeface="Palatino Linotype" panose="02040502050505030304" pitchFamily="18" charset="0"/>
                          <a:ea typeface="Calibri" panose="020F0502020204030204" pitchFamily="34" charset="0"/>
                          <a:cs typeface="Times New Roman" panose="02020603050405020304" pitchFamily="18" charset="0"/>
                        </a:rPr>
                        <a:t>2.</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marL="0" marR="0" lvl="0" indent="0" algn="ctr" defTabSz="685800" rtl="0" eaLnBrk="1" fontAlgn="auto" latinLnBrk="0" hangingPunct="1">
                        <a:lnSpc>
                          <a:spcPct val="107000"/>
                        </a:lnSpc>
                        <a:spcBef>
                          <a:spcPts val="0"/>
                        </a:spcBef>
                        <a:spcAft>
                          <a:spcPts val="0"/>
                        </a:spcAft>
                        <a:buClrTx/>
                        <a:buSzTx/>
                        <a:buFontTx/>
                        <a:buNone/>
                        <a:tabLst/>
                        <a:defRPr/>
                      </a:pPr>
                      <a:r>
                        <a:rPr lang="en-US" sz="1350" b="1" i="0" kern="1200" dirty="0">
                          <a:solidFill>
                            <a:schemeClr val="tx1"/>
                          </a:solidFill>
                          <a:effectLst/>
                          <a:latin typeface="Palatino Linotype" panose="02040502050505030304" pitchFamily="18" charset="0"/>
                          <a:ea typeface="+mn-ea"/>
                          <a:cs typeface="+mn-cs"/>
                        </a:rPr>
                        <a:t>RFID for Libraries: A Practical Guide</a:t>
                      </a:r>
                    </a:p>
                    <a:p>
                      <a:pPr algn="ctr">
                        <a:lnSpc>
                          <a:spcPct val="107000"/>
                        </a:lnSpc>
                        <a:spcAft>
                          <a:spcPts val="0"/>
                        </a:spcAft>
                      </a:pP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350" b="0" i="0" kern="1200" dirty="0">
                          <a:solidFill>
                            <a:schemeClr val="tx1"/>
                          </a:solidFill>
                          <a:effectLst/>
                          <a:latin typeface="Palatino Linotype" panose="02040502050505030304" pitchFamily="18" charset="0"/>
                          <a:ea typeface="+mn-ea"/>
                          <a:cs typeface="+mn-cs"/>
                        </a:rPr>
                        <a:t> </a:t>
                      </a:r>
                      <a:r>
                        <a:rPr lang="en-IN" sz="1350" b="1" i="0" u="none" strike="noStrike" kern="1200" dirty="0">
                          <a:solidFill>
                            <a:schemeClr val="tx1"/>
                          </a:solidFill>
                          <a:effectLst/>
                          <a:latin typeface="Palatino Linotype" panose="02040502050505030304" pitchFamily="18" charset="0"/>
                          <a:ea typeface="+mn-ea"/>
                          <a:cs typeface="+mn-cs"/>
                          <a:hlinkClick r:id="rId4"/>
                        </a:rPr>
                        <a:t>M. Paul Pandian</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US" sz="1350" b="0" i="0" kern="1200" dirty="0">
                          <a:solidFill>
                            <a:schemeClr val="tx1"/>
                          </a:solidFill>
                          <a:effectLst/>
                          <a:latin typeface="Palatino Linotype" panose="02040502050505030304" pitchFamily="18" charset="0"/>
                          <a:ea typeface="+mn-ea"/>
                          <a:cs typeface="+mn-cs"/>
                        </a:rPr>
                        <a:t> Concludes chapters look into the future to see what developments might be possible with RFID in libraries. </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latin typeface="Palatino Linotype" panose="02040502050505030304" pitchFamily="18" charset="0"/>
                          <a:ea typeface="Calibri" panose="020F0502020204030204" pitchFamily="34" charset="0"/>
                          <a:cs typeface="Times New Roman" panose="02020603050405020304" pitchFamily="18" charset="0"/>
                        </a:rPr>
                        <a:t>It does not tell about the privacy system of RFID</a:t>
                      </a:r>
                    </a:p>
                  </a:txBody>
                  <a:tcPr marL="18026" marR="18026" marT="0" marB="0"/>
                </a:tc>
                <a:extLst>
                  <a:ext uri="{0D108BD9-81ED-4DB2-BD59-A6C34878D82A}">
                    <a16:rowId xmlns:a16="http://schemas.microsoft.com/office/drawing/2014/main" val="10002"/>
                  </a:ext>
                </a:extLst>
              </a:tr>
              <a:tr h="1417944">
                <a:tc>
                  <a:txBody>
                    <a:bodyPr/>
                    <a:lstStyle/>
                    <a:p>
                      <a:pPr algn="ctr">
                        <a:lnSpc>
                          <a:spcPct val="107000"/>
                        </a:lnSpc>
                        <a:spcAft>
                          <a:spcPts val="0"/>
                        </a:spcAft>
                      </a:pPr>
                      <a:r>
                        <a:rPr lang="en-US" sz="1800" dirty="0">
                          <a:effectLst/>
                          <a:latin typeface="Palatino Linotype" panose="02040502050505030304" pitchFamily="18" charset="0"/>
                          <a:ea typeface="Calibri" panose="020F0502020204030204" pitchFamily="34" charset="0"/>
                          <a:cs typeface="Times New Roman" panose="02020603050405020304" pitchFamily="18" charset="0"/>
                        </a:rPr>
                        <a:t>3.</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marL="0" marR="0" lvl="0" indent="0" algn="ctr" defTabSz="685800" rtl="0" eaLnBrk="1" fontAlgn="auto" latinLnBrk="0" hangingPunct="1">
                        <a:lnSpc>
                          <a:spcPct val="107000"/>
                        </a:lnSpc>
                        <a:spcBef>
                          <a:spcPts val="0"/>
                        </a:spcBef>
                        <a:spcAft>
                          <a:spcPts val="0"/>
                        </a:spcAft>
                        <a:buClrTx/>
                        <a:buSzTx/>
                        <a:buFontTx/>
                        <a:buNone/>
                        <a:tabLst/>
                        <a:defRPr/>
                      </a:pPr>
                      <a:r>
                        <a:rPr lang="en-US" sz="1350" b="1" i="0" kern="1200" dirty="0">
                          <a:solidFill>
                            <a:schemeClr val="tx1"/>
                          </a:solidFill>
                          <a:effectLst/>
                          <a:latin typeface="Palatino Linotype" panose="02040502050505030304" pitchFamily="18" charset="0"/>
                          <a:ea typeface="+mn-ea"/>
                          <a:cs typeface="+mn-cs"/>
                        </a:rPr>
                        <a:t>Internet of Things with GSM Module</a:t>
                      </a:r>
                    </a:p>
                    <a:p>
                      <a:pPr algn="ctr">
                        <a:lnSpc>
                          <a:spcPct val="107000"/>
                        </a:lnSpc>
                        <a:spcAft>
                          <a:spcPts val="0"/>
                        </a:spcAft>
                      </a:pPr>
                      <a:r>
                        <a:rPr lang="en-IN" sz="1200" dirty="0">
                          <a:effectLst/>
                          <a:latin typeface="Palatino Linotype" panose="02040502050505030304" pitchFamily="18" charset="0"/>
                          <a:ea typeface="Calibri" panose="020F0502020204030204" pitchFamily="34" charset="0"/>
                          <a:cs typeface="Times New Roman" panose="02020603050405020304" pitchFamily="18" charset="0"/>
                        </a:rPr>
                        <a:t>.</a:t>
                      </a:r>
                    </a:p>
                  </a:txBody>
                  <a:tcPr marL="18026" marR="18026" marT="0" marB="0"/>
                </a:tc>
                <a:tc>
                  <a:txBody>
                    <a:bodyPr/>
                    <a:lstStyle/>
                    <a:p>
                      <a:pPr algn="ctr">
                        <a:lnSpc>
                          <a:spcPct val="107000"/>
                        </a:lnSpc>
                        <a:spcAft>
                          <a:spcPts val="0"/>
                        </a:spcAft>
                      </a:pPr>
                      <a:r>
                        <a:rPr lang="en-IN" sz="1350" b="1" i="0" u="none" strike="noStrike" kern="1200" dirty="0">
                          <a:solidFill>
                            <a:schemeClr val="tx1"/>
                          </a:solidFill>
                          <a:effectLst/>
                          <a:latin typeface="Palatino Linotype" panose="02040502050505030304" pitchFamily="18" charset="0"/>
                          <a:ea typeface="+mn-ea"/>
                          <a:cs typeface="+mn-cs"/>
                          <a:hlinkClick r:id="rId5"/>
                        </a:rPr>
                        <a:t>Marco Schwartz</a:t>
                      </a:r>
                      <a:endParaRPr lang="en-IN" sz="14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18026" marR="18026" marT="0" marB="0"/>
                </a:tc>
                <a:tc>
                  <a:txBody>
                    <a:bodyPr/>
                    <a:lstStyle/>
                    <a:p>
                      <a:pPr algn="ctr">
                        <a:lnSpc>
                          <a:spcPct val="107000"/>
                        </a:lnSpc>
                        <a:spcAft>
                          <a:spcPts val="0"/>
                        </a:spcAft>
                      </a:pPr>
                      <a:r>
                        <a:rPr lang="en-IN" sz="1400" dirty="0">
                          <a:effectLst/>
                          <a:latin typeface="Palatino Linotype" panose="02040502050505030304" pitchFamily="18" charset="0"/>
                          <a:ea typeface="Calibri" panose="020F0502020204030204" pitchFamily="34" charset="0"/>
                          <a:cs typeface="Times New Roman" panose="02020603050405020304" pitchFamily="18" charset="0"/>
                        </a:rPr>
                        <a:t>This book tells about all gsm AT commands in detail. </a:t>
                      </a:r>
                    </a:p>
                  </a:txBody>
                  <a:tcPr marL="18026" marR="18026" marT="0" marB="0"/>
                </a:tc>
                <a:tc>
                  <a:txBody>
                    <a:bodyPr/>
                    <a:lstStyle/>
                    <a:p>
                      <a:pPr algn="ctr">
                        <a:lnSpc>
                          <a:spcPct val="107000"/>
                        </a:lnSpc>
                        <a:spcAft>
                          <a:spcPts val="0"/>
                        </a:spcAft>
                      </a:pPr>
                      <a:r>
                        <a:rPr lang="en-IN" sz="1400" dirty="0">
                          <a:effectLst/>
                          <a:latin typeface="Palatino Linotype" panose="02040502050505030304" pitchFamily="18" charset="0"/>
                          <a:ea typeface="Calibri" panose="020F0502020204030204" pitchFamily="34" charset="0"/>
                          <a:cs typeface="Times New Roman" panose="02020603050405020304" pitchFamily="18" charset="0"/>
                        </a:rPr>
                        <a:t>We did not find any cloud based  connection here.</a:t>
                      </a:r>
                    </a:p>
                  </a:txBody>
                  <a:tcPr marL="18026" marR="18026" marT="0" marB="0"/>
                </a:tc>
                <a:extLst>
                  <a:ext uri="{0D108BD9-81ED-4DB2-BD59-A6C34878D82A}">
                    <a16:rowId xmlns:a16="http://schemas.microsoft.com/office/drawing/2014/main" val="10003"/>
                  </a:ext>
                </a:extLst>
              </a:tr>
            </a:tbl>
          </a:graphicData>
        </a:graphic>
      </p:graphicFrame>
      <p:sp>
        <p:nvSpPr>
          <p:cNvPr id="3" name="Rectangle 78">
            <a:extLst>
              <a:ext uri="{FF2B5EF4-FFF2-40B4-BE49-F238E27FC236}">
                <a16:creationId xmlns:a16="http://schemas.microsoft.com/office/drawing/2014/main" id="{FC218FB6-1AA2-4DEE-B7D6-FE067CB0A01E}"/>
              </a:ext>
            </a:extLst>
          </p:cNvPr>
          <p:cNvSpPr txBox="1">
            <a:spLocks noChangeArrowheads="1"/>
          </p:cNvSpPr>
          <p:nvPr/>
        </p:nvSpPr>
        <p:spPr bwMode="auto">
          <a:xfrm>
            <a:off x="609600" y="762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dirty="0">
                <a:solidFill>
                  <a:srgbClr val="C00000"/>
                </a:solidFill>
              </a:rPr>
              <a:t>L</a:t>
            </a:r>
            <a:r>
              <a:rPr lang="en-IN" altLang="en-US" sz="2400" b="1" dirty="0">
                <a:solidFill>
                  <a:srgbClr val="C00000"/>
                </a:solidFill>
              </a:rPr>
              <a:t>ITERATURE </a:t>
            </a:r>
            <a:r>
              <a:rPr lang="en-US" altLang="en-US" sz="2400" b="1" dirty="0">
                <a:solidFill>
                  <a:srgbClr val="C00000"/>
                </a:solidFill>
              </a:rPr>
              <a:t>R</a:t>
            </a:r>
            <a:r>
              <a:rPr lang="en-IN" altLang="en-US" sz="2400" b="1" dirty="0">
                <a:solidFill>
                  <a:srgbClr val="C00000"/>
                </a:solidFill>
              </a:rPr>
              <a:t>EVIEW</a:t>
            </a:r>
          </a:p>
        </p:txBody>
      </p:sp>
      <p:sp>
        <p:nvSpPr>
          <p:cNvPr id="10275" name="Date Placeholder 3">
            <a:extLst>
              <a:ext uri="{FF2B5EF4-FFF2-40B4-BE49-F238E27FC236}">
                <a16:creationId xmlns:a16="http://schemas.microsoft.com/office/drawing/2014/main" id="{FA8C4AC7-36C0-4010-BC51-5C9FF73E0D22}"/>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4ABA37-FA15-4070-8389-B8D85D2D86A6}" type="datetime1">
              <a:rPr lang="en-US" altLang="en-US" sz="1400" smtClean="0"/>
              <a:pPr>
                <a:spcBef>
                  <a:spcPct val="0"/>
                </a:spcBef>
                <a:buFontTx/>
                <a:buNone/>
              </a:pPr>
              <a:t>8/22/2020</a:t>
            </a:fld>
            <a:endParaRPr lang="en-US" altLang="en-US" sz="1400"/>
          </a:p>
        </p:txBody>
      </p:sp>
      <p:sp>
        <p:nvSpPr>
          <p:cNvPr id="10276" name="Slide Number Placeholder 4">
            <a:extLst>
              <a:ext uri="{FF2B5EF4-FFF2-40B4-BE49-F238E27FC236}">
                <a16:creationId xmlns:a16="http://schemas.microsoft.com/office/drawing/2014/main" id="{0EC42B7B-FF82-4699-B80B-B214AE9E1107}"/>
              </a:ext>
            </a:extLst>
          </p:cNvPr>
          <p:cNvSpPr>
            <a:spLocks noGrp="1"/>
          </p:cNvSpPr>
          <p:nvPr>
            <p:ph type="sldNum" sz="quarter" idx="12"/>
          </p:nvPr>
        </p:nvSpPr>
        <p:spPr>
          <a:xfrm>
            <a:off x="8382000" y="6460066"/>
            <a:ext cx="723008" cy="3979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4450C8-2A73-47E8-B7F0-AA1F56D18529}" type="slidenum">
              <a:rPr lang="en-US" altLang="en-US" sz="1400" smtClean="0"/>
              <a:pPr>
                <a:spcBef>
                  <a:spcPct val="0"/>
                </a:spcBef>
                <a:buFontTx/>
                <a:buNone/>
              </a:pPr>
              <a:t>5</a:t>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a:extLst>
              <a:ext uri="{FF2B5EF4-FFF2-40B4-BE49-F238E27FC236}">
                <a16:creationId xmlns:a16="http://schemas.microsoft.com/office/drawing/2014/main" id="{4B9F2176-B4CE-4DDE-8A84-91DD4E4BCACD}"/>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13DFA0-40B5-484E-BAE2-7DA146B46895}" type="datetime1">
              <a:rPr lang="en-US" altLang="en-US" sz="1400" smtClean="0">
                <a:latin typeface="Palatino Linotype" panose="02040502050505030304" pitchFamily="18" charset="0"/>
              </a:rPr>
              <a:pPr>
                <a:spcBef>
                  <a:spcPct val="0"/>
                </a:spcBef>
                <a:buFontTx/>
                <a:buNone/>
              </a:pPr>
              <a:t>8/22/2020</a:t>
            </a:fld>
            <a:endParaRPr lang="en-US" altLang="en-US" sz="1400">
              <a:latin typeface="Palatino Linotype" panose="02040502050505030304" pitchFamily="18" charset="0"/>
            </a:endParaRPr>
          </a:p>
        </p:txBody>
      </p:sp>
      <p:sp>
        <p:nvSpPr>
          <p:cNvPr id="11267" name="Slide Number Placeholder 2">
            <a:extLst>
              <a:ext uri="{FF2B5EF4-FFF2-40B4-BE49-F238E27FC236}">
                <a16:creationId xmlns:a16="http://schemas.microsoft.com/office/drawing/2014/main" id="{95295B76-DD96-4857-B19F-9CE124275C87}"/>
              </a:ext>
            </a:extLst>
          </p:cNvPr>
          <p:cNvSpPr>
            <a:spLocks noGrp="1"/>
          </p:cNvSpPr>
          <p:nvPr>
            <p:ph type="sldNum" sz="quarter" idx="12"/>
          </p:nvPr>
        </p:nvSpPr>
        <p:spPr>
          <a:xfrm>
            <a:off x="8763000" y="6437773"/>
            <a:ext cx="381000" cy="2847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65640F-F9E0-42B7-B3E9-4247A380871E}" type="slidenum">
              <a:rPr lang="en-US" altLang="en-US" sz="1400" smtClean="0">
                <a:latin typeface="Palatino Linotype" panose="02040502050505030304" pitchFamily="18" charset="0"/>
              </a:rPr>
              <a:pPr>
                <a:spcBef>
                  <a:spcPct val="0"/>
                </a:spcBef>
                <a:buFontTx/>
                <a:buNone/>
              </a:pPr>
              <a:t>6</a:t>
            </a:fld>
            <a:endParaRPr lang="en-US" altLang="en-US" sz="1400">
              <a:latin typeface="Palatino Linotype" panose="02040502050505030304" pitchFamily="18" charset="0"/>
            </a:endParaRPr>
          </a:p>
        </p:txBody>
      </p:sp>
      <p:sp>
        <p:nvSpPr>
          <p:cNvPr id="4" name="Rectangle 78">
            <a:extLst>
              <a:ext uri="{FF2B5EF4-FFF2-40B4-BE49-F238E27FC236}">
                <a16:creationId xmlns:a16="http://schemas.microsoft.com/office/drawing/2014/main" id="{7DB260E1-6870-4956-977E-4B6EB194735B}"/>
              </a:ext>
            </a:extLst>
          </p:cNvPr>
          <p:cNvSpPr txBox="1">
            <a:spLocks noChangeArrowheads="1"/>
          </p:cNvSpPr>
          <p:nvPr/>
        </p:nvSpPr>
        <p:spPr bwMode="auto">
          <a:xfrm>
            <a:off x="609600" y="47919"/>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b="1" dirty="0">
                <a:solidFill>
                  <a:srgbClr val="C00000"/>
                </a:solidFill>
                <a:latin typeface="Palatino Linotype" panose="02040502050505030304" pitchFamily="18" charset="0"/>
              </a:rPr>
              <a:t>AIM AND OBJECTIVE</a:t>
            </a:r>
            <a:endParaRPr lang="en-IN" altLang="en-US" sz="2400" b="1" dirty="0">
              <a:solidFill>
                <a:srgbClr val="C00000"/>
              </a:solidFill>
              <a:latin typeface="Palatino Linotype" panose="02040502050505030304" pitchFamily="18" charset="0"/>
            </a:endParaRPr>
          </a:p>
        </p:txBody>
      </p:sp>
      <p:sp>
        <p:nvSpPr>
          <p:cNvPr id="11269" name="TextBox 1">
            <a:extLst>
              <a:ext uri="{FF2B5EF4-FFF2-40B4-BE49-F238E27FC236}">
                <a16:creationId xmlns:a16="http://schemas.microsoft.com/office/drawing/2014/main" id="{0EFC8248-A51A-4DC1-9CD4-8F2A093DF404}"/>
              </a:ext>
            </a:extLst>
          </p:cNvPr>
          <p:cNvSpPr txBox="1">
            <a:spLocks noChangeArrowheads="1"/>
          </p:cNvSpPr>
          <p:nvPr/>
        </p:nvSpPr>
        <p:spPr bwMode="auto">
          <a:xfrm>
            <a:off x="228600" y="11430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200" b="1" u="sng" dirty="0">
                <a:solidFill>
                  <a:schemeClr val="accent1">
                    <a:lumMod val="75000"/>
                  </a:schemeClr>
                </a:solidFill>
                <a:latin typeface="Palatino Linotype" panose="02040502050505030304" pitchFamily="18" charset="0"/>
              </a:rPr>
              <a:t>AIM</a:t>
            </a:r>
            <a:r>
              <a:rPr lang="en-US" altLang="en-US" sz="2200" b="1" dirty="0">
                <a:solidFill>
                  <a:schemeClr val="accent1">
                    <a:lumMod val="75000"/>
                  </a:schemeClr>
                </a:solidFill>
                <a:latin typeface="Palatino Linotype" panose="02040502050505030304" pitchFamily="18" charset="0"/>
              </a:rPr>
              <a:t>: </a:t>
            </a:r>
            <a:r>
              <a:rPr lang="en-US" altLang="en-US" sz="2200" b="1" dirty="0">
                <a:latin typeface="Palatino Linotype" panose="02040502050505030304" pitchFamily="18" charset="0"/>
              </a:rPr>
              <a:t>To make a </a:t>
            </a:r>
            <a:r>
              <a:rPr lang="en-US" altLang="en-US" sz="2200" b="1" dirty="0">
                <a:latin typeface="Palatino Linotype" panose="02040502050505030304" pitchFamily="18" charset="0"/>
                <a:cs typeface="Times New Roman" panose="02020603050405020304" pitchFamily="18" charset="0"/>
              </a:rPr>
              <a:t>RFID And Keypad Based Door Lock System With Mobile Notification Using Arduino and GSM Module.</a:t>
            </a:r>
            <a:endParaRPr lang="en-US" altLang="en-US" sz="2200" b="1" dirty="0">
              <a:latin typeface="Palatino Linotype" panose="02040502050505030304" pitchFamily="18" charset="0"/>
            </a:endParaRPr>
          </a:p>
        </p:txBody>
      </p:sp>
      <p:sp>
        <p:nvSpPr>
          <p:cNvPr id="11270" name="TextBox 2">
            <a:extLst>
              <a:ext uri="{FF2B5EF4-FFF2-40B4-BE49-F238E27FC236}">
                <a16:creationId xmlns:a16="http://schemas.microsoft.com/office/drawing/2014/main" id="{F917AB70-F9A1-416A-91D6-9BE1F5821100}"/>
              </a:ext>
            </a:extLst>
          </p:cNvPr>
          <p:cNvSpPr txBox="1">
            <a:spLocks noChangeArrowheads="1"/>
          </p:cNvSpPr>
          <p:nvPr/>
        </p:nvSpPr>
        <p:spPr bwMode="auto">
          <a:xfrm>
            <a:off x="228600" y="2364681"/>
            <a:ext cx="81788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u="sng" dirty="0">
                <a:solidFill>
                  <a:schemeClr val="accent1">
                    <a:lumMod val="75000"/>
                  </a:schemeClr>
                </a:solidFill>
                <a:latin typeface="Palatino Linotype" panose="02040502050505030304" pitchFamily="18" charset="0"/>
              </a:rPr>
              <a:t>OBJECTIVE</a:t>
            </a:r>
            <a:r>
              <a:rPr lang="en-US" altLang="en-US" sz="2400" b="1" dirty="0">
                <a:solidFill>
                  <a:schemeClr val="accent1">
                    <a:lumMod val="75000"/>
                  </a:schemeClr>
                </a:solidFill>
                <a:latin typeface="Palatino Linotype" panose="02040502050505030304" pitchFamily="18" charset="0"/>
              </a:rPr>
              <a:t>:</a:t>
            </a:r>
            <a:endParaRPr lang="en-US" altLang="en-US" sz="2400" b="1" dirty="0">
              <a:latin typeface="Palatino Linotype" panose="02040502050505030304" pitchFamily="18" charset="0"/>
            </a:endParaRPr>
          </a:p>
          <a:p>
            <a:pPr marL="342900" indent="-342900" algn="just">
              <a:spcBef>
                <a:spcPct val="0"/>
              </a:spcBef>
              <a:buFont typeface="Wingdings" panose="05000000000000000000" pitchFamily="2" charset="2"/>
              <a:buChar char="v"/>
            </a:pPr>
            <a:r>
              <a:rPr lang="en-US" sz="2000" dirty="0">
                <a:latin typeface="Palatino Linotype" panose="02040502050505030304" pitchFamily="18" charset="0"/>
              </a:rPr>
              <a:t>The aim of the proposed system is to construct a secure access control system to control the entry of unknown people through a door or a passage using RFID technology.</a:t>
            </a:r>
          </a:p>
          <a:p>
            <a:pPr marL="342900" indent="-342900" algn="just">
              <a:spcBef>
                <a:spcPct val="0"/>
              </a:spcBef>
              <a:buFont typeface="Wingdings" panose="05000000000000000000" pitchFamily="2" charset="2"/>
              <a:buChar char="v"/>
            </a:pPr>
            <a:r>
              <a:rPr lang="en-US" sz="2000" dirty="0">
                <a:latin typeface="Palatino Linotype" panose="02040502050505030304" pitchFamily="18" charset="0"/>
              </a:rPr>
              <a:t>Provide high locking security.</a:t>
            </a:r>
          </a:p>
          <a:p>
            <a:pPr marL="342900" indent="-342900" algn="just">
              <a:spcBef>
                <a:spcPct val="0"/>
              </a:spcBef>
              <a:buFont typeface="Wingdings" panose="05000000000000000000" pitchFamily="2" charset="2"/>
              <a:buChar char="v"/>
            </a:pPr>
            <a:r>
              <a:rPr lang="en-US" sz="2000" dirty="0">
                <a:latin typeface="Palatino Linotype" panose="02040502050505030304" pitchFamily="18" charset="0"/>
              </a:rPr>
              <a:t>Our system can detect the theft and send message to users.</a:t>
            </a:r>
          </a:p>
          <a:p>
            <a:pPr marL="342900" indent="-342900" algn="just">
              <a:spcBef>
                <a:spcPct val="0"/>
              </a:spcBef>
              <a:buFont typeface="Wingdings" panose="05000000000000000000" pitchFamily="2" charset="2"/>
              <a:buChar char="v"/>
            </a:pPr>
            <a:r>
              <a:rPr lang="en-US" sz="2000" dirty="0">
                <a:latin typeface="Palatino Linotype" panose="02040502050505030304" pitchFamily="18" charset="0"/>
              </a:rPr>
              <a:t>As mobile messaging or notification system is used here, so it will make the system more secure and the purpose of this is the person or the user can access the door in very secure way. </a:t>
            </a:r>
          </a:p>
          <a:p>
            <a:pPr marL="342900" indent="-342900" algn="just">
              <a:spcBef>
                <a:spcPct val="0"/>
              </a:spcBef>
              <a:buFont typeface="Wingdings" panose="05000000000000000000" pitchFamily="2" charset="2"/>
              <a:buChar char="v"/>
            </a:pPr>
            <a:endParaRPr lang="en-US" sz="2400" dirty="0">
              <a:latin typeface="Palatino Linotype" panose="02040502050505030304" pitchFamily="18" charset="0"/>
            </a:endParaRPr>
          </a:p>
          <a:p>
            <a:pPr marL="457200" indent="-457200">
              <a:spcBef>
                <a:spcPct val="0"/>
              </a:spcBef>
              <a:buFont typeface="+mj-lt"/>
              <a:buAutoNum type="alphaUcPeriod"/>
            </a:pPr>
            <a:endParaRPr lang="en-US" altLang="en-US" sz="2400" b="1" dirty="0">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EEA7BBF-7955-4F0C-9735-4F775FB21EE2}"/>
              </a:ext>
            </a:extLst>
          </p:cNvPr>
          <p:cNvSpPr>
            <a:spLocks noGrp="1" noChangeArrowheads="1"/>
          </p:cNvSpPr>
          <p:nvPr>
            <p:ph type="title"/>
          </p:nvPr>
        </p:nvSpPr>
        <p:spPr>
          <a:xfrm>
            <a:off x="152400" y="780352"/>
            <a:ext cx="4394200" cy="804333"/>
          </a:xfrm>
        </p:spPr>
        <p:txBody>
          <a:bodyPr/>
          <a:lstStyle/>
          <a:p>
            <a:r>
              <a:rPr lang="en-US" altLang="en-US" sz="2400" b="1" dirty="0">
                <a:solidFill>
                  <a:schemeClr val="accent1">
                    <a:lumMod val="75000"/>
                  </a:schemeClr>
                </a:solidFill>
                <a:latin typeface="Palatino Linotype" panose="02040502050505030304" pitchFamily="18" charset="0"/>
              </a:rPr>
              <a:t>COMPONENTS USED:</a:t>
            </a:r>
            <a:endParaRPr lang="en-IN" altLang="en-US" sz="2400" b="1" dirty="0">
              <a:solidFill>
                <a:schemeClr val="accent1">
                  <a:lumMod val="75000"/>
                </a:schemeClr>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DB22A916-1750-4AD9-8642-3A4537FFA606}"/>
              </a:ext>
            </a:extLst>
          </p:cNvPr>
          <p:cNvSpPr>
            <a:spLocks noGrp="1"/>
          </p:cNvSpPr>
          <p:nvPr>
            <p:ph idx="1"/>
          </p:nvPr>
        </p:nvSpPr>
        <p:spPr>
          <a:xfrm>
            <a:off x="152400" y="1532466"/>
            <a:ext cx="8763000" cy="4385734"/>
          </a:xfrm>
        </p:spPr>
        <p:txBody>
          <a:bodyPr>
            <a:normAutofit lnSpcReduction="10000"/>
          </a:bodyPr>
          <a:lstStyle/>
          <a:p>
            <a:pPr algn="just">
              <a:buFont typeface="Wingdings" panose="05000000000000000000" pitchFamily="2" charset="2"/>
              <a:buChar char="v"/>
              <a:defRPr/>
            </a:pPr>
            <a:r>
              <a:rPr lang="en-IN" sz="2000" dirty="0">
                <a:latin typeface="Palatino Linotype" panose="02040502050505030304" pitchFamily="18" charset="0"/>
              </a:rPr>
              <a:t>Arduino Uno/Arduino Mega</a:t>
            </a:r>
          </a:p>
          <a:p>
            <a:pPr algn="just">
              <a:buFont typeface="Wingdings" panose="05000000000000000000" pitchFamily="2" charset="2"/>
              <a:buChar char="v"/>
              <a:defRPr/>
            </a:pPr>
            <a:r>
              <a:rPr lang="en-IN" sz="2000" dirty="0">
                <a:latin typeface="Palatino Linotype" panose="02040502050505030304" pitchFamily="18" charset="0"/>
              </a:rPr>
              <a:t>EM-18(RFID reader module)</a:t>
            </a:r>
          </a:p>
          <a:p>
            <a:pPr algn="just">
              <a:buFont typeface="Wingdings" panose="05000000000000000000" pitchFamily="2" charset="2"/>
              <a:buChar char="v"/>
              <a:defRPr/>
            </a:pPr>
            <a:r>
              <a:rPr lang="en-US" sz="2000" dirty="0">
                <a:latin typeface="Palatino Linotype" panose="02040502050505030304" pitchFamily="18" charset="0"/>
              </a:rPr>
              <a:t>LEDS and Buzzer</a:t>
            </a:r>
          </a:p>
          <a:p>
            <a:pPr algn="just">
              <a:buFont typeface="Wingdings" panose="05000000000000000000" pitchFamily="2" charset="2"/>
              <a:buChar char="v"/>
              <a:defRPr/>
            </a:pPr>
            <a:r>
              <a:rPr lang="en-US" sz="2000" dirty="0">
                <a:latin typeface="Palatino Linotype" panose="02040502050505030304" pitchFamily="18" charset="0"/>
              </a:rPr>
              <a:t>I2C LCD DISPLAY</a:t>
            </a:r>
          </a:p>
          <a:p>
            <a:pPr algn="just">
              <a:buFont typeface="Wingdings" panose="05000000000000000000" pitchFamily="2" charset="2"/>
              <a:buChar char="v"/>
              <a:defRPr/>
            </a:pPr>
            <a:r>
              <a:rPr lang="en-US" sz="2000" dirty="0">
                <a:latin typeface="Palatino Linotype" panose="02040502050505030304" pitchFamily="18" charset="0"/>
              </a:rPr>
              <a:t>4*4 Keypad</a:t>
            </a:r>
          </a:p>
          <a:p>
            <a:pPr algn="just">
              <a:buFont typeface="Wingdings" panose="05000000000000000000" pitchFamily="2" charset="2"/>
              <a:buChar char="v"/>
              <a:defRPr/>
            </a:pPr>
            <a:r>
              <a:rPr lang="en-IN" sz="2000" dirty="0">
                <a:latin typeface="Palatino Linotype" panose="02040502050505030304" pitchFamily="18" charset="0"/>
              </a:rPr>
              <a:t> Power supply (5v)</a:t>
            </a:r>
          </a:p>
          <a:p>
            <a:pPr algn="just">
              <a:buFont typeface="Wingdings" panose="05000000000000000000" pitchFamily="2" charset="2"/>
              <a:buChar char="v"/>
              <a:defRPr/>
            </a:pPr>
            <a:r>
              <a:rPr lang="en-IN" sz="2000" dirty="0">
                <a:latin typeface="Palatino Linotype" panose="02040502050505030304" pitchFamily="18" charset="0"/>
              </a:rPr>
              <a:t>GSM Module</a:t>
            </a:r>
          </a:p>
          <a:p>
            <a:pPr algn="just">
              <a:buFont typeface="Wingdings" panose="05000000000000000000" pitchFamily="2" charset="2"/>
              <a:buChar char="v"/>
              <a:defRPr/>
            </a:pPr>
            <a:r>
              <a:rPr lang="en-US" sz="2000" dirty="0">
                <a:latin typeface="Palatino Linotype" panose="02040502050505030304" pitchFamily="18" charset="0"/>
              </a:rPr>
              <a:t>Servo Motor</a:t>
            </a:r>
          </a:p>
          <a:p>
            <a:pPr algn="just">
              <a:buFont typeface="Wingdings" panose="05000000000000000000" pitchFamily="2" charset="2"/>
              <a:buChar char="v"/>
              <a:defRPr/>
            </a:pPr>
            <a:r>
              <a:rPr lang="en-US" sz="2000" dirty="0">
                <a:latin typeface="Palatino Linotype" panose="02040502050505030304" pitchFamily="18" charset="0"/>
              </a:rPr>
              <a:t>RFID Tags</a:t>
            </a:r>
          </a:p>
          <a:p>
            <a:pPr algn="just">
              <a:buFont typeface="Wingdings" panose="05000000000000000000" pitchFamily="2" charset="2"/>
              <a:buChar char="v"/>
              <a:defRPr/>
            </a:pPr>
            <a:r>
              <a:rPr lang="en-US" sz="2000" dirty="0">
                <a:latin typeface="Palatino Linotype" panose="02040502050505030304" pitchFamily="18" charset="0"/>
              </a:rPr>
              <a:t>Bread Board</a:t>
            </a:r>
          </a:p>
          <a:p>
            <a:pPr algn="just">
              <a:buFont typeface="Wingdings" panose="05000000000000000000" pitchFamily="2" charset="2"/>
              <a:buChar char="v"/>
              <a:defRPr/>
            </a:pPr>
            <a:r>
              <a:rPr lang="en-US" sz="2600" dirty="0">
                <a:solidFill>
                  <a:schemeClr val="accent1">
                    <a:lumMod val="75000"/>
                  </a:schemeClr>
                </a:solidFill>
                <a:latin typeface="Palatino Linotype" panose="02040502050505030304" pitchFamily="18" charset="0"/>
              </a:rPr>
              <a:t>SOFTWARE USED:</a:t>
            </a:r>
          </a:p>
          <a:p>
            <a:pPr algn="just">
              <a:buFont typeface="Wingdings" panose="05000000000000000000" pitchFamily="2" charset="2"/>
              <a:buChar char="v"/>
              <a:defRPr/>
            </a:pPr>
            <a:r>
              <a:rPr lang="en-IN" dirty="0">
                <a:latin typeface="Palatino Linotype" panose="02040502050505030304" pitchFamily="18" charset="0"/>
              </a:rPr>
              <a:t>Arduino IDE</a:t>
            </a:r>
            <a:endParaRPr lang="en-US" sz="2600" u="sng" dirty="0">
              <a:solidFill>
                <a:schemeClr val="accent1">
                  <a:lumMod val="75000"/>
                </a:schemeClr>
              </a:solidFill>
              <a:latin typeface="Palatino Linotype" panose="02040502050505030304" pitchFamily="18" charset="0"/>
            </a:endParaRPr>
          </a:p>
        </p:txBody>
      </p:sp>
      <p:sp>
        <p:nvSpPr>
          <p:cNvPr id="13316" name="Date Placeholder 3">
            <a:extLst>
              <a:ext uri="{FF2B5EF4-FFF2-40B4-BE49-F238E27FC236}">
                <a16:creationId xmlns:a16="http://schemas.microsoft.com/office/drawing/2014/main" id="{BFE1350B-8674-4AA0-9FC9-F908E642D903}"/>
              </a:ext>
            </a:extLst>
          </p:cNvPr>
          <p:cNvSpPr>
            <a:spLocks noGrp="1"/>
          </p:cNvSpPr>
          <p:nvPr>
            <p:ph type="dt" sz="half" idx="10"/>
          </p:nvPr>
        </p:nvSpPr>
        <p:spPr>
          <a:xfrm>
            <a:off x="7527411" y="271211"/>
            <a:ext cx="1193607" cy="1983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7CE4B41-A446-4570-90FB-8782E57E16FA}" type="datetime1">
              <a:rPr lang="en-US" altLang="en-US" sz="1400" smtClean="0">
                <a:latin typeface="Palatino Linotype" panose="02040502050505030304" pitchFamily="18" charset="0"/>
              </a:rPr>
              <a:pPr>
                <a:spcBef>
                  <a:spcPct val="0"/>
                </a:spcBef>
                <a:buFontTx/>
                <a:buNone/>
              </a:pPr>
              <a:t>8/22/2020</a:t>
            </a:fld>
            <a:endParaRPr lang="en-US" altLang="en-US" sz="1400" dirty="0">
              <a:latin typeface="Palatino Linotype" panose="02040502050505030304" pitchFamily="18" charset="0"/>
            </a:endParaRPr>
          </a:p>
        </p:txBody>
      </p:sp>
      <p:sp>
        <p:nvSpPr>
          <p:cNvPr id="13317" name="Slide Number Placeholder 4">
            <a:extLst>
              <a:ext uri="{FF2B5EF4-FFF2-40B4-BE49-F238E27FC236}">
                <a16:creationId xmlns:a16="http://schemas.microsoft.com/office/drawing/2014/main" id="{60EC20F7-E30C-494D-81DA-89B1674C9AF0}"/>
              </a:ext>
            </a:extLst>
          </p:cNvPr>
          <p:cNvSpPr>
            <a:spLocks noGrp="1"/>
          </p:cNvSpPr>
          <p:nvPr>
            <p:ph type="sldNum" sz="quarter" idx="12"/>
          </p:nvPr>
        </p:nvSpPr>
        <p:spPr>
          <a:xfrm>
            <a:off x="8305921" y="6489700"/>
            <a:ext cx="795746" cy="33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7827A8-094A-4EE5-9305-90D33D2DD3EE}" type="slidenum">
              <a:rPr lang="en-US" altLang="en-US" sz="1400" smtClean="0">
                <a:latin typeface="Palatino Linotype" panose="02040502050505030304" pitchFamily="18" charset="0"/>
              </a:rPr>
              <a:pPr>
                <a:spcBef>
                  <a:spcPct val="0"/>
                </a:spcBef>
                <a:buFontTx/>
                <a:buNone/>
              </a:pPr>
              <a:t>7</a:t>
            </a:fld>
            <a:endParaRPr lang="en-US" altLang="en-US" sz="1400" dirty="0">
              <a:latin typeface="Palatino Linotype" panose="02040502050505030304" pitchFamily="18" charset="0"/>
            </a:endParaRPr>
          </a:p>
        </p:txBody>
      </p:sp>
      <p:sp>
        <p:nvSpPr>
          <p:cNvPr id="13318" name="Rectangle 5">
            <a:extLst>
              <a:ext uri="{FF2B5EF4-FFF2-40B4-BE49-F238E27FC236}">
                <a16:creationId xmlns:a16="http://schemas.microsoft.com/office/drawing/2014/main" id="{B848B29B-1F8C-4E72-9DFB-DE5DC88B1C50}"/>
              </a:ext>
            </a:extLst>
          </p:cNvPr>
          <p:cNvSpPr>
            <a:spLocks noChangeArrowheads="1"/>
          </p:cNvSpPr>
          <p:nvPr/>
        </p:nvSpPr>
        <p:spPr bwMode="auto">
          <a:xfrm>
            <a:off x="2257425" y="19050"/>
            <a:ext cx="46767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spcAft>
                <a:spcPts val="1000"/>
              </a:spcAft>
              <a:buFontTx/>
              <a:buNone/>
            </a:pPr>
            <a:r>
              <a:rPr lang="en-US" altLang="en-US" sz="2400" b="1" dirty="0">
                <a:solidFill>
                  <a:srgbClr val="C00000"/>
                </a:solidFill>
                <a:latin typeface="Palatino Linotype" panose="02040502050505030304" pitchFamily="18" charset="0"/>
                <a:ea typeface="Calibri" panose="020F0502020204030204" pitchFamily="34" charset="0"/>
                <a:cs typeface="Times New Roman" panose="02020603050405020304" pitchFamily="18" charset="0"/>
              </a:rPr>
              <a:t>PROJECT DESCRIPTION  </a:t>
            </a:r>
            <a:endParaRPr lang="en-IN" altLang="en-US" sz="1400" dirty="0">
              <a:solidFill>
                <a:srgbClr val="C00000"/>
              </a:solidFill>
              <a:latin typeface="Palatino Linotype" panose="0204050205050503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B7-13DF-4D71-986E-7D73D0472DFC}"/>
              </a:ext>
            </a:extLst>
          </p:cNvPr>
          <p:cNvSpPr>
            <a:spLocks noGrp="1"/>
          </p:cNvSpPr>
          <p:nvPr>
            <p:ph type="title"/>
          </p:nvPr>
        </p:nvSpPr>
        <p:spPr>
          <a:xfrm>
            <a:off x="393569" y="336846"/>
            <a:ext cx="8121781" cy="1325563"/>
          </a:xfrm>
        </p:spPr>
        <p:txBody>
          <a:bodyPr>
            <a:normAutofit fontScale="90000"/>
          </a:bodyPr>
          <a:lstStyle/>
          <a:p>
            <a:r>
              <a:rPr lang="en-IN" sz="2800" b="1" dirty="0">
                <a:solidFill>
                  <a:schemeClr val="accent1">
                    <a:lumMod val="75000"/>
                  </a:schemeClr>
                </a:solidFill>
              </a:rPr>
              <a:t> </a:t>
            </a:r>
            <a:br>
              <a:rPr lang="en-IN" sz="2800" b="1" dirty="0">
                <a:solidFill>
                  <a:schemeClr val="accent1">
                    <a:lumMod val="75000"/>
                  </a:schemeClr>
                </a:solidFill>
              </a:rPr>
            </a:br>
            <a:br>
              <a:rPr lang="en-IN" sz="2800" b="1" dirty="0">
                <a:solidFill>
                  <a:schemeClr val="accent1">
                    <a:lumMod val="75000"/>
                  </a:schemeClr>
                </a:solidFill>
              </a:rPr>
            </a:br>
            <a:br>
              <a:rPr lang="en-IN" sz="2800" b="1" dirty="0">
                <a:solidFill>
                  <a:schemeClr val="accent1">
                    <a:lumMod val="75000"/>
                  </a:schemeClr>
                </a:solidFill>
              </a:rPr>
            </a:br>
            <a:r>
              <a:rPr lang="en-IN" sz="2800" b="1" dirty="0">
                <a:solidFill>
                  <a:schemeClr val="accent1">
                    <a:lumMod val="75000"/>
                  </a:schemeClr>
                </a:solidFill>
              </a:rPr>
              <a:t> RFID TAGS:</a:t>
            </a:r>
          </a:p>
        </p:txBody>
      </p:sp>
      <p:sp>
        <p:nvSpPr>
          <p:cNvPr id="3" name="Content Placeholder 2">
            <a:extLst>
              <a:ext uri="{FF2B5EF4-FFF2-40B4-BE49-F238E27FC236}">
                <a16:creationId xmlns:a16="http://schemas.microsoft.com/office/drawing/2014/main" id="{421AFBE4-F1C7-418C-8AF6-3C03F8CB00D9}"/>
              </a:ext>
            </a:extLst>
          </p:cNvPr>
          <p:cNvSpPr>
            <a:spLocks noGrp="1"/>
          </p:cNvSpPr>
          <p:nvPr>
            <p:ph idx="1"/>
          </p:nvPr>
        </p:nvSpPr>
        <p:spPr>
          <a:xfrm>
            <a:off x="393569" y="1505113"/>
            <a:ext cx="6064381" cy="4351338"/>
          </a:xfrm>
        </p:spPr>
        <p:txBody>
          <a:bodyPr/>
          <a:lstStyle/>
          <a:p>
            <a:endParaRPr lang="en-US" dirty="0">
              <a:latin typeface="Palatino Linotype" panose="02040502050505030304" pitchFamily="18" charset="0"/>
            </a:endParaRPr>
          </a:p>
          <a:p>
            <a:pPr algn="just"/>
            <a:r>
              <a:rPr lang="en-US" dirty="0">
                <a:latin typeface="Palatino Linotype" panose="02040502050505030304" pitchFamily="18" charset="0"/>
              </a:rPr>
              <a:t>An RFID tag contains of a chip and antenna. A chip can store the unique s number or any other secure information based on the tag’s type of memory, which may be read-only, read-write, or write-once read-many.</a:t>
            </a:r>
          </a:p>
          <a:p>
            <a:pPr algn="just"/>
            <a:r>
              <a:rPr lang="en-US" dirty="0">
                <a:latin typeface="Palatino Linotype" panose="02040502050505030304" pitchFamily="18" charset="0"/>
              </a:rPr>
              <a:t>The antenna that is attached to the microchip, sends information from the chip to the reader</a:t>
            </a:r>
          </a:p>
          <a:p>
            <a:pPr algn="just"/>
            <a:r>
              <a:rPr lang="en-US" dirty="0">
                <a:latin typeface="Palatino Linotype" panose="02040502050505030304" pitchFamily="18" charset="0"/>
              </a:rPr>
              <a:t>Basically a larger antenna indicates a large read-write range. Each RFID tags has its own specific key value which can be used for security purposes.</a:t>
            </a:r>
          </a:p>
          <a:p>
            <a:endParaRPr lang="en-IN" dirty="0">
              <a:latin typeface="Palatino Linotype" panose="02040502050505030304" pitchFamily="18" charset="0"/>
            </a:endParaRPr>
          </a:p>
        </p:txBody>
      </p:sp>
      <p:sp>
        <p:nvSpPr>
          <p:cNvPr id="4" name="Date Placeholder 3">
            <a:extLst>
              <a:ext uri="{FF2B5EF4-FFF2-40B4-BE49-F238E27FC236}">
                <a16:creationId xmlns:a16="http://schemas.microsoft.com/office/drawing/2014/main" id="{E1CD927A-F5A6-4248-9A08-60824BADE619}"/>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D921B383-548F-481A-BA3E-098E323E40AA}"/>
              </a:ext>
            </a:extLst>
          </p:cNvPr>
          <p:cNvSpPr>
            <a:spLocks noGrp="1"/>
          </p:cNvSpPr>
          <p:nvPr>
            <p:ph type="sldNum" sz="quarter" idx="12"/>
          </p:nvPr>
        </p:nvSpPr>
        <p:spPr/>
        <p:txBody>
          <a:bodyPr/>
          <a:lstStyle/>
          <a:p>
            <a:pPr>
              <a:defRPr/>
            </a:pPr>
            <a:fld id="{2F927761-C817-4EEF-A0A9-49CCAEA8B35F}" type="slidenum">
              <a:rPr lang="en-US" altLang="en-US" smtClean="0"/>
              <a:pPr>
                <a:defRPr/>
              </a:pPr>
              <a:t>8</a:t>
            </a:fld>
            <a:endParaRPr lang="en-US" altLang="en-US" dirty="0"/>
          </a:p>
        </p:txBody>
      </p:sp>
      <p:pic>
        <p:nvPicPr>
          <p:cNvPr id="6" name="Picture 5">
            <a:extLst>
              <a:ext uri="{FF2B5EF4-FFF2-40B4-BE49-F238E27FC236}">
                <a16:creationId xmlns:a16="http://schemas.microsoft.com/office/drawing/2014/main" id="{FEF3B793-0CBD-4C69-9763-2EDAE1DCF4B7}"/>
              </a:ext>
            </a:extLst>
          </p:cNvPr>
          <p:cNvPicPr>
            <a:picLocks noChangeAspect="1"/>
          </p:cNvPicPr>
          <p:nvPr/>
        </p:nvPicPr>
        <p:blipFill>
          <a:blip r:embed="rId2"/>
          <a:stretch>
            <a:fillRect/>
          </a:stretch>
        </p:blipFill>
        <p:spPr>
          <a:xfrm>
            <a:off x="6457951" y="2190589"/>
            <a:ext cx="2554074" cy="2414693"/>
          </a:xfrm>
          <a:prstGeom prst="rect">
            <a:avLst/>
          </a:prstGeom>
          <a:ln>
            <a:noFill/>
          </a:ln>
          <a:effectLst>
            <a:outerShdw blurRad="292100" dist="139700" dir="2700000" algn="tl" rotWithShape="0">
              <a:srgbClr val="333333">
                <a:alpha val="65000"/>
              </a:srgbClr>
            </a:outerShdw>
          </a:effectLst>
        </p:spPr>
      </p:pic>
      <p:sp>
        <p:nvSpPr>
          <p:cNvPr id="11" name="Rectangle 2">
            <a:extLst>
              <a:ext uri="{FF2B5EF4-FFF2-40B4-BE49-F238E27FC236}">
                <a16:creationId xmlns:a16="http://schemas.microsoft.com/office/drawing/2014/main" id="{E84F9068-CFC2-47C5-9822-6765AFC3F4B6}"/>
              </a:ext>
            </a:extLst>
          </p:cNvPr>
          <p:cNvSpPr>
            <a:spLocks noChangeArrowheads="1"/>
          </p:cNvSpPr>
          <p:nvPr/>
        </p:nvSpPr>
        <p:spPr bwMode="auto">
          <a:xfrm>
            <a:off x="2597006" y="152400"/>
            <a:ext cx="43103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dirty="0">
                <a:solidFill>
                  <a:srgbClr val="FF0000"/>
                </a:solidFill>
                <a:cs typeface="Times New Roman" panose="02020603050405020304" pitchFamily="18" charset="0"/>
              </a:rPr>
              <a:t>HARDWARE DESCRIPTION </a:t>
            </a:r>
            <a:endParaRPr lang="en-IN" altLang="en-US" sz="2400" dirty="0">
              <a:solidFill>
                <a:srgbClr val="FF0000"/>
              </a:solidFill>
            </a:endParaRPr>
          </a:p>
        </p:txBody>
      </p:sp>
    </p:spTree>
    <p:extLst>
      <p:ext uri="{BB962C8B-B14F-4D97-AF65-F5344CB8AC3E}">
        <p14:creationId xmlns:p14="http://schemas.microsoft.com/office/powerpoint/2010/main" val="153485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D9EF-B21C-445D-87C7-3E7DA998B55C}"/>
              </a:ext>
            </a:extLst>
          </p:cNvPr>
          <p:cNvSpPr>
            <a:spLocks noGrp="1"/>
          </p:cNvSpPr>
          <p:nvPr>
            <p:ph type="title"/>
          </p:nvPr>
        </p:nvSpPr>
        <p:spPr/>
        <p:txBody>
          <a:bodyPr>
            <a:normAutofit/>
          </a:bodyPr>
          <a:lstStyle/>
          <a:p>
            <a:br>
              <a:rPr lang="en-IN" sz="2800" b="1" dirty="0">
                <a:solidFill>
                  <a:schemeClr val="accent1">
                    <a:lumMod val="75000"/>
                  </a:schemeClr>
                </a:solidFill>
              </a:rPr>
            </a:br>
            <a:br>
              <a:rPr lang="en-IN" sz="2800" b="1" dirty="0">
                <a:solidFill>
                  <a:schemeClr val="accent1">
                    <a:lumMod val="75000"/>
                  </a:schemeClr>
                </a:solidFill>
              </a:rPr>
            </a:br>
            <a:r>
              <a:rPr lang="en-IN" sz="2800" b="1" u="sng" dirty="0">
                <a:solidFill>
                  <a:schemeClr val="accent1">
                    <a:lumMod val="75000"/>
                  </a:schemeClr>
                </a:solidFill>
              </a:rPr>
              <a:t>ARDUINO:</a:t>
            </a:r>
          </a:p>
        </p:txBody>
      </p:sp>
      <p:graphicFrame>
        <p:nvGraphicFramePr>
          <p:cNvPr id="6" name="Content Placeholder 5">
            <a:extLst>
              <a:ext uri="{FF2B5EF4-FFF2-40B4-BE49-F238E27FC236}">
                <a16:creationId xmlns:a16="http://schemas.microsoft.com/office/drawing/2014/main" id="{4569B15B-B90A-4416-B222-0F8FA9469B51}"/>
              </a:ext>
            </a:extLst>
          </p:cNvPr>
          <p:cNvGraphicFramePr>
            <a:graphicFrameLocks noGrp="1"/>
          </p:cNvGraphicFramePr>
          <p:nvPr>
            <p:ph idx="1"/>
            <p:extLst>
              <p:ext uri="{D42A27DB-BD31-4B8C-83A1-F6EECF244321}">
                <p14:modId xmlns:p14="http://schemas.microsoft.com/office/powerpoint/2010/main" val="3024342056"/>
              </p:ext>
            </p:extLst>
          </p:nvPr>
        </p:nvGraphicFramePr>
        <p:xfrm>
          <a:off x="628651" y="1820257"/>
          <a:ext cx="4706920" cy="3994563"/>
        </p:xfrm>
        <a:graphic>
          <a:graphicData uri="http://schemas.openxmlformats.org/drawingml/2006/table">
            <a:tbl>
              <a:tblPr firstRow="1" firstCol="1" bandRow="1"/>
              <a:tblGrid>
                <a:gridCol w="2270127">
                  <a:extLst>
                    <a:ext uri="{9D8B030D-6E8A-4147-A177-3AD203B41FA5}">
                      <a16:colId xmlns:a16="http://schemas.microsoft.com/office/drawing/2014/main" val="1572226717"/>
                    </a:ext>
                  </a:extLst>
                </a:gridCol>
                <a:gridCol w="2436793">
                  <a:extLst>
                    <a:ext uri="{9D8B030D-6E8A-4147-A177-3AD203B41FA5}">
                      <a16:colId xmlns:a16="http://schemas.microsoft.com/office/drawing/2014/main" val="4231519636"/>
                    </a:ext>
                  </a:extLst>
                </a:gridCol>
              </a:tblGrid>
              <a:tr h="461938">
                <a:tc>
                  <a:txBody>
                    <a:bodyPr/>
                    <a:lstStyle/>
                    <a:p>
                      <a:pPr>
                        <a:lnSpc>
                          <a:spcPct val="15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Microcontroller</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ATmega328</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8706466"/>
                  </a:ext>
                </a:extLst>
              </a:tr>
              <a:tr h="397619">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Operating Voltage</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5V</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88502"/>
                  </a:ext>
                </a:extLst>
              </a:tr>
              <a:tr h="860022">
                <a:tc>
                  <a:txBody>
                    <a:bodyPr/>
                    <a:lstStyle/>
                    <a:p>
                      <a:pPr>
                        <a:lnSpc>
                          <a:spcPct val="200000"/>
                        </a:lnSpc>
                        <a:spcAft>
                          <a:spcPts val="0"/>
                        </a:spcAft>
                      </a:pPr>
                      <a:r>
                        <a:rPr lang="en-IN" sz="1600" dirty="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Input Voltage (recommended)</a:t>
                      </a:r>
                      <a:endParaRPr lang="en-IN" sz="16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7 – 12V</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64292"/>
                  </a:ext>
                </a:extLst>
              </a:tr>
              <a:tr h="397619">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Input Voltage (limits)</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dirty="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6 – 20V</a:t>
                      </a:r>
                      <a:endParaRPr lang="en-IN" sz="16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02545"/>
                  </a:ext>
                </a:extLst>
              </a:tr>
              <a:tr h="397619">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Digital I/O Pins</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14</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230180"/>
                  </a:ext>
                </a:extLst>
              </a:tr>
              <a:tr h="397619">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Flash Memory</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32 KB (ATmega328)</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8735327"/>
                  </a:ext>
                </a:extLst>
              </a:tr>
              <a:tr h="397619">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SRAM</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2 KB (ATmega328)</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783064"/>
                  </a:ext>
                </a:extLst>
              </a:tr>
              <a:tr h="525773">
                <a:tc>
                  <a:txBody>
                    <a:bodyPr/>
                    <a:lstStyle/>
                    <a:p>
                      <a:pPr>
                        <a:lnSpc>
                          <a:spcPct val="200000"/>
                        </a:lnSpc>
                        <a:spcAft>
                          <a:spcPts val="0"/>
                        </a:spcAft>
                      </a:pPr>
                      <a:r>
                        <a:rPr lang="en-IN" sz="160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Clock Speed</a:t>
                      </a:r>
                      <a:endParaRPr lang="en-IN" sz="160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200000"/>
                        </a:lnSpc>
                        <a:spcAft>
                          <a:spcPts val="0"/>
                        </a:spcAft>
                      </a:pPr>
                      <a:r>
                        <a:rPr lang="en-IN" sz="1600" dirty="0">
                          <a:solidFill>
                            <a:srgbClr val="000000"/>
                          </a:solidFill>
                          <a:effectLst/>
                          <a:latin typeface="Palatino Linotype" panose="02040502050505030304" pitchFamily="18" charset="0"/>
                          <a:ea typeface="Calibri" panose="020F0502020204030204" pitchFamily="34" charset="0"/>
                          <a:cs typeface="Calibri" panose="020F0502020204030204" pitchFamily="34" charset="0"/>
                        </a:rPr>
                        <a:t>16 MHz</a:t>
                      </a:r>
                      <a:endParaRPr lang="en-IN" sz="16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7799302"/>
                  </a:ext>
                </a:extLst>
              </a:tr>
            </a:tbl>
          </a:graphicData>
        </a:graphic>
      </p:graphicFrame>
      <p:sp>
        <p:nvSpPr>
          <p:cNvPr id="4" name="Date Placeholder 3">
            <a:extLst>
              <a:ext uri="{FF2B5EF4-FFF2-40B4-BE49-F238E27FC236}">
                <a16:creationId xmlns:a16="http://schemas.microsoft.com/office/drawing/2014/main" id="{787B83B3-EDE1-47C3-8410-005038C402A6}"/>
              </a:ext>
            </a:extLst>
          </p:cNvPr>
          <p:cNvSpPr>
            <a:spLocks noGrp="1"/>
          </p:cNvSpPr>
          <p:nvPr>
            <p:ph type="dt" sz="half" idx="10"/>
          </p:nvPr>
        </p:nvSpPr>
        <p:spPr/>
        <p:txBody>
          <a:bodyPr/>
          <a:lstStyle/>
          <a:p>
            <a:pPr>
              <a:defRPr/>
            </a:pPr>
            <a:fld id="{A9D893F7-4CAC-4D25-864B-2506D8C629C8}" type="datetime1">
              <a:rPr lang="en-US" smtClean="0"/>
              <a:pPr>
                <a:defRPr/>
              </a:pPr>
              <a:t>8/22/2020</a:t>
            </a:fld>
            <a:endParaRPr lang="en-US"/>
          </a:p>
        </p:txBody>
      </p:sp>
      <p:sp>
        <p:nvSpPr>
          <p:cNvPr id="5" name="Slide Number Placeholder 4">
            <a:extLst>
              <a:ext uri="{FF2B5EF4-FFF2-40B4-BE49-F238E27FC236}">
                <a16:creationId xmlns:a16="http://schemas.microsoft.com/office/drawing/2014/main" id="{6DB82F9F-6AB7-4B36-938A-9D24E9D7E09C}"/>
              </a:ext>
            </a:extLst>
          </p:cNvPr>
          <p:cNvSpPr>
            <a:spLocks noGrp="1"/>
          </p:cNvSpPr>
          <p:nvPr>
            <p:ph type="sldNum" sz="quarter" idx="12"/>
          </p:nvPr>
        </p:nvSpPr>
        <p:spPr/>
        <p:txBody>
          <a:bodyPr/>
          <a:lstStyle/>
          <a:p>
            <a:pPr>
              <a:defRPr/>
            </a:pPr>
            <a:fld id="{2F927761-C817-4EEF-A0A9-49CCAEA8B35F}" type="slidenum">
              <a:rPr lang="en-US" altLang="en-US" smtClean="0"/>
              <a:pPr>
                <a:defRPr/>
              </a:pPr>
              <a:t>9</a:t>
            </a:fld>
            <a:endParaRPr lang="en-US" altLang="en-US"/>
          </a:p>
        </p:txBody>
      </p:sp>
      <p:pic>
        <p:nvPicPr>
          <p:cNvPr id="4102" name="Picture 6" descr="ERL Arduino Uno R3 SMD Micro Controller Board Electronic Hobby Kit">
            <a:extLst>
              <a:ext uri="{FF2B5EF4-FFF2-40B4-BE49-F238E27FC236}">
                <a16:creationId xmlns:a16="http://schemas.microsoft.com/office/drawing/2014/main" id="{260554D7-CE8F-46B5-8FE3-FBD941A17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972" y="2217360"/>
            <a:ext cx="3525626"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05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1008</TotalTime>
  <Words>1693</Words>
  <Application>Microsoft Office PowerPoint</Application>
  <PresentationFormat>On-screen Show (4:3)</PresentationFormat>
  <Paragraphs>227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Palatino Linotype</vt:lpstr>
      <vt:lpstr>Times New Roman</vt:lpstr>
      <vt:lpstr>Wingdings</vt:lpstr>
      <vt:lpstr>Office Theme</vt:lpstr>
      <vt:lpstr> RFID BASED DOOR LOCK SYSTEM WITH MOBILE NOTIFICATION USING ARDUINO By</vt:lpstr>
      <vt:lpstr>PowerPoint Presentation</vt:lpstr>
      <vt:lpstr>PowerPoint Presentation</vt:lpstr>
      <vt:lpstr>  BASIC IDEA ABOUT THE TECHNOLOGY  USED FOR THE PROJECT</vt:lpstr>
      <vt:lpstr>PowerPoint Presentation</vt:lpstr>
      <vt:lpstr>PowerPoint Presentation</vt:lpstr>
      <vt:lpstr>COMPONENTS USED:</vt:lpstr>
      <vt:lpstr>     RFID TAGS:</vt:lpstr>
      <vt:lpstr>  ARDUINO:</vt:lpstr>
      <vt:lpstr>  GSM MODULE:</vt:lpstr>
      <vt:lpstr>  ARDUINO IDE:</vt:lpstr>
      <vt:lpstr>GSM CONTROLLER</vt:lpstr>
      <vt:lpstr>PowerPoint Presentation</vt:lpstr>
      <vt:lpstr>           General picture of Circuit Connection</vt:lpstr>
      <vt:lpstr>EXISTING METHOD</vt:lpstr>
      <vt:lpstr>PowerPoint Presentation</vt:lpstr>
      <vt:lpstr>PowerPoint Presentation</vt:lpstr>
      <vt:lpstr>OUTCOME OF PROJECT</vt:lpstr>
      <vt:lpstr>PowerPoint Presentation</vt:lpstr>
      <vt:lpstr>  APPLICATIONS</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Based Door Lock System Using Arduino With OTP Verification By</dc:title>
  <dc:creator>Suman Pal</dc:creator>
  <cp:lastModifiedBy>Suman Pal</cp:lastModifiedBy>
  <cp:revision>66</cp:revision>
  <dcterms:modified xsi:type="dcterms:W3CDTF">2020-08-21T19:59:20Z</dcterms:modified>
</cp:coreProperties>
</file>