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notesSlides/notesSlide3.xml" ContentType="application/vnd.openxmlformats-officedocument.presentationml.notesSlid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notesSlides/notesSlide4.xml" ContentType="application/vnd.openxmlformats-officedocument.presentationml.notesSlid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3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4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ppt/charts/chart15.xml" ContentType="application/vnd.openxmlformats-officedocument.drawingml.chart+xml"/>
  <Override PartName="/ppt/charts/style15.xml" ContentType="application/vnd.ms-office.chartstyle+xml"/>
  <Override PartName="/ppt/charts/colors15.xml" ContentType="application/vnd.ms-office.chartcolorstyle+xml"/>
  <Override PartName="/ppt/notesSlides/notesSlide5.xml" ContentType="application/vnd.openxmlformats-officedocument.presentationml.notesSlide+xml"/>
  <Override PartName="/ppt/charts/chart16.xml" ContentType="application/vnd.openxmlformats-officedocument.drawingml.chart+xml"/>
  <Override PartName="/ppt/charts/style16.xml" ContentType="application/vnd.ms-office.chartstyle+xml"/>
  <Override PartName="/ppt/charts/colors16.xml" ContentType="application/vnd.ms-office.chartcolorstyle+xml"/>
  <Override PartName="/ppt/charts/chart17.xml" ContentType="application/vnd.openxmlformats-officedocument.drawingml.chart+xml"/>
  <Override PartName="/ppt/charts/style17.xml" ContentType="application/vnd.ms-office.chartstyle+xml"/>
  <Override PartName="/ppt/charts/colors17.xml" ContentType="application/vnd.ms-office.chartcolorstyle+xml"/>
  <Override PartName="/ppt/charts/chart18.xml" ContentType="application/vnd.openxmlformats-officedocument.drawingml.chart+xml"/>
  <Override PartName="/ppt/charts/style18.xml" ContentType="application/vnd.ms-office.chartstyle+xml"/>
  <Override PartName="/ppt/charts/colors18.xml" ContentType="application/vnd.ms-office.chartcolorstyle+xml"/>
  <Override PartName="/ppt/charts/chart19.xml" ContentType="application/vnd.openxmlformats-officedocument.drawingml.chart+xml"/>
  <Override PartName="/ppt/charts/style19.xml" ContentType="application/vnd.ms-office.chartstyle+xml"/>
  <Override PartName="/ppt/charts/colors19.xml" ContentType="application/vnd.ms-office.chartcolorstyle+xml"/>
  <Override PartName="/ppt/charts/chart20.xml" ContentType="application/vnd.openxmlformats-officedocument.drawingml.chart+xml"/>
  <Override PartName="/ppt/charts/style20.xml" ContentType="application/vnd.ms-office.chartstyle+xml"/>
  <Override PartName="/ppt/charts/colors20.xml" ContentType="application/vnd.ms-office.chartcolorstyle+xml"/>
  <Override PartName="/ppt/notesSlides/notesSlide6.xml" ContentType="application/vnd.openxmlformats-officedocument.presentationml.notesSlide+xml"/>
  <Override PartName="/ppt/charts/chart21.xml" ContentType="application/vnd.openxmlformats-officedocument.drawingml.chart+xml"/>
  <Override PartName="/ppt/charts/style21.xml" ContentType="application/vnd.ms-office.chartstyle+xml"/>
  <Override PartName="/ppt/charts/colors21.xml" ContentType="application/vnd.ms-office.chartcolorstyle+xml"/>
  <Override PartName="/ppt/charts/chart22.xml" ContentType="application/vnd.openxmlformats-officedocument.drawingml.chart+xml"/>
  <Override PartName="/ppt/charts/style22.xml" ContentType="application/vnd.ms-office.chartstyle+xml"/>
  <Override PartName="/ppt/charts/colors22.xml" ContentType="application/vnd.ms-office.chartcolorstyle+xml"/>
  <Override PartName="/ppt/charts/chart23.xml" ContentType="application/vnd.openxmlformats-officedocument.drawingml.chart+xml"/>
  <Override PartName="/ppt/charts/style23.xml" ContentType="application/vnd.ms-office.chartstyle+xml"/>
  <Override PartName="/ppt/charts/colors23.xml" ContentType="application/vnd.ms-office.chartcolorstyle+xml"/>
  <Override PartName="/ppt/charts/chart24.xml" ContentType="application/vnd.openxmlformats-officedocument.drawingml.chart+xml"/>
  <Override PartName="/ppt/charts/style24.xml" ContentType="application/vnd.ms-office.chartstyle+xml"/>
  <Override PartName="/ppt/charts/colors24.xml" ContentType="application/vnd.ms-office.chartcolorstyle+xml"/>
  <Override PartName="/ppt/charts/chart25.xml" ContentType="application/vnd.openxmlformats-officedocument.drawingml.chart+xml"/>
  <Override PartName="/ppt/charts/style25.xml" ContentType="application/vnd.ms-office.chartstyle+xml"/>
  <Override PartName="/ppt/charts/colors25.xml" ContentType="application/vnd.ms-office.chartcolorstyle+xml"/>
  <Override PartName="/ppt/notesSlides/notesSlide7.xml" ContentType="application/vnd.openxmlformats-officedocument.presentationml.notesSlide+xml"/>
  <Override PartName="/ppt/charts/chart26.xml" ContentType="application/vnd.openxmlformats-officedocument.drawingml.chart+xml"/>
  <Override PartName="/ppt/charts/style26.xml" ContentType="application/vnd.ms-office.chartstyle+xml"/>
  <Override PartName="/ppt/charts/colors26.xml" ContentType="application/vnd.ms-office.chartcolorstyle+xml"/>
  <Override PartName="/ppt/charts/chart27.xml" ContentType="application/vnd.openxmlformats-officedocument.drawingml.chart+xml"/>
  <Override PartName="/ppt/charts/style27.xml" ContentType="application/vnd.ms-office.chartstyle+xml"/>
  <Override PartName="/ppt/charts/colors27.xml" ContentType="application/vnd.ms-office.chartcolorstyle+xml"/>
  <Override PartName="/ppt/charts/chart28.xml" ContentType="application/vnd.openxmlformats-officedocument.drawingml.chart+xml"/>
  <Override PartName="/ppt/charts/style28.xml" ContentType="application/vnd.ms-office.chartstyle+xml"/>
  <Override PartName="/ppt/charts/colors28.xml" ContentType="application/vnd.ms-office.chartcolorstyle+xml"/>
  <Override PartName="/ppt/charts/chart29.xml" ContentType="application/vnd.openxmlformats-officedocument.drawingml.chart+xml"/>
  <Override PartName="/ppt/charts/style29.xml" ContentType="application/vnd.ms-office.chartstyle+xml"/>
  <Override PartName="/ppt/charts/colors29.xml" ContentType="application/vnd.ms-office.chartcolorstyle+xml"/>
  <Override PartName="/ppt/charts/chart30.xml" ContentType="application/vnd.openxmlformats-officedocument.drawingml.chart+xml"/>
  <Override PartName="/ppt/charts/style30.xml" ContentType="application/vnd.ms-office.chartstyle+xml"/>
  <Override PartName="/ppt/charts/colors30.xml" ContentType="application/vnd.ms-office.chartcolorstyle+xml"/>
  <Override PartName="/ppt/notesSlides/notesSlide8.xml" ContentType="application/vnd.openxmlformats-officedocument.presentationml.notesSlide+xml"/>
  <Override PartName="/ppt/charts/chart31.xml" ContentType="application/vnd.openxmlformats-officedocument.drawingml.chart+xml"/>
  <Override PartName="/ppt/charts/style31.xml" ContentType="application/vnd.ms-office.chartstyle+xml"/>
  <Override PartName="/ppt/charts/colors31.xml" ContentType="application/vnd.ms-office.chartcolorstyle+xml"/>
  <Override PartName="/ppt/charts/chart32.xml" ContentType="application/vnd.openxmlformats-officedocument.drawingml.chart+xml"/>
  <Override PartName="/ppt/charts/style32.xml" ContentType="application/vnd.ms-office.chartstyle+xml"/>
  <Override PartName="/ppt/charts/colors32.xml" ContentType="application/vnd.ms-office.chartcolorstyle+xml"/>
  <Override PartName="/ppt/charts/chart33.xml" ContentType="application/vnd.openxmlformats-officedocument.drawingml.chart+xml"/>
  <Override PartName="/ppt/charts/style33.xml" ContentType="application/vnd.ms-office.chartstyle+xml"/>
  <Override PartName="/ppt/charts/colors33.xml" ContentType="application/vnd.ms-office.chartcolorstyle+xml"/>
  <Override PartName="/ppt/charts/chart34.xml" ContentType="application/vnd.openxmlformats-officedocument.drawingml.chart+xml"/>
  <Override PartName="/ppt/charts/style34.xml" ContentType="application/vnd.ms-office.chartstyle+xml"/>
  <Override PartName="/ppt/charts/colors34.xml" ContentType="application/vnd.ms-office.chartcolorstyle+xml"/>
  <Override PartName="/ppt/charts/chart35.xml" ContentType="application/vnd.openxmlformats-officedocument.drawingml.chart+xml"/>
  <Override PartName="/ppt/charts/style35.xml" ContentType="application/vnd.ms-office.chartstyle+xml"/>
  <Override PartName="/ppt/charts/colors35.xml" ContentType="application/vnd.ms-office.chartcolorstyle+xml"/>
  <Override PartName="/ppt/notesSlides/notesSlide9.xml" ContentType="application/vnd.openxmlformats-officedocument.presentationml.notesSlide+xml"/>
  <Override PartName="/ppt/charts/chart36.xml" ContentType="application/vnd.openxmlformats-officedocument.drawingml.chart+xml"/>
  <Override PartName="/ppt/charts/style36.xml" ContentType="application/vnd.ms-office.chartstyle+xml"/>
  <Override PartName="/ppt/charts/colors36.xml" ContentType="application/vnd.ms-office.chartcolorstyle+xml"/>
  <Override PartName="/ppt/charts/chart37.xml" ContentType="application/vnd.openxmlformats-officedocument.drawingml.chart+xml"/>
  <Override PartName="/ppt/charts/style37.xml" ContentType="application/vnd.ms-office.chartstyle+xml"/>
  <Override PartName="/ppt/charts/colors37.xml" ContentType="application/vnd.ms-office.chartcolorstyle+xml"/>
  <Override PartName="/ppt/charts/chart38.xml" ContentType="application/vnd.openxmlformats-officedocument.drawingml.chart+xml"/>
  <Override PartName="/ppt/charts/style38.xml" ContentType="application/vnd.ms-office.chartstyle+xml"/>
  <Override PartName="/ppt/charts/colors38.xml" ContentType="application/vnd.ms-office.chartcolorstyle+xml"/>
  <Override PartName="/ppt/charts/chart39.xml" ContentType="application/vnd.openxmlformats-officedocument.drawingml.chart+xml"/>
  <Override PartName="/ppt/charts/style39.xml" ContentType="application/vnd.ms-office.chartstyle+xml"/>
  <Override PartName="/ppt/charts/colors39.xml" ContentType="application/vnd.ms-office.chartcolorstyle+xml"/>
  <Override PartName="/ppt/charts/chart40.xml" ContentType="application/vnd.openxmlformats-officedocument.drawingml.chart+xml"/>
  <Override PartName="/ppt/charts/style40.xml" ContentType="application/vnd.ms-office.chartstyle+xml"/>
  <Override PartName="/ppt/charts/colors40.xml" ContentType="application/vnd.ms-office.chartcolorstyle+xml"/>
  <Override PartName="/ppt/notesSlides/notesSlide10.xml" ContentType="application/vnd.openxmlformats-officedocument.presentationml.notesSlide+xml"/>
  <Override PartName="/ppt/charts/chart41.xml" ContentType="application/vnd.openxmlformats-officedocument.drawingml.chart+xml"/>
  <Override PartName="/ppt/charts/style41.xml" ContentType="application/vnd.ms-office.chartstyle+xml"/>
  <Override PartName="/ppt/charts/colors41.xml" ContentType="application/vnd.ms-office.chartcolorstyle+xml"/>
  <Override PartName="/ppt/charts/chart42.xml" ContentType="application/vnd.openxmlformats-officedocument.drawingml.chart+xml"/>
  <Override PartName="/ppt/charts/style42.xml" ContentType="application/vnd.ms-office.chartstyle+xml"/>
  <Override PartName="/ppt/charts/colors42.xml" ContentType="application/vnd.ms-office.chartcolorstyle+xml"/>
  <Override PartName="/ppt/charts/chart43.xml" ContentType="application/vnd.openxmlformats-officedocument.drawingml.chart+xml"/>
  <Override PartName="/ppt/charts/style43.xml" ContentType="application/vnd.ms-office.chartstyle+xml"/>
  <Override PartName="/ppt/charts/colors43.xml" ContentType="application/vnd.ms-office.chartcolorstyle+xml"/>
  <Override PartName="/ppt/charts/chart44.xml" ContentType="application/vnd.openxmlformats-officedocument.drawingml.chart+xml"/>
  <Override PartName="/ppt/charts/style44.xml" ContentType="application/vnd.ms-office.chartstyle+xml"/>
  <Override PartName="/ppt/charts/colors44.xml" ContentType="application/vnd.ms-office.chartcolorstyle+xml"/>
  <Override PartName="/ppt/charts/chart45.xml" ContentType="application/vnd.openxmlformats-officedocument.drawingml.chart+xml"/>
  <Override PartName="/ppt/charts/style45.xml" ContentType="application/vnd.ms-office.chartstyle+xml"/>
  <Override PartName="/ppt/charts/colors45.xml" ContentType="application/vnd.ms-office.chartcolorstyle+xml"/>
  <Override PartName="/ppt/notesSlides/notesSlide11.xml" ContentType="application/vnd.openxmlformats-officedocument.presentationml.notesSlide+xml"/>
  <Override PartName="/ppt/charts/chart46.xml" ContentType="application/vnd.openxmlformats-officedocument.drawingml.chart+xml"/>
  <Override PartName="/ppt/charts/style46.xml" ContentType="application/vnd.ms-office.chartstyle+xml"/>
  <Override PartName="/ppt/charts/colors46.xml" ContentType="application/vnd.ms-office.chartcolorstyle+xml"/>
  <Override PartName="/ppt/charts/chart47.xml" ContentType="application/vnd.openxmlformats-officedocument.drawingml.chart+xml"/>
  <Override PartName="/ppt/charts/style47.xml" ContentType="application/vnd.ms-office.chartstyle+xml"/>
  <Override PartName="/ppt/charts/colors47.xml" ContentType="application/vnd.ms-office.chartcolorstyle+xml"/>
  <Override PartName="/ppt/charts/chart48.xml" ContentType="application/vnd.openxmlformats-officedocument.drawingml.chart+xml"/>
  <Override PartName="/ppt/charts/style48.xml" ContentType="application/vnd.ms-office.chartstyle+xml"/>
  <Override PartName="/ppt/charts/colors48.xml" ContentType="application/vnd.ms-office.chartcolorstyle+xml"/>
  <Override PartName="/ppt/charts/chart49.xml" ContentType="application/vnd.openxmlformats-officedocument.drawingml.chart+xml"/>
  <Override PartName="/ppt/charts/style49.xml" ContentType="application/vnd.ms-office.chartstyle+xml"/>
  <Override PartName="/ppt/charts/colors49.xml" ContentType="application/vnd.ms-office.chartcolorstyle+xml"/>
  <Override PartName="/ppt/charts/chart50.xml" ContentType="application/vnd.openxmlformats-officedocument.drawingml.chart+xml"/>
  <Override PartName="/ppt/charts/style50.xml" ContentType="application/vnd.ms-office.chartstyle+xml"/>
  <Override PartName="/ppt/charts/colors50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66" r:id="rId3"/>
    <p:sldId id="277" r:id="rId4"/>
    <p:sldId id="290" r:id="rId5"/>
    <p:sldId id="291" r:id="rId6"/>
    <p:sldId id="292" r:id="rId7"/>
    <p:sldId id="293" r:id="rId8"/>
    <p:sldId id="288" r:id="rId9"/>
    <p:sldId id="294" r:id="rId10"/>
    <p:sldId id="295" r:id="rId11"/>
    <p:sldId id="287" r:id="rId12"/>
  </p:sldIdLst>
  <p:sldSz cx="14630400" cy="8229600"/>
  <p:notesSz cx="8229600" cy="14630400"/>
  <p:embeddedFontLst>
    <p:embeddedFont>
      <p:font typeface="Amasis MT Pro Black" panose="02040A04050005020304" pitchFamily="18" charset="0"/>
      <p:bold r:id="rId14"/>
      <p:boldItalic r:id="rId15"/>
    </p:embeddedFont>
    <p:embeddedFont>
      <p:font typeface="Roboto" panose="02000000000000000000" pitchFamily="2" charset="0"/>
      <p:regular r:id="rId16"/>
      <p:bold r:id="rId17"/>
    </p:embeddedFont>
    <p:embeddedFont>
      <p:font typeface="Roboto Light" panose="02000000000000000000" pitchFamily="2" charset="0"/>
      <p:regular r:id="rId18"/>
      <p:italic r:id="rId19"/>
    </p:embeddedFont>
    <p:embeddedFont>
      <p:font typeface="Roboto Medium" panose="02000000000000000000" pitchFamily="2" charset="0"/>
      <p:regular r:id="rId20"/>
      <p:italic r:id="rId21"/>
    </p:embeddedFont>
    <p:embeddedFont>
      <p:font typeface="Rockwell Extra Bold" panose="02060903040505020403" pitchFamily="18" charset="0"/>
      <p:bold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D8AE6"/>
    <a:srgbClr val="FFA700"/>
    <a:srgbClr val="CFBAF0"/>
    <a:srgbClr val="EBA7DE"/>
    <a:srgbClr val="F1C0E8"/>
    <a:srgbClr val="FAB67E"/>
    <a:srgbClr val="FDE4CF"/>
    <a:srgbClr val="FBF8CC"/>
    <a:srgbClr val="FFE5EC"/>
    <a:srgbClr val="FFBA0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294" autoAdjust="0"/>
    <p:restoredTop sz="94610"/>
  </p:normalViewPr>
  <p:slideViewPr>
    <p:cSldViewPr snapToGrid="0" snapToObjects="1">
      <p:cViewPr>
        <p:scale>
          <a:sx n="50" d="100"/>
          <a:sy n="50" d="100"/>
        </p:scale>
        <p:origin x="144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font" Target="fonts/font9.fntdata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15.xml"/><Relationship Id="rId1" Type="http://schemas.microsoft.com/office/2011/relationships/chartStyle" Target="style15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16.xml"/><Relationship Id="rId1" Type="http://schemas.microsoft.com/office/2011/relationships/chartStyle" Target="style16.xml"/></Relationships>
</file>

<file path=ppt/charts/_rels/chart1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17.xml"/><Relationship Id="rId1" Type="http://schemas.microsoft.com/office/2011/relationships/chartStyle" Target="style17.xml"/></Relationships>
</file>

<file path=ppt/charts/_rels/chart1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18.xml"/><Relationship Id="rId1" Type="http://schemas.microsoft.com/office/2011/relationships/chartStyle" Target="style18.xml"/></Relationships>
</file>

<file path=ppt/charts/_rels/chart1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19.xml"/><Relationship Id="rId1" Type="http://schemas.microsoft.com/office/2011/relationships/chartStyle" Target="style19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2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20.xml"/><Relationship Id="rId1" Type="http://schemas.microsoft.com/office/2011/relationships/chartStyle" Target="style20.xml"/></Relationships>
</file>

<file path=ppt/charts/_rels/chart2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21.xml"/><Relationship Id="rId1" Type="http://schemas.microsoft.com/office/2011/relationships/chartStyle" Target="style21.xml"/></Relationships>
</file>

<file path=ppt/charts/_rels/chart2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22.xml"/><Relationship Id="rId1" Type="http://schemas.microsoft.com/office/2011/relationships/chartStyle" Target="style22.xml"/></Relationships>
</file>

<file path=ppt/charts/_rels/chart2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23.xml"/><Relationship Id="rId1" Type="http://schemas.microsoft.com/office/2011/relationships/chartStyle" Target="style23.xml"/></Relationships>
</file>

<file path=ppt/charts/_rels/chart2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24.xml"/><Relationship Id="rId1" Type="http://schemas.microsoft.com/office/2011/relationships/chartStyle" Target="style24.xml"/></Relationships>
</file>

<file path=ppt/charts/_rels/chart2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25.xml"/><Relationship Id="rId1" Type="http://schemas.microsoft.com/office/2011/relationships/chartStyle" Target="style25.xml"/></Relationships>
</file>

<file path=ppt/charts/_rels/chart2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26.xml"/><Relationship Id="rId1" Type="http://schemas.microsoft.com/office/2011/relationships/chartStyle" Target="style26.xml"/></Relationships>
</file>

<file path=ppt/charts/_rels/chart2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27.xml"/><Relationship Id="rId1" Type="http://schemas.microsoft.com/office/2011/relationships/chartStyle" Target="style27.xml"/></Relationships>
</file>

<file path=ppt/charts/_rels/chart2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28.xml"/><Relationship Id="rId1" Type="http://schemas.microsoft.com/office/2011/relationships/chartStyle" Target="style28.xml"/></Relationships>
</file>

<file path=ppt/charts/_rels/chart2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29.xml"/><Relationship Id="rId1" Type="http://schemas.microsoft.com/office/2011/relationships/chartStyle" Target="style29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3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30.xml"/><Relationship Id="rId1" Type="http://schemas.microsoft.com/office/2011/relationships/chartStyle" Target="style30.xml"/></Relationships>
</file>

<file path=ppt/charts/_rels/chart3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31.xml"/><Relationship Id="rId1" Type="http://schemas.microsoft.com/office/2011/relationships/chartStyle" Target="style31.xml"/></Relationships>
</file>

<file path=ppt/charts/_rels/chart3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32.xml"/><Relationship Id="rId1" Type="http://schemas.microsoft.com/office/2011/relationships/chartStyle" Target="style32.xml"/></Relationships>
</file>

<file path=ppt/charts/_rels/chart3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33.xml"/><Relationship Id="rId1" Type="http://schemas.microsoft.com/office/2011/relationships/chartStyle" Target="style33.xml"/></Relationships>
</file>

<file path=ppt/charts/_rels/chart3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34.xml"/><Relationship Id="rId1" Type="http://schemas.microsoft.com/office/2011/relationships/chartStyle" Target="style34.xml"/></Relationships>
</file>

<file path=ppt/charts/_rels/chart3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35.xml"/><Relationship Id="rId1" Type="http://schemas.microsoft.com/office/2011/relationships/chartStyle" Target="style35.xml"/></Relationships>
</file>

<file path=ppt/charts/_rels/chart3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36.xml"/><Relationship Id="rId1" Type="http://schemas.microsoft.com/office/2011/relationships/chartStyle" Target="style36.xml"/></Relationships>
</file>

<file path=ppt/charts/_rels/chart3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37.xml"/><Relationship Id="rId1" Type="http://schemas.microsoft.com/office/2011/relationships/chartStyle" Target="style37.xml"/></Relationships>
</file>

<file path=ppt/charts/_rels/chart3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38.xml"/><Relationship Id="rId1" Type="http://schemas.microsoft.com/office/2011/relationships/chartStyle" Target="style38.xml"/></Relationships>
</file>

<file path=ppt/charts/_rels/chart3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39.xml"/><Relationship Id="rId1" Type="http://schemas.microsoft.com/office/2011/relationships/chartStyle" Target="style39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4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40.xml"/><Relationship Id="rId1" Type="http://schemas.microsoft.com/office/2011/relationships/chartStyle" Target="style40.xml"/></Relationships>
</file>

<file path=ppt/charts/_rels/chart41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41.xml"/><Relationship Id="rId1" Type="http://schemas.microsoft.com/office/2011/relationships/chartStyle" Target="style41.xml"/></Relationships>
</file>

<file path=ppt/charts/_rels/chart42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42.xml"/><Relationship Id="rId1" Type="http://schemas.microsoft.com/office/2011/relationships/chartStyle" Target="style42.xml"/></Relationships>
</file>

<file path=ppt/charts/_rels/chart43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43.xml"/><Relationship Id="rId1" Type="http://schemas.microsoft.com/office/2011/relationships/chartStyle" Target="style43.xml"/></Relationships>
</file>

<file path=ppt/charts/_rels/chart44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44.xml"/><Relationship Id="rId1" Type="http://schemas.microsoft.com/office/2011/relationships/chartStyle" Target="style44.xml"/></Relationships>
</file>

<file path=ppt/charts/_rels/chart4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45.xml"/><Relationship Id="rId1" Type="http://schemas.microsoft.com/office/2011/relationships/chartStyle" Target="style45.xml"/></Relationships>
</file>

<file path=ppt/charts/_rels/chart4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46.xml"/><Relationship Id="rId1" Type="http://schemas.microsoft.com/office/2011/relationships/chartStyle" Target="style46.xml"/></Relationships>
</file>

<file path=ppt/charts/_rels/chart4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47.xml"/><Relationship Id="rId1" Type="http://schemas.microsoft.com/office/2011/relationships/chartStyle" Target="style47.xml"/></Relationships>
</file>

<file path=ppt/charts/_rels/chart4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48.xml"/><Relationship Id="rId1" Type="http://schemas.microsoft.com/office/2011/relationships/chartStyle" Target="style48.xml"/></Relationships>
</file>

<file path=ppt/charts/_rels/chart4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49.xml"/><Relationship Id="rId1" Type="http://schemas.microsoft.com/office/2011/relationships/chartStyle" Target="style49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50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50.xml"/><Relationship Id="rId1" Type="http://schemas.microsoft.com/office/2011/relationships/chartStyle" Target="style50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file:///D:\Excel\Projects\Google_playstore%20Report\googleplaystore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Table!PivotTable6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c:spPr>
    </c:sideWall>
    <c:backWall>
      <c:thickness val="0"/>
      <c:spPr>
        <a:noFill/>
        <a:ln w="25400"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c:spPr>
    </c:backWall>
    <c:plotArea>
      <c:layout>
        <c:manualLayout>
          <c:layoutTarget val="inner"/>
          <c:xMode val="edge"/>
          <c:yMode val="edge"/>
          <c:x val="1.2077294685990338E-2"/>
          <c:y val="0.17343224615075395"/>
          <c:w val="0.98490338164251201"/>
          <c:h val="0.706127283690586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'Pivot Table'!$M$3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63000">
                  <a:srgbClr val="008744"/>
                </a:gs>
                <a:gs pos="96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Table'!$L$4:$L$9</c:f>
              <c:strCache>
                <c:ptCount val="5"/>
                <c:pt idx="0">
                  <c:v>BUSINESS</c:v>
                </c:pt>
                <c:pt idx="1">
                  <c:v>FAMILY</c:v>
                </c:pt>
                <c:pt idx="2">
                  <c:v>GAME</c:v>
                </c:pt>
                <c:pt idx="3">
                  <c:v>MEDICAL</c:v>
                </c:pt>
                <c:pt idx="4">
                  <c:v>TOOLS</c:v>
                </c:pt>
              </c:strCache>
            </c:strRef>
          </c:cat>
          <c:val>
            <c:numRef>
              <c:f>'Pivot Table'!$M$4:$M$9</c:f>
              <c:numCache>
                <c:formatCode>General</c:formatCode>
                <c:ptCount val="5"/>
                <c:pt idx="0">
                  <c:v>460</c:v>
                </c:pt>
                <c:pt idx="1">
                  <c:v>1971</c:v>
                </c:pt>
                <c:pt idx="2">
                  <c:v>1144</c:v>
                </c:pt>
                <c:pt idx="3">
                  <c:v>463</c:v>
                </c:pt>
                <c:pt idx="4">
                  <c:v>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1F9E-47B4-9967-83FCCB209CDA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08328336"/>
        <c:axId val="1908329776"/>
        <c:axId val="0"/>
      </c:bar3DChart>
      <c:catAx>
        <c:axId val="190832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329776"/>
        <c:crosses val="autoZero"/>
        <c:auto val="1"/>
        <c:lblAlgn val="ctr"/>
        <c:lblOffset val="100"/>
        <c:noMultiLvlLbl val="0"/>
      </c:catAx>
      <c:valAx>
        <c:axId val="190832977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0832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Table!PivotTable12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487103432038893"/>
          <c:y val="0.24449708655895744"/>
          <c:w val="0.47599772469105461"/>
          <c:h val="0.74190721238039681"/>
        </c:manualLayout>
      </c:layout>
      <c:pieChart>
        <c:varyColors val="1"/>
        <c:ser>
          <c:idx val="0"/>
          <c:order val="0"/>
          <c:tx>
            <c:strRef>
              <c:f>'Pivot Table'!$AP$3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8744"/>
            </a:solidFill>
          </c:spPr>
          <c:dPt>
            <c:idx val="0"/>
            <c:bubble3D val="0"/>
            <c:spPr>
              <a:solidFill>
                <a:srgbClr val="0087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CA-493F-9C69-B6CAD1F78DC8}"/>
              </c:ext>
            </c:extLst>
          </c:dPt>
          <c:dPt>
            <c:idx val="1"/>
            <c:bubble3D val="0"/>
            <c:spPr>
              <a:solidFill>
                <a:srgbClr val="D62D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CA-493F-9C69-B6CAD1F78DC8}"/>
              </c:ext>
            </c:extLst>
          </c:dPt>
          <c:dLbls>
            <c:dLbl>
              <c:idx val="0"/>
              <c:layout>
                <c:manualLayout>
                  <c:x val="0.15383308097698151"/>
                  <c:y val="-0.1818521913375560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CA-493F-9C69-B6CAD1F78DC8}"/>
                </c:ext>
              </c:extLst>
            </c:dLbl>
            <c:dLbl>
              <c:idx val="1"/>
              <c:layout>
                <c:manualLayout>
                  <c:x val="-7.2246214549260266E-4"/>
                  <c:y val="-2.4428226816087547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8CA-493F-9C69-B6CAD1F78D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Table'!$AO$4:$AO$5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'Pivot Table'!$AP$4:$AP$5</c:f>
              <c:numCache>
                <c:formatCode>0.00%</c:formatCode>
                <c:ptCount val="2"/>
                <c:pt idx="0">
                  <c:v>0.9995647939159763</c:v>
                </c:pt>
                <c:pt idx="1">
                  <c:v>4.3520608402371859E-4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CA-493F-9C69-B6CAD1F78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8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Table!PivotTable6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c:spPr>
    </c:sideWall>
    <c:backWall>
      <c:thickness val="0"/>
      <c:spPr>
        <a:noFill/>
        <a:ln w="25400"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c:spPr>
    </c:backWall>
    <c:plotArea>
      <c:layout>
        <c:manualLayout>
          <c:layoutTarget val="inner"/>
          <c:xMode val="edge"/>
          <c:yMode val="edge"/>
          <c:x val="1.2077294685990338E-2"/>
          <c:y val="0.17343224615075395"/>
          <c:w val="0.98490338164251201"/>
          <c:h val="0.706127283690586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'Pivot Table'!$M$3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63000">
                  <a:srgbClr val="008744"/>
                </a:gs>
                <a:gs pos="96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Table'!$L$4:$L$9</c:f>
              <c:strCache>
                <c:ptCount val="5"/>
                <c:pt idx="0">
                  <c:v>BUSINESS</c:v>
                </c:pt>
                <c:pt idx="1">
                  <c:v>FAMILY</c:v>
                </c:pt>
                <c:pt idx="2">
                  <c:v>GAME</c:v>
                </c:pt>
                <c:pt idx="3">
                  <c:v>MEDICAL</c:v>
                </c:pt>
                <c:pt idx="4">
                  <c:v>TOOLS</c:v>
                </c:pt>
              </c:strCache>
            </c:strRef>
          </c:cat>
          <c:val>
            <c:numRef>
              <c:f>'Pivot Table'!$M$4:$M$9</c:f>
              <c:numCache>
                <c:formatCode>General</c:formatCode>
                <c:ptCount val="5"/>
                <c:pt idx="0">
                  <c:v>460</c:v>
                </c:pt>
                <c:pt idx="1">
                  <c:v>1971</c:v>
                </c:pt>
                <c:pt idx="2">
                  <c:v>1144</c:v>
                </c:pt>
                <c:pt idx="3">
                  <c:v>463</c:v>
                </c:pt>
                <c:pt idx="4">
                  <c:v>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5-48C2-9B8B-8D92D312623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08328336"/>
        <c:axId val="1908329776"/>
        <c:axId val="0"/>
      </c:bar3DChart>
      <c:catAx>
        <c:axId val="190832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329776"/>
        <c:crosses val="autoZero"/>
        <c:auto val="1"/>
        <c:lblAlgn val="ctr"/>
        <c:lblOffset val="100"/>
        <c:noMultiLvlLbl val="0"/>
      </c:catAx>
      <c:valAx>
        <c:axId val="190832977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0832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Table!PivotTable16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5.1435717441870171E-2"/>
          <c:y val="6.4065200672661679E-2"/>
          <c:w val="0.68059759727212854"/>
          <c:h val="0.93593479932733836"/>
        </c:manualLayout>
      </c:layout>
      <c:doughnutChart>
        <c:varyColors val="1"/>
        <c:ser>
          <c:idx val="0"/>
          <c:order val="0"/>
          <c:tx>
            <c:strRef>
              <c:f>'Pivot Table'!$K$25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9-41D3-8281-87BCD917D5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C9-41D3-8281-87BCD917D5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C9-41D3-8281-87BCD917D5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C9-41D3-8281-87BCD917D5D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4C9-41D3-8281-87BCD917D5D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4C9-41D3-8281-87BCD917D5D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4C9-41D3-8281-87BCD917D5D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4C9-41D3-8281-87BCD917D5D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4C9-41D3-8281-87BCD917D5D6}"/>
              </c:ext>
            </c:extLst>
          </c:dPt>
          <c:cat>
            <c:strRef>
              <c:f>'Pivot Table'!$J$26:$J$35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'Pivot Table'!$K$26:$K$35</c:f>
              <c:numCache>
                <c:formatCode>0.00</c:formatCode>
                <c:ptCount val="9"/>
                <c:pt idx="0">
                  <c:v>100000</c:v>
                </c:pt>
                <c:pt idx="1">
                  <c:v>17407100</c:v>
                </c:pt>
                <c:pt idx="2">
                  <c:v>13992210</c:v>
                </c:pt>
                <c:pt idx="3">
                  <c:v>103191365</c:v>
                </c:pt>
                <c:pt idx="4">
                  <c:v>269956226</c:v>
                </c:pt>
                <c:pt idx="5">
                  <c:v>424541475</c:v>
                </c:pt>
                <c:pt idx="6">
                  <c:v>1401495793</c:v>
                </c:pt>
                <c:pt idx="7">
                  <c:v>4071454839</c:v>
                </c:pt>
                <c:pt idx="8">
                  <c:v>161331273479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4C9-41D3-8281-87BCD917D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Table!PivotTable8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36729986876640419"/>
          <c:y val="6.2061754475812483E-2"/>
          <c:w val="0.58463757655293092"/>
          <c:h val="0.8804685999615902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'Pivot Table'!$T$3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rgbClr val="EA8667"/>
                </a:gs>
                <a:gs pos="67000">
                  <a:srgbClr val="D62D20"/>
                </a:gs>
              </a:gsLst>
              <a:lin ang="10800000" scaled="1"/>
            </a:gradFill>
            <a:ln>
              <a:noFill/>
            </a:ln>
            <a:effectLst/>
            <a:sp3d/>
          </c:spPr>
          <c:invertIfNegative val="0"/>
          <c:cat>
            <c:strRef>
              <c:f>'Pivot Table'!$S$4:$S$9</c:f>
              <c:strCache>
                <c:ptCount val="6"/>
                <c:pt idx="0">
                  <c:v>Google Photos</c:v>
                </c:pt>
                <c:pt idx="1">
                  <c:v>Hangouts</c:v>
                </c:pt>
                <c:pt idx="2">
                  <c:v>Google News</c:v>
                </c:pt>
                <c:pt idx="3">
                  <c:v>Instagram</c:v>
                </c:pt>
                <c:pt idx="4">
                  <c:v>Google Drive</c:v>
                </c:pt>
                <c:pt idx="5">
                  <c:v>Subway Surfers</c:v>
                </c:pt>
              </c:strCache>
            </c:strRef>
          </c:cat>
          <c:val>
            <c:numRef>
              <c:f>'Pivot Table'!$T$4:$T$9</c:f>
              <c:numCache>
                <c:formatCode>0,,," B+"</c:formatCode>
                <c:ptCount val="6"/>
                <c:pt idx="0">
                  <c:v>4000000000</c:v>
                </c:pt>
                <c:pt idx="1">
                  <c:v>4000000000</c:v>
                </c:pt>
                <c:pt idx="2">
                  <c:v>4000000000</c:v>
                </c:pt>
                <c:pt idx="3">
                  <c:v>4000000000</c:v>
                </c:pt>
                <c:pt idx="4">
                  <c:v>4000000000</c:v>
                </c:pt>
                <c:pt idx="5">
                  <c:v>6000000000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EA-4350-9D76-9DE7BBFEBE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shape val="box"/>
        <c:axId val="2010947760"/>
        <c:axId val="2010956400"/>
        <c:axId val="0"/>
      </c:bar3DChart>
      <c:catAx>
        <c:axId val="201094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56400"/>
        <c:crosses val="autoZero"/>
        <c:auto val="1"/>
        <c:lblAlgn val="ctr"/>
        <c:lblOffset val="100"/>
        <c:noMultiLvlLbl val="0"/>
      </c:catAx>
      <c:valAx>
        <c:axId val="2010956400"/>
        <c:scaling>
          <c:orientation val="minMax"/>
        </c:scaling>
        <c:delete val="0"/>
        <c:axPos val="b"/>
        <c:numFmt formatCode="0,,,&quot; B+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4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Table!PivotTable7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1213072135653813"/>
          <c:y val="0.12524576798472398"/>
          <c:w val="0.75197244065990887"/>
          <c:h val="0.731917869939282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'Pivot Table'!$P$3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98000">
                  <a:srgbClr val="FFA700"/>
                </a:gs>
                <a:gs pos="55000">
                  <a:srgbClr val="D62D20"/>
                </a:gs>
              </a:gsLst>
              <a:lin ang="10800000" scaled="1"/>
              <a:tileRect/>
            </a:gradFill>
            <a:ln>
              <a:noFill/>
            </a:ln>
            <a:effectLst/>
            <a:sp3d/>
          </c:spPr>
          <c:invertIfNegative val="0"/>
          <c:cat>
            <c:strRef>
              <c:f>'Pivot Table'!$O$4:$O$9</c:f>
              <c:strCache>
                <c:ptCount val="5"/>
                <c:pt idx="0">
                  <c:v>ART_AND_DESIGN</c:v>
                </c:pt>
                <c:pt idx="1">
                  <c:v>EDUCATION</c:v>
                </c:pt>
                <c:pt idx="2">
                  <c:v>GAME</c:v>
                </c:pt>
                <c:pt idx="3">
                  <c:v>SHOPPING</c:v>
                </c:pt>
                <c:pt idx="4">
                  <c:v>WEATHER</c:v>
                </c:pt>
              </c:strCache>
            </c:strRef>
          </c:cat>
          <c:val>
            <c:numRef>
              <c:f>'Pivot Table'!$P$4:$P$9</c:f>
              <c:numCache>
                <c:formatCode>General</c:formatCode>
                <c:ptCount val="5"/>
                <c:pt idx="0">
                  <c:v>4.3184615384615377</c:v>
                </c:pt>
                <c:pt idx="1">
                  <c:v>4.3833333333333346</c:v>
                </c:pt>
                <c:pt idx="2">
                  <c:v>4.2540209790209795</c:v>
                </c:pt>
                <c:pt idx="3">
                  <c:v>4.1953846153846168</c:v>
                </c:pt>
                <c:pt idx="4">
                  <c:v>4.1804878048780472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EF-43A0-A268-9574111FB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shape val="box"/>
        <c:axId val="2010937680"/>
        <c:axId val="2010939120"/>
        <c:axId val="0"/>
      </c:bar3DChart>
      <c:catAx>
        <c:axId val="2010937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39120"/>
        <c:crosses val="autoZero"/>
        <c:auto val="1"/>
        <c:lblAlgn val="ctr"/>
        <c:lblOffset val="100"/>
        <c:noMultiLvlLbl val="0"/>
      </c:catAx>
      <c:valAx>
        <c:axId val="201093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3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Table!PivotTable12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487103432038893"/>
          <c:y val="0.24449708655895744"/>
          <c:w val="0.47599772469105461"/>
          <c:h val="0.74190721238039681"/>
        </c:manualLayout>
      </c:layout>
      <c:pieChart>
        <c:varyColors val="1"/>
        <c:ser>
          <c:idx val="0"/>
          <c:order val="0"/>
          <c:tx>
            <c:strRef>
              <c:f>'Pivot Table'!$AP$3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8744"/>
            </a:solidFill>
          </c:spPr>
          <c:dPt>
            <c:idx val="0"/>
            <c:bubble3D val="0"/>
            <c:spPr>
              <a:solidFill>
                <a:srgbClr val="0087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CA-493F-9C69-B6CAD1F78DC8}"/>
              </c:ext>
            </c:extLst>
          </c:dPt>
          <c:dPt>
            <c:idx val="1"/>
            <c:bubble3D val="0"/>
            <c:spPr>
              <a:solidFill>
                <a:srgbClr val="D62D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CA-493F-9C69-B6CAD1F78DC8}"/>
              </c:ext>
            </c:extLst>
          </c:dPt>
          <c:dLbls>
            <c:dLbl>
              <c:idx val="0"/>
              <c:layout>
                <c:manualLayout>
                  <c:x val="0.15383308097698151"/>
                  <c:y val="-0.1818521913375560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CA-493F-9C69-B6CAD1F78DC8}"/>
                </c:ext>
              </c:extLst>
            </c:dLbl>
            <c:dLbl>
              <c:idx val="1"/>
              <c:layout>
                <c:manualLayout>
                  <c:x val="-7.2246214549260266E-4"/>
                  <c:y val="-2.4428226816087547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8CA-493F-9C69-B6CAD1F78D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Table'!$AO$4:$AO$5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'Pivot Table'!$AP$4:$AP$5</c:f>
              <c:numCache>
                <c:formatCode>0.00%</c:formatCode>
                <c:ptCount val="2"/>
                <c:pt idx="0">
                  <c:v>0.9995647939159763</c:v>
                </c:pt>
                <c:pt idx="1">
                  <c:v>4.3520608402371859E-4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CA-493F-9C69-B6CAD1F78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8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Table!PivotTable6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c:spPr>
    </c:sideWall>
    <c:backWall>
      <c:thickness val="0"/>
      <c:spPr>
        <a:noFill/>
        <a:ln w="25400"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c:spPr>
    </c:backWall>
    <c:plotArea>
      <c:layout>
        <c:manualLayout>
          <c:layoutTarget val="inner"/>
          <c:xMode val="edge"/>
          <c:yMode val="edge"/>
          <c:x val="1.2077294685990338E-2"/>
          <c:y val="0.17343224615075395"/>
          <c:w val="0.98490338164251201"/>
          <c:h val="0.706127283690586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'Pivot Table'!$M$3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63000">
                  <a:srgbClr val="008744"/>
                </a:gs>
                <a:gs pos="96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Table'!$L$4:$L$9</c:f>
              <c:strCache>
                <c:ptCount val="5"/>
                <c:pt idx="0">
                  <c:v>BUSINESS</c:v>
                </c:pt>
                <c:pt idx="1">
                  <c:v>FAMILY</c:v>
                </c:pt>
                <c:pt idx="2">
                  <c:v>GAME</c:v>
                </c:pt>
                <c:pt idx="3">
                  <c:v>MEDICAL</c:v>
                </c:pt>
                <c:pt idx="4">
                  <c:v>TOOLS</c:v>
                </c:pt>
              </c:strCache>
            </c:strRef>
          </c:cat>
          <c:val>
            <c:numRef>
              <c:f>'Pivot Table'!$M$4:$M$9</c:f>
              <c:numCache>
                <c:formatCode>General</c:formatCode>
                <c:ptCount val="5"/>
                <c:pt idx="0">
                  <c:v>460</c:v>
                </c:pt>
                <c:pt idx="1">
                  <c:v>1971</c:v>
                </c:pt>
                <c:pt idx="2">
                  <c:v>1144</c:v>
                </c:pt>
                <c:pt idx="3">
                  <c:v>463</c:v>
                </c:pt>
                <c:pt idx="4">
                  <c:v>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5-48C2-9B8B-8D92D312623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08328336"/>
        <c:axId val="1908329776"/>
        <c:axId val="0"/>
      </c:bar3DChart>
      <c:catAx>
        <c:axId val="190832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329776"/>
        <c:crosses val="autoZero"/>
        <c:auto val="1"/>
        <c:lblAlgn val="ctr"/>
        <c:lblOffset val="100"/>
        <c:noMultiLvlLbl val="0"/>
      </c:catAx>
      <c:valAx>
        <c:axId val="190832977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0832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Table!PivotTable16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5.1435717441870171E-2"/>
          <c:y val="6.4065200672661679E-2"/>
          <c:w val="0.68059759727212854"/>
          <c:h val="0.93593479932733836"/>
        </c:manualLayout>
      </c:layout>
      <c:doughnutChart>
        <c:varyColors val="1"/>
        <c:ser>
          <c:idx val="0"/>
          <c:order val="0"/>
          <c:tx>
            <c:strRef>
              <c:f>'Pivot Table'!$K$25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9-41D3-8281-87BCD917D5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C9-41D3-8281-87BCD917D5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C9-41D3-8281-87BCD917D5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C9-41D3-8281-87BCD917D5D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4C9-41D3-8281-87BCD917D5D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4C9-41D3-8281-87BCD917D5D6}"/>
              </c:ext>
            </c:extLst>
          </c:dPt>
          <c:dPt>
            <c:idx val="6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4C9-41D3-8281-87BCD917D5D6}"/>
              </c:ext>
            </c:extLst>
          </c:dPt>
          <c:dPt>
            <c:idx val="7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4C9-41D3-8281-87BCD917D5D6}"/>
              </c:ext>
            </c:extLst>
          </c:dPt>
          <c:dPt>
            <c:idx val="8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4C9-41D3-8281-87BCD917D5D6}"/>
              </c:ext>
            </c:extLst>
          </c:dPt>
          <c:cat>
            <c:strRef>
              <c:f>'Pivot Table'!$J$26:$J$35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'Pivot Table'!$K$26:$K$35</c:f>
              <c:numCache>
                <c:formatCode>0.00</c:formatCode>
                <c:ptCount val="9"/>
                <c:pt idx="0">
                  <c:v>100000</c:v>
                </c:pt>
                <c:pt idx="1">
                  <c:v>17407100</c:v>
                </c:pt>
                <c:pt idx="2">
                  <c:v>13992210</c:v>
                </c:pt>
                <c:pt idx="3">
                  <c:v>103191365</c:v>
                </c:pt>
                <c:pt idx="4">
                  <c:v>269956226</c:v>
                </c:pt>
                <c:pt idx="5">
                  <c:v>424541475</c:v>
                </c:pt>
                <c:pt idx="6">
                  <c:v>1401495793</c:v>
                </c:pt>
                <c:pt idx="7">
                  <c:v>4071454839</c:v>
                </c:pt>
                <c:pt idx="8">
                  <c:v>161331273479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4C9-41D3-8281-87BCD917D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Table!PivotTable8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36729986876640419"/>
          <c:y val="6.2061754475812483E-2"/>
          <c:w val="0.58463757655293092"/>
          <c:h val="0.8804685999615902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'Pivot Table'!$T$3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rgbClr val="EA8667"/>
                </a:gs>
                <a:gs pos="67000">
                  <a:srgbClr val="D62D20"/>
                </a:gs>
              </a:gsLst>
              <a:lin ang="10800000" scaled="1"/>
            </a:gradFill>
            <a:ln>
              <a:noFill/>
            </a:ln>
            <a:effectLst/>
            <a:sp3d/>
          </c:spPr>
          <c:invertIfNegative val="0"/>
          <c:cat>
            <c:strRef>
              <c:f>'Pivot Table'!$S$4:$S$9</c:f>
              <c:strCache>
                <c:ptCount val="6"/>
                <c:pt idx="0">
                  <c:v>Google Photos</c:v>
                </c:pt>
                <c:pt idx="1">
                  <c:v>Hangouts</c:v>
                </c:pt>
                <c:pt idx="2">
                  <c:v>Google News</c:v>
                </c:pt>
                <c:pt idx="3">
                  <c:v>Instagram</c:v>
                </c:pt>
                <c:pt idx="4">
                  <c:v>Google Drive</c:v>
                </c:pt>
                <c:pt idx="5">
                  <c:v>Subway Surfers</c:v>
                </c:pt>
              </c:strCache>
            </c:strRef>
          </c:cat>
          <c:val>
            <c:numRef>
              <c:f>'Pivot Table'!$T$4:$T$9</c:f>
              <c:numCache>
                <c:formatCode>0,,," B+"</c:formatCode>
                <c:ptCount val="6"/>
                <c:pt idx="0">
                  <c:v>4000000000</c:v>
                </c:pt>
                <c:pt idx="1">
                  <c:v>4000000000</c:v>
                </c:pt>
                <c:pt idx="2">
                  <c:v>4000000000</c:v>
                </c:pt>
                <c:pt idx="3">
                  <c:v>4000000000</c:v>
                </c:pt>
                <c:pt idx="4">
                  <c:v>4000000000</c:v>
                </c:pt>
                <c:pt idx="5">
                  <c:v>6000000000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EA-4350-9D76-9DE7BBFEBE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shape val="box"/>
        <c:axId val="2010947760"/>
        <c:axId val="2010956400"/>
        <c:axId val="0"/>
      </c:bar3DChart>
      <c:catAx>
        <c:axId val="201094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56400"/>
        <c:crosses val="autoZero"/>
        <c:auto val="1"/>
        <c:lblAlgn val="ctr"/>
        <c:lblOffset val="100"/>
        <c:noMultiLvlLbl val="0"/>
      </c:catAx>
      <c:valAx>
        <c:axId val="2010956400"/>
        <c:scaling>
          <c:orientation val="minMax"/>
        </c:scaling>
        <c:delete val="0"/>
        <c:axPos val="b"/>
        <c:numFmt formatCode="0,,,&quot; B+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4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1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Table!PivotTable7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1213072135653813"/>
          <c:y val="0.12524576798472398"/>
          <c:w val="0.75197244065990887"/>
          <c:h val="0.731917869939282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'Pivot Table'!$P$3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98000">
                  <a:srgbClr val="FFA700"/>
                </a:gs>
                <a:gs pos="55000">
                  <a:srgbClr val="D62D20"/>
                </a:gs>
              </a:gsLst>
              <a:lin ang="10800000" scaled="1"/>
              <a:tileRect/>
            </a:gradFill>
            <a:ln>
              <a:noFill/>
            </a:ln>
            <a:effectLst/>
            <a:sp3d/>
          </c:spPr>
          <c:invertIfNegative val="0"/>
          <c:cat>
            <c:strRef>
              <c:f>'Pivot Table'!$O$4:$O$9</c:f>
              <c:strCache>
                <c:ptCount val="5"/>
                <c:pt idx="0">
                  <c:v>ART_AND_DESIGN</c:v>
                </c:pt>
                <c:pt idx="1">
                  <c:v>EDUCATION</c:v>
                </c:pt>
                <c:pt idx="2">
                  <c:v>GAME</c:v>
                </c:pt>
                <c:pt idx="3">
                  <c:v>SHOPPING</c:v>
                </c:pt>
                <c:pt idx="4">
                  <c:v>WEATHER</c:v>
                </c:pt>
              </c:strCache>
            </c:strRef>
          </c:cat>
          <c:val>
            <c:numRef>
              <c:f>'Pivot Table'!$P$4:$P$9</c:f>
              <c:numCache>
                <c:formatCode>General</c:formatCode>
                <c:ptCount val="5"/>
                <c:pt idx="0">
                  <c:v>4.3184615384615377</c:v>
                </c:pt>
                <c:pt idx="1">
                  <c:v>4.3833333333333346</c:v>
                </c:pt>
                <c:pt idx="2">
                  <c:v>4.2540209790209795</c:v>
                </c:pt>
                <c:pt idx="3">
                  <c:v>4.1953846153846168</c:v>
                </c:pt>
                <c:pt idx="4">
                  <c:v>4.1804878048780472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EF-43A0-A268-9574111FB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shape val="box"/>
        <c:axId val="2010937680"/>
        <c:axId val="2010939120"/>
        <c:axId val="0"/>
      </c:bar3DChart>
      <c:catAx>
        <c:axId val="2010937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39120"/>
        <c:crosses val="autoZero"/>
        <c:auto val="1"/>
        <c:lblAlgn val="ctr"/>
        <c:lblOffset val="100"/>
        <c:noMultiLvlLbl val="0"/>
      </c:catAx>
      <c:valAx>
        <c:axId val="201093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3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Table!PivotTable16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5.1435717441870171E-2"/>
          <c:y val="6.4065200672661679E-2"/>
          <c:w val="0.68059759727212854"/>
          <c:h val="0.93593479932733836"/>
        </c:manualLayout>
      </c:layout>
      <c:doughnutChart>
        <c:varyColors val="1"/>
        <c:ser>
          <c:idx val="0"/>
          <c:order val="0"/>
          <c:tx>
            <c:strRef>
              <c:f>'Pivot Table'!$K$25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34E0-46AB-B121-7ED6E57316C7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34E0-46AB-B121-7ED6E57316C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34E0-46AB-B121-7ED6E57316C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34E0-46AB-B121-7ED6E57316C7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34E0-46AB-B121-7ED6E57316C7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34E0-46AB-B121-7ED6E57316C7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34E0-46AB-B121-7ED6E57316C7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34E0-46AB-B121-7ED6E57316C7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34E0-46AB-B121-7ED6E57316C7}"/>
              </c:ext>
            </c:extLst>
          </c:dPt>
          <c:cat>
            <c:strRef>
              <c:f>'Pivot Table'!$J$26:$J$35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'Pivot Table'!$K$26:$K$35</c:f>
              <c:numCache>
                <c:formatCode>0.00</c:formatCode>
                <c:ptCount val="9"/>
                <c:pt idx="0">
                  <c:v>100000</c:v>
                </c:pt>
                <c:pt idx="1">
                  <c:v>17407100</c:v>
                </c:pt>
                <c:pt idx="2">
                  <c:v>13992210</c:v>
                </c:pt>
                <c:pt idx="3">
                  <c:v>103191365</c:v>
                </c:pt>
                <c:pt idx="4">
                  <c:v>269956226</c:v>
                </c:pt>
                <c:pt idx="5">
                  <c:v>424541475</c:v>
                </c:pt>
                <c:pt idx="6">
                  <c:v>1401495793</c:v>
                </c:pt>
                <c:pt idx="7">
                  <c:v>4071454839</c:v>
                </c:pt>
                <c:pt idx="8">
                  <c:v>161331273479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34E0-46AB-B121-7ED6E57316C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Table!PivotTable12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487103432038893"/>
          <c:y val="0.24449708655895744"/>
          <c:w val="0.47599772469105461"/>
          <c:h val="0.74190721238039681"/>
        </c:manualLayout>
      </c:layout>
      <c:pieChart>
        <c:varyColors val="1"/>
        <c:ser>
          <c:idx val="0"/>
          <c:order val="0"/>
          <c:tx>
            <c:strRef>
              <c:f>'Pivot Table'!$AP$3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8744"/>
            </a:solidFill>
          </c:spPr>
          <c:dPt>
            <c:idx val="0"/>
            <c:bubble3D val="0"/>
            <c:spPr>
              <a:solidFill>
                <a:srgbClr val="0087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CA-493F-9C69-B6CAD1F78DC8}"/>
              </c:ext>
            </c:extLst>
          </c:dPt>
          <c:dPt>
            <c:idx val="1"/>
            <c:bubble3D val="0"/>
            <c:spPr>
              <a:solidFill>
                <a:srgbClr val="D62D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CA-493F-9C69-B6CAD1F78DC8}"/>
              </c:ext>
            </c:extLst>
          </c:dPt>
          <c:dLbls>
            <c:dLbl>
              <c:idx val="0"/>
              <c:layout>
                <c:manualLayout>
                  <c:x val="0.15383308097698151"/>
                  <c:y val="-0.1818521913375560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CA-493F-9C69-B6CAD1F78DC8}"/>
                </c:ext>
              </c:extLst>
            </c:dLbl>
            <c:dLbl>
              <c:idx val="1"/>
              <c:layout>
                <c:manualLayout>
                  <c:x val="-7.2246214549260266E-4"/>
                  <c:y val="-2.4428226816087547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8CA-493F-9C69-B6CAD1F78D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Table'!$AO$4:$AO$5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'Pivot Table'!$AP$4:$AP$5</c:f>
              <c:numCache>
                <c:formatCode>0.00%</c:formatCode>
                <c:ptCount val="2"/>
                <c:pt idx="0">
                  <c:v>0.9995647939159763</c:v>
                </c:pt>
                <c:pt idx="1">
                  <c:v>4.3520608402371859E-4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CA-493F-9C69-B6CAD1F78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8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Table!PivotTable6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c:spPr>
    </c:sideWall>
    <c:backWall>
      <c:thickness val="0"/>
      <c:spPr>
        <a:noFill/>
        <a:ln w="25400"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c:spPr>
    </c:backWall>
    <c:plotArea>
      <c:layout>
        <c:manualLayout>
          <c:layoutTarget val="inner"/>
          <c:xMode val="edge"/>
          <c:yMode val="edge"/>
          <c:x val="1.2077294685990338E-2"/>
          <c:y val="0.17343224615075395"/>
          <c:w val="0.98490338164251201"/>
          <c:h val="0.706127283690586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'Pivot Table'!$M$3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63000">
                  <a:srgbClr val="008744"/>
                </a:gs>
                <a:gs pos="96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Table'!$L$4:$L$9</c:f>
              <c:strCache>
                <c:ptCount val="5"/>
                <c:pt idx="0">
                  <c:v>BUSINESS</c:v>
                </c:pt>
                <c:pt idx="1">
                  <c:v>FAMILY</c:v>
                </c:pt>
                <c:pt idx="2">
                  <c:v>GAME</c:v>
                </c:pt>
                <c:pt idx="3">
                  <c:v>MEDICAL</c:v>
                </c:pt>
                <c:pt idx="4">
                  <c:v>TOOLS</c:v>
                </c:pt>
              </c:strCache>
            </c:strRef>
          </c:cat>
          <c:val>
            <c:numRef>
              <c:f>'Pivot Table'!$M$4:$M$9</c:f>
              <c:numCache>
                <c:formatCode>General</c:formatCode>
                <c:ptCount val="5"/>
                <c:pt idx="0">
                  <c:v>460</c:v>
                </c:pt>
                <c:pt idx="1">
                  <c:v>1971</c:v>
                </c:pt>
                <c:pt idx="2">
                  <c:v>1144</c:v>
                </c:pt>
                <c:pt idx="3">
                  <c:v>463</c:v>
                </c:pt>
                <c:pt idx="4">
                  <c:v>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5-48C2-9B8B-8D92D312623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08328336"/>
        <c:axId val="1908329776"/>
        <c:axId val="0"/>
      </c:bar3DChart>
      <c:catAx>
        <c:axId val="190832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329776"/>
        <c:crosses val="autoZero"/>
        <c:auto val="1"/>
        <c:lblAlgn val="ctr"/>
        <c:lblOffset val="100"/>
        <c:noMultiLvlLbl val="0"/>
      </c:catAx>
      <c:valAx>
        <c:axId val="190832977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0832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Table!PivotTable16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5.1435717441870171E-2"/>
          <c:y val="6.4065200672661679E-2"/>
          <c:w val="0.68059759727212854"/>
          <c:h val="0.93593479932733836"/>
        </c:manualLayout>
      </c:layout>
      <c:doughnutChart>
        <c:varyColors val="1"/>
        <c:ser>
          <c:idx val="0"/>
          <c:order val="0"/>
          <c:tx>
            <c:strRef>
              <c:f>'Pivot Table'!$K$25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9-41D3-8281-87BCD917D5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C9-41D3-8281-87BCD917D5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C9-41D3-8281-87BCD917D5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C9-41D3-8281-87BCD917D5D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4C9-41D3-8281-87BCD917D5D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4C9-41D3-8281-87BCD917D5D6}"/>
              </c:ext>
            </c:extLst>
          </c:dPt>
          <c:dPt>
            <c:idx val="6"/>
            <c:bubble3D val="0"/>
            <c:spPr>
              <a:solidFill>
                <a:srgbClr val="0070C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4C9-41D3-8281-87BCD917D5D6}"/>
              </c:ext>
            </c:extLst>
          </c:dPt>
          <c:dPt>
            <c:idx val="7"/>
            <c:bubble3D val="0"/>
            <c:spPr>
              <a:solidFill>
                <a:srgbClr val="C0000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4C9-41D3-8281-87BCD917D5D6}"/>
              </c:ext>
            </c:extLst>
          </c:dPt>
          <c:dPt>
            <c:idx val="8"/>
            <c:bubble3D val="0"/>
            <c:spPr>
              <a:solidFill>
                <a:schemeClr val="accent6">
                  <a:lumMod val="75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4C9-41D3-8281-87BCD917D5D6}"/>
              </c:ext>
            </c:extLst>
          </c:dPt>
          <c:cat>
            <c:strRef>
              <c:f>'Pivot Table'!$J$26:$J$35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'Pivot Table'!$K$26:$K$35</c:f>
              <c:numCache>
                <c:formatCode>0.00</c:formatCode>
                <c:ptCount val="9"/>
                <c:pt idx="0">
                  <c:v>100000</c:v>
                </c:pt>
                <c:pt idx="1">
                  <c:v>17407100</c:v>
                </c:pt>
                <c:pt idx="2">
                  <c:v>13992210</c:v>
                </c:pt>
                <c:pt idx="3">
                  <c:v>103191365</c:v>
                </c:pt>
                <c:pt idx="4">
                  <c:v>269956226</c:v>
                </c:pt>
                <c:pt idx="5">
                  <c:v>424541475</c:v>
                </c:pt>
                <c:pt idx="6">
                  <c:v>1401495793</c:v>
                </c:pt>
                <c:pt idx="7">
                  <c:v>4071454839</c:v>
                </c:pt>
                <c:pt idx="8">
                  <c:v>161331273479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4C9-41D3-8281-87BCD917D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Table!PivotTable8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36729986876640419"/>
          <c:y val="6.2061754475812483E-2"/>
          <c:w val="0.58463757655293092"/>
          <c:h val="0.8804685999615902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'Pivot Table'!$T$3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rgbClr val="EA8667"/>
                </a:gs>
                <a:gs pos="67000">
                  <a:srgbClr val="D62D20"/>
                </a:gs>
              </a:gsLst>
              <a:lin ang="10800000" scaled="1"/>
            </a:gradFill>
            <a:ln>
              <a:noFill/>
            </a:ln>
            <a:effectLst/>
            <a:sp3d/>
          </c:spPr>
          <c:invertIfNegative val="0"/>
          <c:cat>
            <c:strRef>
              <c:f>'Pivot Table'!$S$4:$S$9</c:f>
              <c:strCache>
                <c:ptCount val="6"/>
                <c:pt idx="0">
                  <c:v>Google Photos</c:v>
                </c:pt>
                <c:pt idx="1">
                  <c:v>Hangouts</c:v>
                </c:pt>
                <c:pt idx="2">
                  <c:v>Google News</c:v>
                </c:pt>
                <c:pt idx="3">
                  <c:v>Instagram</c:v>
                </c:pt>
                <c:pt idx="4">
                  <c:v>Google Drive</c:v>
                </c:pt>
                <c:pt idx="5">
                  <c:v>Subway Surfers</c:v>
                </c:pt>
              </c:strCache>
            </c:strRef>
          </c:cat>
          <c:val>
            <c:numRef>
              <c:f>'Pivot Table'!$T$4:$T$9</c:f>
              <c:numCache>
                <c:formatCode>0,,," B+"</c:formatCode>
                <c:ptCount val="6"/>
                <c:pt idx="0">
                  <c:v>4000000000</c:v>
                </c:pt>
                <c:pt idx="1">
                  <c:v>4000000000</c:v>
                </c:pt>
                <c:pt idx="2">
                  <c:v>4000000000</c:v>
                </c:pt>
                <c:pt idx="3">
                  <c:v>4000000000</c:v>
                </c:pt>
                <c:pt idx="4">
                  <c:v>4000000000</c:v>
                </c:pt>
                <c:pt idx="5">
                  <c:v>6000000000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EA-4350-9D76-9DE7BBFEBE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shape val="box"/>
        <c:axId val="2010947760"/>
        <c:axId val="2010956400"/>
        <c:axId val="0"/>
      </c:bar3DChart>
      <c:catAx>
        <c:axId val="201094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56400"/>
        <c:crosses val="autoZero"/>
        <c:auto val="1"/>
        <c:lblAlgn val="ctr"/>
        <c:lblOffset val="100"/>
        <c:noMultiLvlLbl val="0"/>
      </c:catAx>
      <c:valAx>
        <c:axId val="2010956400"/>
        <c:scaling>
          <c:orientation val="minMax"/>
        </c:scaling>
        <c:delete val="0"/>
        <c:axPos val="b"/>
        <c:numFmt formatCode="0,,,&quot; B+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4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Table!PivotTable7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1213072135653813"/>
          <c:y val="0.12524576798472398"/>
          <c:w val="0.75197244065990887"/>
          <c:h val="0.731917869939282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'Pivot Table'!$P$3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98000">
                  <a:srgbClr val="FFA700"/>
                </a:gs>
                <a:gs pos="55000">
                  <a:srgbClr val="D62D20"/>
                </a:gs>
              </a:gsLst>
              <a:lin ang="10800000" scaled="1"/>
              <a:tileRect/>
            </a:gradFill>
            <a:ln>
              <a:noFill/>
            </a:ln>
            <a:effectLst/>
            <a:sp3d/>
          </c:spPr>
          <c:invertIfNegative val="0"/>
          <c:cat>
            <c:strRef>
              <c:f>'Pivot Table'!$O$4:$O$9</c:f>
              <c:strCache>
                <c:ptCount val="5"/>
                <c:pt idx="0">
                  <c:v>ART_AND_DESIGN</c:v>
                </c:pt>
                <c:pt idx="1">
                  <c:v>EDUCATION</c:v>
                </c:pt>
                <c:pt idx="2">
                  <c:v>GAME</c:v>
                </c:pt>
                <c:pt idx="3">
                  <c:v>SHOPPING</c:v>
                </c:pt>
                <c:pt idx="4">
                  <c:v>WEATHER</c:v>
                </c:pt>
              </c:strCache>
            </c:strRef>
          </c:cat>
          <c:val>
            <c:numRef>
              <c:f>'Pivot Table'!$P$4:$P$9</c:f>
              <c:numCache>
                <c:formatCode>General</c:formatCode>
                <c:ptCount val="5"/>
                <c:pt idx="0">
                  <c:v>4.3184615384615377</c:v>
                </c:pt>
                <c:pt idx="1">
                  <c:v>4.3833333333333346</c:v>
                </c:pt>
                <c:pt idx="2">
                  <c:v>4.2540209790209795</c:v>
                </c:pt>
                <c:pt idx="3">
                  <c:v>4.1953846153846168</c:v>
                </c:pt>
                <c:pt idx="4">
                  <c:v>4.1804878048780472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EF-43A0-A268-9574111FB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shape val="box"/>
        <c:axId val="2010937680"/>
        <c:axId val="2010939120"/>
        <c:axId val="0"/>
      </c:bar3DChart>
      <c:catAx>
        <c:axId val="2010937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39120"/>
        <c:crosses val="autoZero"/>
        <c:auto val="1"/>
        <c:lblAlgn val="ctr"/>
        <c:lblOffset val="100"/>
        <c:noMultiLvlLbl val="0"/>
      </c:catAx>
      <c:valAx>
        <c:axId val="201093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3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Table!PivotTable12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487103432038893"/>
          <c:y val="0.24449708655895744"/>
          <c:w val="0.47599772469105461"/>
          <c:h val="0.74190721238039681"/>
        </c:manualLayout>
      </c:layout>
      <c:pieChart>
        <c:varyColors val="1"/>
        <c:ser>
          <c:idx val="0"/>
          <c:order val="0"/>
          <c:tx>
            <c:strRef>
              <c:f>'Pivot Table'!$AP$3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8744"/>
            </a:solidFill>
          </c:spPr>
          <c:dPt>
            <c:idx val="0"/>
            <c:bubble3D val="0"/>
            <c:spPr>
              <a:solidFill>
                <a:srgbClr val="0087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CA-493F-9C69-B6CAD1F78DC8}"/>
              </c:ext>
            </c:extLst>
          </c:dPt>
          <c:dPt>
            <c:idx val="1"/>
            <c:bubble3D val="0"/>
            <c:spPr>
              <a:solidFill>
                <a:srgbClr val="D62D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CA-493F-9C69-B6CAD1F78DC8}"/>
              </c:ext>
            </c:extLst>
          </c:dPt>
          <c:dLbls>
            <c:dLbl>
              <c:idx val="0"/>
              <c:layout>
                <c:manualLayout>
                  <c:x val="0.15383308097698151"/>
                  <c:y val="-0.1818521913375560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CA-493F-9C69-B6CAD1F78DC8}"/>
                </c:ext>
              </c:extLst>
            </c:dLbl>
            <c:dLbl>
              <c:idx val="1"/>
              <c:layout>
                <c:manualLayout>
                  <c:x val="-7.2246214549260266E-4"/>
                  <c:y val="-2.4428226816087547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8CA-493F-9C69-B6CAD1F78D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Table'!$AO$4:$AO$5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'Pivot Table'!$AP$4:$AP$5</c:f>
              <c:numCache>
                <c:formatCode>0.00%</c:formatCode>
                <c:ptCount val="2"/>
                <c:pt idx="0">
                  <c:v>0.9995647939159763</c:v>
                </c:pt>
                <c:pt idx="1">
                  <c:v>4.3520608402371859E-4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CA-493F-9C69-B6CAD1F78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8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Table!PivotTable6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c:spPr>
    </c:sideWall>
    <c:backWall>
      <c:thickness val="0"/>
      <c:spPr>
        <a:noFill/>
        <a:ln w="25400"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c:spPr>
    </c:backWall>
    <c:plotArea>
      <c:layout>
        <c:manualLayout>
          <c:layoutTarget val="inner"/>
          <c:xMode val="edge"/>
          <c:yMode val="edge"/>
          <c:x val="1.2077294685990338E-2"/>
          <c:y val="0.17343224615075395"/>
          <c:w val="0.98490338164251201"/>
          <c:h val="0.706127283690586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'Pivot Table'!$M$3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63000">
                  <a:srgbClr val="008744"/>
                </a:gs>
                <a:gs pos="96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Table'!$L$4:$L$9</c:f>
              <c:strCache>
                <c:ptCount val="5"/>
                <c:pt idx="0">
                  <c:v>BUSINESS</c:v>
                </c:pt>
                <c:pt idx="1">
                  <c:v>FAMILY</c:v>
                </c:pt>
                <c:pt idx="2">
                  <c:v>GAME</c:v>
                </c:pt>
                <c:pt idx="3">
                  <c:v>MEDICAL</c:v>
                </c:pt>
                <c:pt idx="4">
                  <c:v>TOOLS</c:v>
                </c:pt>
              </c:strCache>
            </c:strRef>
          </c:cat>
          <c:val>
            <c:numRef>
              <c:f>'Pivot Table'!$M$4:$M$9</c:f>
              <c:numCache>
                <c:formatCode>General</c:formatCode>
                <c:ptCount val="5"/>
                <c:pt idx="0">
                  <c:v>460</c:v>
                </c:pt>
                <c:pt idx="1">
                  <c:v>1971</c:v>
                </c:pt>
                <c:pt idx="2">
                  <c:v>1144</c:v>
                </c:pt>
                <c:pt idx="3">
                  <c:v>463</c:v>
                </c:pt>
                <c:pt idx="4">
                  <c:v>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5-48C2-9B8B-8D92D312623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08328336"/>
        <c:axId val="1908329776"/>
        <c:axId val="0"/>
      </c:bar3DChart>
      <c:catAx>
        <c:axId val="190832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329776"/>
        <c:crosses val="autoZero"/>
        <c:auto val="1"/>
        <c:lblAlgn val="ctr"/>
        <c:lblOffset val="100"/>
        <c:noMultiLvlLbl val="0"/>
      </c:catAx>
      <c:valAx>
        <c:axId val="190832977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0832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Table!PivotTable16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5.1435717441870171E-2"/>
          <c:y val="6.4065200672661679E-2"/>
          <c:w val="0.68059759727212854"/>
          <c:h val="0.93593479932733836"/>
        </c:manualLayout>
      </c:layout>
      <c:doughnutChart>
        <c:varyColors val="1"/>
        <c:ser>
          <c:idx val="0"/>
          <c:order val="0"/>
          <c:tx>
            <c:strRef>
              <c:f>'Pivot Table'!$K$25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9-41D3-8281-87BCD917D5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C9-41D3-8281-87BCD917D5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C9-41D3-8281-87BCD917D5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C9-41D3-8281-87BCD917D5D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4C9-41D3-8281-87BCD917D5D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4C9-41D3-8281-87BCD917D5D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4C9-41D3-8281-87BCD917D5D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4C9-41D3-8281-87BCD917D5D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4C9-41D3-8281-87BCD917D5D6}"/>
              </c:ext>
            </c:extLst>
          </c:dPt>
          <c:cat>
            <c:strRef>
              <c:f>'Pivot Table'!$J$26:$J$35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'Pivot Table'!$K$26:$K$35</c:f>
              <c:numCache>
                <c:formatCode>0.00</c:formatCode>
                <c:ptCount val="9"/>
                <c:pt idx="0">
                  <c:v>100000</c:v>
                </c:pt>
                <c:pt idx="1">
                  <c:v>17407100</c:v>
                </c:pt>
                <c:pt idx="2">
                  <c:v>13992210</c:v>
                </c:pt>
                <c:pt idx="3">
                  <c:v>103191365</c:v>
                </c:pt>
                <c:pt idx="4">
                  <c:v>269956226</c:v>
                </c:pt>
                <c:pt idx="5">
                  <c:v>424541475</c:v>
                </c:pt>
                <c:pt idx="6">
                  <c:v>1401495793</c:v>
                </c:pt>
                <c:pt idx="7">
                  <c:v>4071454839</c:v>
                </c:pt>
                <c:pt idx="8">
                  <c:v>161331273479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4C9-41D3-8281-87BCD917D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Table!PivotTable8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36729986876640419"/>
          <c:y val="6.2061754475812483E-2"/>
          <c:w val="0.58463757655293092"/>
          <c:h val="0.8804685999615902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'Pivot Table'!$T$3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rgbClr val="EA8667"/>
                </a:gs>
                <a:gs pos="67000">
                  <a:srgbClr val="D62D20"/>
                </a:gs>
              </a:gsLst>
              <a:lin ang="10800000" scaled="1"/>
            </a:gradFill>
            <a:ln>
              <a:noFill/>
            </a:ln>
            <a:effectLst/>
            <a:sp3d/>
          </c:spPr>
          <c:invertIfNegative val="0"/>
          <c:cat>
            <c:strRef>
              <c:f>'Pivot Table'!$S$4:$S$9</c:f>
              <c:strCache>
                <c:ptCount val="6"/>
                <c:pt idx="0">
                  <c:v>Google Photos</c:v>
                </c:pt>
                <c:pt idx="1">
                  <c:v>Hangouts</c:v>
                </c:pt>
                <c:pt idx="2">
                  <c:v>Google News</c:v>
                </c:pt>
                <c:pt idx="3">
                  <c:v>Instagram</c:v>
                </c:pt>
                <c:pt idx="4">
                  <c:v>Google Drive</c:v>
                </c:pt>
                <c:pt idx="5">
                  <c:v>Subway Surfers</c:v>
                </c:pt>
              </c:strCache>
            </c:strRef>
          </c:cat>
          <c:val>
            <c:numRef>
              <c:f>'Pivot Table'!$T$4:$T$9</c:f>
              <c:numCache>
                <c:formatCode>0,,," B+"</c:formatCode>
                <c:ptCount val="6"/>
                <c:pt idx="0">
                  <c:v>4000000000</c:v>
                </c:pt>
                <c:pt idx="1">
                  <c:v>4000000000</c:v>
                </c:pt>
                <c:pt idx="2">
                  <c:v>4000000000</c:v>
                </c:pt>
                <c:pt idx="3">
                  <c:v>4000000000</c:v>
                </c:pt>
                <c:pt idx="4">
                  <c:v>4000000000</c:v>
                </c:pt>
                <c:pt idx="5">
                  <c:v>6000000000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EA-4350-9D76-9DE7BBFEBE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shape val="box"/>
        <c:axId val="2010947760"/>
        <c:axId val="2010956400"/>
        <c:axId val="0"/>
      </c:bar3DChart>
      <c:catAx>
        <c:axId val="201094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56400"/>
        <c:crosses val="autoZero"/>
        <c:auto val="1"/>
        <c:lblAlgn val="ctr"/>
        <c:lblOffset val="100"/>
        <c:noMultiLvlLbl val="0"/>
      </c:catAx>
      <c:valAx>
        <c:axId val="2010956400"/>
        <c:scaling>
          <c:orientation val="minMax"/>
        </c:scaling>
        <c:delete val="0"/>
        <c:axPos val="b"/>
        <c:numFmt formatCode="0,,,&quot; B+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4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2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Table!PivotTable7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1213072135653813"/>
          <c:y val="0.12524576798472398"/>
          <c:w val="0.75197244065990887"/>
          <c:h val="0.731917869939282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'Pivot Table'!$P$3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98000">
                  <a:srgbClr val="FFA700"/>
                </a:gs>
                <a:gs pos="55000">
                  <a:srgbClr val="D62D20"/>
                </a:gs>
              </a:gsLst>
              <a:lin ang="10800000" scaled="1"/>
              <a:tileRect/>
            </a:gradFill>
            <a:ln>
              <a:noFill/>
            </a:ln>
            <a:effectLst/>
            <a:sp3d/>
          </c:spPr>
          <c:invertIfNegative val="0"/>
          <c:cat>
            <c:strRef>
              <c:f>'Pivot Table'!$O$4:$O$9</c:f>
              <c:strCache>
                <c:ptCount val="5"/>
                <c:pt idx="0">
                  <c:v>ART_AND_DESIGN</c:v>
                </c:pt>
                <c:pt idx="1">
                  <c:v>EDUCATION</c:v>
                </c:pt>
                <c:pt idx="2">
                  <c:v>GAME</c:v>
                </c:pt>
                <c:pt idx="3">
                  <c:v>SHOPPING</c:v>
                </c:pt>
                <c:pt idx="4">
                  <c:v>WEATHER</c:v>
                </c:pt>
              </c:strCache>
            </c:strRef>
          </c:cat>
          <c:val>
            <c:numRef>
              <c:f>'Pivot Table'!$P$4:$P$9</c:f>
              <c:numCache>
                <c:formatCode>General</c:formatCode>
                <c:ptCount val="5"/>
                <c:pt idx="0">
                  <c:v>4.3184615384615377</c:v>
                </c:pt>
                <c:pt idx="1">
                  <c:v>4.3833333333333346</c:v>
                </c:pt>
                <c:pt idx="2">
                  <c:v>4.2540209790209795</c:v>
                </c:pt>
                <c:pt idx="3">
                  <c:v>4.1953846153846168</c:v>
                </c:pt>
                <c:pt idx="4">
                  <c:v>4.1804878048780472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EF-43A0-A268-9574111FB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shape val="box"/>
        <c:axId val="2010937680"/>
        <c:axId val="2010939120"/>
        <c:axId val="0"/>
      </c:bar3DChart>
      <c:catAx>
        <c:axId val="2010937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39120"/>
        <c:crosses val="autoZero"/>
        <c:auto val="1"/>
        <c:lblAlgn val="ctr"/>
        <c:lblOffset val="100"/>
        <c:noMultiLvlLbl val="0"/>
      </c:catAx>
      <c:valAx>
        <c:axId val="201093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3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Table!PivotTable8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36729986876640419"/>
          <c:y val="6.2061754475812483E-2"/>
          <c:w val="0.58463757655293092"/>
          <c:h val="0.8804685999615902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'Pivot Table'!$T$3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rgbClr val="EA8667"/>
                </a:gs>
                <a:gs pos="67000">
                  <a:srgbClr val="D62D20"/>
                </a:gs>
              </a:gsLst>
              <a:lin ang="10800000" scaled="1"/>
            </a:gradFill>
            <a:ln>
              <a:noFill/>
            </a:ln>
            <a:effectLst/>
            <a:sp3d/>
          </c:spPr>
          <c:invertIfNegative val="0"/>
          <c:cat>
            <c:strRef>
              <c:f>'Pivot Table'!$S$4:$S$9</c:f>
              <c:strCache>
                <c:ptCount val="6"/>
                <c:pt idx="0">
                  <c:v>Google Photos</c:v>
                </c:pt>
                <c:pt idx="1">
                  <c:v>Hangouts</c:v>
                </c:pt>
                <c:pt idx="2">
                  <c:v>Google News</c:v>
                </c:pt>
                <c:pt idx="3">
                  <c:v>Instagram</c:v>
                </c:pt>
                <c:pt idx="4">
                  <c:v>Google Drive</c:v>
                </c:pt>
                <c:pt idx="5">
                  <c:v>Subway Surfers</c:v>
                </c:pt>
              </c:strCache>
            </c:strRef>
          </c:cat>
          <c:val>
            <c:numRef>
              <c:f>'Pivot Table'!$T$4:$T$9</c:f>
              <c:numCache>
                <c:formatCode>0,,," B+"</c:formatCode>
                <c:ptCount val="6"/>
                <c:pt idx="0">
                  <c:v>4000000000</c:v>
                </c:pt>
                <c:pt idx="1">
                  <c:v>4000000000</c:v>
                </c:pt>
                <c:pt idx="2">
                  <c:v>4000000000</c:v>
                </c:pt>
                <c:pt idx="3">
                  <c:v>4000000000</c:v>
                </c:pt>
                <c:pt idx="4">
                  <c:v>4000000000</c:v>
                </c:pt>
                <c:pt idx="5">
                  <c:v>6000000000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F2C-4F1E-B422-DB90148C0FE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shape val="box"/>
        <c:axId val="2010947760"/>
        <c:axId val="2010956400"/>
        <c:axId val="0"/>
      </c:bar3DChart>
      <c:catAx>
        <c:axId val="201094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56400"/>
        <c:crosses val="autoZero"/>
        <c:auto val="1"/>
        <c:lblAlgn val="ctr"/>
        <c:lblOffset val="100"/>
        <c:noMultiLvlLbl val="0"/>
      </c:catAx>
      <c:valAx>
        <c:axId val="2010956400"/>
        <c:scaling>
          <c:orientation val="minMax"/>
        </c:scaling>
        <c:delete val="0"/>
        <c:axPos val="b"/>
        <c:numFmt formatCode="0,,,&quot; B+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4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Table!PivotTable12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487103432038893"/>
          <c:y val="0.24449708655895744"/>
          <c:w val="0.47599772469105461"/>
          <c:h val="0.74190721238039681"/>
        </c:manualLayout>
      </c:layout>
      <c:pieChart>
        <c:varyColors val="1"/>
        <c:ser>
          <c:idx val="0"/>
          <c:order val="0"/>
          <c:tx>
            <c:strRef>
              <c:f>'Pivot Table'!$AP$3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8744"/>
            </a:solidFill>
          </c:spPr>
          <c:dPt>
            <c:idx val="0"/>
            <c:bubble3D val="0"/>
            <c:spPr>
              <a:solidFill>
                <a:srgbClr val="0087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CA-493F-9C69-B6CAD1F78DC8}"/>
              </c:ext>
            </c:extLst>
          </c:dPt>
          <c:dPt>
            <c:idx val="1"/>
            <c:bubble3D val="0"/>
            <c:spPr>
              <a:solidFill>
                <a:srgbClr val="D62D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CA-493F-9C69-B6CAD1F78DC8}"/>
              </c:ext>
            </c:extLst>
          </c:dPt>
          <c:dLbls>
            <c:dLbl>
              <c:idx val="0"/>
              <c:layout>
                <c:manualLayout>
                  <c:x val="0.15383308097698151"/>
                  <c:y val="-0.1818521913375560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CA-493F-9C69-B6CAD1F78DC8}"/>
                </c:ext>
              </c:extLst>
            </c:dLbl>
            <c:dLbl>
              <c:idx val="1"/>
              <c:layout>
                <c:manualLayout>
                  <c:x val="-7.2246214549260266E-4"/>
                  <c:y val="-2.4428226816087547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8CA-493F-9C69-B6CAD1F78D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Table'!$AO$4:$AO$5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'Pivot Table'!$AP$4:$AP$5</c:f>
              <c:numCache>
                <c:formatCode>0.00%</c:formatCode>
                <c:ptCount val="2"/>
                <c:pt idx="0">
                  <c:v>0.9995647939159763</c:v>
                </c:pt>
                <c:pt idx="1">
                  <c:v>4.3520608402371859E-4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CA-493F-9C69-B6CAD1F78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8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Table!PivotTable6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c:spPr>
    </c:sideWall>
    <c:backWall>
      <c:thickness val="0"/>
      <c:spPr>
        <a:noFill/>
        <a:ln w="25400"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c:spPr>
    </c:backWall>
    <c:plotArea>
      <c:layout>
        <c:manualLayout>
          <c:layoutTarget val="inner"/>
          <c:xMode val="edge"/>
          <c:yMode val="edge"/>
          <c:x val="1.2077294685990338E-2"/>
          <c:y val="0.17343224615075395"/>
          <c:w val="0.98490338164251201"/>
          <c:h val="0.706127283690586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'Pivot Table'!$M$3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63000">
                  <a:srgbClr val="008744"/>
                </a:gs>
                <a:gs pos="96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Table'!$L$4:$L$9</c:f>
              <c:strCache>
                <c:ptCount val="5"/>
                <c:pt idx="0">
                  <c:v>BUSINESS</c:v>
                </c:pt>
                <c:pt idx="1">
                  <c:v>FAMILY</c:v>
                </c:pt>
                <c:pt idx="2">
                  <c:v>GAME</c:v>
                </c:pt>
                <c:pt idx="3">
                  <c:v>MEDICAL</c:v>
                </c:pt>
                <c:pt idx="4">
                  <c:v>TOOLS</c:v>
                </c:pt>
              </c:strCache>
            </c:strRef>
          </c:cat>
          <c:val>
            <c:numRef>
              <c:f>'Pivot Table'!$M$4:$M$9</c:f>
              <c:numCache>
                <c:formatCode>General</c:formatCode>
                <c:ptCount val="5"/>
                <c:pt idx="0">
                  <c:v>460</c:v>
                </c:pt>
                <c:pt idx="1">
                  <c:v>1971</c:v>
                </c:pt>
                <c:pt idx="2">
                  <c:v>1144</c:v>
                </c:pt>
                <c:pt idx="3">
                  <c:v>463</c:v>
                </c:pt>
                <c:pt idx="4">
                  <c:v>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5-48C2-9B8B-8D92D312623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08328336"/>
        <c:axId val="1908329776"/>
        <c:axId val="0"/>
      </c:bar3DChart>
      <c:catAx>
        <c:axId val="190832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329776"/>
        <c:crosses val="autoZero"/>
        <c:auto val="1"/>
        <c:lblAlgn val="ctr"/>
        <c:lblOffset val="100"/>
        <c:noMultiLvlLbl val="0"/>
      </c:catAx>
      <c:valAx>
        <c:axId val="190832977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0832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Table!PivotTable16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5.1435717441870171E-2"/>
          <c:y val="6.4065200672661679E-2"/>
          <c:w val="0.68059759727212854"/>
          <c:h val="0.93593479932733836"/>
        </c:manualLayout>
      </c:layout>
      <c:doughnutChart>
        <c:varyColors val="1"/>
        <c:ser>
          <c:idx val="0"/>
          <c:order val="0"/>
          <c:tx>
            <c:strRef>
              <c:f>'Pivot Table'!$K$25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9-41D3-8281-87BCD917D5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C9-41D3-8281-87BCD917D5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C9-41D3-8281-87BCD917D5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C9-41D3-8281-87BCD917D5D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4C9-41D3-8281-87BCD917D5D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4C9-41D3-8281-87BCD917D5D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4C9-41D3-8281-87BCD917D5D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4C9-41D3-8281-87BCD917D5D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4C9-41D3-8281-87BCD917D5D6}"/>
              </c:ext>
            </c:extLst>
          </c:dPt>
          <c:cat>
            <c:strRef>
              <c:f>'Pivot Table'!$J$26:$J$35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'Pivot Table'!$K$26:$K$35</c:f>
              <c:numCache>
                <c:formatCode>0.00</c:formatCode>
                <c:ptCount val="9"/>
                <c:pt idx="0">
                  <c:v>100000</c:v>
                </c:pt>
                <c:pt idx="1">
                  <c:v>17407100</c:v>
                </c:pt>
                <c:pt idx="2">
                  <c:v>13992210</c:v>
                </c:pt>
                <c:pt idx="3">
                  <c:v>103191365</c:v>
                </c:pt>
                <c:pt idx="4">
                  <c:v>269956226</c:v>
                </c:pt>
                <c:pt idx="5">
                  <c:v>424541475</c:v>
                </c:pt>
                <c:pt idx="6">
                  <c:v>1401495793</c:v>
                </c:pt>
                <c:pt idx="7">
                  <c:v>4071454839</c:v>
                </c:pt>
                <c:pt idx="8">
                  <c:v>161331273479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4C9-41D3-8281-87BCD917D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Table!PivotTable8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36729986876640419"/>
          <c:y val="6.2061754475812483E-2"/>
          <c:w val="0.58463757655293092"/>
          <c:h val="0.8804685999615902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'Pivot Table'!$T$3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rgbClr val="EA8667"/>
                </a:gs>
                <a:gs pos="67000">
                  <a:srgbClr val="D62D20"/>
                </a:gs>
              </a:gsLst>
              <a:lin ang="10800000" scaled="1"/>
            </a:gradFill>
            <a:ln>
              <a:noFill/>
            </a:ln>
            <a:effectLst/>
            <a:sp3d/>
          </c:spPr>
          <c:invertIfNegative val="0"/>
          <c:cat>
            <c:strRef>
              <c:f>'Pivot Table'!$S$4:$S$9</c:f>
              <c:strCache>
                <c:ptCount val="6"/>
                <c:pt idx="0">
                  <c:v>Google Photos</c:v>
                </c:pt>
                <c:pt idx="1">
                  <c:v>Hangouts</c:v>
                </c:pt>
                <c:pt idx="2">
                  <c:v>Google News</c:v>
                </c:pt>
                <c:pt idx="3">
                  <c:v>Instagram</c:v>
                </c:pt>
                <c:pt idx="4">
                  <c:v>Google Drive</c:v>
                </c:pt>
                <c:pt idx="5">
                  <c:v>Subway Surfers</c:v>
                </c:pt>
              </c:strCache>
            </c:strRef>
          </c:cat>
          <c:val>
            <c:numRef>
              <c:f>'Pivot Table'!$T$4:$T$9</c:f>
              <c:numCache>
                <c:formatCode>0,,," B+"</c:formatCode>
                <c:ptCount val="6"/>
                <c:pt idx="0">
                  <c:v>4000000000</c:v>
                </c:pt>
                <c:pt idx="1">
                  <c:v>4000000000</c:v>
                </c:pt>
                <c:pt idx="2">
                  <c:v>4000000000</c:v>
                </c:pt>
                <c:pt idx="3">
                  <c:v>4000000000</c:v>
                </c:pt>
                <c:pt idx="4">
                  <c:v>4000000000</c:v>
                </c:pt>
                <c:pt idx="5">
                  <c:v>6000000000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EA-4350-9D76-9DE7BBFEBE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shape val="box"/>
        <c:axId val="2010947760"/>
        <c:axId val="2010956400"/>
        <c:axId val="0"/>
      </c:bar3DChart>
      <c:catAx>
        <c:axId val="201094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56400"/>
        <c:crosses val="autoZero"/>
        <c:auto val="1"/>
        <c:lblAlgn val="ctr"/>
        <c:lblOffset val="100"/>
        <c:noMultiLvlLbl val="0"/>
      </c:catAx>
      <c:valAx>
        <c:axId val="2010956400"/>
        <c:scaling>
          <c:orientation val="minMax"/>
        </c:scaling>
        <c:delete val="0"/>
        <c:axPos val="b"/>
        <c:numFmt formatCode="0,,,&quot; B+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4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Table!PivotTable7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1213072135653813"/>
          <c:y val="0.12524576798472398"/>
          <c:w val="0.75197244065990887"/>
          <c:h val="0.731917869939282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'Pivot Table'!$P$3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98000">
                  <a:srgbClr val="FFA700"/>
                </a:gs>
                <a:gs pos="55000">
                  <a:srgbClr val="D62D20"/>
                </a:gs>
              </a:gsLst>
              <a:lin ang="10800000" scaled="1"/>
              <a:tileRect/>
            </a:gradFill>
            <a:ln>
              <a:noFill/>
            </a:ln>
            <a:effectLst/>
            <a:sp3d/>
          </c:spPr>
          <c:invertIfNegative val="0"/>
          <c:cat>
            <c:strRef>
              <c:f>'Pivot Table'!$O$4:$O$9</c:f>
              <c:strCache>
                <c:ptCount val="5"/>
                <c:pt idx="0">
                  <c:v>ART_AND_DESIGN</c:v>
                </c:pt>
                <c:pt idx="1">
                  <c:v>EDUCATION</c:v>
                </c:pt>
                <c:pt idx="2">
                  <c:v>GAME</c:v>
                </c:pt>
                <c:pt idx="3">
                  <c:v>SHOPPING</c:v>
                </c:pt>
                <c:pt idx="4">
                  <c:v>WEATHER</c:v>
                </c:pt>
              </c:strCache>
            </c:strRef>
          </c:cat>
          <c:val>
            <c:numRef>
              <c:f>'Pivot Table'!$P$4:$P$9</c:f>
              <c:numCache>
                <c:formatCode>General</c:formatCode>
                <c:ptCount val="5"/>
                <c:pt idx="0">
                  <c:v>4.3184615384615377</c:v>
                </c:pt>
                <c:pt idx="1">
                  <c:v>4.3833333333333346</c:v>
                </c:pt>
                <c:pt idx="2">
                  <c:v>4.2540209790209795</c:v>
                </c:pt>
                <c:pt idx="3">
                  <c:v>4.1953846153846168</c:v>
                </c:pt>
                <c:pt idx="4">
                  <c:v>4.1804878048780472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EF-43A0-A268-9574111FB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shape val="box"/>
        <c:axId val="2010937680"/>
        <c:axId val="2010939120"/>
        <c:axId val="0"/>
      </c:bar3DChart>
      <c:catAx>
        <c:axId val="2010937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39120"/>
        <c:crosses val="autoZero"/>
        <c:auto val="1"/>
        <c:lblAlgn val="ctr"/>
        <c:lblOffset val="100"/>
        <c:noMultiLvlLbl val="0"/>
      </c:catAx>
      <c:valAx>
        <c:axId val="201093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3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Table!PivotTable12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487103432038893"/>
          <c:y val="0.24449708655895744"/>
          <c:w val="0.47599772469105461"/>
          <c:h val="0.74190721238039681"/>
        </c:manualLayout>
      </c:layout>
      <c:pieChart>
        <c:varyColors val="1"/>
        <c:ser>
          <c:idx val="0"/>
          <c:order val="0"/>
          <c:tx>
            <c:strRef>
              <c:f>'Pivot Table'!$AP$3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8744"/>
            </a:solidFill>
          </c:spPr>
          <c:dPt>
            <c:idx val="0"/>
            <c:bubble3D val="0"/>
            <c:spPr>
              <a:solidFill>
                <a:srgbClr val="0087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CA-493F-9C69-B6CAD1F78DC8}"/>
              </c:ext>
            </c:extLst>
          </c:dPt>
          <c:dPt>
            <c:idx val="1"/>
            <c:bubble3D val="0"/>
            <c:spPr>
              <a:solidFill>
                <a:srgbClr val="D62D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CA-493F-9C69-B6CAD1F78DC8}"/>
              </c:ext>
            </c:extLst>
          </c:dPt>
          <c:dLbls>
            <c:dLbl>
              <c:idx val="0"/>
              <c:layout>
                <c:manualLayout>
                  <c:x val="0.15383308097698151"/>
                  <c:y val="-0.1818521913375560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CA-493F-9C69-B6CAD1F78DC8}"/>
                </c:ext>
              </c:extLst>
            </c:dLbl>
            <c:dLbl>
              <c:idx val="1"/>
              <c:layout>
                <c:manualLayout>
                  <c:x val="-7.2246214549260266E-4"/>
                  <c:y val="-2.4428226816087547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8CA-493F-9C69-B6CAD1F78D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Table'!$AO$4:$AO$5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'Pivot Table'!$AP$4:$AP$5</c:f>
              <c:numCache>
                <c:formatCode>0.00%</c:formatCode>
                <c:ptCount val="2"/>
                <c:pt idx="0">
                  <c:v>0.9995647939159763</c:v>
                </c:pt>
                <c:pt idx="1">
                  <c:v>4.3520608402371859E-4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CA-493F-9C69-B6CAD1F78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8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Table!PivotTable6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c:spPr>
    </c:sideWall>
    <c:backWall>
      <c:thickness val="0"/>
      <c:spPr>
        <a:noFill/>
        <a:ln w="25400"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c:spPr>
    </c:backWall>
    <c:plotArea>
      <c:layout>
        <c:manualLayout>
          <c:layoutTarget val="inner"/>
          <c:xMode val="edge"/>
          <c:yMode val="edge"/>
          <c:x val="1.2077294685990338E-2"/>
          <c:y val="0.17343224615075395"/>
          <c:w val="0.98490338164251201"/>
          <c:h val="0.706127283690586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'Pivot Table'!$M$3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63000">
                  <a:srgbClr val="008744"/>
                </a:gs>
                <a:gs pos="96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Table'!$L$4:$L$9</c:f>
              <c:strCache>
                <c:ptCount val="5"/>
                <c:pt idx="0">
                  <c:v>BUSINESS</c:v>
                </c:pt>
                <c:pt idx="1">
                  <c:v>FAMILY</c:v>
                </c:pt>
                <c:pt idx="2">
                  <c:v>GAME</c:v>
                </c:pt>
                <c:pt idx="3">
                  <c:v>MEDICAL</c:v>
                </c:pt>
                <c:pt idx="4">
                  <c:v>TOOLS</c:v>
                </c:pt>
              </c:strCache>
            </c:strRef>
          </c:cat>
          <c:val>
            <c:numRef>
              <c:f>'Pivot Table'!$M$4:$M$9</c:f>
              <c:numCache>
                <c:formatCode>General</c:formatCode>
                <c:ptCount val="5"/>
                <c:pt idx="0">
                  <c:v>460</c:v>
                </c:pt>
                <c:pt idx="1">
                  <c:v>1971</c:v>
                </c:pt>
                <c:pt idx="2">
                  <c:v>1144</c:v>
                </c:pt>
                <c:pt idx="3">
                  <c:v>463</c:v>
                </c:pt>
                <c:pt idx="4">
                  <c:v>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5-48C2-9B8B-8D92D312623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08328336"/>
        <c:axId val="1908329776"/>
        <c:axId val="0"/>
      </c:bar3DChart>
      <c:catAx>
        <c:axId val="190832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329776"/>
        <c:crosses val="autoZero"/>
        <c:auto val="1"/>
        <c:lblAlgn val="ctr"/>
        <c:lblOffset val="100"/>
        <c:noMultiLvlLbl val="0"/>
      </c:catAx>
      <c:valAx>
        <c:axId val="190832977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0832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Table!PivotTable16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5.1435717441870171E-2"/>
          <c:y val="6.4065200672661679E-2"/>
          <c:w val="0.68059759727212854"/>
          <c:h val="0.93593479932733836"/>
        </c:manualLayout>
      </c:layout>
      <c:doughnutChart>
        <c:varyColors val="1"/>
        <c:ser>
          <c:idx val="0"/>
          <c:order val="0"/>
          <c:tx>
            <c:strRef>
              <c:f>'Pivot Table'!$K$25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9-41D3-8281-87BCD917D5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C9-41D3-8281-87BCD917D5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C9-41D3-8281-87BCD917D5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C9-41D3-8281-87BCD917D5D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4C9-41D3-8281-87BCD917D5D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4C9-41D3-8281-87BCD917D5D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4C9-41D3-8281-87BCD917D5D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4C9-41D3-8281-87BCD917D5D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4C9-41D3-8281-87BCD917D5D6}"/>
              </c:ext>
            </c:extLst>
          </c:dPt>
          <c:cat>
            <c:strRef>
              <c:f>'Pivot Table'!$J$26:$J$35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'Pivot Table'!$K$26:$K$35</c:f>
              <c:numCache>
                <c:formatCode>0.00</c:formatCode>
                <c:ptCount val="9"/>
                <c:pt idx="0">
                  <c:v>100000</c:v>
                </c:pt>
                <c:pt idx="1">
                  <c:v>17407100</c:v>
                </c:pt>
                <c:pt idx="2">
                  <c:v>13992210</c:v>
                </c:pt>
                <c:pt idx="3">
                  <c:v>103191365</c:v>
                </c:pt>
                <c:pt idx="4">
                  <c:v>269956226</c:v>
                </c:pt>
                <c:pt idx="5">
                  <c:v>424541475</c:v>
                </c:pt>
                <c:pt idx="6">
                  <c:v>1401495793</c:v>
                </c:pt>
                <c:pt idx="7">
                  <c:v>4071454839</c:v>
                </c:pt>
                <c:pt idx="8">
                  <c:v>161331273479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4C9-41D3-8281-87BCD917D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Table!PivotTable8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36729986876640419"/>
          <c:y val="6.2061754475812483E-2"/>
          <c:w val="0.58463757655293092"/>
          <c:h val="0.8804685999615902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'Pivot Table'!$T$3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rgbClr val="EA8667"/>
                </a:gs>
                <a:gs pos="67000">
                  <a:srgbClr val="D62D20"/>
                </a:gs>
              </a:gsLst>
              <a:lin ang="10800000" scaled="1"/>
            </a:gradFill>
            <a:ln>
              <a:noFill/>
            </a:ln>
            <a:effectLst/>
            <a:sp3d/>
          </c:spPr>
          <c:invertIfNegative val="0"/>
          <c:cat>
            <c:strRef>
              <c:f>'Pivot Table'!$S$4:$S$9</c:f>
              <c:strCache>
                <c:ptCount val="6"/>
                <c:pt idx="0">
                  <c:v>Google Photos</c:v>
                </c:pt>
                <c:pt idx="1">
                  <c:v>Hangouts</c:v>
                </c:pt>
                <c:pt idx="2">
                  <c:v>Google News</c:v>
                </c:pt>
                <c:pt idx="3">
                  <c:v>Instagram</c:v>
                </c:pt>
                <c:pt idx="4">
                  <c:v>Google Drive</c:v>
                </c:pt>
                <c:pt idx="5">
                  <c:v>Subway Surfers</c:v>
                </c:pt>
              </c:strCache>
            </c:strRef>
          </c:cat>
          <c:val>
            <c:numRef>
              <c:f>'Pivot Table'!$T$4:$T$9</c:f>
              <c:numCache>
                <c:formatCode>0,,," B+"</c:formatCode>
                <c:ptCount val="6"/>
                <c:pt idx="0">
                  <c:v>4000000000</c:v>
                </c:pt>
                <c:pt idx="1">
                  <c:v>4000000000</c:v>
                </c:pt>
                <c:pt idx="2">
                  <c:v>4000000000</c:v>
                </c:pt>
                <c:pt idx="3">
                  <c:v>4000000000</c:v>
                </c:pt>
                <c:pt idx="4">
                  <c:v>4000000000</c:v>
                </c:pt>
                <c:pt idx="5">
                  <c:v>6000000000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EA-4350-9D76-9DE7BBFEBE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shape val="box"/>
        <c:axId val="2010947760"/>
        <c:axId val="2010956400"/>
        <c:axId val="0"/>
      </c:bar3DChart>
      <c:catAx>
        <c:axId val="201094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56400"/>
        <c:crosses val="autoZero"/>
        <c:auto val="1"/>
        <c:lblAlgn val="ctr"/>
        <c:lblOffset val="100"/>
        <c:noMultiLvlLbl val="0"/>
      </c:catAx>
      <c:valAx>
        <c:axId val="2010956400"/>
        <c:scaling>
          <c:orientation val="minMax"/>
        </c:scaling>
        <c:delete val="0"/>
        <c:axPos val="b"/>
        <c:numFmt formatCode="0,,,&quot; B+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4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3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Table!PivotTable7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1213072135653813"/>
          <c:y val="0.12524576798472398"/>
          <c:w val="0.75197244065990887"/>
          <c:h val="0.731917869939282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'Pivot Table'!$P$3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98000">
                  <a:srgbClr val="FFA700"/>
                </a:gs>
                <a:gs pos="55000">
                  <a:srgbClr val="D62D20"/>
                </a:gs>
              </a:gsLst>
              <a:lin ang="10800000" scaled="1"/>
              <a:tileRect/>
            </a:gradFill>
            <a:ln>
              <a:noFill/>
            </a:ln>
            <a:effectLst/>
            <a:sp3d/>
          </c:spPr>
          <c:invertIfNegative val="0"/>
          <c:cat>
            <c:strRef>
              <c:f>'Pivot Table'!$O$4:$O$9</c:f>
              <c:strCache>
                <c:ptCount val="5"/>
                <c:pt idx="0">
                  <c:v>ART_AND_DESIGN</c:v>
                </c:pt>
                <c:pt idx="1">
                  <c:v>EDUCATION</c:v>
                </c:pt>
                <c:pt idx="2">
                  <c:v>GAME</c:v>
                </c:pt>
                <c:pt idx="3">
                  <c:v>SHOPPING</c:v>
                </c:pt>
                <c:pt idx="4">
                  <c:v>WEATHER</c:v>
                </c:pt>
              </c:strCache>
            </c:strRef>
          </c:cat>
          <c:val>
            <c:numRef>
              <c:f>'Pivot Table'!$P$4:$P$9</c:f>
              <c:numCache>
                <c:formatCode>General</c:formatCode>
                <c:ptCount val="5"/>
                <c:pt idx="0">
                  <c:v>4.3184615384615377</c:v>
                </c:pt>
                <c:pt idx="1">
                  <c:v>4.3833333333333346</c:v>
                </c:pt>
                <c:pt idx="2">
                  <c:v>4.2540209790209795</c:v>
                </c:pt>
                <c:pt idx="3">
                  <c:v>4.1953846153846168</c:v>
                </c:pt>
                <c:pt idx="4">
                  <c:v>4.1804878048780472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EF-43A0-A268-9574111FB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shape val="box"/>
        <c:axId val="2010937680"/>
        <c:axId val="2010939120"/>
        <c:axId val="0"/>
      </c:bar3DChart>
      <c:catAx>
        <c:axId val="2010937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39120"/>
        <c:crosses val="autoZero"/>
        <c:auto val="1"/>
        <c:lblAlgn val="ctr"/>
        <c:lblOffset val="100"/>
        <c:noMultiLvlLbl val="0"/>
      </c:catAx>
      <c:valAx>
        <c:axId val="201093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3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Table!PivotTable7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1213072135653813"/>
          <c:y val="0.12524576798472398"/>
          <c:w val="0.75197244065990887"/>
          <c:h val="0.731917869939282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'Pivot Table'!$P$3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98000">
                  <a:srgbClr val="FFA700"/>
                </a:gs>
                <a:gs pos="55000">
                  <a:srgbClr val="D62D20"/>
                </a:gs>
              </a:gsLst>
              <a:lin ang="10800000" scaled="1"/>
              <a:tileRect/>
            </a:gradFill>
            <a:ln>
              <a:noFill/>
            </a:ln>
            <a:effectLst/>
            <a:sp3d/>
          </c:spPr>
          <c:invertIfNegative val="0"/>
          <c:cat>
            <c:strRef>
              <c:f>'Pivot Table'!$O$4:$O$9</c:f>
              <c:strCache>
                <c:ptCount val="5"/>
                <c:pt idx="0">
                  <c:v>ART_AND_DESIGN</c:v>
                </c:pt>
                <c:pt idx="1">
                  <c:v>EDUCATION</c:v>
                </c:pt>
                <c:pt idx="2">
                  <c:v>GAME</c:v>
                </c:pt>
                <c:pt idx="3">
                  <c:v>SHOPPING</c:v>
                </c:pt>
                <c:pt idx="4">
                  <c:v>WEATHER</c:v>
                </c:pt>
              </c:strCache>
            </c:strRef>
          </c:cat>
          <c:val>
            <c:numRef>
              <c:f>'Pivot Table'!$P$4:$P$9</c:f>
              <c:numCache>
                <c:formatCode>General</c:formatCode>
                <c:ptCount val="5"/>
                <c:pt idx="0">
                  <c:v>4.3184615384615377</c:v>
                </c:pt>
                <c:pt idx="1">
                  <c:v>4.3833333333333346</c:v>
                </c:pt>
                <c:pt idx="2">
                  <c:v>4.2540209790209795</c:v>
                </c:pt>
                <c:pt idx="3">
                  <c:v>4.1953846153846168</c:v>
                </c:pt>
                <c:pt idx="4">
                  <c:v>4.1804878048780472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8214-4DF1-B97B-8CA76729862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shape val="box"/>
        <c:axId val="2010937680"/>
        <c:axId val="2010939120"/>
        <c:axId val="0"/>
      </c:bar3DChart>
      <c:catAx>
        <c:axId val="2010937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39120"/>
        <c:crosses val="autoZero"/>
        <c:auto val="1"/>
        <c:lblAlgn val="ctr"/>
        <c:lblOffset val="100"/>
        <c:noMultiLvlLbl val="0"/>
      </c:catAx>
      <c:valAx>
        <c:axId val="201093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3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Table!PivotTable12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487103432038893"/>
          <c:y val="0.24449708655895744"/>
          <c:w val="0.47599772469105461"/>
          <c:h val="0.74190721238039681"/>
        </c:manualLayout>
      </c:layout>
      <c:pieChart>
        <c:varyColors val="1"/>
        <c:ser>
          <c:idx val="0"/>
          <c:order val="0"/>
          <c:tx>
            <c:strRef>
              <c:f>'Pivot Table'!$AP$3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8744"/>
            </a:solidFill>
          </c:spPr>
          <c:dPt>
            <c:idx val="0"/>
            <c:bubble3D val="0"/>
            <c:spPr>
              <a:solidFill>
                <a:srgbClr val="0087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CA-493F-9C69-B6CAD1F78DC8}"/>
              </c:ext>
            </c:extLst>
          </c:dPt>
          <c:dPt>
            <c:idx val="1"/>
            <c:bubble3D val="0"/>
            <c:spPr>
              <a:solidFill>
                <a:srgbClr val="D62D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CA-493F-9C69-B6CAD1F78DC8}"/>
              </c:ext>
            </c:extLst>
          </c:dPt>
          <c:dLbls>
            <c:dLbl>
              <c:idx val="0"/>
              <c:layout>
                <c:manualLayout>
                  <c:x val="0.15383308097698151"/>
                  <c:y val="-0.1818521913375560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CA-493F-9C69-B6CAD1F78DC8}"/>
                </c:ext>
              </c:extLst>
            </c:dLbl>
            <c:dLbl>
              <c:idx val="1"/>
              <c:layout>
                <c:manualLayout>
                  <c:x val="-7.2246214549260266E-4"/>
                  <c:y val="-2.4428226816087547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8CA-493F-9C69-B6CAD1F78D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Table'!$AO$4:$AO$5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'Pivot Table'!$AP$4:$AP$5</c:f>
              <c:numCache>
                <c:formatCode>0.00%</c:formatCode>
                <c:ptCount val="2"/>
                <c:pt idx="0">
                  <c:v>0.9995647939159763</c:v>
                </c:pt>
                <c:pt idx="1">
                  <c:v>4.3520608402371859E-4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CA-493F-9C69-B6CAD1F78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8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Table!PivotTable6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c:spPr>
    </c:sideWall>
    <c:backWall>
      <c:thickness val="0"/>
      <c:spPr>
        <a:noFill/>
        <a:ln w="25400"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c:spPr>
    </c:backWall>
    <c:plotArea>
      <c:layout>
        <c:manualLayout>
          <c:layoutTarget val="inner"/>
          <c:xMode val="edge"/>
          <c:yMode val="edge"/>
          <c:x val="1.2077294685990338E-2"/>
          <c:y val="0.17343224615075395"/>
          <c:w val="0.98490338164251201"/>
          <c:h val="0.706127283690586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'Pivot Table'!$M$3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63000">
                  <a:srgbClr val="008744"/>
                </a:gs>
                <a:gs pos="96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Table'!$L$4:$L$9</c:f>
              <c:strCache>
                <c:ptCount val="5"/>
                <c:pt idx="0">
                  <c:v>BUSINESS</c:v>
                </c:pt>
                <c:pt idx="1">
                  <c:v>FAMILY</c:v>
                </c:pt>
                <c:pt idx="2">
                  <c:v>GAME</c:v>
                </c:pt>
                <c:pt idx="3">
                  <c:v>MEDICAL</c:v>
                </c:pt>
                <c:pt idx="4">
                  <c:v>TOOLS</c:v>
                </c:pt>
              </c:strCache>
            </c:strRef>
          </c:cat>
          <c:val>
            <c:numRef>
              <c:f>'Pivot Table'!$M$4:$M$9</c:f>
              <c:numCache>
                <c:formatCode>General</c:formatCode>
                <c:ptCount val="5"/>
                <c:pt idx="0">
                  <c:v>460</c:v>
                </c:pt>
                <c:pt idx="1">
                  <c:v>1971</c:v>
                </c:pt>
                <c:pt idx="2">
                  <c:v>1144</c:v>
                </c:pt>
                <c:pt idx="3">
                  <c:v>463</c:v>
                </c:pt>
                <c:pt idx="4">
                  <c:v>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5-48C2-9B8B-8D92D312623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08328336"/>
        <c:axId val="1908329776"/>
        <c:axId val="0"/>
      </c:bar3DChart>
      <c:catAx>
        <c:axId val="190832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329776"/>
        <c:crosses val="autoZero"/>
        <c:auto val="1"/>
        <c:lblAlgn val="ctr"/>
        <c:lblOffset val="100"/>
        <c:noMultiLvlLbl val="0"/>
      </c:catAx>
      <c:valAx>
        <c:axId val="190832977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0832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Table!PivotTable16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5.1435717441870171E-2"/>
          <c:y val="6.4065200672661679E-2"/>
          <c:w val="0.68059759727212854"/>
          <c:h val="0.93593479932733836"/>
        </c:manualLayout>
      </c:layout>
      <c:doughnutChart>
        <c:varyColors val="1"/>
        <c:ser>
          <c:idx val="0"/>
          <c:order val="0"/>
          <c:tx>
            <c:strRef>
              <c:f>'Pivot Table'!$K$25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9-41D3-8281-87BCD917D5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C9-41D3-8281-87BCD917D5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C9-41D3-8281-87BCD917D5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C9-41D3-8281-87BCD917D5D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4C9-41D3-8281-87BCD917D5D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4C9-41D3-8281-87BCD917D5D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4C9-41D3-8281-87BCD917D5D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4C9-41D3-8281-87BCD917D5D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4C9-41D3-8281-87BCD917D5D6}"/>
              </c:ext>
            </c:extLst>
          </c:dPt>
          <c:cat>
            <c:strRef>
              <c:f>'Pivot Table'!$J$26:$J$35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'Pivot Table'!$K$26:$K$35</c:f>
              <c:numCache>
                <c:formatCode>0.00</c:formatCode>
                <c:ptCount val="9"/>
                <c:pt idx="0">
                  <c:v>100000</c:v>
                </c:pt>
                <c:pt idx="1">
                  <c:v>17407100</c:v>
                </c:pt>
                <c:pt idx="2">
                  <c:v>13992210</c:v>
                </c:pt>
                <c:pt idx="3">
                  <c:v>103191365</c:v>
                </c:pt>
                <c:pt idx="4">
                  <c:v>269956226</c:v>
                </c:pt>
                <c:pt idx="5">
                  <c:v>424541475</c:v>
                </c:pt>
                <c:pt idx="6">
                  <c:v>1401495793</c:v>
                </c:pt>
                <c:pt idx="7">
                  <c:v>4071454839</c:v>
                </c:pt>
                <c:pt idx="8">
                  <c:v>161331273479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4C9-41D3-8281-87BCD917D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Table!PivotTable8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36729986876640419"/>
          <c:y val="6.2061754475812483E-2"/>
          <c:w val="0.58463757655293092"/>
          <c:h val="0.8804685999615902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'Pivot Table'!$T$3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rgbClr val="EA8667"/>
                </a:gs>
                <a:gs pos="67000">
                  <a:srgbClr val="D62D20"/>
                </a:gs>
              </a:gsLst>
              <a:lin ang="10800000" scaled="1"/>
            </a:gradFill>
            <a:ln>
              <a:noFill/>
            </a:ln>
            <a:effectLst/>
            <a:sp3d/>
          </c:spPr>
          <c:invertIfNegative val="0"/>
          <c:cat>
            <c:strRef>
              <c:f>'Pivot Table'!$S$4:$S$9</c:f>
              <c:strCache>
                <c:ptCount val="6"/>
                <c:pt idx="0">
                  <c:v>Google Photos</c:v>
                </c:pt>
                <c:pt idx="1">
                  <c:v>Hangouts</c:v>
                </c:pt>
                <c:pt idx="2">
                  <c:v>Google News</c:v>
                </c:pt>
                <c:pt idx="3">
                  <c:v>Instagram</c:v>
                </c:pt>
                <c:pt idx="4">
                  <c:v>Google Drive</c:v>
                </c:pt>
                <c:pt idx="5">
                  <c:v>Subway Surfers</c:v>
                </c:pt>
              </c:strCache>
            </c:strRef>
          </c:cat>
          <c:val>
            <c:numRef>
              <c:f>'Pivot Table'!$T$4:$T$9</c:f>
              <c:numCache>
                <c:formatCode>0,,," B+"</c:formatCode>
                <c:ptCount val="6"/>
                <c:pt idx="0">
                  <c:v>4000000000</c:v>
                </c:pt>
                <c:pt idx="1">
                  <c:v>4000000000</c:v>
                </c:pt>
                <c:pt idx="2">
                  <c:v>4000000000</c:v>
                </c:pt>
                <c:pt idx="3">
                  <c:v>4000000000</c:v>
                </c:pt>
                <c:pt idx="4">
                  <c:v>4000000000</c:v>
                </c:pt>
                <c:pt idx="5">
                  <c:v>6000000000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EA-4350-9D76-9DE7BBFEBE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shape val="box"/>
        <c:axId val="2010947760"/>
        <c:axId val="2010956400"/>
        <c:axId val="0"/>
      </c:bar3DChart>
      <c:catAx>
        <c:axId val="201094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56400"/>
        <c:crosses val="autoZero"/>
        <c:auto val="1"/>
        <c:lblAlgn val="ctr"/>
        <c:lblOffset val="100"/>
        <c:noMultiLvlLbl val="0"/>
      </c:catAx>
      <c:valAx>
        <c:axId val="2010956400"/>
        <c:scaling>
          <c:orientation val="minMax"/>
        </c:scaling>
        <c:delete val="0"/>
        <c:axPos val="b"/>
        <c:numFmt formatCode="0,,,&quot; B+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4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Table!PivotTable7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1213072135653813"/>
          <c:y val="0.12524576798472398"/>
          <c:w val="0.75197244065990887"/>
          <c:h val="0.731917869939282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'Pivot Table'!$P$3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98000">
                  <a:srgbClr val="FFA700"/>
                </a:gs>
                <a:gs pos="55000">
                  <a:srgbClr val="D62D20"/>
                </a:gs>
              </a:gsLst>
              <a:lin ang="10800000" scaled="1"/>
              <a:tileRect/>
            </a:gradFill>
            <a:ln>
              <a:noFill/>
            </a:ln>
            <a:effectLst/>
            <a:sp3d/>
          </c:spPr>
          <c:invertIfNegative val="0"/>
          <c:cat>
            <c:strRef>
              <c:f>'Pivot Table'!$O$4:$O$9</c:f>
              <c:strCache>
                <c:ptCount val="5"/>
                <c:pt idx="0">
                  <c:v>ART_AND_DESIGN</c:v>
                </c:pt>
                <c:pt idx="1">
                  <c:v>EDUCATION</c:v>
                </c:pt>
                <c:pt idx="2">
                  <c:v>GAME</c:v>
                </c:pt>
                <c:pt idx="3">
                  <c:v>SHOPPING</c:v>
                </c:pt>
                <c:pt idx="4">
                  <c:v>WEATHER</c:v>
                </c:pt>
              </c:strCache>
            </c:strRef>
          </c:cat>
          <c:val>
            <c:numRef>
              <c:f>'Pivot Table'!$P$4:$P$9</c:f>
              <c:numCache>
                <c:formatCode>General</c:formatCode>
                <c:ptCount val="5"/>
                <c:pt idx="0">
                  <c:v>4.3184615384615377</c:v>
                </c:pt>
                <c:pt idx="1">
                  <c:v>4.3833333333333346</c:v>
                </c:pt>
                <c:pt idx="2">
                  <c:v>4.2540209790209795</c:v>
                </c:pt>
                <c:pt idx="3">
                  <c:v>4.1953846153846168</c:v>
                </c:pt>
                <c:pt idx="4">
                  <c:v>4.1804878048780472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EF-43A0-A268-9574111FB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shape val="box"/>
        <c:axId val="2010937680"/>
        <c:axId val="2010939120"/>
        <c:axId val="0"/>
      </c:bar3DChart>
      <c:catAx>
        <c:axId val="2010937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39120"/>
        <c:crosses val="autoZero"/>
        <c:auto val="1"/>
        <c:lblAlgn val="ctr"/>
        <c:lblOffset val="100"/>
        <c:noMultiLvlLbl val="0"/>
      </c:catAx>
      <c:valAx>
        <c:axId val="201093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3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Table!PivotTable12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487103432038893"/>
          <c:y val="0.24449708655895744"/>
          <c:w val="0.47599772469105461"/>
          <c:h val="0.74190721238039681"/>
        </c:manualLayout>
      </c:layout>
      <c:pieChart>
        <c:varyColors val="1"/>
        <c:ser>
          <c:idx val="0"/>
          <c:order val="0"/>
          <c:tx>
            <c:strRef>
              <c:f>'Pivot Table'!$AP$3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8744"/>
            </a:solidFill>
          </c:spPr>
          <c:dPt>
            <c:idx val="0"/>
            <c:bubble3D val="0"/>
            <c:spPr>
              <a:solidFill>
                <a:srgbClr val="0087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CA-493F-9C69-B6CAD1F78DC8}"/>
              </c:ext>
            </c:extLst>
          </c:dPt>
          <c:dPt>
            <c:idx val="1"/>
            <c:bubble3D val="0"/>
            <c:spPr>
              <a:solidFill>
                <a:srgbClr val="D62D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CA-493F-9C69-B6CAD1F78DC8}"/>
              </c:ext>
            </c:extLst>
          </c:dPt>
          <c:dLbls>
            <c:dLbl>
              <c:idx val="0"/>
              <c:layout>
                <c:manualLayout>
                  <c:x val="0.15383308097698151"/>
                  <c:y val="-0.1818521913375560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CA-493F-9C69-B6CAD1F78DC8}"/>
                </c:ext>
              </c:extLst>
            </c:dLbl>
            <c:dLbl>
              <c:idx val="1"/>
              <c:layout>
                <c:manualLayout>
                  <c:x val="-7.2246214549260266E-4"/>
                  <c:y val="-2.4428226816087547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8CA-493F-9C69-B6CAD1F78D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Table'!$AO$4:$AO$5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'Pivot Table'!$AP$4:$AP$5</c:f>
              <c:numCache>
                <c:formatCode>0.00%</c:formatCode>
                <c:ptCount val="2"/>
                <c:pt idx="0">
                  <c:v>0.9995647939159763</c:v>
                </c:pt>
                <c:pt idx="1">
                  <c:v>4.3520608402371859E-4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CA-493F-9C69-B6CAD1F78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8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Table!PivotTable6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c:spPr>
    </c:sideWall>
    <c:backWall>
      <c:thickness val="0"/>
      <c:spPr>
        <a:noFill/>
        <a:ln w="25400"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c:spPr>
    </c:backWall>
    <c:plotArea>
      <c:layout>
        <c:manualLayout>
          <c:layoutTarget val="inner"/>
          <c:xMode val="edge"/>
          <c:yMode val="edge"/>
          <c:x val="1.2077294685990338E-2"/>
          <c:y val="0.17343224615075395"/>
          <c:w val="0.98490338164251201"/>
          <c:h val="0.706127283690586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'Pivot Table'!$M$3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63000">
                  <a:srgbClr val="008744"/>
                </a:gs>
                <a:gs pos="96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Table'!$L$4:$L$9</c:f>
              <c:strCache>
                <c:ptCount val="5"/>
                <c:pt idx="0">
                  <c:v>BUSINESS</c:v>
                </c:pt>
                <c:pt idx="1">
                  <c:v>FAMILY</c:v>
                </c:pt>
                <c:pt idx="2">
                  <c:v>GAME</c:v>
                </c:pt>
                <c:pt idx="3">
                  <c:v>MEDICAL</c:v>
                </c:pt>
                <c:pt idx="4">
                  <c:v>TOOLS</c:v>
                </c:pt>
              </c:strCache>
            </c:strRef>
          </c:cat>
          <c:val>
            <c:numRef>
              <c:f>'Pivot Table'!$M$4:$M$9</c:f>
              <c:numCache>
                <c:formatCode>General</c:formatCode>
                <c:ptCount val="5"/>
                <c:pt idx="0">
                  <c:v>460</c:v>
                </c:pt>
                <c:pt idx="1">
                  <c:v>1971</c:v>
                </c:pt>
                <c:pt idx="2">
                  <c:v>1144</c:v>
                </c:pt>
                <c:pt idx="3">
                  <c:v>463</c:v>
                </c:pt>
                <c:pt idx="4">
                  <c:v>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5-48C2-9B8B-8D92D312623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08328336"/>
        <c:axId val="1908329776"/>
        <c:axId val="0"/>
      </c:bar3DChart>
      <c:catAx>
        <c:axId val="190832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329776"/>
        <c:crosses val="autoZero"/>
        <c:auto val="1"/>
        <c:lblAlgn val="ctr"/>
        <c:lblOffset val="100"/>
        <c:noMultiLvlLbl val="0"/>
      </c:catAx>
      <c:valAx>
        <c:axId val="190832977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0832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Table!PivotTable16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5.1435717441870171E-2"/>
          <c:y val="6.4065200672661679E-2"/>
          <c:w val="0.68059759727212854"/>
          <c:h val="0.93593479932733836"/>
        </c:manualLayout>
      </c:layout>
      <c:doughnutChart>
        <c:varyColors val="1"/>
        <c:ser>
          <c:idx val="0"/>
          <c:order val="0"/>
          <c:tx>
            <c:strRef>
              <c:f>'Pivot Table'!$K$25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9-41D3-8281-87BCD917D5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C9-41D3-8281-87BCD917D5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C9-41D3-8281-87BCD917D5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C9-41D3-8281-87BCD917D5D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4C9-41D3-8281-87BCD917D5D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4C9-41D3-8281-87BCD917D5D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4C9-41D3-8281-87BCD917D5D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4C9-41D3-8281-87BCD917D5D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4C9-41D3-8281-87BCD917D5D6}"/>
              </c:ext>
            </c:extLst>
          </c:dPt>
          <c:cat>
            <c:strRef>
              <c:f>'Pivot Table'!$J$26:$J$35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'Pivot Table'!$K$26:$K$35</c:f>
              <c:numCache>
                <c:formatCode>0.00</c:formatCode>
                <c:ptCount val="9"/>
                <c:pt idx="0">
                  <c:v>100000</c:v>
                </c:pt>
                <c:pt idx="1">
                  <c:v>17407100</c:v>
                </c:pt>
                <c:pt idx="2">
                  <c:v>13992210</c:v>
                </c:pt>
                <c:pt idx="3">
                  <c:v>103191365</c:v>
                </c:pt>
                <c:pt idx="4">
                  <c:v>269956226</c:v>
                </c:pt>
                <c:pt idx="5">
                  <c:v>424541475</c:v>
                </c:pt>
                <c:pt idx="6">
                  <c:v>1401495793</c:v>
                </c:pt>
                <c:pt idx="7">
                  <c:v>4071454839</c:v>
                </c:pt>
                <c:pt idx="8">
                  <c:v>161331273479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4C9-41D3-8281-87BCD917D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Table!PivotTable8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36729986876640419"/>
          <c:y val="6.2061754475812483E-2"/>
          <c:w val="0.58463757655293092"/>
          <c:h val="0.8804685999615902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'Pivot Table'!$T$3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rgbClr val="EA8667"/>
                </a:gs>
                <a:gs pos="67000">
                  <a:srgbClr val="D62D20"/>
                </a:gs>
              </a:gsLst>
              <a:lin ang="10800000" scaled="1"/>
            </a:gradFill>
            <a:ln>
              <a:noFill/>
            </a:ln>
            <a:effectLst/>
            <a:sp3d/>
          </c:spPr>
          <c:invertIfNegative val="0"/>
          <c:cat>
            <c:strRef>
              <c:f>'Pivot Table'!$S$4:$S$9</c:f>
              <c:strCache>
                <c:ptCount val="6"/>
                <c:pt idx="0">
                  <c:v>Google Photos</c:v>
                </c:pt>
                <c:pt idx="1">
                  <c:v>Hangouts</c:v>
                </c:pt>
                <c:pt idx="2">
                  <c:v>Google News</c:v>
                </c:pt>
                <c:pt idx="3">
                  <c:v>Instagram</c:v>
                </c:pt>
                <c:pt idx="4">
                  <c:v>Google Drive</c:v>
                </c:pt>
                <c:pt idx="5">
                  <c:v>Subway Surfers</c:v>
                </c:pt>
              </c:strCache>
            </c:strRef>
          </c:cat>
          <c:val>
            <c:numRef>
              <c:f>'Pivot Table'!$T$4:$T$9</c:f>
              <c:numCache>
                <c:formatCode>0,,," B+"</c:formatCode>
                <c:ptCount val="6"/>
                <c:pt idx="0">
                  <c:v>4000000000</c:v>
                </c:pt>
                <c:pt idx="1">
                  <c:v>4000000000</c:v>
                </c:pt>
                <c:pt idx="2">
                  <c:v>4000000000</c:v>
                </c:pt>
                <c:pt idx="3">
                  <c:v>4000000000</c:v>
                </c:pt>
                <c:pt idx="4">
                  <c:v>4000000000</c:v>
                </c:pt>
                <c:pt idx="5">
                  <c:v>6000000000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EA-4350-9D76-9DE7BBFEBE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shape val="box"/>
        <c:axId val="2010947760"/>
        <c:axId val="2010956400"/>
        <c:axId val="0"/>
      </c:bar3DChart>
      <c:catAx>
        <c:axId val="201094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56400"/>
        <c:crosses val="autoZero"/>
        <c:auto val="1"/>
        <c:lblAlgn val="ctr"/>
        <c:lblOffset val="100"/>
        <c:noMultiLvlLbl val="0"/>
      </c:catAx>
      <c:valAx>
        <c:axId val="2010956400"/>
        <c:scaling>
          <c:orientation val="minMax"/>
        </c:scaling>
        <c:delete val="0"/>
        <c:axPos val="b"/>
        <c:numFmt formatCode="0,,,&quot; B+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4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4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Table!PivotTable7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1213072135653813"/>
          <c:y val="0.12524576798472398"/>
          <c:w val="0.75197244065990887"/>
          <c:h val="0.731917869939282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'Pivot Table'!$P$3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98000">
                  <a:srgbClr val="FFA700"/>
                </a:gs>
                <a:gs pos="55000">
                  <a:srgbClr val="D62D20"/>
                </a:gs>
              </a:gsLst>
              <a:lin ang="10800000" scaled="1"/>
              <a:tileRect/>
            </a:gradFill>
            <a:ln>
              <a:noFill/>
            </a:ln>
            <a:effectLst/>
            <a:sp3d/>
          </c:spPr>
          <c:invertIfNegative val="0"/>
          <c:cat>
            <c:strRef>
              <c:f>'Pivot Table'!$O$4:$O$9</c:f>
              <c:strCache>
                <c:ptCount val="5"/>
                <c:pt idx="0">
                  <c:v>ART_AND_DESIGN</c:v>
                </c:pt>
                <c:pt idx="1">
                  <c:v>EDUCATION</c:v>
                </c:pt>
                <c:pt idx="2">
                  <c:v>GAME</c:v>
                </c:pt>
                <c:pt idx="3">
                  <c:v>SHOPPING</c:v>
                </c:pt>
                <c:pt idx="4">
                  <c:v>WEATHER</c:v>
                </c:pt>
              </c:strCache>
            </c:strRef>
          </c:cat>
          <c:val>
            <c:numRef>
              <c:f>'Pivot Table'!$P$4:$P$9</c:f>
              <c:numCache>
                <c:formatCode>General</c:formatCode>
                <c:ptCount val="5"/>
                <c:pt idx="0">
                  <c:v>4.3184615384615377</c:v>
                </c:pt>
                <c:pt idx="1">
                  <c:v>4.3833333333333346</c:v>
                </c:pt>
                <c:pt idx="2">
                  <c:v>4.2540209790209795</c:v>
                </c:pt>
                <c:pt idx="3">
                  <c:v>4.1953846153846168</c:v>
                </c:pt>
                <c:pt idx="4">
                  <c:v>4.1804878048780472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EF-43A0-A268-9574111FB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shape val="box"/>
        <c:axId val="2010937680"/>
        <c:axId val="2010939120"/>
        <c:axId val="0"/>
      </c:bar3DChart>
      <c:catAx>
        <c:axId val="2010937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39120"/>
        <c:crosses val="autoZero"/>
        <c:auto val="1"/>
        <c:lblAlgn val="ctr"/>
        <c:lblOffset val="100"/>
        <c:noMultiLvlLbl val="0"/>
      </c:catAx>
      <c:valAx>
        <c:axId val="201093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3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Table!PivotTable12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487103432038893"/>
          <c:y val="0.24449708655895744"/>
          <c:w val="0.47599772469105461"/>
          <c:h val="0.74190721238039681"/>
        </c:manualLayout>
      </c:layout>
      <c:pieChart>
        <c:varyColors val="1"/>
        <c:ser>
          <c:idx val="0"/>
          <c:order val="0"/>
          <c:tx>
            <c:strRef>
              <c:f>'Pivot Table'!$AP$3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8744"/>
            </a:solidFill>
          </c:spPr>
          <c:dPt>
            <c:idx val="0"/>
            <c:bubble3D val="0"/>
            <c:spPr>
              <a:solidFill>
                <a:srgbClr val="0087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08F8-4C3A-8C19-3FEC0A799F63}"/>
              </c:ext>
            </c:extLst>
          </c:dPt>
          <c:dPt>
            <c:idx val="1"/>
            <c:bubble3D val="0"/>
            <c:spPr>
              <a:solidFill>
                <a:srgbClr val="D62D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08F8-4C3A-8C19-3FEC0A799F63}"/>
              </c:ext>
            </c:extLst>
          </c:dPt>
          <c:dLbls>
            <c:dLbl>
              <c:idx val="0"/>
              <c:layout>
                <c:manualLayout>
                  <c:x val="0.15383308097698151"/>
                  <c:y val="-0.1818521913375560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08F8-4C3A-8C19-3FEC0A799F63}"/>
                </c:ext>
              </c:extLst>
            </c:dLbl>
            <c:dLbl>
              <c:idx val="1"/>
              <c:layout>
                <c:manualLayout>
                  <c:x val="-7.2246214549260266E-4"/>
                  <c:y val="-2.4428226816087547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08F8-4C3A-8C19-3FEC0A799F63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Table'!$AO$4:$AO$5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'Pivot Table'!$AP$4:$AP$5</c:f>
              <c:numCache>
                <c:formatCode>0.00%</c:formatCode>
                <c:ptCount val="2"/>
                <c:pt idx="0">
                  <c:v>0.9995647939159763</c:v>
                </c:pt>
                <c:pt idx="1">
                  <c:v>4.3520608402371859E-4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08F8-4C3A-8C19-3FEC0A799F6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8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5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Table!PivotTable12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5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6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7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8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9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0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1"/>
        <c:spPr>
          <a:solidFill>
            <a:srgbClr val="008744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0.15383308097698151"/>
              <c:y val="-0.18185219133755601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rgbClr val="D62D20"/>
          </a:solidFill>
          <a:ln w="19050">
            <a:solidFill>
              <a:schemeClr val="lt1"/>
            </a:solidFill>
          </a:ln>
          <a:effectLst/>
        </c:spPr>
        <c:dLbl>
          <c:idx val="0"/>
          <c:layout>
            <c:manualLayout>
              <c:x val="-7.2246214549260266E-4"/>
              <c:y val="-2.4428226816087547E-4"/>
            </c:manualLayout>
          </c:layout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1050" b="1" i="0" u="none" strike="noStrike" kern="1200" baseline="0">
                  <a:solidFill>
                    <a:schemeClr val="bg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dLblPos val="bestFit"/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plotArea>
      <c:layout>
        <c:manualLayout>
          <c:layoutTarget val="inner"/>
          <c:xMode val="edge"/>
          <c:yMode val="edge"/>
          <c:x val="0.25487103432038893"/>
          <c:y val="0.24449708655895744"/>
          <c:w val="0.47599772469105461"/>
          <c:h val="0.74190721238039681"/>
        </c:manualLayout>
      </c:layout>
      <c:pieChart>
        <c:varyColors val="1"/>
        <c:ser>
          <c:idx val="0"/>
          <c:order val="0"/>
          <c:tx>
            <c:strRef>
              <c:f>'Pivot Table'!$AP$3</c:f>
              <c:strCache>
                <c:ptCount val="1"/>
                <c:pt idx="0">
                  <c:v>Total</c:v>
                </c:pt>
              </c:strCache>
            </c:strRef>
          </c:tx>
          <c:spPr>
            <a:solidFill>
              <a:srgbClr val="008744"/>
            </a:solidFill>
          </c:spPr>
          <c:dPt>
            <c:idx val="0"/>
            <c:bubble3D val="0"/>
            <c:spPr>
              <a:solidFill>
                <a:srgbClr val="00874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8CA-493F-9C69-B6CAD1F78DC8}"/>
              </c:ext>
            </c:extLst>
          </c:dPt>
          <c:dPt>
            <c:idx val="1"/>
            <c:bubble3D val="0"/>
            <c:spPr>
              <a:solidFill>
                <a:srgbClr val="D62D20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8CA-493F-9C69-B6CAD1F78DC8}"/>
              </c:ext>
            </c:extLst>
          </c:dPt>
          <c:dLbls>
            <c:dLbl>
              <c:idx val="0"/>
              <c:layout>
                <c:manualLayout>
                  <c:x val="0.15383308097698151"/>
                  <c:y val="-0.18185219133755601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1-88CA-493F-9C69-B6CAD1F78DC8}"/>
                </c:ext>
              </c:extLst>
            </c:dLbl>
            <c:dLbl>
              <c:idx val="1"/>
              <c:layout>
                <c:manualLayout>
                  <c:x val="-7.2246214549260266E-4"/>
                  <c:y val="-2.4428226816087547E-4"/>
                </c:manualLayout>
              </c:layout>
              <c:dLblPos val="bestFi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3-88CA-493F-9C69-B6CAD1F78DC8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50" b="1" i="0" u="none" strike="noStrike" kern="1200" baseline="0">
                    <a:solidFill>
                      <a:schemeClr val="bg1"/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dLblPos val="bestFit"/>
            <c:showLegendKey val="0"/>
            <c:showVal val="1"/>
            <c:showCatName val="0"/>
            <c:showSerName val="0"/>
            <c:showPercent val="0"/>
            <c:showBubbleSize val="0"/>
            <c:showLeaderLines val="1"/>
            <c:leaderLines>
              <c:spPr>
                <a:ln w="9525" cap="flat" cmpd="sng" algn="ctr">
                  <a:solidFill>
                    <a:schemeClr val="tx1">
                      <a:lumMod val="35000"/>
                      <a:lumOff val="65000"/>
                    </a:schemeClr>
                  </a:solidFill>
                  <a:round/>
                </a:ln>
                <a:effectLst/>
              </c:spPr>
            </c:leaderLines>
            <c:extLst>
              <c:ext xmlns:c15="http://schemas.microsoft.com/office/drawing/2012/chart" uri="{CE6537A1-D6FC-4f65-9D91-7224C49458BB}"/>
            </c:extLst>
          </c:dLbls>
          <c:cat>
            <c:strRef>
              <c:f>'Pivot Table'!$AO$4:$AO$5</c:f>
              <c:strCache>
                <c:ptCount val="2"/>
                <c:pt idx="0">
                  <c:v>Free</c:v>
                </c:pt>
                <c:pt idx="1">
                  <c:v>Paid</c:v>
                </c:pt>
              </c:strCache>
            </c:strRef>
          </c:cat>
          <c:val>
            <c:numRef>
              <c:f>'Pivot Table'!$AP$4:$AP$5</c:f>
              <c:numCache>
                <c:formatCode>0.00%</c:formatCode>
                <c:ptCount val="2"/>
                <c:pt idx="0">
                  <c:v>0.9995647939159763</c:v>
                </c:pt>
                <c:pt idx="1">
                  <c:v>4.3520608402371859E-4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8CA-493F-9C69-B6CAD1F78DC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38"/>
      </c:pieChart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Table!PivotTable6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63000">
                <a:srgbClr val="008744"/>
              </a:gs>
              <a:gs pos="96000">
                <a:schemeClr val="accent6">
                  <a:lumMod val="20000"/>
                  <a:lumOff val="80000"/>
                </a:schemeClr>
              </a:gs>
            </a:gsLst>
            <a:lin ang="54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1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 w="25400"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c:spPr>
    </c:sideWall>
    <c:backWall>
      <c:thickness val="0"/>
      <c:spPr>
        <a:noFill/>
        <a:ln w="25400">
          <a:noFill/>
        </a:ln>
        <a:effectLst>
          <a:outerShdw blurRad="50800" dist="38100" dir="2700000" algn="tl" rotWithShape="0">
            <a:prstClr val="black">
              <a:alpha val="40000"/>
            </a:prstClr>
          </a:outerShdw>
        </a:effectLst>
        <a:sp3d/>
      </c:spPr>
    </c:backWall>
    <c:plotArea>
      <c:layout>
        <c:manualLayout>
          <c:layoutTarget val="inner"/>
          <c:xMode val="edge"/>
          <c:yMode val="edge"/>
          <c:x val="1.2077294685990338E-2"/>
          <c:y val="0.17343224615075395"/>
          <c:w val="0.98490338164251201"/>
          <c:h val="0.7061272836905863"/>
        </c:manualLayout>
      </c:layout>
      <c:bar3DChart>
        <c:barDir val="col"/>
        <c:grouping val="clustered"/>
        <c:varyColors val="0"/>
        <c:ser>
          <c:idx val="0"/>
          <c:order val="0"/>
          <c:tx>
            <c:strRef>
              <c:f>'Pivot Table'!$M$3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63000">
                  <a:srgbClr val="008744"/>
                </a:gs>
                <a:gs pos="96000">
                  <a:schemeClr val="accent6">
                    <a:lumMod val="20000"/>
                    <a:lumOff val="80000"/>
                  </a:schemeClr>
                </a:gs>
              </a:gsLst>
              <a:lin ang="5400000" scaled="1"/>
              <a:tileRect/>
            </a:gradFill>
            <a:ln>
              <a:noFill/>
            </a:ln>
            <a:effectLst/>
            <a:sp3d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US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'Pivot Table'!$L$4:$L$9</c:f>
              <c:strCache>
                <c:ptCount val="5"/>
                <c:pt idx="0">
                  <c:v>BUSINESS</c:v>
                </c:pt>
                <c:pt idx="1">
                  <c:v>FAMILY</c:v>
                </c:pt>
                <c:pt idx="2">
                  <c:v>GAME</c:v>
                </c:pt>
                <c:pt idx="3">
                  <c:v>MEDICAL</c:v>
                </c:pt>
                <c:pt idx="4">
                  <c:v>TOOLS</c:v>
                </c:pt>
              </c:strCache>
            </c:strRef>
          </c:cat>
          <c:val>
            <c:numRef>
              <c:f>'Pivot Table'!$M$4:$M$9</c:f>
              <c:numCache>
                <c:formatCode>General</c:formatCode>
                <c:ptCount val="5"/>
                <c:pt idx="0">
                  <c:v>460</c:v>
                </c:pt>
                <c:pt idx="1">
                  <c:v>1971</c:v>
                </c:pt>
                <c:pt idx="2">
                  <c:v>1144</c:v>
                </c:pt>
                <c:pt idx="3">
                  <c:v>463</c:v>
                </c:pt>
                <c:pt idx="4">
                  <c:v>843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905-48C2-9B8B-8D92D3126238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150"/>
        <c:shape val="box"/>
        <c:axId val="1908328336"/>
        <c:axId val="1908329776"/>
        <c:axId val="0"/>
      </c:bar3DChart>
      <c:catAx>
        <c:axId val="19083283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8329776"/>
        <c:crosses val="autoZero"/>
        <c:auto val="1"/>
        <c:lblAlgn val="ctr"/>
        <c:lblOffset val="100"/>
        <c:noMultiLvlLbl val="0"/>
      </c:catAx>
      <c:valAx>
        <c:axId val="1908329776"/>
        <c:scaling>
          <c:orientation val="minMax"/>
        </c:scaling>
        <c:delete val="1"/>
        <c:axPos val="l"/>
        <c:majorGridlines>
          <c:spPr>
            <a:ln w="9525" cap="flat" cmpd="sng" algn="ctr">
              <a:noFill/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crossAx val="1908328336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Table!PivotTable16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1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2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3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4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5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6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7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8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19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  <c:pivotFmt>
        <c:idx val="20"/>
        <c:spPr>
          <a:solidFill>
            <a:schemeClr val="accent1"/>
          </a:solidFill>
          <a:ln w="19050">
            <a:solidFill>
              <a:schemeClr val="lt1"/>
            </a:solidFill>
          </a:ln>
          <a:effectLst/>
        </c:spPr>
      </c:pivotFmt>
    </c:pivotFmts>
    <c:plotArea>
      <c:layout>
        <c:manualLayout>
          <c:layoutTarget val="inner"/>
          <c:xMode val="edge"/>
          <c:yMode val="edge"/>
          <c:x val="5.1435717441870171E-2"/>
          <c:y val="6.4065200672661679E-2"/>
          <c:w val="0.68059759727212854"/>
          <c:h val="0.93593479932733836"/>
        </c:manualLayout>
      </c:layout>
      <c:doughnutChart>
        <c:varyColors val="1"/>
        <c:ser>
          <c:idx val="0"/>
          <c:order val="0"/>
          <c:tx>
            <c:strRef>
              <c:f>'Pivot Table'!$K$25</c:f>
              <c:strCache>
                <c:ptCount val="1"/>
                <c:pt idx="0">
                  <c:v>Total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44C9-41D3-8281-87BCD917D5D6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44C9-41D3-8281-87BCD917D5D6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44C9-41D3-8281-87BCD917D5D6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44C9-41D3-8281-87BCD917D5D6}"/>
              </c:ext>
            </c:extLst>
          </c:dPt>
          <c:dPt>
            <c:idx val="4"/>
            <c:bubble3D val="0"/>
            <c:spPr>
              <a:solidFill>
                <a:schemeClr val="accent5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9-44C9-41D3-8281-87BCD917D5D6}"/>
              </c:ext>
            </c:extLst>
          </c:dPt>
          <c:dPt>
            <c:idx val="5"/>
            <c:bubble3D val="0"/>
            <c:spPr>
              <a:solidFill>
                <a:schemeClr val="accent6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B-44C9-41D3-8281-87BCD917D5D6}"/>
              </c:ext>
            </c:extLst>
          </c:dPt>
          <c:dPt>
            <c:idx val="6"/>
            <c:bubble3D val="0"/>
            <c:spPr>
              <a:solidFill>
                <a:schemeClr val="accent1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D-44C9-41D3-8281-87BCD917D5D6}"/>
              </c:ext>
            </c:extLst>
          </c:dPt>
          <c:dPt>
            <c:idx val="7"/>
            <c:bubble3D val="0"/>
            <c:spPr>
              <a:solidFill>
                <a:schemeClr val="accent2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F-44C9-41D3-8281-87BCD917D5D6}"/>
              </c:ext>
            </c:extLst>
          </c:dPt>
          <c:dPt>
            <c:idx val="8"/>
            <c:bubble3D val="0"/>
            <c:spPr>
              <a:solidFill>
                <a:schemeClr val="accent3">
                  <a:lumMod val="60000"/>
                </a:schemeClr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11-44C9-41D3-8281-87BCD917D5D6}"/>
              </c:ext>
            </c:extLst>
          </c:dPt>
          <c:cat>
            <c:strRef>
              <c:f>'Pivot Table'!$J$26:$J$35</c:f>
              <c:strCache>
                <c:ptCount val="9"/>
                <c:pt idx="0">
                  <c:v>2010</c:v>
                </c:pt>
                <c:pt idx="1">
                  <c:v>2011</c:v>
                </c:pt>
                <c:pt idx="2">
                  <c:v>2012</c:v>
                </c:pt>
                <c:pt idx="3">
                  <c:v>2013</c:v>
                </c:pt>
                <c:pt idx="4">
                  <c:v>2014</c:v>
                </c:pt>
                <c:pt idx="5">
                  <c:v>2015</c:v>
                </c:pt>
                <c:pt idx="6">
                  <c:v>2016</c:v>
                </c:pt>
                <c:pt idx="7">
                  <c:v>2017</c:v>
                </c:pt>
                <c:pt idx="8">
                  <c:v>2018</c:v>
                </c:pt>
              </c:strCache>
            </c:strRef>
          </c:cat>
          <c:val>
            <c:numRef>
              <c:f>'Pivot Table'!$K$26:$K$35</c:f>
              <c:numCache>
                <c:formatCode>0.00</c:formatCode>
                <c:ptCount val="9"/>
                <c:pt idx="0">
                  <c:v>100000</c:v>
                </c:pt>
                <c:pt idx="1">
                  <c:v>17407100</c:v>
                </c:pt>
                <c:pt idx="2">
                  <c:v>13992210</c:v>
                </c:pt>
                <c:pt idx="3">
                  <c:v>103191365</c:v>
                </c:pt>
                <c:pt idx="4">
                  <c:v>269956226</c:v>
                </c:pt>
                <c:pt idx="5">
                  <c:v>424541475</c:v>
                </c:pt>
                <c:pt idx="6">
                  <c:v>1401495793</c:v>
                </c:pt>
                <c:pt idx="7">
                  <c:v>4071454839</c:v>
                </c:pt>
                <c:pt idx="8">
                  <c:v>161331273479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12-44C9-41D3-8281-87BCD917D5D6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legend>
      <c:legendPos val="r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05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  <c14:dropZoneSeries val="1"/>
        <c14:dropZonesVisible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Table!PivotTable8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>
            <a:gsLst>
              <a:gs pos="100000">
                <a:srgbClr val="EA8667"/>
              </a:gs>
              <a:gs pos="67000">
                <a:srgbClr val="D62D20"/>
              </a:gs>
            </a:gsLst>
            <a:lin ang="10800000" scaled="1"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lang="en-US" sz="10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36729986876640419"/>
          <c:y val="6.2061754475812483E-2"/>
          <c:w val="0.58463757655293092"/>
          <c:h val="0.8804685999615902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'Pivot Table'!$T$3</c:f>
              <c:strCache>
                <c:ptCount val="1"/>
                <c:pt idx="0">
                  <c:v>Total</c:v>
                </c:pt>
              </c:strCache>
            </c:strRef>
          </c:tx>
          <c:spPr>
            <a:gradFill>
              <a:gsLst>
                <a:gs pos="100000">
                  <a:srgbClr val="EA8667"/>
                </a:gs>
                <a:gs pos="67000">
                  <a:srgbClr val="D62D20"/>
                </a:gs>
              </a:gsLst>
              <a:lin ang="10800000" scaled="1"/>
            </a:gradFill>
            <a:ln>
              <a:noFill/>
            </a:ln>
            <a:effectLst/>
            <a:sp3d/>
          </c:spPr>
          <c:invertIfNegative val="0"/>
          <c:cat>
            <c:strRef>
              <c:f>'Pivot Table'!$S$4:$S$9</c:f>
              <c:strCache>
                <c:ptCount val="6"/>
                <c:pt idx="0">
                  <c:v>Google Photos</c:v>
                </c:pt>
                <c:pt idx="1">
                  <c:v>Hangouts</c:v>
                </c:pt>
                <c:pt idx="2">
                  <c:v>Google News</c:v>
                </c:pt>
                <c:pt idx="3">
                  <c:v>Instagram</c:v>
                </c:pt>
                <c:pt idx="4">
                  <c:v>Google Drive</c:v>
                </c:pt>
                <c:pt idx="5">
                  <c:v>Subway Surfers</c:v>
                </c:pt>
              </c:strCache>
            </c:strRef>
          </c:cat>
          <c:val>
            <c:numRef>
              <c:f>'Pivot Table'!$T$4:$T$9</c:f>
              <c:numCache>
                <c:formatCode>0,,," B+"</c:formatCode>
                <c:ptCount val="6"/>
                <c:pt idx="0">
                  <c:v>4000000000</c:v>
                </c:pt>
                <c:pt idx="1">
                  <c:v>4000000000</c:v>
                </c:pt>
                <c:pt idx="2">
                  <c:v>4000000000</c:v>
                </c:pt>
                <c:pt idx="3">
                  <c:v>4000000000</c:v>
                </c:pt>
                <c:pt idx="4">
                  <c:v>4000000000</c:v>
                </c:pt>
                <c:pt idx="5">
                  <c:v>6000000000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5EA-4350-9D76-9DE7BBFEBE4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20"/>
        <c:shape val="box"/>
        <c:axId val="2010947760"/>
        <c:axId val="2010956400"/>
        <c:axId val="0"/>
      </c:bar3DChart>
      <c:catAx>
        <c:axId val="20109477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5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56400"/>
        <c:crosses val="autoZero"/>
        <c:auto val="1"/>
        <c:lblAlgn val="ctr"/>
        <c:lblOffset val="100"/>
        <c:noMultiLvlLbl val="0"/>
      </c:catAx>
      <c:valAx>
        <c:axId val="2010956400"/>
        <c:scaling>
          <c:orientation val="minMax"/>
        </c:scaling>
        <c:delete val="0"/>
        <c:axPos val="b"/>
        <c:numFmt formatCode="0,,,&quot; B+&quot;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en-US" sz="10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4776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 lang="en-US" sz="1000" b="0" i="0" u="none" strike="noStrike" kern="1200" baseline="0">
          <a:solidFill>
            <a:schemeClr val="tx1"/>
          </a:solidFill>
          <a:latin typeface="+mn-lt"/>
          <a:ea typeface="+mn-ea"/>
          <a:cs typeface="+mn-cs"/>
        </a:defRPr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pivotSource>
    <c:name>[googleplaystore.xlsx]Pivot Table!PivotTable7</c:name>
    <c:fmtId val="-1"/>
  </c:pivotSource>
  <c:chart>
    <c:autoTitleDeleted val="1"/>
    <c:pivotFmts>
      <c:pivotFmt>
        <c:idx val="0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1"/>
        <c:spPr>
          <a:solidFill>
            <a:schemeClr val="accent1"/>
          </a:soli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2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3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  <c:pivotFmt>
        <c:idx val="4"/>
        <c:spPr>
          <a:gradFill flip="none" rotWithShape="1">
            <a:gsLst>
              <a:gs pos="98000">
                <a:srgbClr val="FFA700"/>
              </a:gs>
              <a:gs pos="55000">
                <a:srgbClr val="D62D20"/>
              </a:gs>
            </a:gsLst>
            <a:lin ang="10800000" scaled="1"/>
            <a:tileRect/>
          </a:gradFill>
          <a:ln>
            <a:noFill/>
          </a:ln>
          <a:effectLst/>
          <a:sp3d/>
        </c:spPr>
        <c:marker>
          <c:symbol val="none"/>
        </c:marker>
        <c:dLbl>
          <c:idx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lIns="38100" tIns="19050" rIns="38100" bIns="19050" anchor="ctr" anchorCtr="1">
              <a:spAutoFit/>
            </a:bodyPr>
            <a:lstStyle/>
            <a:p>
              <a:pPr>
                <a:defRPr sz="900" b="0" i="0" u="none" strike="noStrike" kern="1200" baseline="0">
                  <a:solidFill>
                    <a:schemeClr val="tx1">
                      <a:lumMod val="75000"/>
                      <a:lumOff val="2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  <c:showLegendKey val="0"/>
          <c:showVal val="0"/>
          <c:showCatName val="0"/>
          <c:showSerName val="0"/>
          <c:showPercent val="0"/>
          <c:showBubbleSize val="0"/>
          <c:extLst>
            <c:ext xmlns:c15="http://schemas.microsoft.com/office/drawing/2012/chart" uri="{CE6537A1-D6FC-4f65-9D91-7224C49458BB}"/>
          </c:extLst>
        </c:dLbl>
      </c:pivotFmt>
    </c:pivotFmts>
    <c:view3D>
      <c:rotX val="15"/>
      <c:rotY val="20"/>
      <c:depthPercent val="100"/>
      <c:rAngAx val="1"/>
    </c:view3D>
    <c:floor>
      <c:thickness val="0"/>
      <c:spPr>
        <a:noFill/>
        <a:ln>
          <a:noFill/>
        </a:ln>
        <a:effectLst/>
        <a:sp3d/>
      </c:spPr>
    </c:floor>
    <c:sideWall>
      <c:thickness val="0"/>
      <c:spPr>
        <a:noFill/>
        <a:ln>
          <a:noFill/>
        </a:ln>
        <a:effectLst/>
        <a:sp3d/>
      </c:spPr>
    </c:sideWall>
    <c:backWall>
      <c:thickness val="0"/>
      <c:spPr>
        <a:noFill/>
        <a:ln>
          <a:noFill/>
        </a:ln>
        <a:effectLst/>
        <a:sp3d/>
      </c:spPr>
    </c:backWall>
    <c:plotArea>
      <c:layout>
        <c:manualLayout>
          <c:layoutTarget val="inner"/>
          <c:xMode val="edge"/>
          <c:yMode val="edge"/>
          <c:x val="0.21213072135653813"/>
          <c:y val="0.12524576798472398"/>
          <c:w val="0.75197244065990887"/>
          <c:h val="0.7319178699392821"/>
        </c:manualLayout>
      </c:layout>
      <c:bar3DChart>
        <c:barDir val="bar"/>
        <c:grouping val="clustered"/>
        <c:varyColors val="0"/>
        <c:ser>
          <c:idx val="0"/>
          <c:order val="0"/>
          <c:tx>
            <c:strRef>
              <c:f>'Pivot Table'!$P$3</c:f>
              <c:strCache>
                <c:ptCount val="1"/>
                <c:pt idx="0">
                  <c:v>Total</c:v>
                </c:pt>
              </c:strCache>
            </c:strRef>
          </c:tx>
          <c:spPr>
            <a:gradFill flip="none" rotWithShape="1">
              <a:gsLst>
                <a:gs pos="98000">
                  <a:srgbClr val="FFA700"/>
                </a:gs>
                <a:gs pos="55000">
                  <a:srgbClr val="D62D20"/>
                </a:gs>
              </a:gsLst>
              <a:lin ang="10800000" scaled="1"/>
              <a:tileRect/>
            </a:gradFill>
            <a:ln>
              <a:noFill/>
            </a:ln>
            <a:effectLst/>
            <a:sp3d/>
          </c:spPr>
          <c:invertIfNegative val="0"/>
          <c:cat>
            <c:strRef>
              <c:f>'Pivot Table'!$O$4:$O$9</c:f>
              <c:strCache>
                <c:ptCount val="5"/>
                <c:pt idx="0">
                  <c:v>ART_AND_DESIGN</c:v>
                </c:pt>
                <c:pt idx="1">
                  <c:v>EDUCATION</c:v>
                </c:pt>
                <c:pt idx="2">
                  <c:v>GAME</c:v>
                </c:pt>
                <c:pt idx="3">
                  <c:v>SHOPPING</c:v>
                </c:pt>
                <c:pt idx="4">
                  <c:v>WEATHER</c:v>
                </c:pt>
              </c:strCache>
            </c:strRef>
          </c:cat>
          <c:val>
            <c:numRef>
              <c:f>'Pivot Table'!$P$4:$P$9</c:f>
              <c:numCache>
                <c:formatCode>General</c:formatCode>
                <c:ptCount val="5"/>
                <c:pt idx="0">
                  <c:v>4.3184615384615377</c:v>
                </c:pt>
                <c:pt idx="1">
                  <c:v>4.3833333333333346</c:v>
                </c:pt>
                <c:pt idx="2">
                  <c:v>4.2540209790209795</c:v>
                </c:pt>
                <c:pt idx="3">
                  <c:v>4.1953846153846168</c:v>
                </c:pt>
                <c:pt idx="4">
                  <c:v>4.1804878048780472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F5EF-43A0-A268-9574111FB47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78"/>
        <c:shape val="box"/>
        <c:axId val="2010937680"/>
        <c:axId val="2010939120"/>
        <c:axId val="0"/>
      </c:bar3DChart>
      <c:catAx>
        <c:axId val="201093768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39120"/>
        <c:crosses val="autoZero"/>
        <c:auto val="1"/>
        <c:lblAlgn val="ctr"/>
        <c:lblOffset val="100"/>
        <c:noMultiLvlLbl val="0"/>
      </c:catAx>
      <c:valAx>
        <c:axId val="20109391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01093768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 w="9525" cap="flat" cmpd="sng" algn="ctr">
      <a:noFill/>
      <a:round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  <c:extLst>
    <c:ext xmlns:c14="http://schemas.microsoft.com/office/drawing/2007/8/2/chart" uri="{781A3756-C4B2-4CAC-9D66-4F8BD8637D16}">
      <c14:pivotOptions>
        <c14:dropZoneFilter val="1"/>
        <c14:dropZoneCategories val="1"/>
        <c14:dropZoneData val="1"/>
      </c14:pivotOptions>
    </c:ext>
    <c:ext xmlns:c16="http://schemas.microsoft.com/office/drawing/2014/chart" uri="{E28EC0CA-F0BB-4C9C-879D-F8772B89E7AC}">
      <c16:pivotOptions16>
        <c16:showExpandCollapseFieldButtons val="1"/>
      </c16:pivotOptions16>
    </c:ext>
  </c:extLst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1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3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4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8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71482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078AC2-A074-5CBA-D77B-18ACAA1989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C95F11-45A4-ABCC-41B2-38755B5EF88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F6BE7-54F7-105C-1F5B-B68BD36FBD4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10F20-3951-647D-48EE-6D8C50932FC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5440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156947-5101-BC38-01AE-9611CA9C8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CDD6E3-B481-C0BB-8E3A-86C85B59F8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BB7367-5D22-C996-4FA9-70C26E4881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486639-C9E6-2594-C507-E0E993FE18F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6443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AACDA5-37BD-A14E-CEEE-89566C845D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BAA7F4-F149-A54E-405C-28F5F6FDDD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CFA4F5-7ACA-BDE7-A266-9DB448A2F7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E2D797-057B-624A-61AF-B7B50E3B84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0171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A7F32-89F1-7AFC-5FC3-C21F0D1F5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368497-840D-F769-A4AA-158E015A8E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B59C71F-A227-D094-2802-5A7391F719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C2C18-90A5-7828-7BF4-B586E81D0C1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8095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54C0D-CEE5-2629-B7E5-FE1CB9BEFE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1AA3F1-CA8F-02B0-5C6F-9E6F532631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EC4043-14CD-1F23-7064-AA706EA3F0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DC2F68-80FB-0BC7-745C-F7444CCC6A1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7964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0CC4B1-CF01-86CA-BFF1-9A93EC9B26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3DDE02-069D-4FDE-A919-60EA0E08E2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BD7410-124B-0FC2-D46A-DFF022ED19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6AE03-76A6-C904-E768-AE94A0F023B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33584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77ABE3-0030-EF5B-0727-C8E41F54F0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30025C-E7A3-0615-11AE-58E741F771E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5EE3B0-F4A1-F5D2-5811-3AA292237D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E5B3BF-082E-C241-AC43-4F8DDF99653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68539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C2422C-CAB5-F30D-C599-A37504FAC4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0A42E-9DA8-7B71-E162-2B28C31038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F8FAC25-3F8D-9456-9E99-E53A992425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18B731-1AE7-9834-536A-774DEC7A592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97307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28C892-DDAF-3E63-3164-AEFD2C28F3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9AC0F0-D109-B9C5-0482-97310702DE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8674E7-0F8E-FAC5-8164-D8F1F2EC1F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E99F8-C17B-A54F-5B09-63AD61AC3FB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94891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9B9D12-C44B-F349-B2EA-C8AD1FE836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FC1733-47C8-E363-8428-1E116AB8C9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86F995-6637-FBD4-0F26-33C43FA7DD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AB2D1A-9F6C-915E-2981-71BD2330868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920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9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A70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0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A70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  <p:txBody>
          <a:bodyPr/>
          <a:lstStyle/>
          <a:p>
            <a:endParaRPr lang="en-IN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A700"/>
          </a:solidFill>
          <a:ln/>
        </p:spPr>
        <p:txBody>
          <a:bodyPr/>
          <a:lstStyle/>
          <a:p>
            <a:endParaRPr lang="en-IN"/>
          </a:p>
        </p:txBody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A70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A70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A70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A70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A70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A70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A700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26" Type="http://schemas.openxmlformats.org/officeDocument/2006/relationships/image" Target="../media/image20.png"/><Relationship Id="rId39" Type="http://schemas.openxmlformats.org/officeDocument/2006/relationships/image" Target="../media/image35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9.png"/><Relationship Id="rId47" Type="http://schemas.openxmlformats.org/officeDocument/2006/relationships/image" Target="../media/image46.png"/><Relationship Id="rId50" Type="http://schemas.openxmlformats.org/officeDocument/2006/relationships/image" Target="../media/image49.jpeg"/><Relationship Id="rId7" Type="http://schemas.openxmlformats.org/officeDocument/2006/relationships/chart" Target="../charts/chart44.xml"/><Relationship Id="rId2" Type="http://schemas.openxmlformats.org/officeDocument/2006/relationships/notesSlide" Target="../notesSlides/notesSlide10.xml"/><Relationship Id="rId16" Type="http://schemas.openxmlformats.org/officeDocument/2006/relationships/image" Target="../media/image10.svg"/><Relationship Id="rId29" Type="http://schemas.openxmlformats.org/officeDocument/2006/relationships/image" Target="../media/image23.svg"/><Relationship Id="rId11" Type="http://schemas.openxmlformats.org/officeDocument/2006/relationships/image" Target="../media/image5.png"/><Relationship Id="rId24" Type="http://schemas.openxmlformats.org/officeDocument/2006/relationships/image" Target="../media/image18.svg"/><Relationship Id="rId32" Type="http://schemas.openxmlformats.org/officeDocument/2006/relationships/image" Target="../media/image26.png"/><Relationship Id="rId37" Type="http://schemas.openxmlformats.org/officeDocument/2006/relationships/image" Target="../media/image42.svg"/><Relationship Id="rId40" Type="http://schemas.openxmlformats.org/officeDocument/2006/relationships/image" Target="../media/image37.png"/><Relationship Id="rId45" Type="http://schemas.openxmlformats.org/officeDocument/2006/relationships/image" Target="../media/image44.png"/><Relationship Id="rId5" Type="http://schemas.openxmlformats.org/officeDocument/2006/relationships/chart" Target="../charts/chart42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41.png"/><Relationship Id="rId49" Type="http://schemas.openxmlformats.org/officeDocument/2006/relationships/image" Target="../media/image48.png"/><Relationship Id="rId10" Type="http://schemas.openxmlformats.org/officeDocument/2006/relationships/image" Target="../media/image4.svg"/><Relationship Id="rId19" Type="http://schemas.openxmlformats.org/officeDocument/2006/relationships/image" Target="../media/image13.png"/><Relationship Id="rId31" Type="http://schemas.openxmlformats.org/officeDocument/2006/relationships/image" Target="../media/image25.svg"/><Relationship Id="rId44" Type="http://schemas.openxmlformats.org/officeDocument/2006/relationships/image" Target="../media/image43.png"/><Relationship Id="rId4" Type="http://schemas.openxmlformats.org/officeDocument/2006/relationships/chart" Target="../charts/chart4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image" Target="../media/image16.svg"/><Relationship Id="rId27" Type="http://schemas.openxmlformats.org/officeDocument/2006/relationships/image" Target="../media/image21.svg"/><Relationship Id="rId30" Type="http://schemas.openxmlformats.org/officeDocument/2006/relationships/image" Target="../media/image24.png"/><Relationship Id="rId35" Type="http://schemas.openxmlformats.org/officeDocument/2006/relationships/image" Target="../media/image29.svg"/><Relationship Id="rId43" Type="http://schemas.openxmlformats.org/officeDocument/2006/relationships/image" Target="../media/image40.png"/><Relationship Id="rId48" Type="http://schemas.openxmlformats.org/officeDocument/2006/relationships/image" Target="../media/image47.png"/><Relationship Id="rId8" Type="http://schemas.openxmlformats.org/officeDocument/2006/relationships/chart" Target="../charts/chart45.xml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svg"/><Relationship Id="rId38" Type="http://schemas.openxmlformats.org/officeDocument/2006/relationships/image" Target="../media/image36.png"/><Relationship Id="rId46" Type="http://schemas.openxmlformats.org/officeDocument/2006/relationships/image" Target="../media/image45.png"/><Relationship Id="rId20" Type="http://schemas.openxmlformats.org/officeDocument/2006/relationships/image" Target="../media/image14.svg"/><Relationship Id="rId41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3.xml"/></Relationships>
</file>

<file path=ppt/slides/_rels/slide1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8.svg"/><Relationship Id="rId18" Type="http://schemas.openxmlformats.org/officeDocument/2006/relationships/image" Target="../media/image13.png"/><Relationship Id="rId26" Type="http://schemas.openxmlformats.org/officeDocument/2006/relationships/image" Target="../media/image21.svg"/><Relationship Id="rId3" Type="http://schemas.openxmlformats.org/officeDocument/2006/relationships/chart" Target="../charts/chart46.xml"/><Relationship Id="rId21" Type="http://schemas.openxmlformats.org/officeDocument/2006/relationships/image" Target="../media/image16.svg"/><Relationship Id="rId34" Type="http://schemas.openxmlformats.org/officeDocument/2006/relationships/image" Target="../media/image29.svg"/><Relationship Id="rId7" Type="http://schemas.openxmlformats.org/officeDocument/2006/relationships/chart" Target="../charts/chart50.xml"/><Relationship Id="rId12" Type="http://schemas.openxmlformats.org/officeDocument/2006/relationships/image" Target="../media/image7.png"/><Relationship Id="rId17" Type="http://schemas.openxmlformats.org/officeDocument/2006/relationships/image" Target="../media/image12.svg"/><Relationship Id="rId25" Type="http://schemas.openxmlformats.org/officeDocument/2006/relationships/image" Target="../media/image20.png"/><Relationship Id="rId3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6" Type="http://schemas.openxmlformats.org/officeDocument/2006/relationships/image" Target="../media/image11.png"/><Relationship Id="rId20" Type="http://schemas.openxmlformats.org/officeDocument/2006/relationships/image" Target="../media/image15.png"/><Relationship Id="rId29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49.xml"/><Relationship Id="rId11" Type="http://schemas.openxmlformats.org/officeDocument/2006/relationships/image" Target="../media/image6.svg"/><Relationship Id="rId24" Type="http://schemas.openxmlformats.org/officeDocument/2006/relationships/image" Target="../media/image19.png"/><Relationship Id="rId32" Type="http://schemas.openxmlformats.org/officeDocument/2006/relationships/image" Target="../media/image27.svg"/><Relationship Id="rId5" Type="http://schemas.openxmlformats.org/officeDocument/2006/relationships/chart" Target="../charts/chart48.xml"/><Relationship Id="rId15" Type="http://schemas.openxmlformats.org/officeDocument/2006/relationships/image" Target="../media/image10.svg"/><Relationship Id="rId23" Type="http://schemas.openxmlformats.org/officeDocument/2006/relationships/image" Target="../media/image18.svg"/><Relationship Id="rId28" Type="http://schemas.openxmlformats.org/officeDocument/2006/relationships/image" Target="../media/image23.svg"/><Relationship Id="rId10" Type="http://schemas.openxmlformats.org/officeDocument/2006/relationships/image" Target="../media/image5.png"/><Relationship Id="rId19" Type="http://schemas.openxmlformats.org/officeDocument/2006/relationships/image" Target="../media/image14.svg"/><Relationship Id="rId31" Type="http://schemas.openxmlformats.org/officeDocument/2006/relationships/image" Target="../media/image26.png"/><Relationship Id="rId4" Type="http://schemas.openxmlformats.org/officeDocument/2006/relationships/chart" Target="../charts/chart47.xml"/><Relationship Id="rId9" Type="http://schemas.openxmlformats.org/officeDocument/2006/relationships/image" Target="../media/image4.svg"/><Relationship Id="rId14" Type="http://schemas.openxmlformats.org/officeDocument/2006/relationships/image" Target="../media/image9.png"/><Relationship Id="rId22" Type="http://schemas.openxmlformats.org/officeDocument/2006/relationships/image" Target="../media/image17.png"/><Relationship Id="rId27" Type="http://schemas.openxmlformats.org/officeDocument/2006/relationships/image" Target="../media/image22.png"/><Relationship Id="rId30" Type="http://schemas.openxmlformats.org/officeDocument/2006/relationships/image" Target="../media/image25.svg"/><Relationship Id="rId8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26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chart" Target="../charts/chart4.xml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0.svg"/><Relationship Id="rId20" Type="http://schemas.openxmlformats.org/officeDocument/2006/relationships/image" Target="../media/image14.svg"/><Relationship Id="rId29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.xml"/><Relationship Id="rId11" Type="http://schemas.openxmlformats.org/officeDocument/2006/relationships/image" Target="../media/image5.png"/><Relationship Id="rId24" Type="http://schemas.openxmlformats.org/officeDocument/2006/relationships/image" Target="../media/image18.svg"/><Relationship Id="rId32" Type="http://schemas.openxmlformats.org/officeDocument/2006/relationships/image" Target="../media/image26.png"/><Relationship Id="rId5" Type="http://schemas.openxmlformats.org/officeDocument/2006/relationships/chart" Target="../charts/chart2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image" Target="../media/image4.svg"/><Relationship Id="rId19" Type="http://schemas.openxmlformats.org/officeDocument/2006/relationships/image" Target="../media/image13.png"/><Relationship Id="rId31" Type="http://schemas.openxmlformats.org/officeDocument/2006/relationships/image" Target="../media/image25.svg"/><Relationship Id="rId4" Type="http://schemas.openxmlformats.org/officeDocument/2006/relationships/chart" Target="../charts/chart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image" Target="../media/image16.svg"/><Relationship Id="rId27" Type="http://schemas.openxmlformats.org/officeDocument/2006/relationships/image" Target="../media/image21.svg"/><Relationship Id="rId30" Type="http://schemas.openxmlformats.org/officeDocument/2006/relationships/image" Target="../media/image24.png"/><Relationship Id="rId35" Type="http://schemas.openxmlformats.org/officeDocument/2006/relationships/image" Target="../media/image29.svg"/><Relationship Id="rId8" Type="http://schemas.openxmlformats.org/officeDocument/2006/relationships/chart" Target="../charts/chart5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26" Type="http://schemas.openxmlformats.org/officeDocument/2006/relationships/image" Target="../media/image20.png"/><Relationship Id="rId3" Type="http://schemas.openxmlformats.org/officeDocument/2006/relationships/image" Target="../media/image2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chart" Target="../charts/chart9.xml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10.svg"/><Relationship Id="rId20" Type="http://schemas.openxmlformats.org/officeDocument/2006/relationships/image" Target="../media/image14.svg"/><Relationship Id="rId29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8.xml"/><Relationship Id="rId11" Type="http://schemas.openxmlformats.org/officeDocument/2006/relationships/image" Target="../media/image5.png"/><Relationship Id="rId24" Type="http://schemas.openxmlformats.org/officeDocument/2006/relationships/image" Target="../media/image18.svg"/><Relationship Id="rId32" Type="http://schemas.openxmlformats.org/officeDocument/2006/relationships/image" Target="../media/image26.png"/><Relationship Id="rId5" Type="http://schemas.openxmlformats.org/officeDocument/2006/relationships/chart" Target="../charts/chart7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image" Target="../media/image4.svg"/><Relationship Id="rId19" Type="http://schemas.openxmlformats.org/officeDocument/2006/relationships/image" Target="../media/image13.png"/><Relationship Id="rId31" Type="http://schemas.openxmlformats.org/officeDocument/2006/relationships/image" Target="../media/image25.svg"/><Relationship Id="rId4" Type="http://schemas.openxmlformats.org/officeDocument/2006/relationships/chart" Target="../charts/chart6.xm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image" Target="../media/image16.svg"/><Relationship Id="rId27" Type="http://schemas.openxmlformats.org/officeDocument/2006/relationships/image" Target="../media/image21.svg"/><Relationship Id="rId30" Type="http://schemas.openxmlformats.org/officeDocument/2006/relationships/image" Target="../media/image24.png"/><Relationship Id="rId35" Type="http://schemas.openxmlformats.org/officeDocument/2006/relationships/image" Target="../media/image29.svg"/><Relationship Id="rId8" Type="http://schemas.openxmlformats.org/officeDocument/2006/relationships/chart" Target="../charts/chart10.xml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26" Type="http://schemas.openxmlformats.org/officeDocument/2006/relationships/image" Target="../media/image20.png"/><Relationship Id="rId39" Type="http://schemas.openxmlformats.org/officeDocument/2006/relationships/image" Target="../media/image33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7" Type="http://schemas.openxmlformats.org/officeDocument/2006/relationships/chart" Target="../charts/chart14.xml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10.svg"/><Relationship Id="rId20" Type="http://schemas.openxmlformats.org/officeDocument/2006/relationships/image" Target="../media/image14.svg"/><Relationship Id="rId29" Type="http://schemas.openxmlformats.org/officeDocument/2006/relationships/image" Target="../media/image23.sv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3.xml"/><Relationship Id="rId11" Type="http://schemas.openxmlformats.org/officeDocument/2006/relationships/image" Target="../media/image5.png"/><Relationship Id="rId24" Type="http://schemas.openxmlformats.org/officeDocument/2006/relationships/image" Target="../media/image18.svg"/><Relationship Id="rId32" Type="http://schemas.openxmlformats.org/officeDocument/2006/relationships/image" Target="../media/image26.png"/><Relationship Id="rId37" Type="http://schemas.openxmlformats.org/officeDocument/2006/relationships/image" Target="../media/image31.png"/><Relationship Id="rId40" Type="http://schemas.openxmlformats.org/officeDocument/2006/relationships/image" Target="../media/image34.png"/><Relationship Id="rId5" Type="http://schemas.openxmlformats.org/officeDocument/2006/relationships/chart" Target="../charts/chart12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0.png"/><Relationship Id="rId10" Type="http://schemas.openxmlformats.org/officeDocument/2006/relationships/image" Target="../media/image4.svg"/><Relationship Id="rId19" Type="http://schemas.openxmlformats.org/officeDocument/2006/relationships/image" Target="../media/image13.png"/><Relationship Id="rId31" Type="http://schemas.openxmlformats.org/officeDocument/2006/relationships/image" Target="../media/image25.svg"/><Relationship Id="rId4" Type="http://schemas.openxmlformats.org/officeDocument/2006/relationships/chart" Target="../charts/chart1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image" Target="../media/image16.svg"/><Relationship Id="rId27" Type="http://schemas.openxmlformats.org/officeDocument/2006/relationships/image" Target="../media/image21.svg"/><Relationship Id="rId30" Type="http://schemas.openxmlformats.org/officeDocument/2006/relationships/image" Target="../media/image24.png"/><Relationship Id="rId35" Type="http://schemas.openxmlformats.org/officeDocument/2006/relationships/image" Target="../media/image29.svg"/><Relationship Id="rId8" Type="http://schemas.openxmlformats.org/officeDocument/2006/relationships/chart" Target="../charts/chart15.xml"/><Relationship Id="rId3" Type="http://schemas.openxmlformats.org/officeDocument/2006/relationships/image" Target="../media/image2.png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svg"/><Relationship Id="rId38" Type="http://schemas.openxmlformats.org/officeDocument/2006/relationships/image" Target="../media/image32.png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26" Type="http://schemas.openxmlformats.org/officeDocument/2006/relationships/image" Target="../media/image20.png"/><Relationship Id="rId39" Type="http://schemas.openxmlformats.org/officeDocument/2006/relationships/image" Target="../media/image38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41.png"/><Relationship Id="rId47" Type="http://schemas.openxmlformats.org/officeDocument/2006/relationships/image" Target="../media/image34.png"/><Relationship Id="rId7" Type="http://schemas.openxmlformats.org/officeDocument/2006/relationships/chart" Target="../charts/chart19.xml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10.svg"/><Relationship Id="rId29" Type="http://schemas.openxmlformats.org/officeDocument/2006/relationships/image" Target="../media/image23.sv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18.xml"/><Relationship Id="rId11" Type="http://schemas.openxmlformats.org/officeDocument/2006/relationships/image" Target="../media/image5.png"/><Relationship Id="rId24" Type="http://schemas.openxmlformats.org/officeDocument/2006/relationships/image" Target="../media/image18.svg"/><Relationship Id="rId32" Type="http://schemas.openxmlformats.org/officeDocument/2006/relationships/image" Target="../media/image26.png"/><Relationship Id="rId37" Type="http://schemas.openxmlformats.org/officeDocument/2006/relationships/image" Target="../media/image36.png"/><Relationship Id="rId40" Type="http://schemas.openxmlformats.org/officeDocument/2006/relationships/image" Target="../media/image39.png"/><Relationship Id="rId45" Type="http://schemas.openxmlformats.org/officeDocument/2006/relationships/image" Target="../media/image32.png"/><Relationship Id="rId5" Type="http://schemas.openxmlformats.org/officeDocument/2006/relationships/chart" Target="../charts/chart17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5.png"/><Relationship Id="rId10" Type="http://schemas.openxmlformats.org/officeDocument/2006/relationships/image" Target="../media/image4.svg"/><Relationship Id="rId19" Type="http://schemas.openxmlformats.org/officeDocument/2006/relationships/image" Target="../media/image13.png"/><Relationship Id="rId31" Type="http://schemas.openxmlformats.org/officeDocument/2006/relationships/image" Target="../media/image25.svg"/><Relationship Id="rId44" Type="http://schemas.openxmlformats.org/officeDocument/2006/relationships/image" Target="../media/image31.png"/><Relationship Id="rId4" Type="http://schemas.openxmlformats.org/officeDocument/2006/relationships/chart" Target="../charts/chart16.xm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image" Target="../media/image16.svg"/><Relationship Id="rId27" Type="http://schemas.openxmlformats.org/officeDocument/2006/relationships/image" Target="../media/image21.svg"/><Relationship Id="rId30" Type="http://schemas.openxmlformats.org/officeDocument/2006/relationships/image" Target="../media/image24.png"/><Relationship Id="rId35" Type="http://schemas.openxmlformats.org/officeDocument/2006/relationships/image" Target="../media/image29.svg"/><Relationship Id="rId43" Type="http://schemas.openxmlformats.org/officeDocument/2006/relationships/image" Target="../media/image42.svg"/><Relationship Id="rId8" Type="http://schemas.openxmlformats.org/officeDocument/2006/relationships/chart" Target="../charts/chart20.xml"/><Relationship Id="rId3" Type="http://schemas.openxmlformats.org/officeDocument/2006/relationships/image" Target="../media/image2.png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svg"/><Relationship Id="rId38" Type="http://schemas.openxmlformats.org/officeDocument/2006/relationships/image" Target="../media/image37.png"/><Relationship Id="rId46" Type="http://schemas.openxmlformats.org/officeDocument/2006/relationships/image" Target="../media/image33.png"/><Relationship Id="rId20" Type="http://schemas.openxmlformats.org/officeDocument/2006/relationships/image" Target="../media/image14.svg"/><Relationship Id="rId41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26" Type="http://schemas.openxmlformats.org/officeDocument/2006/relationships/image" Target="../media/image20.png"/><Relationship Id="rId39" Type="http://schemas.openxmlformats.org/officeDocument/2006/relationships/image" Target="../media/image38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41.png"/><Relationship Id="rId47" Type="http://schemas.openxmlformats.org/officeDocument/2006/relationships/image" Target="../media/image34.png"/><Relationship Id="rId7" Type="http://schemas.openxmlformats.org/officeDocument/2006/relationships/chart" Target="../charts/chart24.xml"/><Relationship Id="rId2" Type="http://schemas.openxmlformats.org/officeDocument/2006/relationships/notesSlide" Target="../notesSlides/notesSlide6.xml"/><Relationship Id="rId16" Type="http://schemas.openxmlformats.org/officeDocument/2006/relationships/image" Target="../media/image10.svg"/><Relationship Id="rId29" Type="http://schemas.openxmlformats.org/officeDocument/2006/relationships/image" Target="../media/image23.svg"/><Relationship Id="rId11" Type="http://schemas.openxmlformats.org/officeDocument/2006/relationships/image" Target="../media/image5.png"/><Relationship Id="rId24" Type="http://schemas.openxmlformats.org/officeDocument/2006/relationships/image" Target="../media/image18.svg"/><Relationship Id="rId32" Type="http://schemas.openxmlformats.org/officeDocument/2006/relationships/image" Target="../media/image26.png"/><Relationship Id="rId37" Type="http://schemas.openxmlformats.org/officeDocument/2006/relationships/image" Target="../media/image35.png"/><Relationship Id="rId40" Type="http://schemas.openxmlformats.org/officeDocument/2006/relationships/image" Target="../media/image39.png"/><Relationship Id="rId45" Type="http://schemas.openxmlformats.org/officeDocument/2006/relationships/image" Target="../media/image32.png"/><Relationship Id="rId5" Type="http://schemas.openxmlformats.org/officeDocument/2006/relationships/chart" Target="../charts/chart22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6.png"/><Relationship Id="rId49" Type="http://schemas.openxmlformats.org/officeDocument/2006/relationships/image" Target="../media/image44.png"/><Relationship Id="rId10" Type="http://schemas.openxmlformats.org/officeDocument/2006/relationships/image" Target="../media/image4.svg"/><Relationship Id="rId19" Type="http://schemas.openxmlformats.org/officeDocument/2006/relationships/image" Target="../media/image13.png"/><Relationship Id="rId31" Type="http://schemas.openxmlformats.org/officeDocument/2006/relationships/image" Target="../media/image25.svg"/><Relationship Id="rId44" Type="http://schemas.openxmlformats.org/officeDocument/2006/relationships/image" Target="../media/image31.png"/><Relationship Id="rId4" Type="http://schemas.openxmlformats.org/officeDocument/2006/relationships/chart" Target="../charts/chart2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image" Target="../media/image16.svg"/><Relationship Id="rId27" Type="http://schemas.openxmlformats.org/officeDocument/2006/relationships/image" Target="../media/image21.svg"/><Relationship Id="rId30" Type="http://schemas.openxmlformats.org/officeDocument/2006/relationships/image" Target="../media/image24.png"/><Relationship Id="rId35" Type="http://schemas.openxmlformats.org/officeDocument/2006/relationships/image" Target="../media/image29.svg"/><Relationship Id="rId43" Type="http://schemas.openxmlformats.org/officeDocument/2006/relationships/image" Target="../media/image42.svg"/><Relationship Id="rId48" Type="http://schemas.openxmlformats.org/officeDocument/2006/relationships/image" Target="../media/image43.png"/><Relationship Id="rId8" Type="http://schemas.openxmlformats.org/officeDocument/2006/relationships/chart" Target="../charts/chart25.xml"/><Relationship Id="rId3" Type="http://schemas.openxmlformats.org/officeDocument/2006/relationships/image" Target="../media/image2.png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svg"/><Relationship Id="rId38" Type="http://schemas.openxmlformats.org/officeDocument/2006/relationships/image" Target="../media/image37.png"/><Relationship Id="rId46" Type="http://schemas.openxmlformats.org/officeDocument/2006/relationships/image" Target="../media/image33.png"/><Relationship Id="rId20" Type="http://schemas.openxmlformats.org/officeDocument/2006/relationships/image" Target="../media/image14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3.xml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26" Type="http://schemas.openxmlformats.org/officeDocument/2006/relationships/image" Target="../media/image20.png"/><Relationship Id="rId39" Type="http://schemas.openxmlformats.org/officeDocument/2006/relationships/image" Target="../media/image38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41.png"/><Relationship Id="rId47" Type="http://schemas.openxmlformats.org/officeDocument/2006/relationships/image" Target="../media/image34.png"/><Relationship Id="rId7" Type="http://schemas.openxmlformats.org/officeDocument/2006/relationships/chart" Target="../charts/chart29.xml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10.svg"/><Relationship Id="rId29" Type="http://schemas.openxmlformats.org/officeDocument/2006/relationships/image" Target="../media/image23.svg"/><Relationship Id="rId11" Type="http://schemas.openxmlformats.org/officeDocument/2006/relationships/image" Target="../media/image5.png"/><Relationship Id="rId24" Type="http://schemas.openxmlformats.org/officeDocument/2006/relationships/image" Target="../media/image18.svg"/><Relationship Id="rId32" Type="http://schemas.openxmlformats.org/officeDocument/2006/relationships/image" Target="../media/image26.png"/><Relationship Id="rId37" Type="http://schemas.openxmlformats.org/officeDocument/2006/relationships/image" Target="../media/image35.png"/><Relationship Id="rId40" Type="http://schemas.openxmlformats.org/officeDocument/2006/relationships/image" Target="../media/image39.png"/><Relationship Id="rId45" Type="http://schemas.openxmlformats.org/officeDocument/2006/relationships/image" Target="../media/image32.png"/><Relationship Id="rId5" Type="http://schemas.openxmlformats.org/officeDocument/2006/relationships/chart" Target="../charts/chart27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36.png"/><Relationship Id="rId49" Type="http://schemas.openxmlformats.org/officeDocument/2006/relationships/image" Target="../media/image44.png"/><Relationship Id="rId10" Type="http://schemas.openxmlformats.org/officeDocument/2006/relationships/image" Target="../media/image4.svg"/><Relationship Id="rId19" Type="http://schemas.openxmlformats.org/officeDocument/2006/relationships/image" Target="../media/image13.png"/><Relationship Id="rId31" Type="http://schemas.openxmlformats.org/officeDocument/2006/relationships/image" Target="../media/image25.svg"/><Relationship Id="rId44" Type="http://schemas.openxmlformats.org/officeDocument/2006/relationships/image" Target="../media/image31.png"/><Relationship Id="rId4" Type="http://schemas.openxmlformats.org/officeDocument/2006/relationships/chart" Target="../charts/chart26.xm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image" Target="../media/image16.svg"/><Relationship Id="rId27" Type="http://schemas.openxmlformats.org/officeDocument/2006/relationships/image" Target="../media/image21.svg"/><Relationship Id="rId30" Type="http://schemas.openxmlformats.org/officeDocument/2006/relationships/image" Target="../media/image24.png"/><Relationship Id="rId35" Type="http://schemas.openxmlformats.org/officeDocument/2006/relationships/image" Target="../media/image29.svg"/><Relationship Id="rId43" Type="http://schemas.openxmlformats.org/officeDocument/2006/relationships/image" Target="../media/image42.svg"/><Relationship Id="rId48" Type="http://schemas.openxmlformats.org/officeDocument/2006/relationships/image" Target="../media/image43.png"/><Relationship Id="rId8" Type="http://schemas.openxmlformats.org/officeDocument/2006/relationships/chart" Target="../charts/chart30.xml"/><Relationship Id="rId3" Type="http://schemas.openxmlformats.org/officeDocument/2006/relationships/image" Target="../media/image2.png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svg"/><Relationship Id="rId38" Type="http://schemas.openxmlformats.org/officeDocument/2006/relationships/image" Target="../media/image37.png"/><Relationship Id="rId46" Type="http://schemas.openxmlformats.org/officeDocument/2006/relationships/image" Target="../media/image33.png"/><Relationship Id="rId20" Type="http://schemas.openxmlformats.org/officeDocument/2006/relationships/image" Target="../media/image14.svg"/><Relationship Id="rId41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28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26" Type="http://schemas.openxmlformats.org/officeDocument/2006/relationships/image" Target="../media/image20.png"/><Relationship Id="rId39" Type="http://schemas.openxmlformats.org/officeDocument/2006/relationships/image" Target="../media/image35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9.png"/><Relationship Id="rId47" Type="http://schemas.openxmlformats.org/officeDocument/2006/relationships/image" Target="../media/image46.png"/><Relationship Id="rId50" Type="http://schemas.openxmlformats.org/officeDocument/2006/relationships/image" Target="../media/image49.jpeg"/><Relationship Id="rId7" Type="http://schemas.openxmlformats.org/officeDocument/2006/relationships/chart" Target="../charts/chart34.xml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10.svg"/><Relationship Id="rId29" Type="http://schemas.openxmlformats.org/officeDocument/2006/relationships/image" Target="../media/image23.svg"/><Relationship Id="rId11" Type="http://schemas.openxmlformats.org/officeDocument/2006/relationships/image" Target="../media/image5.png"/><Relationship Id="rId24" Type="http://schemas.openxmlformats.org/officeDocument/2006/relationships/image" Target="../media/image18.svg"/><Relationship Id="rId32" Type="http://schemas.openxmlformats.org/officeDocument/2006/relationships/image" Target="../media/image26.png"/><Relationship Id="rId37" Type="http://schemas.openxmlformats.org/officeDocument/2006/relationships/image" Target="../media/image42.svg"/><Relationship Id="rId40" Type="http://schemas.openxmlformats.org/officeDocument/2006/relationships/image" Target="../media/image37.png"/><Relationship Id="rId45" Type="http://schemas.openxmlformats.org/officeDocument/2006/relationships/image" Target="../media/image44.png"/><Relationship Id="rId5" Type="http://schemas.openxmlformats.org/officeDocument/2006/relationships/chart" Target="../charts/chart32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41.png"/><Relationship Id="rId49" Type="http://schemas.openxmlformats.org/officeDocument/2006/relationships/image" Target="../media/image48.png"/><Relationship Id="rId10" Type="http://schemas.openxmlformats.org/officeDocument/2006/relationships/image" Target="../media/image4.svg"/><Relationship Id="rId19" Type="http://schemas.openxmlformats.org/officeDocument/2006/relationships/image" Target="../media/image13.png"/><Relationship Id="rId31" Type="http://schemas.openxmlformats.org/officeDocument/2006/relationships/image" Target="../media/image25.svg"/><Relationship Id="rId44" Type="http://schemas.openxmlformats.org/officeDocument/2006/relationships/image" Target="../media/image43.png"/><Relationship Id="rId4" Type="http://schemas.openxmlformats.org/officeDocument/2006/relationships/chart" Target="../charts/chart31.xm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image" Target="../media/image16.svg"/><Relationship Id="rId27" Type="http://schemas.openxmlformats.org/officeDocument/2006/relationships/image" Target="../media/image21.svg"/><Relationship Id="rId30" Type="http://schemas.openxmlformats.org/officeDocument/2006/relationships/image" Target="../media/image24.png"/><Relationship Id="rId35" Type="http://schemas.openxmlformats.org/officeDocument/2006/relationships/image" Target="../media/image29.svg"/><Relationship Id="rId43" Type="http://schemas.openxmlformats.org/officeDocument/2006/relationships/image" Target="../media/image40.png"/><Relationship Id="rId48" Type="http://schemas.openxmlformats.org/officeDocument/2006/relationships/image" Target="../media/image47.png"/><Relationship Id="rId8" Type="http://schemas.openxmlformats.org/officeDocument/2006/relationships/chart" Target="../charts/chart35.xml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svg"/><Relationship Id="rId38" Type="http://schemas.openxmlformats.org/officeDocument/2006/relationships/image" Target="../media/image36.png"/><Relationship Id="rId46" Type="http://schemas.openxmlformats.org/officeDocument/2006/relationships/image" Target="../media/image45.png"/><Relationship Id="rId20" Type="http://schemas.openxmlformats.org/officeDocument/2006/relationships/image" Target="../media/image14.svg"/><Relationship Id="rId41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3.xml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image" Target="../media/image12.svg"/><Relationship Id="rId26" Type="http://schemas.openxmlformats.org/officeDocument/2006/relationships/image" Target="../media/image20.png"/><Relationship Id="rId39" Type="http://schemas.openxmlformats.org/officeDocument/2006/relationships/image" Target="../media/image35.png"/><Relationship Id="rId21" Type="http://schemas.openxmlformats.org/officeDocument/2006/relationships/image" Target="../media/image15.png"/><Relationship Id="rId34" Type="http://schemas.openxmlformats.org/officeDocument/2006/relationships/image" Target="../media/image28.png"/><Relationship Id="rId42" Type="http://schemas.openxmlformats.org/officeDocument/2006/relationships/image" Target="../media/image39.png"/><Relationship Id="rId47" Type="http://schemas.openxmlformats.org/officeDocument/2006/relationships/image" Target="../media/image46.png"/><Relationship Id="rId50" Type="http://schemas.openxmlformats.org/officeDocument/2006/relationships/image" Target="../media/image49.jpeg"/><Relationship Id="rId7" Type="http://schemas.openxmlformats.org/officeDocument/2006/relationships/chart" Target="../charts/chart39.xml"/><Relationship Id="rId2" Type="http://schemas.openxmlformats.org/officeDocument/2006/relationships/notesSlide" Target="../notesSlides/notesSlide9.xml"/><Relationship Id="rId16" Type="http://schemas.openxmlformats.org/officeDocument/2006/relationships/image" Target="../media/image10.svg"/><Relationship Id="rId29" Type="http://schemas.openxmlformats.org/officeDocument/2006/relationships/image" Target="../media/image23.svg"/><Relationship Id="rId11" Type="http://schemas.openxmlformats.org/officeDocument/2006/relationships/image" Target="../media/image5.png"/><Relationship Id="rId24" Type="http://schemas.openxmlformats.org/officeDocument/2006/relationships/image" Target="../media/image18.svg"/><Relationship Id="rId32" Type="http://schemas.openxmlformats.org/officeDocument/2006/relationships/image" Target="../media/image26.png"/><Relationship Id="rId37" Type="http://schemas.openxmlformats.org/officeDocument/2006/relationships/image" Target="../media/image42.svg"/><Relationship Id="rId40" Type="http://schemas.openxmlformats.org/officeDocument/2006/relationships/image" Target="../media/image37.png"/><Relationship Id="rId45" Type="http://schemas.openxmlformats.org/officeDocument/2006/relationships/image" Target="../media/image44.png"/><Relationship Id="rId5" Type="http://schemas.openxmlformats.org/officeDocument/2006/relationships/chart" Target="../charts/chart37.xml"/><Relationship Id="rId15" Type="http://schemas.openxmlformats.org/officeDocument/2006/relationships/image" Target="../media/image9.png"/><Relationship Id="rId23" Type="http://schemas.openxmlformats.org/officeDocument/2006/relationships/image" Target="../media/image17.png"/><Relationship Id="rId28" Type="http://schemas.openxmlformats.org/officeDocument/2006/relationships/image" Target="../media/image22.png"/><Relationship Id="rId36" Type="http://schemas.openxmlformats.org/officeDocument/2006/relationships/image" Target="../media/image41.png"/><Relationship Id="rId49" Type="http://schemas.openxmlformats.org/officeDocument/2006/relationships/image" Target="../media/image48.png"/><Relationship Id="rId10" Type="http://schemas.openxmlformats.org/officeDocument/2006/relationships/image" Target="../media/image4.svg"/><Relationship Id="rId19" Type="http://schemas.openxmlformats.org/officeDocument/2006/relationships/image" Target="../media/image13.png"/><Relationship Id="rId31" Type="http://schemas.openxmlformats.org/officeDocument/2006/relationships/image" Target="../media/image25.svg"/><Relationship Id="rId44" Type="http://schemas.openxmlformats.org/officeDocument/2006/relationships/image" Target="../media/image43.png"/><Relationship Id="rId4" Type="http://schemas.openxmlformats.org/officeDocument/2006/relationships/chart" Target="../charts/chart36.xml"/><Relationship Id="rId9" Type="http://schemas.openxmlformats.org/officeDocument/2006/relationships/image" Target="../media/image3.png"/><Relationship Id="rId14" Type="http://schemas.openxmlformats.org/officeDocument/2006/relationships/image" Target="../media/image8.svg"/><Relationship Id="rId22" Type="http://schemas.openxmlformats.org/officeDocument/2006/relationships/image" Target="../media/image16.svg"/><Relationship Id="rId27" Type="http://schemas.openxmlformats.org/officeDocument/2006/relationships/image" Target="../media/image21.svg"/><Relationship Id="rId30" Type="http://schemas.openxmlformats.org/officeDocument/2006/relationships/image" Target="../media/image24.png"/><Relationship Id="rId35" Type="http://schemas.openxmlformats.org/officeDocument/2006/relationships/image" Target="../media/image29.svg"/><Relationship Id="rId43" Type="http://schemas.openxmlformats.org/officeDocument/2006/relationships/image" Target="../media/image40.png"/><Relationship Id="rId48" Type="http://schemas.openxmlformats.org/officeDocument/2006/relationships/image" Target="../media/image47.png"/><Relationship Id="rId8" Type="http://schemas.openxmlformats.org/officeDocument/2006/relationships/chart" Target="../charts/chart40.xml"/><Relationship Id="rId51" Type="http://schemas.openxmlformats.org/officeDocument/2006/relationships/image" Target="../media/image50.png"/><Relationship Id="rId3" Type="http://schemas.openxmlformats.org/officeDocument/2006/relationships/image" Target="../media/image2.png"/><Relationship Id="rId12" Type="http://schemas.openxmlformats.org/officeDocument/2006/relationships/image" Target="../media/image6.svg"/><Relationship Id="rId17" Type="http://schemas.openxmlformats.org/officeDocument/2006/relationships/image" Target="../media/image11.png"/><Relationship Id="rId25" Type="http://schemas.openxmlformats.org/officeDocument/2006/relationships/image" Target="../media/image19.png"/><Relationship Id="rId33" Type="http://schemas.openxmlformats.org/officeDocument/2006/relationships/image" Target="../media/image27.svg"/><Relationship Id="rId38" Type="http://schemas.openxmlformats.org/officeDocument/2006/relationships/image" Target="../media/image36.png"/><Relationship Id="rId46" Type="http://schemas.openxmlformats.org/officeDocument/2006/relationships/image" Target="../media/image45.png"/><Relationship Id="rId20" Type="http://schemas.openxmlformats.org/officeDocument/2006/relationships/image" Target="../media/image14.svg"/><Relationship Id="rId41" Type="http://schemas.openxmlformats.org/officeDocument/2006/relationships/image" Target="../media/image38.png"/><Relationship Id="rId1" Type="http://schemas.openxmlformats.org/officeDocument/2006/relationships/slideLayout" Target="../slideLayouts/slideLayout2.xml"/><Relationship Id="rId6" Type="http://schemas.openxmlformats.org/officeDocument/2006/relationships/chart" Target="../charts/chart3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9054E47-8D99-B218-6343-B66347322813}"/>
              </a:ext>
            </a:extLst>
          </p:cNvPr>
          <p:cNvSpPr/>
          <p:nvPr/>
        </p:nvSpPr>
        <p:spPr>
          <a:xfrm>
            <a:off x="-672" y="0"/>
            <a:ext cx="14630400" cy="8244840"/>
          </a:xfrm>
          <a:prstGeom prst="rect">
            <a:avLst/>
          </a:prstGeom>
          <a:solidFill>
            <a:srgbClr val="0087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9" name="Text 0">
            <a:extLst>
              <a:ext uri="{FF2B5EF4-FFF2-40B4-BE49-F238E27FC236}">
                <a16:creationId xmlns:a16="http://schemas.microsoft.com/office/drawing/2014/main" id="{50713924-1312-A9C4-371C-E772BB5AA39F}"/>
              </a:ext>
            </a:extLst>
          </p:cNvPr>
          <p:cNvSpPr/>
          <p:nvPr/>
        </p:nvSpPr>
        <p:spPr>
          <a:xfrm>
            <a:off x="780585" y="2742522"/>
            <a:ext cx="1306922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6000" b="1" dirty="0">
                <a:solidFill>
                  <a:schemeClr val="bg1"/>
                </a:solidFill>
                <a:latin typeface="Rockwell Extra Bold" panose="02060903040505020403" pitchFamily="18" charset="0"/>
                <a:ea typeface="Roboto Medium" pitchFamily="34" charset="-122"/>
                <a:cs typeface="Roboto Medium" pitchFamily="34" charset="-120"/>
              </a:rPr>
              <a:t>Google Play Store </a:t>
            </a:r>
          </a:p>
          <a:p>
            <a:pPr marL="0" indent="0" algn="ctr">
              <a:lnSpc>
                <a:spcPts val="5550"/>
              </a:lnSpc>
              <a:buNone/>
            </a:pPr>
            <a:r>
              <a:rPr lang="en-US" sz="6000" b="1" dirty="0">
                <a:solidFill>
                  <a:schemeClr val="bg1"/>
                </a:solidFill>
                <a:latin typeface="Rockwell Extra Bold" panose="02060903040505020403" pitchFamily="18" charset="0"/>
                <a:ea typeface="Roboto Medium" pitchFamily="34" charset="-122"/>
                <a:cs typeface="Roboto Medium" pitchFamily="34" charset="-120"/>
              </a:rPr>
              <a:t>Data Analysis</a:t>
            </a:r>
            <a:endParaRPr lang="en-US" sz="6000" b="1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20" name="Text 1">
            <a:extLst>
              <a:ext uri="{FF2B5EF4-FFF2-40B4-BE49-F238E27FC236}">
                <a16:creationId xmlns:a16="http://schemas.microsoft.com/office/drawing/2014/main" id="{18F7D5D5-3061-82F2-4BCC-507CD2FB093A}"/>
              </a:ext>
            </a:extLst>
          </p:cNvPr>
          <p:cNvSpPr/>
          <p:nvPr/>
        </p:nvSpPr>
        <p:spPr>
          <a:xfrm>
            <a:off x="3536988" y="444988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Insights &amp; Dashboard using Excel, Power Query &amp; Pivot Tables</a:t>
            </a:r>
            <a:endParaRPr lang="en-US" sz="1750" dirty="0"/>
          </a:p>
        </p:txBody>
      </p:sp>
      <p:sp>
        <p:nvSpPr>
          <p:cNvPr id="21" name="Text 2">
            <a:extLst>
              <a:ext uri="{FF2B5EF4-FFF2-40B4-BE49-F238E27FC236}">
                <a16:creationId xmlns:a16="http://schemas.microsoft.com/office/drawing/2014/main" id="{512471B0-4E05-F4AA-BEAE-F3D9224D5265}"/>
              </a:ext>
            </a:extLst>
          </p:cNvPr>
          <p:cNvSpPr/>
          <p:nvPr/>
        </p:nvSpPr>
        <p:spPr>
          <a:xfrm>
            <a:off x="3536987" y="502849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Presented by:</a:t>
            </a:r>
            <a:r>
              <a:rPr lang="en-US" sz="175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Suman Saha — Data Analyst</a:t>
            </a:r>
            <a:endParaRPr lang="en-US" sz="1750" dirty="0"/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48519B59-F9ED-D6CB-F24A-203571A39710}"/>
              </a:ext>
            </a:extLst>
          </p:cNvPr>
          <p:cNvSpPr/>
          <p:nvPr/>
        </p:nvSpPr>
        <p:spPr>
          <a:xfrm rot="10800000">
            <a:off x="4253912" y="-182880"/>
            <a:ext cx="9568767" cy="8854440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62FBD26-D4B1-65C4-6718-59B974E72B53}"/>
              </a:ext>
            </a:extLst>
          </p:cNvPr>
          <p:cNvSpPr/>
          <p:nvPr/>
        </p:nvSpPr>
        <p:spPr>
          <a:xfrm rot="10800000">
            <a:off x="5400440" y="-502919"/>
            <a:ext cx="9568767" cy="8854440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00D8194F-A253-A04A-7D54-8E68A206AEB7}"/>
              </a:ext>
            </a:extLst>
          </p:cNvPr>
          <p:cNvSpPr/>
          <p:nvPr/>
        </p:nvSpPr>
        <p:spPr>
          <a:xfrm>
            <a:off x="640080" y="-259080"/>
            <a:ext cx="9346026" cy="8488680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F322D031-2A8A-DDEB-6DDB-95E24FEFD60A}"/>
              </a:ext>
            </a:extLst>
          </p:cNvPr>
          <p:cNvSpPr/>
          <p:nvPr/>
        </p:nvSpPr>
        <p:spPr>
          <a:xfrm>
            <a:off x="-822960" y="-167640"/>
            <a:ext cx="9346026" cy="8854440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EF9082-C21E-564A-F19A-5FFD3E3770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228">
            <a:extLst>
              <a:ext uri="{FF2B5EF4-FFF2-40B4-BE49-F238E27FC236}">
                <a16:creationId xmlns:a16="http://schemas.microsoft.com/office/drawing/2014/main" id="{8F598E58-8B3A-8DC6-6379-E3B86BF3B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3966" y="7695716"/>
            <a:ext cx="1680277" cy="5029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9BA20BCC-7723-8361-7AA5-D7169FAFD51A}"/>
              </a:ext>
            </a:extLst>
          </p:cNvPr>
          <p:cNvSpPr/>
          <p:nvPr/>
        </p:nvSpPr>
        <p:spPr>
          <a:xfrm>
            <a:off x="-672" y="-38390"/>
            <a:ext cx="14630400" cy="8286999"/>
          </a:xfrm>
          <a:prstGeom prst="rect">
            <a:avLst/>
          </a:prstGeom>
          <a:solidFill>
            <a:srgbClr val="0087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F1265F40-D3C1-C087-36CB-CBF07C69695D}"/>
              </a:ext>
            </a:extLst>
          </p:cNvPr>
          <p:cNvGrpSpPr/>
          <p:nvPr/>
        </p:nvGrpSpPr>
        <p:grpSpPr>
          <a:xfrm>
            <a:off x="14743" y="-30920"/>
            <a:ext cx="15483840" cy="8229600"/>
            <a:chOff x="-5297819" y="1470"/>
            <a:chExt cx="15483840" cy="8229600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8212DADD-524E-8145-211B-31EAA9C855C4}"/>
                </a:ext>
              </a:extLst>
            </p:cNvPr>
            <p:cNvSpPr/>
            <p:nvPr/>
          </p:nvSpPr>
          <p:spPr>
            <a:xfrm>
              <a:off x="-5297819" y="147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431336 h 8229600"/>
                <a:gd name="connsiteX3" fmla="*/ 14653263 w 15483840"/>
                <a:gd name="connsiteY3" fmla="*/ 426720 h 8229600"/>
                <a:gd name="connsiteX4" fmla="*/ 15323817 w 15483840"/>
                <a:gd name="connsiteY4" fmla="*/ 426720 h 8229600"/>
                <a:gd name="connsiteX5" fmla="*/ 15483840 w 15483840"/>
                <a:gd name="connsiteY5" fmla="*/ 586743 h 8229600"/>
                <a:gd name="connsiteX6" fmla="*/ 15483840 w 15483840"/>
                <a:gd name="connsiteY6" fmla="*/ 1226817 h 8229600"/>
                <a:gd name="connsiteX7" fmla="*/ 15323817 w 15483840"/>
                <a:gd name="connsiteY7" fmla="*/ 1386840 h 8229600"/>
                <a:gd name="connsiteX8" fmla="*/ 14653263 w 15483840"/>
                <a:gd name="connsiteY8" fmla="*/ 1386840 h 8229600"/>
                <a:gd name="connsiteX9" fmla="*/ 14630400 w 15483840"/>
                <a:gd name="connsiteY9" fmla="*/ 138222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431336"/>
                  </a:lnTo>
                  <a:lnTo>
                    <a:pt x="14653263" y="426720"/>
                  </a:lnTo>
                  <a:lnTo>
                    <a:pt x="15323817" y="426720"/>
                  </a:lnTo>
                  <a:cubicBezTo>
                    <a:pt x="15412195" y="426720"/>
                    <a:pt x="15483840" y="498365"/>
                    <a:pt x="15483840" y="586743"/>
                  </a:cubicBezTo>
                  <a:lnTo>
                    <a:pt x="15483840" y="1226817"/>
                  </a:lnTo>
                  <a:cubicBezTo>
                    <a:pt x="15483840" y="1315195"/>
                    <a:pt x="15412195" y="1386840"/>
                    <a:pt x="15323817" y="1386840"/>
                  </a:cubicBezTo>
                  <a:lnTo>
                    <a:pt x="14653263" y="1386840"/>
                  </a:lnTo>
                  <a:lnTo>
                    <a:pt x="14630400" y="138222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A7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6C3ED0CD-F5B7-8F2A-8FE0-42824788A7A9}"/>
                </a:ext>
              </a:extLst>
            </p:cNvPr>
            <p:cNvGrpSpPr/>
            <p:nvPr/>
          </p:nvGrpSpPr>
          <p:grpSpPr>
            <a:xfrm>
              <a:off x="2357332" y="764417"/>
              <a:ext cx="7006483" cy="5272727"/>
              <a:chOff x="6257884" y="1540669"/>
              <a:chExt cx="7006483" cy="5272727"/>
            </a:xfrm>
          </p:grpSpPr>
          <p:sp>
            <p:nvSpPr>
              <p:cNvPr id="30" name="Text 0">
                <a:extLst>
                  <a:ext uri="{FF2B5EF4-FFF2-40B4-BE49-F238E27FC236}">
                    <a16:creationId xmlns:a16="http://schemas.microsoft.com/office/drawing/2014/main" id="{2DC78B19-EBF9-CD2B-640C-7E370B22AAE0}"/>
                  </a:ext>
                </a:extLst>
              </p:cNvPr>
              <p:cNvSpPr/>
              <p:nvPr/>
            </p:nvSpPr>
            <p:spPr>
              <a:xfrm>
                <a:off x="6257884" y="1540669"/>
                <a:ext cx="5670590" cy="70877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Problem Statement</a:t>
                </a:r>
                <a:endParaRPr lang="en-US" sz="4450" dirty="0"/>
              </a:p>
            </p:txBody>
          </p:sp>
          <p:sp>
            <p:nvSpPr>
              <p:cNvPr id="31" name="Text 1">
                <a:extLst>
                  <a:ext uri="{FF2B5EF4-FFF2-40B4-BE49-F238E27FC236}">
                    <a16:creationId xmlns:a16="http://schemas.microsoft.com/office/drawing/2014/main" id="{68485C22-61F8-08A1-C3A3-E188F8B1422D}"/>
                  </a:ext>
                </a:extLst>
              </p:cNvPr>
              <p:cNvSpPr/>
              <p:nvPr/>
            </p:nvSpPr>
            <p:spPr>
              <a:xfrm>
                <a:off x="6257884" y="2816423"/>
                <a:ext cx="3402330" cy="4252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3300"/>
                  </a:lnSpc>
                  <a:buNone/>
                </a:pPr>
                <a:r>
                  <a:rPr lang="en-US" sz="26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Our Challenge</a:t>
                </a:r>
                <a:endParaRPr lang="en-US" sz="2650" dirty="0"/>
              </a:p>
            </p:txBody>
          </p:sp>
          <p:sp>
            <p:nvSpPr>
              <p:cNvPr id="32" name="Text 2">
                <a:extLst>
                  <a:ext uri="{FF2B5EF4-FFF2-40B4-BE49-F238E27FC236}">
                    <a16:creationId xmlns:a16="http://schemas.microsoft.com/office/drawing/2014/main" id="{C416AB45-1C64-5FD1-A4F9-C32B8D57E1CA}"/>
                  </a:ext>
                </a:extLst>
              </p:cNvPr>
              <p:cNvSpPr/>
              <p:nvPr/>
            </p:nvSpPr>
            <p:spPr>
              <a:xfrm>
                <a:off x="6257884" y="3468529"/>
                <a:ext cx="3501509" cy="145161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Analyze Google Play Store data to unlock actionable insights that drive better app development and business decisions.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Shape 11">
                <a:extLst>
                  <a:ext uri="{FF2B5EF4-FFF2-40B4-BE49-F238E27FC236}">
                    <a16:creationId xmlns:a16="http://schemas.microsoft.com/office/drawing/2014/main" id="{AF129437-A399-A58E-69EB-CAAA76D1395F}"/>
                  </a:ext>
                </a:extLst>
              </p:cNvPr>
              <p:cNvSpPr/>
              <p:nvPr/>
            </p:nvSpPr>
            <p:spPr>
              <a:xfrm>
                <a:off x="9660213" y="2768720"/>
                <a:ext cx="3501509" cy="4044676"/>
              </a:xfrm>
              <a:prstGeom prst="roundRect">
                <a:avLst>
                  <a:gd name="adj" fmla="val 5504"/>
                </a:avLst>
              </a:prstGeom>
              <a:solidFill>
                <a:srgbClr val="FFBA08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Text 3">
                <a:extLst>
                  <a:ext uri="{FF2B5EF4-FFF2-40B4-BE49-F238E27FC236}">
                    <a16:creationId xmlns:a16="http://schemas.microsoft.com/office/drawing/2014/main" id="{0D80BCF4-7540-AD56-A948-198CD5F31ED9}"/>
                  </a:ext>
                </a:extLst>
              </p:cNvPr>
              <p:cNvSpPr/>
              <p:nvPr/>
            </p:nvSpPr>
            <p:spPr>
              <a:xfrm>
                <a:off x="9762858" y="2816423"/>
                <a:ext cx="3402330" cy="4252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3300"/>
                  </a:lnSpc>
                  <a:buNone/>
                </a:pPr>
                <a:r>
                  <a:rPr lang="en-US" sz="26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Key Questions</a:t>
                </a:r>
                <a:endParaRPr lang="en-US" sz="2650" dirty="0"/>
              </a:p>
            </p:txBody>
          </p:sp>
          <p:sp>
            <p:nvSpPr>
              <p:cNvPr id="56" name="Text 4">
                <a:extLst>
                  <a:ext uri="{FF2B5EF4-FFF2-40B4-BE49-F238E27FC236}">
                    <a16:creationId xmlns:a16="http://schemas.microsoft.com/office/drawing/2014/main" id="{CFEB5049-3648-B904-2A99-4A84AE40DB65}"/>
                  </a:ext>
                </a:extLst>
              </p:cNvPr>
              <p:cNvSpPr/>
              <p:nvPr/>
            </p:nvSpPr>
            <p:spPr>
              <a:xfrm>
                <a:off x="9762858" y="3468529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How are apps distributed across categories?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 5">
                <a:extLst>
                  <a:ext uri="{FF2B5EF4-FFF2-40B4-BE49-F238E27FC236}">
                    <a16:creationId xmlns:a16="http://schemas.microsoft.com/office/drawing/2014/main" id="{6DC10183-7756-632C-1C50-803A34FEEB20}"/>
                  </a:ext>
                </a:extLst>
              </p:cNvPr>
              <p:cNvSpPr/>
              <p:nvPr/>
            </p:nvSpPr>
            <p:spPr>
              <a:xfrm>
                <a:off x="9762858" y="4273629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What drives higher ratings and engagement?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 6">
                <a:extLst>
                  <a:ext uri="{FF2B5EF4-FFF2-40B4-BE49-F238E27FC236}">
                    <a16:creationId xmlns:a16="http://schemas.microsoft.com/office/drawing/2014/main" id="{F10A9BE6-3646-6B0E-8D80-11A81742E9C5}"/>
                  </a:ext>
                </a:extLst>
              </p:cNvPr>
              <p:cNvSpPr/>
              <p:nvPr/>
            </p:nvSpPr>
            <p:spPr>
              <a:xfrm>
                <a:off x="9762858" y="5078730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How do free and paid apps compare in performance?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 7">
                <a:extLst>
                  <a:ext uri="{FF2B5EF4-FFF2-40B4-BE49-F238E27FC236}">
                    <a16:creationId xmlns:a16="http://schemas.microsoft.com/office/drawing/2014/main" id="{A8AA1359-64D3-4455-416A-E5B5E2AA366C}"/>
                  </a:ext>
                </a:extLst>
              </p:cNvPr>
              <p:cNvSpPr/>
              <p:nvPr/>
            </p:nvSpPr>
            <p:spPr>
              <a:xfrm>
                <a:off x="9762858" y="5883831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Which categories show the strongest user engagement?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71AF4D1-31A4-A73F-9B60-1E7D0351695C}"/>
              </a:ext>
            </a:extLst>
          </p:cNvPr>
          <p:cNvGrpSpPr/>
          <p:nvPr/>
        </p:nvGrpSpPr>
        <p:grpSpPr>
          <a:xfrm>
            <a:off x="1608" y="-25461"/>
            <a:ext cx="19251524" cy="8229600"/>
            <a:chOff x="-5320679" y="-2015"/>
            <a:chExt cx="19251524" cy="82296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765D8E9E-AC02-EAFC-7BCF-2BCAFB8FB0B8}"/>
                </a:ext>
              </a:extLst>
            </p:cNvPr>
            <p:cNvSpPr/>
            <p:nvPr/>
          </p:nvSpPr>
          <p:spPr>
            <a:xfrm>
              <a:off x="-5320679" y="-2015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1508296 h 8229600"/>
                <a:gd name="connsiteX3" fmla="*/ 14653263 w 15483840"/>
                <a:gd name="connsiteY3" fmla="*/ 1503680 h 8229600"/>
                <a:gd name="connsiteX4" fmla="*/ 15323817 w 15483840"/>
                <a:gd name="connsiteY4" fmla="*/ 1503680 h 8229600"/>
                <a:gd name="connsiteX5" fmla="*/ 15483840 w 15483840"/>
                <a:gd name="connsiteY5" fmla="*/ 1663703 h 8229600"/>
                <a:gd name="connsiteX6" fmla="*/ 15483840 w 15483840"/>
                <a:gd name="connsiteY6" fmla="*/ 2303777 h 8229600"/>
                <a:gd name="connsiteX7" fmla="*/ 15323817 w 15483840"/>
                <a:gd name="connsiteY7" fmla="*/ 2463800 h 8229600"/>
                <a:gd name="connsiteX8" fmla="*/ 14653263 w 15483840"/>
                <a:gd name="connsiteY8" fmla="*/ 2463800 h 8229600"/>
                <a:gd name="connsiteX9" fmla="*/ 14630400 w 15483840"/>
                <a:gd name="connsiteY9" fmla="*/ 245918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1508296"/>
                  </a:lnTo>
                  <a:lnTo>
                    <a:pt x="14653263" y="1503680"/>
                  </a:lnTo>
                  <a:lnTo>
                    <a:pt x="15323817" y="1503680"/>
                  </a:lnTo>
                  <a:cubicBezTo>
                    <a:pt x="15412195" y="1503680"/>
                    <a:pt x="15483840" y="1575325"/>
                    <a:pt x="15483840" y="1663703"/>
                  </a:cubicBezTo>
                  <a:lnTo>
                    <a:pt x="15483840" y="2303777"/>
                  </a:lnTo>
                  <a:cubicBezTo>
                    <a:pt x="15483840" y="2392155"/>
                    <a:pt x="15412195" y="2463800"/>
                    <a:pt x="15323817" y="2463800"/>
                  </a:cubicBezTo>
                  <a:lnTo>
                    <a:pt x="14653263" y="2463800"/>
                  </a:lnTo>
                  <a:lnTo>
                    <a:pt x="14630400" y="245918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BA08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F95C2D1-FEED-9ADE-4014-2BAB96555973}"/>
                </a:ext>
              </a:extLst>
            </p:cNvPr>
            <p:cNvGrpSpPr/>
            <p:nvPr/>
          </p:nvGrpSpPr>
          <p:grpSpPr>
            <a:xfrm>
              <a:off x="4038094" y="456897"/>
              <a:ext cx="9892751" cy="6883329"/>
              <a:chOff x="3365543" y="473245"/>
              <a:chExt cx="9892751" cy="6883329"/>
            </a:xfrm>
          </p:grpSpPr>
          <p:sp>
            <p:nvSpPr>
              <p:cNvPr id="8" name="Text 0">
                <a:extLst>
                  <a:ext uri="{FF2B5EF4-FFF2-40B4-BE49-F238E27FC236}">
                    <a16:creationId xmlns:a16="http://schemas.microsoft.com/office/drawing/2014/main" id="{44BDE541-C6EC-30F0-9BAC-FA8EDB76AC5E}"/>
                  </a:ext>
                </a:extLst>
              </p:cNvPr>
              <p:cNvSpPr/>
              <p:nvPr/>
            </p:nvSpPr>
            <p:spPr>
              <a:xfrm>
                <a:off x="3555113" y="473245"/>
                <a:ext cx="4301043" cy="43566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Dataset Overview</a:t>
                </a:r>
                <a:endParaRPr lang="en-US" sz="4450" dirty="0"/>
              </a:p>
            </p:txBody>
          </p:sp>
          <p:sp>
            <p:nvSpPr>
              <p:cNvPr id="9" name="Text 10">
                <a:extLst>
                  <a:ext uri="{FF2B5EF4-FFF2-40B4-BE49-F238E27FC236}">
                    <a16:creationId xmlns:a16="http://schemas.microsoft.com/office/drawing/2014/main" id="{0AD0C8D6-735E-6798-CB8B-987AADD88A18}"/>
                  </a:ext>
                </a:extLst>
              </p:cNvPr>
              <p:cNvSpPr/>
              <p:nvPr/>
            </p:nvSpPr>
            <p:spPr>
              <a:xfrm>
                <a:off x="3365543" y="1062828"/>
                <a:ext cx="9892751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b="1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Data Source:</a:t>
                </a: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 Kaggle — Google Play Store Dataset</a:t>
                </a:r>
                <a:endParaRPr lang="en-US" sz="1750" dirty="0"/>
              </a:p>
            </p:txBody>
          </p:sp>
          <p:sp>
            <p:nvSpPr>
              <p:cNvPr id="10" name="Shape 11">
                <a:extLst>
                  <a:ext uri="{FF2B5EF4-FFF2-40B4-BE49-F238E27FC236}">
                    <a16:creationId xmlns:a16="http://schemas.microsoft.com/office/drawing/2014/main" id="{FD27AECB-B0F9-BDB5-649D-7B62C77BCCAB}"/>
                  </a:ext>
                </a:extLst>
              </p:cNvPr>
              <p:cNvSpPr/>
              <p:nvPr/>
            </p:nvSpPr>
            <p:spPr>
              <a:xfrm>
                <a:off x="3607455" y="1746228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Text 1">
                <a:extLst>
                  <a:ext uri="{FF2B5EF4-FFF2-40B4-BE49-F238E27FC236}">
                    <a16:creationId xmlns:a16="http://schemas.microsoft.com/office/drawing/2014/main" id="{A92ECEFD-F5BB-AFB5-530E-6D8DF34F3CA2}"/>
                  </a:ext>
                </a:extLst>
              </p:cNvPr>
              <p:cNvSpPr/>
              <p:nvPr/>
            </p:nvSpPr>
            <p:spPr>
              <a:xfrm>
                <a:off x="4137800" y="1673469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10,836</a:t>
                </a:r>
                <a:endParaRPr lang="en-US" sz="4000" dirty="0"/>
              </a:p>
            </p:txBody>
          </p:sp>
          <p:sp>
            <p:nvSpPr>
              <p:cNvPr id="12" name="Text 2">
                <a:extLst>
                  <a:ext uri="{FF2B5EF4-FFF2-40B4-BE49-F238E27FC236}">
                    <a16:creationId xmlns:a16="http://schemas.microsoft.com/office/drawing/2014/main" id="{785D6D25-F5B0-B2F4-381A-37593905ACCC}"/>
                  </a:ext>
                </a:extLst>
              </p:cNvPr>
              <p:cNvSpPr/>
              <p:nvPr/>
            </p:nvSpPr>
            <p:spPr>
              <a:xfrm>
                <a:off x="4479810" y="2553404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Total Apps</a:t>
                </a:r>
                <a:endParaRPr lang="en-US" sz="2200" dirty="0"/>
              </a:p>
            </p:txBody>
          </p:sp>
          <p:sp>
            <p:nvSpPr>
              <p:cNvPr id="13" name="Text 3">
                <a:extLst>
                  <a:ext uri="{FF2B5EF4-FFF2-40B4-BE49-F238E27FC236}">
                    <a16:creationId xmlns:a16="http://schemas.microsoft.com/office/drawing/2014/main" id="{797CE988-AEF6-3DB4-4054-D4CD90DF3157}"/>
                  </a:ext>
                </a:extLst>
              </p:cNvPr>
              <p:cNvSpPr/>
              <p:nvPr/>
            </p:nvSpPr>
            <p:spPr>
              <a:xfrm>
                <a:off x="4137800" y="3047127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Comprehensive app ecosystem</a:t>
                </a:r>
                <a:endParaRPr lang="en-US" sz="1750" dirty="0"/>
              </a:p>
            </p:txBody>
          </p:sp>
          <p:sp>
            <p:nvSpPr>
              <p:cNvPr id="14" name="Shape 11">
                <a:extLst>
                  <a:ext uri="{FF2B5EF4-FFF2-40B4-BE49-F238E27FC236}">
                    <a16:creationId xmlns:a16="http://schemas.microsoft.com/office/drawing/2014/main" id="{FE7F33F8-1CEB-8ABF-C6E8-44D9275513AA}"/>
                  </a:ext>
                </a:extLst>
              </p:cNvPr>
              <p:cNvSpPr/>
              <p:nvPr/>
            </p:nvSpPr>
            <p:spPr>
              <a:xfrm>
                <a:off x="3607455" y="3684825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Text 4">
                <a:extLst>
                  <a:ext uri="{FF2B5EF4-FFF2-40B4-BE49-F238E27FC236}">
                    <a16:creationId xmlns:a16="http://schemas.microsoft.com/office/drawing/2014/main" id="{1F3AA68A-EA85-E919-973F-B936AD8E9266}"/>
                  </a:ext>
                </a:extLst>
              </p:cNvPr>
              <p:cNvSpPr/>
              <p:nvPr/>
            </p:nvSpPr>
            <p:spPr>
              <a:xfrm>
                <a:off x="4137800" y="3618023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33</a:t>
                </a:r>
                <a:endParaRPr lang="en-US" sz="4000" dirty="0"/>
              </a:p>
            </p:txBody>
          </p:sp>
          <p:sp>
            <p:nvSpPr>
              <p:cNvPr id="16" name="Text 5">
                <a:extLst>
                  <a:ext uri="{FF2B5EF4-FFF2-40B4-BE49-F238E27FC236}">
                    <a16:creationId xmlns:a16="http://schemas.microsoft.com/office/drawing/2014/main" id="{95D25964-64F1-052A-A92B-433CBE4882DA}"/>
                  </a:ext>
                </a:extLst>
              </p:cNvPr>
              <p:cNvSpPr/>
              <p:nvPr/>
            </p:nvSpPr>
            <p:spPr>
              <a:xfrm>
                <a:off x="4479810" y="4497958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Categories</a:t>
                </a:r>
                <a:endParaRPr lang="en-US" sz="2200" dirty="0"/>
              </a:p>
            </p:txBody>
          </p:sp>
          <p:sp>
            <p:nvSpPr>
              <p:cNvPr id="17" name="Text 6">
                <a:extLst>
                  <a:ext uri="{FF2B5EF4-FFF2-40B4-BE49-F238E27FC236}">
                    <a16:creationId xmlns:a16="http://schemas.microsoft.com/office/drawing/2014/main" id="{3CF649CA-9E35-4712-2903-68EB843A6A20}"/>
                  </a:ext>
                </a:extLst>
              </p:cNvPr>
              <p:cNvSpPr/>
              <p:nvPr/>
            </p:nvSpPr>
            <p:spPr>
              <a:xfrm>
                <a:off x="4137800" y="4991681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Diverse app segments</a:t>
                </a:r>
                <a:endParaRPr lang="en-US" sz="1750" dirty="0"/>
              </a:p>
            </p:txBody>
          </p:sp>
          <p:sp>
            <p:nvSpPr>
              <p:cNvPr id="18" name="Shape 11">
                <a:extLst>
                  <a:ext uri="{FF2B5EF4-FFF2-40B4-BE49-F238E27FC236}">
                    <a16:creationId xmlns:a16="http://schemas.microsoft.com/office/drawing/2014/main" id="{83D1160D-BDCC-38E1-6A08-B0515958CB3D}"/>
                  </a:ext>
                </a:extLst>
              </p:cNvPr>
              <p:cNvSpPr/>
              <p:nvPr/>
            </p:nvSpPr>
            <p:spPr>
              <a:xfrm>
                <a:off x="3616739" y="5625762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7">
                <a:extLst>
                  <a:ext uri="{FF2B5EF4-FFF2-40B4-BE49-F238E27FC236}">
                    <a16:creationId xmlns:a16="http://schemas.microsoft.com/office/drawing/2014/main" id="{E2BB29BA-B476-9E1E-8C12-B0F5766AE925}"/>
                  </a:ext>
                </a:extLst>
              </p:cNvPr>
              <p:cNvSpPr/>
              <p:nvPr/>
            </p:nvSpPr>
            <p:spPr>
              <a:xfrm>
                <a:off x="4137800" y="5641393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2012-16</a:t>
                </a:r>
                <a:endParaRPr lang="en-US" sz="4000" dirty="0"/>
              </a:p>
            </p:txBody>
          </p:sp>
          <p:sp>
            <p:nvSpPr>
              <p:cNvPr id="20" name="Text 8">
                <a:extLst>
                  <a:ext uri="{FF2B5EF4-FFF2-40B4-BE49-F238E27FC236}">
                    <a16:creationId xmlns:a16="http://schemas.microsoft.com/office/drawing/2014/main" id="{26CBAD7A-D50B-F4B5-DC36-45AF6500013E}"/>
                  </a:ext>
                </a:extLst>
              </p:cNvPr>
              <p:cNvSpPr/>
              <p:nvPr/>
            </p:nvSpPr>
            <p:spPr>
              <a:xfrm>
                <a:off x="4479811" y="6521328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Time Period</a:t>
                </a:r>
                <a:endParaRPr lang="en-US" sz="2200" dirty="0"/>
              </a:p>
            </p:txBody>
          </p:sp>
          <p:sp>
            <p:nvSpPr>
              <p:cNvPr id="21" name="Text 9">
                <a:extLst>
                  <a:ext uri="{FF2B5EF4-FFF2-40B4-BE49-F238E27FC236}">
                    <a16:creationId xmlns:a16="http://schemas.microsoft.com/office/drawing/2014/main" id="{469B7488-2FB8-3DE1-93EC-436AD01105ED}"/>
                  </a:ext>
                </a:extLst>
              </p:cNvPr>
              <p:cNvSpPr/>
              <p:nvPr/>
            </p:nvSpPr>
            <p:spPr>
              <a:xfrm>
                <a:off x="4137800" y="7015051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Multi-year analysis</a:t>
                </a:r>
                <a:endParaRPr lang="en-US" sz="175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63D6CD0C-A5B8-1074-549D-FE35050D0603}"/>
              </a:ext>
            </a:extLst>
          </p:cNvPr>
          <p:cNvGrpSpPr/>
          <p:nvPr/>
        </p:nvGrpSpPr>
        <p:grpSpPr>
          <a:xfrm>
            <a:off x="-29462" y="-31652"/>
            <a:ext cx="15483840" cy="8229600"/>
            <a:chOff x="-5328299" y="-31652"/>
            <a:chExt cx="15483840" cy="82296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0E2F927-BE41-0D6F-FB4A-C85E3F59E5E2}"/>
                </a:ext>
              </a:extLst>
            </p:cNvPr>
            <p:cNvSpPr/>
            <p:nvPr/>
          </p:nvSpPr>
          <p:spPr>
            <a:xfrm>
              <a:off x="-5328299" y="-31652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2585256 h 8229600"/>
                <a:gd name="connsiteX3" fmla="*/ 14653263 w 15483840"/>
                <a:gd name="connsiteY3" fmla="*/ 2580640 h 8229600"/>
                <a:gd name="connsiteX4" fmla="*/ 15323817 w 15483840"/>
                <a:gd name="connsiteY4" fmla="*/ 2580640 h 8229600"/>
                <a:gd name="connsiteX5" fmla="*/ 15483840 w 15483840"/>
                <a:gd name="connsiteY5" fmla="*/ 2740663 h 8229600"/>
                <a:gd name="connsiteX6" fmla="*/ 15483840 w 15483840"/>
                <a:gd name="connsiteY6" fmla="*/ 3380737 h 8229600"/>
                <a:gd name="connsiteX7" fmla="*/ 15323817 w 15483840"/>
                <a:gd name="connsiteY7" fmla="*/ 3540760 h 8229600"/>
                <a:gd name="connsiteX8" fmla="*/ 14653263 w 15483840"/>
                <a:gd name="connsiteY8" fmla="*/ 3540760 h 8229600"/>
                <a:gd name="connsiteX9" fmla="*/ 14630400 w 15483840"/>
                <a:gd name="connsiteY9" fmla="*/ 353614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2585256"/>
                  </a:lnTo>
                  <a:lnTo>
                    <a:pt x="14653263" y="2580640"/>
                  </a:lnTo>
                  <a:lnTo>
                    <a:pt x="15323817" y="2580640"/>
                  </a:lnTo>
                  <a:cubicBezTo>
                    <a:pt x="15412195" y="2580640"/>
                    <a:pt x="15483840" y="2652285"/>
                    <a:pt x="15483840" y="2740663"/>
                  </a:cubicBezTo>
                  <a:lnTo>
                    <a:pt x="15483840" y="3380737"/>
                  </a:lnTo>
                  <a:cubicBezTo>
                    <a:pt x="15483840" y="3469115"/>
                    <a:pt x="15412195" y="3540760"/>
                    <a:pt x="15323817" y="3540760"/>
                  </a:cubicBezTo>
                  <a:lnTo>
                    <a:pt x="14653263" y="3540760"/>
                  </a:lnTo>
                  <a:lnTo>
                    <a:pt x="14630400" y="353614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BF8CC"/>
            </a:solidFill>
            <a:ln>
              <a:noFill/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E35E8B7-4E7E-766C-614A-E0447A583E3E}"/>
                </a:ext>
              </a:extLst>
            </p:cNvPr>
            <p:cNvGrpSpPr/>
            <p:nvPr/>
          </p:nvGrpSpPr>
          <p:grpSpPr>
            <a:xfrm>
              <a:off x="3171226" y="278261"/>
              <a:ext cx="5953993" cy="7417455"/>
              <a:chOff x="3233344" y="109027"/>
              <a:chExt cx="5953993" cy="7417455"/>
            </a:xfrm>
          </p:grpSpPr>
          <p:sp>
            <p:nvSpPr>
              <p:cNvPr id="25" name="Text 1">
                <a:extLst>
                  <a:ext uri="{FF2B5EF4-FFF2-40B4-BE49-F238E27FC236}">
                    <a16:creationId xmlns:a16="http://schemas.microsoft.com/office/drawing/2014/main" id="{88BA25B7-4E91-4AA2-023E-6392205992AD}"/>
                  </a:ext>
                </a:extLst>
              </p:cNvPr>
              <p:cNvSpPr/>
              <p:nvPr/>
            </p:nvSpPr>
            <p:spPr>
              <a:xfrm>
                <a:off x="3264323" y="816496"/>
                <a:ext cx="209155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01</a:t>
                </a:r>
                <a:endParaRPr lang="en-US" sz="1750" dirty="0"/>
              </a:p>
            </p:txBody>
          </p:sp>
          <p:sp>
            <p:nvSpPr>
              <p:cNvPr id="26" name="Shape 2">
                <a:extLst>
                  <a:ext uri="{FF2B5EF4-FFF2-40B4-BE49-F238E27FC236}">
                    <a16:creationId xmlns:a16="http://schemas.microsoft.com/office/drawing/2014/main" id="{6967E5DD-DEC2-9DE4-DDCD-9C74DFF91AC7}"/>
                  </a:ext>
                </a:extLst>
              </p:cNvPr>
              <p:cNvSpPr/>
              <p:nvPr/>
            </p:nvSpPr>
            <p:spPr>
              <a:xfrm>
                <a:off x="3264323" y="1170706"/>
                <a:ext cx="5923013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Text 3">
                <a:extLst>
                  <a:ext uri="{FF2B5EF4-FFF2-40B4-BE49-F238E27FC236}">
                    <a16:creationId xmlns:a16="http://schemas.microsoft.com/office/drawing/2014/main" id="{4E38A67A-0CA2-13D1-F398-AB84AF2848E2}"/>
                  </a:ext>
                </a:extLst>
              </p:cNvPr>
              <p:cNvSpPr/>
              <p:nvPr/>
            </p:nvSpPr>
            <p:spPr>
              <a:xfrm>
                <a:off x="3264324" y="1344776"/>
                <a:ext cx="2615152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 Quality</a:t>
                </a:r>
                <a:endParaRPr lang="en-US" sz="2200" dirty="0"/>
              </a:p>
            </p:txBody>
          </p:sp>
          <p:sp>
            <p:nvSpPr>
              <p:cNvPr id="28" name="Text 4">
                <a:extLst>
                  <a:ext uri="{FF2B5EF4-FFF2-40B4-BE49-F238E27FC236}">
                    <a16:creationId xmlns:a16="http://schemas.microsoft.com/office/drawing/2014/main" id="{8027C118-6375-CC04-4208-322A87AB8107}"/>
                  </a:ext>
                </a:extLst>
              </p:cNvPr>
              <p:cNvSpPr/>
              <p:nvPr/>
            </p:nvSpPr>
            <p:spPr>
              <a:xfrm>
                <a:off x="3264323" y="1834242"/>
                <a:ext cx="5923013" cy="72461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Removed null values in critical fields: Rating, Reviews, and Installs to ensure accuracy</a:t>
                </a:r>
                <a:endParaRPr lang="en-US" sz="1750" dirty="0"/>
              </a:p>
            </p:txBody>
          </p:sp>
          <p:sp>
            <p:nvSpPr>
              <p:cNvPr id="29" name="Text 0">
                <a:extLst>
                  <a:ext uri="{FF2B5EF4-FFF2-40B4-BE49-F238E27FC236}">
                    <a16:creationId xmlns:a16="http://schemas.microsoft.com/office/drawing/2014/main" id="{7BF8725A-6757-B31D-1906-ECC58BD0DD15}"/>
                  </a:ext>
                </a:extLst>
              </p:cNvPr>
              <p:cNvSpPr/>
              <p:nvPr/>
            </p:nvSpPr>
            <p:spPr>
              <a:xfrm>
                <a:off x="3233344" y="109027"/>
                <a:ext cx="5289772" cy="70746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 Cleaning Process</a:t>
                </a:r>
                <a:endParaRPr lang="en-US" sz="4450" dirty="0"/>
              </a:p>
            </p:txBody>
          </p:sp>
          <p:sp>
            <p:nvSpPr>
              <p:cNvPr id="34" name="Text 13">
                <a:extLst>
                  <a:ext uri="{FF2B5EF4-FFF2-40B4-BE49-F238E27FC236}">
                    <a16:creationId xmlns:a16="http://schemas.microsoft.com/office/drawing/2014/main" id="{36E40650-82CC-BB9F-7454-2DDFE41819C7}"/>
                  </a:ext>
                </a:extLst>
              </p:cNvPr>
              <p:cNvSpPr/>
              <p:nvPr/>
            </p:nvSpPr>
            <p:spPr>
              <a:xfrm>
                <a:off x="3262179" y="2683007"/>
                <a:ext cx="209227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02</a:t>
                </a:r>
                <a:endParaRPr lang="en-US" sz="1750" dirty="0"/>
              </a:p>
            </p:txBody>
          </p:sp>
          <p:sp>
            <p:nvSpPr>
              <p:cNvPr id="35" name="Shape 14">
                <a:extLst>
                  <a:ext uri="{FF2B5EF4-FFF2-40B4-BE49-F238E27FC236}">
                    <a16:creationId xmlns:a16="http://schemas.microsoft.com/office/drawing/2014/main" id="{C24AA454-CDCB-914A-5DBA-BD3E0546E685}"/>
                  </a:ext>
                </a:extLst>
              </p:cNvPr>
              <p:cNvSpPr/>
              <p:nvPr/>
            </p:nvSpPr>
            <p:spPr>
              <a:xfrm>
                <a:off x="3262179" y="3037217"/>
                <a:ext cx="5925157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Text 15">
                <a:extLst>
                  <a:ext uri="{FF2B5EF4-FFF2-40B4-BE49-F238E27FC236}">
                    <a16:creationId xmlns:a16="http://schemas.microsoft.com/office/drawing/2014/main" id="{60B00FFE-D1CF-60E0-2D42-AD71D8E6D710}"/>
                  </a:ext>
                </a:extLst>
              </p:cNvPr>
              <p:cNvSpPr/>
              <p:nvPr/>
            </p:nvSpPr>
            <p:spPr>
              <a:xfrm>
                <a:off x="3262180" y="3211288"/>
                <a:ext cx="2616050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Type Correction</a:t>
                </a:r>
                <a:endParaRPr lang="en-US" sz="2200" dirty="0"/>
              </a:p>
            </p:txBody>
          </p:sp>
          <p:sp>
            <p:nvSpPr>
              <p:cNvPr id="37" name="Text 16">
                <a:extLst>
                  <a:ext uri="{FF2B5EF4-FFF2-40B4-BE49-F238E27FC236}">
                    <a16:creationId xmlns:a16="http://schemas.microsoft.com/office/drawing/2014/main" id="{4DB97464-9B98-AA19-B4E5-B71819353FB8}"/>
                  </a:ext>
                </a:extLst>
              </p:cNvPr>
              <p:cNvSpPr/>
              <p:nvPr/>
            </p:nvSpPr>
            <p:spPr>
              <a:xfrm>
                <a:off x="3262179" y="3734207"/>
                <a:ext cx="5925157" cy="36230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Fixed data types across numbers, dates, and text fields</a:t>
                </a:r>
                <a:endParaRPr lang="en-US" sz="1750" dirty="0"/>
              </a:p>
            </p:txBody>
          </p:sp>
          <p:sp>
            <p:nvSpPr>
              <p:cNvPr id="38" name="Text 17">
                <a:extLst>
                  <a:ext uri="{FF2B5EF4-FFF2-40B4-BE49-F238E27FC236}">
                    <a16:creationId xmlns:a16="http://schemas.microsoft.com/office/drawing/2014/main" id="{062D08C7-DD7D-D55B-212B-31DEA6ED1AD4}"/>
                  </a:ext>
                </a:extLst>
              </p:cNvPr>
              <p:cNvSpPr/>
              <p:nvPr/>
            </p:nvSpPr>
            <p:spPr>
              <a:xfrm>
                <a:off x="3262179" y="4119502"/>
                <a:ext cx="209231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03</a:t>
                </a:r>
                <a:endParaRPr lang="en-US" sz="1750" dirty="0"/>
              </a:p>
            </p:txBody>
          </p:sp>
          <p:sp>
            <p:nvSpPr>
              <p:cNvPr id="39" name="Shape 18">
                <a:extLst>
                  <a:ext uri="{FF2B5EF4-FFF2-40B4-BE49-F238E27FC236}">
                    <a16:creationId xmlns:a16="http://schemas.microsoft.com/office/drawing/2014/main" id="{2264139F-F912-1645-D996-60F467641971}"/>
                  </a:ext>
                </a:extLst>
              </p:cNvPr>
              <p:cNvSpPr/>
              <p:nvPr/>
            </p:nvSpPr>
            <p:spPr>
              <a:xfrm>
                <a:off x="3262179" y="4473712"/>
                <a:ext cx="5925157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Text 19">
                <a:extLst>
                  <a:ext uri="{FF2B5EF4-FFF2-40B4-BE49-F238E27FC236}">
                    <a16:creationId xmlns:a16="http://schemas.microsoft.com/office/drawing/2014/main" id="{20554A79-2308-8B0B-2192-A419151BC86D}"/>
                  </a:ext>
                </a:extLst>
              </p:cNvPr>
              <p:cNvSpPr/>
              <p:nvPr/>
            </p:nvSpPr>
            <p:spPr>
              <a:xfrm>
                <a:off x="3262179" y="4647782"/>
                <a:ext cx="2616099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Feature Engineering</a:t>
                </a:r>
                <a:endParaRPr lang="en-US" sz="2200" dirty="0"/>
              </a:p>
            </p:txBody>
          </p:sp>
          <p:sp>
            <p:nvSpPr>
              <p:cNvPr id="41" name="Text 20">
                <a:extLst>
                  <a:ext uri="{FF2B5EF4-FFF2-40B4-BE49-F238E27FC236}">
                    <a16:creationId xmlns:a16="http://schemas.microsoft.com/office/drawing/2014/main" id="{0A67C4C7-F39B-49F5-7E90-D40819EA3C29}"/>
                  </a:ext>
                </a:extLst>
              </p:cNvPr>
              <p:cNvSpPr/>
              <p:nvPr/>
            </p:nvSpPr>
            <p:spPr>
              <a:xfrm>
                <a:off x="3262179" y="5137248"/>
                <a:ext cx="5925157" cy="72461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Added Year, Month, and Revenue Estimate columns for deeper insights</a:t>
                </a:r>
                <a:endParaRPr lang="en-US" sz="1750" dirty="0"/>
              </a:p>
            </p:txBody>
          </p:sp>
          <p:sp>
            <p:nvSpPr>
              <p:cNvPr id="42" name="Text 9">
                <a:extLst>
                  <a:ext uri="{FF2B5EF4-FFF2-40B4-BE49-F238E27FC236}">
                    <a16:creationId xmlns:a16="http://schemas.microsoft.com/office/drawing/2014/main" id="{16A8731A-0285-CFB6-17E7-3EEC01974DFB}"/>
                  </a:ext>
                </a:extLst>
              </p:cNvPr>
              <p:cNvSpPr/>
              <p:nvPr/>
            </p:nvSpPr>
            <p:spPr>
              <a:xfrm>
                <a:off x="3264324" y="5965298"/>
                <a:ext cx="209155" cy="42432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04</a:t>
                </a:r>
              </a:p>
              <a:p>
                <a:pPr marL="0" indent="0" algn="l">
                  <a:lnSpc>
                    <a:spcPts val="2850"/>
                  </a:lnSpc>
                  <a:buNone/>
                </a:pPr>
                <a:endParaRPr lang="en-US" sz="1750" dirty="0"/>
              </a:p>
            </p:txBody>
          </p:sp>
          <p:sp>
            <p:nvSpPr>
              <p:cNvPr id="43" name="Shape 10">
                <a:extLst>
                  <a:ext uri="{FF2B5EF4-FFF2-40B4-BE49-F238E27FC236}">
                    <a16:creationId xmlns:a16="http://schemas.microsoft.com/office/drawing/2014/main" id="{30D39BDF-F0AB-5D79-9164-81057AE158FD}"/>
                  </a:ext>
                </a:extLst>
              </p:cNvPr>
              <p:cNvSpPr/>
              <p:nvPr/>
            </p:nvSpPr>
            <p:spPr>
              <a:xfrm>
                <a:off x="3264325" y="6319508"/>
                <a:ext cx="5923012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Text 11">
                <a:extLst>
                  <a:ext uri="{FF2B5EF4-FFF2-40B4-BE49-F238E27FC236}">
                    <a16:creationId xmlns:a16="http://schemas.microsoft.com/office/drawing/2014/main" id="{C7225AA1-2328-335B-099A-EF9AA9B3E78D}"/>
                  </a:ext>
                </a:extLst>
              </p:cNvPr>
              <p:cNvSpPr/>
              <p:nvPr/>
            </p:nvSpPr>
            <p:spPr>
              <a:xfrm>
                <a:off x="3264325" y="6493579"/>
                <a:ext cx="2615152" cy="53057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Standardization</a:t>
                </a:r>
                <a:endParaRPr lang="en-US" sz="2200" dirty="0"/>
              </a:p>
            </p:txBody>
          </p:sp>
          <p:sp>
            <p:nvSpPr>
              <p:cNvPr id="45" name="Text 12">
                <a:extLst>
                  <a:ext uri="{FF2B5EF4-FFF2-40B4-BE49-F238E27FC236}">
                    <a16:creationId xmlns:a16="http://schemas.microsoft.com/office/drawing/2014/main" id="{AA434A86-257A-E537-0E9D-72967BF48487}"/>
                  </a:ext>
                </a:extLst>
              </p:cNvPr>
              <p:cNvSpPr/>
              <p:nvPr/>
            </p:nvSpPr>
            <p:spPr>
              <a:xfrm>
                <a:off x="3264325" y="6983045"/>
                <a:ext cx="5923012" cy="5434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Unified category names and city labels for consistent </a:t>
                </a:r>
              </a:p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reporting</a:t>
                </a:r>
                <a:endParaRPr lang="en-US" sz="1750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C3E0C638-272C-8C06-DC7D-9929A8E81943}"/>
              </a:ext>
            </a:extLst>
          </p:cNvPr>
          <p:cNvGrpSpPr/>
          <p:nvPr/>
        </p:nvGrpSpPr>
        <p:grpSpPr>
          <a:xfrm>
            <a:off x="-64344" y="-20222"/>
            <a:ext cx="15483840" cy="8229600"/>
            <a:chOff x="-1417320" y="0"/>
            <a:chExt cx="15483840" cy="82296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FD9ED7D9-D155-C7B7-91BF-9BA402E21EEF}"/>
                </a:ext>
              </a:extLst>
            </p:cNvPr>
            <p:cNvSpPr/>
            <p:nvPr/>
          </p:nvSpPr>
          <p:spPr>
            <a:xfrm>
              <a:off x="-1417320" y="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3662216 h 8229600"/>
                <a:gd name="connsiteX3" fmla="*/ 14653263 w 15483840"/>
                <a:gd name="connsiteY3" fmla="*/ 3657600 h 8229600"/>
                <a:gd name="connsiteX4" fmla="*/ 15323817 w 15483840"/>
                <a:gd name="connsiteY4" fmla="*/ 3657600 h 8229600"/>
                <a:gd name="connsiteX5" fmla="*/ 15483840 w 15483840"/>
                <a:gd name="connsiteY5" fmla="*/ 3817623 h 8229600"/>
                <a:gd name="connsiteX6" fmla="*/ 15483840 w 15483840"/>
                <a:gd name="connsiteY6" fmla="*/ 4457697 h 8229600"/>
                <a:gd name="connsiteX7" fmla="*/ 15323817 w 15483840"/>
                <a:gd name="connsiteY7" fmla="*/ 4617720 h 8229600"/>
                <a:gd name="connsiteX8" fmla="*/ 14653263 w 15483840"/>
                <a:gd name="connsiteY8" fmla="*/ 4617720 h 8229600"/>
                <a:gd name="connsiteX9" fmla="*/ 14630400 w 15483840"/>
                <a:gd name="connsiteY9" fmla="*/ 461310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3662216"/>
                  </a:lnTo>
                  <a:lnTo>
                    <a:pt x="14653263" y="3657600"/>
                  </a:lnTo>
                  <a:lnTo>
                    <a:pt x="15323817" y="3657600"/>
                  </a:lnTo>
                  <a:cubicBezTo>
                    <a:pt x="15412195" y="3657600"/>
                    <a:pt x="15483840" y="3729245"/>
                    <a:pt x="15483840" y="3817623"/>
                  </a:cubicBezTo>
                  <a:lnTo>
                    <a:pt x="15483840" y="4457697"/>
                  </a:lnTo>
                  <a:cubicBezTo>
                    <a:pt x="15483840" y="4546075"/>
                    <a:pt x="15412195" y="4617720"/>
                    <a:pt x="15323817" y="4617720"/>
                  </a:cubicBezTo>
                  <a:lnTo>
                    <a:pt x="14653263" y="4617720"/>
                  </a:lnTo>
                  <a:lnTo>
                    <a:pt x="14630400" y="461310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DE4CF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8" name="Text 0">
              <a:extLst>
                <a:ext uri="{FF2B5EF4-FFF2-40B4-BE49-F238E27FC236}">
                  <a16:creationId xmlns:a16="http://schemas.microsoft.com/office/drawing/2014/main" id="{1B44DA84-F1CA-55E4-48E6-3EC385D19B72}"/>
                </a:ext>
              </a:extLst>
            </p:cNvPr>
            <p:cNvSpPr/>
            <p:nvPr/>
          </p:nvSpPr>
          <p:spPr>
            <a:xfrm>
              <a:off x="6603373" y="22819"/>
              <a:ext cx="5670590" cy="70877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5550"/>
                </a:lnSpc>
                <a:buNone/>
              </a:pPr>
              <a:r>
                <a:rPr lang="en-US" sz="44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Pivot Table Analysis</a:t>
              </a:r>
              <a:endParaRPr lang="en-US" sz="4450" dirty="0"/>
            </a:p>
          </p:txBody>
        </p:sp>
        <p:sp>
          <p:nvSpPr>
            <p:cNvPr id="49" name="Shape 11">
              <a:extLst>
                <a:ext uri="{FF2B5EF4-FFF2-40B4-BE49-F238E27FC236}">
                  <a16:creationId xmlns:a16="http://schemas.microsoft.com/office/drawing/2014/main" id="{54B195F3-AA33-A0FB-8E5D-8625D8267E32}"/>
                </a:ext>
              </a:extLst>
            </p:cNvPr>
            <p:cNvSpPr/>
            <p:nvPr/>
          </p:nvSpPr>
          <p:spPr>
            <a:xfrm>
              <a:off x="6672021" y="776433"/>
              <a:ext cx="3768343" cy="1982879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Text 5">
              <a:extLst>
                <a:ext uri="{FF2B5EF4-FFF2-40B4-BE49-F238E27FC236}">
                  <a16:creationId xmlns:a16="http://schemas.microsoft.com/office/drawing/2014/main" id="{26C1BDD1-39F0-5152-0CF7-49038A60A727}"/>
                </a:ext>
              </a:extLst>
            </p:cNvPr>
            <p:cNvSpPr/>
            <p:nvPr/>
          </p:nvSpPr>
          <p:spPr>
            <a:xfrm>
              <a:off x="7060215" y="776433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Top 5 Categories by Installs</a:t>
              </a:r>
              <a:endParaRPr lang="en-US" sz="1750" dirty="0"/>
            </a:p>
          </p:txBody>
        </p:sp>
        <p:graphicFrame>
          <p:nvGraphicFramePr>
            <p:cNvPr id="51" name="Chart 50">
              <a:extLst>
                <a:ext uri="{FF2B5EF4-FFF2-40B4-BE49-F238E27FC236}">
                  <a16:creationId xmlns:a16="http://schemas.microsoft.com/office/drawing/2014/main" id="{A7D531BD-B7F9-8975-C447-7CD9C68DCC0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72021" y="849730"/>
            <a:ext cx="4112461" cy="19095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2" name="Shape 11">
              <a:extLst>
                <a:ext uri="{FF2B5EF4-FFF2-40B4-BE49-F238E27FC236}">
                  <a16:creationId xmlns:a16="http://schemas.microsoft.com/office/drawing/2014/main" id="{3DCBB6B5-7EA1-E0EA-BE4B-1046740050C6}"/>
                </a:ext>
              </a:extLst>
            </p:cNvPr>
            <p:cNvSpPr/>
            <p:nvPr/>
          </p:nvSpPr>
          <p:spPr>
            <a:xfrm>
              <a:off x="10046825" y="2841756"/>
              <a:ext cx="3103739" cy="2758746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3" name="Text 3">
              <a:extLst>
                <a:ext uri="{FF2B5EF4-FFF2-40B4-BE49-F238E27FC236}">
                  <a16:creationId xmlns:a16="http://schemas.microsoft.com/office/drawing/2014/main" id="{0EC6C213-21D5-A271-ED81-CF201934A215}"/>
                </a:ext>
              </a:extLst>
            </p:cNvPr>
            <p:cNvSpPr/>
            <p:nvPr/>
          </p:nvSpPr>
          <p:spPr>
            <a:xfrm>
              <a:off x="10111381" y="2882163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Year-wise App Distribution</a:t>
              </a:r>
              <a:endParaRPr lang="en-US" sz="1750" dirty="0"/>
            </a:p>
          </p:txBody>
        </p:sp>
        <p:graphicFrame>
          <p:nvGraphicFramePr>
            <p:cNvPr id="54" name="Chart 53">
              <a:extLst>
                <a:ext uri="{FF2B5EF4-FFF2-40B4-BE49-F238E27FC236}">
                  <a16:creationId xmlns:a16="http://schemas.microsoft.com/office/drawing/2014/main" id="{6119C5DA-D585-609B-CBF8-2C95051F13E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126802" y="3087445"/>
            <a:ext cx="2998675" cy="25130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1" name="Shape 11">
              <a:extLst>
                <a:ext uri="{FF2B5EF4-FFF2-40B4-BE49-F238E27FC236}">
                  <a16:creationId xmlns:a16="http://schemas.microsoft.com/office/drawing/2014/main" id="{46D1271D-A62A-6E74-B665-1C97E82842F7}"/>
                </a:ext>
              </a:extLst>
            </p:cNvPr>
            <p:cNvSpPr/>
            <p:nvPr/>
          </p:nvSpPr>
          <p:spPr>
            <a:xfrm>
              <a:off x="6672021" y="2848335"/>
              <a:ext cx="3103739" cy="2758746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2" name="Text 10">
              <a:extLst>
                <a:ext uri="{FF2B5EF4-FFF2-40B4-BE49-F238E27FC236}">
                  <a16:creationId xmlns:a16="http://schemas.microsoft.com/office/drawing/2014/main" id="{741DC134-86D4-0315-55C0-00CE114D4406}"/>
                </a:ext>
              </a:extLst>
            </p:cNvPr>
            <p:cNvSpPr/>
            <p:nvPr/>
          </p:nvSpPr>
          <p:spPr>
            <a:xfrm>
              <a:off x="6938855" y="2947262"/>
              <a:ext cx="3501509" cy="41408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Top Apps by Installs</a:t>
              </a:r>
              <a:endParaRPr lang="en-US" sz="1750" dirty="0"/>
            </a:p>
          </p:txBody>
        </p:sp>
        <p:graphicFrame>
          <p:nvGraphicFramePr>
            <p:cNvPr id="63" name="Chart 62">
              <a:extLst>
                <a:ext uri="{FF2B5EF4-FFF2-40B4-BE49-F238E27FC236}">
                  <a16:creationId xmlns:a16="http://schemas.microsoft.com/office/drawing/2014/main" id="{982C93E7-41A5-FCDC-EF79-6108D8A9D30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72021" y="3180799"/>
            <a:ext cx="3130572" cy="24262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92" name="Shape 11">
              <a:extLst>
                <a:ext uri="{FF2B5EF4-FFF2-40B4-BE49-F238E27FC236}">
                  <a16:creationId xmlns:a16="http://schemas.microsoft.com/office/drawing/2014/main" id="{977078B4-BF03-1993-5FF2-D778591D94CC}"/>
                </a:ext>
              </a:extLst>
            </p:cNvPr>
            <p:cNvSpPr/>
            <p:nvPr/>
          </p:nvSpPr>
          <p:spPr>
            <a:xfrm>
              <a:off x="9410218" y="5751543"/>
              <a:ext cx="3715259" cy="2369825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93" name="Text 7">
              <a:extLst>
                <a:ext uri="{FF2B5EF4-FFF2-40B4-BE49-F238E27FC236}">
                  <a16:creationId xmlns:a16="http://schemas.microsoft.com/office/drawing/2014/main" id="{25E3E9B4-5855-22B1-DF69-58D233C2F25D}"/>
                </a:ext>
              </a:extLst>
            </p:cNvPr>
            <p:cNvSpPr/>
            <p:nvPr/>
          </p:nvSpPr>
          <p:spPr>
            <a:xfrm>
              <a:off x="9751184" y="5948314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Category-wise Average Rating</a:t>
              </a:r>
              <a:endParaRPr lang="en-US" sz="1750" dirty="0"/>
            </a:p>
          </p:txBody>
        </p:sp>
        <p:graphicFrame>
          <p:nvGraphicFramePr>
            <p:cNvPr id="194" name="Chart 193">
              <a:extLst>
                <a:ext uri="{FF2B5EF4-FFF2-40B4-BE49-F238E27FC236}">
                  <a16:creationId xmlns:a16="http://schemas.microsoft.com/office/drawing/2014/main" id="{6889C42F-2437-1BF3-B4ED-576E843192D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248170" y="6024957"/>
            <a:ext cx="4191985" cy="21566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95" name="Shape 11">
              <a:extLst>
                <a:ext uri="{FF2B5EF4-FFF2-40B4-BE49-F238E27FC236}">
                  <a16:creationId xmlns:a16="http://schemas.microsoft.com/office/drawing/2014/main" id="{3210B325-C599-3E2F-668E-CB2F9D76A100}"/>
                </a:ext>
              </a:extLst>
            </p:cNvPr>
            <p:cNvSpPr/>
            <p:nvPr/>
          </p:nvSpPr>
          <p:spPr>
            <a:xfrm>
              <a:off x="6359716" y="5751542"/>
              <a:ext cx="2986840" cy="2369825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solidFill>
                <a:srgbClr val="D67E00"/>
              </a:solidFill>
              <a:prstDash val="solid"/>
            </a:ln>
            <a:effectLst>
              <a:outerShdw dist="2032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96" name="Text 8">
              <a:extLst>
                <a:ext uri="{FF2B5EF4-FFF2-40B4-BE49-F238E27FC236}">
                  <a16:creationId xmlns:a16="http://schemas.microsoft.com/office/drawing/2014/main" id="{3599A248-B268-6F6C-DE26-33FFAFE6B2C2}"/>
                </a:ext>
              </a:extLst>
            </p:cNvPr>
            <p:cNvSpPr/>
            <p:nvPr/>
          </p:nvSpPr>
          <p:spPr>
            <a:xfrm>
              <a:off x="6069956" y="5776177"/>
              <a:ext cx="3501509" cy="42468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 anchor="t"/>
            <a:lstStyle/>
            <a:p>
              <a:pPr algn="l">
                <a:lnSpc>
                  <a:spcPts val="2850"/>
                </a:lnSpc>
                <a:buSzPct val="100000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     Free vs Paid App Comparison</a:t>
              </a:r>
              <a:endParaRPr lang="en-US" sz="1750" dirty="0"/>
            </a:p>
          </p:txBody>
        </p:sp>
        <p:graphicFrame>
          <p:nvGraphicFramePr>
            <p:cNvPr id="197" name="Chart 196">
              <a:extLst>
                <a:ext uri="{FF2B5EF4-FFF2-40B4-BE49-F238E27FC236}">
                  <a16:creationId xmlns:a16="http://schemas.microsoft.com/office/drawing/2014/main" id="{FFAD81D8-97A7-77A2-6251-3AF78EC395A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359716" y="6087960"/>
            <a:ext cx="2921987" cy="20334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D353892A-FC10-3E17-8343-42DF91A48947}"/>
              </a:ext>
            </a:extLst>
          </p:cNvPr>
          <p:cNvGrpSpPr/>
          <p:nvPr/>
        </p:nvGrpSpPr>
        <p:grpSpPr>
          <a:xfrm>
            <a:off x="-32704" y="-34876"/>
            <a:ext cx="23557992" cy="8229600"/>
            <a:chOff x="-5354969" y="-34876"/>
            <a:chExt cx="23557992" cy="8229600"/>
          </a:xfrm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D30CF234-5326-F8BD-B814-F074E011ACFB}"/>
                </a:ext>
              </a:extLst>
            </p:cNvPr>
            <p:cNvSpPr/>
            <p:nvPr/>
          </p:nvSpPr>
          <p:spPr>
            <a:xfrm>
              <a:off x="-5354969" y="-34876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4739176 h 8229600"/>
                <a:gd name="connsiteX3" fmla="*/ 14653263 w 15483840"/>
                <a:gd name="connsiteY3" fmla="*/ 4734560 h 8229600"/>
                <a:gd name="connsiteX4" fmla="*/ 15323817 w 15483840"/>
                <a:gd name="connsiteY4" fmla="*/ 4734560 h 8229600"/>
                <a:gd name="connsiteX5" fmla="*/ 15483840 w 15483840"/>
                <a:gd name="connsiteY5" fmla="*/ 4894583 h 8229600"/>
                <a:gd name="connsiteX6" fmla="*/ 15483840 w 15483840"/>
                <a:gd name="connsiteY6" fmla="*/ 5534657 h 8229600"/>
                <a:gd name="connsiteX7" fmla="*/ 15323817 w 15483840"/>
                <a:gd name="connsiteY7" fmla="*/ 5694680 h 8229600"/>
                <a:gd name="connsiteX8" fmla="*/ 14653263 w 15483840"/>
                <a:gd name="connsiteY8" fmla="*/ 5694680 h 8229600"/>
                <a:gd name="connsiteX9" fmla="*/ 14630400 w 15483840"/>
                <a:gd name="connsiteY9" fmla="*/ 569006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4739176"/>
                  </a:lnTo>
                  <a:lnTo>
                    <a:pt x="14653263" y="4734560"/>
                  </a:lnTo>
                  <a:lnTo>
                    <a:pt x="15323817" y="4734560"/>
                  </a:lnTo>
                  <a:cubicBezTo>
                    <a:pt x="15412195" y="4734560"/>
                    <a:pt x="15483840" y="4806205"/>
                    <a:pt x="15483840" y="4894583"/>
                  </a:cubicBezTo>
                  <a:lnTo>
                    <a:pt x="15483840" y="5534657"/>
                  </a:lnTo>
                  <a:cubicBezTo>
                    <a:pt x="15483840" y="5623035"/>
                    <a:pt x="15412195" y="5694680"/>
                    <a:pt x="15323817" y="5694680"/>
                  </a:cubicBezTo>
                  <a:lnTo>
                    <a:pt x="14653263" y="5694680"/>
                  </a:lnTo>
                  <a:lnTo>
                    <a:pt x="14630400" y="569006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E5EC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0" name="Text 0">
              <a:extLst>
                <a:ext uri="{FF2B5EF4-FFF2-40B4-BE49-F238E27FC236}">
                  <a16:creationId xmlns:a16="http://schemas.microsoft.com/office/drawing/2014/main" id="{256B1D6B-98C8-C9E3-AE49-3D69E590E70F}"/>
                </a:ext>
              </a:extLst>
            </p:cNvPr>
            <p:cNvSpPr/>
            <p:nvPr/>
          </p:nvSpPr>
          <p:spPr>
            <a:xfrm>
              <a:off x="4460115" y="47109"/>
              <a:ext cx="3115508" cy="38945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50"/>
                </a:lnSpc>
                <a:buNone/>
              </a:pPr>
              <a:r>
                <a:rPr lang="en-US" sz="24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Key Insights</a:t>
              </a:r>
              <a:endParaRPr lang="en-US" sz="2450" dirty="0"/>
            </a:p>
          </p:txBody>
        </p:sp>
        <p:sp>
          <p:nvSpPr>
            <p:cNvPr id="201" name="Shape 1">
              <a:extLst>
                <a:ext uri="{FF2B5EF4-FFF2-40B4-BE49-F238E27FC236}">
                  <a16:creationId xmlns:a16="http://schemas.microsoft.com/office/drawing/2014/main" id="{BED64EE4-EBDA-4532-1D88-87F4E7EA5892}"/>
                </a:ext>
              </a:extLst>
            </p:cNvPr>
            <p:cNvSpPr/>
            <p:nvPr/>
          </p:nvSpPr>
          <p:spPr>
            <a:xfrm>
              <a:off x="4460115" y="685760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02" name="Shape 2">
              <a:extLst>
                <a:ext uri="{FF2B5EF4-FFF2-40B4-BE49-F238E27FC236}">
                  <a16:creationId xmlns:a16="http://schemas.microsoft.com/office/drawing/2014/main" id="{CD8C3125-B84E-48FC-71D7-EA7367128A46}"/>
                </a:ext>
              </a:extLst>
            </p:cNvPr>
            <p:cNvSpPr/>
            <p:nvPr/>
          </p:nvSpPr>
          <p:spPr>
            <a:xfrm>
              <a:off x="4475355" y="701000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03" name="Image 0" descr="preencoded.png">
              <a:extLst>
                <a:ext uri="{FF2B5EF4-FFF2-40B4-BE49-F238E27FC236}">
                  <a16:creationId xmlns:a16="http://schemas.microsoft.com/office/drawing/2014/main" id="{4ADC7914-3F6D-C04D-4226-FCD9F3B2500E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27279" y="966510"/>
              <a:ext cx="186928" cy="186928"/>
            </a:xfrm>
            <a:prstGeom prst="rect">
              <a:avLst/>
            </a:prstGeom>
          </p:spPr>
        </p:pic>
        <p:sp>
          <p:nvSpPr>
            <p:cNvPr id="204" name="Text 3">
              <a:extLst>
                <a:ext uri="{FF2B5EF4-FFF2-40B4-BE49-F238E27FC236}">
                  <a16:creationId xmlns:a16="http://schemas.microsoft.com/office/drawing/2014/main" id="{9F4CF2E4-134A-9591-3214-0C6C8BBE84F2}"/>
                </a:ext>
              </a:extLst>
            </p:cNvPr>
            <p:cNvSpPr/>
            <p:nvPr/>
          </p:nvSpPr>
          <p:spPr>
            <a:xfrm>
              <a:off x="5098290" y="825540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Overall Scale</a:t>
              </a:r>
              <a:endParaRPr lang="en-US" sz="1200" dirty="0"/>
            </a:p>
          </p:txBody>
        </p:sp>
        <p:sp>
          <p:nvSpPr>
            <p:cNvPr id="205" name="Text 4">
              <a:extLst>
                <a:ext uri="{FF2B5EF4-FFF2-40B4-BE49-F238E27FC236}">
                  <a16:creationId xmlns:a16="http://schemas.microsoft.com/office/drawing/2014/main" id="{D35BE81F-50F8-452E-EED2-E7AD41C8746A}"/>
                </a:ext>
              </a:extLst>
            </p:cNvPr>
            <p:cNvSpPr/>
            <p:nvPr/>
          </p:nvSpPr>
          <p:spPr>
            <a:xfrm>
              <a:off x="5098290" y="1094978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10,000+ apps across 33 diverse categories</a:t>
              </a:r>
              <a:endParaRPr lang="en-US" sz="950" dirty="0"/>
            </a:p>
          </p:txBody>
        </p:sp>
        <p:sp>
          <p:nvSpPr>
            <p:cNvPr id="206" name="Shape 5">
              <a:extLst>
                <a:ext uri="{FF2B5EF4-FFF2-40B4-BE49-F238E27FC236}">
                  <a16:creationId xmlns:a16="http://schemas.microsoft.com/office/drawing/2014/main" id="{C2C6F480-AF47-BD79-46E3-9C5C941C164C}"/>
                </a:ext>
              </a:extLst>
            </p:cNvPr>
            <p:cNvSpPr/>
            <p:nvPr/>
          </p:nvSpPr>
          <p:spPr>
            <a:xfrm>
              <a:off x="4444875" y="1599145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07" name="Shape 6">
              <a:extLst>
                <a:ext uri="{FF2B5EF4-FFF2-40B4-BE49-F238E27FC236}">
                  <a16:creationId xmlns:a16="http://schemas.microsoft.com/office/drawing/2014/main" id="{617B7F35-E744-3F7A-4A0A-EDD419A2FE5F}"/>
                </a:ext>
              </a:extLst>
            </p:cNvPr>
            <p:cNvSpPr/>
            <p:nvPr/>
          </p:nvSpPr>
          <p:spPr>
            <a:xfrm>
              <a:off x="4460115" y="1614385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08" name="Image 1" descr="preencoded.png">
              <a:extLst>
                <a:ext uri="{FF2B5EF4-FFF2-40B4-BE49-F238E27FC236}">
                  <a16:creationId xmlns:a16="http://schemas.microsoft.com/office/drawing/2014/main" id="{252CD951-F6DE-4E4E-19E4-9DE47D2EFC4C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12039" y="1879894"/>
              <a:ext cx="186928" cy="186928"/>
            </a:xfrm>
            <a:prstGeom prst="rect">
              <a:avLst/>
            </a:prstGeom>
          </p:spPr>
        </p:pic>
        <p:sp>
          <p:nvSpPr>
            <p:cNvPr id="209" name="Text 7">
              <a:extLst>
                <a:ext uri="{FF2B5EF4-FFF2-40B4-BE49-F238E27FC236}">
                  <a16:creationId xmlns:a16="http://schemas.microsoft.com/office/drawing/2014/main" id="{B2A2C01C-DC7F-1A6F-5B18-F8BD151FE8DD}"/>
                </a:ext>
              </a:extLst>
            </p:cNvPr>
            <p:cNvSpPr/>
            <p:nvPr/>
          </p:nvSpPr>
          <p:spPr>
            <a:xfrm>
              <a:off x="5083050" y="1738924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Category Leader</a:t>
              </a:r>
              <a:endParaRPr lang="en-US" sz="1200" dirty="0"/>
            </a:p>
          </p:txBody>
        </p:sp>
        <p:sp>
          <p:nvSpPr>
            <p:cNvPr id="210" name="Text 8">
              <a:extLst>
                <a:ext uri="{FF2B5EF4-FFF2-40B4-BE49-F238E27FC236}">
                  <a16:creationId xmlns:a16="http://schemas.microsoft.com/office/drawing/2014/main" id="{A0124320-8AFC-6C60-7AF6-F9CBD43860C2}"/>
                </a:ext>
              </a:extLst>
            </p:cNvPr>
            <p:cNvSpPr/>
            <p:nvPr/>
          </p:nvSpPr>
          <p:spPr>
            <a:xfrm>
              <a:off x="5083050" y="2008362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Family apps dominate the marketplace</a:t>
              </a:r>
              <a:endParaRPr lang="en-US" sz="950" dirty="0"/>
            </a:p>
          </p:txBody>
        </p:sp>
        <p:sp>
          <p:nvSpPr>
            <p:cNvPr id="211" name="Shape 9">
              <a:extLst>
                <a:ext uri="{FF2B5EF4-FFF2-40B4-BE49-F238E27FC236}">
                  <a16:creationId xmlns:a16="http://schemas.microsoft.com/office/drawing/2014/main" id="{FB78A15B-23F3-9C39-574B-01D07EB8D394}"/>
                </a:ext>
              </a:extLst>
            </p:cNvPr>
            <p:cNvSpPr/>
            <p:nvPr/>
          </p:nvSpPr>
          <p:spPr>
            <a:xfrm>
              <a:off x="4444875" y="2507766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12" name="Shape 10">
              <a:extLst>
                <a:ext uri="{FF2B5EF4-FFF2-40B4-BE49-F238E27FC236}">
                  <a16:creationId xmlns:a16="http://schemas.microsoft.com/office/drawing/2014/main" id="{EF51918B-FB1B-916E-B1EA-AAA55148E207}"/>
                </a:ext>
              </a:extLst>
            </p:cNvPr>
            <p:cNvSpPr/>
            <p:nvPr/>
          </p:nvSpPr>
          <p:spPr>
            <a:xfrm>
              <a:off x="4460115" y="252300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13" name="Image 2" descr="preencoded.png">
              <a:extLst>
                <a:ext uri="{FF2B5EF4-FFF2-40B4-BE49-F238E27FC236}">
                  <a16:creationId xmlns:a16="http://schemas.microsoft.com/office/drawing/2014/main" id="{F0693F78-34F6-848A-38CA-5D8935843EF5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12039" y="2788515"/>
              <a:ext cx="186928" cy="186928"/>
            </a:xfrm>
            <a:prstGeom prst="rect">
              <a:avLst/>
            </a:prstGeom>
          </p:spPr>
        </p:pic>
        <p:sp>
          <p:nvSpPr>
            <p:cNvPr id="214" name="Text 11">
              <a:extLst>
                <a:ext uri="{FF2B5EF4-FFF2-40B4-BE49-F238E27FC236}">
                  <a16:creationId xmlns:a16="http://schemas.microsoft.com/office/drawing/2014/main" id="{1D7B3E7D-324B-A98B-3AEB-4C0138D88E90}"/>
                </a:ext>
              </a:extLst>
            </p:cNvPr>
            <p:cNvSpPr/>
            <p:nvPr/>
          </p:nvSpPr>
          <p:spPr>
            <a:xfrm>
              <a:off x="5083050" y="2647545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Average Rating</a:t>
              </a:r>
              <a:endParaRPr lang="en-US" sz="1200" dirty="0"/>
            </a:p>
          </p:txBody>
        </p:sp>
        <p:sp>
          <p:nvSpPr>
            <p:cNvPr id="215" name="Text 12">
              <a:extLst>
                <a:ext uri="{FF2B5EF4-FFF2-40B4-BE49-F238E27FC236}">
                  <a16:creationId xmlns:a16="http://schemas.microsoft.com/office/drawing/2014/main" id="{A9AF431D-B48D-CD45-1684-A7DF59FDBEDC}"/>
                </a:ext>
              </a:extLst>
            </p:cNvPr>
            <p:cNvSpPr/>
            <p:nvPr/>
          </p:nvSpPr>
          <p:spPr>
            <a:xfrm>
              <a:off x="5083050" y="291698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4.1 stars across all apps</a:t>
              </a:r>
              <a:endParaRPr lang="en-US" sz="950" dirty="0"/>
            </a:p>
          </p:txBody>
        </p:sp>
        <p:sp>
          <p:nvSpPr>
            <p:cNvPr id="216" name="Shape 13">
              <a:extLst>
                <a:ext uri="{FF2B5EF4-FFF2-40B4-BE49-F238E27FC236}">
                  <a16:creationId xmlns:a16="http://schemas.microsoft.com/office/drawing/2014/main" id="{9585EBF9-C475-B180-F4B6-142BB44C70EA}"/>
                </a:ext>
              </a:extLst>
            </p:cNvPr>
            <p:cNvSpPr/>
            <p:nvPr/>
          </p:nvSpPr>
          <p:spPr>
            <a:xfrm>
              <a:off x="4460115" y="3430885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17" name="Shape 14">
              <a:extLst>
                <a:ext uri="{FF2B5EF4-FFF2-40B4-BE49-F238E27FC236}">
                  <a16:creationId xmlns:a16="http://schemas.microsoft.com/office/drawing/2014/main" id="{E03F7033-DF3F-0CF5-9F11-98D31FEE83C9}"/>
                </a:ext>
              </a:extLst>
            </p:cNvPr>
            <p:cNvSpPr/>
            <p:nvPr/>
          </p:nvSpPr>
          <p:spPr>
            <a:xfrm>
              <a:off x="4475355" y="3446125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18" name="Image 3" descr="preencoded.png">
              <a:extLst>
                <a:ext uri="{FF2B5EF4-FFF2-40B4-BE49-F238E27FC236}">
                  <a16:creationId xmlns:a16="http://schemas.microsoft.com/office/drawing/2014/main" id="{64B2A449-E79E-5C7C-C5CC-B244BB944FA8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27279" y="3711634"/>
              <a:ext cx="186928" cy="186928"/>
            </a:xfrm>
            <a:prstGeom prst="rect">
              <a:avLst/>
            </a:prstGeom>
          </p:spPr>
        </p:pic>
        <p:sp>
          <p:nvSpPr>
            <p:cNvPr id="219" name="Text 15">
              <a:extLst>
                <a:ext uri="{FF2B5EF4-FFF2-40B4-BE49-F238E27FC236}">
                  <a16:creationId xmlns:a16="http://schemas.microsoft.com/office/drawing/2014/main" id="{76788841-80E9-6521-1BBF-28158F27F2EB}"/>
                </a:ext>
              </a:extLst>
            </p:cNvPr>
            <p:cNvSpPr/>
            <p:nvPr/>
          </p:nvSpPr>
          <p:spPr>
            <a:xfrm>
              <a:off x="5098290" y="3570664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Free Apps</a:t>
              </a:r>
              <a:endParaRPr lang="en-US" sz="1200" dirty="0"/>
            </a:p>
          </p:txBody>
        </p:sp>
        <p:sp>
          <p:nvSpPr>
            <p:cNvPr id="220" name="Text 16">
              <a:extLst>
                <a:ext uri="{FF2B5EF4-FFF2-40B4-BE49-F238E27FC236}">
                  <a16:creationId xmlns:a16="http://schemas.microsoft.com/office/drawing/2014/main" id="{1DB51A40-C855-8CC5-FE8D-228699885C08}"/>
                </a:ext>
              </a:extLst>
            </p:cNvPr>
            <p:cNvSpPr/>
            <p:nvPr/>
          </p:nvSpPr>
          <p:spPr>
            <a:xfrm>
              <a:off x="5098290" y="3840103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99.96% of total apps are free to download</a:t>
              </a:r>
              <a:endParaRPr lang="en-US" sz="950" dirty="0"/>
            </a:p>
          </p:txBody>
        </p:sp>
        <p:sp>
          <p:nvSpPr>
            <p:cNvPr id="221" name="Shape 17">
              <a:extLst>
                <a:ext uri="{FF2B5EF4-FFF2-40B4-BE49-F238E27FC236}">
                  <a16:creationId xmlns:a16="http://schemas.microsoft.com/office/drawing/2014/main" id="{5D3C9BDF-B671-833D-2D98-F117C759A40E}"/>
                </a:ext>
              </a:extLst>
            </p:cNvPr>
            <p:cNvSpPr/>
            <p:nvPr/>
          </p:nvSpPr>
          <p:spPr>
            <a:xfrm>
              <a:off x="4460115" y="4356616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22" name="Shape 18">
              <a:extLst>
                <a:ext uri="{FF2B5EF4-FFF2-40B4-BE49-F238E27FC236}">
                  <a16:creationId xmlns:a16="http://schemas.microsoft.com/office/drawing/2014/main" id="{2CEA9DC8-578D-0984-DE22-2D2F3BB060CE}"/>
                </a:ext>
              </a:extLst>
            </p:cNvPr>
            <p:cNvSpPr/>
            <p:nvPr/>
          </p:nvSpPr>
          <p:spPr>
            <a:xfrm>
              <a:off x="4475355" y="437185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23" name="Image 4" descr="preencoded.png">
              <a:extLst>
                <a:ext uri="{FF2B5EF4-FFF2-40B4-BE49-F238E27FC236}">
                  <a16:creationId xmlns:a16="http://schemas.microsoft.com/office/drawing/2014/main" id="{D399B543-7352-8978-82EC-720ECCF5769B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627279" y="4637366"/>
              <a:ext cx="186928" cy="186928"/>
            </a:xfrm>
            <a:prstGeom prst="rect">
              <a:avLst/>
            </a:prstGeom>
          </p:spPr>
        </p:pic>
        <p:sp>
          <p:nvSpPr>
            <p:cNvPr id="224" name="Text 19">
              <a:extLst>
                <a:ext uri="{FF2B5EF4-FFF2-40B4-BE49-F238E27FC236}">
                  <a16:creationId xmlns:a16="http://schemas.microsoft.com/office/drawing/2014/main" id="{6E177FC4-7F71-7F1A-9620-CF635BACC6B8}"/>
                </a:ext>
              </a:extLst>
            </p:cNvPr>
            <p:cNvSpPr/>
            <p:nvPr/>
          </p:nvSpPr>
          <p:spPr>
            <a:xfrm>
              <a:off x="5098290" y="4496396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Best Rated</a:t>
              </a:r>
              <a:endParaRPr lang="en-US" sz="1200" dirty="0"/>
            </a:p>
          </p:txBody>
        </p:sp>
        <p:sp>
          <p:nvSpPr>
            <p:cNvPr id="225" name="Text 20">
              <a:extLst>
                <a:ext uri="{FF2B5EF4-FFF2-40B4-BE49-F238E27FC236}">
                  <a16:creationId xmlns:a16="http://schemas.microsoft.com/office/drawing/2014/main" id="{6D5EC702-1F10-C1A6-66D2-E56191AB2CCD}"/>
                </a:ext>
              </a:extLst>
            </p:cNvPr>
            <p:cNvSpPr/>
            <p:nvPr/>
          </p:nvSpPr>
          <p:spPr>
            <a:xfrm>
              <a:off x="5098290" y="476583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Education category achieves highest ratings</a:t>
              </a:r>
              <a:endParaRPr lang="en-US" sz="950" dirty="0"/>
            </a:p>
          </p:txBody>
        </p:sp>
        <p:sp>
          <p:nvSpPr>
            <p:cNvPr id="226" name="Shape 21">
              <a:extLst>
                <a:ext uri="{FF2B5EF4-FFF2-40B4-BE49-F238E27FC236}">
                  <a16:creationId xmlns:a16="http://schemas.microsoft.com/office/drawing/2014/main" id="{1F04D416-9D54-821F-8A1F-4A92370B548E}"/>
                </a:ext>
              </a:extLst>
            </p:cNvPr>
            <p:cNvSpPr/>
            <p:nvPr/>
          </p:nvSpPr>
          <p:spPr>
            <a:xfrm>
              <a:off x="4444875" y="5282347"/>
              <a:ext cx="436203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27" name="Shape 22">
              <a:extLst>
                <a:ext uri="{FF2B5EF4-FFF2-40B4-BE49-F238E27FC236}">
                  <a16:creationId xmlns:a16="http://schemas.microsoft.com/office/drawing/2014/main" id="{8A6B1BFB-177F-BB42-4802-95283FAEE22D}"/>
                </a:ext>
              </a:extLst>
            </p:cNvPr>
            <p:cNvSpPr/>
            <p:nvPr/>
          </p:nvSpPr>
          <p:spPr>
            <a:xfrm>
              <a:off x="4460115" y="5297587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28" name="Image 5" descr="preencoded.png">
              <a:extLst>
                <a:ext uri="{FF2B5EF4-FFF2-40B4-BE49-F238E27FC236}">
                  <a16:creationId xmlns:a16="http://schemas.microsoft.com/office/drawing/2014/main" id="{3EADD317-DE24-3511-3FA0-75BE4EA3A066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612039" y="5563096"/>
              <a:ext cx="186928" cy="186928"/>
            </a:xfrm>
            <a:prstGeom prst="rect">
              <a:avLst/>
            </a:prstGeom>
          </p:spPr>
        </p:pic>
        <p:sp>
          <p:nvSpPr>
            <p:cNvPr id="230" name="Text 23">
              <a:extLst>
                <a:ext uri="{FF2B5EF4-FFF2-40B4-BE49-F238E27FC236}">
                  <a16:creationId xmlns:a16="http://schemas.microsoft.com/office/drawing/2014/main" id="{0C7A4BF5-FE25-FC21-7359-9DBB69EA4840}"/>
                </a:ext>
              </a:extLst>
            </p:cNvPr>
            <p:cNvSpPr/>
            <p:nvPr/>
          </p:nvSpPr>
          <p:spPr>
            <a:xfrm>
              <a:off x="5083050" y="5422126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Top Performer</a:t>
              </a:r>
              <a:endParaRPr lang="en-US" sz="1200" dirty="0"/>
            </a:p>
          </p:txBody>
        </p:sp>
        <p:sp>
          <p:nvSpPr>
            <p:cNvPr id="231" name="Text 24">
              <a:extLst>
                <a:ext uri="{FF2B5EF4-FFF2-40B4-BE49-F238E27FC236}">
                  <a16:creationId xmlns:a16="http://schemas.microsoft.com/office/drawing/2014/main" id="{8F5E6ECD-96A0-5433-E947-78E6EF3B2544}"/>
                </a:ext>
              </a:extLst>
            </p:cNvPr>
            <p:cNvSpPr/>
            <p:nvPr/>
          </p:nvSpPr>
          <p:spPr>
            <a:xfrm>
              <a:off x="5083050" y="569156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Subway Surfers leads in installs</a:t>
              </a:r>
              <a:endParaRPr lang="en-US" sz="950" dirty="0"/>
            </a:p>
          </p:txBody>
        </p:sp>
        <p:sp>
          <p:nvSpPr>
            <p:cNvPr id="232" name="Shape 25">
              <a:extLst>
                <a:ext uri="{FF2B5EF4-FFF2-40B4-BE49-F238E27FC236}">
                  <a16:creationId xmlns:a16="http://schemas.microsoft.com/office/drawing/2014/main" id="{8ECBD912-75E8-6C26-AE8A-5A25E73E7D23}"/>
                </a:ext>
              </a:extLst>
            </p:cNvPr>
            <p:cNvSpPr/>
            <p:nvPr/>
          </p:nvSpPr>
          <p:spPr>
            <a:xfrm>
              <a:off x="4444875" y="6189556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33" name="Shape 26">
              <a:extLst>
                <a:ext uri="{FF2B5EF4-FFF2-40B4-BE49-F238E27FC236}">
                  <a16:creationId xmlns:a16="http://schemas.microsoft.com/office/drawing/2014/main" id="{66310E4F-898B-1357-83EB-7D3DD50DD2A9}"/>
                </a:ext>
              </a:extLst>
            </p:cNvPr>
            <p:cNvSpPr/>
            <p:nvPr/>
          </p:nvSpPr>
          <p:spPr>
            <a:xfrm>
              <a:off x="4460115" y="620479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34" name="Image 6" descr="preencoded.png">
              <a:extLst>
                <a:ext uri="{FF2B5EF4-FFF2-40B4-BE49-F238E27FC236}">
                  <a16:creationId xmlns:a16="http://schemas.microsoft.com/office/drawing/2014/main" id="{FBFA427D-4AB7-75F2-0925-B5505E55A3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12039" y="6470305"/>
              <a:ext cx="186928" cy="186928"/>
            </a:xfrm>
            <a:prstGeom prst="rect">
              <a:avLst/>
            </a:prstGeom>
          </p:spPr>
        </p:pic>
        <p:sp>
          <p:nvSpPr>
            <p:cNvPr id="235" name="Text 27">
              <a:extLst>
                <a:ext uri="{FF2B5EF4-FFF2-40B4-BE49-F238E27FC236}">
                  <a16:creationId xmlns:a16="http://schemas.microsoft.com/office/drawing/2014/main" id="{CC2C81E1-6831-8773-C271-9DC98C6FB825}"/>
                </a:ext>
              </a:extLst>
            </p:cNvPr>
            <p:cNvSpPr/>
            <p:nvPr/>
          </p:nvSpPr>
          <p:spPr>
            <a:xfrm>
              <a:off x="5083050" y="6329335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User Engagement</a:t>
              </a:r>
              <a:endParaRPr lang="en-US" sz="1200" dirty="0"/>
            </a:p>
          </p:txBody>
        </p:sp>
        <p:sp>
          <p:nvSpPr>
            <p:cNvPr id="236" name="Text 28">
              <a:extLst>
                <a:ext uri="{FF2B5EF4-FFF2-40B4-BE49-F238E27FC236}">
                  <a16:creationId xmlns:a16="http://schemas.microsoft.com/office/drawing/2014/main" id="{3D3B515F-29F5-3F41-07FE-08629581047D}"/>
                </a:ext>
              </a:extLst>
            </p:cNvPr>
            <p:cNvSpPr/>
            <p:nvPr/>
          </p:nvSpPr>
          <p:spPr>
            <a:xfrm>
              <a:off x="5083050" y="659877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4.8 billion+ total reviews recorded</a:t>
              </a:r>
              <a:endParaRPr lang="en-US" sz="950" dirty="0"/>
            </a:p>
          </p:txBody>
        </p:sp>
        <p:sp>
          <p:nvSpPr>
            <p:cNvPr id="237" name="Shape 29">
              <a:extLst>
                <a:ext uri="{FF2B5EF4-FFF2-40B4-BE49-F238E27FC236}">
                  <a16:creationId xmlns:a16="http://schemas.microsoft.com/office/drawing/2014/main" id="{F1DE4DE7-0876-8142-AA3D-36F7DAAE2A9B}"/>
                </a:ext>
              </a:extLst>
            </p:cNvPr>
            <p:cNvSpPr/>
            <p:nvPr/>
          </p:nvSpPr>
          <p:spPr>
            <a:xfrm>
              <a:off x="4460115" y="7077762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38" name="Shape 30">
              <a:extLst>
                <a:ext uri="{FF2B5EF4-FFF2-40B4-BE49-F238E27FC236}">
                  <a16:creationId xmlns:a16="http://schemas.microsoft.com/office/drawing/2014/main" id="{7ECFEFAE-D982-45EC-21AC-0A291288CE93}"/>
                </a:ext>
              </a:extLst>
            </p:cNvPr>
            <p:cNvSpPr/>
            <p:nvPr/>
          </p:nvSpPr>
          <p:spPr>
            <a:xfrm>
              <a:off x="4475355" y="7093002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pic>
          <p:nvPicPr>
            <p:cNvPr id="239" name="Image 7" descr="preencoded.png">
              <a:extLst>
                <a:ext uri="{FF2B5EF4-FFF2-40B4-BE49-F238E27FC236}">
                  <a16:creationId xmlns:a16="http://schemas.microsoft.com/office/drawing/2014/main" id="{15A17590-93F7-4326-1270-FF5CC9B5A8C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627279" y="7358511"/>
              <a:ext cx="186928" cy="186928"/>
            </a:xfrm>
            <a:prstGeom prst="rect">
              <a:avLst/>
            </a:prstGeom>
          </p:spPr>
        </p:pic>
        <p:sp>
          <p:nvSpPr>
            <p:cNvPr id="240" name="Text 31">
              <a:extLst>
                <a:ext uri="{FF2B5EF4-FFF2-40B4-BE49-F238E27FC236}">
                  <a16:creationId xmlns:a16="http://schemas.microsoft.com/office/drawing/2014/main" id="{5BD7748E-9AD5-EE29-2E92-A58684C00A8F}"/>
                </a:ext>
              </a:extLst>
            </p:cNvPr>
            <p:cNvSpPr/>
            <p:nvPr/>
          </p:nvSpPr>
          <p:spPr>
            <a:xfrm>
              <a:off x="5098290" y="7217541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Top Paid App</a:t>
              </a:r>
              <a:endParaRPr lang="en-US" sz="1200" dirty="0"/>
            </a:p>
          </p:txBody>
        </p:sp>
        <p:sp>
          <p:nvSpPr>
            <p:cNvPr id="241" name="Text 32">
              <a:extLst>
                <a:ext uri="{FF2B5EF4-FFF2-40B4-BE49-F238E27FC236}">
                  <a16:creationId xmlns:a16="http://schemas.microsoft.com/office/drawing/2014/main" id="{3E591363-34F9-1AF4-FD88-28A3C30DFBCF}"/>
                </a:ext>
              </a:extLst>
            </p:cNvPr>
            <p:cNvSpPr/>
            <p:nvPr/>
          </p:nvSpPr>
          <p:spPr>
            <a:xfrm>
              <a:off x="5098290" y="7486980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Minecraft dominates paid app category</a:t>
              </a:r>
              <a:endParaRPr lang="en-US" sz="950" dirty="0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F6A9105-FE1A-84F8-6A6D-4257C7A35E1E}"/>
              </a:ext>
            </a:extLst>
          </p:cNvPr>
          <p:cNvGrpSpPr/>
          <p:nvPr/>
        </p:nvGrpSpPr>
        <p:grpSpPr>
          <a:xfrm>
            <a:off x="-38836" y="-22274"/>
            <a:ext cx="15483840" cy="8229600"/>
            <a:chOff x="-5366977" y="-15240"/>
            <a:chExt cx="15483840" cy="8229600"/>
          </a:xfrm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115697D0-4264-DFD8-50C6-080CF09D9385}"/>
                </a:ext>
              </a:extLst>
            </p:cNvPr>
            <p:cNvSpPr/>
            <p:nvPr/>
          </p:nvSpPr>
          <p:spPr>
            <a:xfrm>
              <a:off x="-5366977" y="-1524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5816136 h 8229600"/>
                <a:gd name="connsiteX3" fmla="*/ 14653263 w 15483840"/>
                <a:gd name="connsiteY3" fmla="*/ 5811520 h 8229600"/>
                <a:gd name="connsiteX4" fmla="*/ 15323817 w 15483840"/>
                <a:gd name="connsiteY4" fmla="*/ 5811520 h 8229600"/>
                <a:gd name="connsiteX5" fmla="*/ 15483840 w 15483840"/>
                <a:gd name="connsiteY5" fmla="*/ 5971543 h 8229600"/>
                <a:gd name="connsiteX6" fmla="*/ 15483840 w 15483840"/>
                <a:gd name="connsiteY6" fmla="*/ 6611617 h 8229600"/>
                <a:gd name="connsiteX7" fmla="*/ 15323817 w 15483840"/>
                <a:gd name="connsiteY7" fmla="*/ 6771640 h 8229600"/>
                <a:gd name="connsiteX8" fmla="*/ 14653263 w 15483840"/>
                <a:gd name="connsiteY8" fmla="*/ 6771640 h 8229600"/>
                <a:gd name="connsiteX9" fmla="*/ 14630400 w 15483840"/>
                <a:gd name="connsiteY9" fmla="*/ 676702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5816136"/>
                  </a:lnTo>
                  <a:lnTo>
                    <a:pt x="14653263" y="5811520"/>
                  </a:lnTo>
                  <a:lnTo>
                    <a:pt x="15323817" y="5811520"/>
                  </a:lnTo>
                  <a:cubicBezTo>
                    <a:pt x="15412195" y="5811520"/>
                    <a:pt x="15483840" y="5883165"/>
                    <a:pt x="15483840" y="5971543"/>
                  </a:cubicBezTo>
                  <a:lnTo>
                    <a:pt x="15483840" y="6611617"/>
                  </a:lnTo>
                  <a:cubicBezTo>
                    <a:pt x="15483840" y="6699995"/>
                    <a:pt x="15412195" y="6771640"/>
                    <a:pt x="15323817" y="6771640"/>
                  </a:cubicBezTo>
                  <a:lnTo>
                    <a:pt x="14653263" y="6771640"/>
                  </a:lnTo>
                  <a:lnTo>
                    <a:pt x="14630400" y="676702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1C0E8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44" name="Text 0">
              <a:extLst>
                <a:ext uri="{FF2B5EF4-FFF2-40B4-BE49-F238E27FC236}">
                  <a16:creationId xmlns:a16="http://schemas.microsoft.com/office/drawing/2014/main" id="{94C95C37-3E1F-77A6-4EB6-54C496DDD9B9}"/>
                </a:ext>
              </a:extLst>
            </p:cNvPr>
            <p:cNvSpPr/>
            <p:nvPr/>
          </p:nvSpPr>
          <p:spPr>
            <a:xfrm>
              <a:off x="1411610" y="120808"/>
              <a:ext cx="6179820" cy="48994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850"/>
                </a:lnSpc>
                <a:buNone/>
              </a:pPr>
              <a:r>
                <a:rPr lang="en-US" sz="30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Dashboard</a:t>
              </a:r>
              <a:endParaRPr lang="en-US" sz="3050" dirty="0"/>
            </a:p>
          </p:txBody>
        </p:sp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B80DA4B4-E4A5-D16D-5D31-48DC0698914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21199" y="691773"/>
              <a:ext cx="8839280" cy="5161788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080EFA08-0121-7C36-8B8A-6FC91E6841CB}"/>
              </a:ext>
            </a:extLst>
          </p:cNvPr>
          <p:cNvGrpSpPr/>
          <p:nvPr/>
        </p:nvGrpSpPr>
        <p:grpSpPr>
          <a:xfrm>
            <a:off x="-45273" y="-38390"/>
            <a:ext cx="21027537" cy="8229600"/>
            <a:chOff x="-1417320" y="-15240"/>
            <a:chExt cx="21027537" cy="8229600"/>
          </a:xfrm>
        </p:grpSpPr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09D97920-A968-26FA-DCAC-98FB06833F5A}"/>
                </a:ext>
              </a:extLst>
            </p:cNvPr>
            <p:cNvSpPr/>
            <p:nvPr/>
          </p:nvSpPr>
          <p:spPr>
            <a:xfrm>
              <a:off x="-1417320" y="-1524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6893096 h 8229600"/>
                <a:gd name="connsiteX3" fmla="*/ 14653263 w 15483840"/>
                <a:gd name="connsiteY3" fmla="*/ 6888480 h 8229600"/>
                <a:gd name="connsiteX4" fmla="*/ 15323817 w 15483840"/>
                <a:gd name="connsiteY4" fmla="*/ 6888480 h 8229600"/>
                <a:gd name="connsiteX5" fmla="*/ 15483840 w 15483840"/>
                <a:gd name="connsiteY5" fmla="*/ 7048503 h 8229600"/>
                <a:gd name="connsiteX6" fmla="*/ 15483840 w 15483840"/>
                <a:gd name="connsiteY6" fmla="*/ 7688577 h 8229600"/>
                <a:gd name="connsiteX7" fmla="*/ 15323817 w 15483840"/>
                <a:gd name="connsiteY7" fmla="*/ 7848600 h 8229600"/>
                <a:gd name="connsiteX8" fmla="*/ 14653263 w 15483840"/>
                <a:gd name="connsiteY8" fmla="*/ 7848600 h 8229600"/>
                <a:gd name="connsiteX9" fmla="*/ 14630400 w 15483840"/>
                <a:gd name="connsiteY9" fmla="*/ 784398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6893096"/>
                  </a:lnTo>
                  <a:lnTo>
                    <a:pt x="14653263" y="6888480"/>
                  </a:lnTo>
                  <a:lnTo>
                    <a:pt x="15323817" y="6888480"/>
                  </a:lnTo>
                  <a:cubicBezTo>
                    <a:pt x="15412195" y="6888480"/>
                    <a:pt x="15483840" y="6960125"/>
                    <a:pt x="15483840" y="7048503"/>
                  </a:cubicBezTo>
                  <a:lnTo>
                    <a:pt x="15483840" y="7688577"/>
                  </a:lnTo>
                  <a:cubicBezTo>
                    <a:pt x="15483840" y="7776955"/>
                    <a:pt x="15412195" y="7848600"/>
                    <a:pt x="15323817" y="7848600"/>
                  </a:cubicBezTo>
                  <a:lnTo>
                    <a:pt x="14653263" y="7848600"/>
                  </a:lnTo>
                  <a:lnTo>
                    <a:pt x="14630400" y="784398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CFBAF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58" name="Text 0">
              <a:extLst>
                <a:ext uri="{FF2B5EF4-FFF2-40B4-BE49-F238E27FC236}">
                  <a16:creationId xmlns:a16="http://schemas.microsoft.com/office/drawing/2014/main" id="{8FB2AAF8-5430-7286-A611-5D2D91EC456A}"/>
                </a:ext>
              </a:extLst>
            </p:cNvPr>
            <p:cNvSpPr/>
            <p:nvPr/>
          </p:nvSpPr>
          <p:spPr>
            <a:xfrm>
              <a:off x="6271169" y="119271"/>
              <a:ext cx="5852874" cy="57650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4500"/>
                </a:lnSpc>
                <a:buNone/>
              </a:pPr>
              <a:r>
                <a:rPr lang="en-US" sz="360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Strategic Recommendations</a:t>
              </a:r>
              <a:endParaRPr lang="en-US" sz="3600" dirty="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D5C2F459-4747-43DE-DAAA-CFC322C40ACE}"/>
                </a:ext>
              </a:extLst>
            </p:cNvPr>
            <p:cNvGrpSpPr/>
            <p:nvPr/>
          </p:nvGrpSpPr>
          <p:grpSpPr>
            <a:xfrm>
              <a:off x="6271169" y="733158"/>
              <a:ext cx="13339048" cy="951072"/>
              <a:chOff x="6745534" y="733158"/>
              <a:chExt cx="13339048" cy="951072"/>
            </a:xfrm>
          </p:grpSpPr>
          <p:sp>
            <p:nvSpPr>
              <p:cNvPr id="285" name="Shape 1">
                <a:extLst>
                  <a:ext uri="{FF2B5EF4-FFF2-40B4-BE49-F238E27FC236}">
                    <a16:creationId xmlns:a16="http://schemas.microsoft.com/office/drawing/2014/main" id="{6096C1D5-DF54-55EF-E496-21F55ED3078C}"/>
                  </a:ext>
                </a:extLst>
              </p:cNvPr>
              <p:cNvSpPr/>
              <p:nvPr/>
            </p:nvSpPr>
            <p:spPr>
              <a:xfrm>
                <a:off x="6929962" y="854245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6" name="Shape 2">
                <a:extLst>
                  <a:ext uri="{FF2B5EF4-FFF2-40B4-BE49-F238E27FC236}">
                    <a16:creationId xmlns:a16="http://schemas.microsoft.com/office/drawing/2014/main" id="{A2D9B89D-890D-7DE6-F3B9-3CC9EAFDE067}"/>
                  </a:ext>
                </a:extLst>
              </p:cNvPr>
              <p:cNvSpPr/>
              <p:nvPr/>
            </p:nvSpPr>
            <p:spPr>
              <a:xfrm>
                <a:off x="6745534" y="733158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87" name="Image 0" descr="preencoded.png">
                <a:extLst>
                  <a:ext uri="{FF2B5EF4-FFF2-40B4-BE49-F238E27FC236}">
                    <a16:creationId xmlns:a16="http://schemas.microsoft.com/office/drawing/2014/main" id="{AC1B4ADF-FB04-BB68-9F41-710D42E272C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6883885" y="871509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88" name="Text 3">
                <a:extLst>
                  <a:ext uri="{FF2B5EF4-FFF2-40B4-BE49-F238E27FC236}">
                    <a16:creationId xmlns:a16="http://schemas.microsoft.com/office/drawing/2014/main" id="{89CE38DB-C947-230F-B2A8-E6477E8D43F4}"/>
                  </a:ext>
                </a:extLst>
              </p:cNvPr>
              <p:cNvSpPr/>
              <p:nvPr/>
            </p:nvSpPr>
            <p:spPr>
              <a:xfrm>
                <a:off x="7483364" y="761971"/>
                <a:ext cx="2890718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Focus on Quality Categories</a:t>
                </a:r>
                <a:endParaRPr lang="en-US" sz="1800" dirty="0"/>
              </a:p>
            </p:txBody>
          </p:sp>
          <p:sp>
            <p:nvSpPr>
              <p:cNvPr id="289" name="Text 4">
                <a:extLst>
                  <a:ext uri="{FF2B5EF4-FFF2-40B4-BE49-F238E27FC236}">
                    <a16:creationId xmlns:a16="http://schemas.microsoft.com/office/drawing/2014/main" id="{28A6D91F-3D10-C0A3-9590-440E35BA410A}"/>
                  </a:ext>
                </a:extLst>
              </p:cNvPr>
              <p:cNvSpPr/>
              <p:nvPr/>
            </p:nvSpPr>
            <p:spPr>
              <a:xfrm>
                <a:off x="7483364" y="1160831"/>
                <a:ext cx="12601218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Prioritize development in high-rating categories like Education to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build premium apps that users value and rate highly</a:t>
                </a:r>
                <a:endParaRPr lang="en-US" sz="1450" dirty="0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6653ADA7-BB65-CD14-9193-85C2A2615F58}"/>
                </a:ext>
              </a:extLst>
            </p:cNvPr>
            <p:cNvGrpSpPr/>
            <p:nvPr/>
          </p:nvGrpSpPr>
          <p:grpSpPr>
            <a:xfrm>
              <a:off x="6271169" y="2186212"/>
              <a:ext cx="13062348" cy="951072"/>
              <a:chOff x="6745534" y="1874506"/>
              <a:chExt cx="13062348" cy="951072"/>
            </a:xfrm>
          </p:grpSpPr>
          <p:sp>
            <p:nvSpPr>
              <p:cNvPr id="280" name="Shape 5">
                <a:extLst>
                  <a:ext uri="{FF2B5EF4-FFF2-40B4-BE49-F238E27FC236}">
                    <a16:creationId xmlns:a16="http://schemas.microsoft.com/office/drawing/2014/main" id="{07812499-81C3-9AB4-23F1-E55DA3C246C0}"/>
                  </a:ext>
                </a:extLst>
              </p:cNvPr>
              <p:cNvSpPr/>
              <p:nvPr/>
            </p:nvSpPr>
            <p:spPr>
              <a:xfrm>
                <a:off x="6929962" y="1995593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1" name="Shape 6">
                <a:extLst>
                  <a:ext uri="{FF2B5EF4-FFF2-40B4-BE49-F238E27FC236}">
                    <a16:creationId xmlns:a16="http://schemas.microsoft.com/office/drawing/2014/main" id="{3016C45A-47F3-B048-4525-8C68C875DA61}"/>
                  </a:ext>
                </a:extLst>
              </p:cNvPr>
              <p:cNvSpPr/>
              <p:nvPr/>
            </p:nvSpPr>
            <p:spPr>
              <a:xfrm>
                <a:off x="6745534" y="1874506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82" name="Image 1" descr="preencoded.png">
                <a:extLst>
                  <a:ext uri="{FF2B5EF4-FFF2-40B4-BE49-F238E27FC236}">
                    <a16:creationId xmlns:a16="http://schemas.microsoft.com/office/drawing/2014/main" id="{7110F3D1-A6B8-C19D-B682-10FA26D3BE0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6883885" y="2012857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83" name="Text 7">
                <a:extLst>
                  <a:ext uri="{FF2B5EF4-FFF2-40B4-BE49-F238E27FC236}">
                    <a16:creationId xmlns:a16="http://schemas.microsoft.com/office/drawing/2014/main" id="{9FD2382D-AADA-C1A1-2160-E54688F6C8D6}"/>
                  </a:ext>
                </a:extLst>
              </p:cNvPr>
              <p:cNvSpPr/>
              <p:nvPr/>
            </p:nvSpPr>
            <p:spPr>
              <a:xfrm>
                <a:off x="7483365" y="1903319"/>
                <a:ext cx="2803922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Enhance Paid App Visibility</a:t>
                </a:r>
                <a:endParaRPr lang="en-US" sz="1800" dirty="0"/>
              </a:p>
            </p:txBody>
          </p:sp>
          <p:sp>
            <p:nvSpPr>
              <p:cNvPr id="284" name="Text 8">
                <a:extLst>
                  <a:ext uri="{FF2B5EF4-FFF2-40B4-BE49-F238E27FC236}">
                    <a16:creationId xmlns:a16="http://schemas.microsoft.com/office/drawing/2014/main" id="{B78CFE2E-02B1-153B-5C35-7F0CB357541E}"/>
                  </a:ext>
                </a:extLst>
              </p:cNvPr>
              <p:cNvSpPr/>
              <p:nvPr/>
            </p:nvSpPr>
            <p:spPr>
              <a:xfrm>
                <a:off x="7483365" y="2302179"/>
                <a:ext cx="12324517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Implement targeted marketing campaigns and better promotional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strategies to increase discoverability of paid apps</a:t>
                </a:r>
                <a:endParaRPr lang="en-US" sz="1450" dirty="0"/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E55DCEF5-E0CC-FA1C-DB20-01D777328F11}"/>
                </a:ext>
              </a:extLst>
            </p:cNvPr>
            <p:cNvGrpSpPr/>
            <p:nvPr/>
          </p:nvGrpSpPr>
          <p:grpSpPr>
            <a:xfrm>
              <a:off x="6271169" y="3639266"/>
              <a:ext cx="12785646" cy="951071"/>
              <a:chOff x="6745534" y="3015790"/>
              <a:chExt cx="12785646" cy="951071"/>
            </a:xfrm>
          </p:grpSpPr>
          <p:sp>
            <p:nvSpPr>
              <p:cNvPr id="275" name="Shape 9">
                <a:extLst>
                  <a:ext uri="{FF2B5EF4-FFF2-40B4-BE49-F238E27FC236}">
                    <a16:creationId xmlns:a16="http://schemas.microsoft.com/office/drawing/2014/main" id="{48A81BD6-CBB7-910D-0E2B-BF0CBB7E2543}"/>
                  </a:ext>
                </a:extLst>
              </p:cNvPr>
              <p:cNvSpPr/>
              <p:nvPr/>
            </p:nvSpPr>
            <p:spPr>
              <a:xfrm>
                <a:off x="6929962" y="3136876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" name="Shape 10">
                <a:extLst>
                  <a:ext uri="{FF2B5EF4-FFF2-40B4-BE49-F238E27FC236}">
                    <a16:creationId xmlns:a16="http://schemas.microsoft.com/office/drawing/2014/main" id="{2236336D-52BC-12DD-EE89-A176E7FD87E6}"/>
                  </a:ext>
                </a:extLst>
              </p:cNvPr>
              <p:cNvSpPr/>
              <p:nvPr/>
            </p:nvSpPr>
            <p:spPr>
              <a:xfrm>
                <a:off x="6745534" y="3015790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77" name="Image 2" descr="preencoded.png">
                <a:extLst>
                  <a:ext uri="{FF2B5EF4-FFF2-40B4-BE49-F238E27FC236}">
                    <a16:creationId xmlns:a16="http://schemas.microsoft.com/office/drawing/2014/main" id="{B49B21DB-D4E4-DFD7-27F9-B73A9EA0A6B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6883885" y="3154141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78" name="Text 11">
                <a:extLst>
                  <a:ext uri="{FF2B5EF4-FFF2-40B4-BE49-F238E27FC236}">
                    <a16:creationId xmlns:a16="http://schemas.microsoft.com/office/drawing/2014/main" id="{D571206B-E5FC-0448-2F53-653824F16872}"/>
                  </a:ext>
                </a:extLst>
              </p:cNvPr>
              <p:cNvSpPr/>
              <p:nvPr/>
            </p:nvSpPr>
            <p:spPr>
              <a:xfrm>
                <a:off x="7483365" y="3044603"/>
                <a:ext cx="2650569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Maintain Update Cadence</a:t>
                </a:r>
                <a:endParaRPr lang="en-US" sz="1800" dirty="0"/>
              </a:p>
            </p:txBody>
          </p:sp>
          <p:sp>
            <p:nvSpPr>
              <p:cNvPr id="279" name="Text 12">
                <a:extLst>
                  <a:ext uri="{FF2B5EF4-FFF2-40B4-BE49-F238E27FC236}">
                    <a16:creationId xmlns:a16="http://schemas.microsoft.com/office/drawing/2014/main" id="{3C3B1D63-0399-AA6B-AE8A-2D225C824D11}"/>
                  </a:ext>
                </a:extLst>
              </p:cNvPr>
              <p:cNvSpPr/>
              <p:nvPr/>
            </p:nvSpPr>
            <p:spPr>
              <a:xfrm>
                <a:off x="7483365" y="3443462"/>
                <a:ext cx="12047815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Encourage developers to release frequent updates, as this practice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strongly correlates with maintaining high user ratings</a:t>
                </a:r>
                <a:endParaRPr lang="en-US" sz="1450" dirty="0"/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76BB64A3-476F-D4C0-6E86-9F92B788AE72}"/>
                </a:ext>
              </a:extLst>
            </p:cNvPr>
            <p:cNvGrpSpPr/>
            <p:nvPr/>
          </p:nvGrpSpPr>
          <p:grpSpPr>
            <a:xfrm>
              <a:off x="6271169" y="5092319"/>
              <a:ext cx="12508944" cy="951071"/>
              <a:chOff x="7575638" y="5093941"/>
              <a:chExt cx="12508944" cy="951071"/>
            </a:xfrm>
          </p:grpSpPr>
          <p:sp>
            <p:nvSpPr>
              <p:cNvPr id="270" name="Shape 13">
                <a:extLst>
                  <a:ext uri="{FF2B5EF4-FFF2-40B4-BE49-F238E27FC236}">
                    <a16:creationId xmlns:a16="http://schemas.microsoft.com/office/drawing/2014/main" id="{B9FA1DA3-C4A1-7879-8D61-558B686AB3EE}"/>
                  </a:ext>
                </a:extLst>
              </p:cNvPr>
              <p:cNvSpPr/>
              <p:nvPr/>
            </p:nvSpPr>
            <p:spPr>
              <a:xfrm>
                <a:off x="7760066" y="5215027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1" name="Shape 14">
                <a:extLst>
                  <a:ext uri="{FF2B5EF4-FFF2-40B4-BE49-F238E27FC236}">
                    <a16:creationId xmlns:a16="http://schemas.microsoft.com/office/drawing/2014/main" id="{B9310560-BA1A-311F-0866-A4F7232625E9}"/>
                  </a:ext>
                </a:extLst>
              </p:cNvPr>
              <p:cNvSpPr/>
              <p:nvPr/>
            </p:nvSpPr>
            <p:spPr>
              <a:xfrm>
                <a:off x="7575638" y="5093941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72" name="Image 3" descr="preencoded.png">
                <a:extLst>
                  <a:ext uri="{FF2B5EF4-FFF2-40B4-BE49-F238E27FC236}">
                    <a16:creationId xmlns:a16="http://schemas.microsoft.com/office/drawing/2014/main" id="{A8B8E8B8-AA20-0325-D653-E3568A48E4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7713988" y="5232291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73" name="Text 15">
                <a:extLst>
                  <a:ext uri="{FF2B5EF4-FFF2-40B4-BE49-F238E27FC236}">
                    <a16:creationId xmlns:a16="http://schemas.microsoft.com/office/drawing/2014/main" id="{00220A56-6D4F-86B3-C790-D3A760788719}"/>
                  </a:ext>
                </a:extLst>
              </p:cNvPr>
              <p:cNvSpPr/>
              <p:nvPr/>
            </p:nvSpPr>
            <p:spPr>
              <a:xfrm>
                <a:off x="8313468" y="5122754"/>
                <a:ext cx="2545794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Support New Developers</a:t>
                </a:r>
                <a:endParaRPr lang="en-US" sz="1800" dirty="0"/>
              </a:p>
            </p:txBody>
          </p:sp>
          <p:sp>
            <p:nvSpPr>
              <p:cNvPr id="274" name="Text 16">
                <a:extLst>
                  <a:ext uri="{FF2B5EF4-FFF2-40B4-BE49-F238E27FC236}">
                    <a16:creationId xmlns:a16="http://schemas.microsoft.com/office/drawing/2014/main" id="{0B2504C5-EE08-B7A4-93F9-A2F3E209CFD8}"/>
                  </a:ext>
                </a:extLst>
              </p:cNvPr>
              <p:cNvSpPr/>
              <p:nvPr/>
            </p:nvSpPr>
            <p:spPr>
              <a:xfrm>
                <a:off x="8313468" y="5521613"/>
                <a:ext cx="11771114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Provide resources and visibility boosts for developers entering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underrepresented categories to foster ecosystem diversity</a:t>
                </a:r>
                <a:endParaRPr lang="en-US" sz="1450" dirty="0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B396CB83-7035-1A07-74EB-3DAE4D7BEE21}"/>
                </a:ext>
              </a:extLst>
            </p:cNvPr>
            <p:cNvGrpSpPr/>
            <p:nvPr/>
          </p:nvGrpSpPr>
          <p:grpSpPr>
            <a:xfrm>
              <a:off x="6271169" y="6545371"/>
              <a:ext cx="12785646" cy="951071"/>
              <a:chOff x="6745534" y="5367459"/>
              <a:chExt cx="12785646" cy="951071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0C76E096-CD59-30DE-9275-62E1E9C470F7}"/>
                  </a:ext>
                </a:extLst>
              </p:cNvPr>
              <p:cNvGrpSpPr/>
              <p:nvPr/>
            </p:nvGrpSpPr>
            <p:grpSpPr>
              <a:xfrm>
                <a:off x="6745534" y="5367459"/>
                <a:ext cx="12785646" cy="951071"/>
                <a:chOff x="7298936" y="6385174"/>
                <a:chExt cx="12785646" cy="951071"/>
              </a:xfrm>
            </p:grpSpPr>
            <p:sp>
              <p:nvSpPr>
                <p:cNvPr id="266" name="Shape 17">
                  <a:extLst>
                    <a:ext uri="{FF2B5EF4-FFF2-40B4-BE49-F238E27FC236}">
                      <a16:creationId xmlns:a16="http://schemas.microsoft.com/office/drawing/2014/main" id="{BA2A35AB-ADDE-076E-7CF6-3E34381C289E}"/>
                    </a:ext>
                  </a:extLst>
                </p:cNvPr>
                <p:cNvSpPr/>
                <p:nvPr/>
              </p:nvSpPr>
              <p:spPr>
                <a:xfrm>
                  <a:off x="7483364" y="6506260"/>
                  <a:ext cx="184428" cy="829985"/>
                </a:xfrm>
                <a:prstGeom prst="roundRect">
                  <a:avLst>
                    <a:gd name="adj" fmla="val 42013"/>
                  </a:avLst>
                </a:prstGeom>
                <a:solidFill>
                  <a:srgbClr val="AD8AE6"/>
                </a:solidFill>
                <a:ln w="7620">
                  <a:solidFill>
                    <a:srgbClr val="AD8AE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7" name="Shape 18">
                  <a:extLst>
                    <a:ext uri="{FF2B5EF4-FFF2-40B4-BE49-F238E27FC236}">
                      <a16:creationId xmlns:a16="http://schemas.microsoft.com/office/drawing/2014/main" id="{7822B6A2-5565-EA14-57CC-CF5D9AA180E3}"/>
                    </a:ext>
                  </a:extLst>
                </p:cNvPr>
                <p:cNvSpPr/>
                <p:nvPr/>
              </p:nvSpPr>
              <p:spPr>
                <a:xfrm>
                  <a:off x="7298936" y="6385174"/>
                  <a:ext cx="553403" cy="553403"/>
                </a:xfrm>
                <a:prstGeom prst="roundRect">
                  <a:avLst>
                    <a:gd name="adj" fmla="val 82616"/>
                  </a:avLst>
                </a:prstGeom>
                <a:solidFill>
                  <a:srgbClr val="AD8AE6"/>
                </a:solidFill>
                <a:ln w="7620">
                  <a:solidFill>
                    <a:srgbClr val="AD8AE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268" name="Text 19">
                  <a:extLst>
                    <a:ext uri="{FF2B5EF4-FFF2-40B4-BE49-F238E27FC236}">
                      <a16:creationId xmlns:a16="http://schemas.microsoft.com/office/drawing/2014/main" id="{293DC8D6-510A-DFE8-0EB8-E13A2F272B1C}"/>
                    </a:ext>
                  </a:extLst>
                </p:cNvPr>
                <p:cNvSpPr/>
                <p:nvPr/>
              </p:nvSpPr>
              <p:spPr>
                <a:xfrm>
                  <a:off x="8036767" y="6413987"/>
                  <a:ext cx="2584966" cy="288250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250"/>
                    </a:lnSpc>
                    <a:buNone/>
                  </a:pPr>
                  <a:r>
                    <a:rPr lang="en-US" sz="1800" dirty="0">
                      <a:solidFill>
                        <a:srgbClr val="272525"/>
                      </a:solidFill>
                      <a:latin typeface="Roboto Medium" pitchFamily="34" charset="0"/>
                      <a:ea typeface="Roboto Medium" pitchFamily="34" charset="-122"/>
                      <a:cs typeface="Roboto Medium" pitchFamily="34" charset="-120"/>
                    </a:rPr>
                    <a:t>Data-Driven Optimization</a:t>
                  </a:r>
                  <a:endParaRPr lang="en-US" sz="1800" dirty="0"/>
                </a:p>
              </p:txBody>
            </p:sp>
            <p:sp>
              <p:nvSpPr>
                <p:cNvPr id="269" name="Text 20">
                  <a:extLst>
                    <a:ext uri="{FF2B5EF4-FFF2-40B4-BE49-F238E27FC236}">
                      <a16:creationId xmlns:a16="http://schemas.microsoft.com/office/drawing/2014/main" id="{35B45573-9B95-A611-2D55-AA5162F60E8D}"/>
                    </a:ext>
                  </a:extLst>
                </p:cNvPr>
                <p:cNvSpPr/>
                <p:nvPr/>
              </p:nvSpPr>
              <p:spPr>
                <a:xfrm>
                  <a:off x="8036767" y="6812846"/>
                  <a:ext cx="12047815" cy="295037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300"/>
                    </a:lnSpc>
                    <a:buNone/>
                  </a:pPr>
                  <a:r>
                    <a:rPr lang="en-US" sz="1450" dirty="0">
                      <a:solidFill>
                        <a:srgbClr val="272525"/>
                      </a:solidFill>
                      <a:latin typeface="Roboto" pitchFamily="34" charset="0"/>
                      <a:ea typeface="Roboto" pitchFamily="34" charset="-122"/>
                      <a:cs typeface="Roboto" pitchFamily="34" charset="-120"/>
                    </a:rPr>
                    <a:t>Leverage these insights to guide marketing investments, app </a:t>
                  </a:r>
                </a:p>
                <a:p>
                  <a:pPr marL="0" indent="0" algn="l">
                    <a:lnSpc>
                      <a:spcPts val="2300"/>
                    </a:lnSpc>
                    <a:buNone/>
                  </a:pPr>
                  <a:r>
                    <a:rPr lang="en-US" sz="1450" dirty="0">
                      <a:solidFill>
                        <a:srgbClr val="272525"/>
                      </a:solidFill>
                      <a:latin typeface="Roboto" pitchFamily="34" charset="0"/>
                      <a:ea typeface="Roboto" pitchFamily="34" charset="-122"/>
                      <a:cs typeface="Roboto" pitchFamily="34" charset="-120"/>
                    </a:rPr>
                    <a:t>improvement priorities, and strategic business decisions</a:t>
                  </a:r>
                  <a:endParaRPr lang="en-US" sz="1450" dirty="0"/>
                </a:p>
              </p:txBody>
            </p:sp>
          </p:grpSp>
          <p:pic>
            <p:nvPicPr>
              <p:cNvPr id="265" name="Image 4" descr="preencoded.png">
                <a:extLst>
                  <a:ext uri="{FF2B5EF4-FFF2-40B4-BE49-F238E27FC236}">
                    <a16:creationId xmlns:a16="http://schemas.microsoft.com/office/drawing/2014/main" id="{5F12FD78-689E-81BC-5343-43A17A729D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6883885" y="5505809"/>
                <a:ext cx="276701" cy="276701"/>
              </a:xfrm>
              <a:prstGeom prst="rect">
                <a:avLst/>
              </a:prstGeom>
            </p:spPr>
          </p:pic>
        </p:grpSp>
      </p:grpSp>
      <p:sp>
        <p:nvSpPr>
          <p:cNvPr id="307" name="Text 3">
            <a:extLst>
              <a:ext uri="{FF2B5EF4-FFF2-40B4-BE49-F238E27FC236}">
                <a16:creationId xmlns:a16="http://schemas.microsoft.com/office/drawing/2014/main" id="{8A666222-EF23-E167-EBA7-099AE4667ABC}"/>
              </a:ext>
            </a:extLst>
          </p:cNvPr>
          <p:cNvSpPr/>
          <p:nvPr/>
        </p:nvSpPr>
        <p:spPr>
          <a:xfrm>
            <a:off x="15565755" y="289507"/>
            <a:ext cx="1548051" cy="193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KPI Cards</a:t>
            </a:r>
            <a:endParaRPr lang="en-US" sz="2000" dirty="0"/>
          </a:p>
        </p:txBody>
      </p:sp>
      <p:sp>
        <p:nvSpPr>
          <p:cNvPr id="308" name="Text 4">
            <a:extLst>
              <a:ext uri="{FF2B5EF4-FFF2-40B4-BE49-F238E27FC236}">
                <a16:creationId xmlns:a16="http://schemas.microsoft.com/office/drawing/2014/main" id="{61C8B2EE-D150-4BF0-ADE9-14F9F4AB9717}"/>
              </a:ext>
            </a:extLst>
          </p:cNvPr>
          <p:cNvSpPr/>
          <p:nvPr/>
        </p:nvSpPr>
        <p:spPr>
          <a:xfrm>
            <a:off x="15565755" y="557278"/>
            <a:ext cx="7547610" cy="198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Apps, Total Category, Average Rating, </a:t>
            </a:r>
          </a:p>
          <a:p>
            <a:pPr marL="0" indent="0" algn="l">
              <a:lnSpc>
                <a:spcPts val="15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Reviews and Total Installs </a:t>
            </a:r>
          </a:p>
          <a:p>
            <a:pPr marL="0" indent="0" algn="l">
              <a:lnSpc>
                <a:spcPts val="1550"/>
              </a:lnSpc>
              <a:buNone/>
            </a:pPr>
            <a:endParaRPr lang="en-US" sz="1200" dirty="0"/>
          </a:p>
        </p:txBody>
      </p:sp>
      <p:sp>
        <p:nvSpPr>
          <p:cNvPr id="309" name="Shape 10">
            <a:extLst>
              <a:ext uri="{FF2B5EF4-FFF2-40B4-BE49-F238E27FC236}">
                <a16:creationId xmlns:a16="http://schemas.microsoft.com/office/drawing/2014/main" id="{4D49C31D-236D-91BF-3F73-5940138A05C8}"/>
              </a:ext>
            </a:extLst>
          </p:cNvPr>
          <p:cNvSpPr/>
          <p:nvPr/>
        </p:nvSpPr>
        <p:spPr>
          <a:xfrm>
            <a:off x="14900910" y="69378"/>
            <a:ext cx="622935" cy="626394"/>
          </a:xfrm>
          <a:prstGeom prst="roundRect">
            <a:avLst>
              <a:gd name="adj" fmla="val 24612923"/>
            </a:avLst>
          </a:prstGeom>
          <a:solidFill>
            <a:srgbClr val="0057E7"/>
          </a:solidFill>
          <a:ln/>
        </p:spPr>
        <p:txBody>
          <a:bodyPr/>
          <a:lstStyle/>
          <a:p>
            <a:endParaRPr lang="en-IN" sz="5400"/>
          </a:p>
        </p:txBody>
      </p:sp>
      <p:pic>
        <p:nvPicPr>
          <p:cNvPr id="310" name="Image 3" descr="preencoded.png">
            <a:extLst>
              <a:ext uri="{FF2B5EF4-FFF2-40B4-BE49-F238E27FC236}">
                <a16:creationId xmlns:a16="http://schemas.microsoft.com/office/drawing/2014/main" id="{29D5C6ED-3847-98AE-758C-CA56858A6DC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5044976" y="212992"/>
            <a:ext cx="281878" cy="281878"/>
          </a:xfrm>
          <a:prstGeom prst="rect">
            <a:avLst/>
          </a:prstGeom>
        </p:spPr>
      </p:pic>
      <p:grpSp>
        <p:nvGrpSpPr>
          <p:cNvPr id="311" name="Group 310">
            <a:extLst>
              <a:ext uri="{FF2B5EF4-FFF2-40B4-BE49-F238E27FC236}">
                <a16:creationId xmlns:a16="http://schemas.microsoft.com/office/drawing/2014/main" id="{DAEA286A-A692-C2A7-43D6-B9D519C1BB30}"/>
              </a:ext>
            </a:extLst>
          </p:cNvPr>
          <p:cNvGrpSpPr/>
          <p:nvPr/>
        </p:nvGrpSpPr>
        <p:grpSpPr>
          <a:xfrm>
            <a:off x="14941889" y="1360863"/>
            <a:ext cx="1842220" cy="1081051"/>
            <a:chOff x="10420350" y="1360863"/>
            <a:chExt cx="1842220" cy="1081051"/>
          </a:xfrm>
        </p:grpSpPr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BF28C4C6-8415-DA2F-EA85-D7E480FD0835}"/>
                </a:ext>
              </a:extLst>
            </p:cNvPr>
            <p:cNvSpPr/>
            <p:nvPr/>
          </p:nvSpPr>
          <p:spPr>
            <a:xfrm>
              <a:off x="10654875" y="1627636"/>
              <a:ext cx="1498517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13" name="TextBox 12">
              <a:extLst>
                <a:ext uri="{FF2B5EF4-FFF2-40B4-BE49-F238E27FC236}">
                  <a16:creationId xmlns:a16="http://schemas.microsoft.com/office/drawing/2014/main" id="{D1E70171-4D8A-3AB8-B754-79DF62B49FC1}"/>
                </a:ext>
              </a:extLst>
            </p:cNvPr>
            <p:cNvSpPr txBox="1"/>
            <p:nvPr/>
          </p:nvSpPr>
          <p:spPr>
            <a:xfrm>
              <a:off x="10639635" y="1883593"/>
              <a:ext cx="126991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No Of Apps</a:t>
              </a:r>
            </a:p>
          </p:txBody>
        </p:sp>
        <p:sp>
          <p:nvSpPr>
            <p:cNvPr id="314" name="TextBox 19">
              <a:extLst>
                <a:ext uri="{FF2B5EF4-FFF2-40B4-BE49-F238E27FC236}">
                  <a16:creationId xmlns:a16="http://schemas.microsoft.com/office/drawing/2014/main" id="{D5C3B7FA-05EF-3937-BED2-880609CACB7B}"/>
                </a:ext>
              </a:extLst>
            </p:cNvPr>
            <p:cNvSpPr txBox="1"/>
            <p:nvPr/>
          </p:nvSpPr>
          <p:spPr>
            <a:xfrm>
              <a:off x="10913955" y="2063350"/>
              <a:ext cx="1348615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E3836DAA-D2AB-4EE2-A08B-43E2FF791151}" type="TxLink">
                <a:rPr lang="en-US" sz="2000" b="0" i="0" u="none" strike="noStrike">
                  <a:solidFill>
                    <a:schemeClr val="bg1"/>
                  </a:solidFill>
                  <a:latin typeface="Amasis MT Pro Black" panose="02040A04050005020304" pitchFamily="18" charset="0"/>
                </a:rPr>
                <a:pPr/>
                <a:t>10836</a:t>
              </a:fld>
              <a:endParaRPr lang="en-IN" sz="2400" b="1" dirty="0">
                <a:solidFill>
                  <a:schemeClr val="bg1"/>
                </a:solidFill>
                <a:latin typeface="Amasis MT Pro Black" panose="02040A04050005020304" pitchFamily="18" charset="0"/>
              </a:endParaRPr>
            </a:p>
          </p:txBody>
        </p:sp>
        <p:pic>
          <p:nvPicPr>
            <p:cNvPr id="315" name="Picture 314">
              <a:extLst>
                <a:ext uri="{FF2B5EF4-FFF2-40B4-BE49-F238E27FC236}">
                  <a16:creationId xmlns:a16="http://schemas.microsoft.com/office/drawing/2014/main" id="{6AA8234C-3BC4-9735-0986-B85F4D0790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11749532" y="1627636"/>
              <a:ext cx="411480" cy="420474"/>
            </a:xfrm>
            <a:prstGeom prst="rect">
              <a:avLst/>
            </a:prstGeom>
          </p:spPr>
        </p:pic>
        <p:pic>
          <p:nvPicPr>
            <p:cNvPr id="316" name="Picture 315">
              <a:extLst>
                <a:ext uri="{FF2B5EF4-FFF2-40B4-BE49-F238E27FC236}">
                  <a16:creationId xmlns:a16="http://schemas.microsoft.com/office/drawing/2014/main" id="{35BBCB06-5FE3-EDF8-C657-C369F69E1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 flipH="1">
              <a:off x="10420350" y="1360863"/>
              <a:ext cx="472974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724484AF-6093-E286-040E-990FDBF19809}"/>
              </a:ext>
            </a:extLst>
          </p:cNvPr>
          <p:cNvGrpSpPr/>
          <p:nvPr/>
        </p:nvGrpSpPr>
        <p:grpSpPr>
          <a:xfrm>
            <a:off x="16899986" y="1371287"/>
            <a:ext cx="1980950" cy="1066518"/>
            <a:chOff x="12419426" y="1371287"/>
            <a:chExt cx="1980950" cy="1066518"/>
          </a:xfrm>
        </p:grpSpPr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A72F3A44-4E73-0BAE-4A13-63C56CCAE7FC}"/>
                </a:ext>
              </a:extLst>
            </p:cNvPr>
            <p:cNvSpPr/>
            <p:nvPr/>
          </p:nvSpPr>
          <p:spPr>
            <a:xfrm>
              <a:off x="12666189" y="1623527"/>
              <a:ext cx="1498517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19" name="TextBox 13">
              <a:extLst>
                <a:ext uri="{FF2B5EF4-FFF2-40B4-BE49-F238E27FC236}">
                  <a16:creationId xmlns:a16="http://schemas.microsoft.com/office/drawing/2014/main" id="{A693D0C7-2BC6-5E10-8C83-2869D0FEEC8C}"/>
                </a:ext>
              </a:extLst>
            </p:cNvPr>
            <p:cNvSpPr txBox="1"/>
            <p:nvPr/>
          </p:nvSpPr>
          <p:spPr>
            <a:xfrm>
              <a:off x="12632661" y="1902344"/>
              <a:ext cx="157471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No Of Category</a:t>
              </a:r>
            </a:p>
          </p:txBody>
        </p:sp>
        <p:sp>
          <p:nvSpPr>
            <p:cNvPr id="320" name="TextBox 20">
              <a:extLst>
                <a:ext uri="{FF2B5EF4-FFF2-40B4-BE49-F238E27FC236}">
                  <a16:creationId xmlns:a16="http://schemas.microsoft.com/office/drawing/2014/main" id="{FDADAAED-9871-95AF-4395-0A10C481029E}"/>
                </a:ext>
              </a:extLst>
            </p:cNvPr>
            <p:cNvSpPr txBox="1"/>
            <p:nvPr/>
          </p:nvSpPr>
          <p:spPr>
            <a:xfrm>
              <a:off x="13051761" y="2059241"/>
              <a:ext cx="1348615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EBB5C0B7-5F6D-4BD0-AF76-585347784A3B}" type="TxLink">
                <a:rPr lang="en-US" sz="2000" b="0" i="0" u="none" strike="noStrike">
                  <a:solidFill>
                    <a:schemeClr val="bg1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33</a:t>
              </a:fld>
              <a:endParaRPr lang="en-IN" sz="2000" b="0" i="0" u="none" strike="noStrike">
                <a:solidFill>
                  <a:schemeClr val="bg1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21" name="Picture 320">
              <a:extLst>
                <a:ext uri="{FF2B5EF4-FFF2-40B4-BE49-F238E27FC236}">
                  <a16:creationId xmlns:a16="http://schemas.microsoft.com/office/drawing/2014/main" id="{CF5F09CC-3935-927C-2CAA-C18EDF46593A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3803518" y="1631148"/>
              <a:ext cx="364276" cy="373270"/>
            </a:xfrm>
            <a:prstGeom prst="rect">
              <a:avLst/>
            </a:prstGeom>
          </p:spPr>
        </p:pic>
        <p:pic>
          <p:nvPicPr>
            <p:cNvPr id="322" name="Picture 321">
              <a:extLst>
                <a:ext uri="{FF2B5EF4-FFF2-40B4-BE49-F238E27FC236}">
                  <a16:creationId xmlns:a16="http://schemas.microsoft.com/office/drawing/2014/main" id="{A8B3D3FA-EA96-0979-4944-D8F30BA17E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 flipH="1">
              <a:off x="12419426" y="1371287"/>
              <a:ext cx="471755" cy="48238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3DF02726-732C-C69A-C0BD-1EB068296E8E}"/>
              </a:ext>
            </a:extLst>
          </p:cNvPr>
          <p:cNvGrpSpPr/>
          <p:nvPr/>
        </p:nvGrpSpPr>
        <p:grpSpPr>
          <a:xfrm>
            <a:off x="14941889" y="2509858"/>
            <a:ext cx="2007527" cy="1056479"/>
            <a:chOff x="14084364" y="2916984"/>
            <a:chExt cx="2007527" cy="1056479"/>
          </a:xfrm>
        </p:grpSpPr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BDFE40AA-50B2-AD8A-179B-59BE758B3F76}"/>
                </a:ext>
              </a:extLst>
            </p:cNvPr>
            <p:cNvSpPr/>
            <p:nvPr/>
          </p:nvSpPr>
          <p:spPr>
            <a:xfrm>
              <a:off x="14307412" y="3159185"/>
              <a:ext cx="1498517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25" name="TextBox 14">
              <a:extLst>
                <a:ext uri="{FF2B5EF4-FFF2-40B4-BE49-F238E27FC236}">
                  <a16:creationId xmlns:a16="http://schemas.microsoft.com/office/drawing/2014/main" id="{911BDB9A-AFB2-282A-93F3-96B36ABB83CE}"/>
                </a:ext>
              </a:extLst>
            </p:cNvPr>
            <p:cNvSpPr txBox="1"/>
            <p:nvPr/>
          </p:nvSpPr>
          <p:spPr>
            <a:xfrm>
              <a:off x="14400376" y="3453242"/>
              <a:ext cx="123943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Avg Rating</a:t>
              </a:r>
            </a:p>
          </p:txBody>
        </p:sp>
        <p:sp>
          <p:nvSpPr>
            <p:cNvPr id="326" name="TextBox 21">
              <a:extLst>
                <a:ext uri="{FF2B5EF4-FFF2-40B4-BE49-F238E27FC236}">
                  <a16:creationId xmlns:a16="http://schemas.microsoft.com/office/drawing/2014/main" id="{AD252505-B19B-AC69-73B9-56AA28B81480}"/>
                </a:ext>
              </a:extLst>
            </p:cNvPr>
            <p:cNvSpPr txBox="1"/>
            <p:nvPr/>
          </p:nvSpPr>
          <p:spPr>
            <a:xfrm>
              <a:off x="14743276" y="3594899"/>
              <a:ext cx="1348615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754E6A26-7780-4979-8B83-495758CAC6E5}" type="TxLink">
                <a:rPr lang="en-US" sz="2000" b="0" i="0" u="none" strike="noStrike">
                  <a:solidFill>
                    <a:schemeClr val="bg1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4.10</a:t>
              </a:fld>
              <a:endParaRPr lang="en-IN" sz="2000" b="0" i="0" u="none" strike="noStrike">
                <a:solidFill>
                  <a:schemeClr val="bg1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3012E20B-BD83-E160-38B0-D6891467F612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 flipH="1">
              <a:off x="14889071" y="2916984"/>
              <a:ext cx="887902" cy="903391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6C64CBDF-AA56-FB28-B3D2-6540F6AD0E9B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 flipH="1">
              <a:off x="14084364" y="2919954"/>
              <a:ext cx="471755" cy="48238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EF1211EC-5560-D649-C65B-9E9DBA8ECB2D}"/>
              </a:ext>
            </a:extLst>
          </p:cNvPr>
          <p:cNvGrpSpPr/>
          <p:nvPr/>
        </p:nvGrpSpPr>
        <p:grpSpPr>
          <a:xfrm>
            <a:off x="14875793" y="3619544"/>
            <a:ext cx="2237428" cy="1084770"/>
            <a:chOff x="17504193" y="2888693"/>
            <a:chExt cx="2237428" cy="1084770"/>
          </a:xfrm>
        </p:grpSpPr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0EAC7E19-2BF8-F8DC-306D-890433C42A73}"/>
                </a:ext>
              </a:extLst>
            </p:cNvPr>
            <p:cNvSpPr/>
            <p:nvPr/>
          </p:nvSpPr>
          <p:spPr>
            <a:xfrm>
              <a:off x="17770240" y="3159185"/>
              <a:ext cx="1501015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31" name="TextBox 16">
              <a:extLst>
                <a:ext uri="{FF2B5EF4-FFF2-40B4-BE49-F238E27FC236}">
                  <a16:creationId xmlns:a16="http://schemas.microsoft.com/office/drawing/2014/main" id="{78BC5F89-8C0E-3ABD-AFD4-1E2E6DC3CCAA}"/>
                </a:ext>
              </a:extLst>
            </p:cNvPr>
            <p:cNvSpPr txBox="1"/>
            <p:nvPr/>
          </p:nvSpPr>
          <p:spPr>
            <a:xfrm>
              <a:off x="17712328" y="3415142"/>
              <a:ext cx="1346116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Installations</a:t>
              </a:r>
            </a:p>
          </p:txBody>
        </p:sp>
        <p:sp>
          <p:nvSpPr>
            <p:cNvPr id="332" name="TextBox 23">
              <a:extLst>
                <a:ext uri="{FF2B5EF4-FFF2-40B4-BE49-F238E27FC236}">
                  <a16:creationId xmlns:a16="http://schemas.microsoft.com/office/drawing/2014/main" id="{6A84E9D4-1413-A106-5381-903667FFB449}"/>
                </a:ext>
              </a:extLst>
            </p:cNvPr>
            <p:cNvSpPr txBox="1"/>
            <p:nvPr/>
          </p:nvSpPr>
          <p:spPr>
            <a:xfrm>
              <a:off x="17905326" y="3564419"/>
              <a:ext cx="1836295" cy="40523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6F4ACE72-CEC8-4803-81D6-CE88618DF09B}" type="TxLink">
                <a:rPr lang="en-US" sz="2400" b="0" i="0" u="none" strike="noStrike">
                  <a:solidFill>
                    <a:srgbClr val="D62D20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168 B+</a:t>
              </a:fld>
              <a:endParaRPr lang="en-IN" sz="2400" b="0" i="0" u="none" strike="noStrike">
                <a:solidFill>
                  <a:srgbClr val="D62D20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9E83A0B3-C203-8FCC-9157-BC364EB1B5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 flipH="1">
              <a:off x="17504193" y="2888693"/>
              <a:ext cx="471755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8B849625-F7E7-7CD4-8F70-DF1E8A01B0A1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18844694" y="3129682"/>
              <a:ext cx="485099" cy="482215"/>
            </a:xfrm>
            <a:prstGeom prst="rect">
              <a:avLst/>
            </a:prstGeom>
          </p:spPr>
        </p:pic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C5DD7DB7-01EF-A6C4-88AE-EC236E972E26}"/>
              </a:ext>
            </a:extLst>
          </p:cNvPr>
          <p:cNvGrpSpPr/>
          <p:nvPr/>
        </p:nvGrpSpPr>
        <p:grpSpPr>
          <a:xfrm>
            <a:off x="16888456" y="2484741"/>
            <a:ext cx="1753802" cy="1079194"/>
            <a:chOff x="15784986" y="2894269"/>
            <a:chExt cx="1753802" cy="1079194"/>
          </a:xfrm>
        </p:grpSpPr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22C829DF-3D13-4BA4-4E78-5DA0138A64E6}"/>
                </a:ext>
              </a:extLst>
            </p:cNvPr>
            <p:cNvSpPr/>
            <p:nvPr/>
          </p:nvSpPr>
          <p:spPr>
            <a:xfrm>
              <a:off x="16037577" y="3159185"/>
              <a:ext cx="1501015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37" name="TextBox 15">
              <a:extLst>
                <a:ext uri="{FF2B5EF4-FFF2-40B4-BE49-F238E27FC236}">
                  <a16:creationId xmlns:a16="http://schemas.microsoft.com/office/drawing/2014/main" id="{0ED55E1E-AA68-26DD-DF1D-7F9E94A4C93A}"/>
                </a:ext>
              </a:extLst>
            </p:cNvPr>
            <p:cNvSpPr txBox="1"/>
            <p:nvPr/>
          </p:nvSpPr>
          <p:spPr>
            <a:xfrm>
              <a:off x="16229051" y="3430382"/>
              <a:ext cx="123943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Reviews</a:t>
              </a: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6E6977EC-4B41-FD5A-43F7-76C69ED02F8D}"/>
                </a:ext>
              </a:extLst>
            </p:cNvPr>
            <p:cNvSpPr txBox="1"/>
            <p:nvPr/>
          </p:nvSpPr>
          <p:spPr>
            <a:xfrm>
              <a:off x="16183331" y="3594899"/>
              <a:ext cx="134611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85A52A98-A5CF-4519-9345-AB3569591C0A}" type="TxLink">
                <a:rPr lang="en-US" sz="2000" b="0" i="0" u="none" strike="noStrike">
                  <a:solidFill>
                    <a:srgbClr val="D62D20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4815 M+</a:t>
              </a:fld>
              <a:endParaRPr lang="en-IN" sz="2000" b="0" i="0" u="none" strike="noStrike">
                <a:solidFill>
                  <a:srgbClr val="D62D20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33A88872-0624-2D21-8616-6A192FDB30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 flipH="1">
              <a:off x="15784986" y="2894269"/>
              <a:ext cx="471755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D586D167-F043-5E85-3318-7270DD0541AC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17047241" y="3152542"/>
              <a:ext cx="491547" cy="488663"/>
            </a:xfrm>
            <a:prstGeom prst="rect">
              <a:avLst/>
            </a:prstGeom>
          </p:spPr>
        </p:pic>
      </p:grpSp>
      <p:sp>
        <p:nvSpPr>
          <p:cNvPr id="298" name="Text 8">
            <a:extLst>
              <a:ext uri="{FF2B5EF4-FFF2-40B4-BE49-F238E27FC236}">
                <a16:creationId xmlns:a16="http://schemas.microsoft.com/office/drawing/2014/main" id="{7EA116AC-49B8-B923-EAD4-C2D36AB7238E}"/>
              </a:ext>
            </a:extLst>
          </p:cNvPr>
          <p:cNvSpPr/>
          <p:nvPr/>
        </p:nvSpPr>
        <p:spPr>
          <a:xfrm>
            <a:off x="16179954" y="604368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Free App Economy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9" name="Text 9">
            <a:extLst>
              <a:ext uri="{FF2B5EF4-FFF2-40B4-BE49-F238E27FC236}">
                <a16:creationId xmlns:a16="http://schemas.microsoft.com/office/drawing/2014/main" id="{F6B843CF-F20E-69DF-9A69-E1A6932F12F1}"/>
              </a:ext>
            </a:extLst>
          </p:cNvPr>
          <p:cNvSpPr/>
          <p:nvPr/>
        </p:nvSpPr>
        <p:spPr>
          <a:xfrm>
            <a:off x="16169536" y="973198"/>
            <a:ext cx="7178278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Free apps dominate the marketplace, </a:t>
            </a:r>
          </a:p>
          <a:p>
            <a:pPr>
              <a:lnSpc>
                <a:spcPts val="225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expanding reach and monetizing</a:t>
            </a:r>
          </a:p>
          <a:p>
            <a:pPr>
              <a:lnSpc>
                <a:spcPts val="225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via ads and in‑app purchases.</a:t>
            </a:r>
            <a:endParaRPr lang="en-US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00" name="Image 1" descr="preencoded.png">
            <a:extLst>
              <a:ext uri="{FF2B5EF4-FFF2-40B4-BE49-F238E27FC236}">
                <a16:creationId xmlns:a16="http://schemas.microsoft.com/office/drawing/2014/main" id="{1E8DF483-6100-1B44-22C1-4D67A937AE35}"/>
              </a:ext>
            </a:extLst>
          </p:cNvPr>
          <p:cNvPicPr>
            <a:picLocks noChangeAspect="1"/>
          </p:cNvPicPr>
          <p:nvPr/>
        </p:nvPicPr>
        <p:blipFill>
          <a:blip r:embed="rId4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172269" y="2766504"/>
            <a:ext cx="907256" cy="1088708"/>
          </a:xfrm>
          <a:prstGeom prst="rect">
            <a:avLst/>
          </a:prstGeom>
        </p:spPr>
      </p:pic>
      <p:sp>
        <p:nvSpPr>
          <p:cNvPr id="301" name="Text 10">
            <a:extLst>
              <a:ext uri="{FF2B5EF4-FFF2-40B4-BE49-F238E27FC236}">
                <a16:creationId xmlns:a16="http://schemas.microsoft.com/office/drawing/2014/main" id="{4502543F-AB9C-EB60-C365-481816FC2BE8}"/>
              </a:ext>
            </a:extLst>
          </p:cNvPr>
          <p:cNvSpPr/>
          <p:nvPr/>
        </p:nvSpPr>
        <p:spPr>
          <a:xfrm>
            <a:off x="16179954" y="2820633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Paid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2" name="Text 11">
            <a:extLst>
              <a:ext uri="{FF2B5EF4-FFF2-40B4-BE49-F238E27FC236}">
                <a16:creationId xmlns:a16="http://schemas.microsoft.com/office/drawing/2014/main" id="{F01AB0DB-A823-0EA7-3233-D4657936053C}"/>
              </a:ext>
            </a:extLst>
          </p:cNvPr>
          <p:cNvSpPr/>
          <p:nvPr/>
        </p:nvSpPr>
        <p:spPr>
          <a:xfrm>
            <a:off x="16169536" y="3174009"/>
            <a:ext cx="646771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Limited installs but higher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revenue per user</a:t>
            </a:r>
            <a:endParaRPr lang="en-US" sz="1400" dirty="0"/>
          </a:p>
        </p:txBody>
      </p:sp>
      <p:pic>
        <p:nvPicPr>
          <p:cNvPr id="303" name="Image 2" descr="preencoded.png">
            <a:extLst>
              <a:ext uri="{FF2B5EF4-FFF2-40B4-BE49-F238E27FC236}">
                <a16:creationId xmlns:a16="http://schemas.microsoft.com/office/drawing/2014/main" id="{ADCC4AEA-999C-92DF-CBA7-D500604F5BA8}"/>
              </a:ext>
            </a:extLst>
          </p:cNvPr>
          <p:cNvPicPr>
            <a:picLocks noChangeAspect="1"/>
          </p:cNvPicPr>
          <p:nvPr/>
        </p:nvPicPr>
        <p:blipFill>
          <a:blip r:embed="rId4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172269" y="4637531"/>
            <a:ext cx="907256" cy="1088708"/>
          </a:xfrm>
          <a:prstGeom prst="rect">
            <a:avLst/>
          </a:prstGeom>
        </p:spPr>
      </p:pic>
      <p:sp>
        <p:nvSpPr>
          <p:cNvPr id="304" name="Text 12">
            <a:extLst>
              <a:ext uri="{FF2B5EF4-FFF2-40B4-BE49-F238E27FC236}">
                <a16:creationId xmlns:a16="http://schemas.microsoft.com/office/drawing/2014/main" id="{3FF8F33F-993D-08A4-4ABC-32A7318E5DF1}"/>
              </a:ext>
            </a:extLst>
          </p:cNvPr>
          <p:cNvSpPr/>
          <p:nvPr/>
        </p:nvSpPr>
        <p:spPr>
          <a:xfrm>
            <a:off x="16179954" y="4660736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Update Impact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5" name="Text 13">
            <a:extLst>
              <a:ext uri="{FF2B5EF4-FFF2-40B4-BE49-F238E27FC236}">
                <a16:creationId xmlns:a16="http://schemas.microsoft.com/office/drawing/2014/main" id="{0CF1A0EA-015D-5E17-A66F-5F0A12C6FCF0}"/>
              </a:ext>
            </a:extLst>
          </p:cNvPr>
          <p:cNvSpPr/>
          <p:nvPr/>
        </p:nvSpPr>
        <p:spPr>
          <a:xfrm>
            <a:off x="16179954" y="5049474"/>
            <a:ext cx="646771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Frequent updates correlate with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sustained high ratings</a:t>
            </a:r>
            <a:endParaRPr lang="en-US" sz="1400" dirty="0"/>
          </a:p>
        </p:txBody>
      </p:sp>
      <p:pic>
        <p:nvPicPr>
          <p:cNvPr id="306" name="Image 1" descr="preencoded.png">
            <a:extLst>
              <a:ext uri="{FF2B5EF4-FFF2-40B4-BE49-F238E27FC236}">
                <a16:creationId xmlns:a16="http://schemas.microsoft.com/office/drawing/2014/main" id="{29131575-8BD0-FC92-BCF7-67F81DD35197}"/>
              </a:ext>
            </a:extLst>
          </p:cNvPr>
          <p:cNvPicPr>
            <a:picLocks noChangeAspect="1"/>
          </p:cNvPicPr>
          <p:nvPr/>
        </p:nvPicPr>
        <p:blipFill>
          <a:blip r:embed="rId4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172269" y="887856"/>
            <a:ext cx="907256" cy="1088708"/>
          </a:xfrm>
          <a:prstGeom prst="rect">
            <a:avLst/>
          </a:prstGeom>
        </p:spPr>
      </p:pic>
      <p:grpSp>
        <p:nvGrpSpPr>
          <p:cNvPr id="341" name="Group 340">
            <a:extLst>
              <a:ext uri="{FF2B5EF4-FFF2-40B4-BE49-F238E27FC236}">
                <a16:creationId xmlns:a16="http://schemas.microsoft.com/office/drawing/2014/main" id="{80BFC59F-F775-97DF-4F31-F706E7FC3880}"/>
              </a:ext>
            </a:extLst>
          </p:cNvPr>
          <p:cNvGrpSpPr/>
          <p:nvPr/>
        </p:nvGrpSpPr>
        <p:grpSpPr>
          <a:xfrm>
            <a:off x="15213567" y="246015"/>
            <a:ext cx="4186620" cy="7681536"/>
            <a:chOff x="10565363" y="246015"/>
            <a:chExt cx="4186620" cy="7681536"/>
          </a:xfrm>
        </p:grpSpPr>
        <p:sp>
          <p:nvSpPr>
            <p:cNvPr id="342" name="Text 0">
              <a:extLst>
                <a:ext uri="{FF2B5EF4-FFF2-40B4-BE49-F238E27FC236}">
                  <a16:creationId xmlns:a16="http://schemas.microsoft.com/office/drawing/2014/main" id="{3B0CFFB3-6585-99DA-AA51-A0ACD818371F}"/>
                </a:ext>
              </a:extLst>
            </p:cNvPr>
            <p:cNvSpPr/>
            <p:nvPr/>
          </p:nvSpPr>
          <p:spPr>
            <a:xfrm>
              <a:off x="10616705" y="246015"/>
              <a:ext cx="4135278" cy="4552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4750"/>
                </a:lnSpc>
                <a:buNone/>
              </a:pPr>
              <a:r>
                <a:rPr lang="en-US" sz="280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Data Interpretation</a:t>
              </a:r>
              <a:endParaRPr lang="en-US" sz="2800" dirty="0"/>
            </a:p>
          </p:txBody>
        </p:sp>
        <p:sp>
          <p:nvSpPr>
            <p:cNvPr id="343" name="Shape 1">
              <a:extLst>
                <a:ext uri="{FF2B5EF4-FFF2-40B4-BE49-F238E27FC236}">
                  <a16:creationId xmlns:a16="http://schemas.microsoft.com/office/drawing/2014/main" id="{877C0E84-372B-8384-0F00-295070573D72}"/>
                </a:ext>
              </a:extLst>
            </p:cNvPr>
            <p:cNvSpPr/>
            <p:nvPr/>
          </p:nvSpPr>
          <p:spPr>
            <a:xfrm>
              <a:off x="10565363" y="912605"/>
              <a:ext cx="3227840" cy="1852046"/>
            </a:xfrm>
            <a:prstGeom prst="roundRect">
              <a:avLst>
                <a:gd name="adj" fmla="val 3948"/>
              </a:avLst>
            </a:prstGeom>
            <a:solidFill>
              <a:srgbClr val="EBA7DE"/>
            </a:solidFill>
            <a:ln w="762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344" name="Text 2">
              <a:extLst>
                <a:ext uri="{FF2B5EF4-FFF2-40B4-BE49-F238E27FC236}">
                  <a16:creationId xmlns:a16="http://schemas.microsoft.com/office/drawing/2014/main" id="{6F4C52A3-2F6D-EAB4-393E-7C2C013A2D9F}"/>
                </a:ext>
              </a:extLst>
            </p:cNvPr>
            <p:cNvSpPr/>
            <p:nvPr/>
          </p:nvSpPr>
          <p:spPr>
            <a:xfrm>
              <a:off x="10767413" y="959713"/>
              <a:ext cx="2067588" cy="21931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50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Category Dominance</a:t>
              </a:r>
              <a:endParaRPr lang="en-US" dirty="0"/>
            </a:p>
          </p:txBody>
        </p:sp>
        <p:sp>
          <p:nvSpPr>
            <p:cNvPr id="345" name="Text 3">
              <a:extLst>
                <a:ext uri="{FF2B5EF4-FFF2-40B4-BE49-F238E27FC236}">
                  <a16:creationId xmlns:a16="http://schemas.microsoft.com/office/drawing/2014/main" id="{EBF78E42-AB0F-4B02-E28B-2D51C7C76C36}"/>
                </a:ext>
              </a:extLst>
            </p:cNvPr>
            <p:cNvSpPr/>
            <p:nvPr/>
          </p:nvSpPr>
          <p:spPr>
            <a:xfrm>
              <a:off x="10767412" y="1402012"/>
              <a:ext cx="2884070" cy="132939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Family and Game categories lead in both app count and total installs, representing the largest market opportunities</a:t>
              </a:r>
              <a:endParaRPr lang="en-US" sz="1400" dirty="0"/>
            </a:p>
          </p:txBody>
        </p:sp>
        <p:sp>
          <p:nvSpPr>
            <p:cNvPr id="346" name="Shape 4">
              <a:extLst>
                <a:ext uri="{FF2B5EF4-FFF2-40B4-BE49-F238E27FC236}">
                  <a16:creationId xmlns:a16="http://schemas.microsoft.com/office/drawing/2014/main" id="{29C87F54-F134-2686-4A24-054F1CFF45F9}"/>
                </a:ext>
              </a:extLst>
            </p:cNvPr>
            <p:cNvSpPr/>
            <p:nvPr/>
          </p:nvSpPr>
          <p:spPr>
            <a:xfrm>
              <a:off x="10565363" y="3008314"/>
              <a:ext cx="3227942" cy="1852046"/>
            </a:xfrm>
            <a:prstGeom prst="roundRect">
              <a:avLst>
                <a:gd name="adj" fmla="val 3948"/>
              </a:avLst>
            </a:prstGeom>
            <a:solidFill>
              <a:srgbClr val="EBA7DE"/>
            </a:solidFill>
            <a:ln w="762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347" name="Text 5">
              <a:extLst>
                <a:ext uri="{FF2B5EF4-FFF2-40B4-BE49-F238E27FC236}">
                  <a16:creationId xmlns:a16="http://schemas.microsoft.com/office/drawing/2014/main" id="{0DBD330D-9681-78B7-A0D9-7F2E7761090A}"/>
                </a:ext>
              </a:extLst>
            </p:cNvPr>
            <p:cNvSpPr/>
            <p:nvPr/>
          </p:nvSpPr>
          <p:spPr>
            <a:xfrm>
              <a:off x="10802137" y="3036740"/>
              <a:ext cx="2067588" cy="2275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50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Quality Leaders</a:t>
              </a:r>
              <a:endParaRPr lang="en-US" dirty="0"/>
            </a:p>
          </p:txBody>
        </p:sp>
        <p:sp>
          <p:nvSpPr>
            <p:cNvPr id="348" name="Text 6">
              <a:extLst>
                <a:ext uri="{FF2B5EF4-FFF2-40B4-BE49-F238E27FC236}">
                  <a16:creationId xmlns:a16="http://schemas.microsoft.com/office/drawing/2014/main" id="{59B08D91-6EF4-04FD-E818-47446F234AF1}"/>
                </a:ext>
              </a:extLst>
            </p:cNvPr>
            <p:cNvSpPr/>
            <p:nvPr/>
          </p:nvSpPr>
          <p:spPr>
            <a:xfrm>
              <a:off x="10802136" y="3457030"/>
              <a:ext cx="2884171" cy="9320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Education and Art &amp; Design categories consistently receive the highest user ratings, indicating strong user satisfaction</a:t>
              </a:r>
              <a:endParaRPr lang="en-US" sz="1400" dirty="0"/>
            </a:p>
          </p:txBody>
        </p:sp>
        <p:sp>
          <p:nvSpPr>
            <p:cNvPr id="349" name="Shape 7">
              <a:extLst>
                <a:ext uri="{FF2B5EF4-FFF2-40B4-BE49-F238E27FC236}">
                  <a16:creationId xmlns:a16="http://schemas.microsoft.com/office/drawing/2014/main" id="{D23CA59F-D0CF-1317-D110-B638EEB4E700}"/>
                </a:ext>
              </a:extLst>
            </p:cNvPr>
            <p:cNvSpPr/>
            <p:nvPr/>
          </p:nvSpPr>
          <p:spPr>
            <a:xfrm>
              <a:off x="10565363" y="5409382"/>
              <a:ext cx="3235247" cy="2518169"/>
            </a:xfrm>
            <a:prstGeom prst="roundRect">
              <a:avLst>
                <a:gd name="adj" fmla="val 5646"/>
              </a:avLst>
            </a:prstGeom>
            <a:solidFill>
              <a:srgbClr val="EBA7DE"/>
            </a:solidFill>
            <a:ln w="762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350" name="Text 8">
              <a:extLst>
                <a:ext uri="{FF2B5EF4-FFF2-40B4-BE49-F238E27FC236}">
                  <a16:creationId xmlns:a16="http://schemas.microsoft.com/office/drawing/2014/main" id="{9EA20043-0461-44D5-8FD3-5B85D87D5F07}"/>
                </a:ext>
              </a:extLst>
            </p:cNvPr>
            <p:cNvSpPr/>
            <p:nvPr/>
          </p:nvSpPr>
          <p:spPr>
            <a:xfrm>
              <a:off x="10767413" y="5426236"/>
              <a:ext cx="2067588" cy="2275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50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Free App Economy</a:t>
              </a:r>
              <a:endParaRPr lang="en-US" dirty="0"/>
            </a:p>
          </p:txBody>
        </p:sp>
        <p:sp>
          <p:nvSpPr>
            <p:cNvPr id="351" name="Text 9">
              <a:extLst>
                <a:ext uri="{FF2B5EF4-FFF2-40B4-BE49-F238E27FC236}">
                  <a16:creationId xmlns:a16="http://schemas.microsoft.com/office/drawing/2014/main" id="{3FD5846E-805C-872C-0EA7-E01B51FE651D}"/>
                </a:ext>
              </a:extLst>
            </p:cNvPr>
            <p:cNvSpPr/>
            <p:nvPr/>
          </p:nvSpPr>
          <p:spPr>
            <a:xfrm>
              <a:off x="10616705" y="5846527"/>
              <a:ext cx="3183905" cy="201076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Free apps comprise nearly the entire </a:t>
              </a:r>
            </a:p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marketplace, maximizing user reach </a:t>
              </a:r>
            </a:p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and creating monetization through ads </a:t>
              </a:r>
            </a:p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and in-app purchases</a:t>
              </a:r>
              <a:endParaRPr lang="en-US" sz="1400" dirty="0"/>
            </a:p>
          </p:txBody>
        </p:sp>
      </p:grpSp>
      <p:pic>
        <p:nvPicPr>
          <p:cNvPr id="246" name="Picture 245">
            <a:extLst>
              <a:ext uri="{FF2B5EF4-FFF2-40B4-BE49-F238E27FC236}">
                <a16:creationId xmlns:a16="http://schemas.microsoft.com/office/drawing/2014/main" id="{8F9C0928-477D-D163-3183-8795276F2B4C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4871415" y="367121"/>
            <a:ext cx="1455120" cy="1455120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B98B6DCA-2F04-8B43-F442-8843078A73A0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7102234" y="108456"/>
            <a:ext cx="1381333" cy="1381333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ED6DFC58-203F-0D97-56F6-A35667DDFA7B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4804324" y="2795878"/>
            <a:ext cx="1564644" cy="1564644"/>
          </a:xfrm>
          <a:prstGeom prst="rect">
            <a:avLst/>
          </a:prstGeom>
        </p:spPr>
      </p:pic>
      <p:pic>
        <p:nvPicPr>
          <p:cNvPr id="249" name="Picture 4" descr="Minecraft Logo, Game, Block PNG Image">
            <a:extLst>
              <a:ext uri="{FF2B5EF4-FFF2-40B4-BE49-F238E27FC236}">
                <a16:creationId xmlns:a16="http://schemas.microsoft.com/office/drawing/2014/main" id="{90906F6F-1556-77AC-F6DC-9727695132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33944" y="2256307"/>
            <a:ext cx="1417677" cy="141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6" descr="Subway Surfers Icon transparent PNG ...">
            <a:extLst>
              <a:ext uri="{FF2B5EF4-FFF2-40B4-BE49-F238E27FC236}">
                <a16:creationId xmlns:a16="http://schemas.microsoft.com/office/drawing/2014/main" id="{F564B466-B416-473B-8924-F9483D85262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94430" y="6067894"/>
            <a:ext cx="1425638" cy="14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E9D6ED5A-F7FD-9EEB-B487-055F7197ACAB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7041176" y="4603074"/>
            <a:ext cx="1699439" cy="1699439"/>
          </a:xfrm>
          <a:prstGeom prst="rect">
            <a:avLst/>
          </a:prstGeom>
        </p:spPr>
      </p:pic>
      <p:sp>
        <p:nvSpPr>
          <p:cNvPr id="254" name="Text 0">
            <a:extLst>
              <a:ext uri="{FF2B5EF4-FFF2-40B4-BE49-F238E27FC236}">
                <a16:creationId xmlns:a16="http://schemas.microsoft.com/office/drawing/2014/main" id="{C83EECDC-A14A-0B0B-874D-1E24FB2C3E95}"/>
              </a:ext>
            </a:extLst>
          </p:cNvPr>
          <p:cNvSpPr/>
          <p:nvPr/>
        </p:nvSpPr>
        <p:spPr>
          <a:xfrm>
            <a:off x="2708821" y="205608"/>
            <a:ext cx="7556421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1150"/>
              </a:lnSpc>
              <a:buNone/>
            </a:pPr>
            <a:r>
              <a:rPr lang="en-US" sz="8000" dirty="0">
                <a:solidFill>
                  <a:srgbClr val="FFA700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Thank You</a:t>
            </a:r>
            <a:endParaRPr lang="en-US" sz="8000" dirty="0">
              <a:solidFill>
                <a:srgbClr val="FFA700"/>
              </a:solidFill>
            </a:endParaRPr>
          </a:p>
        </p:txBody>
      </p:sp>
      <p:sp>
        <p:nvSpPr>
          <p:cNvPr id="255" name="Text 3">
            <a:extLst>
              <a:ext uri="{FF2B5EF4-FFF2-40B4-BE49-F238E27FC236}">
                <a16:creationId xmlns:a16="http://schemas.microsoft.com/office/drawing/2014/main" id="{704FCF95-2A1C-76E1-E8E6-BE5D003A585B}"/>
              </a:ext>
            </a:extLst>
          </p:cNvPr>
          <p:cNvSpPr/>
          <p:nvPr/>
        </p:nvSpPr>
        <p:spPr>
          <a:xfrm>
            <a:off x="2683009" y="6005607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400" dirty="0">
                <a:solidFill>
                  <a:srgbClr val="004D27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Contact</a:t>
            </a:r>
            <a:endParaRPr lang="en-US" sz="2400" dirty="0"/>
          </a:p>
        </p:txBody>
      </p:sp>
      <p:sp>
        <p:nvSpPr>
          <p:cNvPr id="290" name="Text 4">
            <a:extLst>
              <a:ext uri="{FF2B5EF4-FFF2-40B4-BE49-F238E27FC236}">
                <a16:creationId xmlns:a16="http://schemas.microsoft.com/office/drawing/2014/main" id="{554F7AB5-FF60-506F-7A1A-83FC262F79E5}"/>
              </a:ext>
            </a:extLst>
          </p:cNvPr>
          <p:cNvSpPr/>
          <p:nvPr/>
        </p:nvSpPr>
        <p:spPr>
          <a:xfrm>
            <a:off x="2602735" y="639877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Suman Saha - </a:t>
            </a:r>
            <a:r>
              <a:rPr lang="en-US" sz="16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Analyst </a:t>
            </a:r>
            <a:endParaRPr lang="en-US" sz="1600" dirty="0"/>
          </a:p>
        </p:txBody>
      </p:sp>
      <p:sp>
        <p:nvSpPr>
          <p:cNvPr id="291" name="Freeform: Shape 290">
            <a:extLst>
              <a:ext uri="{FF2B5EF4-FFF2-40B4-BE49-F238E27FC236}">
                <a16:creationId xmlns:a16="http://schemas.microsoft.com/office/drawing/2014/main" id="{A25DB485-5EBC-ECB0-9C91-0CB338ADE17C}"/>
              </a:ext>
            </a:extLst>
          </p:cNvPr>
          <p:cNvSpPr/>
          <p:nvPr/>
        </p:nvSpPr>
        <p:spPr>
          <a:xfrm rot="10800000">
            <a:off x="7665317" y="-1986158"/>
            <a:ext cx="9568767" cy="12699876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2" name="Freeform: Shape 291">
            <a:extLst>
              <a:ext uri="{FF2B5EF4-FFF2-40B4-BE49-F238E27FC236}">
                <a16:creationId xmlns:a16="http://schemas.microsoft.com/office/drawing/2014/main" id="{DD40CF7D-9793-5194-DC2F-57855E0040B0}"/>
              </a:ext>
            </a:extLst>
          </p:cNvPr>
          <p:cNvSpPr/>
          <p:nvPr/>
        </p:nvSpPr>
        <p:spPr>
          <a:xfrm rot="10800000">
            <a:off x="8811845" y="-2306197"/>
            <a:ext cx="9568767" cy="12699876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8E6ADB1A-15BD-8B44-06C1-FBC70AC13A4C}"/>
              </a:ext>
            </a:extLst>
          </p:cNvPr>
          <p:cNvSpPr/>
          <p:nvPr/>
        </p:nvSpPr>
        <p:spPr>
          <a:xfrm>
            <a:off x="-3164601" y="-2251215"/>
            <a:ext cx="9346026" cy="12954000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91E55EAA-7C95-873C-36BA-AF2A8719AAA1}"/>
              </a:ext>
            </a:extLst>
          </p:cNvPr>
          <p:cNvSpPr/>
          <p:nvPr/>
        </p:nvSpPr>
        <p:spPr>
          <a:xfrm>
            <a:off x="-4627641" y="-2306196"/>
            <a:ext cx="9346026" cy="13512162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3701703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38CF51-802D-1E77-0938-65D4AF47A7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617BA0CC-E0CE-D9AC-8D43-3C11BA991A9B}"/>
              </a:ext>
            </a:extLst>
          </p:cNvPr>
          <p:cNvSpPr/>
          <p:nvPr/>
        </p:nvSpPr>
        <p:spPr>
          <a:xfrm>
            <a:off x="-672" y="-4437"/>
            <a:ext cx="14630400" cy="8229600"/>
          </a:xfrm>
          <a:prstGeom prst="rect">
            <a:avLst/>
          </a:prstGeom>
          <a:solidFill>
            <a:srgbClr val="0087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BB960F2-AFCD-1485-D717-C0401E9F68BA}"/>
              </a:ext>
            </a:extLst>
          </p:cNvPr>
          <p:cNvGrpSpPr/>
          <p:nvPr/>
        </p:nvGrpSpPr>
        <p:grpSpPr>
          <a:xfrm>
            <a:off x="88608" y="-30920"/>
            <a:ext cx="15483840" cy="8229600"/>
            <a:chOff x="-5297819" y="1470"/>
            <a:chExt cx="15483840" cy="8229600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947B0405-A052-EB8C-E147-0A617A59FE66}"/>
                </a:ext>
              </a:extLst>
            </p:cNvPr>
            <p:cNvSpPr/>
            <p:nvPr/>
          </p:nvSpPr>
          <p:spPr>
            <a:xfrm>
              <a:off x="-5297819" y="147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431336 h 8229600"/>
                <a:gd name="connsiteX3" fmla="*/ 14653263 w 15483840"/>
                <a:gd name="connsiteY3" fmla="*/ 426720 h 8229600"/>
                <a:gd name="connsiteX4" fmla="*/ 15323817 w 15483840"/>
                <a:gd name="connsiteY4" fmla="*/ 426720 h 8229600"/>
                <a:gd name="connsiteX5" fmla="*/ 15483840 w 15483840"/>
                <a:gd name="connsiteY5" fmla="*/ 586743 h 8229600"/>
                <a:gd name="connsiteX6" fmla="*/ 15483840 w 15483840"/>
                <a:gd name="connsiteY6" fmla="*/ 1226817 h 8229600"/>
                <a:gd name="connsiteX7" fmla="*/ 15323817 w 15483840"/>
                <a:gd name="connsiteY7" fmla="*/ 1386840 h 8229600"/>
                <a:gd name="connsiteX8" fmla="*/ 14653263 w 15483840"/>
                <a:gd name="connsiteY8" fmla="*/ 1386840 h 8229600"/>
                <a:gd name="connsiteX9" fmla="*/ 14630400 w 15483840"/>
                <a:gd name="connsiteY9" fmla="*/ 138222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431336"/>
                  </a:lnTo>
                  <a:lnTo>
                    <a:pt x="14653263" y="426720"/>
                  </a:lnTo>
                  <a:lnTo>
                    <a:pt x="15323817" y="426720"/>
                  </a:lnTo>
                  <a:cubicBezTo>
                    <a:pt x="15412195" y="426720"/>
                    <a:pt x="15483840" y="498365"/>
                    <a:pt x="15483840" y="586743"/>
                  </a:cubicBezTo>
                  <a:lnTo>
                    <a:pt x="15483840" y="1226817"/>
                  </a:lnTo>
                  <a:cubicBezTo>
                    <a:pt x="15483840" y="1315195"/>
                    <a:pt x="15412195" y="1386840"/>
                    <a:pt x="15323817" y="1386840"/>
                  </a:cubicBezTo>
                  <a:lnTo>
                    <a:pt x="14653263" y="1386840"/>
                  </a:lnTo>
                  <a:lnTo>
                    <a:pt x="14630400" y="138222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A7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7EEA29D8-69AA-5659-A1B0-BF54164752D0}"/>
                </a:ext>
              </a:extLst>
            </p:cNvPr>
            <p:cNvGrpSpPr/>
            <p:nvPr/>
          </p:nvGrpSpPr>
          <p:grpSpPr>
            <a:xfrm>
              <a:off x="2357332" y="764417"/>
              <a:ext cx="7006483" cy="5272727"/>
              <a:chOff x="6257884" y="1540669"/>
              <a:chExt cx="7006483" cy="5272727"/>
            </a:xfrm>
          </p:grpSpPr>
          <p:sp>
            <p:nvSpPr>
              <p:cNvPr id="30" name="Text 0">
                <a:extLst>
                  <a:ext uri="{FF2B5EF4-FFF2-40B4-BE49-F238E27FC236}">
                    <a16:creationId xmlns:a16="http://schemas.microsoft.com/office/drawing/2014/main" id="{B9A43BC9-31DA-3F06-55F6-3ED2E4DA91DF}"/>
                  </a:ext>
                </a:extLst>
              </p:cNvPr>
              <p:cNvSpPr/>
              <p:nvPr/>
            </p:nvSpPr>
            <p:spPr>
              <a:xfrm>
                <a:off x="6257884" y="1540669"/>
                <a:ext cx="5670590" cy="70877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Problem Statement</a:t>
                </a:r>
                <a:endParaRPr lang="en-US" sz="4450" dirty="0"/>
              </a:p>
            </p:txBody>
          </p:sp>
          <p:sp>
            <p:nvSpPr>
              <p:cNvPr id="31" name="Text 1">
                <a:extLst>
                  <a:ext uri="{FF2B5EF4-FFF2-40B4-BE49-F238E27FC236}">
                    <a16:creationId xmlns:a16="http://schemas.microsoft.com/office/drawing/2014/main" id="{7685A29F-FBDC-1107-79CB-52CA4872EB74}"/>
                  </a:ext>
                </a:extLst>
              </p:cNvPr>
              <p:cNvSpPr/>
              <p:nvPr/>
            </p:nvSpPr>
            <p:spPr>
              <a:xfrm>
                <a:off x="6257884" y="2816423"/>
                <a:ext cx="3402330" cy="4252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3300"/>
                  </a:lnSpc>
                  <a:buNone/>
                </a:pPr>
                <a:r>
                  <a:rPr lang="en-US" sz="26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Our Challenge</a:t>
                </a:r>
                <a:endParaRPr lang="en-US" sz="2650" dirty="0"/>
              </a:p>
            </p:txBody>
          </p:sp>
          <p:sp>
            <p:nvSpPr>
              <p:cNvPr id="32" name="Text 2">
                <a:extLst>
                  <a:ext uri="{FF2B5EF4-FFF2-40B4-BE49-F238E27FC236}">
                    <a16:creationId xmlns:a16="http://schemas.microsoft.com/office/drawing/2014/main" id="{6861BE7D-78E3-D99E-0D23-6D3FADE58F23}"/>
                  </a:ext>
                </a:extLst>
              </p:cNvPr>
              <p:cNvSpPr/>
              <p:nvPr/>
            </p:nvSpPr>
            <p:spPr>
              <a:xfrm>
                <a:off x="6257884" y="3468529"/>
                <a:ext cx="3501509" cy="145161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Analyze Google Play Store data to unlock actionable insights that drive better app development and business decisions.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Shape 11">
                <a:extLst>
                  <a:ext uri="{FF2B5EF4-FFF2-40B4-BE49-F238E27FC236}">
                    <a16:creationId xmlns:a16="http://schemas.microsoft.com/office/drawing/2014/main" id="{8F1C36A1-ECAA-7D87-D168-9B33AC17CF6D}"/>
                  </a:ext>
                </a:extLst>
              </p:cNvPr>
              <p:cNvSpPr/>
              <p:nvPr/>
            </p:nvSpPr>
            <p:spPr>
              <a:xfrm>
                <a:off x="9660213" y="2768720"/>
                <a:ext cx="3501509" cy="4044676"/>
              </a:xfrm>
              <a:prstGeom prst="roundRect">
                <a:avLst>
                  <a:gd name="adj" fmla="val 5504"/>
                </a:avLst>
              </a:prstGeom>
              <a:solidFill>
                <a:srgbClr val="FFBA08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Text 3">
                <a:extLst>
                  <a:ext uri="{FF2B5EF4-FFF2-40B4-BE49-F238E27FC236}">
                    <a16:creationId xmlns:a16="http://schemas.microsoft.com/office/drawing/2014/main" id="{F8A2C759-D497-2259-08C4-BE69173DB9ED}"/>
                  </a:ext>
                </a:extLst>
              </p:cNvPr>
              <p:cNvSpPr/>
              <p:nvPr/>
            </p:nvSpPr>
            <p:spPr>
              <a:xfrm>
                <a:off x="9762858" y="2816423"/>
                <a:ext cx="3402330" cy="4252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3300"/>
                  </a:lnSpc>
                  <a:buNone/>
                </a:pPr>
                <a:r>
                  <a:rPr lang="en-US" sz="26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Key Questions</a:t>
                </a:r>
                <a:endParaRPr lang="en-US" sz="2650" dirty="0"/>
              </a:p>
            </p:txBody>
          </p:sp>
          <p:sp>
            <p:nvSpPr>
              <p:cNvPr id="56" name="Text 4">
                <a:extLst>
                  <a:ext uri="{FF2B5EF4-FFF2-40B4-BE49-F238E27FC236}">
                    <a16:creationId xmlns:a16="http://schemas.microsoft.com/office/drawing/2014/main" id="{EE19E64A-8368-8262-4507-D81EE58E6A8E}"/>
                  </a:ext>
                </a:extLst>
              </p:cNvPr>
              <p:cNvSpPr/>
              <p:nvPr/>
            </p:nvSpPr>
            <p:spPr>
              <a:xfrm>
                <a:off x="9762858" y="3468529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How are apps distributed across categories?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 5">
                <a:extLst>
                  <a:ext uri="{FF2B5EF4-FFF2-40B4-BE49-F238E27FC236}">
                    <a16:creationId xmlns:a16="http://schemas.microsoft.com/office/drawing/2014/main" id="{8284674C-9334-7C9B-E9E6-50BC5D2825FA}"/>
                  </a:ext>
                </a:extLst>
              </p:cNvPr>
              <p:cNvSpPr/>
              <p:nvPr/>
            </p:nvSpPr>
            <p:spPr>
              <a:xfrm>
                <a:off x="9762858" y="4273629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What drives higher ratings and engagement?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 6">
                <a:extLst>
                  <a:ext uri="{FF2B5EF4-FFF2-40B4-BE49-F238E27FC236}">
                    <a16:creationId xmlns:a16="http://schemas.microsoft.com/office/drawing/2014/main" id="{8C2B7A46-E6D6-66D0-19E4-5ED2DB979DDA}"/>
                  </a:ext>
                </a:extLst>
              </p:cNvPr>
              <p:cNvSpPr/>
              <p:nvPr/>
            </p:nvSpPr>
            <p:spPr>
              <a:xfrm>
                <a:off x="9762858" y="5078730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How do free and paid apps compare in performance?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 7">
                <a:extLst>
                  <a:ext uri="{FF2B5EF4-FFF2-40B4-BE49-F238E27FC236}">
                    <a16:creationId xmlns:a16="http://schemas.microsoft.com/office/drawing/2014/main" id="{A86FB795-6348-878E-22D6-524C4B14E87D}"/>
                  </a:ext>
                </a:extLst>
              </p:cNvPr>
              <p:cNvSpPr/>
              <p:nvPr/>
            </p:nvSpPr>
            <p:spPr>
              <a:xfrm>
                <a:off x="9762858" y="5883831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Which categories show the strongest user engagement?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FAFDA1E3-7EBF-8C74-8813-A059625DDEC7}"/>
              </a:ext>
            </a:extLst>
          </p:cNvPr>
          <p:cNvGrpSpPr/>
          <p:nvPr/>
        </p:nvGrpSpPr>
        <p:grpSpPr>
          <a:xfrm>
            <a:off x="75473" y="-25461"/>
            <a:ext cx="19251524" cy="8229600"/>
            <a:chOff x="-5320679" y="-2015"/>
            <a:chExt cx="19251524" cy="82296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784C187-2ADF-9A15-9603-4046E0CA0B82}"/>
                </a:ext>
              </a:extLst>
            </p:cNvPr>
            <p:cNvSpPr/>
            <p:nvPr/>
          </p:nvSpPr>
          <p:spPr>
            <a:xfrm>
              <a:off x="-5320679" y="-2015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1508296 h 8229600"/>
                <a:gd name="connsiteX3" fmla="*/ 14653263 w 15483840"/>
                <a:gd name="connsiteY3" fmla="*/ 1503680 h 8229600"/>
                <a:gd name="connsiteX4" fmla="*/ 15323817 w 15483840"/>
                <a:gd name="connsiteY4" fmla="*/ 1503680 h 8229600"/>
                <a:gd name="connsiteX5" fmla="*/ 15483840 w 15483840"/>
                <a:gd name="connsiteY5" fmla="*/ 1663703 h 8229600"/>
                <a:gd name="connsiteX6" fmla="*/ 15483840 w 15483840"/>
                <a:gd name="connsiteY6" fmla="*/ 2303777 h 8229600"/>
                <a:gd name="connsiteX7" fmla="*/ 15323817 w 15483840"/>
                <a:gd name="connsiteY7" fmla="*/ 2463800 h 8229600"/>
                <a:gd name="connsiteX8" fmla="*/ 14653263 w 15483840"/>
                <a:gd name="connsiteY8" fmla="*/ 2463800 h 8229600"/>
                <a:gd name="connsiteX9" fmla="*/ 14630400 w 15483840"/>
                <a:gd name="connsiteY9" fmla="*/ 245918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1508296"/>
                  </a:lnTo>
                  <a:lnTo>
                    <a:pt x="14653263" y="1503680"/>
                  </a:lnTo>
                  <a:lnTo>
                    <a:pt x="15323817" y="1503680"/>
                  </a:lnTo>
                  <a:cubicBezTo>
                    <a:pt x="15412195" y="1503680"/>
                    <a:pt x="15483840" y="1575325"/>
                    <a:pt x="15483840" y="1663703"/>
                  </a:cubicBezTo>
                  <a:lnTo>
                    <a:pt x="15483840" y="2303777"/>
                  </a:lnTo>
                  <a:cubicBezTo>
                    <a:pt x="15483840" y="2392155"/>
                    <a:pt x="15412195" y="2463800"/>
                    <a:pt x="15323817" y="2463800"/>
                  </a:cubicBezTo>
                  <a:lnTo>
                    <a:pt x="14653263" y="2463800"/>
                  </a:lnTo>
                  <a:lnTo>
                    <a:pt x="14630400" y="245918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BA08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4B432F4-4DCA-57C9-4623-EC0A961EE19B}"/>
                </a:ext>
              </a:extLst>
            </p:cNvPr>
            <p:cNvGrpSpPr/>
            <p:nvPr/>
          </p:nvGrpSpPr>
          <p:grpSpPr>
            <a:xfrm>
              <a:off x="4038094" y="456897"/>
              <a:ext cx="9892751" cy="6883329"/>
              <a:chOff x="3365543" y="473245"/>
              <a:chExt cx="9892751" cy="6883329"/>
            </a:xfrm>
          </p:grpSpPr>
          <p:sp>
            <p:nvSpPr>
              <p:cNvPr id="8" name="Text 0">
                <a:extLst>
                  <a:ext uri="{FF2B5EF4-FFF2-40B4-BE49-F238E27FC236}">
                    <a16:creationId xmlns:a16="http://schemas.microsoft.com/office/drawing/2014/main" id="{8C71806D-DD24-79EA-AC07-6633D8B2A93E}"/>
                  </a:ext>
                </a:extLst>
              </p:cNvPr>
              <p:cNvSpPr/>
              <p:nvPr/>
            </p:nvSpPr>
            <p:spPr>
              <a:xfrm>
                <a:off x="3555113" y="473245"/>
                <a:ext cx="4301043" cy="43566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Dataset Overview</a:t>
                </a:r>
                <a:endParaRPr lang="en-US" sz="4450" dirty="0"/>
              </a:p>
            </p:txBody>
          </p:sp>
          <p:sp>
            <p:nvSpPr>
              <p:cNvPr id="9" name="Text 10">
                <a:extLst>
                  <a:ext uri="{FF2B5EF4-FFF2-40B4-BE49-F238E27FC236}">
                    <a16:creationId xmlns:a16="http://schemas.microsoft.com/office/drawing/2014/main" id="{25DEB9E6-110D-CE41-A9BA-620D1D82A69A}"/>
                  </a:ext>
                </a:extLst>
              </p:cNvPr>
              <p:cNvSpPr/>
              <p:nvPr/>
            </p:nvSpPr>
            <p:spPr>
              <a:xfrm>
                <a:off x="3365543" y="1062828"/>
                <a:ext cx="9892751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b="1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Data Source:</a:t>
                </a: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 Kaggle — Google Play Store Dataset</a:t>
                </a:r>
                <a:endParaRPr lang="en-US" sz="1750" dirty="0"/>
              </a:p>
            </p:txBody>
          </p:sp>
          <p:sp>
            <p:nvSpPr>
              <p:cNvPr id="10" name="Shape 11">
                <a:extLst>
                  <a:ext uri="{FF2B5EF4-FFF2-40B4-BE49-F238E27FC236}">
                    <a16:creationId xmlns:a16="http://schemas.microsoft.com/office/drawing/2014/main" id="{68C260F9-6985-FD3E-284E-1102222D9C45}"/>
                  </a:ext>
                </a:extLst>
              </p:cNvPr>
              <p:cNvSpPr/>
              <p:nvPr/>
            </p:nvSpPr>
            <p:spPr>
              <a:xfrm>
                <a:off x="3607455" y="1746228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Text 1">
                <a:extLst>
                  <a:ext uri="{FF2B5EF4-FFF2-40B4-BE49-F238E27FC236}">
                    <a16:creationId xmlns:a16="http://schemas.microsoft.com/office/drawing/2014/main" id="{6AF2D5B9-3760-2D32-16F6-EA9442CC2193}"/>
                  </a:ext>
                </a:extLst>
              </p:cNvPr>
              <p:cNvSpPr/>
              <p:nvPr/>
            </p:nvSpPr>
            <p:spPr>
              <a:xfrm>
                <a:off x="4137800" y="1673469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10,836</a:t>
                </a:r>
                <a:endParaRPr lang="en-US" sz="4000" dirty="0"/>
              </a:p>
            </p:txBody>
          </p:sp>
          <p:sp>
            <p:nvSpPr>
              <p:cNvPr id="12" name="Text 2">
                <a:extLst>
                  <a:ext uri="{FF2B5EF4-FFF2-40B4-BE49-F238E27FC236}">
                    <a16:creationId xmlns:a16="http://schemas.microsoft.com/office/drawing/2014/main" id="{A1DC2AE9-282F-D1C1-A53D-490FC94B1397}"/>
                  </a:ext>
                </a:extLst>
              </p:cNvPr>
              <p:cNvSpPr/>
              <p:nvPr/>
            </p:nvSpPr>
            <p:spPr>
              <a:xfrm>
                <a:off x="4479810" y="2553404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Total Apps</a:t>
                </a:r>
                <a:endParaRPr lang="en-US" sz="2200" dirty="0"/>
              </a:p>
            </p:txBody>
          </p:sp>
          <p:sp>
            <p:nvSpPr>
              <p:cNvPr id="13" name="Text 3">
                <a:extLst>
                  <a:ext uri="{FF2B5EF4-FFF2-40B4-BE49-F238E27FC236}">
                    <a16:creationId xmlns:a16="http://schemas.microsoft.com/office/drawing/2014/main" id="{4A9140FF-3E5D-753C-4F26-8E3216E6D6DE}"/>
                  </a:ext>
                </a:extLst>
              </p:cNvPr>
              <p:cNvSpPr/>
              <p:nvPr/>
            </p:nvSpPr>
            <p:spPr>
              <a:xfrm>
                <a:off x="4137800" y="3047127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Comprehensive app ecosystem</a:t>
                </a:r>
                <a:endParaRPr lang="en-US" sz="1750" dirty="0"/>
              </a:p>
            </p:txBody>
          </p:sp>
          <p:sp>
            <p:nvSpPr>
              <p:cNvPr id="14" name="Shape 11">
                <a:extLst>
                  <a:ext uri="{FF2B5EF4-FFF2-40B4-BE49-F238E27FC236}">
                    <a16:creationId xmlns:a16="http://schemas.microsoft.com/office/drawing/2014/main" id="{6B38278A-85ED-2E4F-0F53-D421A3F46A55}"/>
                  </a:ext>
                </a:extLst>
              </p:cNvPr>
              <p:cNvSpPr/>
              <p:nvPr/>
            </p:nvSpPr>
            <p:spPr>
              <a:xfrm>
                <a:off x="3607455" y="3684825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Text 4">
                <a:extLst>
                  <a:ext uri="{FF2B5EF4-FFF2-40B4-BE49-F238E27FC236}">
                    <a16:creationId xmlns:a16="http://schemas.microsoft.com/office/drawing/2014/main" id="{466DC75D-8EB7-974E-487A-832D3ADA5FBD}"/>
                  </a:ext>
                </a:extLst>
              </p:cNvPr>
              <p:cNvSpPr/>
              <p:nvPr/>
            </p:nvSpPr>
            <p:spPr>
              <a:xfrm>
                <a:off x="4137800" y="3618023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33</a:t>
                </a:r>
                <a:endParaRPr lang="en-US" sz="4000" dirty="0"/>
              </a:p>
            </p:txBody>
          </p:sp>
          <p:sp>
            <p:nvSpPr>
              <p:cNvPr id="16" name="Text 5">
                <a:extLst>
                  <a:ext uri="{FF2B5EF4-FFF2-40B4-BE49-F238E27FC236}">
                    <a16:creationId xmlns:a16="http://schemas.microsoft.com/office/drawing/2014/main" id="{EEFA3D16-EA70-EC4E-BA1A-FB1D99CB8381}"/>
                  </a:ext>
                </a:extLst>
              </p:cNvPr>
              <p:cNvSpPr/>
              <p:nvPr/>
            </p:nvSpPr>
            <p:spPr>
              <a:xfrm>
                <a:off x="4479810" y="4497958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Categories</a:t>
                </a:r>
                <a:endParaRPr lang="en-US" sz="2200" dirty="0"/>
              </a:p>
            </p:txBody>
          </p:sp>
          <p:sp>
            <p:nvSpPr>
              <p:cNvPr id="17" name="Text 6">
                <a:extLst>
                  <a:ext uri="{FF2B5EF4-FFF2-40B4-BE49-F238E27FC236}">
                    <a16:creationId xmlns:a16="http://schemas.microsoft.com/office/drawing/2014/main" id="{45783CBD-C655-27DC-CF50-B4490F10DE02}"/>
                  </a:ext>
                </a:extLst>
              </p:cNvPr>
              <p:cNvSpPr/>
              <p:nvPr/>
            </p:nvSpPr>
            <p:spPr>
              <a:xfrm>
                <a:off x="4137800" y="4991681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Diverse app segments</a:t>
                </a:r>
                <a:endParaRPr lang="en-US" sz="1750" dirty="0"/>
              </a:p>
            </p:txBody>
          </p:sp>
          <p:sp>
            <p:nvSpPr>
              <p:cNvPr id="18" name="Shape 11">
                <a:extLst>
                  <a:ext uri="{FF2B5EF4-FFF2-40B4-BE49-F238E27FC236}">
                    <a16:creationId xmlns:a16="http://schemas.microsoft.com/office/drawing/2014/main" id="{03422DAC-CA9A-40FA-B26E-30B9DE088B97}"/>
                  </a:ext>
                </a:extLst>
              </p:cNvPr>
              <p:cNvSpPr/>
              <p:nvPr/>
            </p:nvSpPr>
            <p:spPr>
              <a:xfrm>
                <a:off x="3616739" y="5625762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7">
                <a:extLst>
                  <a:ext uri="{FF2B5EF4-FFF2-40B4-BE49-F238E27FC236}">
                    <a16:creationId xmlns:a16="http://schemas.microsoft.com/office/drawing/2014/main" id="{4F14C58D-5A15-8952-3E33-F177A93A8628}"/>
                  </a:ext>
                </a:extLst>
              </p:cNvPr>
              <p:cNvSpPr/>
              <p:nvPr/>
            </p:nvSpPr>
            <p:spPr>
              <a:xfrm>
                <a:off x="4137800" y="5641393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2012-16</a:t>
                </a:r>
                <a:endParaRPr lang="en-US" sz="4000" dirty="0"/>
              </a:p>
            </p:txBody>
          </p:sp>
          <p:sp>
            <p:nvSpPr>
              <p:cNvPr id="20" name="Text 8">
                <a:extLst>
                  <a:ext uri="{FF2B5EF4-FFF2-40B4-BE49-F238E27FC236}">
                    <a16:creationId xmlns:a16="http://schemas.microsoft.com/office/drawing/2014/main" id="{7A8AB14F-22EB-DF44-94A3-3162B2C65D60}"/>
                  </a:ext>
                </a:extLst>
              </p:cNvPr>
              <p:cNvSpPr/>
              <p:nvPr/>
            </p:nvSpPr>
            <p:spPr>
              <a:xfrm>
                <a:off x="4479811" y="6521328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Time Period</a:t>
                </a:r>
                <a:endParaRPr lang="en-US" sz="2200" dirty="0"/>
              </a:p>
            </p:txBody>
          </p:sp>
          <p:sp>
            <p:nvSpPr>
              <p:cNvPr id="21" name="Text 9">
                <a:extLst>
                  <a:ext uri="{FF2B5EF4-FFF2-40B4-BE49-F238E27FC236}">
                    <a16:creationId xmlns:a16="http://schemas.microsoft.com/office/drawing/2014/main" id="{217DA3B6-C805-907D-3285-A8AF3238C0A0}"/>
                  </a:ext>
                </a:extLst>
              </p:cNvPr>
              <p:cNvSpPr/>
              <p:nvPr/>
            </p:nvSpPr>
            <p:spPr>
              <a:xfrm>
                <a:off x="4137800" y="7015051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Multi-year analysis</a:t>
                </a:r>
                <a:endParaRPr lang="en-US" sz="175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28F28CC-045A-635C-64F1-816687F15889}"/>
              </a:ext>
            </a:extLst>
          </p:cNvPr>
          <p:cNvGrpSpPr/>
          <p:nvPr/>
        </p:nvGrpSpPr>
        <p:grpSpPr>
          <a:xfrm>
            <a:off x="44403" y="-31652"/>
            <a:ext cx="15483840" cy="8229600"/>
            <a:chOff x="-5328299" y="-31652"/>
            <a:chExt cx="15483840" cy="82296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6F0BCF9-CF44-0C09-7451-DC12C362EA1D}"/>
                </a:ext>
              </a:extLst>
            </p:cNvPr>
            <p:cNvSpPr/>
            <p:nvPr/>
          </p:nvSpPr>
          <p:spPr>
            <a:xfrm>
              <a:off x="-5328299" y="-31652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2585256 h 8229600"/>
                <a:gd name="connsiteX3" fmla="*/ 14653263 w 15483840"/>
                <a:gd name="connsiteY3" fmla="*/ 2580640 h 8229600"/>
                <a:gd name="connsiteX4" fmla="*/ 15323817 w 15483840"/>
                <a:gd name="connsiteY4" fmla="*/ 2580640 h 8229600"/>
                <a:gd name="connsiteX5" fmla="*/ 15483840 w 15483840"/>
                <a:gd name="connsiteY5" fmla="*/ 2740663 h 8229600"/>
                <a:gd name="connsiteX6" fmla="*/ 15483840 w 15483840"/>
                <a:gd name="connsiteY6" fmla="*/ 3380737 h 8229600"/>
                <a:gd name="connsiteX7" fmla="*/ 15323817 w 15483840"/>
                <a:gd name="connsiteY7" fmla="*/ 3540760 h 8229600"/>
                <a:gd name="connsiteX8" fmla="*/ 14653263 w 15483840"/>
                <a:gd name="connsiteY8" fmla="*/ 3540760 h 8229600"/>
                <a:gd name="connsiteX9" fmla="*/ 14630400 w 15483840"/>
                <a:gd name="connsiteY9" fmla="*/ 353614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2585256"/>
                  </a:lnTo>
                  <a:lnTo>
                    <a:pt x="14653263" y="2580640"/>
                  </a:lnTo>
                  <a:lnTo>
                    <a:pt x="15323817" y="2580640"/>
                  </a:lnTo>
                  <a:cubicBezTo>
                    <a:pt x="15412195" y="2580640"/>
                    <a:pt x="15483840" y="2652285"/>
                    <a:pt x="15483840" y="2740663"/>
                  </a:cubicBezTo>
                  <a:lnTo>
                    <a:pt x="15483840" y="3380737"/>
                  </a:lnTo>
                  <a:cubicBezTo>
                    <a:pt x="15483840" y="3469115"/>
                    <a:pt x="15412195" y="3540760"/>
                    <a:pt x="15323817" y="3540760"/>
                  </a:cubicBezTo>
                  <a:lnTo>
                    <a:pt x="14653263" y="3540760"/>
                  </a:lnTo>
                  <a:lnTo>
                    <a:pt x="14630400" y="353614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BF8CC"/>
            </a:solidFill>
            <a:ln>
              <a:noFill/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A4583AA-9C93-1050-0011-D667FCA36C96}"/>
                </a:ext>
              </a:extLst>
            </p:cNvPr>
            <p:cNvGrpSpPr/>
            <p:nvPr/>
          </p:nvGrpSpPr>
          <p:grpSpPr>
            <a:xfrm>
              <a:off x="3171226" y="278261"/>
              <a:ext cx="5953993" cy="7417455"/>
              <a:chOff x="3233344" y="109027"/>
              <a:chExt cx="5953993" cy="7417455"/>
            </a:xfrm>
          </p:grpSpPr>
          <p:sp>
            <p:nvSpPr>
              <p:cNvPr id="25" name="Text 1">
                <a:extLst>
                  <a:ext uri="{FF2B5EF4-FFF2-40B4-BE49-F238E27FC236}">
                    <a16:creationId xmlns:a16="http://schemas.microsoft.com/office/drawing/2014/main" id="{214F4DE5-7BAC-950D-E10A-45F966FD97C5}"/>
                  </a:ext>
                </a:extLst>
              </p:cNvPr>
              <p:cNvSpPr/>
              <p:nvPr/>
            </p:nvSpPr>
            <p:spPr>
              <a:xfrm>
                <a:off x="3264323" y="816496"/>
                <a:ext cx="209155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01</a:t>
                </a:r>
                <a:endParaRPr lang="en-US" sz="1750" dirty="0"/>
              </a:p>
            </p:txBody>
          </p:sp>
          <p:sp>
            <p:nvSpPr>
              <p:cNvPr id="26" name="Shape 2">
                <a:extLst>
                  <a:ext uri="{FF2B5EF4-FFF2-40B4-BE49-F238E27FC236}">
                    <a16:creationId xmlns:a16="http://schemas.microsoft.com/office/drawing/2014/main" id="{7860CD9D-34BF-1B77-5AB7-4344C83CCB30}"/>
                  </a:ext>
                </a:extLst>
              </p:cNvPr>
              <p:cNvSpPr/>
              <p:nvPr/>
            </p:nvSpPr>
            <p:spPr>
              <a:xfrm>
                <a:off x="3264323" y="1170706"/>
                <a:ext cx="5923013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Text 3">
                <a:extLst>
                  <a:ext uri="{FF2B5EF4-FFF2-40B4-BE49-F238E27FC236}">
                    <a16:creationId xmlns:a16="http://schemas.microsoft.com/office/drawing/2014/main" id="{A959BFEF-F6D6-1A1F-3AA0-5FF4BDA5794D}"/>
                  </a:ext>
                </a:extLst>
              </p:cNvPr>
              <p:cNvSpPr/>
              <p:nvPr/>
            </p:nvSpPr>
            <p:spPr>
              <a:xfrm>
                <a:off x="3264324" y="1344776"/>
                <a:ext cx="2615152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 Quality</a:t>
                </a:r>
                <a:endParaRPr lang="en-US" sz="2200" dirty="0"/>
              </a:p>
            </p:txBody>
          </p:sp>
          <p:sp>
            <p:nvSpPr>
              <p:cNvPr id="28" name="Text 4">
                <a:extLst>
                  <a:ext uri="{FF2B5EF4-FFF2-40B4-BE49-F238E27FC236}">
                    <a16:creationId xmlns:a16="http://schemas.microsoft.com/office/drawing/2014/main" id="{3657D75D-2EF5-5F93-4AF1-68C3A15E8384}"/>
                  </a:ext>
                </a:extLst>
              </p:cNvPr>
              <p:cNvSpPr/>
              <p:nvPr/>
            </p:nvSpPr>
            <p:spPr>
              <a:xfrm>
                <a:off x="3264323" y="1834242"/>
                <a:ext cx="5923013" cy="72461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Removed null values in critical fields: Rating, Reviews, and Installs to ensure accuracy</a:t>
                </a:r>
                <a:endParaRPr lang="en-US" sz="1750" dirty="0"/>
              </a:p>
            </p:txBody>
          </p:sp>
          <p:sp>
            <p:nvSpPr>
              <p:cNvPr id="29" name="Text 0">
                <a:extLst>
                  <a:ext uri="{FF2B5EF4-FFF2-40B4-BE49-F238E27FC236}">
                    <a16:creationId xmlns:a16="http://schemas.microsoft.com/office/drawing/2014/main" id="{1D2A446F-A55A-08D0-CC37-F598758A59A7}"/>
                  </a:ext>
                </a:extLst>
              </p:cNvPr>
              <p:cNvSpPr/>
              <p:nvPr/>
            </p:nvSpPr>
            <p:spPr>
              <a:xfrm>
                <a:off x="3233344" y="109027"/>
                <a:ext cx="5289772" cy="70746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 Cleaning Process</a:t>
                </a:r>
                <a:endParaRPr lang="en-US" sz="4450" dirty="0"/>
              </a:p>
            </p:txBody>
          </p:sp>
          <p:sp>
            <p:nvSpPr>
              <p:cNvPr id="34" name="Text 13">
                <a:extLst>
                  <a:ext uri="{FF2B5EF4-FFF2-40B4-BE49-F238E27FC236}">
                    <a16:creationId xmlns:a16="http://schemas.microsoft.com/office/drawing/2014/main" id="{005AAEAA-3372-661A-1E04-A77FFE3A4F54}"/>
                  </a:ext>
                </a:extLst>
              </p:cNvPr>
              <p:cNvSpPr/>
              <p:nvPr/>
            </p:nvSpPr>
            <p:spPr>
              <a:xfrm>
                <a:off x="3262179" y="2683007"/>
                <a:ext cx="209227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02</a:t>
                </a:r>
                <a:endParaRPr lang="en-US" sz="1750" dirty="0"/>
              </a:p>
            </p:txBody>
          </p:sp>
          <p:sp>
            <p:nvSpPr>
              <p:cNvPr id="35" name="Shape 14">
                <a:extLst>
                  <a:ext uri="{FF2B5EF4-FFF2-40B4-BE49-F238E27FC236}">
                    <a16:creationId xmlns:a16="http://schemas.microsoft.com/office/drawing/2014/main" id="{839EC293-4679-35ED-C619-27A06B0911B3}"/>
                  </a:ext>
                </a:extLst>
              </p:cNvPr>
              <p:cNvSpPr/>
              <p:nvPr/>
            </p:nvSpPr>
            <p:spPr>
              <a:xfrm>
                <a:off x="3262179" y="3037217"/>
                <a:ext cx="5925157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Text 15">
                <a:extLst>
                  <a:ext uri="{FF2B5EF4-FFF2-40B4-BE49-F238E27FC236}">
                    <a16:creationId xmlns:a16="http://schemas.microsoft.com/office/drawing/2014/main" id="{63331BB3-1408-A3BB-BF2F-76DA87A9F163}"/>
                  </a:ext>
                </a:extLst>
              </p:cNvPr>
              <p:cNvSpPr/>
              <p:nvPr/>
            </p:nvSpPr>
            <p:spPr>
              <a:xfrm>
                <a:off x="3262180" y="3211288"/>
                <a:ext cx="2616050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Type Correction</a:t>
                </a:r>
                <a:endParaRPr lang="en-US" sz="2200" dirty="0"/>
              </a:p>
            </p:txBody>
          </p:sp>
          <p:sp>
            <p:nvSpPr>
              <p:cNvPr id="37" name="Text 16">
                <a:extLst>
                  <a:ext uri="{FF2B5EF4-FFF2-40B4-BE49-F238E27FC236}">
                    <a16:creationId xmlns:a16="http://schemas.microsoft.com/office/drawing/2014/main" id="{27D323A6-3DCA-9DE8-D43C-A6FA89E0F86F}"/>
                  </a:ext>
                </a:extLst>
              </p:cNvPr>
              <p:cNvSpPr/>
              <p:nvPr/>
            </p:nvSpPr>
            <p:spPr>
              <a:xfrm>
                <a:off x="3262179" y="3734207"/>
                <a:ext cx="5925157" cy="36230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Fixed data types across numbers, dates, and text fields</a:t>
                </a:r>
                <a:endParaRPr lang="en-US" sz="1750" dirty="0"/>
              </a:p>
            </p:txBody>
          </p:sp>
          <p:sp>
            <p:nvSpPr>
              <p:cNvPr id="38" name="Text 17">
                <a:extLst>
                  <a:ext uri="{FF2B5EF4-FFF2-40B4-BE49-F238E27FC236}">
                    <a16:creationId xmlns:a16="http://schemas.microsoft.com/office/drawing/2014/main" id="{3DCE6E73-6368-9B0C-10CE-4FFB2F9F7F01}"/>
                  </a:ext>
                </a:extLst>
              </p:cNvPr>
              <p:cNvSpPr/>
              <p:nvPr/>
            </p:nvSpPr>
            <p:spPr>
              <a:xfrm>
                <a:off x="3262179" y="4119502"/>
                <a:ext cx="209231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03</a:t>
                </a:r>
                <a:endParaRPr lang="en-US" sz="1750" dirty="0"/>
              </a:p>
            </p:txBody>
          </p:sp>
          <p:sp>
            <p:nvSpPr>
              <p:cNvPr id="39" name="Shape 18">
                <a:extLst>
                  <a:ext uri="{FF2B5EF4-FFF2-40B4-BE49-F238E27FC236}">
                    <a16:creationId xmlns:a16="http://schemas.microsoft.com/office/drawing/2014/main" id="{5E0D4481-807B-0B95-14C0-E925D3BEEB33}"/>
                  </a:ext>
                </a:extLst>
              </p:cNvPr>
              <p:cNvSpPr/>
              <p:nvPr/>
            </p:nvSpPr>
            <p:spPr>
              <a:xfrm>
                <a:off x="3262179" y="4473712"/>
                <a:ext cx="5925157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Text 19">
                <a:extLst>
                  <a:ext uri="{FF2B5EF4-FFF2-40B4-BE49-F238E27FC236}">
                    <a16:creationId xmlns:a16="http://schemas.microsoft.com/office/drawing/2014/main" id="{989BD80A-E544-527E-AED7-DA1330A9BA45}"/>
                  </a:ext>
                </a:extLst>
              </p:cNvPr>
              <p:cNvSpPr/>
              <p:nvPr/>
            </p:nvSpPr>
            <p:spPr>
              <a:xfrm>
                <a:off x="3262179" y="4647782"/>
                <a:ext cx="2616099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Feature Engineering</a:t>
                </a:r>
                <a:endParaRPr lang="en-US" sz="2200" dirty="0"/>
              </a:p>
            </p:txBody>
          </p:sp>
          <p:sp>
            <p:nvSpPr>
              <p:cNvPr id="41" name="Text 20">
                <a:extLst>
                  <a:ext uri="{FF2B5EF4-FFF2-40B4-BE49-F238E27FC236}">
                    <a16:creationId xmlns:a16="http://schemas.microsoft.com/office/drawing/2014/main" id="{2705B4DC-D910-BAE6-FA01-AB773F5E7381}"/>
                  </a:ext>
                </a:extLst>
              </p:cNvPr>
              <p:cNvSpPr/>
              <p:nvPr/>
            </p:nvSpPr>
            <p:spPr>
              <a:xfrm>
                <a:off x="3262179" y="5137248"/>
                <a:ext cx="5925157" cy="72461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Added Year, Month, and Revenue Estimate columns for deeper insights</a:t>
                </a:r>
                <a:endParaRPr lang="en-US" sz="1750" dirty="0"/>
              </a:p>
            </p:txBody>
          </p:sp>
          <p:sp>
            <p:nvSpPr>
              <p:cNvPr id="42" name="Text 9">
                <a:extLst>
                  <a:ext uri="{FF2B5EF4-FFF2-40B4-BE49-F238E27FC236}">
                    <a16:creationId xmlns:a16="http://schemas.microsoft.com/office/drawing/2014/main" id="{E9299330-9489-5E9D-7EA9-35F8BF8A02B9}"/>
                  </a:ext>
                </a:extLst>
              </p:cNvPr>
              <p:cNvSpPr/>
              <p:nvPr/>
            </p:nvSpPr>
            <p:spPr>
              <a:xfrm>
                <a:off x="3264324" y="5965298"/>
                <a:ext cx="209155" cy="42432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04</a:t>
                </a:r>
              </a:p>
              <a:p>
                <a:pPr marL="0" indent="0" algn="l">
                  <a:lnSpc>
                    <a:spcPts val="2850"/>
                  </a:lnSpc>
                  <a:buNone/>
                </a:pPr>
                <a:endParaRPr lang="en-US" sz="1750" dirty="0"/>
              </a:p>
            </p:txBody>
          </p:sp>
          <p:sp>
            <p:nvSpPr>
              <p:cNvPr id="43" name="Shape 10">
                <a:extLst>
                  <a:ext uri="{FF2B5EF4-FFF2-40B4-BE49-F238E27FC236}">
                    <a16:creationId xmlns:a16="http://schemas.microsoft.com/office/drawing/2014/main" id="{CDC1E2F6-7BB1-C94E-CC79-ED24D65ECE49}"/>
                  </a:ext>
                </a:extLst>
              </p:cNvPr>
              <p:cNvSpPr/>
              <p:nvPr/>
            </p:nvSpPr>
            <p:spPr>
              <a:xfrm>
                <a:off x="3264325" y="6319508"/>
                <a:ext cx="5923012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Text 11">
                <a:extLst>
                  <a:ext uri="{FF2B5EF4-FFF2-40B4-BE49-F238E27FC236}">
                    <a16:creationId xmlns:a16="http://schemas.microsoft.com/office/drawing/2014/main" id="{1C009057-81AA-50F3-D9B7-D6075E6A3F94}"/>
                  </a:ext>
                </a:extLst>
              </p:cNvPr>
              <p:cNvSpPr/>
              <p:nvPr/>
            </p:nvSpPr>
            <p:spPr>
              <a:xfrm>
                <a:off x="3264325" y="6493579"/>
                <a:ext cx="2615152" cy="53057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Standardization</a:t>
                </a:r>
                <a:endParaRPr lang="en-US" sz="2200" dirty="0"/>
              </a:p>
            </p:txBody>
          </p:sp>
          <p:sp>
            <p:nvSpPr>
              <p:cNvPr id="45" name="Text 12">
                <a:extLst>
                  <a:ext uri="{FF2B5EF4-FFF2-40B4-BE49-F238E27FC236}">
                    <a16:creationId xmlns:a16="http://schemas.microsoft.com/office/drawing/2014/main" id="{647E4DDB-9BE5-7E75-36EA-C9B41D5AAEF5}"/>
                  </a:ext>
                </a:extLst>
              </p:cNvPr>
              <p:cNvSpPr/>
              <p:nvPr/>
            </p:nvSpPr>
            <p:spPr>
              <a:xfrm>
                <a:off x="3264325" y="6983045"/>
                <a:ext cx="5923012" cy="5434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Unified category names and city labels for consistent </a:t>
                </a:r>
              </a:p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reporting</a:t>
                </a:r>
                <a:endParaRPr lang="en-US" sz="1750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8B341B4-86AC-B61C-C332-2EF2E8597000}"/>
              </a:ext>
            </a:extLst>
          </p:cNvPr>
          <p:cNvGrpSpPr/>
          <p:nvPr/>
        </p:nvGrpSpPr>
        <p:grpSpPr>
          <a:xfrm>
            <a:off x="9521" y="-20222"/>
            <a:ext cx="15483840" cy="8229600"/>
            <a:chOff x="-1417320" y="0"/>
            <a:chExt cx="15483840" cy="82296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3C6E3A8D-582F-43E4-A5B1-A43EDABACAEF}"/>
                </a:ext>
              </a:extLst>
            </p:cNvPr>
            <p:cNvSpPr/>
            <p:nvPr/>
          </p:nvSpPr>
          <p:spPr>
            <a:xfrm>
              <a:off x="-1417320" y="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3662216 h 8229600"/>
                <a:gd name="connsiteX3" fmla="*/ 14653263 w 15483840"/>
                <a:gd name="connsiteY3" fmla="*/ 3657600 h 8229600"/>
                <a:gd name="connsiteX4" fmla="*/ 15323817 w 15483840"/>
                <a:gd name="connsiteY4" fmla="*/ 3657600 h 8229600"/>
                <a:gd name="connsiteX5" fmla="*/ 15483840 w 15483840"/>
                <a:gd name="connsiteY5" fmla="*/ 3817623 h 8229600"/>
                <a:gd name="connsiteX6" fmla="*/ 15483840 w 15483840"/>
                <a:gd name="connsiteY6" fmla="*/ 4457697 h 8229600"/>
                <a:gd name="connsiteX7" fmla="*/ 15323817 w 15483840"/>
                <a:gd name="connsiteY7" fmla="*/ 4617720 h 8229600"/>
                <a:gd name="connsiteX8" fmla="*/ 14653263 w 15483840"/>
                <a:gd name="connsiteY8" fmla="*/ 4617720 h 8229600"/>
                <a:gd name="connsiteX9" fmla="*/ 14630400 w 15483840"/>
                <a:gd name="connsiteY9" fmla="*/ 461310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3662216"/>
                  </a:lnTo>
                  <a:lnTo>
                    <a:pt x="14653263" y="3657600"/>
                  </a:lnTo>
                  <a:lnTo>
                    <a:pt x="15323817" y="3657600"/>
                  </a:lnTo>
                  <a:cubicBezTo>
                    <a:pt x="15412195" y="3657600"/>
                    <a:pt x="15483840" y="3729245"/>
                    <a:pt x="15483840" y="3817623"/>
                  </a:cubicBezTo>
                  <a:lnTo>
                    <a:pt x="15483840" y="4457697"/>
                  </a:lnTo>
                  <a:cubicBezTo>
                    <a:pt x="15483840" y="4546075"/>
                    <a:pt x="15412195" y="4617720"/>
                    <a:pt x="15323817" y="4617720"/>
                  </a:cubicBezTo>
                  <a:lnTo>
                    <a:pt x="14653263" y="4617720"/>
                  </a:lnTo>
                  <a:lnTo>
                    <a:pt x="14630400" y="461310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DE4CF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8" name="Text 0">
              <a:extLst>
                <a:ext uri="{FF2B5EF4-FFF2-40B4-BE49-F238E27FC236}">
                  <a16:creationId xmlns:a16="http://schemas.microsoft.com/office/drawing/2014/main" id="{C9D3ABD1-FF88-3E24-6AF3-F7AC3ECEE60A}"/>
                </a:ext>
              </a:extLst>
            </p:cNvPr>
            <p:cNvSpPr/>
            <p:nvPr/>
          </p:nvSpPr>
          <p:spPr>
            <a:xfrm>
              <a:off x="6603373" y="22819"/>
              <a:ext cx="5670590" cy="70877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5550"/>
                </a:lnSpc>
                <a:buNone/>
              </a:pPr>
              <a:r>
                <a:rPr lang="en-US" sz="44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Pivot Table Analysis</a:t>
              </a:r>
              <a:endParaRPr lang="en-US" sz="4450" dirty="0"/>
            </a:p>
          </p:txBody>
        </p:sp>
        <p:sp>
          <p:nvSpPr>
            <p:cNvPr id="49" name="Shape 11">
              <a:extLst>
                <a:ext uri="{FF2B5EF4-FFF2-40B4-BE49-F238E27FC236}">
                  <a16:creationId xmlns:a16="http://schemas.microsoft.com/office/drawing/2014/main" id="{94457412-6119-ADFC-876E-F9EEBB46622C}"/>
                </a:ext>
              </a:extLst>
            </p:cNvPr>
            <p:cNvSpPr/>
            <p:nvPr/>
          </p:nvSpPr>
          <p:spPr>
            <a:xfrm>
              <a:off x="6672021" y="776433"/>
              <a:ext cx="3768343" cy="1982879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Text 5">
              <a:extLst>
                <a:ext uri="{FF2B5EF4-FFF2-40B4-BE49-F238E27FC236}">
                  <a16:creationId xmlns:a16="http://schemas.microsoft.com/office/drawing/2014/main" id="{89881454-0F80-D253-9087-BB43A499D327}"/>
                </a:ext>
              </a:extLst>
            </p:cNvPr>
            <p:cNvSpPr/>
            <p:nvPr/>
          </p:nvSpPr>
          <p:spPr>
            <a:xfrm>
              <a:off x="7060215" y="776433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Top 5 Categories by Installs</a:t>
              </a:r>
              <a:endParaRPr lang="en-US" sz="1750" dirty="0"/>
            </a:p>
          </p:txBody>
        </p:sp>
        <p:graphicFrame>
          <p:nvGraphicFramePr>
            <p:cNvPr id="51" name="Chart 50">
              <a:extLst>
                <a:ext uri="{FF2B5EF4-FFF2-40B4-BE49-F238E27FC236}">
                  <a16:creationId xmlns:a16="http://schemas.microsoft.com/office/drawing/2014/main" id="{96D4E51B-5B26-AC04-F009-C553F3E41AD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72021" y="849730"/>
            <a:ext cx="4112461" cy="19095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52" name="Shape 11">
              <a:extLst>
                <a:ext uri="{FF2B5EF4-FFF2-40B4-BE49-F238E27FC236}">
                  <a16:creationId xmlns:a16="http://schemas.microsoft.com/office/drawing/2014/main" id="{8650EFCB-7A2E-B177-4EDD-F5255F95E955}"/>
                </a:ext>
              </a:extLst>
            </p:cNvPr>
            <p:cNvSpPr/>
            <p:nvPr/>
          </p:nvSpPr>
          <p:spPr>
            <a:xfrm>
              <a:off x="10046825" y="2841756"/>
              <a:ext cx="3103739" cy="2758746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3" name="Text 3">
              <a:extLst>
                <a:ext uri="{FF2B5EF4-FFF2-40B4-BE49-F238E27FC236}">
                  <a16:creationId xmlns:a16="http://schemas.microsoft.com/office/drawing/2014/main" id="{BC54EB93-FCED-9309-6A07-95A024C31FCA}"/>
                </a:ext>
              </a:extLst>
            </p:cNvPr>
            <p:cNvSpPr/>
            <p:nvPr/>
          </p:nvSpPr>
          <p:spPr>
            <a:xfrm>
              <a:off x="10111381" y="2882163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Year-wise App Distribution</a:t>
              </a:r>
              <a:endParaRPr lang="en-US" sz="1750" dirty="0"/>
            </a:p>
          </p:txBody>
        </p:sp>
        <p:graphicFrame>
          <p:nvGraphicFramePr>
            <p:cNvPr id="54" name="Chart 53">
              <a:extLst>
                <a:ext uri="{FF2B5EF4-FFF2-40B4-BE49-F238E27FC236}">
                  <a16:creationId xmlns:a16="http://schemas.microsoft.com/office/drawing/2014/main" id="{591B8958-7111-FF99-D928-8EA0FBEC5AA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126802" y="3087445"/>
            <a:ext cx="2998675" cy="25130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61" name="Shape 11">
              <a:extLst>
                <a:ext uri="{FF2B5EF4-FFF2-40B4-BE49-F238E27FC236}">
                  <a16:creationId xmlns:a16="http://schemas.microsoft.com/office/drawing/2014/main" id="{9E5F03EA-7600-76AB-432B-6C6205280DD5}"/>
                </a:ext>
              </a:extLst>
            </p:cNvPr>
            <p:cNvSpPr/>
            <p:nvPr/>
          </p:nvSpPr>
          <p:spPr>
            <a:xfrm>
              <a:off x="6672021" y="2848335"/>
              <a:ext cx="3103739" cy="2758746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2" name="Text 10">
              <a:extLst>
                <a:ext uri="{FF2B5EF4-FFF2-40B4-BE49-F238E27FC236}">
                  <a16:creationId xmlns:a16="http://schemas.microsoft.com/office/drawing/2014/main" id="{E1B14793-00F6-3392-F3DE-5BFC744C8DCE}"/>
                </a:ext>
              </a:extLst>
            </p:cNvPr>
            <p:cNvSpPr/>
            <p:nvPr/>
          </p:nvSpPr>
          <p:spPr>
            <a:xfrm>
              <a:off x="6938855" y="2947262"/>
              <a:ext cx="3501509" cy="41408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Top Apps by Installs</a:t>
              </a:r>
              <a:endParaRPr lang="en-US" sz="1750" dirty="0"/>
            </a:p>
          </p:txBody>
        </p:sp>
        <p:graphicFrame>
          <p:nvGraphicFramePr>
            <p:cNvPr id="63" name="Chart 62">
              <a:extLst>
                <a:ext uri="{FF2B5EF4-FFF2-40B4-BE49-F238E27FC236}">
                  <a16:creationId xmlns:a16="http://schemas.microsoft.com/office/drawing/2014/main" id="{0BA80C97-A9A5-BD6A-B6B7-C0AB7900C5F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72021" y="3180799"/>
            <a:ext cx="3130572" cy="24262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192" name="Shape 11">
              <a:extLst>
                <a:ext uri="{FF2B5EF4-FFF2-40B4-BE49-F238E27FC236}">
                  <a16:creationId xmlns:a16="http://schemas.microsoft.com/office/drawing/2014/main" id="{0B58ECAD-62D4-C731-DC87-866AB202FC21}"/>
                </a:ext>
              </a:extLst>
            </p:cNvPr>
            <p:cNvSpPr/>
            <p:nvPr/>
          </p:nvSpPr>
          <p:spPr>
            <a:xfrm>
              <a:off x="9410218" y="5751543"/>
              <a:ext cx="3715259" cy="2369825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93" name="Text 7">
              <a:extLst>
                <a:ext uri="{FF2B5EF4-FFF2-40B4-BE49-F238E27FC236}">
                  <a16:creationId xmlns:a16="http://schemas.microsoft.com/office/drawing/2014/main" id="{752253A0-F16B-2338-07B1-FABFD3050398}"/>
                </a:ext>
              </a:extLst>
            </p:cNvPr>
            <p:cNvSpPr/>
            <p:nvPr/>
          </p:nvSpPr>
          <p:spPr>
            <a:xfrm>
              <a:off x="9751184" y="5948314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Category-wise Average Rating</a:t>
              </a:r>
              <a:endParaRPr lang="en-US" sz="1750" dirty="0"/>
            </a:p>
          </p:txBody>
        </p:sp>
        <p:graphicFrame>
          <p:nvGraphicFramePr>
            <p:cNvPr id="194" name="Chart 193">
              <a:extLst>
                <a:ext uri="{FF2B5EF4-FFF2-40B4-BE49-F238E27FC236}">
                  <a16:creationId xmlns:a16="http://schemas.microsoft.com/office/drawing/2014/main" id="{19DEAA99-C25D-6B08-CE1A-71AF8CA8B03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248170" y="6024957"/>
            <a:ext cx="4191985" cy="21566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95" name="Shape 11">
              <a:extLst>
                <a:ext uri="{FF2B5EF4-FFF2-40B4-BE49-F238E27FC236}">
                  <a16:creationId xmlns:a16="http://schemas.microsoft.com/office/drawing/2014/main" id="{309FA663-0FAF-02C0-CBD3-491123E0906C}"/>
                </a:ext>
              </a:extLst>
            </p:cNvPr>
            <p:cNvSpPr/>
            <p:nvPr/>
          </p:nvSpPr>
          <p:spPr>
            <a:xfrm>
              <a:off x="6359716" y="5751542"/>
              <a:ext cx="2986840" cy="2369825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solidFill>
                <a:srgbClr val="D67E00"/>
              </a:solidFill>
              <a:prstDash val="solid"/>
            </a:ln>
            <a:effectLst>
              <a:outerShdw dist="2032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96" name="Text 8">
              <a:extLst>
                <a:ext uri="{FF2B5EF4-FFF2-40B4-BE49-F238E27FC236}">
                  <a16:creationId xmlns:a16="http://schemas.microsoft.com/office/drawing/2014/main" id="{D6E704AC-1C5B-8C35-1FEC-4B8F588B010D}"/>
                </a:ext>
              </a:extLst>
            </p:cNvPr>
            <p:cNvSpPr/>
            <p:nvPr/>
          </p:nvSpPr>
          <p:spPr>
            <a:xfrm>
              <a:off x="6069956" y="5776177"/>
              <a:ext cx="3501509" cy="42468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 anchor="t"/>
            <a:lstStyle/>
            <a:p>
              <a:pPr algn="l">
                <a:lnSpc>
                  <a:spcPts val="2850"/>
                </a:lnSpc>
                <a:buSzPct val="100000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     Free vs Paid App Comparison</a:t>
              </a:r>
              <a:endParaRPr lang="en-US" sz="1750" dirty="0"/>
            </a:p>
          </p:txBody>
        </p:sp>
        <p:graphicFrame>
          <p:nvGraphicFramePr>
            <p:cNvPr id="197" name="Chart 196">
              <a:extLst>
                <a:ext uri="{FF2B5EF4-FFF2-40B4-BE49-F238E27FC236}">
                  <a16:creationId xmlns:a16="http://schemas.microsoft.com/office/drawing/2014/main" id="{1AB3377D-8E00-7CE5-AD16-19B2EA6372C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359716" y="6087960"/>
            <a:ext cx="2921987" cy="20334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3B756C8-3C3F-B400-98E1-02A9FF4AE4A0}"/>
              </a:ext>
            </a:extLst>
          </p:cNvPr>
          <p:cNvGrpSpPr/>
          <p:nvPr/>
        </p:nvGrpSpPr>
        <p:grpSpPr>
          <a:xfrm>
            <a:off x="41161" y="-34876"/>
            <a:ext cx="23557992" cy="8229600"/>
            <a:chOff x="-5354969" y="-34876"/>
            <a:chExt cx="23557992" cy="8229600"/>
          </a:xfrm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192183B-4A05-5110-165B-16283F1040D2}"/>
                </a:ext>
              </a:extLst>
            </p:cNvPr>
            <p:cNvSpPr/>
            <p:nvPr/>
          </p:nvSpPr>
          <p:spPr>
            <a:xfrm>
              <a:off x="-5354969" y="-34876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4739176 h 8229600"/>
                <a:gd name="connsiteX3" fmla="*/ 14653263 w 15483840"/>
                <a:gd name="connsiteY3" fmla="*/ 4734560 h 8229600"/>
                <a:gd name="connsiteX4" fmla="*/ 15323817 w 15483840"/>
                <a:gd name="connsiteY4" fmla="*/ 4734560 h 8229600"/>
                <a:gd name="connsiteX5" fmla="*/ 15483840 w 15483840"/>
                <a:gd name="connsiteY5" fmla="*/ 4894583 h 8229600"/>
                <a:gd name="connsiteX6" fmla="*/ 15483840 w 15483840"/>
                <a:gd name="connsiteY6" fmla="*/ 5534657 h 8229600"/>
                <a:gd name="connsiteX7" fmla="*/ 15323817 w 15483840"/>
                <a:gd name="connsiteY7" fmla="*/ 5694680 h 8229600"/>
                <a:gd name="connsiteX8" fmla="*/ 14653263 w 15483840"/>
                <a:gd name="connsiteY8" fmla="*/ 5694680 h 8229600"/>
                <a:gd name="connsiteX9" fmla="*/ 14630400 w 15483840"/>
                <a:gd name="connsiteY9" fmla="*/ 569006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4739176"/>
                  </a:lnTo>
                  <a:lnTo>
                    <a:pt x="14653263" y="4734560"/>
                  </a:lnTo>
                  <a:lnTo>
                    <a:pt x="15323817" y="4734560"/>
                  </a:lnTo>
                  <a:cubicBezTo>
                    <a:pt x="15412195" y="4734560"/>
                    <a:pt x="15483840" y="4806205"/>
                    <a:pt x="15483840" y="4894583"/>
                  </a:cubicBezTo>
                  <a:lnTo>
                    <a:pt x="15483840" y="5534657"/>
                  </a:lnTo>
                  <a:cubicBezTo>
                    <a:pt x="15483840" y="5623035"/>
                    <a:pt x="15412195" y="5694680"/>
                    <a:pt x="15323817" y="5694680"/>
                  </a:cubicBezTo>
                  <a:lnTo>
                    <a:pt x="14653263" y="5694680"/>
                  </a:lnTo>
                  <a:lnTo>
                    <a:pt x="14630400" y="569006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E5EC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0" name="Text 0">
              <a:extLst>
                <a:ext uri="{FF2B5EF4-FFF2-40B4-BE49-F238E27FC236}">
                  <a16:creationId xmlns:a16="http://schemas.microsoft.com/office/drawing/2014/main" id="{B9E17DAE-28A4-FF43-E321-123458AC37BA}"/>
                </a:ext>
              </a:extLst>
            </p:cNvPr>
            <p:cNvSpPr/>
            <p:nvPr/>
          </p:nvSpPr>
          <p:spPr>
            <a:xfrm>
              <a:off x="4460115" y="47109"/>
              <a:ext cx="3115508" cy="38945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50"/>
                </a:lnSpc>
                <a:buNone/>
              </a:pPr>
              <a:r>
                <a:rPr lang="en-US" sz="24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Key Insights</a:t>
              </a:r>
              <a:endParaRPr lang="en-US" sz="2450" dirty="0"/>
            </a:p>
          </p:txBody>
        </p:sp>
        <p:sp>
          <p:nvSpPr>
            <p:cNvPr id="201" name="Shape 1">
              <a:extLst>
                <a:ext uri="{FF2B5EF4-FFF2-40B4-BE49-F238E27FC236}">
                  <a16:creationId xmlns:a16="http://schemas.microsoft.com/office/drawing/2014/main" id="{740263E1-3D84-5105-C73C-46D7C91221FC}"/>
                </a:ext>
              </a:extLst>
            </p:cNvPr>
            <p:cNvSpPr/>
            <p:nvPr/>
          </p:nvSpPr>
          <p:spPr>
            <a:xfrm>
              <a:off x="4460115" y="685760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02" name="Shape 2">
              <a:extLst>
                <a:ext uri="{FF2B5EF4-FFF2-40B4-BE49-F238E27FC236}">
                  <a16:creationId xmlns:a16="http://schemas.microsoft.com/office/drawing/2014/main" id="{72E6370E-69DD-87D2-04A4-87CA0718D3AB}"/>
                </a:ext>
              </a:extLst>
            </p:cNvPr>
            <p:cNvSpPr/>
            <p:nvPr/>
          </p:nvSpPr>
          <p:spPr>
            <a:xfrm>
              <a:off x="4475355" y="701000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03" name="Image 0" descr="preencoded.png">
              <a:extLst>
                <a:ext uri="{FF2B5EF4-FFF2-40B4-BE49-F238E27FC236}">
                  <a16:creationId xmlns:a16="http://schemas.microsoft.com/office/drawing/2014/main" id="{6CD01E6D-CD4D-AB7C-A8E0-7C6E71C89AE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627279" y="966510"/>
              <a:ext cx="186928" cy="186928"/>
            </a:xfrm>
            <a:prstGeom prst="rect">
              <a:avLst/>
            </a:prstGeom>
          </p:spPr>
        </p:pic>
        <p:sp>
          <p:nvSpPr>
            <p:cNvPr id="204" name="Text 3">
              <a:extLst>
                <a:ext uri="{FF2B5EF4-FFF2-40B4-BE49-F238E27FC236}">
                  <a16:creationId xmlns:a16="http://schemas.microsoft.com/office/drawing/2014/main" id="{CC096E11-E10D-DED0-7A5C-A1A57B6FFD0C}"/>
                </a:ext>
              </a:extLst>
            </p:cNvPr>
            <p:cNvSpPr/>
            <p:nvPr/>
          </p:nvSpPr>
          <p:spPr>
            <a:xfrm>
              <a:off x="5098290" y="825540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Overall Scale</a:t>
              </a:r>
              <a:endParaRPr lang="en-US" sz="1200" dirty="0"/>
            </a:p>
          </p:txBody>
        </p:sp>
        <p:sp>
          <p:nvSpPr>
            <p:cNvPr id="205" name="Text 4">
              <a:extLst>
                <a:ext uri="{FF2B5EF4-FFF2-40B4-BE49-F238E27FC236}">
                  <a16:creationId xmlns:a16="http://schemas.microsoft.com/office/drawing/2014/main" id="{DC433BDB-754B-8DA5-9768-C145A792F485}"/>
                </a:ext>
              </a:extLst>
            </p:cNvPr>
            <p:cNvSpPr/>
            <p:nvPr/>
          </p:nvSpPr>
          <p:spPr>
            <a:xfrm>
              <a:off x="5098290" y="1094978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10,000+ apps across 33 diverse categories</a:t>
              </a:r>
              <a:endParaRPr lang="en-US" sz="950" dirty="0"/>
            </a:p>
          </p:txBody>
        </p:sp>
        <p:sp>
          <p:nvSpPr>
            <p:cNvPr id="206" name="Shape 5">
              <a:extLst>
                <a:ext uri="{FF2B5EF4-FFF2-40B4-BE49-F238E27FC236}">
                  <a16:creationId xmlns:a16="http://schemas.microsoft.com/office/drawing/2014/main" id="{63336AB5-5D8E-93A7-3F67-6439CEF06355}"/>
                </a:ext>
              </a:extLst>
            </p:cNvPr>
            <p:cNvSpPr/>
            <p:nvPr/>
          </p:nvSpPr>
          <p:spPr>
            <a:xfrm>
              <a:off x="4444875" y="1599145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07" name="Shape 6">
              <a:extLst>
                <a:ext uri="{FF2B5EF4-FFF2-40B4-BE49-F238E27FC236}">
                  <a16:creationId xmlns:a16="http://schemas.microsoft.com/office/drawing/2014/main" id="{0E0BBDFC-53E5-03E9-4A88-673266A94FF3}"/>
                </a:ext>
              </a:extLst>
            </p:cNvPr>
            <p:cNvSpPr/>
            <p:nvPr/>
          </p:nvSpPr>
          <p:spPr>
            <a:xfrm>
              <a:off x="4460115" y="1614385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08" name="Image 1" descr="preencoded.png">
              <a:extLst>
                <a:ext uri="{FF2B5EF4-FFF2-40B4-BE49-F238E27FC236}">
                  <a16:creationId xmlns:a16="http://schemas.microsoft.com/office/drawing/2014/main" id="{FDB8326C-E458-46FC-88DB-0D90DECEE8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/>
            </a:stretch>
          </p:blipFill>
          <p:spPr>
            <a:xfrm>
              <a:off x="4612039" y="1879894"/>
              <a:ext cx="186928" cy="186928"/>
            </a:xfrm>
            <a:prstGeom prst="rect">
              <a:avLst/>
            </a:prstGeom>
          </p:spPr>
        </p:pic>
        <p:sp>
          <p:nvSpPr>
            <p:cNvPr id="209" name="Text 7">
              <a:extLst>
                <a:ext uri="{FF2B5EF4-FFF2-40B4-BE49-F238E27FC236}">
                  <a16:creationId xmlns:a16="http://schemas.microsoft.com/office/drawing/2014/main" id="{0C52FC88-E965-5072-338B-FBD610418AE3}"/>
                </a:ext>
              </a:extLst>
            </p:cNvPr>
            <p:cNvSpPr/>
            <p:nvPr/>
          </p:nvSpPr>
          <p:spPr>
            <a:xfrm>
              <a:off x="5083050" y="1738924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Category Leader</a:t>
              </a:r>
              <a:endParaRPr lang="en-US" sz="1200" dirty="0"/>
            </a:p>
          </p:txBody>
        </p:sp>
        <p:sp>
          <p:nvSpPr>
            <p:cNvPr id="210" name="Text 8">
              <a:extLst>
                <a:ext uri="{FF2B5EF4-FFF2-40B4-BE49-F238E27FC236}">
                  <a16:creationId xmlns:a16="http://schemas.microsoft.com/office/drawing/2014/main" id="{A0AC67AF-E877-6187-703A-1C1CA931FA4B}"/>
                </a:ext>
              </a:extLst>
            </p:cNvPr>
            <p:cNvSpPr/>
            <p:nvPr/>
          </p:nvSpPr>
          <p:spPr>
            <a:xfrm>
              <a:off x="5083050" y="2008362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Family apps dominate the marketplace</a:t>
              </a:r>
              <a:endParaRPr lang="en-US" sz="950" dirty="0"/>
            </a:p>
          </p:txBody>
        </p:sp>
        <p:sp>
          <p:nvSpPr>
            <p:cNvPr id="211" name="Shape 9">
              <a:extLst>
                <a:ext uri="{FF2B5EF4-FFF2-40B4-BE49-F238E27FC236}">
                  <a16:creationId xmlns:a16="http://schemas.microsoft.com/office/drawing/2014/main" id="{B1169870-894D-E45E-4CAD-AB6E75AE181A}"/>
                </a:ext>
              </a:extLst>
            </p:cNvPr>
            <p:cNvSpPr/>
            <p:nvPr/>
          </p:nvSpPr>
          <p:spPr>
            <a:xfrm>
              <a:off x="4444875" y="2507766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12" name="Shape 10">
              <a:extLst>
                <a:ext uri="{FF2B5EF4-FFF2-40B4-BE49-F238E27FC236}">
                  <a16:creationId xmlns:a16="http://schemas.microsoft.com/office/drawing/2014/main" id="{90D4ED52-57A2-E9DD-9C25-EA887C5CC0F4}"/>
                </a:ext>
              </a:extLst>
            </p:cNvPr>
            <p:cNvSpPr/>
            <p:nvPr/>
          </p:nvSpPr>
          <p:spPr>
            <a:xfrm>
              <a:off x="4460115" y="252300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13" name="Image 2" descr="preencoded.png">
              <a:extLst>
                <a:ext uri="{FF2B5EF4-FFF2-40B4-BE49-F238E27FC236}">
                  <a16:creationId xmlns:a16="http://schemas.microsoft.com/office/drawing/2014/main" id="{A028CDD0-E22B-D788-75F6-9BAD9DF7E4D8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/>
            </a:stretch>
          </p:blipFill>
          <p:spPr>
            <a:xfrm>
              <a:off x="4612039" y="2788515"/>
              <a:ext cx="186928" cy="186928"/>
            </a:xfrm>
            <a:prstGeom prst="rect">
              <a:avLst/>
            </a:prstGeom>
          </p:spPr>
        </p:pic>
        <p:sp>
          <p:nvSpPr>
            <p:cNvPr id="214" name="Text 11">
              <a:extLst>
                <a:ext uri="{FF2B5EF4-FFF2-40B4-BE49-F238E27FC236}">
                  <a16:creationId xmlns:a16="http://schemas.microsoft.com/office/drawing/2014/main" id="{9B0181D8-9026-0D11-B81C-A7682F4C9A0A}"/>
                </a:ext>
              </a:extLst>
            </p:cNvPr>
            <p:cNvSpPr/>
            <p:nvPr/>
          </p:nvSpPr>
          <p:spPr>
            <a:xfrm>
              <a:off x="5083050" y="2647545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Average Rating</a:t>
              </a:r>
              <a:endParaRPr lang="en-US" sz="1200" dirty="0"/>
            </a:p>
          </p:txBody>
        </p:sp>
        <p:sp>
          <p:nvSpPr>
            <p:cNvPr id="215" name="Text 12">
              <a:extLst>
                <a:ext uri="{FF2B5EF4-FFF2-40B4-BE49-F238E27FC236}">
                  <a16:creationId xmlns:a16="http://schemas.microsoft.com/office/drawing/2014/main" id="{FB432E9F-0000-DDE3-41C8-9DB8D4911980}"/>
                </a:ext>
              </a:extLst>
            </p:cNvPr>
            <p:cNvSpPr/>
            <p:nvPr/>
          </p:nvSpPr>
          <p:spPr>
            <a:xfrm>
              <a:off x="5083050" y="291698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4.1 stars across all apps</a:t>
              </a:r>
              <a:endParaRPr lang="en-US" sz="950" dirty="0"/>
            </a:p>
          </p:txBody>
        </p:sp>
        <p:sp>
          <p:nvSpPr>
            <p:cNvPr id="216" name="Shape 13">
              <a:extLst>
                <a:ext uri="{FF2B5EF4-FFF2-40B4-BE49-F238E27FC236}">
                  <a16:creationId xmlns:a16="http://schemas.microsoft.com/office/drawing/2014/main" id="{F9A7B82E-B906-7A3E-B3A5-93E3F7CB956E}"/>
                </a:ext>
              </a:extLst>
            </p:cNvPr>
            <p:cNvSpPr/>
            <p:nvPr/>
          </p:nvSpPr>
          <p:spPr>
            <a:xfrm>
              <a:off x="4460115" y="3430885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17" name="Shape 14">
              <a:extLst>
                <a:ext uri="{FF2B5EF4-FFF2-40B4-BE49-F238E27FC236}">
                  <a16:creationId xmlns:a16="http://schemas.microsoft.com/office/drawing/2014/main" id="{C9E64DD6-BBFF-B324-DB54-F417D7B1858B}"/>
                </a:ext>
              </a:extLst>
            </p:cNvPr>
            <p:cNvSpPr/>
            <p:nvPr/>
          </p:nvSpPr>
          <p:spPr>
            <a:xfrm>
              <a:off x="4475355" y="3446125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18" name="Image 3" descr="preencoded.png">
              <a:extLst>
                <a:ext uri="{FF2B5EF4-FFF2-40B4-BE49-F238E27FC236}">
                  <a16:creationId xmlns:a16="http://schemas.microsoft.com/office/drawing/2014/main" id="{7B688E22-AB87-53A4-A493-8B21E6381931}"/>
                </a:ext>
              </a:extLst>
            </p:cNvPr>
            <p:cNvPicPr>
              <a:picLocks noChangeAspect="1"/>
            </p:cNvPicPr>
            <p:nvPr/>
          </p:nvPicPr>
          <p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/>
            </a:stretch>
          </p:blipFill>
          <p:spPr>
            <a:xfrm>
              <a:off x="4627279" y="3711634"/>
              <a:ext cx="186928" cy="186928"/>
            </a:xfrm>
            <a:prstGeom prst="rect">
              <a:avLst/>
            </a:prstGeom>
          </p:spPr>
        </p:pic>
        <p:sp>
          <p:nvSpPr>
            <p:cNvPr id="219" name="Text 15">
              <a:extLst>
                <a:ext uri="{FF2B5EF4-FFF2-40B4-BE49-F238E27FC236}">
                  <a16:creationId xmlns:a16="http://schemas.microsoft.com/office/drawing/2014/main" id="{24129CA8-C83C-D05B-A558-53F4A43087FD}"/>
                </a:ext>
              </a:extLst>
            </p:cNvPr>
            <p:cNvSpPr/>
            <p:nvPr/>
          </p:nvSpPr>
          <p:spPr>
            <a:xfrm>
              <a:off x="5098290" y="3570664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Free Apps</a:t>
              </a:r>
              <a:endParaRPr lang="en-US" sz="1200" dirty="0"/>
            </a:p>
          </p:txBody>
        </p:sp>
        <p:sp>
          <p:nvSpPr>
            <p:cNvPr id="220" name="Text 16">
              <a:extLst>
                <a:ext uri="{FF2B5EF4-FFF2-40B4-BE49-F238E27FC236}">
                  <a16:creationId xmlns:a16="http://schemas.microsoft.com/office/drawing/2014/main" id="{5F5AE1ED-28CD-AC53-799B-0A5F8DC4A6FA}"/>
                </a:ext>
              </a:extLst>
            </p:cNvPr>
            <p:cNvSpPr/>
            <p:nvPr/>
          </p:nvSpPr>
          <p:spPr>
            <a:xfrm>
              <a:off x="5098290" y="3840103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99.96% of total apps are free to download</a:t>
              </a:r>
              <a:endParaRPr lang="en-US" sz="950" dirty="0"/>
            </a:p>
          </p:txBody>
        </p:sp>
        <p:sp>
          <p:nvSpPr>
            <p:cNvPr id="221" name="Shape 17">
              <a:extLst>
                <a:ext uri="{FF2B5EF4-FFF2-40B4-BE49-F238E27FC236}">
                  <a16:creationId xmlns:a16="http://schemas.microsoft.com/office/drawing/2014/main" id="{6E251C9F-7164-091E-3627-DDCD7D178BF1}"/>
                </a:ext>
              </a:extLst>
            </p:cNvPr>
            <p:cNvSpPr/>
            <p:nvPr/>
          </p:nvSpPr>
          <p:spPr>
            <a:xfrm>
              <a:off x="4460115" y="4356616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22" name="Shape 18">
              <a:extLst>
                <a:ext uri="{FF2B5EF4-FFF2-40B4-BE49-F238E27FC236}">
                  <a16:creationId xmlns:a16="http://schemas.microsoft.com/office/drawing/2014/main" id="{B897DD9C-7A3F-BBB8-2FF7-2EBDF6E2D6D3}"/>
                </a:ext>
              </a:extLst>
            </p:cNvPr>
            <p:cNvSpPr/>
            <p:nvPr/>
          </p:nvSpPr>
          <p:spPr>
            <a:xfrm>
              <a:off x="4475355" y="437185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23" name="Image 4" descr="preencoded.png">
              <a:extLst>
                <a:ext uri="{FF2B5EF4-FFF2-40B4-BE49-F238E27FC236}">
                  <a16:creationId xmlns:a16="http://schemas.microsoft.com/office/drawing/2014/main" id="{89865EE0-7039-D051-BD5E-BF98E87E55EE}"/>
                </a:ext>
              </a:extLst>
            </p:cNvPr>
            <p:cNvPicPr>
              <a:picLocks noChangeAspect="1"/>
            </p:cNvPicPr>
            <p:nvPr/>
          </p:nvPicPr>
          <p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/>
            </a:stretch>
          </p:blipFill>
          <p:spPr>
            <a:xfrm>
              <a:off x="4627279" y="4637366"/>
              <a:ext cx="186928" cy="186928"/>
            </a:xfrm>
            <a:prstGeom prst="rect">
              <a:avLst/>
            </a:prstGeom>
          </p:spPr>
        </p:pic>
        <p:sp>
          <p:nvSpPr>
            <p:cNvPr id="224" name="Text 19">
              <a:extLst>
                <a:ext uri="{FF2B5EF4-FFF2-40B4-BE49-F238E27FC236}">
                  <a16:creationId xmlns:a16="http://schemas.microsoft.com/office/drawing/2014/main" id="{DA07EB46-7C1F-4F24-2693-45EAEC4F72A1}"/>
                </a:ext>
              </a:extLst>
            </p:cNvPr>
            <p:cNvSpPr/>
            <p:nvPr/>
          </p:nvSpPr>
          <p:spPr>
            <a:xfrm>
              <a:off x="5098290" y="4496396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Best Rated</a:t>
              </a:r>
              <a:endParaRPr lang="en-US" sz="1200" dirty="0"/>
            </a:p>
          </p:txBody>
        </p:sp>
        <p:sp>
          <p:nvSpPr>
            <p:cNvPr id="225" name="Text 20">
              <a:extLst>
                <a:ext uri="{FF2B5EF4-FFF2-40B4-BE49-F238E27FC236}">
                  <a16:creationId xmlns:a16="http://schemas.microsoft.com/office/drawing/2014/main" id="{F0C41778-31E5-3A50-62FC-0589C2F8677A}"/>
                </a:ext>
              </a:extLst>
            </p:cNvPr>
            <p:cNvSpPr/>
            <p:nvPr/>
          </p:nvSpPr>
          <p:spPr>
            <a:xfrm>
              <a:off x="5098290" y="476583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Education category achieves highest ratings</a:t>
              </a:r>
              <a:endParaRPr lang="en-US" sz="950" dirty="0"/>
            </a:p>
          </p:txBody>
        </p:sp>
        <p:sp>
          <p:nvSpPr>
            <p:cNvPr id="226" name="Shape 21">
              <a:extLst>
                <a:ext uri="{FF2B5EF4-FFF2-40B4-BE49-F238E27FC236}">
                  <a16:creationId xmlns:a16="http://schemas.microsoft.com/office/drawing/2014/main" id="{434C81C6-88BE-FAE8-8D36-F5EB2CC65A26}"/>
                </a:ext>
              </a:extLst>
            </p:cNvPr>
            <p:cNvSpPr/>
            <p:nvPr/>
          </p:nvSpPr>
          <p:spPr>
            <a:xfrm>
              <a:off x="4444875" y="5282347"/>
              <a:ext cx="436203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27" name="Shape 22">
              <a:extLst>
                <a:ext uri="{FF2B5EF4-FFF2-40B4-BE49-F238E27FC236}">
                  <a16:creationId xmlns:a16="http://schemas.microsoft.com/office/drawing/2014/main" id="{4886C531-68E2-9F70-AE0D-EA4FCDDAA696}"/>
                </a:ext>
              </a:extLst>
            </p:cNvPr>
            <p:cNvSpPr/>
            <p:nvPr/>
          </p:nvSpPr>
          <p:spPr>
            <a:xfrm>
              <a:off x="4460115" y="5297587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28" name="Image 5" descr="preencoded.png">
              <a:extLst>
                <a:ext uri="{FF2B5EF4-FFF2-40B4-BE49-F238E27FC236}">
                  <a16:creationId xmlns:a16="http://schemas.microsoft.com/office/drawing/2014/main" id="{5FACDB0D-2689-9043-E6FA-D016824156DD}"/>
                </a:ext>
              </a:extLst>
            </p:cNvPr>
            <p:cNvPicPr>
              <a:picLocks noChangeAspect="1"/>
            </p:cNvPicPr>
            <p:nvPr/>
          </p:nvPicPr>
          <p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/>
            </a:stretch>
          </p:blipFill>
          <p:spPr>
            <a:xfrm>
              <a:off x="4612039" y="5563096"/>
              <a:ext cx="186928" cy="186928"/>
            </a:xfrm>
            <a:prstGeom prst="rect">
              <a:avLst/>
            </a:prstGeom>
          </p:spPr>
        </p:pic>
        <p:sp>
          <p:nvSpPr>
            <p:cNvPr id="230" name="Text 23">
              <a:extLst>
                <a:ext uri="{FF2B5EF4-FFF2-40B4-BE49-F238E27FC236}">
                  <a16:creationId xmlns:a16="http://schemas.microsoft.com/office/drawing/2014/main" id="{963311B6-1D43-ECAB-5EDD-E716F40580A9}"/>
                </a:ext>
              </a:extLst>
            </p:cNvPr>
            <p:cNvSpPr/>
            <p:nvPr/>
          </p:nvSpPr>
          <p:spPr>
            <a:xfrm>
              <a:off x="5083050" y="5422126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Top Performer</a:t>
              </a:r>
              <a:endParaRPr lang="en-US" sz="1200" dirty="0"/>
            </a:p>
          </p:txBody>
        </p:sp>
        <p:sp>
          <p:nvSpPr>
            <p:cNvPr id="231" name="Text 24">
              <a:extLst>
                <a:ext uri="{FF2B5EF4-FFF2-40B4-BE49-F238E27FC236}">
                  <a16:creationId xmlns:a16="http://schemas.microsoft.com/office/drawing/2014/main" id="{3BBCE0CB-5412-348D-1C2A-FF7A1AAFBD11}"/>
                </a:ext>
              </a:extLst>
            </p:cNvPr>
            <p:cNvSpPr/>
            <p:nvPr/>
          </p:nvSpPr>
          <p:spPr>
            <a:xfrm>
              <a:off x="5083050" y="569156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Subway Surfers leads in installs</a:t>
              </a:r>
              <a:endParaRPr lang="en-US" sz="950" dirty="0"/>
            </a:p>
          </p:txBody>
        </p:sp>
        <p:sp>
          <p:nvSpPr>
            <p:cNvPr id="232" name="Shape 25">
              <a:extLst>
                <a:ext uri="{FF2B5EF4-FFF2-40B4-BE49-F238E27FC236}">
                  <a16:creationId xmlns:a16="http://schemas.microsoft.com/office/drawing/2014/main" id="{69CEB990-4D0F-0FF8-0434-475EA20A7A25}"/>
                </a:ext>
              </a:extLst>
            </p:cNvPr>
            <p:cNvSpPr/>
            <p:nvPr/>
          </p:nvSpPr>
          <p:spPr>
            <a:xfrm>
              <a:off x="4444875" y="6189556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33" name="Shape 26">
              <a:extLst>
                <a:ext uri="{FF2B5EF4-FFF2-40B4-BE49-F238E27FC236}">
                  <a16:creationId xmlns:a16="http://schemas.microsoft.com/office/drawing/2014/main" id="{869D159A-75E9-AC40-D67C-5A920493A9D5}"/>
                </a:ext>
              </a:extLst>
            </p:cNvPr>
            <p:cNvSpPr/>
            <p:nvPr/>
          </p:nvSpPr>
          <p:spPr>
            <a:xfrm>
              <a:off x="4460115" y="620479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34" name="Image 6" descr="preencoded.png">
              <a:extLst>
                <a:ext uri="{FF2B5EF4-FFF2-40B4-BE49-F238E27FC236}">
                  <a16:creationId xmlns:a16="http://schemas.microsoft.com/office/drawing/2014/main" id="{13E2CBD1-8BD2-523F-182D-A23B09349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/>
            </a:stretch>
          </p:blipFill>
          <p:spPr>
            <a:xfrm>
              <a:off x="4612039" y="6470305"/>
              <a:ext cx="186928" cy="186928"/>
            </a:xfrm>
            <a:prstGeom prst="rect">
              <a:avLst/>
            </a:prstGeom>
          </p:spPr>
        </p:pic>
        <p:sp>
          <p:nvSpPr>
            <p:cNvPr id="235" name="Text 27">
              <a:extLst>
                <a:ext uri="{FF2B5EF4-FFF2-40B4-BE49-F238E27FC236}">
                  <a16:creationId xmlns:a16="http://schemas.microsoft.com/office/drawing/2014/main" id="{0F33061F-3A01-A115-74BE-75AD5E5FE2B5}"/>
                </a:ext>
              </a:extLst>
            </p:cNvPr>
            <p:cNvSpPr/>
            <p:nvPr/>
          </p:nvSpPr>
          <p:spPr>
            <a:xfrm>
              <a:off x="5083050" y="6329335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User Engagement</a:t>
              </a:r>
              <a:endParaRPr lang="en-US" sz="1200" dirty="0"/>
            </a:p>
          </p:txBody>
        </p:sp>
        <p:sp>
          <p:nvSpPr>
            <p:cNvPr id="236" name="Text 28">
              <a:extLst>
                <a:ext uri="{FF2B5EF4-FFF2-40B4-BE49-F238E27FC236}">
                  <a16:creationId xmlns:a16="http://schemas.microsoft.com/office/drawing/2014/main" id="{66F9367D-A884-894D-98D1-ED013C622ACA}"/>
                </a:ext>
              </a:extLst>
            </p:cNvPr>
            <p:cNvSpPr/>
            <p:nvPr/>
          </p:nvSpPr>
          <p:spPr>
            <a:xfrm>
              <a:off x="5083050" y="659877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4.8 billion+ total reviews recorded</a:t>
              </a:r>
              <a:endParaRPr lang="en-US" sz="950" dirty="0"/>
            </a:p>
          </p:txBody>
        </p:sp>
        <p:sp>
          <p:nvSpPr>
            <p:cNvPr id="237" name="Shape 29">
              <a:extLst>
                <a:ext uri="{FF2B5EF4-FFF2-40B4-BE49-F238E27FC236}">
                  <a16:creationId xmlns:a16="http://schemas.microsoft.com/office/drawing/2014/main" id="{7ACD138A-7E44-62E8-6FE9-0EFFCF96EB72}"/>
                </a:ext>
              </a:extLst>
            </p:cNvPr>
            <p:cNvSpPr/>
            <p:nvPr/>
          </p:nvSpPr>
          <p:spPr>
            <a:xfrm>
              <a:off x="4460115" y="7077762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38" name="Shape 30">
              <a:extLst>
                <a:ext uri="{FF2B5EF4-FFF2-40B4-BE49-F238E27FC236}">
                  <a16:creationId xmlns:a16="http://schemas.microsoft.com/office/drawing/2014/main" id="{DC5AB32B-66D9-1916-5679-71E7AC20F6DB}"/>
                </a:ext>
              </a:extLst>
            </p:cNvPr>
            <p:cNvSpPr/>
            <p:nvPr/>
          </p:nvSpPr>
          <p:spPr>
            <a:xfrm>
              <a:off x="4475355" y="7093002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pic>
          <p:nvPicPr>
            <p:cNvPr id="239" name="Image 7" descr="preencoded.png">
              <a:extLst>
                <a:ext uri="{FF2B5EF4-FFF2-40B4-BE49-F238E27FC236}">
                  <a16:creationId xmlns:a16="http://schemas.microsoft.com/office/drawing/2014/main" id="{5CD3D5C2-9345-9AF5-4A09-8CBB64E94286}"/>
                </a:ext>
              </a:extLst>
            </p:cNvPr>
            <p:cNvPicPr>
              <a:picLocks noChangeAspect="1"/>
            </p:cNvPicPr>
            <p:nvPr/>
          </p:nvPicPr>
          <p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/>
            </a:stretch>
          </p:blipFill>
          <p:spPr>
            <a:xfrm>
              <a:off x="4627279" y="7358511"/>
              <a:ext cx="186928" cy="186928"/>
            </a:xfrm>
            <a:prstGeom prst="rect">
              <a:avLst/>
            </a:prstGeom>
          </p:spPr>
        </p:pic>
        <p:sp>
          <p:nvSpPr>
            <p:cNvPr id="240" name="Text 31">
              <a:extLst>
                <a:ext uri="{FF2B5EF4-FFF2-40B4-BE49-F238E27FC236}">
                  <a16:creationId xmlns:a16="http://schemas.microsoft.com/office/drawing/2014/main" id="{93C0944C-5AD8-2DB9-6FE9-3704CFCA4D3C}"/>
                </a:ext>
              </a:extLst>
            </p:cNvPr>
            <p:cNvSpPr/>
            <p:nvPr/>
          </p:nvSpPr>
          <p:spPr>
            <a:xfrm>
              <a:off x="5098290" y="7217541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Top Paid App</a:t>
              </a:r>
              <a:endParaRPr lang="en-US" sz="1200" dirty="0"/>
            </a:p>
          </p:txBody>
        </p:sp>
        <p:sp>
          <p:nvSpPr>
            <p:cNvPr id="241" name="Text 32">
              <a:extLst>
                <a:ext uri="{FF2B5EF4-FFF2-40B4-BE49-F238E27FC236}">
                  <a16:creationId xmlns:a16="http://schemas.microsoft.com/office/drawing/2014/main" id="{877F190F-CDE1-D4E0-147D-4A888B66DC73}"/>
                </a:ext>
              </a:extLst>
            </p:cNvPr>
            <p:cNvSpPr/>
            <p:nvPr/>
          </p:nvSpPr>
          <p:spPr>
            <a:xfrm>
              <a:off x="5098290" y="7486980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Minecraft dominates paid app category</a:t>
              </a:r>
              <a:endParaRPr lang="en-US" sz="950" dirty="0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6B89E739-613D-65CB-8A84-02A04CFD3995}"/>
              </a:ext>
            </a:extLst>
          </p:cNvPr>
          <p:cNvGrpSpPr/>
          <p:nvPr/>
        </p:nvGrpSpPr>
        <p:grpSpPr>
          <a:xfrm>
            <a:off x="5717" y="8206"/>
            <a:ext cx="15483840" cy="8229600"/>
            <a:chOff x="-5366977" y="-15240"/>
            <a:chExt cx="15483840" cy="8229600"/>
          </a:xfrm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EB87C744-561E-A9BF-B693-5B9F59CB60AA}"/>
                </a:ext>
              </a:extLst>
            </p:cNvPr>
            <p:cNvSpPr/>
            <p:nvPr/>
          </p:nvSpPr>
          <p:spPr>
            <a:xfrm>
              <a:off x="-5366977" y="-1524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5816136 h 8229600"/>
                <a:gd name="connsiteX3" fmla="*/ 14653263 w 15483840"/>
                <a:gd name="connsiteY3" fmla="*/ 5811520 h 8229600"/>
                <a:gd name="connsiteX4" fmla="*/ 15323817 w 15483840"/>
                <a:gd name="connsiteY4" fmla="*/ 5811520 h 8229600"/>
                <a:gd name="connsiteX5" fmla="*/ 15483840 w 15483840"/>
                <a:gd name="connsiteY5" fmla="*/ 5971543 h 8229600"/>
                <a:gd name="connsiteX6" fmla="*/ 15483840 w 15483840"/>
                <a:gd name="connsiteY6" fmla="*/ 6611617 h 8229600"/>
                <a:gd name="connsiteX7" fmla="*/ 15323817 w 15483840"/>
                <a:gd name="connsiteY7" fmla="*/ 6771640 h 8229600"/>
                <a:gd name="connsiteX8" fmla="*/ 14653263 w 15483840"/>
                <a:gd name="connsiteY8" fmla="*/ 6771640 h 8229600"/>
                <a:gd name="connsiteX9" fmla="*/ 14630400 w 15483840"/>
                <a:gd name="connsiteY9" fmla="*/ 676702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5816136"/>
                  </a:lnTo>
                  <a:lnTo>
                    <a:pt x="14653263" y="5811520"/>
                  </a:lnTo>
                  <a:lnTo>
                    <a:pt x="15323817" y="5811520"/>
                  </a:lnTo>
                  <a:cubicBezTo>
                    <a:pt x="15412195" y="5811520"/>
                    <a:pt x="15483840" y="5883165"/>
                    <a:pt x="15483840" y="5971543"/>
                  </a:cubicBezTo>
                  <a:lnTo>
                    <a:pt x="15483840" y="6611617"/>
                  </a:lnTo>
                  <a:cubicBezTo>
                    <a:pt x="15483840" y="6699995"/>
                    <a:pt x="15412195" y="6771640"/>
                    <a:pt x="15323817" y="6771640"/>
                  </a:cubicBezTo>
                  <a:lnTo>
                    <a:pt x="14653263" y="6771640"/>
                  </a:lnTo>
                  <a:lnTo>
                    <a:pt x="14630400" y="676702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1C0E8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44" name="Text 0">
              <a:extLst>
                <a:ext uri="{FF2B5EF4-FFF2-40B4-BE49-F238E27FC236}">
                  <a16:creationId xmlns:a16="http://schemas.microsoft.com/office/drawing/2014/main" id="{FB13E3AD-96EB-B293-D745-41F2C4FB520A}"/>
                </a:ext>
              </a:extLst>
            </p:cNvPr>
            <p:cNvSpPr/>
            <p:nvPr/>
          </p:nvSpPr>
          <p:spPr>
            <a:xfrm>
              <a:off x="1411610" y="120808"/>
              <a:ext cx="6179820" cy="48994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850"/>
                </a:lnSpc>
                <a:buNone/>
              </a:pPr>
              <a:r>
                <a:rPr lang="en-US" sz="30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Dashboard</a:t>
              </a:r>
              <a:endParaRPr lang="en-US" sz="3050" dirty="0"/>
            </a:p>
          </p:txBody>
        </p:sp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CDCBF3AB-4062-48A3-DBEB-516DD06FB7BE}"/>
                </a:ext>
              </a:extLst>
            </p:cNvPr>
            <p:cNvPicPr>
              <a:picLocks noChangeAspect="1"/>
            </p:cNvPicPr>
            <p:nvPr/>
          </p:nvPicPr>
          <p:blipFill>
            <a:blip r:embed="rId24"/>
            <a:stretch>
              <a:fillRect/>
            </a:stretch>
          </p:blipFill>
          <p:spPr>
            <a:xfrm>
              <a:off x="1353737" y="691773"/>
              <a:ext cx="7806741" cy="4146021"/>
            </a:xfrm>
            <a:prstGeom prst="rect">
              <a:avLst/>
            </a:prstGeom>
          </p:spPr>
        </p:pic>
        <p:sp>
          <p:nvSpPr>
            <p:cNvPr id="246" name="Text 0">
              <a:extLst>
                <a:ext uri="{FF2B5EF4-FFF2-40B4-BE49-F238E27FC236}">
                  <a16:creationId xmlns:a16="http://schemas.microsoft.com/office/drawing/2014/main" id="{1B221733-2640-65D2-8FB2-C17A857D5344}"/>
                </a:ext>
              </a:extLst>
            </p:cNvPr>
            <p:cNvSpPr/>
            <p:nvPr/>
          </p:nvSpPr>
          <p:spPr>
            <a:xfrm>
              <a:off x="1376886" y="4768344"/>
              <a:ext cx="4135278" cy="4552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4750"/>
                </a:lnSpc>
                <a:buNone/>
              </a:pPr>
              <a:r>
                <a:rPr lang="en-US" sz="280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Data Interpretation</a:t>
              </a:r>
              <a:endParaRPr lang="en-US" sz="2800" dirty="0"/>
            </a:p>
          </p:txBody>
        </p:sp>
        <p:sp>
          <p:nvSpPr>
            <p:cNvPr id="247" name="Shape 1">
              <a:extLst>
                <a:ext uri="{FF2B5EF4-FFF2-40B4-BE49-F238E27FC236}">
                  <a16:creationId xmlns:a16="http://schemas.microsoft.com/office/drawing/2014/main" id="{1D3DCE7C-A768-80C1-5BFF-23DBB2ECE51A}"/>
                </a:ext>
              </a:extLst>
            </p:cNvPr>
            <p:cNvSpPr/>
            <p:nvPr/>
          </p:nvSpPr>
          <p:spPr>
            <a:xfrm>
              <a:off x="1353737" y="5316302"/>
              <a:ext cx="3227840" cy="1387664"/>
            </a:xfrm>
            <a:prstGeom prst="roundRect">
              <a:avLst>
                <a:gd name="adj" fmla="val 3948"/>
              </a:avLst>
            </a:prstGeom>
            <a:solidFill>
              <a:srgbClr val="F09800"/>
            </a:solidFill>
            <a:ln w="7620">
              <a:solidFill>
                <a:srgbClr val="D67E00"/>
              </a:solidFill>
              <a:prstDash val="solid"/>
            </a:ln>
            <a:effectLst>
              <a:outerShdw dist="1778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248" name="Text 2">
              <a:extLst>
                <a:ext uri="{FF2B5EF4-FFF2-40B4-BE49-F238E27FC236}">
                  <a16:creationId xmlns:a16="http://schemas.microsoft.com/office/drawing/2014/main" id="{2A9C2D0E-B5A5-691B-7870-1CEAF9C14A26}"/>
                </a:ext>
              </a:extLst>
            </p:cNvPr>
            <p:cNvSpPr/>
            <p:nvPr/>
          </p:nvSpPr>
          <p:spPr>
            <a:xfrm>
              <a:off x="1555787" y="5356302"/>
              <a:ext cx="2067588" cy="22642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5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Category Dominance</a:t>
              </a:r>
              <a:endParaRPr lang="en-US" sz="1400" dirty="0"/>
            </a:p>
          </p:txBody>
        </p:sp>
        <p:sp>
          <p:nvSpPr>
            <p:cNvPr id="249" name="Text 3">
              <a:extLst>
                <a:ext uri="{FF2B5EF4-FFF2-40B4-BE49-F238E27FC236}">
                  <a16:creationId xmlns:a16="http://schemas.microsoft.com/office/drawing/2014/main" id="{DF6F64DB-9C7B-DC4A-D844-1089670FBA29}"/>
                </a:ext>
              </a:extLst>
            </p:cNvPr>
            <p:cNvSpPr/>
            <p:nvPr/>
          </p:nvSpPr>
          <p:spPr>
            <a:xfrm>
              <a:off x="1555786" y="5776593"/>
              <a:ext cx="2884070" cy="92737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1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Family and Game categories lead in both app count and total installs, representing the largest market opportunities</a:t>
              </a:r>
              <a:endParaRPr lang="en-US" sz="1100" dirty="0"/>
            </a:p>
          </p:txBody>
        </p:sp>
        <p:sp>
          <p:nvSpPr>
            <p:cNvPr id="250" name="Shape 4">
              <a:extLst>
                <a:ext uri="{FF2B5EF4-FFF2-40B4-BE49-F238E27FC236}">
                  <a16:creationId xmlns:a16="http://schemas.microsoft.com/office/drawing/2014/main" id="{74C87E01-C65A-45CF-24F1-973A523ACBB1}"/>
                </a:ext>
              </a:extLst>
            </p:cNvPr>
            <p:cNvSpPr/>
            <p:nvPr/>
          </p:nvSpPr>
          <p:spPr>
            <a:xfrm>
              <a:off x="4739675" y="5309262"/>
              <a:ext cx="3227942" cy="1383130"/>
            </a:xfrm>
            <a:prstGeom prst="roundRect">
              <a:avLst>
                <a:gd name="adj" fmla="val 3948"/>
              </a:avLst>
            </a:prstGeom>
            <a:solidFill>
              <a:srgbClr val="F09800"/>
            </a:solidFill>
            <a:ln w="7620">
              <a:solidFill>
                <a:srgbClr val="D67E00"/>
              </a:solidFill>
              <a:prstDash val="solid"/>
            </a:ln>
            <a:effectLst>
              <a:outerShdw dist="1778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251" name="Text 5">
              <a:extLst>
                <a:ext uri="{FF2B5EF4-FFF2-40B4-BE49-F238E27FC236}">
                  <a16:creationId xmlns:a16="http://schemas.microsoft.com/office/drawing/2014/main" id="{3E19A50A-2127-AC9F-EAC1-BA9ADC47DD48}"/>
                </a:ext>
              </a:extLst>
            </p:cNvPr>
            <p:cNvSpPr/>
            <p:nvPr/>
          </p:nvSpPr>
          <p:spPr>
            <a:xfrm>
              <a:off x="4976449" y="5337688"/>
              <a:ext cx="2067588" cy="2275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5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Quality Leaders</a:t>
              </a:r>
              <a:endParaRPr lang="en-US" sz="1400" dirty="0"/>
            </a:p>
          </p:txBody>
        </p:sp>
        <p:sp>
          <p:nvSpPr>
            <p:cNvPr id="252" name="Text 6">
              <a:extLst>
                <a:ext uri="{FF2B5EF4-FFF2-40B4-BE49-F238E27FC236}">
                  <a16:creationId xmlns:a16="http://schemas.microsoft.com/office/drawing/2014/main" id="{47CE63AB-715E-932C-3986-A814A0D2C939}"/>
                </a:ext>
              </a:extLst>
            </p:cNvPr>
            <p:cNvSpPr/>
            <p:nvPr/>
          </p:nvSpPr>
          <p:spPr>
            <a:xfrm>
              <a:off x="4976448" y="5757978"/>
              <a:ext cx="2884171" cy="9320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1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Education and Art &amp; Design categories consistently receive the highest user ratings, indicating strong user satisfaction</a:t>
              </a:r>
              <a:endParaRPr lang="en-US" sz="1100" dirty="0"/>
            </a:p>
          </p:txBody>
        </p:sp>
        <p:sp>
          <p:nvSpPr>
            <p:cNvPr id="253" name="Shape 7">
              <a:extLst>
                <a:ext uri="{FF2B5EF4-FFF2-40B4-BE49-F238E27FC236}">
                  <a16:creationId xmlns:a16="http://schemas.microsoft.com/office/drawing/2014/main" id="{1B22C1EC-7349-78C0-6304-E3EED64D8BEB}"/>
                </a:ext>
              </a:extLst>
            </p:cNvPr>
            <p:cNvSpPr/>
            <p:nvPr/>
          </p:nvSpPr>
          <p:spPr>
            <a:xfrm>
              <a:off x="1353737" y="6791578"/>
              <a:ext cx="6621185" cy="1083691"/>
            </a:xfrm>
            <a:prstGeom prst="roundRect">
              <a:avLst>
                <a:gd name="adj" fmla="val 5646"/>
              </a:avLst>
            </a:prstGeom>
            <a:solidFill>
              <a:srgbClr val="F09800"/>
            </a:solidFill>
            <a:ln w="7620">
              <a:solidFill>
                <a:srgbClr val="D67E00"/>
              </a:solidFill>
              <a:prstDash val="solid"/>
            </a:ln>
            <a:effectLst>
              <a:outerShdw dist="1778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254" name="Text 8">
              <a:extLst>
                <a:ext uri="{FF2B5EF4-FFF2-40B4-BE49-F238E27FC236}">
                  <a16:creationId xmlns:a16="http://schemas.microsoft.com/office/drawing/2014/main" id="{879C905C-0591-D927-F372-058711FEA821}"/>
                </a:ext>
              </a:extLst>
            </p:cNvPr>
            <p:cNvSpPr/>
            <p:nvPr/>
          </p:nvSpPr>
          <p:spPr>
            <a:xfrm>
              <a:off x="1555787" y="6808432"/>
              <a:ext cx="2067588" cy="2275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5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Free App Economy</a:t>
              </a:r>
              <a:endParaRPr lang="en-US" sz="1400" dirty="0"/>
            </a:p>
          </p:txBody>
        </p:sp>
        <p:sp>
          <p:nvSpPr>
            <p:cNvPr id="255" name="Text 9">
              <a:extLst>
                <a:ext uri="{FF2B5EF4-FFF2-40B4-BE49-F238E27FC236}">
                  <a16:creationId xmlns:a16="http://schemas.microsoft.com/office/drawing/2014/main" id="{42D23203-F2C7-4F29-09FB-E97205CB6AF7}"/>
                </a:ext>
              </a:extLst>
            </p:cNvPr>
            <p:cNvSpPr/>
            <p:nvPr/>
          </p:nvSpPr>
          <p:spPr>
            <a:xfrm>
              <a:off x="1555786" y="7228723"/>
              <a:ext cx="6277414" cy="46602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1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Free apps comprise nearly the entire marketplace, maximizing user reach and creating monetization through ads and in-app purchases</a:t>
              </a:r>
              <a:endParaRPr lang="en-US" sz="1100" dirty="0"/>
            </a:p>
          </p:txBody>
        </p:sp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44AA2933-AE98-278C-C9D5-8C1A3FDB2E7F}"/>
              </a:ext>
            </a:extLst>
          </p:cNvPr>
          <p:cNvGrpSpPr/>
          <p:nvPr/>
        </p:nvGrpSpPr>
        <p:grpSpPr>
          <a:xfrm>
            <a:off x="16419" y="-15240"/>
            <a:ext cx="21027537" cy="8229600"/>
            <a:chOff x="-1417320" y="-15240"/>
            <a:chExt cx="21027537" cy="8229600"/>
          </a:xfrm>
        </p:grpSpPr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3D2D9561-5556-48C8-7771-29F778AB7098}"/>
                </a:ext>
              </a:extLst>
            </p:cNvPr>
            <p:cNvSpPr/>
            <p:nvPr/>
          </p:nvSpPr>
          <p:spPr>
            <a:xfrm>
              <a:off x="-1417320" y="-1524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6893096 h 8229600"/>
                <a:gd name="connsiteX3" fmla="*/ 14653263 w 15483840"/>
                <a:gd name="connsiteY3" fmla="*/ 6888480 h 8229600"/>
                <a:gd name="connsiteX4" fmla="*/ 15323817 w 15483840"/>
                <a:gd name="connsiteY4" fmla="*/ 6888480 h 8229600"/>
                <a:gd name="connsiteX5" fmla="*/ 15483840 w 15483840"/>
                <a:gd name="connsiteY5" fmla="*/ 7048503 h 8229600"/>
                <a:gd name="connsiteX6" fmla="*/ 15483840 w 15483840"/>
                <a:gd name="connsiteY6" fmla="*/ 7688577 h 8229600"/>
                <a:gd name="connsiteX7" fmla="*/ 15323817 w 15483840"/>
                <a:gd name="connsiteY7" fmla="*/ 7848600 h 8229600"/>
                <a:gd name="connsiteX8" fmla="*/ 14653263 w 15483840"/>
                <a:gd name="connsiteY8" fmla="*/ 7848600 h 8229600"/>
                <a:gd name="connsiteX9" fmla="*/ 14630400 w 15483840"/>
                <a:gd name="connsiteY9" fmla="*/ 784398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6893096"/>
                  </a:lnTo>
                  <a:lnTo>
                    <a:pt x="14653263" y="6888480"/>
                  </a:lnTo>
                  <a:lnTo>
                    <a:pt x="15323817" y="6888480"/>
                  </a:lnTo>
                  <a:cubicBezTo>
                    <a:pt x="15412195" y="6888480"/>
                    <a:pt x="15483840" y="6960125"/>
                    <a:pt x="15483840" y="7048503"/>
                  </a:cubicBezTo>
                  <a:lnTo>
                    <a:pt x="15483840" y="7688577"/>
                  </a:lnTo>
                  <a:cubicBezTo>
                    <a:pt x="15483840" y="7776955"/>
                    <a:pt x="15412195" y="7848600"/>
                    <a:pt x="15323817" y="7848600"/>
                  </a:cubicBezTo>
                  <a:lnTo>
                    <a:pt x="14653263" y="7848600"/>
                  </a:lnTo>
                  <a:lnTo>
                    <a:pt x="14630400" y="784398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CFBAF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58" name="Text 0">
              <a:extLst>
                <a:ext uri="{FF2B5EF4-FFF2-40B4-BE49-F238E27FC236}">
                  <a16:creationId xmlns:a16="http://schemas.microsoft.com/office/drawing/2014/main" id="{C577E845-076A-46E6-4BD2-67E410E24DE8}"/>
                </a:ext>
              </a:extLst>
            </p:cNvPr>
            <p:cNvSpPr/>
            <p:nvPr/>
          </p:nvSpPr>
          <p:spPr>
            <a:xfrm>
              <a:off x="6271169" y="119271"/>
              <a:ext cx="5852874" cy="57650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4500"/>
                </a:lnSpc>
                <a:buNone/>
              </a:pPr>
              <a:r>
                <a:rPr lang="en-US" sz="360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Strategic Recommendations</a:t>
              </a:r>
              <a:endParaRPr lang="en-US" sz="3600" dirty="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8711E111-A187-AF14-B305-B3FC0EDF8E8E}"/>
                </a:ext>
              </a:extLst>
            </p:cNvPr>
            <p:cNvGrpSpPr/>
            <p:nvPr/>
          </p:nvGrpSpPr>
          <p:grpSpPr>
            <a:xfrm>
              <a:off x="6271169" y="733158"/>
              <a:ext cx="13339048" cy="951072"/>
              <a:chOff x="6745534" y="733158"/>
              <a:chExt cx="13339048" cy="951072"/>
            </a:xfrm>
          </p:grpSpPr>
          <p:sp>
            <p:nvSpPr>
              <p:cNvPr id="285" name="Shape 1">
                <a:extLst>
                  <a:ext uri="{FF2B5EF4-FFF2-40B4-BE49-F238E27FC236}">
                    <a16:creationId xmlns:a16="http://schemas.microsoft.com/office/drawing/2014/main" id="{565F9A24-BF0B-138B-29BE-FB6683DC7964}"/>
                  </a:ext>
                </a:extLst>
              </p:cNvPr>
              <p:cNvSpPr/>
              <p:nvPr/>
            </p:nvSpPr>
            <p:spPr>
              <a:xfrm>
                <a:off x="6929962" y="854245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6" name="Shape 2">
                <a:extLst>
                  <a:ext uri="{FF2B5EF4-FFF2-40B4-BE49-F238E27FC236}">
                    <a16:creationId xmlns:a16="http://schemas.microsoft.com/office/drawing/2014/main" id="{BF887F41-BDA0-51DA-D803-D2FBAD445956}"/>
                  </a:ext>
                </a:extLst>
              </p:cNvPr>
              <p:cNvSpPr/>
              <p:nvPr/>
            </p:nvSpPr>
            <p:spPr>
              <a:xfrm>
                <a:off x="6745534" y="733158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87" name="Image 0" descr="preencoded.png">
                <a:extLst>
                  <a:ext uri="{FF2B5EF4-FFF2-40B4-BE49-F238E27FC236}">
                    <a16:creationId xmlns:a16="http://schemas.microsoft.com/office/drawing/2014/main" id="{6444B35E-5EE9-8BE5-F74D-E38E91A959D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5">
                <a:extLst>
                  <a:ext uri="{96DAC541-7B7A-43D3-8B79-37D633B846F1}">
                    <asvg:svgBlip xmlns:asvg="http://schemas.microsoft.com/office/drawing/2016/SVG/main" r:embed="rId26"/>
                  </a:ext>
                </a:extLst>
              </a:blip>
              <a:stretch>
                <a:fillRect/>
              </a:stretch>
            </p:blipFill>
            <p:spPr>
              <a:xfrm>
                <a:off x="6883885" y="871509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88" name="Text 3">
                <a:extLst>
                  <a:ext uri="{FF2B5EF4-FFF2-40B4-BE49-F238E27FC236}">
                    <a16:creationId xmlns:a16="http://schemas.microsoft.com/office/drawing/2014/main" id="{3BB157F3-8AE7-0036-48FF-0D3E1D615AEB}"/>
                  </a:ext>
                </a:extLst>
              </p:cNvPr>
              <p:cNvSpPr/>
              <p:nvPr/>
            </p:nvSpPr>
            <p:spPr>
              <a:xfrm>
                <a:off x="7483364" y="761971"/>
                <a:ext cx="2890718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Focus on Quality Categories</a:t>
                </a:r>
                <a:endParaRPr lang="en-US" sz="1800" dirty="0"/>
              </a:p>
            </p:txBody>
          </p:sp>
          <p:sp>
            <p:nvSpPr>
              <p:cNvPr id="289" name="Text 4">
                <a:extLst>
                  <a:ext uri="{FF2B5EF4-FFF2-40B4-BE49-F238E27FC236}">
                    <a16:creationId xmlns:a16="http://schemas.microsoft.com/office/drawing/2014/main" id="{5A7EEC61-ECF7-9AC7-FFC2-9436B61D7081}"/>
                  </a:ext>
                </a:extLst>
              </p:cNvPr>
              <p:cNvSpPr/>
              <p:nvPr/>
            </p:nvSpPr>
            <p:spPr>
              <a:xfrm>
                <a:off x="7483364" y="1160831"/>
                <a:ext cx="12601218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Prioritize development in high-rating categories like Education to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build premium apps that users value and rate highly</a:t>
                </a:r>
                <a:endParaRPr lang="en-US" sz="1450" dirty="0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84C6B54F-9BC4-E709-EBA3-DE267C5FD3D6}"/>
                </a:ext>
              </a:extLst>
            </p:cNvPr>
            <p:cNvGrpSpPr/>
            <p:nvPr/>
          </p:nvGrpSpPr>
          <p:grpSpPr>
            <a:xfrm>
              <a:off x="6271169" y="2186212"/>
              <a:ext cx="13062348" cy="951072"/>
              <a:chOff x="6745534" y="1874506"/>
              <a:chExt cx="13062348" cy="951072"/>
            </a:xfrm>
          </p:grpSpPr>
          <p:sp>
            <p:nvSpPr>
              <p:cNvPr id="280" name="Shape 5">
                <a:extLst>
                  <a:ext uri="{FF2B5EF4-FFF2-40B4-BE49-F238E27FC236}">
                    <a16:creationId xmlns:a16="http://schemas.microsoft.com/office/drawing/2014/main" id="{2BB2322C-33BD-6A79-2BBC-3E390CB5E36A}"/>
                  </a:ext>
                </a:extLst>
              </p:cNvPr>
              <p:cNvSpPr/>
              <p:nvPr/>
            </p:nvSpPr>
            <p:spPr>
              <a:xfrm>
                <a:off x="6929962" y="1995593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1" name="Shape 6">
                <a:extLst>
                  <a:ext uri="{FF2B5EF4-FFF2-40B4-BE49-F238E27FC236}">
                    <a16:creationId xmlns:a16="http://schemas.microsoft.com/office/drawing/2014/main" id="{86E00CBA-3847-D932-CAD8-EDA9EEECADCD}"/>
                  </a:ext>
                </a:extLst>
              </p:cNvPr>
              <p:cNvSpPr/>
              <p:nvPr/>
            </p:nvSpPr>
            <p:spPr>
              <a:xfrm>
                <a:off x="6745534" y="1874506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82" name="Image 1" descr="preencoded.png">
                <a:extLst>
                  <a:ext uri="{FF2B5EF4-FFF2-40B4-BE49-F238E27FC236}">
                    <a16:creationId xmlns:a16="http://schemas.microsoft.com/office/drawing/2014/main" id="{8BA809A7-1D70-055B-44E9-CF376EA024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7">
                <a:extLst>
                  <a:ext uri="{96DAC541-7B7A-43D3-8B79-37D633B846F1}">
                    <asvg:svgBlip xmlns:asvg="http://schemas.microsoft.com/office/drawing/2016/SVG/main" r:embed="rId28"/>
                  </a:ext>
                </a:extLst>
              </a:blip>
              <a:stretch>
                <a:fillRect/>
              </a:stretch>
            </p:blipFill>
            <p:spPr>
              <a:xfrm>
                <a:off x="6883885" y="2012857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83" name="Text 7">
                <a:extLst>
                  <a:ext uri="{FF2B5EF4-FFF2-40B4-BE49-F238E27FC236}">
                    <a16:creationId xmlns:a16="http://schemas.microsoft.com/office/drawing/2014/main" id="{9C4D791F-9CFE-3C2E-4889-8A059622FA65}"/>
                  </a:ext>
                </a:extLst>
              </p:cNvPr>
              <p:cNvSpPr/>
              <p:nvPr/>
            </p:nvSpPr>
            <p:spPr>
              <a:xfrm>
                <a:off x="7483365" y="1903319"/>
                <a:ext cx="2803922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Enhance Paid App Visibility</a:t>
                </a:r>
                <a:endParaRPr lang="en-US" sz="1800" dirty="0"/>
              </a:p>
            </p:txBody>
          </p:sp>
          <p:sp>
            <p:nvSpPr>
              <p:cNvPr id="284" name="Text 8">
                <a:extLst>
                  <a:ext uri="{FF2B5EF4-FFF2-40B4-BE49-F238E27FC236}">
                    <a16:creationId xmlns:a16="http://schemas.microsoft.com/office/drawing/2014/main" id="{F9302F55-2A1A-5BA3-B4FA-946E2FA7202A}"/>
                  </a:ext>
                </a:extLst>
              </p:cNvPr>
              <p:cNvSpPr/>
              <p:nvPr/>
            </p:nvSpPr>
            <p:spPr>
              <a:xfrm>
                <a:off x="7483365" y="2302179"/>
                <a:ext cx="12324517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Implement targeted marketing campaigns and better promotional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strategies to increase discoverability of paid apps</a:t>
                </a:r>
                <a:endParaRPr lang="en-US" sz="1450" dirty="0"/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461BC1C6-7D1E-C742-6CD6-833711C91CE3}"/>
                </a:ext>
              </a:extLst>
            </p:cNvPr>
            <p:cNvGrpSpPr/>
            <p:nvPr/>
          </p:nvGrpSpPr>
          <p:grpSpPr>
            <a:xfrm>
              <a:off x="6271169" y="3639266"/>
              <a:ext cx="12785646" cy="951071"/>
              <a:chOff x="6745534" y="3015790"/>
              <a:chExt cx="12785646" cy="951071"/>
            </a:xfrm>
          </p:grpSpPr>
          <p:sp>
            <p:nvSpPr>
              <p:cNvPr id="275" name="Shape 9">
                <a:extLst>
                  <a:ext uri="{FF2B5EF4-FFF2-40B4-BE49-F238E27FC236}">
                    <a16:creationId xmlns:a16="http://schemas.microsoft.com/office/drawing/2014/main" id="{F919508C-E298-1B7C-19BA-8480E1A0A71A}"/>
                  </a:ext>
                </a:extLst>
              </p:cNvPr>
              <p:cNvSpPr/>
              <p:nvPr/>
            </p:nvSpPr>
            <p:spPr>
              <a:xfrm>
                <a:off x="6929962" y="3136876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" name="Shape 10">
                <a:extLst>
                  <a:ext uri="{FF2B5EF4-FFF2-40B4-BE49-F238E27FC236}">
                    <a16:creationId xmlns:a16="http://schemas.microsoft.com/office/drawing/2014/main" id="{EBEB5A44-AD5C-1569-43EA-6FCDF4880E72}"/>
                  </a:ext>
                </a:extLst>
              </p:cNvPr>
              <p:cNvSpPr/>
              <p:nvPr/>
            </p:nvSpPr>
            <p:spPr>
              <a:xfrm>
                <a:off x="6745534" y="3015790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77" name="Image 2" descr="preencoded.png">
                <a:extLst>
                  <a:ext uri="{FF2B5EF4-FFF2-40B4-BE49-F238E27FC236}">
                    <a16:creationId xmlns:a16="http://schemas.microsoft.com/office/drawing/2014/main" id="{E7858823-E825-BCEB-0354-4111240CBE3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9">
                <a:extLst>
                  <a:ext uri="{96DAC541-7B7A-43D3-8B79-37D633B846F1}">
                    <asvg:svgBlip xmlns:asvg="http://schemas.microsoft.com/office/drawing/2016/SVG/main" r:embed="rId30"/>
                  </a:ext>
                </a:extLst>
              </a:blip>
              <a:stretch>
                <a:fillRect/>
              </a:stretch>
            </p:blipFill>
            <p:spPr>
              <a:xfrm>
                <a:off x="6883885" y="3154141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78" name="Text 11">
                <a:extLst>
                  <a:ext uri="{FF2B5EF4-FFF2-40B4-BE49-F238E27FC236}">
                    <a16:creationId xmlns:a16="http://schemas.microsoft.com/office/drawing/2014/main" id="{245931D4-9717-B381-B700-1BB279CB1928}"/>
                  </a:ext>
                </a:extLst>
              </p:cNvPr>
              <p:cNvSpPr/>
              <p:nvPr/>
            </p:nvSpPr>
            <p:spPr>
              <a:xfrm>
                <a:off x="7483365" y="3044603"/>
                <a:ext cx="2650569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Maintain Update Cadence</a:t>
                </a:r>
                <a:endParaRPr lang="en-US" sz="1800" dirty="0"/>
              </a:p>
            </p:txBody>
          </p:sp>
          <p:sp>
            <p:nvSpPr>
              <p:cNvPr id="279" name="Text 12">
                <a:extLst>
                  <a:ext uri="{FF2B5EF4-FFF2-40B4-BE49-F238E27FC236}">
                    <a16:creationId xmlns:a16="http://schemas.microsoft.com/office/drawing/2014/main" id="{91C8AEF8-3A49-125B-8201-5BAF39980A55}"/>
                  </a:ext>
                </a:extLst>
              </p:cNvPr>
              <p:cNvSpPr/>
              <p:nvPr/>
            </p:nvSpPr>
            <p:spPr>
              <a:xfrm>
                <a:off x="7483365" y="3443462"/>
                <a:ext cx="12047815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Encourage developers to release frequent updates, as this practice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strongly correlates with maintaining high user ratings</a:t>
                </a:r>
                <a:endParaRPr lang="en-US" sz="1450" dirty="0"/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D260A860-6835-A193-DA41-978751EC2F67}"/>
                </a:ext>
              </a:extLst>
            </p:cNvPr>
            <p:cNvGrpSpPr/>
            <p:nvPr/>
          </p:nvGrpSpPr>
          <p:grpSpPr>
            <a:xfrm>
              <a:off x="6271169" y="5092319"/>
              <a:ext cx="12508944" cy="951071"/>
              <a:chOff x="7575638" y="5093941"/>
              <a:chExt cx="12508944" cy="951071"/>
            </a:xfrm>
          </p:grpSpPr>
          <p:sp>
            <p:nvSpPr>
              <p:cNvPr id="270" name="Shape 13">
                <a:extLst>
                  <a:ext uri="{FF2B5EF4-FFF2-40B4-BE49-F238E27FC236}">
                    <a16:creationId xmlns:a16="http://schemas.microsoft.com/office/drawing/2014/main" id="{F2C2883C-D6A1-B722-F62F-2A37D1BBD533}"/>
                  </a:ext>
                </a:extLst>
              </p:cNvPr>
              <p:cNvSpPr/>
              <p:nvPr/>
            </p:nvSpPr>
            <p:spPr>
              <a:xfrm>
                <a:off x="7760066" y="5215027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1" name="Shape 14">
                <a:extLst>
                  <a:ext uri="{FF2B5EF4-FFF2-40B4-BE49-F238E27FC236}">
                    <a16:creationId xmlns:a16="http://schemas.microsoft.com/office/drawing/2014/main" id="{A5B82271-F9F4-F7B9-4FCB-28CF15598395}"/>
                  </a:ext>
                </a:extLst>
              </p:cNvPr>
              <p:cNvSpPr/>
              <p:nvPr/>
            </p:nvSpPr>
            <p:spPr>
              <a:xfrm>
                <a:off x="7575638" y="5093941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72" name="Image 3" descr="preencoded.png">
                <a:extLst>
                  <a:ext uri="{FF2B5EF4-FFF2-40B4-BE49-F238E27FC236}">
                    <a16:creationId xmlns:a16="http://schemas.microsoft.com/office/drawing/2014/main" id="{61567DE8-D805-E965-906E-D7A4BCC5E08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1">
                <a:extLst>
                  <a:ext uri="{96DAC541-7B7A-43D3-8B79-37D633B846F1}">
                    <asvg:svgBlip xmlns:asvg="http://schemas.microsoft.com/office/drawing/2016/SVG/main" r:embed="rId32"/>
                  </a:ext>
                </a:extLst>
              </a:blip>
              <a:stretch>
                <a:fillRect/>
              </a:stretch>
            </p:blipFill>
            <p:spPr>
              <a:xfrm>
                <a:off x="7713988" y="5232291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73" name="Text 15">
                <a:extLst>
                  <a:ext uri="{FF2B5EF4-FFF2-40B4-BE49-F238E27FC236}">
                    <a16:creationId xmlns:a16="http://schemas.microsoft.com/office/drawing/2014/main" id="{4DE86485-2E21-D91D-09FD-A3176B5F9572}"/>
                  </a:ext>
                </a:extLst>
              </p:cNvPr>
              <p:cNvSpPr/>
              <p:nvPr/>
            </p:nvSpPr>
            <p:spPr>
              <a:xfrm>
                <a:off x="8313468" y="5122754"/>
                <a:ext cx="2545794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Support New Developers</a:t>
                </a:r>
                <a:endParaRPr lang="en-US" sz="1800" dirty="0"/>
              </a:p>
            </p:txBody>
          </p:sp>
          <p:sp>
            <p:nvSpPr>
              <p:cNvPr id="274" name="Text 16">
                <a:extLst>
                  <a:ext uri="{FF2B5EF4-FFF2-40B4-BE49-F238E27FC236}">
                    <a16:creationId xmlns:a16="http://schemas.microsoft.com/office/drawing/2014/main" id="{7583A385-79B9-6F6C-30C9-24A8371FDE9C}"/>
                  </a:ext>
                </a:extLst>
              </p:cNvPr>
              <p:cNvSpPr/>
              <p:nvPr/>
            </p:nvSpPr>
            <p:spPr>
              <a:xfrm>
                <a:off x="8313468" y="5521613"/>
                <a:ext cx="11771114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Provide resources and visibility boosts for developers entering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underrepresented categories to foster ecosystem diversity</a:t>
                </a:r>
                <a:endParaRPr lang="en-US" sz="1450" dirty="0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71741EF6-A23F-014E-B1E9-8CDFB28AC7B9}"/>
                </a:ext>
              </a:extLst>
            </p:cNvPr>
            <p:cNvGrpSpPr/>
            <p:nvPr/>
          </p:nvGrpSpPr>
          <p:grpSpPr>
            <a:xfrm>
              <a:off x="6271169" y="6545371"/>
              <a:ext cx="12785646" cy="951071"/>
              <a:chOff x="6745534" y="5367459"/>
              <a:chExt cx="12785646" cy="951071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0AB6A158-8FA3-33E0-17D5-F081E0C30AC3}"/>
                  </a:ext>
                </a:extLst>
              </p:cNvPr>
              <p:cNvGrpSpPr/>
              <p:nvPr/>
            </p:nvGrpSpPr>
            <p:grpSpPr>
              <a:xfrm>
                <a:off x="6745534" y="5367459"/>
                <a:ext cx="12785646" cy="951071"/>
                <a:chOff x="7298936" y="6385174"/>
                <a:chExt cx="12785646" cy="951071"/>
              </a:xfrm>
            </p:grpSpPr>
            <p:sp>
              <p:nvSpPr>
                <p:cNvPr id="266" name="Shape 17">
                  <a:extLst>
                    <a:ext uri="{FF2B5EF4-FFF2-40B4-BE49-F238E27FC236}">
                      <a16:creationId xmlns:a16="http://schemas.microsoft.com/office/drawing/2014/main" id="{580231DB-84A1-0BAC-EC36-D3F0B66DD7DE}"/>
                    </a:ext>
                  </a:extLst>
                </p:cNvPr>
                <p:cNvSpPr/>
                <p:nvPr/>
              </p:nvSpPr>
              <p:spPr>
                <a:xfrm>
                  <a:off x="7483364" y="6506260"/>
                  <a:ext cx="184428" cy="829985"/>
                </a:xfrm>
                <a:prstGeom prst="roundRect">
                  <a:avLst>
                    <a:gd name="adj" fmla="val 42013"/>
                  </a:avLst>
                </a:prstGeom>
                <a:solidFill>
                  <a:srgbClr val="AD8AE6"/>
                </a:solidFill>
                <a:ln w="7620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7" name="Shape 18">
                  <a:extLst>
                    <a:ext uri="{FF2B5EF4-FFF2-40B4-BE49-F238E27FC236}">
                      <a16:creationId xmlns:a16="http://schemas.microsoft.com/office/drawing/2014/main" id="{99963312-2E29-430C-5E9D-07F2F09B8783}"/>
                    </a:ext>
                  </a:extLst>
                </p:cNvPr>
                <p:cNvSpPr/>
                <p:nvPr/>
              </p:nvSpPr>
              <p:spPr>
                <a:xfrm>
                  <a:off x="7298936" y="6385174"/>
                  <a:ext cx="553403" cy="553403"/>
                </a:xfrm>
                <a:prstGeom prst="roundRect">
                  <a:avLst>
                    <a:gd name="adj" fmla="val 82616"/>
                  </a:avLst>
                </a:prstGeom>
                <a:solidFill>
                  <a:srgbClr val="AD8AE6"/>
                </a:solidFill>
                <a:ln w="7620">
                  <a:noFill/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268" name="Text 19">
                  <a:extLst>
                    <a:ext uri="{FF2B5EF4-FFF2-40B4-BE49-F238E27FC236}">
                      <a16:creationId xmlns:a16="http://schemas.microsoft.com/office/drawing/2014/main" id="{408897E3-BBD1-3BDB-DB47-9BB9E667327F}"/>
                    </a:ext>
                  </a:extLst>
                </p:cNvPr>
                <p:cNvSpPr/>
                <p:nvPr/>
              </p:nvSpPr>
              <p:spPr>
                <a:xfrm>
                  <a:off x="8036767" y="6413987"/>
                  <a:ext cx="2584966" cy="288250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250"/>
                    </a:lnSpc>
                    <a:buNone/>
                  </a:pPr>
                  <a:r>
                    <a:rPr lang="en-US" sz="1800" dirty="0">
                      <a:solidFill>
                        <a:srgbClr val="272525"/>
                      </a:solidFill>
                      <a:latin typeface="Roboto Medium" pitchFamily="34" charset="0"/>
                      <a:ea typeface="Roboto Medium" pitchFamily="34" charset="-122"/>
                      <a:cs typeface="Roboto Medium" pitchFamily="34" charset="-120"/>
                    </a:rPr>
                    <a:t>Data-Driven Optimization</a:t>
                  </a:r>
                  <a:endParaRPr lang="en-US" sz="1800" dirty="0"/>
                </a:p>
              </p:txBody>
            </p:sp>
            <p:sp>
              <p:nvSpPr>
                <p:cNvPr id="269" name="Text 20">
                  <a:extLst>
                    <a:ext uri="{FF2B5EF4-FFF2-40B4-BE49-F238E27FC236}">
                      <a16:creationId xmlns:a16="http://schemas.microsoft.com/office/drawing/2014/main" id="{4DFBA833-CF07-1A13-68A8-69D184A45058}"/>
                    </a:ext>
                  </a:extLst>
                </p:cNvPr>
                <p:cNvSpPr/>
                <p:nvPr/>
              </p:nvSpPr>
              <p:spPr>
                <a:xfrm>
                  <a:off x="8036767" y="6812846"/>
                  <a:ext cx="12047815" cy="295037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300"/>
                    </a:lnSpc>
                    <a:buNone/>
                  </a:pPr>
                  <a:r>
                    <a:rPr lang="en-US" sz="1450" dirty="0">
                      <a:solidFill>
                        <a:srgbClr val="272525"/>
                      </a:solidFill>
                      <a:latin typeface="Roboto" pitchFamily="34" charset="0"/>
                      <a:ea typeface="Roboto" pitchFamily="34" charset="-122"/>
                      <a:cs typeface="Roboto" pitchFamily="34" charset="-120"/>
                    </a:rPr>
                    <a:t>Leverage these insights to guide marketing investments, app </a:t>
                  </a:r>
                </a:p>
                <a:p>
                  <a:pPr marL="0" indent="0" algn="l">
                    <a:lnSpc>
                      <a:spcPts val="2300"/>
                    </a:lnSpc>
                    <a:buNone/>
                  </a:pPr>
                  <a:r>
                    <a:rPr lang="en-US" sz="1450" dirty="0">
                      <a:solidFill>
                        <a:srgbClr val="272525"/>
                      </a:solidFill>
                      <a:latin typeface="Roboto" pitchFamily="34" charset="0"/>
                      <a:ea typeface="Roboto" pitchFamily="34" charset="-122"/>
                      <a:cs typeface="Roboto" pitchFamily="34" charset="-120"/>
                    </a:rPr>
                    <a:t>improvement priorities, and strategic business decisions</a:t>
                  </a:r>
                  <a:endParaRPr lang="en-US" sz="1450" dirty="0"/>
                </a:p>
              </p:txBody>
            </p:sp>
          </p:grpSp>
          <p:pic>
            <p:nvPicPr>
              <p:cNvPr id="265" name="Image 4" descr="preencoded.png">
                <a:extLst>
                  <a:ext uri="{FF2B5EF4-FFF2-40B4-BE49-F238E27FC236}">
                    <a16:creationId xmlns:a16="http://schemas.microsoft.com/office/drawing/2014/main" id="{9C624082-1CF4-A409-4A5F-953C6900D5A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3">
                <a:extLst>
                  <a:ext uri="{96DAC541-7B7A-43D3-8B79-37D633B846F1}">
                    <asvg:svgBlip xmlns:asvg="http://schemas.microsoft.com/office/drawing/2016/SVG/main" r:embed="rId34"/>
                  </a:ext>
                </a:extLst>
              </a:blip>
              <a:stretch>
                <a:fillRect/>
              </a:stretch>
            </p:blipFill>
            <p:spPr>
              <a:xfrm>
                <a:off x="6883885" y="5505809"/>
                <a:ext cx="276701" cy="276701"/>
              </a:xfrm>
              <a:prstGeom prst="rect">
                <a:avLst/>
              </a:prstGeom>
            </p:spPr>
          </p:pic>
        </p:grpSp>
      </p:grpSp>
      <p:sp>
        <p:nvSpPr>
          <p:cNvPr id="297" name="Text 0">
            <a:extLst>
              <a:ext uri="{FF2B5EF4-FFF2-40B4-BE49-F238E27FC236}">
                <a16:creationId xmlns:a16="http://schemas.microsoft.com/office/drawing/2014/main" id="{3BDAD1DA-D68B-4106-F825-E3E080973CA7}"/>
              </a:ext>
            </a:extLst>
          </p:cNvPr>
          <p:cNvSpPr/>
          <p:nvPr/>
        </p:nvSpPr>
        <p:spPr>
          <a:xfrm>
            <a:off x="2146117" y="205608"/>
            <a:ext cx="7556421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1150"/>
              </a:lnSpc>
              <a:buNone/>
            </a:pPr>
            <a:r>
              <a:rPr lang="en-US" sz="8000" dirty="0">
                <a:solidFill>
                  <a:srgbClr val="FFA700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Thank You</a:t>
            </a:r>
            <a:endParaRPr lang="en-US" sz="8000" dirty="0">
              <a:solidFill>
                <a:srgbClr val="FFA700"/>
              </a:solidFill>
            </a:endParaRPr>
          </a:p>
        </p:txBody>
      </p:sp>
      <p:sp>
        <p:nvSpPr>
          <p:cNvPr id="299" name="Text 3">
            <a:extLst>
              <a:ext uri="{FF2B5EF4-FFF2-40B4-BE49-F238E27FC236}">
                <a16:creationId xmlns:a16="http://schemas.microsoft.com/office/drawing/2014/main" id="{5A7BEBD6-FD27-FBFF-B651-A33606907016}"/>
              </a:ext>
            </a:extLst>
          </p:cNvPr>
          <p:cNvSpPr/>
          <p:nvPr/>
        </p:nvSpPr>
        <p:spPr>
          <a:xfrm>
            <a:off x="3269160" y="6005607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400" dirty="0">
                <a:solidFill>
                  <a:srgbClr val="004D27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Contact</a:t>
            </a:r>
            <a:endParaRPr lang="en-US" sz="2400" dirty="0"/>
          </a:p>
        </p:txBody>
      </p:sp>
      <p:sp>
        <p:nvSpPr>
          <p:cNvPr id="300" name="Text 4">
            <a:extLst>
              <a:ext uri="{FF2B5EF4-FFF2-40B4-BE49-F238E27FC236}">
                <a16:creationId xmlns:a16="http://schemas.microsoft.com/office/drawing/2014/main" id="{2A8813A5-6CD6-0C2A-4AFF-4D375A49E288}"/>
              </a:ext>
            </a:extLst>
          </p:cNvPr>
          <p:cNvSpPr/>
          <p:nvPr/>
        </p:nvSpPr>
        <p:spPr>
          <a:xfrm>
            <a:off x="3188886" y="639877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Suman Saha - </a:t>
            </a:r>
            <a:r>
              <a:rPr lang="en-US" sz="16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Analyst </a:t>
            </a:r>
            <a:endParaRPr lang="en-US" sz="1600" dirty="0"/>
          </a:p>
        </p:txBody>
      </p:sp>
      <p:sp>
        <p:nvSpPr>
          <p:cNvPr id="354" name="Freeform: Shape 353">
            <a:extLst>
              <a:ext uri="{FF2B5EF4-FFF2-40B4-BE49-F238E27FC236}">
                <a16:creationId xmlns:a16="http://schemas.microsoft.com/office/drawing/2014/main" id="{66DA66C6-A737-F91E-6F0C-CCFB0C94E89C}"/>
              </a:ext>
            </a:extLst>
          </p:cNvPr>
          <p:cNvSpPr/>
          <p:nvPr/>
        </p:nvSpPr>
        <p:spPr>
          <a:xfrm rot="10800000">
            <a:off x="4723031" y="-1638539"/>
            <a:ext cx="9568767" cy="11170920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55" name="Freeform: Shape 354">
            <a:extLst>
              <a:ext uri="{FF2B5EF4-FFF2-40B4-BE49-F238E27FC236}">
                <a16:creationId xmlns:a16="http://schemas.microsoft.com/office/drawing/2014/main" id="{8BB5287A-F459-5B97-164A-E46A1639C278}"/>
              </a:ext>
            </a:extLst>
          </p:cNvPr>
          <p:cNvSpPr/>
          <p:nvPr/>
        </p:nvSpPr>
        <p:spPr>
          <a:xfrm rot="10800000">
            <a:off x="6572928" y="-2659621"/>
            <a:ext cx="9568767" cy="12070079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56" name="Freeform: Shape 355">
            <a:extLst>
              <a:ext uri="{FF2B5EF4-FFF2-40B4-BE49-F238E27FC236}">
                <a16:creationId xmlns:a16="http://schemas.microsoft.com/office/drawing/2014/main" id="{A5459151-510D-B37B-07B8-0A3311944884}"/>
              </a:ext>
            </a:extLst>
          </p:cNvPr>
          <p:cNvSpPr/>
          <p:nvPr/>
        </p:nvSpPr>
        <p:spPr>
          <a:xfrm>
            <a:off x="1230920" y="-1638538"/>
            <a:ext cx="9346026" cy="11170920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357" name="Freeform: Shape 356">
            <a:extLst>
              <a:ext uri="{FF2B5EF4-FFF2-40B4-BE49-F238E27FC236}">
                <a16:creationId xmlns:a16="http://schemas.microsoft.com/office/drawing/2014/main" id="{B1C52E09-3D96-E03C-FCDC-3E0D08323921}"/>
              </a:ext>
            </a:extLst>
          </p:cNvPr>
          <p:cNvSpPr/>
          <p:nvPr/>
        </p:nvSpPr>
        <p:spPr>
          <a:xfrm>
            <a:off x="-349352" y="-1470898"/>
            <a:ext cx="9346026" cy="12070080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32503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543F3-35CF-843F-9328-5CF934C1B7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Rectangle 549">
            <a:extLst>
              <a:ext uri="{FF2B5EF4-FFF2-40B4-BE49-F238E27FC236}">
                <a16:creationId xmlns:a16="http://schemas.microsoft.com/office/drawing/2014/main" id="{DD66DDD9-7E1F-6198-2049-7921114ED106}"/>
              </a:ext>
            </a:extLst>
          </p:cNvPr>
          <p:cNvSpPr/>
          <p:nvPr/>
        </p:nvSpPr>
        <p:spPr>
          <a:xfrm>
            <a:off x="-672" y="-34876"/>
            <a:ext cx="14630400" cy="8272682"/>
          </a:xfrm>
          <a:prstGeom prst="rect">
            <a:avLst/>
          </a:prstGeom>
          <a:solidFill>
            <a:srgbClr val="0087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Text 0">
            <a:extLst>
              <a:ext uri="{FF2B5EF4-FFF2-40B4-BE49-F238E27FC236}">
                <a16:creationId xmlns:a16="http://schemas.microsoft.com/office/drawing/2014/main" id="{C4FFC066-D3F9-5901-C1CE-01E76AC2F4D9}"/>
              </a:ext>
            </a:extLst>
          </p:cNvPr>
          <p:cNvSpPr/>
          <p:nvPr/>
        </p:nvSpPr>
        <p:spPr>
          <a:xfrm>
            <a:off x="780585" y="2742522"/>
            <a:ext cx="1306922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6000" b="1" dirty="0">
                <a:solidFill>
                  <a:schemeClr val="bg1"/>
                </a:solidFill>
                <a:latin typeface="Rockwell Extra Bold" panose="02060903040505020403" pitchFamily="18" charset="0"/>
                <a:ea typeface="Roboto Medium" pitchFamily="34" charset="-122"/>
                <a:cs typeface="Roboto Medium" pitchFamily="34" charset="-120"/>
              </a:rPr>
              <a:t>Google Play Store </a:t>
            </a:r>
          </a:p>
          <a:p>
            <a:pPr marL="0" indent="0" algn="ctr">
              <a:lnSpc>
                <a:spcPts val="5550"/>
              </a:lnSpc>
              <a:buNone/>
            </a:pPr>
            <a:r>
              <a:rPr lang="en-US" sz="6000" b="1" dirty="0">
                <a:solidFill>
                  <a:schemeClr val="bg1"/>
                </a:solidFill>
                <a:latin typeface="Rockwell Extra Bold" panose="02060903040505020403" pitchFamily="18" charset="0"/>
                <a:ea typeface="Roboto Medium" pitchFamily="34" charset="-122"/>
                <a:cs typeface="Roboto Medium" pitchFamily="34" charset="-120"/>
              </a:rPr>
              <a:t>Data Analysis</a:t>
            </a:r>
            <a:endParaRPr lang="en-US" sz="6000" b="1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10" name="Text 1">
            <a:extLst>
              <a:ext uri="{FF2B5EF4-FFF2-40B4-BE49-F238E27FC236}">
                <a16:creationId xmlns:a16="http://schemas.microsoft.com/office/drawing/2014/main" id="{25458D61-AC66-16F7-9F18-CF6D4CBB1EFF}"/>
              </a:ext>
            </a:extLst>
          </p:cNvPr>
          <p:cNvSpPr/>
          <p:nvPr/>
        </p:nvSpPr>
        <p:spPr>
          <a:xfrm>
            <a:off x="3536988" y="444988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Insights &amp; Dashboard using Excel, Power Query &amp; Pivot Tables</a:t>
            </a:r>
            <a:endParaRPr lang="en-US" sz="1750" dirty="0"/>
          </a:p>
        </p:txBody>
      </p:sp>
      <p:sp>
        <p:nvSpPr>
          <p:cNvPr id="11" name="Text 2">
            <a:extLst>
              <a:ext uri="{FF2B5EF4-FFF2-40B4-BE49-F238E27FC236}">
                <a16:creationId xmlns:a16="http://schemas.microsoft.com/office/drawing/2014/main" id="{CCB68F4A-2F29-7791-F0B7-306D420725A4}"/>
              </a:ext>
            </a:extLst>
          </p:cNvPr>
          <p:cNvSpPr/>
          <p:nvPr/>
        </p:nvSpPr>
        <p:spPr>
          <a:xfrm>
            <a:off x="3536987" y="502849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Presented by:</a:t>
            </a:r>
            <a:r>
              <a:rPr lang="en-US" sz="175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Suman Saha — Data Analyst</a:t>
            </a:r>
            <a:endParaRPr lang="en-US" sz="1750" dirty="0"/>
          </a:p>
        </p:txBody>
      </p:sp>
      <p:pic>
        <p:nvPicPr>
          <p:cNvPr id="390" name="Picture 389">
            <a:extLst>
              <a:ext uri="{FF2B5EF4-FFF2-40B4-BE49-F238E27FC236}">
                <a16:creationId xmlns:a16="http://schemas.microsoft.com/office/drawing/2014/main" id="{DE19E264-F6E4-36AD-BD69-C963FFC436E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4361564" y="7695716"/>
            <a:ext cx="1680277" cy="502964"/>
          </a:xfrm>
          <a:prstGeom prst="rect">
            <a:avLst/>
          </a:prstGeom>
        </p:spPr>
      </p:pic>
      <p:grpSp>
        <p:nvGrpSpPr>
          <p:cNvPr id="392" name="Group 391">
            <a:extLst>
              <a:ext uri="{FF2B5EF4-FFF2-40B4-BE49-F238E27FC236}">
                <a16:creationId xmlns:a16="http://schemas.microsoft.com/office/drawing/2014/main" id="{8ABA6543-8D6F-8558-C8E1-F211B465EC70}"/>
              </a:ext>
            </a:extLst>
          </p:cNvPr>
          <p:cNvGrpSpPr/>
          <p:nvPr/>
        </p:nvGrpSpPr>
        <p:grpSpPr>
          <a:xfrm>
            <a:off x="-14474964" y="-30920"/>
            <a:ext cx="15483840" cy="8229600"/>
            <a:chOff x="-5297819" y="1470"/>
            <a:chExt cx="15483840" cy="8229600"/>
          </a:xfrm>
        </p:grpSpPr>
        <p:sp>
          <p:nvSpPr>
            <p:cNvPr id="393" name="Freeform: Shape 392">
              <a:extLst>
                <a:ext uri="{FF2B5EF4-FFF2-40B4-BE49-F238E27FC236}">
                  <a16:creationId xmlns:a16="http://schemas.microsoft.com/office/drawing/2014/main" id="{B9CB094C-7675-EAA7-C6D3-6C5726E5CA63}"/>
                </a:ext>
              </a:extLst>
            </p:cNvPr>
            <p:cNvSpPr/>
            <p:nvPr/>
          </p:nvSpPr>
          <p:spPr>
            <a:xfrm>
              <a:off x="-5297819" y="147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431336 h 8229600"/>
                <a:gd name="connsiteX3" fmla="*/ 14653263 w 15483840"/>
                <a:gd name="connsiteY3" fmla="*/ 426720 h 8229600"/>
                <a:gd name="connsiteX4" fmla="*/ 15323817 w 15483840"/>
                <a:gd name="connsiteY4" fmla="*/ 426720 h 8229600"/>
                <a:gd name="connsiteX5" fmla="*/ 15483840 w 15483840"/>
                <a:gd name="connsiteY5" fmla="*/ 586743 h 8229600"/>
                <a:gd name="connsiteX6" fmla="*/ 15483840 w 15483840"/>
                <a:gd name="connsiteY6" fmla="*/ 1226817 h 8229600"/>
                <a:gd name="connsiteX7" fmla="*/ 15323817 w 15483840"/>
                <a:gd name="connsiteY7" fmla="*/ 1386840 h 8229600"/>
                <a:gd name="connsiteX8" fmla="*/ 14653263 w 15483840"/>
                <a:gd name="connsiteY8" fmla="*/ 1386840 h 8229600"/>
                <a:gd name="connsiteX9" fmla="*/ 14630400 w 15483840"/>
                <a:gd name="connsiteY9" fmla="*/ 138222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431336"/>
                  </a:lnTo>
                  <a:lnTo>
                    <a:pt x="14653263" y="426720"/>
                  </a:lnTo>
                  <a:lnTo>
                    <a:pt x="15323817" y="426720"/>
                  </a:lnTo>
                  <a:cubicBezTo>
                    <a:pt x="15412195" y="426720"/>
                    <a:pt x="15483840" y="498365"/>
                    <a:pt x="15483840" y="586743"/>
                  </a:cubicBezTo>
                  <a:lnTo>
                    <a:pt x="15483840" y="1226817"/>
                  </a:lnTo>
                  <a:cubicBezTo>
                    <a:pt x="15483840" y="1315195"/>
                    <a:pt x="15412195" y="1386840"/>
                    <a:pt x="15323817" y="1386840"/>
                  </a:cubicBezTo>
                  <a:lnTo>
                    <a:pt x="14653263" y="1386840"/>
                  </a:lnTo>
                  <a:lnTo>
                    <a:pt x="14630400" y="138222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A7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394" name="Group 393">
              <a:extLst>
                <a:ext uri="{FF2B5EF4-FFF2-40B4-BE49-F238E27FC236}">
                  <a16:creationId xmlns:a16="http://schemas.microsoft.com/office/drawing/2014/main" id="{39739AB1-4A8D-4ADD-78BA-67D4C1C45AA5}"/>
                </a:ext>
              </a:extLst>
            </p:cNvPr>
            <p:cNvGrpSpPr/>
            <p:nvPr/>
          </p:nvGrpSpPr>
          <p:grpSpPr>
            <a:xfrm>
              <a:off x="2357332" y="764417"/>
              <a:ext cx="7006483" cy="5272727"/>
              <a:chOff x="6257884" y="1540669"/>
              <a:chExt cx="7006483" cy="5272727"/>
            </a:xfrm>
          </p:grpSpPr>
          <p:sp>
            <p:nvSpPr>
              <p:cNvPr id="395" name="Text 0">
                <a:extLst>
                  <a:ext uri="{FF2B5EF4-FFF2-40B4-BE49-F238E27FC236}">
                    <a16:creationId xmlns:a16="http://schemas.microsoft.com/office/drawing/2014/main" id="{E6900048-E717-3573-C893-0C8267797969}"/>
                  </a:ext>
                </a:extLst>
              </p:cNvPr>
              <p:cNvSpPr/>
              <p:nvPr/>
            </p:nvSpPr>
            <p:spPr>
              <a:xfrm>
                <a:off x="6257884" y="1540669"/>
                <a:ext cx="5670590" cy="70877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Problem Statement</a:t>
                </a:r>
                <a:endParaRPr lang="en-US" sz="4450" dirty="0"/>
              </a:p>
            </p:txBody>
          </p:sp>
          <p:sp>
            <p:nvSpPr>
              <p:cNvPr id="396" name="Text 1">
                <a:extLst>
                  <a:ext uri="{FF2B5EF4-FFF2-40B4-BE49-F238E27FC236}">
                    <a16:creationId xmlns:a16="http://schemas.microsoft.com/office/drawing/2014/main" id="{87FC3884-BAC4-8B68-423A-EA27EF7A88C8}"/>
                  </a:ext>
                </a:extLst>
              </p:cNvPr>
              <p:cNvSpPr/>
              <p:nvPr/>
            </p:nvSpPr>
            <p:spPr>
              <a:xfrm>
                <a:off x="6257884" y="2816423"/>
                <a:ext cx="3402330" cy="4252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3300"/>
                  </a:lnSpc>
                  <a:buNone/>
                </a:pPr>
                <a:r>
                  <a:rPr lang="en-US" sz="26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Our Challenge</a:t>
                </a:r>
                <a:endParaRPr lang="en-US" sz="2650" dirty="0"/>
              </a:p>
            </p:txBody>
          </p:sp>
          <p:sp>
            <p:nvSpPr>
              <p:cNvPr id="397" name="Text 2">
                <a:extLst>
                  <a:ext uri="{FF2B5EF4-FFF2-40B4-BE49-F238E27FC236}">
                    <a16:creationId xmlns:a16="http://schemas.microsoft.com/office/drawing/2014/main" id="{0F762525-34D3-F117-033D-1329C767FCE5}"/>
                  </a:ext>
                </a:extLst>
              </p:cNvPr>
              <p:cNvSpPr/>
              <p:nvPr/>
            </p:nvSpPr>
            <p:spPr>
              <a:xfrm>
                <a:off x="6257884" y="3468529"/>
                <a:ext cx="3501509" cy="145161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Analyze Google Play Store data to unlock actionable insights that drive better app development and business decisions.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98" name="Shape 11">
                <a:extLst>
                  <a:ext uri="{FF2B5EF4-FFF2-40B4-BE49-F238E27FC236}">
                    <a16:creationId xmlns:a16="http://schemas.microsoft.com/office/drawing/2014/main" id="{65273645-E02A-3490-4789-B7724EB574DA}"/>
                  </a:ext>
                </a:extLst>
              </p:cNvPr>
              <p:cNvSpPr/>
              <p:nvPr/>
            </p:nvSpPr>
            <p:spPr>
              <a:xfrm>
                <a:off x="9660213" y="2768720"/>
                <a:ext cx="3501509" cy="4044676"/>
              </a:xfrm>
              <a:prstGeom prst="roundRect">
                <a:avLst>
                  <a:gd name="adj" fmla="val 5504"/>
                </a:avLst>
              </a:prstGeom>
              <a:solidFill>
                <a:srgbClr val="FFBA08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99" name="Text 3">
                <a:extLst>
                  <a:ext uri="{FF2B5EF4-FFF2-40B4-BE49-F238E27FC236}">
                    <a16:creationId xmlns:a16="http://schemas.microsoft.com/office/drawing/2014/main" id="{EFB6F8DB-F6BE-6B44-46C3-B52ED38DA7DF}"/>
                  </a:ext>
                </a:extLst>
              </p:cNvPr>
              <p:cNvSpPr/>
              <p:nvPr/>
            </p:nvSpPr>
            <p:spPr>
              <a:xfrm>
                <a:off x="9762858" y="2816423"/>
                <a:ext cx="3402330" cy="4252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3300"/>
                  </a:lnSpc>
                  <a:buNone/>
                </a:pPr>
                <a:r>
                  <a:rPr lang="en-US" sz="26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Key Questions</a:t>
                </a:r>
                <a:endParaRPr lang="en-US" sz="2650" dirty="0"/>
              </a:p>
            </p:txBody>
          </p:sp>
          <p:sp>
            <p:nvSpPr>
              <p:cNvPr id="400" name="Text 4">
                <a:extLst>
                  <a:ext uri="{FF2B5EF4-FFF2-40B4-BE49-F238E27FC236}">
                    <a16:creationId xmlns:a16="http://schemas.microsoft.com/office/drawing/2014/main" id="{B939B140-937B-9D12-6B4E-B1EB2C3C871C}"/>
                  </a:ext>
                </a:extLst>
              </p:cNvPr>
              <p:cNvSpPr/>
              <p:nvPr/>
            </p:nvSpPr>
            <p:spPr>
              <a:xfrm>
                <a:off x="9762858" y="3468529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How are apps distributed across categories?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1" name="Text 5">
                <a:extLst>
                  <a:ext uri="{FF2B5EF4-FFF2-40B4-BE49-F238E27FC236}">
                    <a16:creationId xmlns:a16="http://schemas.microsoft.com/office/drawing/2014/main" id="{F8ED7A3F-C9B7-BE8C-B209-B1DBF2DF7782}"/>
                  </a:ext>
                </a:extLst>
              </p:cNvPr>
              <p:cNvSpPr/>
              <p:nvPr/>
            </p:nvSpPr>
            <p:spPr>
              <a:xfrm>
                <a:off x="9762858" y="4273629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What drives higher ratings and engagement?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2" name="Text 6">
                <a:extLst>
                  <a:ext uri="{FF2B5EF4-FFF2-40B4-BE49-F238E27FC236}">
                    <a16:creationId xmlns:a16="http://schemas.microsoft.com/office/drawing/2014/main" id="{EDF16EBB-2882-1E33-197C-BD00A32DBFC1}"/>
                  </a:ext>
                </a:extLst>
              </p:cNvPr>
              <p:cNvSpPr/>
              <p:nvPr/>
            </p:nvSpPr>
            <p:spPr>
              <a:xfrm>
                <a:off x="9762858" y="5078730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How do free and paid apps compare in performance?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403" name="Text 7">
                <a:extLst>
                  <a:ext uri="{FF2B5EF4-FFF2-40B4-BE49-F238E27FC236}">
                    <a16:creationId xmlns:a16="http://schemas.microsoft.com/office/drawing/2014/main" id="{427A9148-D903-1B55-BA77-F474F0F84C76}"/>
                  </a:ext>
                </a:extLst>
              </p:cNvPr>
              <p:cNvSpPr/>
              <p:nvPr/>
            </p:nvSpPr>
            <p:spPr>
              <a:xfrm>
                <a:off x="9762858" y="5883831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Which categories show the strongest user engagement?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404" name="Group 403">
            <a:extLst>
              <a:ext uri="{FF2B5EF4-FFF2-40B4-BE49-F238E27FC236}">
                <a16:creationId xmlns:a16="http://schemas.microsoft.com/office/drawing/2014/main" id="{B676985C-1ACF-176A-2957-8C40EA5A8465}"/>
              </a:ext>
            </a:extLst>
          </p:cNvPr>
          <p:cNvGrpSpPr/>
          <p:nvPr/>
        </p:nvGrpSpPr>
        <p:grpSpPr>
          <a:xfrm>
            <a:off x="-14488116" y="-25461"/>
            <a:ext cx="19251524" cy="8229600"/>
            <a:chOff x="-5320679" y="-2015"/>
            <a:chExt cx="19251524" cy="8229600"/>
          </a:xfrm>
        </p:grpSpPr>
        <p:sp>
          <p:nvSpPr>
            <p:cNvPr id="405" name="Freeform: Shape 404">
              <a:extLst>
                <a:ext uri="{FF2B5EF4-FFF2-40B4-BE49-F238E27FC236}">
                  <a16:creationId xmlns:a16="http://schemas.microsoft.com/office/drawing/2014/main" id="{B5FC3EE3-A489-04AE-AE54-70071C2FAF84}"/>
                </a:ext>
              </a:extLst>
            </p:cNvPr>
            <p:cNvSpPr/>
            <p:nvPr/>
          </p:nvSpPr>
          <p:spPr>
            <a:xfrm>
              <a:off x="-5320679" y="-2015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1508296 h 8229600"/>
                <a:gd name="connsiteX3" fmla="*/ 14653263 w 15483840"/>
                <a:gd name="connsiteY3" fmla="*/ 1503680 h 8229600"/>
                <a:gd name="connsiteX4" fmla="*/ 15323817 w 15483840"/>
                <a:gd name="connsiteY4" fmla="*/ 1503680 h 8229600"/>
                <a:gd name="connsiteX5" fmla="*/ 15483840 w 15483840"/>
                <a:gd name="connsiteY5" fmla="*/ 1663703 h 8229600"/>
                <a:gd name="connsiteX6" fmla="*/ 15483840 w 15483840"/>
                <a:gd name="connsiteY6" fmla="*/ 2303777 h 8229600"/>
                <a:gd name="connsiteX7" fmla="*/ 15323817 w 15483840"/>
                <a:gd name="connsiteY7" fmla="*/ 2463800 h 8229600"/>
                <a:gd name="connsiteX8" fmla="*/ 14653263 w 15483840"/>
                <a:gd name="connsiteY8" fmla="*/ 2463800 h 8229600"/>
                <a:gd name="connsiteX9" fmla="*/ 14630400 w 15483840"/>
                <a:gd name="connsiteY9" fmla="*/ 245918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1508296"/>
                  </a:lnTo>
                  <a:lnTo>
                    <a:pt x="14653263" y="1503680"/>
                  </a:lnTo>
                  <a:lnTo>
                    <a:pt x="15323817" y="1503680"/>
                  </a:lnTo>
                  <a:cubicBezTo>
                    <a:pt x="15412195" y="1503680"/>
                    <a:pt x="15483840" y="1575325"/>
                    <a:pt x="15483840" y="1663703"/>
                  </a:cubicBezTo>
                  <a:lnTo>
                    <a:pt x="15483840" y="2303777"/>
                  </a:lnTo>
                  <a:cubicBezTo>
                    <a:pt x="15483840" y="2392155"/>
                    <a:pt x="15412195" y="2463800"/>
                    <a:pt x="15323817" y="2463800"/>
                  </a:cubicBezTo>
                  <a:lnTo>
                    <a:pt x="14653263" y="2463800"/>
                  </a:lnTo>
                  <a:lnTo>
                    <a:pt x="14630400" y="245918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BA08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406" name="Group 405">
              <a:extLst>
                <a:ext uri="{FF2B5EF4-FFF2-40B4-BE49-F238E27FC236}">
                  <a16:creationId xmlns:a16="http://schemas.microsoft.com/office/drawing/2014/main" id="{7782FF6E-4792-3414-368E-CB00B45976A8}"/>
                </a:ext>
              </a:extLst>
            </p:cNvPr>
            <p:cNvGrpSpPr/>
            <p:nvPr/>
          </p:nvGrpSpPr>
          <p:grpSpPr>
            <a:xfrm>
              <a:off x="4038094" y="456897"/>
              <a:ext cx="9892751" cy="6883329"/>
              <a:chOff x="3365543" y="473245"/>
              <a:chExt cx="9892751" cy="6883329"/>
            </a:xfrm>
          </p:grpSpPr>
          <p:sp>
            <p:nvSpPr>
              <p:cNvPr id="407" name="Text 0">
                <a:extLst>
                  <a:ext uri="{FF2B5EF4-FFF2-40B4-BE49-F238E27FC236}">
                    <a16:creationId xmlns:a16="http://schemas.microsoft.com/office/drawing/2014/main" id="{8239A766-6CE1-BE12-EB39-01F93AA77051}"/>
                  </a:ext>
                </a:extLst>
              </p:cNvPr>
              <p:cNvSpPr/>
              <p:nvPr/>
            </p:nvSpPr>
            <p:spPr>
              <a:xfrm>
                <a:off x="3555113" y="473245"/>
                <a:ext cx="4301043" cy="43566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Dataset Overview</a:t>
                </a:r>
                <a:endParaRPr lang="en-US" sz="4450" dirty="0"/>
              </a:p>
            </p:txBody>
          </p:sp>
          <p:sp>
            <p:nvSpPr>
              <p:cNvPr id="408" name="Text 10">
                <a:extLst>
                  <a:ext uri="{FF2B5EF4-FFF2-40B4-BE49-F238E27FC236}">
                    <a16:creationId xmlns:a16="http://schemas.microsoft.com/office/drawing/2014/main" id="{1C695E56-16BF-0C42-28E1-8E89E0D306E9}"/>
                  </a:ext>
                </a:extLst>
              </p:cNvPr>
              <p:cNvSpPr/>
              <p:nvPr/>
            </p:nvSpPr>
            <p:spPr>
              <a:xfrm>
                <a:off x="3365543" y="1062828"/>
                <a:ext cx="9892751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b="1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Data Source:</a:t>
                </a: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 Kaggle — Google Play Store Dataset</a:t>
                </a:r>
                <a:endParaRPr lang="en-US" sz="1750" dirty="0"/>
              </a:p>
            </p:txBody>
          </p:sp>
          <p:sp>
            <p:nvSpPr>
              <p:cNvPr id="409" name="Shape 11">
                <a:extLst>
                  <a:ext uri="{FF2B5EF4-FFF2-40B4-BE49-F238E27FC236}">
                    <a16:creationId xmlns:a16="http://schemas.microsoft.com/office/drawing/2014/main" id="{79DFC612-B5E5-12F6-A6B6-421763462CE8}"/>
                  </a:ext>
                </a:extLst>
              </p:cNvPr>
              <p:cNvSpPr/>
              <p:nvPr/>
            </p:nvSpPr>
            <p:spPr>
              <a:xfrm>
                <a:off x="3607455" y="1746228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0" name="Text 1">
                <a:extLst>
                  <a:ext uri="{FF2B5EF4-FFF2-40B4-BE49-F238E27FC236}">
                    <a16:creationId xmlns:a16="http://schemas.microsoft.com/office/drawing/2014/main" id="{C5B7FC34-1120-6C9F-1B09-AD7FA0C7E30B}"/>
                  </a:ext>
                </a:extLst>
              </p:cNvPr>
              <p:cNvSpPr/>
              <p:nvPr/>
            </p:nvSpPr>
            <p:spPr>
              <a:xfrm>
                <a:off x="4137800" y="1673469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10,836</a:t>
                </a:r>
                <a:endParaRPr lang="en-US" sz="4000" dirty="0"/>
              </a:p>
            </p:txBody>
          </p:sp>
          <p:sp>
            <p:nvSpPr>
              <p:cNvPr id="411" name="Text 2">
                <a:extLst>
                  <a:ext uri="{FF2B5EF4-FFF2-40B4-BE49-F238E27FC236}">
                    <a16:creationId xmlns:a16="http://schemas.microsoft.com/office/drawing/2014/main" id="{C70DC52D-CDD5-D965-149B-6BD7FF937C8B}"/>
                  </a:ext>
                </a:extLst>
              </p:cNvPr>
              <p:cNvSpPr/>
              <p:nvPr/>
            </p:nvSpPr>
            <p:spPr>
              <a:xfrm>
                <a:off x="4479810" y="2553404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Total Apps</a:t>
                </a:r>
                <a:endParaRPr lang="en-US" sz="2200" dirty="0"/>
              </a:p>
            </p:txBody>
          </p:sp>
          <p:sp>
            <p:nvSpPr>
              <p:cNvPr id="412" name="Text 3">
                <a:extLst>
                  <a:ext uri="{FF2B5EF4-FFF2-40B4-BE49-F238E27FC236}">
                    <a16:creationId xmlns:a16="http://schemas.microsoft.com/office/drawing/2014/main" id="{4529DA71-EC6C-8330-03CC-38BFA45DAEFE}"/>
                  </a:ext>
                </a:extLst>
              </p:cNvPr>
              <p:cNvSpPr/>
              <p:nvPr/>
            </p:nvSpPr>
            <p:spPr>
              <a:xfrm>
                <a:off x="4137800" y="3047127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Comprehensive app ecosystem</a:t>
                </a:r>
                <a:endParaRPr lang="en-US" sz="1750" dirty="0"/>
              </a:p>
            </p:txBody>
          </p:sp>
          <p:sp>
            <p:nvSpPr>
              <p:cNvPr id="413" name="Shape 11">
                <a:extLst>
                  <a:ext uri="{FF2B5EF4-FFF2-40B4-BE49-F238E27FC236}">
                    <a16:creationId xmlns:a16="http://schemas.microsoft.com/office/drawing/2014/main" id="{56B489CC-7B23-F9D8-87E4-FCC4B7EF121F}"/>
                  </a:ext>
                </a:extLst>
              </p:cNvPr>
              <p:cNvSpPr/>
              <p:nvPr/>
            </p:nvSpPr>
            <p:spPr>
              <a:xfrm>
                <a:off x="3607455" y="3684825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4" name="Text 4">
                <a:extLst>
                  <a:ext uri="{FF2B5EF4-FFF2-40B4-BE49-F238E27FC236}">
                    <a16:creationId xmlns:a16="http://schemas.microsoft.com/office/drawing/2014/main" id="{904D167E-9613-F975-60CC-DC8C14DE4A52}"/>
                  </a:ext>
                </a:extLst>
              </p:cNvPr>
              <p:cNvSpPr/>
              <p:nvPr/>
            </p:nvSpPr>
            <p:spPr>
              <a:xfrm>
                <a:off x="4137800" y="3618023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33</a:t>
                </a:r>
                <a:endParaRPr lang="en-US" sz="4000" dirty="0"/>
              </a:p>
            </p:txBody>
          </p:sp>
          <p:sp>
            <p:nvSpPr>
              <p:cNvPr id="415" name="Text 5">
                <a:extLst>
                  <a:ext uri="{FF2B5EF4-FFF2-40B4-BE49-F238E27FC236}">
                    <a16:creationId xmlns:a16="http://schemas.microsoft.com/office/drawing/2014/main" id="{996DE362-E2D0-BC2B-C8C6-B47CEA7D424A}"/>
                  </a:ext>
                </a:extLst>
              </p:cNvPr>
              <p:cNvSpPr/>
              <p:nvPr/>
            </p:nvSpPr>
            <p:spPr>
              <a:xfrm>
                <a:off x="4479810" y="4497958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Categories</a:t>
                </a:r>
                <a:endParaRPr lang="en-US" sz="2200" dirty="0"/>
              </a:p>
            </p:txBody>
          </p:sp>
          <p:sp>
            <p:nvSpPr>
              <p:cNvPr id="416" name="Text 6">
                <a:extLst>
                  <a:ext uri="{FF2B5EF4-FFF2-40B4-BE49-F238E27FC236}">
                    <a16:creationId xmlns:a16="http://schemas.microsoft.com/office/drawing/2014/main" id="{7CF46681-49AC-8C61-CF53-70A8E267BE6C}"/>
                  </a:ext>
                </a:extLst>
              </p:cNvPr>
              <p:cNvSpPr/>
              <p:nvPr/>
            </p:nvSpPr>
            <p:spPr>
              <a:xfrm>
                <a:off x="4137800" y="4991681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Diverse app segments</a:t>
                </a:r>
                <a:endParaRPr lang="en-US" sz="1750" dirty="0"/>
              </a:p>
            </p:txBody>
          </p:sp>
          <p:sp>
            <p:nvSpPr>
              <p:cNvPr id="417" name="Shape 11">
                <a:extLst>
                  <a:ext uri="{FF2B5EF4-FFF2-40B4-BE49-F238E27FC236}">
                    <a16:creationId xmlns:a16="http://schemas.microsoft.com/office/drawing/2014/main" id="{2276213F-611D-7222-FEF9-022952938F49}"/>
                  </a:ext>
                </a:extLst>
              </p:cNvPr>
              <p:cNvSpPr/>
              <p:nvPr/>
            </p:nvSpPr>
            <p:spPr>
              <a:xfrm>
                <a:off x="3616739" y="5625762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18" name="Text 7">
                <a:extLst>
                  <a:ext uri="{FF2B5EF4-FFF2-40B4-BE49-F238E27FC236}">
                    <a16:creationId xmlns:a16="http://schemas.microsoft.com/office/drawing/2014/main" id="{69ABB4DD-52B3-D1B3-19FD-423F0730643E}"/>
                  </a:ext>
                </a:extLst>
              </p:cNvPr>
              <p:cNvSpPr/>
              <p:nvPr/>
            </p:nvSpPr>
            <p:spPr>
              <a:xfrm>
                <a:off x="4137800" y="5641393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2012-16</a:t>
                </a:r>
                <a:endParaRPr lang="en-US" sz="4000" dirty="0"/>
              </a:p>
            </p:txBody>
          </p:sp>
          <p:sp>
            <p:nvSpPr>
              <p:cNvPr id="419" name="Text 8">
                <a:extLst>
                  <a:ext uri="{FF2B5EF4-FFF2-40B4-BE49-F238E27FC236}">
                    <a16:creationId xmlns:a16="http://schemas.microsoft.com/office/drawing/2014/main" id="{FF425D16-D80D-5F76-5225-B95FD1A12DD6}"/>
                  </a:ext>
                </a:extLst>
              </p:cNvPr>
              <p:cNvSpPr/>
              <p:nvPr/>
            </p:nvSpPr>
            <p:spPr>
              <a:xfrm>
                <a:off x="4479811" y="6521328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Time Period</a:t>
                </a:r>
                <a:endParaRPr lang="en-US" sz="2200" dirty="0"/>
              </a:p>
            </p:txBody>
          </p:sp>
          <p:sp>
            <p:nvSpPr>
              <p:cNvPr id="420" name="Text 9">
                <a:extLst>
                  <a:ext uri="{FF2B5EF4-FFF2-40B4-BE49-F238E27FC236}">
                    <a16:creationId xmlns:a16="http://schemas.microsoft.com/office/drawing/2014/main" id="{E9B53A10-0E2D-6179-FA1F-94B0F93368F1}"/>
                  </a:ext>
                </a:extLst>
              </p:cNvPr>
              <p:cNvSpPr/>
              <p:nvPr/>
            </p:nvSpPr>
            <p:spPr>
              <a:xfrm>
                <a:off x="4137800" y="7015051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Multi-year analysis</a:t>
                </a:r>
                <a:endParaRPr lang="en-US" sz="1750" dirty="0"/>
              </a:p>
            </p:txBody>
          </p:sp>
        </p:grpSp>
      </p:grpSp>
      <p:grpSp>
        <p:nvGrpSpPr>
          <p:cNvPr id="421" name="Group 420">
            <a:extLst>
              <a:ext uri="{FF2B5EF4-FFF2-40B4-BE49-F238E27FC236}">
                <a16:creationId xmlns:a16="http://schemas.microsoft.com/office/drawing/2014/main" id="{45BDA90A-1F51-2285-C22E-FC9B5D1CA63D}"/>
              </a:ext>
            </a:extLst>
          </p:cNvPr>
          <p:cNvGrpSpPr/>
          <p:nvPr/>
        </p:nvGrpSpPr>
        <p:grpSpPr>
          <a:xfrm>
            <a:off x="-14495738" y="-31652"/>
            <a:ext cx="15483840" cy="8229600"/>
            <a:chOff x="-5328299" y="-31652"/>
            <a:chExt cx="15483840" cy="8229600"/>
          </a:xfrm>
        </p:grpSpPr>
        <p:sp>
          <p:nvSpPr>
            <p:cNvPr id="422" name="Freeform: Shape 421">
              <a:extLst>
                <a:ext uri="{FF2B5EF4-FFF2-40B4-BE49-F238E27FC236}">
                  <a16:creationId xmlns:a16="http://schemas.microsoft.com/office/drawing/2014/main" id="{0337AD24-4859-1A32-3FD4-9F6E7FDF7D9B}"/>
                </a:ext>
              </a:extLst>
            </p:cNvPr>
            <p:cNvSpPr/>
            <p:nvPr/>
          </p:nvSpPr>
          <p:spPr>
            <a:xfrm>
              <a:off x="-5328299" y="-31652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2585256 h 8229600"/>
                <a:gd name="connsiteX3" fmla="*/ 14653263 w 15483840"/>
                <a:gd name="connsiteY3" fmla="*/ 2580640 h 8229600"/>
                <a:gd name="connsiteX4" fmla="*/ 15323817 w 15483840"/>
                <a:gd name="connsiteY4" fmla="*/ 2580640 h 8229600"/>
                <a:gd name="connsiteX5" fmla="*/ 15483840 w 15483840"/>
                <a:gd name="connsiteY5" fmla="*/ 2740663 h 8229600"/>
                <a:gd name="connsiteX6" fmla="*/ 15483840 w 15483840"/>
                <a:gd name="connsiteY6" fmla="*/ 3380737 h 8229600"/>
                <a:gd name="connsiteX7" fmla="*/ 15323817 w 15483840"/>
                <a:gd name="connsiteY7" fmla="*/ 3540760 h 8229600"/>
                <a:gd name="connsiteX8" fmla="*/ 14653263 w 15483840"/>
                <a:gd name="connsiteY8" fmla="*/ 3540760 h 8229600"/>
                <a:gd name="connsiteX9" fmla="*/ 14630400 w 15483840"/>
                <a:gd name="connsiteY9" fmla="*/ 353614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2585256"/>
                  </a:lnTo>
                  <a:lnTo>
                    <a:pt x="14653263" y="2580640"/>
                  </a:lnTo>
                  <a:lnTo>
                    <a:pt x="15323817" y="2580640"/>
                  </a:lnTo>
                  <a:cubicBezTo>
                    <a:pt x="15412195" y="2580640"/>
                    <a:pt x="15483840" y="2652285"/>
                    <a:pt x="15483840" y="2740663"/>
                  </a:cubicBezTo>
                  <a:lnTo>
                    <a:pt x="15483840" y="3380737"/>
                  </a:lnTo>
                  <a:cubicBezTo>
                    <a:pt x="15483840" y="3469115"/>
                    <a:pt x="15412195" y="3540760"/>
                    <a:pt x="15323817" y="3540760"/>
                  </a:cubicBezTo>
                  <a:lnTo>
                    <a:pt x="14653263" y="3540760"/>
                  </a:lnTo>
                  <a:lnTo>
                    <a:pt x="14630400" y="353614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BF8CC"/>
            </a:solidFill>
            <a:ln>
              <a:noFill/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423" name="Group 422">
              <a:extLst>
                <a:ext uri="{FF2B5EF4-FFF2-40B4-BE49-F238E27FC236}">
                  <a16:creationId xmlns:a16="http://schemas.microsoft.com/office/drawing/2014/main" id="{F6EBD479-22B2-6D6F-C7B6-DE87A789EB0E}"/>
                </a:ext>
              </a:extLst>
            </p:cNvPr>
            <p:cNvGrpSpPr/>
            <p:nvPr/>
          </p:nvGrpSpPr>
          <p:grpSpPr>
            <a:xfrm>
              <a:off x="3171226" y="278261"/>
              <a:ext cx="5953993" cy="7417455"/>
              <a:chOff x="3233344" y="109027"/>
              <a:chExt cx="5953993" cy="7417455"/>
            </a:xfrm>
          </p:grpSpPr>
          <p:sp>
            <p:nvSpPr>
              <p:cNvPr id="424" name="Text 1">
                <a:extLst>
                  <a:ext uri="{FF2B5EF4-FFF2-40B4-BE49-F238E27FC236}">
                    <a16:creationId xmlns:a16="http://schemas.microsoft.com/office/drawing/2014/main" id="{0CD80431-F201-29DD-571B-A1E44294839B}"/>
                  </a:ext>
                </a:extLst>
              </p:cNvPr>
              <p:cNvSpPr/>
              <p:nvPr/>
            </p:nvSpPr>
            <p:spPr>
              <a:xfrm>
                <a:off x="3264323" y="816496"/>
                <a:ext cx="209155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01</a:t>
                </a:r>
                <a:endParaRPr lang="en-US" sz="1750" dirty="0"/>
              </a:p>
            </p:txBody>
          </p:sp>
          <p:sp>
            <p:nvSpPr>
              <p:cNvPr id="425" name="Shape 2">
                <a:extLst>
                  <a:ext uri="{FF2B5EF4-FFF2-40B4-BE49-F238E27FC236}">
                    <a16:creationId xmlns:a16="http://schemas.microsoft.com/office/drawing/2014/main" id="{423342A6-7F59-517F-0F40-26E1AF15717F}"/>
                  </a:ext>
                </a:extLst>
              </p:cNvPr>
              <p:cNvSpPr/>
              <p:nvPr/>
            </p:nvSpPr>
            <p:spPr>
              <a:xfrm>
                <a:off x="3264323" y="1170706"/>
                <a:ext cx="5923013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26" name="Text 3">
                <a:extLst>
                  <a:ext uri="{FF2B5EF4-FFF2-40B4-BE49-F238E27FC236}">
                    <a16:creationId xmlns:a16="http://schemas.microsoft.com/office/drawing/2014/main" id="{4D90BCB3-A797-E215-37F9-CC45A6F3F8D5}"/>
                  </a:ext>
                </a:extLst>
              </p:cNvPr>
              <p:cNvSpPr/>
              <p:nvPr/>
            </p:nvSpPr>
            <p:spPr>
              <a:xfrm>
                <a:off x="3264324" y="1344776"/>
                <a:ext cx="2615152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 Quality</a:t>
                </a:r>
                <a:endParaRPr lang="en-US" sz="2200" dirty="0"/>
              </a:p>
            </p:txBody>
          </p:sp>
          <p:sp>
            <p:nvSpPr>
              <p:cNvPr id="427" name="Text 4">
                <a:extLst>
                  <a:ext uri="{FF2B5EF4-FFF2-40B4-BE49-F238E27FC236}">
                    <a16:creationId xmlns:a16="http://schemas.microsoft.com/office/drawing/2014/main" id="{92ADF8C2-2F99-7063-F302-25FE1DED3333}"/>
                  </a:ext>
                </a:extLst>
              </p:cNvPr>
              <p:cNvSpPr/>
              <p:nvPr/>
            </p:nvSpPr>
            <p:spPr>
              <a:xfrm>
                <a:off x="3264323" y="1834242"/>
                <a:ext cx="5923013" cy="72461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Removed null values in critical fields: Rating, Reviews, and Installs to ensure accuracy</a:t>
                </a:r>
                <a:endParaRPr lang="en-US" sz="1750" dirty="0"/>
              </a:p>
            </p:txBody>
          </p:sp>
          <p:sp>
            <p:nvSpPr>
              <p:cNvPr id="428" name="Text 0">
                <a:extLst>
                  <a:ext uri="{FF2B5EF4-FFF2-40B4-BE49-F238E27FC236}">
                    <a16:creationId xmlns:a16="http://schemas.microsoft.com/office/drawing/2014/main" id="{B5FB4823-7306-AC57-D02A-D443C2AE5DA0}"/>
                  </a:ext>
                </a:extLst>
              </p:cNvPr>
              <p:cNvSpPr/>
              <p:nvPr/>
            </p:nvSpPr>
            <p:spPr>
              <a:xfrm>
                <a:off x="3233344" y="109027"/>
                <a:ext cx="5289772" cy="70746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 Cleaning Process</a:t>
                </a:r>
                <a:endParaRPr lang="en-US" sz="4450" dirty="0"/>
              </a:p>
            </p:txBody>
          </p:sp>
          <p:sp>
            <p:nvSpPr>
              <p:cNvPr id="429" name="Text 13">
                <a:extLst>
                  <a:ext uri="{FF2B5EF4-FFF2-40B4-BE49-F238E27FC236}">
                    <a16:creationId xmlns:a16="http://schemas.microsoft.com/office/drawing/2014/main" id="{C7FACB71-1521-7F6A-B317-911BD6428C37}"/>
                  </a:ext>
                </a:extLst>
              </p:cNvPr>
              <p:cNvSpPr/>
              <p:nvPr/>
            </p:nvSpPr>
            <p:spPr>
              <a:xfrm>
                <a:off x="3262179" y="2683007"/>
                <a:ext cx="209227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02</a:t>
                </a:r>
                <a:endParaRPr lang="en-US" sz="1750" dirty="0"/>
              </a:p>
            </p:txBody>
          </p:sp>
          <p:sp>
            <p:nvSpPr>
              <p:cNvPr id="430" name="Shape 14">
                <a:extLst>
                  <a:ext uri="{FF2B5EF4-FFF2-40B4-BE49-F238E27FC236}">
                    <a16:creationId xmlns:a16="http://schemas.microsoft.com/office/drawing/2014/main" id="{8C01A582-C11D-7263-8A73-27D73F3096C9}"/>
                  </a:ext>
                </a:extLst>
              </p:cNvPr>
              <p:cNvSpPr/>
              <p:nvPr/>
            </p:nvSpPr>
            <p:spPr>
              <a:xfrm>
                <a:off x="3262179" y="3037217"/>
                <a:ext cx="5925157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1" name="Text 15">
                <a:extLst>
                  <a:ext uri="{FF2B5EF4-FFF2-40B4-BE49-F238E27FC236}">
                    <a16:creationId xmlns:a16="http://schemas.microsoft.com/office/drawing/2014/main" id="{50195D0A-390B-C559-4C2B-4F044BCB6452}"/>
                  </a:ext>
                </a:extLst>
              </p:cNvPr>
              <p:cNvSpPr/>
              <p:nvPr/>
            </p:nvSpPr>
            <p:spPr>
              <a:xfrm>
                <a:off x="3262180" y="3211288"/>
                <a:ext cx="2616050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Type Correction</a:t>
                </a:r>
                <a:endParaRPr lang="en-US" sz="2200" dirty="0"/>
              </a:p>
            </p:txBody>
          </p:sp>
          <p:sp>
            <p:nvSpPr>
              <p:cNvPr id="432" name="Text 16">
                <a:extLst>
                  <a:ext uri="{FF2B5EF4-FFF2-40B4-BE49-F238E27FC236}">
                    <a16:creationId xmlns:a16="http://schemas.microsoft.com/office/drawing/2014/main" id="{7159810A-AFB8-3939-A588-8B41C47EF764}"/>
                  </a:ext>
                </a:extLst>
              </p:cNvPr>
              <p:cNvSpPr/>
              <p:nvPr/>
            </p:nvSpPr>
            <p:spPr>
              <a:xfrm>
                <a:off x="3262179" y="3734207"/>
                <a:ext cx="5925157" cy="36230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Fixed data types across numbers, dates, and text fields</a:t>
                </a:r>
                <a:endParaRPr lang="en-US" sz="1750" dirty="0"/>
              </a:p>
            </p:txBody>
          </p:sp>
          <p:sp>
            <p:nvSpPr>
              <p:cNvPr id="433" name="Text 17">
                <a:extLst>
                  <a:ext uri="{FF2B5EF4-FFF2-40B4-BE49-F238E27FC236}">
                    <a16:creationId xmlns:a16="http://schemas.microsoft.com/office/drawing/2014/main" id="{8EA281FA-FAB6-6D96-56B8-FB26BE1668F9}"/>
                  </a:ext>
                </a:extLst>
              </p:cNvPr>
              <p:cNvSpPr/>
              <p:nvPr/>
            </p:nvSpPr>
            <p:spPr>
              <a:xfrm>
                <a:off x="3262179" y="4119502"/>
                <a:ext cx="209231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03</a:t>
                </a:r>
                <a:endParaRPr lang="en-US" sz="1750" dirty="0"/>
              </a:p>
            </p:txBody>
          </p:sp>
          <p:sp>
            <p:nvSpPr>
              <p:cNvPr id="434" name="Shape 18">
                <a:extLst>
                  <a:ext uri="{FF2B5EF4-FFF2-40B4-BE49-F238E27FC236}">
                    <a16:creationId xmlns:a16="http://schemas.microsoft.com/office/drawing/2014/main" id="{A6393E71-A2D8-8410-4C2C-32FD9D37B1ED}"/>
                  </a:ext>
                </a:extLst>
              </p:cNvPr>
              <p:cNvSpPr/>
              <p:nvPr/>
            </p:nvSpPr>
            <p:spPr>
              <a:xfrm>
                <a:off x="3262179" y="4473712"/>
                <a:ext cx="5925157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5" name="Text 19">
                <a:extLst>
                  <a:ext uri="{FF2B5EF4-FFF2-40B4-BE49-F238E27FC236}">
                    <a16:creationId xmlns:a16="http://schemas.microsoft.com/office/drawing/2014/main" id="{849904C4-4E1D-28D3-D394-521503D4A30E}"/>
                  </a:ext>
                </a:extLst>
              </p:cNvPr>
              <p:cNvSpPr/>
              <p:nvPr/>
            </p:nvSpPr>
            <p:spPr>
              <a:xfrm>
                <a:off x="3262179" y="4647782"/>
                <a:ext cx="2616099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Feature Engineering</a:t>
                </a:r>
                <a:endParaRPr lang="en-US" sz="2200" dirty="0"/>
              </a:p>
            </p:txBody>
          </p:sp>
          <p:sp>
            <p:nvSpPr>
              <p:cNvPr id="436" name="Text 20">
                <a:extLst>
                  <a:ext uri="{FF2B5EF4-FFF2-40B4-BE49-F238E27FC236}">
                    <a16:creationId xmlns:a16="http://schemas.microsoft.com/office/drawing/2014/main" id="{779ABFC3-ED52-644F-161C-BC752B73D68C}"/>
                  </a:ext>
                </a:extLst>
              </p:cNvPr>
              <p:cNvSpPr/>
              <p:nvPr/>
            </p:nvSpPr>
            <p:spPr>
              <a:xfrm>
                <a:off x="3262179" y="5137248"/>
                <a:ext cx="5925157" cy="72461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Added Year, Month, and Revenue Estimate columns for deeper insights</a:t>
                </a:r>
                <a:endParaRPr lang="en-US" sz="1750" dirty="0"/>
              </a:p>
            </p:txBody>
          </p:sp>
          <p:sp>
            <p:nvSpPr>
              <p:cNvPr id="437" name="Text 9">
                <a:extLst>
                  <a:ext uri="{FF2B5EF4-FFF2-40B4-BE49-F238E27FC236}">
                    <a16:creationId xmlns:a16="http://schemas.microsoft.com/office/drawing/2014/main" id="{5B5C3F0C-B0E9-1F42-DE7B-954735112CFB}"/>
                  </a:ext>
                </a:extLst>
              </p:cNvPr>
              <p:cNvSpPr/>
              <p:nvPr/>
            </p:nvSpPr>
            <p:spPr>
              <a:xfrm>
                <a:off x="3264324" y="5965298"/>
                <a:ext cx="209155" cy="42432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04</a:t>
                </a:r>
              </a:p>
              <a:p>
                <a:pPr marL="0" indent="0" algn="l">
                  <a:lnSpc>
                    <a:spcPts val="2850"/>
                  </a:lnSpc>
                  <a:buNone/>
                </a:pPr>
                <a:endParaRPr lang="en-US" sz="1750" dirty="0"/>
              </a:p>
            </p:txBody>
          </p:sp>
          <p:sp>
            <p:nvSpPr>
              <p:cNvPr id="438" name="Shape 10">
                <a:extLst>
                  <a:ext uri="{FF2B5EF4-FFF2-40B4-BE49-F238E27FC236}">
                    <a16:creationId xmlns:a16="http://schemas.microsoft.com/office/drawing/2014/main" id="{80C839C5-2AE6-D6F6-5BB5-2DC804FC9914}"/>
                  </a:ext>
                </a:extLst>
              </p:cNvPr>
              <p:cNvSpPr/>
              <p:nvPr/>
            </p:nvSpPr>
            <p:spPr>
              <a:xfrm>
                <a:off x="3264325" y="6319508"/>
                <a:ext cx="5923012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39" name="Text 11">
                <a:extLst>
                  <a:ext uri="{FF2B5EF4-FFF2-40B4-BE49-F238E27FC236}">
                    <a16:creationId xmlns:a16="http://schemas.microsoft.com/office/drawing/2014/main" id="{101F8AFA-E24E-C4AF-35DC-5BEC1D43C565}"/>
                  </a:ext>
                </a:extLst>
              </p:cNvPr>
              <p:cNvSpPr/>
              <p:nvPr/>
            </p:nvSpPr>
            <p:spPr>
              <a:xfrm>
                <a:off x="3264325" y="6493579"/>
                <a:ext cx="2615152" cy="53057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Standardization</a:t>
                </a:r>
                <a:endParaRPr lang="en-US" sz="2200" dirty="0"/>
              </a:p>
            </p:txBody>
          </p:sp>
          <p:sp>
            <p:nvSpPr>
              <p:cNvPr id="440" name="Text 12">
                <a:extLst>
                  <a:ext uri="{FF2B5EF4-FFF2-40B4-BE49-F238E27FC236}">
                    <a16:creationId xmlns:a16="http://schemas.microsoft.com/office/drawing/2014/main" id="{62360E85-941E-2717-3478-90B8B92C622E}"/>
                  </a:ext>
                </a:extLst>
              </p:cNvPr>
              <p:cNvSpPr/>
              <p:nvPr/>
            </p:nvSpPr>
            <p:spPr>
              <a:xfrm>
                <a:off x="3264325" y="6983045"/>
                <a:ext cx="5923012" cy="5434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Unified category names and city labels for consistent </a:t>
                </a:r>
              </a:p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reporting</a:t>
                </a:r>
                <a:endParaRPr lang="en-US" sz="1750" dirty="0"/>
              </a:p>
            </p:txBody>
          </p:sp>
        </p:grpSp>
      </p:grpSp>
      <p:grpSp>
        <p:nvGrpSpPr>
          <p:cNvPr id="441" name="Group 440">
            <a:extLst>
              <a:ext uri="{FF2B5EF4-FFF2-40B4-BE49-F238E27FC236}">
                <a16:creationId xmlns:a16="http://schemas.microsoft.com/office/drawing/2014/main" id="{5D9608E2-FF4B-938E-6EE7-6712903A01AD}"/>
              </a:ext>
            </a:extLst>
          </p:cNvPr>
          <p:cNvGrpSpPr/>
          <p:nvPr/>
        </p:nvGrpSpPr>
        <p:grpSpPr>
          <a:xfrm>
            <a:off x="-14507168" y="-20222"/>
            <a:ext cx="15483840" cy="8229600"/>
            <a:chOff x="-1417320" y="0"/>
            <a:chExt cx="15483840" cy="8229600"/>
          </a:xfrm>
        </p:grpSpPr>
        <p:sp>
          <p:nvSpPr>
            <p:cNvPr id="442" name="Freeform: Shape 441">
              <a:extLst>
                <a:ext uri="{FF2B5EF4-FFF2-40B4-BE49-F238E27FC236}">
                  <a16:creationId xmlns:a16="http://schemas.microsoft.com/office/drawing/2014/main" id="{F82F5134-6FA6-DFAE-EE99-87CBD88F5384}"/>
                </a:ext>
              </a:extLst>
            </p:cNvPr>
            <p:cNvSpPr/>
            <p:nvPr/>
          </p:nvSpPr>
          <p:spPr>
            <a:xfrm>
              <a:off x="-1417320" y="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3662216 h 8229600"/>
                <a:gd name="connsiteX3" fmla="*/ 14653263 w 15483840"/>
                <a:gd name="connsiteY3" fmla="*/ 3657600 h 8229600"/>
                <a:gd name="connsiteX4" fmla="*/ 15323817 w 15483840"/>
                <a:gd name="connsiteY4" fmla="*/ 3657600 h 8229600"/>
                <a:gd name="connsiteX5" fmla="*/ 15483840 w 15483840"/>
                <a:gd name="connsiteY5" fmla="*/ 3817623 h 8229600"/>
                <a:gd name="connsiteX6" fmla="*/ 15483840 w 15483840"/>
                <a:gd name="connsiteY6" fmla="*/ 4457697 h 8229600"/>
                <a:gd name="connsiteX7" fmla="*/ 15323817 w 15483840"/>
                <a:gd name="connsiteY7" fmla="*/ 4617720 h 8229600"/>
                <a:gd name="connsiteX8" fmla="*/ 14653263 w 15483840"/>
                <a:gd name="connsiteY8" fmla="*/ 4617720 h 8229600"/>
                <a:gd name="connsiteX9" fmla="*/ 14630400 w 15483840"/>
                <a:gd name="connsiteY9" fmla="*/ 461310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3662216"/>
                  </a:lnTo>
                  <a:lnTo>
                    <a:pt x="14653263" y="3657600"/>
                  </a:lnTo>
                  <a:lnTo>
                    <a:pt x="15323817" y="3657600"/>
                  </a:lnTo>
                  <a:cubicBezTo>
                    <a:pt x="15412195" y="3657600"/>
                    <a:pt x="15483840" y="3729245"/>
                    <a:pt x="15483840" y="3817623"/>
                  </a:cubicBezTo>
                  <a:lnTo>
                    <a:pt x="15483840" y="4457697"/>
                  </a:lnTo>
                  <a:cubicBezTo>
                    <a:pt x="15483840" y="4546075"/>
                    <a:pt x="15412195" y="4617720"/>
                    <a:pt x="15323817" y="4617720"/>
                  </a:cubicBezTo>
                  <a:lnTo>
                    <a:pt x="14653263" y="4617720"/>
                  </a:lnTo>
                  <a:lnTo>
                    <a:pt x="14630400" y="461310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DE4CF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43" name="Text 0">
              <a:extLst>
                <a:ext uri="{FF2B5EF4-FFF2-40B4-BE49-F238E27FC236}">
                  <a16:creationId xmlns:a16="http://schemas.microsoft.com/office/drawing/2014/main" id="{B5EDBE7D-D52E-8DE1-990B-323AAE64E680}"/>
                </a:ext>
              </a:extLst>
            </p:cNvPr>
            <p:cNvSpPr/>
            <p:nvPr/>
          </p:nvSpPr>
          <p:spPr>
            <a:xfrm>
              <a:off x="6603373" y="22819"/>
              <a:ext cx="5670590" cy="70877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5550"/>
                </a:lnSpc>
                <a:buNone/>
              </a:pPr>
              <a:r>
                <a:rPr lang="en-US" sz="44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Pivot Table Analysis</a:t>
              </a:r>
              <a:endParaRPr lang="en-US" sz="4450" dirty="0"/>
            </a:p>
          </p:txBody>
        </p:sp>
        <p:sp>
          <p:nvSpPr>
            <p:cNvPr id="444" name="Shape 11">
              <a:extLst>
                <a:ext uri="{FF2B5EF4-FFF2-40B4-BE49-F238E27FC236}">
                  <a16:creationId xmlns:a16="http://schemas.microsoft.com/office/drawing/2014/main" id="{38E6E344-18A8-CEC4-E133-E4CFD82BC810}"/>
                </a:ext>
              </a:extLst>
            </p:cNvPr>
            <p:cNvSpPr/>
            <p:nvPr/>
          </p:nvSpPr>
          <p:spPr>
            <a:xfrm>
              <a:off x="6672021" y="776433"/>
              <a:ext cx="3768343" cy="1982879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445" name="Text 5">
              <a:extLst>
                <a:ext uri="{FF2B5EF4-FFF2-40B4-BE49-F238E27FC236}">
                  <a16:creationId xmlns:a16="http://schemas.microsoft.com/office/drawing/2014/main" id="{64FB8249-CBD6-E17F-0146-AEA83A09DB5C}"/>
                </a:ext>
              </a:extLst>
            </p:cNvPr>
            <p:cNvSpPr/>
            <p:nvPr/>
          </p:nvSpPr>
          <p:spPr>
            <a:xfrm>
              <a:off x="7060215" y="776433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Top 5 Categories by Installs</a:t>
              </a:r>
              <a:endParaRPr lang="en-US" sz="1750" dirty="0"/>
            </a:p>
          </p:txBody>
        </p:sp>
        <p:graphicFrame>
          <p:nvGraphicFramePr>
            <p:cNvPr id="446" name="Chart 445">
              <a:extLst>
                <a:ext uri="{FF2B5EF4-FFF2-40B4-BE49-F238E27FC236}">
                  <a16:creationId xmlns:a16="http://schemas.microsoft.com/office/drawing/2014/main" id="{0C769F81-4939-73DA-190D-77F6E4DB042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72021" y="849730"/>
            <a:ext cx="4112461" cy="19095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447" name="Shape 11">
              <a:extLst>
                <a:ext uri="{FF2B5EF4-FFF2-40B4-BE49-F238E27FC236}">
                  <a16:creationId xmlns:a16="http://schemas.microsoft.com/office/drawing/2014/main" id="{F6154300-0830-D716-704B-2E9E5C3540AA}"/>
                </a:ext>
              </a:extLst>
            </p:cNvPr>
            <p:cNvSpPr/>
            <p:nvPr/>
          </p:nvSpPr>
          <p:spPr>
            <a:xfrm>
              <a:off x="10046825" y="2841756"/>
              <a:ext cx="3103739" cy="2758746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48" name="Text 3">
              <a:extLst>
                <a:ext uri="{FF2B5EF4-FFF2-40B4-BE49-F238E27FC236}">
                  <a16:creationId xmlns:a16="http://schemas.microsoft.com/office/drawing/2014/main" id="{535E3252-D6A5-1772-A6B6-CBD2B1637533}"/>
                </a:ext>
              </a:extLst>
            </p:cNvPr>
            <p:cNvSpPr/>
            <p:nvPr/>
          </p:nvSpPr>
          <p:spPr>
            <a:xfrm>
              <a:off x="10111381" y="2882163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Year-wise App Distribution</a:t>
              </a:r>
              <a:endParaRPr lang="en-US" sz="1750" dirty="0"/>
            </a:p>
          </p:txBody>
        </p:sp>
        <p:graphicFrame>
          <p:nvGraphicFramePr>
            <p:cNvPr id="449" name="Chart 448">
              <a:extLst>
                <a:ext uri="{FF2B5EF4-FFF2-40B4-BE49-F238E27FC236}">
                  <a16:creationId xmlns:a16="http://schemas.microsoft.com/office/drawing/2014/main" id="{A3356B49-8537-2825-78F2-2253181BD61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126802" y="3087445"/>
            <a:ext cx="2998675" cy="25130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450" name="Shape 11">
              <a:extLst>
                <a:ext uri="{FF2B5EF4-FFF2-40B4-BE49-F238E27FC236}">
                  <a16:creationId xmlns:a16="http://schemas.microsoft.com/office/drawing/2014/main" id="{A82849A7-A5C2-D055-C3CF-874DF6D1FA48}"/>
                </a:ext>
              </a:extLst>
            </p:cNvPr>
            <p:cNvSpPr/>
            <p:nvPr/>
          </p:nvSpPr>
          <p:spPr>
            <a:xfrm>
              <a:off x="6672021" y="2848335"/>
              <a:ext cx="3103739" cy="2758746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51" name="Text 10">
              <a:extLst>
                <a:ext uri="{FF2B5EF4-FFF2-40B4-BE49-F238E27FC236}">
                  <a16:creationId xmlns:a16="http://schemas.microsoft.com/office/drawing/2014/main" id="{88FFC182-ADCC-95EE-CEA5-882468B91214}"/>
                </a:ext>
              </a:extLst>
            </p:cNvPr>
            <p:cNvSpPr/>
            <p:nvPr/>
          </p:nvSpPr>
          <p:spPr>
            <a:xfrm>
              <a:off x="6938855" y="2947262"/>
              <a:ext cx="3501509" cy="41408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Top Apps by Installs</a:t>
              </a:r>
              <a:endParaRPr lang="en-US" sz="1750" dirty="0"/>
            </a:p>
          </p:txBody>
        </p:sp>
        <p:graphicFrame>
          <p:nvGraphicFramePr>
            <p:cNvPr id="452" name="Chart 451">
              <a:extLst>
                <a:ext uri="{FF2B5EF4-FFF2-40B4-BE49-F238E27FC236}">
                  <a16:creationId xmlns:a16="http://schemas.microsoft.com/office/drawing/2014/main" id="{A7A06858-6011-5E1F-31FA-A12A2293ECF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72021" y="3180799"/>
            <a:ext cx="3130572" cy="24262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453" name="Shape 11">
              <a:extLst>
                <a:ext uri="{FF2B5EF4-FFF2-40B4-BE49-F238E27FC236}">
                  <a16:creationId xmlns:a16="http://schemas.microsoft.com/office/drawing/2014/main" id="{EE0E28F6-116A-09D7-EB8A-E1A3C3AA218A}"/>
                </a:ext>
              </a:extLst>
            </p:cNvPr>
            <p:cNvSpPr/>
            <p:nvPr/>
          </p:nvSpPr>
          <p:spPr>
            <a:xfrm>
              <a:off x="9410218" y="5751543"/>
              <a:ext cx="3715259" cy="2369825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54" name="Text 7">
              <a:extLst>
                <a:ext uri="{FF2B5EF4-FFF2-40B4-BE49-F238E27FC236}">
                  <a16:creationId xmlns:a16="http://schemas.microsoft.com/office/drawing/2014/main" id="{AA8DB97F-B55C-ADE1-C22A-3553E0AA934E}"/>
                </a:ext>
              </a:extLst>
            </p:cNvPr>
            <p:cNvSpPr/>
            <p:nvPr/>
          </p:nvSpPr>
          <p:spPr>
            <a:xfrm>
              <a:off x="9751184" y="5948314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Category-wise Average Rating</a:t>
              </a:r>
              <a:endParaRPr lang="en-US" sz="1750" dirty="0"/>
            </a:p>
          </p:txBody>
        </p:sp>
        <p:graphicFrame>
          <p:nvGraphicFramePr>
            <p:cNvPr id="455" name="Chart 454">
              <a:extLst>
                <a:ext uri="{FF2B5EF4-FFF2-40B4-BE49-F238E27FC236}">
                  <a16:creationId xmlns:a16="http://schemas.microsoft.com/office/drawing/2014/main" id="{81FDF6A3-6F1D-AFFF-BDD2-5A87B868D54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248170" y="6024957"/>
            <a:ext cx="4191985" cy="21566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456" name="Shape 11">
              <a:extLst>
                <a:ext uri="{FF2B5EF4-FFF2-40B4-BE49-F238E27FC236}">
                  <a16:creationId xmlns:a16="http://schemas.microsoft.com/office/drawing/2014/main" id="{6CAFA7D9-3016-F4A7-9F29-6E19D61629FE}"/>
                </a:ext>
              </a:extLst>
            </p:cNvPr>
            <p:cNvSpPr/>
            <p:nvPr/>
          </p:nvSpPr>
          <p:spPr>
            <a:xfrm>
              <a:off x="6359716" y="5751542"/>
              <a:ext cx="2986840" cy="2369825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solidFill>
                <a:srgbClr val="D67E00"/>
              </a:solidFill>
              <a:prstDash val="solid"/>
            </a:ln>
            <a:effectLst>
              <a:outerShdw dist="2032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457" name="Text 8">
              <a:extLst>
                <a:ext uri="{FF2B5EF4-FFF2-40B4-BE49-F238E27FC236}">
                  <a16:creationId xmlns:a16="http://schemas.microsoft.com/office/drawing/2014/main" id="{26CF10FD-3BA2-EE55-54AB-4FB8F8CE7B60}"/>
                </a:ext>
              </a:extLst>
            </p:cNvPr>
            <p:cNvSpPr/>
            <p:nvPr/>
          </p:nvSpPr>
          <p:spPr>
            <a:xfrm>
              <a:off x="6069956" y="5776177"/>
              <a:ext cx="3501509" cy="42468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 anchor="t"/>
            <a:lstStyle/>
            <a:p>
              <a:pPr algn="l">
                <a:lnSpc>
                  <a:spcPts val="2850"/>
                </a:lnSpc>
                <a:buSzPct val="100000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     Free vs Paid App Comparison</a:t>
              </a:r>
              <a:endParaRPr lang="en-US" sz="1750" dirty="0"/>
            </a:p>
          </p:txBody>
        </p:sp>
        <p:graphicFrame>
          <p:nvGraphicFramePr>
            <p:cNvPr id="458" name="Chart 457">
              <a:extLst>
                <a:ext uri="{FF2B5EF4-FFF2-40B4-BE49-F238E27FC236}">
                  <a16:creationId xmlns:a16="http://schemas.microsoft.com/office/drawing/2014/main" id="{CCFB8B3F-F027-8736-5B9D-4F355221FFB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359716" y="6087960"/>
            <a:ext cx="2921987" cy="20334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grpSp>
        <p:nvGrpSpPr>
          <p:cNvPr id="459" name="Group 458">
            <a:extLst>
              <a:ext uri="{FF2B5EF4-FFF2-40B4-BE49-F238E27FC236}">
                <a16:creationId xmlns:a16="http://schemas.microsoft.com/office/drawing/2014/main" id="{57DD63BD-9F79-77AA-688E-A93481B407B8}"/>
              </a:ext>
            </a:extLst>
          </p:cNvPr>
          <p:cNvGrpSpPr/>
          <p:nvPr/>
        </p:nvGrpSpPr>
        <p:grpSpPr>
          <a:xfrm>
            <a:off x="-14522410" y="-34876"/>
            <a:ext cx="23557992" cy="8229600"/>
            <a:chOff x="-5354969" y="-34876"/>
            <a:chExt cx="23557992" cy="8229600"/>
          </a:xfrm>
        </p:grpSpPr>
        <p:sp>
          <p:nvSpPr>
            <p:cNvPr id="460" name="Freeform: Shape 459">
              <a:extLst>
                <a:ext uri="{FF2B5EF4-FFF2-40B4-BE49-F238E27FC236}">
                  <a16:creationId xmlns:a16="http://schemas.microsoft.com/office/drawing/2014/main" id="{550C5F7D-AA25-411D-149E-97D6D2E85DD3}"/>
                </a:ext>
              </a:extLst>
            </p:cNvPr>
            <p:cNvSpPr/>
            <p:nvPr/>
          </p:nvSpPr>
          <p:spPr>
            <a:xfrm>
              <a:off x="-5354969" y="-34876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4739176 h 8229600"/>
                <a:gd name="connsiteX3" fmla="*/ 14653263 w 15483840"/>
                <a:gd name="connsiteY3" fmla="*/ 4734560 h 8229600"/>
                <a:gd name="connsiteX4" fmla="*/ 15323817 w 15483840"/>
                <a:gd name="connsiteY4" fmla="*/ 4734560 h 8229600"/>
                <a:gd name="connsiteX5" fmla="*/ 15483840 w 15483840"/>
                <a:gd name="connsiteY5" fmla="*/ 4894583 h 8229600"/>
                <a:gd name="connsiteX6" fmla="*/ 15483840 w 15483840"/>
                <a:gd name="connsiteY6" fmla="*/ 5534657 h 8229600"/>
                <a:gd name="connsiteX7" fmla="*/ 15323817 w 15483840"/>
                <a:gd name="connsiteY7" fmla="*/ 5694680 h 8229600"/>
                <a:gd name="connsiteX8" fmla="*/ 14653263 w 15483840"/>
                <a:gd name="connsiteY8" fmla="*/ 5694680 h 8229600"/>
                <a:gd name="connsiteX9" fmla="*/ 14630400 w 15483840"/>
                <a:gd name="connsiteY9" fmla="*/ 569006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4739176"/>
                  </a:lnTo>
                  <a:lnTo>
                    <a:pt x="14653263" y="4734560"/>
                  </a:lnTo>
                  <a:lnTo>
                    <a:pt x="15323817" y="4734560"/>
                  </a:lnTo>
                  <a:cubicBezTo>
                    <a:pt x="15412195" y="4734560"/>
                    <a:pt x="15483840" y="4806205"/>
                    <a:pt x="15483840" y="4894583"/>
                  </a:cubicBezTo>
                  <a:lnTo>
                    <a:pt x="15483840" y="5534657"/>
                  </a:lnTo>
                  <a:cubicBezTo>
                    <a:pt x="15483840" y="5623035"/>
                    <a:pt x="15412195" y="5694680"/>
                    <a:pt x="15323817" y="5694680"/>
                  </a:cubicBezTo>
                  <a:lnTo>
                    <a:pt x="14653263" y="5694680"/>
                  </a:lnTo>
                  <a:lnTo>
                    <a:pt x="14630400" y="569006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E5EC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61" name="Text 0">
              <a:extLst>
                <a:ext uri="{FF2B5EF4-FFF2-40B4-BE49-F238E27FC236}">
                  <a16:creationId xmlns:a16="http://schemas.microsoft.com/office/drawing/2014/main" id="{D336A104-ED3C-F0D3-BCA8-422D316D4E83}"/>
                </a:ext>
              </a:extLst>
            </p:cNvPr>
            <p:cNvSpPr/>
            <p:nvPr/>
          </p:nvSpPr>
          <p:spPr>
            <a:xfrm>
              <a:off x="4460115" y="47109"/>
              <a:ext cx="3115508" cy="38945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50"/>
                </a:lnSpc>
                <a:buNone/>
              </a:pPr>
              <a:r>
                <a:rPr lang="en-US" sz="24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Key Insights</a:t>
              </a:r>
              <a:endParaRPr lang="en-US" sz="2450" dirty="0"/>
            </a:p>
          </p:txBody>
        </p:sp>
        <p:sp>
          <p:nvSpPr>
            <p:cNvPr id="462" name="Shape 1">
              <a:extLst>
                <a:ext uri="{FF2B5EF4-FFF2-40B4-BE49-F238E27FC236}">
                  <a16:creationId xmlns:a16="http://schemas.microsoft.com/office/drawing/2014/main" id="{EB1F3411-5B38-B270-7131-098BDDB7BBCA}"/>
                </a:ext>
              </a:extLst>
            </p:cNvPr>
            <p:cNvSpPr/>
            <p:nvPr/>
          </p:nvSpPr>
          <p:spPr>
            <a:xfrm>
              <a:off x="4460115" y="685760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463" name="Shape 2">
              <a:extLst>
                <a:ext uri="{FF2B5EF4-FFF2-40B4-BE49-F238E27FC236}">
                  <a16:creationId xmlns:a16="http://schemas.microsoft.com/office/drawing/2014/main" id="{EDE566F5-F26C-64A6-B7A6-754B3F40E3F0}"/>
                </a:ext>
              </a:extLst>
            </p:cNvPr>
            <p:cNvSpPr/>
            <p:nvPr/>
          </p:nvSpPr>
          <p:spPr>
            <a:xfrm>
              <a:off x="4475355" y="701000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464" name="Image 0" descr="preencoded.png">
              <a:extLst>
                <a:ext uri="{FF2B5EF4-FFF2-40B4-BE49-F238E27FC236}">
                  <a16:creationId xmlns:a16="http://schemas.microsoft.com/office/drawing/2014/main" id="{73FCAF3E-09AD-0BDE-7E59-74E07265835B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27279" y="966510"/>
              <a:ext cx="186928" cy="186928"/>
            </a:xfrm>
            <a:prstGeom prst="rect">
              <a:avLst/>
            </a:prstGeom>
          </p:spPr>
        </p:pic>
        <p:sp>
          <p:nvSpPr>
            <p:cNvPr id="465" name="Text 3">
              <a:extLst>
                <a:ext uri="{FF2B5EF4-FFF2-40B4-BE49-F238E27FC236}">
                  <a16:creationId xmlns:a16="http://schemas.microsoft.com/office/drawing/2014/main" id="{E0542037-1A3D-4091-B12F-F8BAAC74144F}"/>
                </a:ext>
              </a:extLst>
            </p:cNvPr>
            <p:cNvSpPr/>
            <p:nvPr/>
          </p:nvSpPr>
          <p:spPr>
            <a:xfrm>
              <a:off x="5098290" y="825540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Overall Scale</a:t>
              </a:r>
              <a:endParaRPr lang="en-US" sz="1200" dirty="0"/>
            </a:p>
          </p:txBody>
        </p:sp>
        <p:sp>
          <p:nvSpPr>
            <p:cNvPr id="466" name="Text 4">
              <a:extLst>
                <a:ext uri="{FF2B5EF4-FFF2-40B4-BE49-F238E27FC236}">
                  <a16:creationId xmlns:a16="http://schemas.microsoft.com/office/drawing/2014/main" id="{D2FD22CA-3C88-106E-9561-E3070F40ABB8}"/>
                </a:ext>
              </a:extLst>
            </p:cNvPr>
            <p:cNvSpPr/>
            <p:nvPr/>
          </p:nvSpPr>
          <p:spPr>
            <a:xfrm>
              <a:off x="5098290" y="1094978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10,000+ apps across 33 diverse categories</a:t>
              </a:r>
              <a:endParaRPr lang="en-US" sz="950" dirty="0"/>
            </a:p>
          </p:txBody>
        </p:sp>
        <p:sp>
          <p:nvSpPr>
            <p:cNvPr id="467" name="Shape 5">
              <a:extLst>
                <a:ext uri="{FF2B5EF4-FFF2-40B4-BE49-F238E27FC236}">
                  <a16:creationId xmlns:a16="http://schemas.microsoft.com/office/drawing/2014/main" id="{7B70F85F-3827-132A-4E6A-FDAAE06DC942}"/>
                </a:ext>
              </a:extLst>
            </p:cNvPr>
            <p:cNvSpPr/>
            <p:nvPr/>
          </p:nvSpPr>
          <p:spPr>
            <a:xfrm>
              <a:off x="4444875" y="1599145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468" name="Shape 6">
              <a:extLst>
                <a:ext uri="{FF2B5EF4-FFF2-40B4-BE49-F238E27FC236}">
                  <a16:creationId xmlns:a16="http://schemas.microsoft.com/office/drawing/2014/main" id="{0DF268F8-ACA1-06CC-1580-40A82BA34554}"/>
                </a:ext>
              </a:extLst>
            </p:cNvPr>
            <p:cNvSpPr/>
            <p:nvPr/>
          </p:nvSpPr>
          <p:spPr>
            <a:xfrm>
              <a:off x="4460115" y="1614385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469" name="Image 1" descr="preencoded.png">
              <a:extLst>
                <a:ext uri="{FF2B5EF4-FFF2-40B4-BE49-F238E27FC236}">
                  <a16:creationId xmlns:a16="http://schemas.microsoft.com/office/drawing/2014/main" id="{47256E58-447D-78F5-176C-B702A7715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12039" y="1879894"/>
              <a:ext cx="186928" cy="186928"/>
            </a:xfrm>
            <a:prstGeom prst="rect">
              <a:avLst/>
            </a:prstGeom>
          </p:spPr>
        </p:pic>
        <p:sp>
          <p:nvSpPr>
            <p:cNvPr id="470" name="Text 7">
              <a:extLst>
                <a:ext uri="{FF2B5EF4-FFF2-40B4-BE49-F238E27FC236}">
                  <a16:creationId xmlns:a16="http://schemas.microsoft.com/office/drawing/2014/main" id="{434D9A8F-0E82-A11F-6DC0-7269E9412065}"/>
                </a:ext>
              </a:extLst>
            </p:cNvPr>
            <p:cNvSpPr/>
            <p:nvPr/>
          </p:nvSpPr>
          <p:spPr>
            <a:xfrm>
              <a:off x="5083050" y="1738924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Category Leader</a:t>
              </a:r>
              <a:endParaRPr lang="en-US" sz="1200" dirty="0"/>
            </a:p>
          </p:txBody>
        </p:sp>
        <p:sp>
          <p:nvSpPr>
            <p:cNvPr id="471" name="Text 8">
              <a:extLst>
                <a:ext uri="{FF2B5EF4-FFF2-40B4-BE49-F238E27FC236}">
                  <a16:creationId xmlns:a16="http://schemas.microsoft.com/office/drawing/2014/main" id="{FB956CF9-2858-04B6-6082-45A3E101EBD4}"/>
                </a:ext>
              </a:extLst>
            </p:cNvPr>
            <p:cNvSpPr/>
            <p:nvPr/>
          </p:nvSpPr>
          <p:spPr>
            <a:xfrm>
              <a:off x="5083050" y="2008362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Family apps dominate the marketplace</a:t>
              </a:r>
              <a:endParaRPr lang="en-US" sz="950" dirty="0"/>
            </a:p>
          </p:txBody>
        </p:sp>
        <p:sp>
          <p:nvSpPr>
            <p:cNvPr id="472" name="Shape 9">
              <a:extLst>
                <a:ext uri="{FF2B5EF4-FFF2-40B4-BE49-F238E27FC236}">
                  <a16:creationId xmlns:a16="http://schemas.microsoft.com/office/drawing/2014/main" id="{54B30CA9-26C4-4F47-95A9-41307EDF5F74}"/>
                </a:ext>
              </a:extLst>
            </p:cNvPr>
            <p:cNvSpPr/>
            <p:nvPr/>
          </p:nvSpPr>
          <p:spPr>
            <a:xfrm>
              <a:off x="4444875" y="2507766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473" name="Shape 10">
              <a:extLst>
                <a:ext uri="{FF2B5EF4-FFF2-40B4-BE49-F238E27FC236}">
                  <a16:creationId xmlns:a16="http://schemas.microsoft.com/office/drawing/2014/main" id="{077CEB0D-B969-6886-FEBF-552ACCE30B9A}"/>
                </a:ext>
              </a:extLst>
            </p:cNvPr>
            <p:cNvSpPr/>
            <p:nvPr/>
          </p:nvSpPr>
          <p:spPr>
            <a:xfrm>
              <a:off x="4460115" y="252300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474" name="Image 2" descr="preencoded.png">
              <a:extLst>
                <a:ext uri="{FF2B5EF4-FFF2-40B4-BE49-F238E27FC236}">
                  <a16:creationId xmlns:a16="http://schemas.microsoft.com/office/drawing/2014/main" id="{84E0AD1D-A900-3782-00E6-39F2AE9EB8C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12039" y="2788515"/>
              <a:ext cx="186928" cy="186928"/>
            </a:xfrm>
            <a:prstGeom prst="rect">
              <a:avLst/>
            </a:prstGeom>
          </p:spPr>
        </p:pic>
        <p:sp>
          <p:nvSpPr>
            <p:cNvPr id="475" name="Text 11">
              <a:extLst>
                <a:ext uri="{FF2B5EF4-FFF2-40B4-BE49-F238E27FC236}">
                  <a16:creationId xmlns:a16="http://schemas.microsoft.com/office/drawing/2014/main" id="{AED70CE4-1BD8-3005-3237-C9E65C8086D5}"/>
                </a:ext>
              </a:extLst>
            </p:cNvPr>
            <p:cNvSpPr/>
            <p:nvPr/>
          </p:nvSpPr>
          <p:spPr>
            <a:xfrm>
              <a:off x="5083050" y="2647545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Average Rating</a:t>
              </a:r>
              <a:endParaRPr lang="en-US" sz="1200" dirty="0"/>
            </a:p>
          </p:txBody>
        </p:sp>
        <p:sp>
          <p:nvSpPr>
            <p:cNvPr id="476" name="Text 12">
              <a:extLst>
                <a:ext uri="{FF2B5EF4-FFF2-40B4-BE49-F238E27FC236}">
                  <a16:creationId xmlns:a16="http://schemas.microsoft.com/office/drawing/2014/main" id="{E436B091-97BE-90A5-2853-B52150455E0D}"/>
                </a:ext>
              </a:extLst>
            </p:cNvPr>
            <p:cNvSpPr/>
            <p:nvPr/>
          </p:nvSpPr>
          <p:spPr>
            <a:xfrm>
              <a:off x="5083050" y="291698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4.1 stars across all apps</a:t>
              </a:r>
              <a:endParaRPr lang="en-US" sz="950" dirty="0"/>
            </a:p>
          </p:txBody>
        </p:sp>
        <p:sp>
          <p:nvSpPr>
            <p:cNvPr id="477" name="Shape 13">
              <a:extLst>
                <a:ext uri="{FF2B5EF4-FFF2-40B4-BE49-F238E27FC236}">
                  <a16:creationId xmlns:a16="http://schemas.microsoft.com/office/drawing/2014/main" id="{A8DAC98B-242C-85A1-CD91-C9BC247734DC}"/>
                </a:ext>
              </a:extLst>
            </p:cNvPr>
            <p:cNvSpPr/>
            <p:nvPr/>
          </p:nvSpPr>
          <p:spPr>
            <a:xfrm>
              <a:off x="4460115" y="3430885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478" name="Shape 14">
              <a:extLst>
                <a:ext uri="{FF2B5EF4-FFF2-40B4-BE49-F238E27FC236}">
                  <a16:creationId xmlns:a16="http://schemas.microsoft.com/office/drawing/2014/main" id="{177D56C0-870D-10FA-E1D4-46256DA3A243}"/>
                </a:ext>
              </a:extLst>
            </p:cNvPr>
            <p:cNvSpPr/>
            <p:nvPr/>
          </p:nvSpPr>
          <p:spPr>
            <a:xfrm>
              <a:off x="4475355" y="3446125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479" name="Image 3" descr="preencoded.png">
              <a:extLst>
                <a:ext uri="{FF2B5EF4-FFF2-40B4-BE49-F238E27FC236}">
                  <a16:creationId xmlns:a16="http://schemas.microsoft.com/office/drawing/2014/main" id="{8EC4A1BE-F663-C62B-FCCB-7D0F0F3FC4CD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27279" y="3711634"/>
              <a:ext cx="186928" cy="186928"/>
            </a:xfrm>
            <a:prstGeom prst="rect">
              <a:avLst/>
            </a:prstGeom>
          </p:spPr>
        </p:pic>
        <p:sp>
          <p:nvSpPr>
            <p:cNvPr id="480" name="Text 15">
              <a:extLst>
                <a:ext uri="{FF2B5EF4-FFF2-40B4-BE49-F238E27FC236}">
                  <a16:creationId xmlns:a16="http://schemas.microsoft.com/office/drawing/2014/main" id="{BD6C1D1A-2461-87F4-7786-E8910CAD4014}"/>
                </a:ext>
              </a:extLst>
            </p:cNvPr>
            <p:cNvSpPr/>
            <p:nvPr/>
          </p:nvSpPr>
          <p:spPr>
            <a:xfrm>
              <a:off x="5098290" y="3570664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Free Apps</a:t>
              </a:r>
              <a:endParaRPr lang="en-US" sz="1200" dirty="0"/>
            </a:p>
          </p:txBody>
        </p:sp>
        <p:sp>
          <p:nvSpPr>
            <p:cNvPr id="481" name="Text 16">
              <a:extLst>
                <a:ext uri="{FF2B5EF4-FFF2-40B4-BE49-F238E27FC236}">
                  <a16:creationId xmlns:a16="http://schemas.microsoft.com/office/drawing/2014/main" id="{17548DB2-867A-9D3A-E3BB-5C647502560C}"/>
                </a:ext>
              </a:extLst>
            </p:cNvPr>
            <p:cNvSpPr/>
            <p:nvPr/>
          </p:nvSpPr>
          <p:spPr>
            <a:xfrm>
              <a:off x="5098290" y="3840103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99.96% of total apps are free to download</a:t>
              </a:r>
              <a:endParaRPr lang="en-US" sz="950" dirty="0"/>
            </a:p>
          </p:txBody>
        </p:sp>
        <p:sp>
          <p:nvSpPr>
            <p:cNvPr id="482" name="Shape 17">
              <a:extLst>
                <a:ext uri="{FF2B5EF4-FFF2-40B4-BE49-F238E27FC236}">
                  <a16:creationId xmlns:a16="http://schemas.microsoft.com/office/drawing/2014/main" id="{5930C974-EE59-F736-67C3-A92985F8001B}"/>
                </a:ext>
              </a:extLst>
            </p:cNvPr>
            <p:cNvSpPr/>
            <p:nvPr/>
          </p:nvSpPr>
          <p:spPr>
            <a:xfrm>
              <a:off x="4460115" y="4356616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483" name="Shape 18">
              <a:extLst>
                <a:ext uri="{FF2B5EF4-FFF2-40B4-BE49-F238E27FC236}">
                  <a16:creationId xmlns:a16="http://schemas.microsoft.com/office/drawing/2014/main" id="{3BE6908C-CF21-725C-94ED-3B73226B66C8}"/>
                </a:ext>
              </a:extLst>
            </p:cNvPr>
            <p:cNvSpPr/>
            <p:nvPr/>
          </p:nvSpPr>
          <p:spPr>
            <a:xfrm>
              <a:off x="4475355" y="437185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484" name="Image 4" descr="preencoded.png">
              <a:extLst>
                <a:ext uri="{FF2B5EF4-FFF2-40B4-BE49-F238E27FC236}">
                  <a16:creationId xmlns:a16="http://schemas.microsoft.com/office/drawing/2014/main" id="{253FCA78-5A7B-D796-3DFA-97EFBAD68553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627279" y="4637366"/>
              <a:ext cx="186928" cy="186928"/>
            </a:xfrm>
            <a:prstGeom prst="rect">
              <a:avLst/>
            </a:prstGeom>
          </p:spPr>
        </p:pic>
        <p:sp>
          <p:nvSpPr>
            <p:cNvPr id="485" name="Text 19">
              <a:extLst>
                <a:ext uri="{FF2B5EF4-FFF2-40B4-BE49-F238E27FC236}">
                  <a16:creationId xmlns:a16="http://schemas.microsoft.com/office/drawing/2014/main" id="{7D4FAD8A-48B9-D64A-B24D-7BB8CC4CE078}"/>
                </a:ext>
              </a:extLst>
            </p:cNvPr>
            <p:cNvSpPr/>
            <p:nvPr/>
          </p:nvSpPr>
          <p:spPr>
            <a:xfrm>
              <a:off x="5098290" y="4496396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Best Rated</a:t>
              </a:r>
              <a:endParaRPr lang="en-US" sz="1200" dirty="0"/>
            </a:p>
          </p:txBody>
        </p:sp>
        <p:sp>
          <p:nvSpPr>
            <p:cNvPr id="486" name="Text 20">
              <a:extLst>
                <a:ext uri="{FF2B5EF4-FFF2-40B4-BE49-F238E27FC236}">
                  <a16:creationId xmlns:a16="http://schemas.microsoft.com/office/drawing/2014/main" id="{4D61F4CD-213F-8EAB-87C6-785307B45008}"/>
                </a:ext>
              </a:extLst>
            </p:cNvPr>
            <p:cNvSpPr/>
            <p:nvPr/>
          </p:nvSpPr>
          <p:spPr>
            <a:xfrm>
              <a:off x="5098290" y="476583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Education category achieves highest ratings</a:t>
              </a:r>
              <a:endParaRPr lang="en-US" sz="950" dirty="0"/>
            </a:p>
          </p:txBody>
        </p:sp>
        <p:sp>
          <p:nvSpPr>
            <p:cNvPr id="487" name="Shape 21">
              <a:extLst>
                <a:ext uri="{FF2B5EF4-FFF2-40B4-BE49-F238E27FC236}">
                  <a16:creationId xmlns:a16="http://schemas.microsoft.com/office/drawing/2014/main" id="{AE2CD865-1699-BB43-0223-91513CBA1222}"/>
                </a:ext>
              </a:extLst>
            </p:cNvPr>
            <p:cNvSpPr/>
            <p:nvPr/>
          </p:nvSpPr>
          <p:spPr>
            <a:xfrm>
              <a:off x="4444875" y="5282347"/>
              <a:ext cx="436203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488" name="Shape 22">
              <a:extLst>
                <a:ext uri="{FF2B5EF4-FFF2-40B4-BE49-F238E27FC236}">
                  <a16:creationId xmlns:a16="http://schemas.microsoft.com/office/drawing/2014/main" id="{F6E40340-65C8-381D-42C8-5AFB18690A30}"/>
                </a:ext>
              </a:extLst>
            </p:cNvPr>
            <p:cNvSpPr/>
            <p:nvPr/>
          </p:nvSpPr>
          <p:spPr>
            <a:xfrm>
              <a:off x="4460115" y="5297587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489" name="Image 5" descr="preencoded.png">
              <a:extLst>
                <a:ext uri="{FF2B5EF4-FFF2-40B4-BE49-F238E27FC236}">
                  <a16:creationId xmlns:a16="http://schemas.microsoft.com/office/drawing/2014/main" id="{3BD36841-2FE6-0B88-E5DC-7BCEB80218AA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612039" y="5563096"/>
              <a:ext cx="186928" cy="186928"/>
            </a:xfrm>
            <a:prstGeom prst="rect">
              <a:avLst/>
            </a:prstGeom>
          </p:spPr>
        </p:pic>
        <p:sp>
          <p:nvSpPr>
            <p:cNvPr id="490" name="Text 23">
              <a:extLst>
                <a:ext uri="{FF2B5EF4-FFF2-40B4-BE49-F238E27FC236}">
                  <a16:creationId xmlns:a16="http://schemas.microsoft.com/office/drawing/2014/main" id="{57728EC1-2B41-0FA4-6C57-8669A1E9B37E}"/>
                </a:ext>
              </a:extLst>
            </p:cNvPr>
            <p:cNvSpPr/>
            <p:nvPr/>
          </p:nvSpPr>
          <p:spPr>
            <a:xfrm>
              <a:off x="5083050" y="5422126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Top Performer</a:t>
              </a:r>
              <a:endParaRPr lang="en-US" sz="1200" dirty="0"/>
            </a:p>
          </p:txBody>
        </p:sp>
        <p:sp>
          <p:nvSpPr>
            <p:cNvPr id="491" name="Text 24">
              <a:extLst>
                <a:ext uri="{FF2B5EF4-FFF2-40B4-BE49-F238E27FC236}">
                  <a16:creationId xmlns:a16="http://schemas.microsoft.com/office/drawing/2014/main" id="{705CAED7-C81E-91F5-5D92-ED10D217741F}"/>
                </a:ext>
              </a:extLst>
            </p:cNvPr>
            <p:cNvSpPr/>
            <p:nvPr/>
          </p:nvSpPr>
          <p:spPr>
            <a:xfrm>
              <a:off x="5083050" y="569156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Subway Surfers leads in installs</a:t>
              </a:r>
              <a:endParaRPr lang="en-US" sz="950" dirty="0"/>
            </a:p>
          </p:txBody>
        </p:sp>
        <p:sp>
          <p:nvSpPr>
            <p:cNvPr id="492" name="Shape 25">
              <a:extLst>
                <a:ext uri="{FF2B5EF4-FFF2-40B4-BE49-F238E27FC236}">
                  <a16:creationId xmlns:a16="http://schemas.microsoft.com/office/drawing/2014/main" id="{97956F5D-4317-EFC5-561E-F582408ADCFC}"/>
                </a:ext>
              </a:extLst>
            </p:cNvPr>
            <p:cNvSpPr/>
            <p:nvPr/>
          </p:nvSpPr>
          <p:spPr>
            <a:xfrm>
              <a:off x="4444875" y="6189556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493" name="Shape 26">
              <a:extLst>
                <a:ext uri="{FF2B5EF4-FFF2-40B4-BE49-F238E27FC236}">
                  <a16:creationId xmlns:a16="http://schemas.microsoft.com/office/drawing/2014/main" id="{BCE3721B-0B1D-E92B-4ED2-A5F867C859BC}"/>
                </a:ext>
              </a:extLst>
            </p:cNvPr>
            <p:cNvSpPr/>
            <p:nvPr/>
          </p:nvSpPr>
          <p:spPr>
            <a:xfrm>
              <a:off x="4460115" y="620479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494" name="Image 6" descr="preencoded.png">
              <a:extLst>
                <a:ext uri="{FF2B5EF4-FFF2-40B4-BE49-F238E27FC236}">
                  <a16:creationId xmlns:a16="http://schemas.microsoft.com/office/drawing/2014/main" id="{4E187A59-BF05-2B69-BFA1-C5D4D110CC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12039" y="6470305"/>
              <a:ext cx="186928" cy="186928"/>
            </a:xfrm>
            <a:prstGeom prst="rect">
              <a:avLst/>
            </a:prstGeom>
          </p:spPr>
        </p:pic>
        <p:sp>
          <p:nvSpPr>
            <p:cNvPr id="495" name="Text 27">
              <a:extLst>
                <a:ext uri="{FF2B5EF4-FFF2-40B4-BE49-F238E27FC236}">
                  <a16:creationId xmlns:a16="http://schemas.microsoft.com/office/drawing/2014/main" id="{98D95589-DA5A-368A-E17D-01C9C5A3C0E0}"/>
                </a:ext>
              </a:extLst>
            </p:cNvPr>
            <p:cNvSpPr/>
            <p:nvPr/>
          </p:nvSpPr>
          <p:spPr>
            <a:xfrm>
              <a:off x="5083050" y="6329335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User Engagement</a:t>
              </a:r>
              <a:endParaRPr lang="en-US" sz="1200" dirty="0"/>
            </a:p>
          </p:txBody>
        </p:sp>
        <p:sp>
          <p:nvSpPr>
            <p:cNvPr id="496" name="Text 28">
              <a:extLst>
                <a:ext uri="{FF2B5EF4-FFF2-40B4-BE49-F238E27FC236}">
                  <a16:creationId xmlns:a16="http://schemas.microsoft.com/office/drawing/2014/main" id="{82F7D5E0-588E-72D6-FA03-4F359EF5116D}"/>
                </a:ext>
              </a:extLst>
            </p:cNvPr>
            <p:cNvSpPr/>
            <p:nvPr/>
          </p:nvSpPr>
          <p:spPr>
            <a:xfrm>
              <a:off x="5083050" y="659877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4.8 billion+ total reviews recorded</a:t>
              </a:r>
              <a:endParaRPr lang="en-US" sz="950" dirty="0"/>
            </a:p>
          </p:txBody>
        </p:sp>
        <p:sp>
          <p:nvSpPr>
            <p:cNvPr id="497" name="Shape 29">
              <a:extLst>
                <a:ext uri="{FF2B5EF4-FFF2-40B4-BE49-F238E27FC236}">
                  <a16:creationId xmlns:a16="http://schemas.microsoft.com/office/drawing/2014/main" id="{9BA60C63-4626-1C9B-4950-F274B5642B81}"/>
                </a:ext>
              </a:extLst>
            </p:cNvPr>
            <p:cNvSpPr/>
            <p:nvPr/>
          </p:nvSpPr>
          <p:spPr>
            <a:xfrm>
              <a:off x="4460115" y="7077762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498" name="Shape 30">
              <a:extLst>
                <a:ext uri="{FF2B5EF4-FFF2-40B4-BE49-F238E27FC236}">
                  <a16:creationId xmlns:a16="http://schemas.microsoft.com/office/drawing/2014/main" id="{F7CEBA45-D5DE-2F7D-6244-213BB3AC73CE}"/>
                </a:ext>
              </a:extLst>
            </p:cNvPr>
            <p:cNvSpPr/>
            <p:nvPr/>
          </p:nvSpPr>
          <p:spPr>
            <a:xfrm>
              <a:off x="4475355" y="7093002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pic>
          <p:nvPicPr>
            <p:cNvPr id="499" name="Image 7" descr="preencoded.png">
              <a:extLst>
                <a:ext uri="{FF2B5EF4-FFF2-40B4-BE49-F238E27FC236}">
                  <a16:creationId xmlns:a16="http://schemas.microsoft.com/office/drawing/2014/main" id="{FCE772FB-0B5D-A28E-6ADE-179E5F4F0E6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627279" y="7358511"/>
              <a:ext cx="186928" cy="186928"/>
            </a:xfrm>
            <a:prstGeom prst="rect">
              <a:avLst/>
            </a:prstGeom>
          </p:spPr>
        </p:pic>
        <p:sp>
          <p:nvSpPr>
            <p:cNvPr id="500" name="Text 31">
              <a:extLst>
                <a:ext uri="{FF2B5EF4-FFF2-40B4-BE49-F238E27FC236}">
                  <a16:creationId xmlns:a16="http://schemas.microsoft.com/office/drawing/2014/main" id="{198D6C30-1E8B-D744-A027-7E8DE49E43B0}"/>
                </a:ext>
              </a:extLst>
            </p:cNvPr>
            <p:cNvSpPr/>
            <p:nvPr/>
          </p:nvSpPr>
          <p:spPr>
            <a:xfrm>
              <a:off x="5098290" y="7217541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Top Paid App</a:t>
              </a:r>
              <a:endParaRPr lang="en-US" sz="1200" dirty="0"/>
            </a:p>
          </p:txBody>
        </p:sp>
        <p:sp>
          <p:nvSpPr>
            <p:cNvPr id="501" name="Text 32">
              <a:extLst>
                <a:ext uri="{FF2B5EF4-FFF2-40B4-BE49-F238E27FC236}">
                  <a16:creationId xmlns:a16="http://schemas.microsoft.com/office/drawing/2014/main" id="{B42BE85D-858E-C965-2D4C-860ED0C977BD}"/>
                </a:ext>
              </a:extLst>
            </p:cNvPr>
            <p:cNvSpPr/>
            <p:nvPr/>
          </p:nvSpPr>
          <p:spPr>
            <a:xfrm>
              <a:off x="5098290" y="7486980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Minecraft dominates paid app category</a:t>
              </a:r>
              <a:endParaRPr lang="en-US" sz="950" dirty="0"/>
            </a:p>
          </p:txBody>
        </p:sp>
      </p:grpSp>
      <p:grpSp>
        <p:nvGrpSpPr>
          <p:cNvPr id="502" name="Group 501">
            <a:extLst>
              <a:ext uri="{FF2B5EF4-FFF2-40B4-BE49-F238E27FC236}">
                <a16:creationId xmlns:a16="http://schemas.microsoft.com/office/drawing/2014/main" id="{BE71D6B3-C1BD-DCE7-3407-81A6685EC524}"/>
              </a:ext>
            </a:extLst>
          </p:cNvPr>
          <p:cNvGrpSpPr/>
          <p:nvPr/>
        </p:nvGrpSpPr>
        <p:grpSpPr>
          <a:xfrm>
            <a:off x="-14526216" y="8206"/>
            <a:ext cx="15483840" cy="8229600"/>
            <a:chOff x="-5366977" y="-15240"/>
            <a:chExt cx="15483840" cy="8229600"/>
          </a:xfrm>
        </p:grpSpPr>
        <p:sp>
          <p:nvSpPr>
            <p:cNvPr id="503" name="Freeform: Shape 502">
              <a:extLst>
                <a:ext uri="{FF2B5EF4-FFF2-40B4-BE49-F238E27FC236}">
                  <a16:creationId xmlns:a16="http://schemas.microsoft.com/office/drawing/2014/main" id="{F4F51079-0102-977E-6FFD-0C7BC3C90495}"/>
                </a:ext>
              </a:extLst>
            </p:cNvPr>
            <p:cNvSpPr/>
            <p:nvPr/>
          </p:nvSpPr>
          <p:spPr>
            <a:xfrm>
              <a:off x="-5366977" y="-1524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5816136 h 8229600"/>
                <a:gd name="connsiteX3" fmla="*/ 14653263 w 15483840"/>
                <a:gd name="connsiteY3" fmla="*/ 5811520 h 8229600"/>
                <a:gd name="connsiteX4" fmla="*/ 15323817 w 15483840"/>
                <a:gd name="connsiteY4" fmla="*/ 5811520 h 8229600"/>
                <a:gd name="connsiteX5" fmla="*/ 15483840 w 15483840"/>
                <a:gd name="connsiteY5" fmla="*/ 5971543 h 8229600"/>
                <a:gd name="connsiteX6" fmla="*/ 15483840 w 15483840"/>
                <a:gd name="connsiteY6" fmla="*/ 6611617 h 8229600"/>
                <a:gd name="connsiteX7" fmla="*/ 15323817 w 15483840"/>
                <a:gd name="connsiteY7" fmla="*/ 6771640 h 8229600"/>
                <a:gd name="connsiteX8" fmla="*/ 14653263 w 15483840"/>
                <a:gd name="connsiteY8" fmla="*/ 6771640 h 8229600"/>
                <a:gd name="connsiteX9" fmla="*/ 14630400 w 15483840"/>
                <a:gd name="connsiteY9" fmla="*/ 676702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5816136"/>
                  </a:lnTo>
                  <a:lnTo>
                    <a:pt x="14653263" y="5811520"/>
                  </a:lnTo>
                  <a:lnTo>
                    <a:pt x="15323817" y="5811520"/>
                  </a:lnTo>
                  <a:cubicBezTo>
                    <a:pt x="15412195" y="5811520"/>
                    <a:pt x="15483840" y="5883165"/>
                    <a:pt x="15483840" y="5971543"/>
                  </a:cubicBezTo>
                  <a:lnTo>
                    <a:pt x="15483840" y="6611617"/>
                  </a:lnTo>
                  <a:cubicBezTo>
                    <a:pt x="15483840" y="6699995"/>
                    <a:pt x="15412195" y="6771640"/>
                    <a:pt x="15323817" y="6771640"/>
                  </a:cubicBezTo>
                  <a:lnTo>
                    <a:pt x="14653263" y="6771640"/>
                  </a:lnTo>
                  <a:lnTo>
                    <a:pt x="14630400" y="676702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1C0E8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504" name="Text 0">
              <a:extLst>
                <a:ext uri="{FF2B5EF4-FFF2-40B4-BE49-F238E27FC236}">
                  <a16:creationId xmlns:a16="http://schemas.microsoft.com/office/drawing/2014/main" id="{2392705C-C835-F5F8-B008-D37CE33F2CA7}"/>
                </a:ext>
              </a:extLst>
            </p:cNvPr>
            <p:cNvSpPr/>
            <p:nvPr/>
          </p:nvSpPr>
          <p:spPr>
            <a:xfrm>
              <a:off x="1411610" y="120808"/>
              <a:ext cx="6179820" cy="48994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850"/>
                </a:lnSpc>
                <a:buNone/>
              </a:pPr>
              <a:r>
                <a:rPr lang="en-US" sz="30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Dashboard</a:t>
              </a:r>
              <a:endParaRPr lang="en-US" sz="3050" dirty="0"/>
            </a:p>
          </p:txBody>
        </p:sp>
        <p:pic>
          <p:nvPicPr>
            <p:cNvPr id="505" name="Picture 504">
              <a:extLst>
                <a:ext uri="{FF2B5EF4-FFF2-40B4-BE49-F238E27FC236}">
                  <a16:creationId xmlns:a16="http://schemas.microsoft.com/office/drawing/2014/main" id="{99C2E3D5-02A8-8759-82ED-B792EFE33E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31781" y="691773"/>
              <a:ext cx="8828698" cy="5149737"/>
            </a:xfrm>
            <a:prstGeom prst="rect">
              <a:avLst/>
            </a:prstGeom>
          </p:spPr>
        </p:pic>
      </p:grpSp>
      <p:grpSp>
        <p:nvGrpSpPr>
          <p:cNvPr id="516" name="Group 515">
            <a:extLst>
              <a:ext uri="{FF2B5EF4-FFF2-40B4-BE49-F238E27FC236}">
                <a16:creationId xmlns:a16="http://schemas.microsoft.com/office/drawing/2014/main" id="{B4439C88-9660-63CA-9E95-870D4D64D179}"/>
              </a:ext>
            </a:extLst>
          </p:cNvPr>
          <p:cNvGrpSpPr/>
          <p:nvPr/>
        </p:nvGrpSpPr>
        <p:grpSpPr>
          <a:xfrm>
            <a:off x="-14500270" y="-15240"/>
            <a:ext cx="21027537" cy="8229600"/>
            <a:chOff x="-1417320" y="-15240"/>
            <a:chExt cx="21027537" cy="8229600"/>
          </a:xfrm>
        </p:grpSpPr>
        <p:sp>
          <p:nvSpPr>
            <p:cNvPr id="517" name="Freeform: Shape 516">
              <a:extLst>
                <a:ext uri="{FF2B5EF4-FFF2-40B4-BE49-F238E27FC236}">
                  <a16:creationId xmlns:a16="http://schemas.microsoft.com/office/drawing/2014/main" id="{9AFB2110-C21D-0406-B525-12F1A3FBDD5F}"/>
                </a:ext>
              </a:extLst>
            </p:cNvPr>
            <p:cNvSpPr/>
            <p:nvPr/>
          </p:nvSpPr>
          <p:spPr>
            <a:xfrm>
              <a:off x="-1417320" y="-1524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6893096 h 8229600"/>
                <a:gd name="connsiteX3" fmla="*/ 14653263 w 15483840"/>
                <a:gd name="connsiteY3" fmla="*/ 6888480 h 8229600"/>
                <a:gd name="connsiteX4" fmla="*/ 15323817 w 15483840"/>
                <a:gd name="connsiteY4" fmla="*/ 6888480 h 8229600"/>
                <a:gd name="connsiteX5" fmla="*/ 15483840 w 15483840"/>
                <a:gd name="connsiteY5" fmla="*/ 7048503 h 8229600"/>
                <a:gd name="connsiteX6" fmla="*/ 15483840 w 15483840"/>
                <a:gd name="connsiteY6" fmla="*/ 7688577 h 8229600"/>
                <a:gd name="connsiteX7" fmla="*/ 15323817 w 15483840"/>
                <a:gd name="connsiteY7" fmla="*/ 7848600 h 8229600"/>
                <a:gd name="connsiteX8" fmla="*/ 14653263 w 15483840"/>
                <a:gd name="connsiteY8" fmla="*/ 7848600 h 8229600"/>
                <a:gd name="connsiteX9" fmla="*/ 14630400 w 15483840"/>
                <a:gd name="connsiteY9" fmla="*/ 784398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6893096"/>
                  </a:lnTo>
                  <a:lnTo>
                    <a:pt x="14653263" y="6888480"/>
                  </a:lnTo>
                  <a:lnTo>
                    <a:pt x="15323817" y="6888480"/>
                  </a:lnTo>
                  <a:cubicBezTo>
                    <a:pt x="15412195" y="6888480"/>
                    <a:pt x="15483840" y="6960125"/>
                    <a:pt x="15483840" y="7048503"/>
                  </a:cubicBezTo>
                  <a:lnTo>
                    <a:pt x="15483840" y="7688577"/>
                  </a:lnTo>
                  <a:cubicBezTo>
                    <a:pt x="15483840" y="7776955"/>
                    <a:pt x="15412195" y="7848600"/>
                    <a:pt x="15323817" y="7848600"/>
                  </a:cubicBezTo>
                  <a:lnTo>
                    <a:pt x="14653263" y="7848600"/>
                  </a:lnTo>
                  <a:lnTo>
                    <a:pt x="14630400" y="784398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CFBAF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518" name="Text 0">
              <a:extLst>
                <a:ext uri="{FF2B5EF4-FFF2-40B4-BE49-F238E27FC236}">
                  <a16:creationId xmlns:a16="http://schemas.microsoft.com/office/drawing/2014/main" id="{4166EA38-7C8F-B2F3-B64D-094770CA8AE4}"/>
                </a:ext>
              </a:extLst>
            </p:cNvPr>
            <p:cNvSpPr/>
            <p:nvPr/>
          </p:nvSpPr>
          <p:spPr>
            <a:xfrm>
              <a:off x="6271169" y="119271"/>
              <a:ext cx="5852874" cy="57650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4500"/>
                </a:lnSpc>
                <a:buNone/>
              </a:pPr>
              <a:r>
                <a:rPr lang="en-US" sz="360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Strategic Recommendations</a:t>
              </a:r>
              <a:endParaRPr lang="en-US" sz="3600" dirty="0"/>
            </a:p>
          </p:txBody>
        </p:sp>
        <p:grpSp>
          <p:nvGrpSpPr>
            <p:cNvPr id="519" name="Group 518">
              <a:extLst>
                <a:ext uri="{FF2B5EF4-FFF2-40B4-BE49-F238E27FC236}">
                  <a16:creationId xmlns:a16="http://schemas.microsoft.com/office/drawing/2014/main" id="{DC0B53A8-CF48-DBAF-7E7A-D36631327EC4}"/>
                </a:ext>
              </a:extLst>
            </p:cNvPr>
            <p:cNvGrpSpPr/>
            <p:nvPr/>
          </p:nvGrpSpPr>
          <p:grpSpPr>
            <a:xfrm>
              <a:off x="6271169" y="733158"/>
              <a:ext cx="13339048" cy="951072"/>
              <a:chOff x="6745534" y="733158"/>
              <a:chExt cx="13339048" cy="951072"/>
            </a:xfrm>
          </p:grpSpPr>
          <p:sp>
            <p:nvSpPr>
              <p:cNvPr id="545" name="Shape 1">
                <a:extLst>
                  <a:ext uri="{FF2B5EF4-FFF2-40B4-BE49-F238E27FC236}">
                    <a16:creationId xmlns:a16="http://schemas.microsoft.com/office/drawing/2014/main" id="{894A4017-DCF2-E5C9-5B0C-8E2DFF7A18A3}"/>
                  </a:ext>
                </a:extLst>
              </p:cNvPr>
              <p:cNvSpPr/>
              <p:nvPr/>
            </p:nvSpPr>
            <p:spPr>
              <a:xfrm>
                <a:off x="6929962" y="854245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6" name="Shape 2">
                <a:extLst>
                  <a:ext uri="{FF2B5EF4-FFF2-40B4-BE49-F238E27FC236}">
                    <a16:creationId xmlns:a16="http://schemas.microsoft.com/office/drawing/2014/main" id="{F2C8E442-8B08-445D-E42A-08EB6407C984}"/>
                  </a:ext>
                </a:extLst>
              </p:cNvPr>
              <p:cNvSpPr/>
              <p:nvPr/>
            </p:nvSpPr>
            <p:spPr>
              <a:xfrm>
                <a:off x="6745534" y="733158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547" name="Image 0" descr="preencoded.png">
                <a:extLst>
                  <a:ext uri="{FF2B5EF4-FFF2-40B4-BE49-F238E27FC236}">
                    <a16:creationId xmlns:a16="http://schemas.microsoft.com/office/drawing/2014/main" id="{B9FDBB1B-EC11-435A-3695-47D9EC28938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6883885" y="871509"/>
                <a:ext cx="276701" cy="276701"/>
              </a:xfrm>
              <a:prstGeom prst="rect">
                <a:avLst/>
              </a:prstGeom>
            </p:spPr>
          </p:pic>
          <p:sp>
            <p:nvSpPr>
              <p:cNvPr id="548" name="Text 3">
                <a:extLst>
                  <a:ext uri="{FF2B5EF4-FFF2-40B4-BE49-F238E27FC236}">
                    <a16:creationId xmlns:a16="http://schemas.microsoft.com/office/drawing/2014/main" id="{AF5BDECD-2FC3-E732-C516-653D51994657}"/>
                  </a:ext>
                </a:extLst>
              </p:cNvPr>
              <p:cNvSpPr/>
              <p:nvPr/>
            </p:nvSpPr>
            <p:spPr>
              <a:xfrm>
                <a:off x="7483364" y="761971"/>
                <a:ext cx="2890718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Focus on Quality Categories</a:t>
                </a:r>
                <a:endParaRPr lang="en-US" sz="1800" dirty="0"/>
              </a:p>
            </p:txBody>
          </p:sp>
          <p:sp>
            <p:nvSpPr>
              <p:cNvPr id="549" name="Text 4">
                <a:extLst>
                  <a:ext uri="{FF2B5EF4-FFF2-40B4-BE49-F238E27FC236}">
                    <a16:creationId xmlns:a16="http://schemas.microsoft.com/office/drawing/2014/main" id="{E7460730-5588-3B6D-22B9-AFCE9B48B5A4}"/>
                  </a:ext>
                </a:extLst>
              </p:cNvPr>
              <p:cNvSpPr/>
              <p:nvPr/>
            </p:nvSpPr>
            <p:spPr>
              <a:xfrm>
                <a:off x="7483364" y="1160831"/>
                <a:ext cx="12601218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Prioritize development in high-rating categories like Education to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build premium apps that users value and rate highly</a:t>
                </a:r>
                <a:endParaRPr lang="en-US" sz="1450" dirty="0"/>
              </a:p>
            </p:txBody>
          </p:sp>
        </p:grpSp>
        <p:grpSp>
          <p:nvGrpSpPr>
            <p:cNvPr id="520" name="Group 519">
              <a:extLst>
                <a:ext uri="{FF2B5EF4-FFF2-40B4-BE49-F238E27FC236}">
                  <a16:creationId xmlns:a16="http://schemas.microsoft.com/office/drawing/2014/main" id="{F66253DC-D479-87B1-0350-926BC66C5B5C}"/>
                </a:ext>
              </a:extLst>
            </p:cNvPr>
            <p:cNvGrpSpPr/>
            <p:nvPr/>
          </p:nvGrpSpPr>
          <p:grpSpPr>
            <a:xfrm>
              <a:off x="6271169" y="2186212"/>
              <a:ext cx="13062348" cy="951072"/>
              <a:chOff x="6745534" y="1874506"/>
              <a:chExt cx="13062348" cy="951072"/>
            </a:xfrm>
          </p:grpSpPr>
          <p:sp>
            <p:nvSpPr>
              <p:cNvPr id="540" name="Shape 5">
                <a:extLst>
                  <a:ext uri="{FF2B5EF4-FFF2-40B4-BE49-F238E27FC236}">
                    <a16:creationId xmlns:a16="http://schemas.microsoft.com/office/drawing/2014/main" id="{B22D938C-105A-62D9-AF84-85996F070A50}"/>
                  </a:ext>
                </a:extLst>
              </p:cNvPr>
              <p:cNvSpPr/>
              <p:nvPr/>
            </p:nvSpPr>
            <p:spPr>
              <a:xfrm>
                <a:off x="6929962" y="1995593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41" name="Shape 6">
                <a:extLst>
                  <a:ext uri="{FF2B5EF4-FFF2-40B4-BE49-F238E27FC236}">
                    <a16:creationId xmlns:a16="http://schemas.microsoft.com/office/drawing/2014/main" id="{09A081DD-5F0B-5182-7BBC-547795A29A91}"/>
                  </a:ext>
                </a:extLst>
              </p:cNvPr>
              <p:cNvSpPr/>
              <p:nvPr/>
            </p:nvSpPr>
            <p:spPr>
              <a:xfrm>
                <a:off x="6745534" y="1874506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542" name="Image 1" descr="preencoded.png">
                <a:extLst>
                  <a:ext uri="{FF2B5EF4-FFF2-40B4-BE49-F238E27FC236}">
                    <a16:creationId xmlns:a16="http://schemas.microsoft.com/office/drawing/2014/main" id="{F3A447D1-EA42-567F-623F-3A850FAB9CA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6883885" y="2012857"/>
                <a:ext cx="276701" cy="276701"/>
              </a:xfrm>
              <a:prstGeom prst="rect">
                <a:avLst/>
              </a:prstGeom>
            </p:spPr>
          </p:pic>
          <p:sp>
            <p:nvSpPr>
              <p:cNvPr id="543" name="Text 7">
                <a:extLst>
                  <a:ext uri="{FF2B5EF4-FFF2-40B4-BE49-F238E27FC236}">
                    <a16:creationId xmlns:a16="http://schemas.microsoft.com/office/drawing/2014/main" id="{4A74C47C-5E26-2C41-DEB9-EA535832D009}"/>
                  </a:ext>
                </a:extLst>
              </p:cNvPr>
              <p:cNvSpPr/>
              <p:nvPr/>
            </p:nvSpPr>
            <p:spPr>
              <a:xfrm>
                <a:off x="7483365" y="1903319"/>
                <a:ext cx="2803922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Enhance Paid App Visibility</a:t>
                </a:r>
                <a:endParaRPr lang="en-US" sz="1800" dirty="0"/>
              </a:p>
            </p:txBody>
          </p:sp>
          <p:sp>
            <p:nvSpPr>
              <p:cNvPr id="544" name="Text 8">
                <a:extLst>
                  <a:ext uri="{FF2B5EF4-FFF2-40B4-BE49-F238E27FC236}">
                    <a16:creationId xmlns:a16="http://schemas.microsoft.com/office/drawing/2014/main" id="{7CE0D790-D6C2-E6F2-0F67-A2E96CD5427A}"/>
                  </a:ext>
                </a:extLst>
              </p:cNvPr>
              <p:cNvSpPr/>
              <p:nvPr/>
            </p:nvSpPr>
            <p:spPr>
              <a:xfrm>
                <a:off x="7483365" y="2302179"/>
                <a:ext cx="12324517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Implement targeted marketing campaigns and better promotional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strategies to increase discoverability of paid apps</a:t>
                </a:r>
                <a:endParaRPr lang="en-US" sz="1450" dirty="0"/>
              </a:p>
            </p:txBody>
          </p:sp>
        </p:grpSp>
        <p:grpSp>
          <p:nvGrpSpPr>
            <p:cNvPr id="521" name="Group 520">
              <a:extLst>
                <a:ext uri="{FF2B5EF4-FFF2-40B4-BE49-F238E27FC236}">
                  <a16:creationId xmlns:a16="http://schemas.microsoft.com/office/drawing/2014/main" id="{9EC43661-D5D9-9EE0-DB7E-F8E1A231A38B}"/>
                </a:ext>
              </a:extLst>
            </p:cNvPr>
            <p:cNvGrpSpPr/>
            <p:nvPr/>
          </p:nvGrpSpPr>
          <p:grpSpPr>
            <a:xfrm>
              <a:off x="6271169" y="3639266"/>
              <a:ext cx="12785646" cy="951071"/>
              <a:chOff x="6745534" y="3015790"/>
              <a:chExt cx="12785646" cy="951071"/>
            </a:xfrm>
          </p:grpSpPr>
          <p:sp>
            <p:nvSpPr>
              <p:cNvPr id="535" name="Shape 9">
                <a:extLst>
                  <a:ext uri="{FF2B5EF4-FFF2-40B4-BE49-F238E27FC236}">
                    <a16:creationId xmlns:a16="http://schemas.microsoft.com/office/drawing/2014/main" id="{A1E64F53-59F1-2C0E-BF02-065755060198}"/>
                  </a:ext>
                </a:extLst>
              </p:cNvPr>
              <p:cNvSpPr/>
              <p:nvPr/>
            </p:nvSpPr>
            <p:spPr>
              <a:xfrm>
                <a:off x="6929962" y="3136876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6" name="Shape 10">
                <a:extLst>
                  <a:ext uri="{FF2B5EF4-FFF2-40B4-BE49-F238E27FC236}">
                    <a16:creationId xmlns:a16="http://schemas.microsoft.com/office/drawing/2014/main" id="{83C63ADB-7FEE-03C4-F162-0A8D93FD0417}"/>
                  </a:ext>
                </a:extLst>
              </p:cNvPr>
              <p:cNvSpPr/>
              <p:nvPr/>
            </p:nvSpPr>
            <p:spPr>
              <a:xfrm>
                <a:off x="6745534" y="3015790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537" name="Image 2" descr="preencoded.png">
                <a:extLst>
                  <a:ext uri="{FF2B5EF4-FFF2-40B4-BE49-F238E27FC236}">
                    <a16:creationId xmlns:a16="http://schemas.microsoft.com/office/drawing/2014/main" id="{62BCD04C-9FBF-35D6-68BC-EE8C8BD9B33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6883885" y="3154141"/>
                <a:ext cx="276701" cy="276701"/>
              </a:xfrm>
              <a:prstGeom prst="rect">
                <a:avLst/>
              </a:prstGeom>
            </p:spPr>
          </p:pic>
          <p:sp>
            <p:nvSpPr>
              <p:cNvPr id="538" name="Text 11">
                <a:extLst>
                  <a:ext uri="{FF2B5EF4-FFF2-40B4-BE49-F238E27FC236}">
                    <a16:creationId xmlns:a16="http://schemas.microsoft.com/office/drawing/2014/main" id="{561DA8FC-9C38-B3E5-F1CC-B383CC8E16FC}"/>
                  </a:ext>
                </a:extLst>
              </p:cNvPr>
              <p:cNvSpPr/>
              <p:nvPr/>
            </p:nvSpPr>
            <p:spPr>
              <a:xfrm>
                <a:off x="7483365" y="3044603"/>
                <a:ext cx="2650569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Maintain Update Cadence</a:t>
                </a:r>
                <a:endParaRPr lang="en-US" sz="1800" dirty="0"/>
              </a:p>
            </p:txBody>
          </p:sp>
          <p:sp>
            <p:nvSpPr>
              <p:cNvPr id="539" name="Text 12">
                <a:extLst>
                  <a:ext uri="{FF2B5EF4-FFF2-40B4-BE49-F238E27FC236}">
                    <a16:creationId xmlns:a16="http://schemas.microsoft.com/office/drawing/2014/main" id="{F03DCBB2-69E5-0368-BE2D-E5CB8A9AD28E}"/>
                  </a:ext>
                </a:extLst>
              </p:cNvPr>
              <p:cNvSpPr/>
              <p:nvPr/>
            </p:nvSpPr>
            <p:spPr>
              <a:xfrm>
                <a:off x="7483365" y="3443462"/>
                <a:ext cx="12047815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Encourage developers to release frequent updates, as this practice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strongly correlates with maintaining high user ratings</a:t>
                </a:r>
                <a:endParaRPr lang="en-US" sz="1450" dirty="0"/>
              </a:p>
            </p:txBody>
          </p:sp>
        </p:grpSp>
        <p:grpSp>
          <p:nvGrpSpPr>
            <p:cNvPr id="522" name="Group 521">
              <a:extLst>
                <a:ext uri="{FF2B5EF4-FFF2-40B4-BE49-F238E27FC236}">
                  <a16:creationId xmlns:a16="http://schemas.microsoft.com/office/drawing/2014/main" id="{7FD264C9-40D6-9182-19A3-071E13474FF1}"/>
                </a:ext>
              </a:extLst>
            </p:cNvPr>
            <p:cNvGrpSpPr/>
            <p:nvPr/>
          </p:nvGrpSpPr>
          <p:grpSpPr>
            <a:xfrm>
              <a:off x="6271169" y="5092319"/>
              <a:ext cx="12508944" cy="951071"/>
              <a:chOff x="7575638" y="5093941"/>
              <a:chExt cx="12508944" cy="951071"/>
            </a:xfrm>
          </p:grpSpPr>
          <p:sp>
            <p:nvSpPr>
              <p:cNvPr id="530" name="Shape 13">
                <a:extLst>
                  <a:ext uri="{FF2B5EF4-FFF2-40B4-BE49-F238E27FC236}">
                    <a16:creationId xmlns:a16="http://schemas.microsoft.com/office/drawing/2014/main" id="{698A03E8-B5F5-1F43-03AA-7FD62AFE306D}"/>
                  </a:ext>
                </a:extLst>
              </p:cNvPr>
              <p:cNvSpPr/>
              <p:nvPr/>
            </p:nvSpPr>
            <p:spPr>
              <a:xfrm>
                <a:off x="7760066" y="5215027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31" name="Shape 14">
                <a:extLst>
                  <a:ext uri="{FF2B5EF4-FFF2-40B4-BE49-F238E27FC236}">
                    <a16:creationId xmlns:a16="http://schemas.microsoft.com/office/drawing/2014/main" id="{97E69A09-C959-42A5-55DF-AE5563E433BB}"/>
                  </a:ext>
                </a:extLst>
              </p:cNvPr>
              <p:cNvSpPr/>
              <p:nvPr/>
            </p:nvSpPr>
            <p:spPr>
              <a:xfrm>
                <a:off x="7575638" y="5093941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532" name="Image 3" descr="preencoded.png">
                <a:extLst>
                  <a:ext uri="{FF2B5EF4-FFF2-40B4-BE49-F238E27FC236}">
                    <a16:creationId xmlns:a16="http://schemas.microsoft.com/office/drawing/2014/main" id="{5C236126-C89E-B6B3-61D2-9916D8356CD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7713988" y="5232291"/>
                <a:ext cx="276701" cy="276701"/>
              </a:xfrm>
              <a:prstGeom prst="rect">
                <a:avLst/>
              </a:prstGeom>
            </p:spPr>
          </p:pic>
          <p:sp>
            <p:nvSpPr>
              <p:cNvPr id="533" name="Text 15">
                <a:extLst>
                  <a:ext uri="{FF2B5EF4-FFF2-40B4-BE49-F238E27FC236}">
                    <a16:creationId xmlns:a16="http://schemas.microsoft.com/office/drawing/2014/main" id="{65EC6DAE-F601-FD42-36A6-5E264EAAA8D2}"/>
                  </a:ext>
                </a:extLst>
              </p:cNvPr>
              <p:cNvSpPr/>
              <p:nvPr/>
            </p:nvSpPr>
            <p:spPr>
              <a:xfrm>
                <a:off x="8313468" y="5122754"/>
                <a:ext cx="2545794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Support New Developers</a:t>
                </a:r>
                <a:endParaRPr lang="en-US" sz="1800" dirty="0"/>
              </a:p>
            </p:txBody>
          </p:sp>
          <p:sp>
            <p:nvSpPr>
              <p:cNvPr id="534" name="Text 16">
                <a:extLst>
                  <a:ext uri="{FF2B5EF4-FFF2-40B4-BE49-F238E27FC236}">
                    <a16:creationId xmlns:a16="http://schemas.microsoft.com/office/drawing/2014/main" id="{EBD35D86-2207-C849-EC5F-65C10C6F193F}"/>
                  </a:ext>
                </a:extLst>
              </p:cNvPr>
              <p:cNvSpPr/>
              <p:nvPr/>
            </p:nvSpPr>
            <p:spPr>
              <a:xfrm>
                <a:off x="8313468" y="5521613"/>
                <a:ext cx="11771114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Provide resources and visibility boosts for developers entering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underrepresented categories to foster ecosystem diversity</a:t>
                </a:r>
                <a:endParaRPr lang="en-US" sz="1450" dirty="0"/>
              </a:p>
            </p:txBody>
          </p:sp>
        </p:grpSp>
        <p:grpSp>
          <p:nvGrpSpPr>
            <p:cNvPr id="523" name="Group 522">
              <a:extLst>
                <a:ext uri="{FF2B5EF4-FFF2-40B4-BE49-F238E27FC236}">
                  <a16:creationId xmlns:a16="http://schemas.microsoft.com/office/drawing/2014/main" id="{00E3D985-27FD-63AD-BD9F-77036D6A54BF}"/>
                </a:ext>
              </a:extLst>
            </p:cNvPr>
            <p:cNvGrpSpPr/>
            <p:nvPr/>
          </p:nvGrpSpPr>
          <p:grpSpPr>
            <a:xfrm>
              <a:off x="6271169" y="6545371"/>
              <a:ext cx="12785646" cy="951071"/>
              <a:chOff x="6745534" y="5367459"/>
              <a:chExt cx="12785646" cy="951071"/>
            </a:xfrm>
          </p:grpSpPr>
          <p:grpSp>
            <p:nvGrpSpPr>
              <p:cNvPr id="524" name="Group 523">
                <a:extLst>
                  <a:ext uri="{FF2B5EF4-FFF2-40B4-BE49-F238E27FC236}">
                    <a16:creationId xmlns:a16="http://schemas.microsoft.com/office/drawing/2014/main" id="{67651A80-FC56-6B14-E2C3-55830CC473C0}"/>
                  </a:ext>
                </a:extLst>
              </p:cNvPr>
              <p:cNvGrpSpPr/>
              <p:nvPr/>
            </p:nvGrpSpPr>
            <p:grpSpPr>
              <a:xfrm>
                <a:off x="6745534" y="5367459"/>
                <a:ext cx="12785646" cy="951071"/>
                <a:chOff x="7298936" y="6385174"/>
                <a:chExt cx="12785646" cy="951071"/>
              </a:xfrm>
            </p:grpSpPr>
            <p:sp>
              <p:nvSpPr>
                <p:cNvPr id="526" name="Shape 17">
                  <a:extLst>
                    <a:ext uri="{FF2B5EF4-FFF2-40B4-BE49-F238E27FC236}">
                      <a16:creationId xmlns:a16="http://schemas.microsoft.com/office/drawing/2014/main" id="{2B05AD2E-B93F-E493-11E6-25DA93F1D328}"/>
                    </a:ext>
                  </a:extLst>
                </p:cNvPr>
                <p:cNvSpPr/>
                <p:nvPr/>
              </p:nvSpPr>
              <p:spPr>
                <a:xfrm>
                  <a:off x="7483364" y="6506260"/>
                  <a:ext cx="184428" cy="829985"/>
                </a:xfrm>
                <a:prstGeom prst="roundRect">
                  <a:avLst>
                    <a:gd name="adj" fmla="val 42013"/>
                  </a:avLst>
                </a:prstGeom>
                <a:solidFill>
                  <a:srgbClr val="AD8AE6"/>
                </a:solidFill>
                <a:ln w="7620">
                  <a:solidFill>
                    <a:srgbClr val="AD8AE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527" name="Shape 18">
                  <a:extLst>
                    <a:ext uri="{FF2B5EF4-FFF2-40B4-BE49-F238E27FC236}">
                      <a16:creationId xmlns:a16="http://schemas.microsoft.com/office/drawing/2014/main" id="{14561CB6-F136-F481-6797-30612A5FAA3B}"/>
                    </a:ext>
                  </a:extLst>
                </p:cNvPr>
                <p:cNvSpPr/>
                <p:nvPr/>
              </p:nvSpPr>
              <p:spPr>
                <a:xfrm>
                  <a:off x="7298936" y="6385174"/>
                  <a:ext cx="553403" cy="553403"/>
                </a:xfrm>
                <a:prstGeom prst="roundRect">
                  <a:avLst>
                    <a:gd name="adj" fmla="val 82616"/>
                  </a:avLst>
                </a:prstGeom>
                <a:solidFill>
                  <a:srgbClr val="AD8AE6"/>
                </a:solidFill>
                <a:ln w="7620">
                  <a:solidFill>
                    <a:srgbClr val="AD8AE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528" name="Text 19">
                  <a:extLst>
                    <a:ext uri="{FF2B5EF4-FFF2-40B4-BE49-F238E27FC236}">
                      <a16:creationId xmlns:a16="http://schemas.microsoft.com/office/drawing/2014/main" id="{61D9FC27-CFA5-7CCF-F2F7-4C02AD72A285}"/>
                    </a:ext>
                  </a:extLst>
                </p:cNvPr>
                <p:cNvSpPr/>
                <p:nvPr/>
              </p:nvSpPr>
              <p:spPr>
                <a:xfrm>
                  <a:off x="8036767" y="6413987"/>
                  <a:ext cx="2584966" cy="288250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250"/>
                    </a:lnSpc>
                    <a:buNone/>
                  </a:pPr>
                  <a:r>
                    <a:rPr lang="en-US" sz="1800" dirty="0">
                      <a:solidFill>
                        <a:srgbClr val="272525"/>
                      </a:solidFill>
                      <a:latin typeface="Roboto Medium" pitchFamily="34" charset="0"/>
                      <a:ea typeface="Roboto Medium" pitchFamily="34" charset="-122"/>
                      <a:cs typeface="Roboto Medium" pitchFamily="34" charset="-120"/>
                    </a:rPr>
                    <a:t>Data-Driven Optimization</a:t>
                  </a:r>
                  <a:endParaRPr lang="en-US" sz="1800" dirty="0"/>
                </a:p>
              </p:txBody>
            </p:sp>
            <p:sp>
              <p:nvSpPr>
                <p:cNvPr id="529" name="Text 20">
                  <a:extLst>
                    <a:ext uri="{FF2B5EF4-FFF2-40B4-BE49-F238E27FC236}">
                      <a16:creationId xmlns:a16="http://schemas.microsoft.com/office/drawing/2014/main" id="{77B50792-3C6B-29B9-7800-134A0BFF599B}"/>
                    </a:ext>
                  </a:extLst>
                </p:cNvPr>
                <p:cNvSpPr/>
                <p:nvPr/>
              </p:nvSpPr>
              <p:spPr>
                <a:xfrm>
                  <a:off x="8036767" y="6812846"/>
                  <a:ext cx="12047815" cy="295037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300"/>
                    </a:lnSpc>
                    <a:buNone/>
                  </a:pPr>
                  <a:r>
                    <a:rPr lang="en-US" sz="1450" dirty="0">
                      <a:solidFill>
                        <a:srgbClr val="272525"/>
                      </a:solidFill>
                      <a:latin typeface="Roboto" pitchFamily="34" charset="0"/>
                      <a:ea typeface="Roboto" pitchFamily="34" charset="-122"/>
                      <a:cs typeface="Roboto" pitchFamily="34" charset="-120"/>
                    </a:rPr>
                    <a:t>Leverage these insights to guide marketing investments, app </a:t>
                  </a:r>
                </a:p>
                <a:p>
                  <a:pPr marL="0" indent="0" algn="l">
                    <a:lnSpc>
                      <a:spcPts val="2300"/>
                    </a:lnSpc>
                    <a:buNone/>
                  </a:pPr>
                  <a:r>
                    <a:rPr lang="en-US" sz="1450" dirty="0">
                      <a:solidFill>
                        <a:srgbClr val="272525"/>
                      </a:solidFill>
                      <a:latin typeface="Roboto" pitchFamily="34" charset="0"/>
                      <a:ea typeface="Roboto" pitchFamily="34" charset="-122"/>
                      <a:cs typeface="Roboto" pitchFamily="34" charset="-120"/>
                    </a:rPr>
                    <a:t>improvement priorities, and strategic business decisions</a:t>
                  </a:r>
                  <a:endParaRPr lang="en-US" sz="1450" dirty="0"/>
                </a:p>
              </p:txBody>
            </p:sp>
          </p:grpSp>
          <p:pic>
            <p:nvPicPr>
              <p:cNvPr id="525" name="Image 4" descr="preencoded.png">
                <a:extLst>
                  <a:ext uri="{FF2B5EF4-FFF2-40B4-BE49-F238E27FC236}">
                    <a16:creationId xmlns:a16="http://schemas.microsoft.com/office/drawing/2014/main" id="{16E123DF-08D1-1711-387F-F50942B85B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6883885" y="5505809"/>
                <a:ext cx="276701" cy="276701"/>
              </a:xfrm>
              <a:prstGeom prst="rect">
                <a:avLst/>
              </a:prstGeom>
            </p:spPr>
          </p:pic>
        </p:grp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ACDC06B9-7344-4336-4130-529C8ED573E6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18823997">
            <a:off x="11205222" y="9581373"/>
            <a:ext cx="2184881" cy="2184881"/>
          </a:xfrm>
          <a:prstGeom prst="rect">
            <a:avLst/>
          </a:prstGeom>
        </p:spPr>
      </p:pic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1C8B2B8-EE24-A35E-0BF6-ECD71F57F0F4}"/>
              </a:ext>
            </a:extLst>
          </p:cNvPr>
          <p:cNvSpPr/>
          <p:nvPr/>
        </p:nvSpPr>
        <p:spPr>
          <a:xfrm rot="10800000">
            <a:off x="8063910" y="-1986158"/>
            <a:ext cx="9568767" cy="12699876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FF23124A-14FD-A4ED-0A58-679220D781B2}"/>
              </a:ext>
            </a:extLst>
          </p:cNvPr>
          <p:cNvSpPr/>
          <p:nvPr/>
        </p:nvSpPr>
        <p:spPr>
          <a:xfrm rot="10800000">
            <a:off x="9210438" y="-2306197"/>
            <a:ext cx="9568767" cy="12699876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8F14EE94-FBD9-CEC1-49B0-D6177F538BA5}"/>
              </a:ext>
            </a:extLst>
          </p:cNvPr>
          <p:cNvSpPr/>
          <p:nvPr/>
        </p:nvSpPr>
        <p:spPr>
          <a:xfrm>
            <a:off x="-3656978" y="-2251215"/>
            <a:ext cx="9346026" cy="12954000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2E886C8B-3C7F-E1DA-2E26-51EBF4AE79E6}"/>
              </a:ext>
            </a:extLst>
          </p:cNvPr>
          <p:cNvSpPr/>
          <p:nvPr/>
        </p:nvSpPr>
        <p:spPr>
          <a:xfrm>
            <a:off x="-5120018" y="-2306196"/>
            <a:ext cx="9346026" cy="13512162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74041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EA7E08-8DEC-6097-A0B4-E589A78FE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228">
            <a:extLst>
              <a:ext uri="{FF2B5EF4-FFF2-40B4-BE49-F238E27FC236}">
                <a16:creationId xmlns:a16="http://schemas.microsoft.com/office/drawing/2014/main" id="{D60A4B37-6202-10D0-1A8E-0DB0E833A7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3966" y="7695716"/>
            <a:ext cx="1680277" cy="5029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2E33376-5AD6-791D-42ED-887D5EE6FAB1}"/>
              </a:ext>
            </a:extLst>
          </p:cNvPr>
          <p:cNvSpPr/>
          <p:nvPr/>
        </p:nvSpPr>
        <p:spPr>
          <a:xfrm>
            <a:off x="-672" y="-34876"/>
            <a:ext cx="14630400" cy="8283485"/>
          </a:xfrm>
          <a:prstGeom prst="rect">
            <a:avLst/>
          </a:prstGeom>
          <a:solidFill>
            <a:srgbClr val="0087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104D66D-2E25-3D8A-DCE6-6C2C22AB6B1A}"/>
              </a:ext>
            </a:extLst>
          </p:cNvPr>
          <p:cNvGrpSpPr/>
          <p:nvPr/>
        </p:nvGrpSpPr>
        <p:grpSpPr>
          <a:xfrm>
            <a:off x="-5260632" y="-30920"/>
            <a:ext cx="15483840" cy="8229600"/>
            <a:chOff x="-5297819" y="1470"/>
            <a:chExt cx="15483840" cy="8229600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B73C13BF-58A6-8DAB-5EE1-43EC1F18B7B8}"/>
                </a:ext>
              </a:extLst>
            </p:cNvPr>
            <p:cNvSpPr/>
            <p:nvPr/>
          </p:nvSpPr>
          <p:spPr>
            <a:xfrm>
              <a:off x="-5297819" y="147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431336 h 8229600"/>
                <a:gd name="connsiteX3" fmla="*/ 14653263 w 15483840"/>
                <a:gd name="connsiteY3" fmla="*/ 426720 h 8229600"/>
                <a:gd name="connsiteX4" fmla="*/ 15323817 w 15483840"/>
                <a:gd name="connsiteY4" fmla="*/ 426720 h 8229600"/>
                <a:gd name="connsiteX5" fmla="*/ 15483840 w 15483840"/>
                <a:gd name="connsiteY5" fmla="*/ 586743 h 8229600"/>
                <a:gd name="connsiteX6" fmla="*/ 15483840 w 15483840"/>
                <a:gd name="connsiteY6" fmla="*/ 1226817 h 8229600"/>
                <a:gd name="connsiteX7" fmla="*/ 15323817 w 15483840"/>
                <a:gd name="connsiteY7" fmla="*/ 1386840 h 8229600"/>
                <a:gd name="connsiteX8" fmla="*/ 14653263 w 15483840"/>
                <a:gd name="connsiteY8" fmla="*/ 1386840 h 8229600"/>
                <a:gd name="connsiteX9" fmla="*/ 14630400 w 15483840"/>
                <a:gd name="connsiteY9" fmla="*/ 138222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431336"/>
                  </a:lnTo>
                  <a:lnTo>
                    <a:pt x="14653263" y="426720"/>
                  </a:lnTo>
                  <a:lnTo>
                    <a:pt x="15323817" y="426720"/>
                  </a:lnTo>
                  <a:cubicBezTo>
                    <a:pt x="15412195" y="426720"/>
                    <a:pt x="15483840" y="498365"/>
                    <a:pt x="15483840" y="586743"/>
                  </a:cubicBezTo>
                  <a:lnTo>
                    <a:pt x="15483840" y="1226817"/>
                  </a:lnTo>
                  <a:cubicBezTo>
                    <a:pt x="15483840" y="1315195"/>
                    <a:pt x="15412195" y="1386840"/>
                    <a:pt x="15323817" y="1386840"/>
                  </a:cubicBezTo>
                  <a:lnTo>
                    <a:pt x="14653263" y="1386840"/>
                  </a:lnTo>
                  <a:lnTo>
                    <a:pt x="14630400" y="138222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A7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40405A5-06FC-D35E-7B2F-5B4EE821F8D4}"/>
                </a:ext>
              </a:extLst>
            </p:cNvPr>
            <p:cNvGrpSpPr/>
            <p:nvPr/>
          </p:nvGrpSpPr>
          <p:grpSpPr>
            <a:xfrm>
              <a:off x="2357332" y="764417"/>
              <a:ext cx="7006483" cy="5272727"/>
              <a:chOff x="6257884" y="1540669"/>
              <a:chExt cx="7006483" cy="5272727"/>
            </a:xfrm>
          </p:grpSpPr>
          <p:sp>
            <p:nvSpPr>
              <p:cNvPr id="30" name="Text 0">
                <a:extLst>
                  <a:ext uri="{FF2B5EF4-FFF2-40B4-BE49-F238E27FC236}">
                    <a16:creationId xmlns:a16="http://schemas.microsoft.com/office/drawing/2014/main" id="{0C509AB8-5415-B50B-5E37-E0081FD74E25}"/>
                  </a:ext>
                </a:extLst>
              </p:cNvPr>
              <p:cNvSpPr/>
              <p:nvPr/>
            </p:nvSpPr>
            <p:spPr>
              <a:xfrm>
                <a:off x="6257884" y="1540669"/>
                <a:ext cx="5670590" cy="70877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Problem Statement</a:t>
                </a:r>
                <a:endParaRPr lang="en-US" sz="4450" dirty="0"/>
              </a:p>
            </p:txBody>
          </p:sp>
          <p:sp>
            <p:nvSpPr>
              <p:cNvPr id="31" name="Text 1">
                <a:extLst>
                  <a:ext uri="{FF2B5EF4-FFF2-40B4-BE49-F238E27FC236}">
                    <a16:creationId xmlns:a16="http://schemas.microsoft.com/office/drawing/2014/main" id="{F9F31BBC-D008-33FF-4144-E0777C14DE4D}"/>
                  </a:ext>
                </a:extLst>
              </p:cNvPr>
              <p:cNvSpPr/>
              <p:nvPr/>
            </p:nvSpPr>
            <p:spPr>
              <a:xfrm>
                <a:off x="6257884" y="2816423"/>
                <a:ext cx="3402330" cy="4252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3300"/>
                  </a:lnSpc>
                  <a:buNone/>
                </a:pPr>
                <a:r>
                  <a:rPr lang="en-US" sz="26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Our Challenge</a:t>
                </a:r>
                <a:endParaRPr lang="en-US" sz="2650" dirty="0"/>
              </a:p>
            </p:txBody>
          </p:sp>
          <p:sp>
            <p:nvSpPr>
              <p:cNvPr id="32" name="Text 2">
                <a:extLst>
                  <a:ext uri="{FF2B5EF4-FFF2-40B4-BE49-F238E27FC236}">
                    <a16:creationId xmlns:a16="http://schemas.microsoft.com/office/drawing/2014/main" id="{6846C2EA-5EBC-7C40-DE45-7F8E16C1703F}"/>
                  </a:ext>
                </a:extLst>
              </p:cNvPr>
              <p:cNvSpPr/>
              <p:nvPr/>
            </p:nvSpPr>
            <p:spPr>
              <a:xfrm>
                <a:off x="6257884" y="3468529"/>
                <a:ext cx="3501509" cy="145161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Analyze Google Play Store data to unlock actionable insights that drive better app development and business decisions.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Shape 11">
                <a:extLst>
                  <a:ext uri="{FF2B5EF4-FFF2-40B4-BE49-F238E27FC236}">
                    <a16:creationId xmlns:a16="http://schemas.microsoft.com/office/drawing/2014/main" id="{08B8F8DA-A29F-3CC8-1917-A50C5D532075}"/>
                  </a:ext>
                </a:extLst>
              </p:cNvPr>
              <p:cNvSpPr/>
              <p:nvPr/>
            </p:nvSpPr>
            <p:spPr>
              <a:xfrm>
                <a:off x="9660213" y="2768720"/>
                <a:ext cx="3501509" cy="4044676"/>
              </a:xfrm>
              <a:prstGeom prst="roundRect">
                <a:avLst>
                  <a:gd name="adj" fmla="val 5504"/>
                </a:avLst>
              </a:prstGeom>
              <a:solidFill>
                <a:srgbClr val="FFBA08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Text 3">
                <a:extLst>
                  <a:ext uri="{FF2B5EF4-FFF2-40B4-BE49-F238E27FC236}">
                    <a16:creationId xmlns:a16="http://schemas.microsoft.com/office/drawing/2014/main" id="{CB44DAA9-63EA-7287-A24D-C6FC302FF569}"/>
                  </a:ext>
                </a:extLst>
              </p:cNvPr>
              <p:cNvSpPr/>
              <p:nvPr/>
            </p:nvSpPr>
            <p:spPr>
              <a:xfrm>
                <a:off x="9762858" y="2816423"/>
                <a:ext cx="3402330" cy="4252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3300"/>
                  </a:lnSpc>
                  <a:buNone/>
                </a:pPr>
                <a:r>
                  <a:rPr lang="en-US" sz="26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Key Questions</a:t>
                </a:r>
                <a:endParaRPr lang="en-US" sz="2650" dirty="0"/>
              </a:p>
            </p:txBody>
          </p:sp>
          <p:sp>
            <p:nvSpPr>
              <p:cNvPr id="56" name="Text 4">
                <a:extLst>
                  <a:ext uri="{FF2B5EF4-FFF2-40B4-BE49-F238E27FC236}">
                    <a16:creationId xmlns:a16="http://schemas.microsoft.com/office/drawing/2014/main" id="{426E068D-4A2F-A750-C89E-5A0AF2272C0C}"/>
                  </a:ext>
                </a:extLst>
              </p:cNvPr>
              <p:cNvSpPr/>
              <p:nvPr/>
            </p:nvSpPr>
            <p:spPr>
              <a:xfrm>
                <a:off x="9762858" y="3468529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How are apps distributed across categories?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 5">
                <a:extLst>
                  <a:ext uri="{FF2B5EF4-FFF2-40B4-BE49-F238E27FC236}">
                    <a16:creationId xmlns:a16="http://schemas.microsoft.com/office/drawing/2014/main" id="{2AC5A842-899C-C463-A784-D272204FEFEC}"/>
                  </a:ext>
                </a:extLst>
              </p:cNvPr>
              <p:cNvSpPr/>
              <p:nvPr/>
            </p:nvSpPr>
            <p:spPr>
              <a:xfrm>
                <a:off x="9762858" y="4273629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What drives higher ratings and engagement?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 6">
                <a:extLst>
                  <a:ext uri="{FF2B5EF4-FFF2-40B4-BE49-F238E27FC236}">
                    <a16:creationId xmlns:a16="http://schemas.microsoft.com/office/drawing/2014/main" id="{ADE893BF-6D3D-2900-6A32-A31DED293482}"/>
                  </a:ext>
                </a:extLst>
              </p:cNvPr>
              <p:cNvSpPr/>
              <p:nvPr/>
            </p:nvSpPr>
            <p:spPr>
              <a:xfrm>
                <a:off x="9762858" y="5078730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How do free and paid apps compare in performance?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 7">
                <a:extLst>
                  <a:ext uri="{FF2B5EF4-FFF2-40B4-BE49-F238E27FC236}">
                    <a16:creationId xmlns:a16="http://schemas.microsoft.com/office/drawing/2014/main" id="{330B0A5B-1F8F-812F-00CA-9B430BB00EF7}"/>
                  </a:ext>
                </a:extLst>
              </p:cNvPr>
              <p:cNvSpPr/>
              <p:nvPr/>
            </p:nvSpPr>
            <p:spPr>
              <a:xfrm>
                <a:off x="9762858" y="5883831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Which categories show the strongest user engagement?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28E0CFD-60AD-EF8E-1DA2-DDF77613D2DA}"/>
              </a:ext>
            </a:extLst>
          </p:cNvPr>
          <p:cNvGrpSpPr/>
          <p:nvPr/>
        </p:nvGrpSpPr>
        <p:grpSpPr>
          <a:xfrm>
            <a:off x="-14417779" y="-25461"/>
            <a:ext cx="19251524" cy="8229600"/>
            <a:chOff x="-5320679" y="-2015"/>
            <a:chExt cx="19251524" cy="82296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307EB2AB-6E06-C10B-891C-7B772443EC22}"/>
                </a:ext>
              </a:extLst>
            </p:cNvPr>
            <p:cNvSpPr/>
            <p:nvPr/>
          </p:nvSpPr>
          <p:spPr>
            <a:xfrm>
              <a:off x="-5320679" y="-2015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1508296 h 8229600"/>
                <a:gd name="connsiteX3" fmla="*/ 14653263 w 15483840"/>
                <a:gd name="connsiteY3" fmla="*/ 1503680 h 8229600"/>
                <a:gd name="connsiteX4" fmla="*/ 15323817 w 15483840"/>
                <a:gd name="connsiteY4" fmla="*/ 1503680 h 8229600"/>
                <a:gd name="connsiteX5" fmla="*/ 15483840 w 15483840"/>
                <a:gd name="connsiteY5" fmla="*/ 1663703 h 8229600"/>
                <a:gd name="connsiteX6" fmla="*/ 15483840 w 15483840"/>
                <a:gd name="connsiteY6" fmla="*/ 2303777 h 8229600"/>
                <a:gd name="connsiteX7" fmla="*/ 15323817 w 15483840"/>
                <a:gd name="connsiteY7" fmla="*/ 2463800 h 8229600"/>
                <a:gd name="connsiteX8" fmla="*/ 14653263 w 15483840"/>
                <a:gd name="connsiteY8" fmla="*/ 2463800 h 8229600"/>
                <a:gd name="connsiteX9" fmla="*/ 14630400 w 15483840"/>
                <a:gd name="connsiteY9" fmla="*/ 245918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1508296"/>
                  </a:lnTo>
                  <a:lnTo>
                    <a:pt x="14653263" y="1503680"/>
                  </a:lnTo>
                  <a:lnTo>
                    <a:pt x="15323817" y="1503680"/>
                  </a:lnTo>
                  <a:cubicBezTo>
                    <a:pt x="15412195" y="1503680"/>
                    <a:pt x="15483840" y="1575325"/>
                    <a:pt x="15483840" y="1663703"/>
                  </a:cubicBezTo>
                  <a:lnTo>
                    <a:pt x="15483840" y="2303777"/>
                  </a:lnTo>
                  <a:cubicBezTo>
                    <a:pt x="15483840" y="2392155"/>
                    <a:pt x="15412195" y="2463800"/>
                    <a:pt x="15323817" y="2463800"/>
                  </a:cubicBezTo>
                  <a:lnTo>
                    <a:pt x="14653263" y="2463800"/>
                  </a:lnTo>
                  <a:lnTo>
                    <a:pt x="14630400" y="245918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BA08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2AD23B9-A794-387E-7782-CC8D6BDE94B4}"/>
                </a:ext>
              </a:extLst>
            </p:cNvPr>
            <p:cNvGrpSpPr/>
            <p:nvPr/>
          </p:nvGrpSpPr>
          <p:grpSpPr>
            <a:xfrm>
              <a:off x="4038094" y="456897"/>
              <a:ext cx="9892751" cy="6883329"/>
              <a:chOff x="3365543" y="473245"/>
              <a:chExt cx="9892751" cy="6883329"/>
            </a:xfrm>
          </p:grpSpPr>
          <p:sp>
            <p:nvSpPr>
              <p:cNvPr id="8" name="Text 0">
                <a:extLst>
                  <a:ext uri="{FF2B5EF4-FFF2-40B4-BE49-F238E27FC236}">
                    <a16:creationId xmlns:a16="http://schemas.microsoft.com/office/drawing/2014/main" id="{64066EE2-97A3-8B6F-BB44-3EF8FE715D2A}"/>
                  </a:ext>
                </a:extLst>
              </p:cNvPr>
              <p:cNvSpPr/>
              <p:nvPr/>
            </p:nvSpPr>
            <p:spPr>
              <a:xfrm>
                <a:off x="3555113" y="473245"/>
                <a:ext cx="4301043" cy="43566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Dataset Overview</a:t>
                </a:r>
                <a:endParaRPr lang="en-US" sz="4450" dirty="0"/>
              </a:p>
            </p:txBody>
          </p:sp>
          <p:sp>
            <p:nvSpPr>
              <p:cNvPr id="9" name="Text 10">
                <a:extLst>
                  <a:ext uri="{FF2B5EF4-FFF2-40B4-BE49-F238E27FC236}">
                    <a16:creationId xmlns:a16="http://schemas.microsoft.com/office/drawing/2014/main" id="{B9D802A6-C088-1515-F09B-C064372F69DA}"/>
                  </a:ext>
                </a:extLst>
              </p:cNvPr>
              <p:cNvSpPr/>
              <p:nvPr/>
            </p:nvSpPr>
            <p:spPr>
              <a:xfrm>
                <a:off x="3365543" y="1062828"/>
                <a:ext cx="9892751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b="1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Data Source:</a:t>
                </a: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 Kaggle — Google Play Store Dataset</a:t>
                </a:r>
                <a:endParaRPr lang="en-US" sz="1750" dirty="0"/>
              </a:p>
            </p:txBody>
          </p:sp>
          <p:sp>
            <p:nvSpPr>
              <p:cNvPr id="10" name="Shape 11">
                <a:extLst>
                  <a:ext uri="{FF2B5EF4-FFF2-40B4-BE49-F238E27FC236}">
                    <a16:creationId xmlns:a16="http://schemas.microsoft.com/office/drawing/2014/main" id="{B238D476-2DA2-5CF8-689C-0305FD38EF15}"/>
                  </a:ext>
                </a:extLst>
              </p:cNvPr>
              <p:cNvSpPr/>
              <p:nvPr/>
            </p:nvSpPr>
            <p:spPr>
              <a:xfrm>
                <a:off x="3607455" y="1746228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Text 1">
                <a:extLst>
                  <a:ext uri="{FF2B5EF4-FFF2-40B4-BE49-F238E27FC236}">
                    <a16:creationId xmlns:a16="http://schemas.microsoft.com/office/drawing/2014/main" id="{35EAA8FC-5B6B-7532-8742-B421D6953399}"/>
                  </a:ext>
                </a:extLst>
              </p:cNvPr>
              <p:cNvSpPr/>
              <p:nvPr/>
            </p:nvSpPr>
            <p:spPr>
              <a:xfrm>
                <a:off x="4137800" y="1673469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10,836</a:t>
                </a:r>
                <a:endParaRPr lang="en-US" sz="4000" dirty="0"/>
              </a:p>
            </p:txBody>
          </p:sp>
          <p:sp>
            <p:nvSpPr>
              <p:cNvPr id="12" name="Text 2">
                <a:extLst>
                  <a:ext uri="{FF2B5EF4-FFF2-40B4-BE49-F238E27FC236}">
                    <a16:creationId xmlns:a16="http://schemas.microsoft.com/office/drawing/2014/main" id="{0D73D233-A123-2708-7373-1D2E7FCD0783}"/>
                  </a:ext>
                </a:extLst>
              </p:cNvPr>
              <p:cNvSpPr/>
              <p:nvPr/>
            </p:nvSpPr>
            <p:spPr>
              <a:xfrm>
                <a:off x="4479810" y="2553404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Total Apps</a:t>
                </a:r>
                <a:endParaRPr lang="en-US" sz="2200" dirty="0"/>
              </a:p>
            </p:txBody>
          </p:sp>
          <p:sp>
            <p:nvSpPr>
              <p:cNvPr id="13" name="Text 3">
                <a:extLst>
                  <a:ext uri="{FF2B5EF4-FFF2-40B4-BE49-F238E27FC236}">
                    <a16:creationId xmlns:a16="http://schemas.microsoft.com/office/drawing/2014/main" id="{748810E4-C4D7-4271-4BDB-B3F1301BB511}"/>
                  </a:ext>
                </a:extLst>
              </p:cNvPr>
              <p:cNvSpPr/>
              <p:nvPr/>
            </p:nvSpPr>
            <p:spPr>
              <a:xfrm>
                <a:off x="4137800" y="3047127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Comprehensive app ecosystem</a:t>
                </a:r>
                <a:endParaRPr lang="en-US" sz="1750" dirty="0"/>
              </a:p>
            </p:txBody>
          </p:sp>
          <p:sp>
            <p:nvSpPr>
              <p:cNvPr id="14" name="Shape 11">
                <a:extLst>
                  <a:ext uri="{FF2B5EF4-FFF2-40B4-BE49-F238E27FC236}">
                    <a16:creationId xmlns:a16="http://schemas.microsoft.com/office/drawing/2014/main" id="{A584969B-7B43-0DA0-AAE2-85332E3D716F}"/>
                  </a:ext>
                </a:extLst>
              </p:cNvPr>
              <p:cNvSpPr/>
              <p:nvPr/>
            </p:nvSpPr>
            <p:spPr>
              <a:xfrm>
                <a:off x="3607455" y="3684825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Text 4">
                <a:extLst>
                  <a:ext uri="{FF2B5EF4-FFF2-40B4-BE49-F238E27FC236}">
                    <a16:creationId xmlns:a16="http://schemas.microsoft.com/office/drawing/2014/main" id="{056C998B-23FC-83E1-FE65-06EAF6E691E2}"/>
                  </a:ext>
                </a:extLst>
              </p:cNvPr>
              <p:cNvSpPr/>
              <p:nvPr/>
            </p:nvSpPr>
            <p:spPr>
              <a:xfrm>
                <a:off x="4137800" y="3618023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33</a:t>
                </a:r>
                <a:endParaRPr lang="en-US" sz="4000" dirty="0"/>
              </a:p>
            </p:txBody>
          </p:sp>
          <p:sp>
            <p:nvSpPr>
              <p:cNvPr id="16" name="Text 5">
                <a:extLst>
                  <a:ext uri="{FF2B5EF4-FFF2-40B4-BE49-F238E27FC236}">
                    <a16:creationId xmlns:a16="http://schemas.microsoft.com/office/drawing/2014/main" id="{1B3FE147-8FEA-1D1C-2A88-4E1B736DC13E}"/>
                  </a:ext>
                </a:extLst>
              </p:cNvPr>
              <p:cNvSpPr/>
              <p:nvPr/>
            </p:nvSpPr>
            <p:spPr>
              <a:xfrm>
                <a:off x="4479810" y="4497958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Categories</a:t>
                </a:r>
                <a:endParaRPr lang="en-US" sz="2200" dirty="0"/>
              </a:p>
            </p:txBody>
          </p:sp>
          <p:sp>
            <p:nvSpPr>
              <p:cNvPr id="17" name="Text 6">
                <a:extLst>
                  <a:ext uri="{FF2B5EF4-FFF2-40B4-BE49-F238E27FC236}">
                    <a16:creationId xmlns:a16="http://schemas.microsoft.com/office/drawing/2014/main" id="{E418B137-A20E-E698-F377-1D07FB19A4AB}"/>
                  </a:ext>
                </a:extLst>
              </p:cNvPr>
              <p:cNvSpPr/>
              <p:nvPr/>
            </p:nvSpPr>
            <p:spPr>
              <a:xfrm>
                <a:off x="4137800" y="4991681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Diverse app segments</a:t>
                </a:r>
                <a:endParaRPr lang="en-US" sz="1750" dirty="0"/>
              </a:p>
            </p:txBody>
          </p:sp>
          <p:sp>
            <p:nvSpPr>
              <p:cNvPr id="18" name="Shape 11">
                <a:extLst>
                  <a:ext uri="{FF2B5EF4-FFF2-40B4-BE49-F238E27FC236}">
                    <a16:creationId xmlns:a16="http://schemas.microsoft.com/office/drawing/2014/main" id="{8515F1E5-65A6-99BD-A610-CA4327D0F5E3}"/>
                  </a:ext>
                </a:extLst>
              </p:cNvPr>
              <p:cNvSpPr/>
              <p:nvPr/>
            </p:nvSpPr>
            <p:spPr>
              <a:xfrm>
                <a:off x="3616739" y="5625762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7">
                <a:extLst>
                  <a:ext uri="{FF2B5EF4-FFF2-40B4-BE49-F238E27FC236}">
                    <a16:creationId xmlns:a16="http://schemas.microsoft.com/office/drawing/2014/main" id="{C6D85FFF-CF8D-0B56-D0DE-87A24F0F7527}"/>
                  </a:ext>
                </a:extLst>
              </p:cNvPr>
              <p:cNvSpPr/>
              <p:nvPr/>
            </p:nvSpPr>
            <p:spPr>
              <a:xfrm>
                <a:off x="4137800" y="5641393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2012-16</a:t>
                </a:r>
                <a:endParaRPr lang="en-US" sz="4000" dirty="0"/>
              </a:p>
            </p:txBody>
          </p:sp>
          <p:sp>
            <p:nvSpPr>
              <p:cNvPr id="20" name="Text 8">
                <a:extLst>
                  <a:ext uri="{FF2B5EF4-FFF2-40B4-BE49-F238E27FC236}">
                    <a16:creationId xmlns:a16="http://schemas.microsoft.com/office/drawing/2014/main" id="{A30510EE-87F3-071F-5D66-15F11A163CAF}"/>
                  </a:ext>
                </a:extLst>
              </p:cNvPr>
              <p:cNvSpPr/>
              <p:nvPr/>
            </p:nvSpPr>
            <p:spPr>
              <a:xfrm>
                <a:off x="4479811" y="6521328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Time Period</a:t>
                </a:r>
                <a:endParaRPr lang="en-US" sz="2200" dirty="0"/>
              </a:p>
            </p:txBody>
          </p:sp>
          <p:sp>
            <p:nvSpPr>
              <p:cNvPr id="21" name="Text 9">
                <a:extLst>
                  <a:ext uri="{FF2B5EF4-FFF2-40B4-BE49-F238E27FC236}">
                    <a16:creationId xmlns:a16="http://schemas.microsoft.com/office/drawing/2014/main" id="{25B14E71-9E9F-4311-F502-49EA3F7E54CD}"/>
                  </a:ext>
                </a:extLst>
              </p:cNvPr>
              <p:cNvSpPr/>
              <p:nvPr/>
            </p:nvSpPr>
            <p:spPr>
              <a:xfrm>
                <a:off x="4137800" y="7015051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Multi-year analysis</a:t>
                </a:r>
                <a:endParaRPr lang="en-US" sz="175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2E5DDDB-DB3C-905E-DDD2-1B0E7A69DED9}"/>
              </a:ext>
            </a:extLst>
          </p:cNvPr>
          <p:cNvGrpSpPr/>
          <p:nvPr/>
        </p:nvGrpSpPr>
        <p:grpSpPr>
          <a:xfrm>
            <a:off x="-14425401" y="-31652"/>
            <a:ext cx="15483840" cy="8229600"/>
            <a:chOff x="-5328299" y="-31652"/>
            <a:chExt cx="15483840" cy="82296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A8FCA342-BDAC-8E7E-0570-FFB0A4F0BD9D}"/>
                </a:ext>
              </a:extLst>
            </p:cNvPr>
            <p:cNvSpPr/>
            <p:nvPr/>
          </p:nvSpPr>
          <p:spPr>
            <a:xfrm>
              <a:off x="-5328299" y="-31652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2585256 h 8229600"/>
                <a:gd name="connsiteX3" fmla="*/ 14653263 w 15483840"/>
                <a:gd name="connsiteY3" fmla="*/ 2580640 h 8229600"/>
                <a:gd name="connsiteX4" fmla="*/ 15323817 w 15483840"/>
                <a:gd name="connsiteY4" fmla="*/ 2580640 h 8229600"/>
                <a:gd name="connsiteX5" fmla="*/ 15483840 w 15483840"/>
                <a:gd name="connsiteY5" fmla="*/ 2740663 h 8229600"/>
                <a:gd name="connsiteX6" fmla="*/ 15483840 w 15483840"/>
                <a:gd name="connsiteY6" fmla="*/ 3380737 h 8229600"/>
                <a:gd name="connsiteX7" fmla="*/ 15323817 w 15483840"/>
                <a:gd name="connsiteY7" fmla="*/ 3540760 h 8229600"/>
                <a:gd name="connsiteX8" fmla="*/ 14653263 w 15483840"/>
                <a:gd name="connsiteY8" fmla="*/ 3540760 h 8229600"/>
                <a:gd name="connsiteX9" fmla="*/ 14630400 w 15483840"/>
                <a:gd name="connsiteY9" fmla="*/ 353614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2585256"/>
                  </a:lnTo>
                  <a:lnTo>
                    <a:pt x="14653263" y="2580640"/>
                  </a:lnTo>
                  <a:lnTo>
                    <a:pt x="15323817" y="2580640"/>
                  </a:lnTo>
                  <a:cubicBezTo>
                    <a:pt x="15412195" y="2580640"/>
                    <a:pt x="15483840" y="2652285"/>
                    <a:pt x="15483840" y="2740663"/>
                  </a:cubicBezTo>
                  <a:lnTo>
                    <a:pt x="15483840" y="3380737"/>
                  </a:lnTo>
                  <a:cubicBezTo>
                    <a:pt x="15483840" y="3469115"/>
                    <a:pt x="15412195" y="3540760"/>
                    <a:pt x="15323817" y="3540760"/>
                  </a:cubicBezTo>
                  <a:lnTo>
                    <a:pt x="14653263" y="3540760"/>
                  </a:lnTo>
                  <a:lnTo>
                    <a:pt x="14630400" y="353614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BF8CC"/>
            </a:solidFill>
            <a:ln>
              <a:noFill/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7A30982-2C3F-E523-0AA2-D74162019F41}"/>
                </a:ext>
              </a:extLst>
            </p:cNvPr>
            <p:cNvGrpSpPr/>
            <p:nvPr/>
          </p:nvGrpSpPr>
          <p:grpSpPr>
            <a:xfrm>
              <a:off x="3171226" y="278261"/>
              <a:ext cx="5953993" cy="7417455"/>
              <a:chOff x="3233344" y="109027"/>
              <a:chExt cx="5953993" cy="7417455"/>
            </a:xfrm>
          </p:grpSpPr>
          <p:sp>
            <p:nvSpPr>
              <p:cNvPr id="25" name="Text 1">
                <a:extLst>
                  <a:ext uri="{FF2B5EF4-FFF2-40B4-BE49-F238E27FC236}">
                    <a16:creationId xmlns:a16="http://schemas.microsoft.com/office/drawing/2014/main" id="{78848B69-FE2D-3396-23B0-2DDE505DDFFF}"/>
                  </a:ext>
                </a:extLst>
              </p:cNvPr>
              <p:cNvSpPr/>
              <p:nvPr/>
            </p:nvSpPr>
            <p:spPr>
              <a:xfrm>
                <a:off x="3264323" y="816496"/>
                <a:ext cx="209155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01</a:t>
                </a:r>
                <a:endParaRPr lang="en-US" sz="1750" dirty="0"/>
              </a:p>
            </p:txBody>
          </p:sp>
          <p:sp>
            <p:nvSpPr>
              <p:cNvPr id="26" name="Shape 2">
                <a:extLst>
                  <a:ext uri="{FF2B5EF4-FFF2-40B4-BE49-F238E27FC236}">
                    <a16:creationId xmlns:a16="http://schemas.microsoft.com/office/drawing/2014/main" id="{00EAB9AC-7308-B847-FFB5-5174942FB924}"/>
                  </a:ext>
                </a:extLst>
              </p:cNvPr>
              <p:cNvSpPr/>
              <p:nvPr/>
            </p:nvSpPr>
            <p:spPr>
              <a:xfrm>
                <a:off x="3264323" y="1170706"/>
                <a:ext cx="5923013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Text 3">
                <a:extLst>
                  <a:ext uri="{FF2B5EF4-FFF2-40B4-BE49-F238E27FC236}">
                    <a16:creationId xmlns:a16="http://schemas.microsoft.com/office/drawing/2014/main" id="{9F3AC0C3-338D-53C6-FDB8-F60A98319B09}"/>
                  </a:ext>
                </a:extLst>
              </p:cNvPr>
              <p:cNvSpPr/>
              <p:nvPr/>
            </p:nvSpPr>
            <p:spPr>
              <a:xfrm>
                <a:off x="3264324" y="1344776"/>
                <a:ext cx="2615152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 Quality</a:t>
                </a:r>
                <a:endParaRPr lang="en-US" sz="2200" dirty="0"/>
              </a:p>
            </p:txBody>
          </p:sp>
          <p:sp>
            <p:nvSpPr>
              <p:cNvPr id="28" name="Text 4">
                <a:extLst>
                  <a:ext uri="{FF2B5EF4-FFF2-40B4-BE49-F238E27FC236}">
                    <a16:creationId xmlns:a16="http://schemas.microsoft.com/office/drawing/2014/main" id="{DE16AB6F-50E5-0EC1-4D5A-2080B376CA1C}"/>
                  </a:ext>
                </a:extLst>
              </p:cNvPr>
              <p:cNvSpPr/>
              <p:nvPr/>
            </p:nvSpPr>
            <p:spPr>
              <a:xfrm>
                <a:off x="3264323" y="1834242"/>
                <a:ext cx="5923013" cy="72461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Removed null values in critical fields: Rating, Reviews, and Installs to ensure accuracy</a:t>
                </a:r>
                <a:endParaRPr lang="en-US" sz="1750" dirty="0"/>
              </a:p>
            </p:txBody>
          </p:sp>
          <p:sp>
            <p:nvSpPr>
              <p:cNvPr id="29" name="Text 0">
                <a:extLst>
                  <a:ext uri="{FF2B5EF4-FFF2-40B4-BE49-F238E27FC236}">
                    <a16:creationId xmlns:a16="http://schemas.microsoft.com/office/drawing/2014/main" id="{523C600F-78BE-06F5-CA82-B27077B8C564}"/>
                  </a:ext>
                </a:extLst>
              </p:cNvPr>
              <p:cNvSpPr/>
              <p:nvPr/>
            </p:nvSpPr>
            <p:spPr>
              <a:xfrm>
                <a:off x="3233344" y="109027"/>
                <a:ext cx="5289772" cy="70746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 Cleaning Process</a:t>
                </a:r>
                <a:endParaRPr lang="en-US" sz="4450" dirty="0"/>
              </a:p>
            </p:txBody>
          </p:sp>
          <p:sp>
            <p:nvSpPr>
              <p:cNvPr id="34" name="Text 13">
                <a:extLst>
                  <a:ext uri="{FF2B5EF4-FFF2-40B4-BE49-F238E27FC236}">
                    <a16:creationId xmlns:a16="http://schemas.microsoft.com/office/drawing/2014/main" id="{F5F8B5BE-CE5C-4B17-5698-8DDE73C1781B}"/>
                  </a:ext>
                </a:extLst>
              </p:cNvPr>
              <p:cNvSpPr/>
              <p:nvPr/>
            </p:nvSpPr>
            <p:spPr>
              <a:xfrm>
                <a:off x="3262179" y="2683007"/>
                <a:ext cx="209227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02</a:t>
                </a:r>
                <a:endParaRPr lang="en-US" sz="1750" dirty="0"/>
              </a:p>
            </p:txBody>
          </p:sp>
          <p:sp>
            <p:nvSpPr>
              <p:cNvPr id="35" name="Shape 14">
                <a:extLst>
                  <a:ext uri="{FF2B5EF4-FFF2-40B4-BE49-F238E27FC236}">
                    <a16:creationId xmlns:a16="http://schemas.microsoft.com/office/drawing/2014/main" id="{6B4EAAC8-DD58-8AB4-F381-AD8EECD0897F}"/>
                  </a:ext>
                </a:extLst>
              </p:cNvPr>
              <p:cNvSpPr/>
              <p:nvPr/>
            </p:nvSpPr>
            <p:spPr>
              <a:xfrm>
                <a:off x="3262179" y="3037217"/>
                <a:ext cx="5925157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Text 15">
                <a:extLst>
                  <a:ext uri="{FF2B5EF4-FFF2-40B4-BE49-F238E27FC236}">
                    <a16:creationId xmlns:a16="http://schemas.microsoft.com/office/drawing/2014/main" id="{E6E709E0-AEC4-FCB4-DF7C-BFB4A6CD4FF3}"/>
                  </a:ext>
                </a:extLst>
              </p:cNvPr>
              <p:cNvSpPr/>
              <p:nvPr/>
            </p:nvSpPr>
            <p:spPr>
              <a:xfrm>
                <a:off x="3262180" y="3211288"/>
                <a:ext cx="2616050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Type Correction</a:t>
                </a:r>
                <a:endParaRPr lang="en-US" sz="2200" dirty="0"/>
              </a:p>
            </p:txBody>
          </p:sp>
          <p:sp>
            <p:nvSpPr>
              <p:cNvPr id="37" name="Text 16">
                <a:extLst>
                  <a:ext uri="{FF2B5EF4-FFF2-40B4-BE49-F238E27FC236}">
                    <a16:creationId xmlns:a16="http://schemas.microsoft.com/office/drawing/2014/main" id="{9142BFCD-9820-62ED-11FC-61DD633B7235}"/>
                  </a:ext>
                </a:extLst>
              </p:cNvPr>
              <p:cNvSpPr/>
              <p:nvPr/>
            </p:nvSpPr>
            <p:spPr>
              <a:xfrm>
                <a:off x="3262179" y="3734207"/>
                <a:ext cx="5925157" cy="36230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Fixed data types across numbers, dates, and text fields</a:t>
                </a:r>
                <a:endParaRPr lang="en-US" sz="1750" dirty="0"/>
              </a:p>
            </p:txBody>
          </p:sp>
          <p:sp>
            <p:nvSpPr>
              <p:cNvPr id="38" name="Text 17">
                <a:extLst>
                  <a:ext uri="{FF2B5EF4-FFF2-40B4-BE49-F238E27FC236}">
                    <a16:creationId xmlns:a16="http://schemas.microsoft.com/office/drawing/2014/main" id="{159CF055-811F-2215-0E09-5D109DF869A4}"/>
                  </a:ext>
                </a:extLst>
              </p:cNvPr>
              <p:cNvSpPr/>
              <p:nvPr/>
            </p:nvSpPr>
            <p:spPr>
              <a:xfrm>
                <a:off x="3262179" y="4119502"/>
                <a:ext cx="209231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03</a:t>
                </a:r>
                <a:endParaRPr lang="en-US" sz="1750" dirty="0"/>
              </a:p>
            </p:txBody>
          </p:sp>
          <p:sp>
            <p:nvSpPr>
              <p:cNvPr id="39" name="Shape 18">
                <a:extLst>
                  <a:ext uri="{FF2B5EF4-FFF2-40B4-BE49-F238E27FC236}">
                    <a16:creationId xmlns:a16="http://schemas.microsoft.com/office/drawing/2014/main" id="{97FB16A5-D900-7D81-157C-28F3461E5F06}"/>
                  </a:ext>
                </a:extLst>
              </p:cNvPr>
              <p:cNvSpPr/>
              <p:nvPr/>
            </p:nvSpPr>
            <p:spPr>
              <a:xfrm>
                <a:off x="3262179" y="4473712"/>
                <a:ext cx="5925157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Text 19">
                <a:extLst>
                  <a:ext uri="{FF2B5EF4-FFF2-40B4-BE49-F238E27FC236}">
                    <a16:creationId xmlns:a16="http://schemas.microsoft.com/office/drawing/2014/main" id="{BB33923D-BF11-2317-7C2D-9F40003825AC}"/>
                  </a:ext>
                </a:extLst>
              </p:cNvPr>
              <p:cNvSpPr/>
              <p:nvPr/>
            </p:nvSpPr>
            <p:spPr>
              <a:xfrm>
                <a:off x="3262179" y="4647782"/>
                <a:ext cx="2616099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Feature Engineering</a:t>
                </a:r>
                <a:endParaRPr lang="en-US" sz="2200" dirty="0"/>
              </a:p>
            </p:txBody>
          </p:sp>
          <p:sp>
            <p:nvSpPr>
              <p:cNvPr id="41" name="Text 20">
                <a:extLst>
                  <a:ext uri="{FF2B5EF4-FFF2-40B4-BE49-F238E27FC236}">
                    <a16:creationId xmlns:a16="http://schemas.microsoft.com/office/drawing/2014/main" id="{D81A79F9-581F-B4BD-CB91-42A4318A2E20}"/>
                  </a:ext>
                </a:extLst>
              </p:cNvPr>
              <p:cNvSpPr/>
              <p:nvPr/>
            </p:nvSpPr>
            <p:spPr>
              <a:xfrm>
                <a:off x="3262179" y="5137248"/>
                <a:ext cx="5925157" cy="72461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Added Year, Month, and Revenue Estimate columns for deeper insights</a:t>
                </a:r>
                <a:endParaRPr lang="en-US" sz="1750" dirty="0"/>
              </a:p>
            </p:txBody>
          </p:sp>
          <p:sp>
            <p:nvSpPr>
              <p:cNvPr id="42" name="Text 9">
                <a:extLst>
                  <a:ext uri="{FF2B5EF4-FFF2-40B4-BE49-F238E27FC236}">
                    <a16:creationId xmlns:a16="http://schemas.microsoft.com/office/drawing/2014/main" id="{864BA960-DCC5-867C-3AA5-023BF4D2F0C8}"/>
                  </a:ext>
                </a:extLst>
              </p:cNvPr>
              <p:cNvSpPr/>
              <p:nvPr/>
            </p:nvSpPr>
            <p:spPr>
              <a:xfrm>
                <a:off x="3264324" y="5965298"/>
                <a:ext cx="209155" cy="42432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04</a:t>
                </a:r>
              </a:p>
              <a:p>
                <a:pPr marL="0" indent="0" algn="l">
                  <a:lnSpc>
                    <a:spcPts val="2850"/>
                  </a:lnSpc>
                  <a:buNone/>
                </a:pPr>
                <a:endParaRPr lang="en-US" sz="1750" dirty="0"/>
              </a:p>
            </p:txBody>
          </p:sp>
          <p:sp>
            <p:nvSpPr>
              <p:cNvPr id="43" name="Shape 10">
                <a:extLst>
                  <a:ext uri="{FF2B5EF4-FFF2-40B4-BE49-F238E27FC236}">
                    <a16:creationId xmlns:a16="http://schemas.microsoft.com/office/drawing/2014/main" id="{F248C13C-BF9F-F9B6-FD49-B76FEE1B437C}"/>
                  </a:ext>
                </a:extLst>
              </p:cNvPr>
              <p:cNvSpPr/>
              <p:nvPr/>
            </p:nvSpPr>
            <p:spPr>
              <a:xfrm>
                <a:off x="3264325" y="6319508"/>
                <a:ext cx="5923012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Text 11">
                <a:extLst>
                  <a:ext uri="{FF2B5EF4-FFF2-40B4-BE49-F238E27FC236}">
                    <a16:creationId xmlns:a16="http://schemas.microsoft.com/office/drawing/2014/main" id="{1A6EB215-2DA9-F4B7-C407-A21E41C6A810}"/>
                  </a:ext>
                </a:extLst>
              </p:cNvPr>
              <p:cNvSpPr/>
              <p:nvPr/>
            </p:nvSpPr>
            <p:spPr>
              <a:xfrm>
                <a:off x="3264325" y="6493579"/>
                <a:ext cx="2615152" cy="53057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Standardization</a:t>
                </a:r>
                <a:endParaRPr lang="en-US" sz="2200" dirty="0"/>
              </a:p>
            </p:txBody>
          </p:sp>
          <p:sp>
            <p:nvSpPr>
              <p:cNvPr id="45" name="Text 12">
                <a:extLst>
                  <a:ext uri="{FF2B5EF4-FFF2-40B4-BE49-F238E27FC236}">
                    <a16:creationId xmlns:a16="http://schemas.microsoft.com/office/drawing/2014/main" id="{58B4C12A-AC28-0A43-469D-5782670FD4FE}"/>
                  </a:ext>
                </a:extLst>
              </p:cNvPr>
              <p:cNvSpPr/>
              <p:nvPr/>
            </p:nvSpPr>
            <p:spPr>
              <a:xfrm>
                <a:off x="3264325" y="6983045"/>
                <a:ext cx="5923012" cy="5434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Unified category names and city labels for consistent </a:t>
                </a:r>
              </a:p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reporting</a:t>
                </a:r>
                <a:endParaRPr lang="en-US" sz="1750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F531A6-FB85-15FC-3572-67C2AA17DAE0}"/>
              </a:ext>
            </a:extLst>
          </p:cNvPr>
          <p:cNvGrpSpPr/>
          <p:nvPr/>
        </p:nvGrpSpPr>
        <p:grpSpPr>
          <a:xfrm>
            <a:off x="-14436831" y="-20222"/>
            <a:ext cx="15483840" cy="8229600"/>
            <a:chOff x="-1417320" y="0"/>
            <a:chExt cx="15483840" cy="82296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D0353012-3429-0A39-8EC0-D0AD3B336B83}"/>
                </a:ext>
              </a:extLst>
            </p:cNvPr>
            <p:cNvSpPr/>
            <p:nvPr/>
          </p:nvSpPr>
          <p:spPr>
            <a:xfrm>
              <a:off x="-1417320" y="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3662216 h 8229600"/>
                <a:gd name="connsiteX3" fmla="*/ 14653263 w 15483840"/>
                <a:gd name="connsiteY3" fmla="*/ 3657600 h 8229600"/>
                <a:gd name="connsiteX4" fmla="*/ 15323817 w 15483840"/>
                <a:gd name="connsiteY4" fmla="*/ 3657600 h 8229600"/>
                <a:gd name="connsiteX5" fmla="*/ 15483840 w 15483840"/>
                <a:gd name="connsiteY5" fmla="*/ 3817623 h 8229600"/>
                <a:gd name="connsiteX6" fmla="*/ 15483840 w 15483840"/>
                <a:gd name="connsiteY6" fmla="*/ 4457697 h 8229600"/>
                <a:gd name="connsiteX7" fmla="*/ 15323817 w 15483840"/>
                <a:gd name="connsiteY7" fmla="*/ 4617720 h 8229600"/>
                <a:gd name="connsiteX8" fmla="*/ 14653263 w 15483840"/>
                <a:gd name="connsiteY8" fmla="*/ 4617720 h 8229600"/>
                <a:gd name="connsiteX9" fmla="*/ 14630400 w 15483840"/>
                <a:gd name="connsiteY9" fmla="*/ 461310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3662216"/>
                  </a:lnTo>
                  <a:lnTo>
                    <a:pt x="14653263" y="3657600"/>
                  </a:lnTo>
                  <a:lnTo>
                    <a:pt x="15323817" y="3657600"/>
                  </a:lnTo>
                  <a:cubicBezTo>
                    <a:pt x="15412195" y="3657600"/>
                    <a:pt x="15483840" y="3729245"/>
                    <a:pt x="15483840" y="3817623"/>
                  </a:cubicBezTo>
                  <a:lnTo>
                    <a:pt x="15483840" y="4457697"/>
                  </a:lnTo>
                  <a:cubicBezTo>
                    <a:pt x="15483840" y="4546075"/>
                    <a:pt x="15412195" y="4617720"/>
                    <a:pt x="15323817" y="4617720"/>
                  </a:cubicBezTo>
                  <a:lnTo>
                    <a:pt x="14653263" y="4617720"/>
                  </a:lnTo>
                  <a:lnTo>
                    <a:pt x="14630400" y="461310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DE4CF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8" name="Text 0">
              <a:extLst>
                <a:ext uri="{FF2B5EF4-FFF2-40B4-BE49-F238E27FC236}">
                  <a16:creationId xmlns:a16="http://schemas.microsoft.com/office/drawing/2014/main" id="{6C33BC84-6699-B39C-2101-E557AA149FF7}"/>
                </a:ext>
              </a:extLst>
            </p:cNvPr>
            <p:cNvSpPr/>
            <p:nvPr/>
          </p:nvSpPr>
          <p:spPr>
            <a:xfrm>
              <a:off x="6603373" y="22819"/>
              <a:ext cx="5670590" cy="70877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5550"/>
                </a:lnSpc>
                <a:buNone/>
              </a:pPr>
              <a:r>
                <a:rPr lang="en-US" sz="44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Pivot Table Analysis</a:t>
              </a:r>
              <a:endParaRPr lang="en-US" sz="4450" dirty="0"/>
            </a:p>
          </p:txBody>
        </p:sp>
        <p:sp>
          <p:nvSpPr>
            <p:cNvPr id="49" name="Shape 11">
              <a:extLst>
                <a:ext uri="{FF2B5EF4-FFF2-40B4-BE49-F238E27FC236}">
                  <a16:creationId xmlns:a16="http://schemas.microsoft.com/office/drawing/2014/main" id="{DF78A7A1-DDE8-863C-074C-B70791145B66}"/>
                </a:ext>
              </a:extLst>
            </p:cNvPr>
            <p:cNvSpPr/>
            <p:nvPr/>
          </p:nvSpPr>
          <p:spPr>
            <a:xfrm>
              <a:off x="6672021" y="776433"/>
              <a:ext cx="3768343" cy="1982879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Text 5">
              <a:extLst>
                <a:ext uri="{FF2B5EF4-FFF2-40B4-BE49-F238E27FC236}">
                  <a16:creationId xmlns:a16="http://schemas.microsoft.com/office/drawing/2014/main" id="{D02EB2C1-30A7-9941-6392-8FD5CA405839}"/>
                </a:ext>
              </a:extLst>
            </p:cNvPr>
            <p:cNvSpPr/>
            <p:nvPr/>
          </p:nvSpPr>
          <p:spPr>
            <a:xfrm>
              <a:off x="7060215" y="776433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Top 5 Categories by Installs</a:t>
              </a:r>
              <a:endParaRPr lang="en-US" sz="1750" dirty="0"/>
            </a:p>
          </p:txBody>
        </p:sp>
        <p:graphicFrame>
          <p:nvGraphicFramePr>
            <p:cNvPr id="51" name="Chart 50">
              <a:extLst>
                <a:ext uri="{FF2B5EF4-FFF2-40B4-BE49-F238E27FC236}">
                  <a16:creationId xmlns:a16="http://schemas.microsoft.com/office/drawing/2014/main" id="{BBB63DC6-9D7F-FF53-0D92-32FED15205B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72021" y="849730"/>
            <a:ext cx="4112461" cy="19095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2" name="Shape 11">
              <a:extLst>
                <a:ext uri="{FF2B5EF4-FFF2-40B4-BE49-F238E27FC236}">
                  <a16:creationId xmlns:a16="http://schemas.microsoft.com/office/drawing/2014/main" id="{E60F3591-C66E-66D5-ED89-7399926BD35B}"/>
                </a:ext>
              </a:extLst>
            </p:cNvPr>
            <p:cNvSpPr/>
            <p:nvPr/>
          </p:nvSpPr>
          <p:spPr>
            <a:xfrm>
              <a:off x="10046825" y="2841756"/>
              <a:ext cx="3103739" cy="2758746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3" name="Text 3">
              <a:extLst>
                <a:ext uri="{FF2B5EF4-FFF2-40B4-BE49-F238E27FC236}">
                  <a16:creationId xmlns:a16="http://schemas.microsoft.com/office/drawing/2014/main" id="{F60F3A8E-63DA-1BB5-29B8-3D01A0435821}"/>
                </a:ext>
              </a:extLst>
            </p:cNvPr>
            <p:cNvSpPr/>
            <p:nvPr/>
          </p:nvSpPr>
          <p:spPr>
            <a:xfrm>
              <a:off x="10111381" y="2882163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Year-wise App Distribution</a:t>
              </a:r>
              <a:endParaRPr lang="en-US" sz="1750" dirty="0"/>
            </a:p>
          </p:txBody>
        </p:sp>
        <p:graphicFrame>
          <p:nvGraphicFramePr>
            <p:cNvPr id="54" name="Chart 53">
              <a:extLst>
                <a:ext uri="{FF2B5EF4-FFF2-40B4-BE49-F238E27FC236}">
                  <a16:creationId xmlns:a16="http://schemas.microsoft.com/office/drawing/2014/main" id="{6582E1CA-0975-DC6A-367E-44C41D05138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126802" y="3087445"/>
            <a:ext cx="2998675" cy="25130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1" name="Shape 11">
              <a:extLst>
                <a:ext uri="{FF2B5EF4-FFF2-40B4-BE49-F238E27FC236}">
                  <a16:creationId xmlns:a16="http://schemas.microsoft.com/office/drawing/2014/main" id="{27DB3656-EB57-6A6A-DE26-B208A4DE4DD9}"/>
                </a:ext>
              </a:extLst>
            </p:cNvPr>
            <p:cNvSpPr/>
            <p:nvPr/>
          </p:nvSpPr>
          <p:spPr>
            <a:xfrm>
              <a:off x="6672021" y="2848335"/>
              <a:ext cx="3103739" cy="2758746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2" name="Text 10">
              <a:extLst>
                <a:ext uri="{FF2B5EF4-FFF2-40B4-BE49-F238E27FC236}">
                  <a16:creationId xmlns:a16="http://schemas.microsoft.com/office/drawing/2014/main" id="{D3777C39-2B2C-501D-0A53-359FCD88B90E}"/>
                </a:ext>
              </a:extLst>
            </p:cNvPr>
            <p:cNvSpPr/>
            <p:nvPr/>
          </p:nvSpPr>
          <p:spPr>
            <a:xfrm>
              <a:off x="6938855" y="2947262"/>
              <a:ext cx="3501509" cy="41408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Top Apps by Installs</a:t>
              </a:r>
              <a:endParaRPr lang="en-US" sz="1750" dirty="0"/>
            </a:p>
          </p:txBody>
        </p:sp>
        <p:graphicFrame>
          <p:nvGraphicFramePr>
            <p:cNvPr id="63" name="Chart 62">
              <a:extLst>
                <a:ext uri="{FF2B5EF4-FFF2-40B4-BE49-F238E27FC236}">
                  <a16:creationId xmlns:a16="http://schemas.microsoft.com/office/drawing/2014/main" id="{66F34524-D32A-CF40-D3A8-202DD02E874C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72021" y="3180799"/>
            <a:ext cx="3130572" cy="24262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92" name="Shape 11">
              <a:extLst>
                <a:ext uri="{FF2B5EF4-FFF2-40B4-BE49-F238E27FC236}">
                  <a16:creationId xmlns:a16="http://schemas.microsoft.com/office/drawing/2014/main" id="{297049E0-8DFA-6A47-006E-E387DE170E00}"/>
                </a:ext>
              </a:extLst>
            </p:cNvPr>
            <p:cNvSpPr/>
            <p:nvPr/>
          </p:nvSpPr>
          <p:spPr>
            <a:xfrm>
              <a:off x="9410218" y="5751543"/>
              <a:ext cx="3715259" cy="2369825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93" name="Text 7">
              <a:extLst>
                <a:ext uri="{FF2B5EF4-FFF2-40B4-BE49-F238E27FC236}">
                  <a16:creationId xmlns:a16="http://schemas.microsoft.com/office/drawing/2014/main" id="{4A5370A9-354F-A818-70B6-0D7F7542BE54}"/>
                </a:ext>
              </a:extLst>
            </p:cNvPr>
            <p:cNvSpPr/>
            <p:nvPr/>
          </p:nvSpPr>
          <p:spPr>
            <a:xfrm>
              <a:off x="9751184" y="5948314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Category-wise Average Rating</a:t>
              </a:r>
              <a:endParaRPr lang="en-US" sz="1750" dirty="0"/>
            </a:p>
          </p:txBody>
        </p:sp>
        <p:graphicFrame>
          <p:nvGraphicFramePr>
            <p:cNvPr id="194" name="Chart 193">
              <a:extLst>
                <a:ext uri="{FF2B5EF4-FFF2-40B4-BE49-F238E27FC236}">
                  <a16:creationId xmlns:a16="http://schemas.microsoft.com/office/drawing/2014/main" id="{257C0977-A630-7593-88DA-CD9BCA11046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248170" y="6024957"/>
            <a:ext cx="4191985" cy="21566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95" name="Shape 11">
              <a:extLst>
                <a:ext uri="{FF2B5EF4-FFF2-40B4-BE49-F238E27FC236}">
                  <a16:creationId xmlns:a16="http://schemas.microsoft.com/office/drawing/2014/main" id="{D7D9241E-55DF-B26C-4D11-9DA24DE4A07C}"/>
                </a:ext>
              </a:extLst>
            </p:cNvPr>
            <p:cNvSpPr/>
            <p:nvPr/>
          </p:nvSpPr>
          <p:spPr>
            <a:xfrm>
              <a:off x="6359716" y="5751542"/>
              <a:ext cx="2986840" cy="2369825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solidFill>
                <a:srgbClr val="D67E00"/>
              </a:solidFill>
              <a:prstDash val="solid"/>
            </a:ln>
            <a:effectLst>
              <a:outerShdw dist="2032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96" name="Text 8">
              <a:extLst>
                <a:ext uri="{FF2B5EF4-FFF2-40B4-BE49-F238E27FC236}">
                  <a16:creationId xmlns:a16="http://schemas.microsoft.com/office/drawing/2014/main" id="{FF9DAA52-8BE3-AAAF-CB9A-017CAAF51E1E}"/>
                </a:ext>
              </a:extLst>
            </p:cNvPr>
            <p:cNvSpPr/>
            <p:nvPr/>
          </p:nvSpPr>
          <p:spPr>
            <a:xfrm>
              <a:off x="6069956" y="5776177"/>
              <a:ext cx="3501509" cy="42468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 anchor="t"/>
            <a:lstStyle/>
            <a:p>
              <a:pPr algn="l">
                <a:lnSpc>
                  <a:spcPts val="2850"/>
                </a:lnSpc>
                <a:buSzPct val="100000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     Free vs Paid App Comparison</a:t>
              </a:r>
              <a:endParaRPr lang="en-US" sz="1750" dirty="0"/>
            </a:p>
          </p:txBody>
        </p:sp>
        <p:graphicFrame>
          <p:nvGraphicFramePr>
            <p:cNvPr id="197" name="Chart 196">
              <a:extLst>
                <a:ext uri="{FF2B5EF4-FFF2-40B4-BE49-F238E27FC236}">
                  <a16:creationId xmlns:a16="http://schemas.microsoft.com/office/drawing/2014/main" id="{E5101B93-DF77-BECF-2661-45A92B2E06D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359716" y="6087960"/>
            <a:ext cx="2921987" cy="20334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71F0F863-08F3-B51B-FA5E-1D3FC1BD5537}"/>
              </a:ext>
            </a:extLst>
          </p:cNvPr>
          <p:cNvGrpSpPr/>
          <p:nvPr/>
        </p:nvGrpSpPr>
        <p:grpSpPr>
          <a:xfrm>
            <a:off x="-14452073" y="-34876"/>
            <a:ext cx="23557992" cy="8229600"/>
            <a:chOff x="-5354969" y="-34876"/>
            <a:chExt cx="23557992" cy="8229600"/>
          </a:xfrm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121DDB9-E6C6-A547-E70C-3A325E12FA35}"/>
                </a:ext>
              </a:extLst>
            </p:cNvPr>
            <p:cNvSpPr/>
            <p:nvPr/>
          </p:nvSpPr>
          <p:spPr>
            <a:xfrm>
              <a:off x="-5354969" y="-34876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4739176 h 8229600"/>
                <a:gd name="connsiteX3" fmla="*/ 14653263 w 15483840"/>
                <a:gd name="connsiteY3" fmla="*/ 4734560 h 8229600"/>
                <a:gd name="connsiteX4" fmla="*/ 15323817 w 15483840"/>
                <a:gd name="connsiteY4" fmla="*/ 4734560 h 8229600"/>
                <a:gd name="connsiteX5" fmla="*/ 15483840 w 15483840"/>
                <a:gd name="connsiteY5" fmla="*/ 4894583 h 8229600"/>
                <a:gd name="connsiteX6" fmla="*/ 15483840 w 15483840"/>
                <a:gd name="connsiteY6" fmla="*/ 5534657 h 8229600"/>
                <a:gd name="connsiteX7" fmla="*/ 15323817 w 15483840"/>
                <a:gd name="connsiteY7" fmla="*/ 5694680 h 8229600"/>
                <a:gd name="connsiteX8" fmla="*/ 14653263 w 15483840"/>
                <a:gd name="connsiteY8" fmla="*/ 5694680 h 8229600"/>
                <a:gd name="connsiteX9" fmla="*/ 14630400 w 15483840"/>
                <a:gd name="connsiteY9" fmla="*/ 569006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4739176"/>
                  </a:lnTo>
                  <a:lnTo>
                    <a:pt x="14653263" y="4734560"/>
                  </a:lnTo>
                  <a:lnTo>
                    <a:pt x="15323817" y="4734560"/>
                  </a:lnTo>
                  <a:cubicBezTo>
                    <a:pt x="15412195" y="4734560"/>
                    <a:pt x="15483840" y="4806205"/>
                    <a:pt x="15483840" y="4894583"/>
                  </a:cubicBezTo>
                  <a:lnTo>
                    <a:pt x="15483840" y="5534657"/>
                  </a:lnTo>
                  <a:cubicBezTo>
                    <a:pt x="15483840" y="5623035"/>
                    <a:pt x="15412195" y="5694680"/>
                    <a:pt x="15323817" y="5694680"/>
                  </a:cubicBezTo>
                  <a:lnTo>
                    <a:pt x="14653263" y="5694680"/>
                  </a:lnTo>
                  <a:lnTo>
                    <a:pt x="14630400" y="569006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E5EC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0" name="Text 0">
              <a:extLst>
                <a:ext uri="{FF2B5EF4-FFF2-40B4-BE49-F238E27FC236}">
                  <a16:creationId xmlns:a16="http://schemas.microsoft.com/office/drawing/2014/main" id="{8C49D2CE-06B2-59E6-E698-B6B9ACCBBDC9}"/>
                </a:ext>
              </a:extLst>
            </p:cNvPr>
            <p:cNvSpPr/>
            <p:nvPr/>
          </p:nvSpPr>
          <p:spPr>
            <a:xfrm>
              <a:off x="4460115" y="47109"/>
              <a:ext cx="3115508" cy="38945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50"/>
                </a:lnSpc>
                <a:buNone/>
              </a:pPr>
              <a:r>
                <a:rPr lang="en-US" sz="24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Key Insights</a:t>
              </a:r>
              <a:endParaRPr lang="en-US" sz="2450" dirty="0"/>
            </a:p>
          </p:txBody>
        </p:sp>
        <p:sp>
          <p:nvSpPr>
            <p:cNvPr id="201" name="Shape 1">
              <a:extLst>
                <a:ext uri="{FF2B5EF4-FFF2-40B4-BE49-F238E27FC236}">
                  <a16:creationId xmlns:a16="http://schemas.microsoft.com/office/drawing/2014/main" id="{70C1418F-9DFE-3274-3C94-731211E27012}"/>
                </a:ext>
              </a:extLst>
            </p:cNvPr>
            <p:cNvSpPr/>
            <p:nvPr/>
          </p:nvSpPr>
          <p:spPr>
            <a:xfrm>
              <a:off x="4460115" y="685760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02" name="Shape 2">
              <a:extLst>
                <a:ext uri="{FF2B5EF4-FFF2-40B4-BE49-F238E27FC236}">
                  <a16:creationId xmlns:a16="http://schemas.microsoft.com/office/drawing/2014/main" id="{2BA193C6-F762-B724-2276-C78DAC51E679}"/>
                </a:ext>
              </a:extLst>
            </p:cNvPr>
            <p:cNvSpPr/>
            <p:nvPr/>
          </p:nvSpPr>
          <p:spPr>
            <a:xfrm>
              <a:off x="4475355" y="701000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03" name="Image 0" descr="preencoded.png">
              <a:extLst>
                <a:ext uri="{FF2B5EF4-FFF2-40B4-BE49-F238E27FC236}">
                  <a16:creationId xmlns:a16="http://schemas.microsoft.com/office/drawing/2014/main" id="{3989695E-6089-EC66-6143-898A9C7AE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27279" y="966510"/>
              <a:ext cx="186928" cy="186928"/>
            </a:xfrm>
            <a:prstGeom prst="rect">
              <a:avLst/>
            </a:prstGeom>
          </p:spPr>
        </p:pic>
        <p:sp>
          <p:nvSpPr>
            <p:cNvPr id="204" name="Text 3">
              <a:extLst>
                <a:ext uri="{FF2B5EF4-FFF2-40B4-BE49-F238E27FC236}">
                  <a16:creationId xmlns:a16="http://schemas.microsoft.com/office/drawing/2014/main" id="{0DD49AAC-B129-A733-A42A-A699365D4199}"/>
                </a:ext>
              </a:extLst>
            </p:cNvPr>
            <p:cNvSpPr/>
            <p:nvPr/>
          </p:nvSpPr>
          <p:spPr>
            <a:xfrm>
              <a:off x="5098290" y="825540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Overall Scale</a:t>
              </a:r>
              <a:endParaRPr lang="en-US" sz="1200" dirty="0"/>
            </a:p>
          </p:txBody>
        </p:sp>
        <p:sp>
          <p:nvSpPr>
            <p:cNvPr id="205" name="Text 4">
              <a:extLst>
                <a:ext uri="{FF2B5EF4-FFF2-40B4-BE49-F238E27FC236}">
                  <a16:creationId xmlns:a16="http://schemas.microsoft.com/office/drawing/2014/main" id="{597E52BA-FAB0-D618-241D-E31E20DEE2D0}"/>
                </a:ext>
              </a:extLst>
            </p:cNvPr>
            <p:cNvSpPr/>
            <p:nvPr/>
          </p:nvSpPr>
          <p:spPr>
            <a:xfrm>
              <a:off x="5098290" y="1094978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10,000+ apps across 33 diverse categories</a:t>
              </a:r>
              <a:endParaRPr lang="en-US" sz="950" dirty="0"/>
            </a:p>
          </p:txBody>
        </p:sp>
        <p:sp>
          <p:nvSpPr>
            <p:cNvPr id="206" name="Shape 5">
              <a:extLst>
                <a:ext uri="{FF2B5EF4-FFF2-40B4-BE49-F238E27FC236}">
                  <a16:creationId xmlns:a16="http://schemas.microsoft.com/office/drawing/2014/main" id="{39EAF716-77E9-95F8-1F5D-B774451F854C}"/>
                </a:ext>
              </a:extLst>
            </p:cNvPr>
            <p:cNvSpPr/>
            <p:nvPr/>
          </p:nvSpPr>
          <p:spPr>
            <a:xfrm>
              <a:off x="4444875" y="1599145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07" name="Shape 6">
              <a:extLst>
                <a:ext uri="{FF2B5EF4-FFF2-40B4-BE49-F238E27FC236}">
                  <a16:creationId xmlns:a16="http://schemas.microsoft.com/office/drawing/2014/main" id="{06BF0B6C-16F4-1BBD-537C-31902982CBF4}"/>
                </a:ext>
              </a:extLst>
            </p:cNvPr>
            <p:cNvSpPr/>
            <p:nvPr/>
          </p:nvSpPr>
          <p:spPr>
            <a:xfrm>
              <a:off x="4460115" y="1614385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08" name="Image 1" descr="preencoded.png">
              <a:extLst>
                <a:ext uri="{FF2B5EF4-FFF2-40B4-BE49-F238E27FC236}">
                  <a16:creationId xmlns:a16="http://schemas.microsoft.com/office/drawing/2014/main" id="{7C423298-F2DD-76C3-BB96-5D975ACBE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12039" y="1879894"/>
              <a:ext cx="186928" cy="186928"/>
            </a:xfrm>
            <a:prstGeom prst="rect">
              <a:avLst/>
            </a:prstGeom>
          </p:spPr>
        </p:pic>
        <p:sp>
          <p:nvSpPr>
            <p:cNvPr id="209" name="Text 7">
              <a:extLst>
                <a:ext uri="{FF2B5EF4-FFF2-40B4-BE49-F238E27FC236}">
                  <a16:creationId xmlns:a16="http://schemas.microsoft.com/office/drawing/2014/main" id="{90CE5ADD-D3B6-D73B-8BF2-1CF1F2130025}"/>
                </a:ext>
              </a:extLst>
            </p:cNvPr>
            <p:cNvSpPr/>
            <p:nvPr/>
          </p:nvSpPr>
          <p:spPr>
            <a:xfrm>
              <a:off x="5083050" y="1738924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Category Leader</a:t>
              </a:r>
              <a:endParaRPr lang="en-US" sz="1200" dirty="0"/>
            </a:p>
          </p:txBody>
        </p:sp>
        <p:sp>
          <p:nvSpPr>
            <p:cNvPr id="210" name="Text 8">
              <a:extLst>
                <a:ext uri="{FF2B5EF4-FFF2-40B4-BE49-F238E27FC236}">
                  <a16:creationId xmlns:a16="http://schemas.microsoft.com/office/drawing/2014/main" id="{ABE2FD87-B31E-EB38-682D-17F3AB84C275}"/>
                </a:ext>
              </a:extLst>
            </p:cNvPr>
            <p:cNvSpPr/>
            <p:nvPr/>
          </p:nvSpPr>
          <p:spPr>
            <a:xfrm>
              <a:off x="5083050" y="2008362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Family apps dominate the marketplace</a:t>
              </a:r>
              <a:endParaRPr lang="en-US" sz="950" dirty="0"/>
            </a:p>
          </p:txBody>
        </p:sp>
        <p:sp>
          <p:nvSpPr>
            <p:cNvPr id="211" name="Shape 9">
              <a:extLst>
                <a:ext uri="{FF2B5EF4-FFF2-40B4-BE49-F238E27FC236}">
                  <a16:creationId xmlns:a16="http://schemas.microsoft.com/office/drawing/2014/main" id="{AF67C9F4-FD94-D5C5-C6D5-FF6D68DE9336}"/>
                </a:ext>
              </a:extLst>
            </p:cNvPr>
            <p:cNvSpPr/>
            <p:nvPr/>
          </p:nvSpPr>
          <p:spPr>
            <a:xfrm>
              <a:off x="4444875" y="2507766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12" name="Shape 10">
              <a:extLst>
                <a:ext uri="{FF2B5EF4-FFF2-40B4-BE49-F238E27FC236}">
                  <a16:creationId xmlns:a16="http://schemas.microsoft.com/office/drawing/2014/main" id="{0CDF666C-B40D-77BA-3135-97FBDE39E698}"/>
                </a:ext>
              </a:extLst>
            </p:cNvPr>
            <p:cNvSpPr/>
            <p:nvPr/>
          </p:nvSpPr>
          <p:spPr>
            <a:xfrm>
              <a:off x="4460115" y="252300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13" name="Image 2" descr="preencoded.png">
              <a:extLst>
                <a:ext uri="{FF2B5EF4-FFF2-40B4-BE49-F238E27FC236}">
                  <a16:creationId xmlns:a16="http://schemas.microsoft.com/office/drawing/2014/main" id="{4E813D7C-FA92-44FF-A46E-37B47580C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12039" y="2788515"/>
              <a:ext cx="186928" cy="186928"/>
            </a:xfrm>
            <a:prstGeom prst="rect">
              <a:avLst/>
            </a:prstGeom>
          </p:spPr>
        </p:pic>
        <p:sp>
          <p:nvSpPr>
            <p:cNvPr id="214" name="Text 11">
              <a:extLst>
                <a:ext uri="{FF2B5EF4-FFF2-40B4-BE49-F238E27FC236}">
                  <a16:creationId xmlns:a16="http://schemas.microsoft.com/office/drawing/2014/main" id="{3B46D29D-3CB8-7D5B-EB02-4900E931D863}"/>
                </a:ext>
              </a:extLst>
            </p:cNvPr>
            <p:cNvSpPr/>
            <p:nvPr/>
          </p:nvSpPr>
          <p:spPr>
            <a:xfrm>
              <a:off x="5083050" y="2647545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Average Rating</a:t>
              </a:r>
              <a:endParaRPr lang="en-US" sz="1200" dirty="0"/>
            </a:p>
          </p:txBody>
        </p:sp>
        <p:sp>
          <p:nvSpPr>
            <p:cNvPr id="215" name="Text 12">
              <a:extLst>
                <a:ext uri="{FF2B5EF4-FFF2-40B4-BE49-F238E27FC236}">
                  <a16:creationId xmlns:a16="http://schemas.microsoft.com/office/drawing/2014/main" id="{3EBC8AC7-B275-30CD-FCE2-CC96788C8711}"/>
                </a:ext>
              </a:extLst>
            </p:cNvPr>
            <p:cNvSpPr/>
            <p:nvPr/>
          </p:nvSpPr>
          <p:spPr>
            <a:xfrm>
              <a:off x="5083050" y="291698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4.1 stars across all apps</a:t>
              </a:r>
              <a:endParaRPr lang="en-US" sz="950" dirty="0"/>
            </a:p>
          </p:txBody>
        </p:sp>
        <p:sp>
          <p:nvSpPr>
            <p:cNvPr id="216" name="Shape 13">
              <a:extLst>
                <a:ext uri="{FF2B5EF4-FFF2-40B4-BE49-F238E27FC236}">
                  <a16:creationId xmlns:a16="http://schemas.microsoft.com/office/drawing/2014/main" id="{63187975-C70F-CB1E-4D41-EC970B83009B}"/>
                </a:ext>
              </a:extLst>
            </p:cNvPr>
            <p:cNvSpPr/>
            <p:nvPr/>
          </p:nvSpPr>
          <p:spPr>
            <a:xfrm>
              <a:off x="4460115" y="3430885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17" name="Shape 14">
              <a:extLst>
                <a:ext uri="{FF2B5EF4-FFF2-40B4-BE49-F238E27FC236}">
                  <a16:creationId xmlns:a16="http://schemas.microsoft.com/office/drawing/2014/main" id="{10BCC2B9-FE11-3694-BFA9-F30F0EB397D6}"/>
                </a:ext>
              </a:extLst>
            </p:cNvPr>
            <p:cNvSpPr/>
            <p:nvPr/>
          </p:nvSpPr>
          <p:spPr>
            <a:xfrm>
              <a:off x="4475355" y="3446125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18" name="Image 3" descr="preencoded.png">
              <a:extLst>
                <a:ext uri="{FF2B5EF4-FFF2-40B4-BE49-F238E27FC236}">
                  <a16:creationId xmlns:a16="http://schemas.microsoft.com/office/drawing/2014/main" id="{B31581F1-01FE-4E5D-B0C6-AE72D930B4D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27279" y="3711634"/>
              <a:ext cx="186928" cy="186928"/>
            </a:xfrm>
            <a:prstGeom prst="rect">
              <a:avLst/>
            </a:prstGeom>
          </p:spPr>
        </p:pic>
        <p:sp>
          <p:nvSpPr>
            <p:cNvPr id="219" name="Text 15">
              <a:extLst>
                <a:ext uri="{FF2B5EF4-FFF2-40B4-BE49-F238E27FC236}">
                  <a16:creationId xmlns:a16="http://schemas.microsoft.com/office/drawing/2014/main" id="{901349B9-EF3D-1420-FD41-BBB8A6F510F8}"/>
                </a:ext>
              </a:extLst>
            </p:cNvPr>
            <p:cNvSpPr/>
            <p:nvPr/>
          </p:nvSpPr>
          <p:spPr>
            <a:xfrm>
              <a:off x="5098290" y="3570664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Free Apps</a:t>
              </a:r>
              <a:endParaRPr lang="en-US" sz="1200" dirty="0"/>
            </a:p>
          </p:txBody>
        </p:sp>
        <p:sp>
          <p:nvSpPr>
            <p:cNvPr id="220" name="Text 16">
              <a:extLst>
                <a:ext uri="{FF2B5EF4-FFF2-40B4-BE49-F238E27FC236}">
                  <a16:creationId xmlns:a16="http://schemas.microsoft.com/office/drawing/2014/main" id="{995C8142-56A6-E42D-F4CA-B367068AFBBC}"/>
                </a:ext>
              </a:extLst>
            </p:cNvPr>
            <p:cNvSpPr/>
            <p:nvPr/>
          </p:nvSpPr>
          <p:spPr>
            <a:xfrm>
              <a:off x="5098290" y="3840103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99.96% of total apps are free to download</a:t>
              </a:r>
              <a:endParaRPr lang="en-US" sz="950" dirty="0"/>
            </a:p>
          </p:txBody>
        </p:sp>
        <p:sp>
          <p:nvSpPr>
            <p:cNvPr id="221" name="Shape 17">
              <a:extLst>
                <a:ext uri="{FF2B5EF4-FFF2-40B4-BE49-F238E27FC236}">
                  <a16:creationId xmlns:a16="http://schemas.microsoft.com/office/drawing/2014/main" id="{D17E28C7-4FDC-6A12-CEB2-39207A9EC09E}"/>
                </a:ext>
              </a:extLst>
            </p:cNvPr>
            <p:cNvSpPr/>
            <p:nvPr/>
          </p:nvSpPr>
          <p:spPr>
            <a:xfrm>
              <a:off x="4460115" y="4356616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22" name="Shape 18">
              <a:extLst>
                <a:ext uri="{FF2B5EF4-FFF2-40B4-BE49-F238E27FC236}">
                  <a16:creationId xmlns:a16="http://schemas.microsoft.com/office/drawing/2014/main" id="{A7F70E7B-0348-3E6C-99F5-3EB6D625ACC1}"/>
                </a:ext>
              </a:extLst>
            </p:cNvPr>
            <p:cNvSpPr/>
            <p:nvPr/>
          </p:nvSpPr>
          <p:spPr>
            <a:xfrm>
              <a:off x="4475355" y="437185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23" name="Image 4" descr="preencoded.png">
              <a:extLst>
                <a:ext uri="{FF2B5EF4-FFF2-40B4-BE49-F238E27FC236}">
                  <a16:creationId xmlns:a16="http://schemas.microsoft.com/office/drawing/2014/main" id="{0CC1A9B6-F458-C500-284C-16D4BF35EC1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627279" y="4637366"/>
              <a:ext cx="186928" cy="186928"/>
            </a:xfrm>
            <a:prstGeom prst="rect">
              <a:avLst/>
            </a:prstGeom>
          </p:spPr>
        </p:pic>
        <p:sp>
          <p:nvSpPr>
            <p:cNvPr id="224" name="Text 19">
              <a:extLst>
                <a:ext uri="{FF2B5EF4-FFF2-40B4-BE49-F238E27FC236}">
                  <a16:creationId xmlns:a16="http://schemas.microsoft.com/office/drawing/2014/main" id="{00DD1976-825F-4573-5C0A-4238E438131F}"/>
                </a:ext>
              </a:extLst>
            </p:cNvPr>
            <p:cNvSpPr/>
            <p:nvPr/>
          </p:nvSpPr>
          <p:spPr>
            <a:xfrm>
              <a:off x="5098290" y="4496396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Best Rated</a:t>
              </a:r>
              <a:endParaRPr lang="en-US" sz="1200" dirty="0"/>
            </a:p>
          </p:txBody>
        </p:sp>
        <p:sp>
          <p:nvSpPr>
            <p:cNvPr id="225" name="Text 20">
              <a:extLst>
                <a:ext uri="{FF2B5EF4-FFF2-40B4-BE49-F238E27FC236}">
                  <a16:creationId xmlns:a16="http://schemas.microsoft.com/office/drawing/2014/main" id="{902EE9F5-894C-F955-42FE-558643A5915B}"/>
                </a:ext>
              </a:extLst>
            </p:cNvPr>
            <p:cNvSpPr/>
            <p:nvPr/>
          </p:nvSpPr>
          <p:spPr>
            <a:xfrm>
              <a:off x="5098290" y="476583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Education category achieves highest ratings</a:t>
              </a:r>
              <a:endParaRPr lang="en-US" sz="950" dirty="0"/>
            </a:p>
          </p:txBody>
        </p:sp>
        <p:sp>
          <p:nvSpPr>
            <p:cNvPr id="226" name="Shape 21">
              <a:extLst>
                <a:ext uri="{FF2B5EF4-FFF2-40B4-BE49-F238E27FC236}">
                  <a16:creationId xmlns:a16="http://schemas.microsoft.com/office/drawing/2014/main" id="{97ED4A52-E9EC-58F8-9282-16F1FAD42429}"/>
                </a:ext>
              </a:extLst>
            </p:cNvPr>
            <p:cNvSpPr/>
            <p:nvPr/>
          </p:nvSpPr>
          <p:spPr>
            <a:xfrm>
              <a:off x="4444875" y="5282347"/>
              <a:ext cx="436203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27" name="Shape 22">
              <a:extLst>
                <a:ext uri="{FF2B5EF4-FFF2-40B4-BE49-F238E27FC236}">
                  <a16:creationId xmlns:a16="http://schemas.microsoft.com/office/drawing/2014/main" id="{52DAE0D1-B4E4-AFD4-8AE6-6F8683EEE620}"/>
                </a:ext>
              </a:extLst>
            </p:cNvPr>
            <p:cNvSpPr/>
            <p:nvPr/>
          </p:nvSpPr>
          <p:spPr>
            <a:xfrm>
              <a:off x="4460115" y="5297587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28" name="Image 5" descr="preencoded.png">
              <a:extLst>
                <a:ext uri="{FF2B5EF4-FFF2-40B4-BE49-F238E27FC236}">
                  <a16:creationId xmlns:a16="http://schemas.microsoft.com/office/drawing/2014/main" id="{47F6683E-D93C-DA79-8234-429B9CA4F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612039" y="5563096"/>
              <a:ext cx="186928" cy="186928"/>
            </a:xfrm>
            <a:prstGeom prst="rect">
              <a:avLst/>
            </a:prstGeom>
          </p:spPr>
        </p:pic>
        <p:sp>
          <p:nvSpPr>
            <p:cNvPr id="230" name="Text 23">
              <a:extLst>
                <a:ext uri="{FF2B5EF4-FFF2-40B4-BE49-F238E27FC236}">
                  <a16:creationId xmlns:a16="http://schemas.microsoft.com/office/drawing/2014/main" id="{A7E99BEE-E440-9B00-EEB2-128FAC582A08}"/>
                </a:ext>
              </a:extLst>
            </p:cNvPr>
            <p:cNvSpPr/>
            <p:nvPr/>
          </p:nvSpPr>
          <p:spPr>
            <a:xfrm>
              <a:off x="5083050" y="5422126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Top Performer</a:t>
              </a:r>
              <a:endParaRPr lang="en-US" sz="1200" dirty="0"/>
            </a:p>
          </p:txBody>
        </p:sp>
        <p:sp>
          <p:nvSpPr>
            <p:cNvPr id="231" name="Text 24">
              <a:extLst>
                <a:ext uri="{FF2B5EF4-FFF2-40B4-BE49-F238E27FC236}">
                  <a16:creationId xmlns:a16="http://schemas.microsoft.com/office/drawing/2014/main" id="{24EBE49A-03AA-D93D-825D-01F2319AFE15}"/>
                </a:ext>
              </a:extLst>
            </p:cNvPr>
            <p:cNvSpPr/>
            <p:nvPr/>
          </p:nvSpPr>
          <p:spPr>
            <a:xfrm>
              <a:off x="5083050" y="569156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Subway Surfers leads in installs</a:t>
              </a:r>
              <a:endParaRPr lang="en-US" sz="950" dirty="0"/>
            </a:p>
          </p:txBody>
        </p:sp>
        <p:sp>
          <p:nvSpPr>
            <p:cNvPr id="232" name="Shape 25">
              <a:extLst>
                <a:ext uri="{FF2B5EF4-FFF2-40B4-BE49-F238E27FC236}">
                  <a16:creationId xmlns:a16="http://schemas.microsoft.com/office/drawing/2014/main" id="{A089E157-C8B3-342A-D0A3-972DF2A568CA}"/>
                </a:ext>
              </a:extLst>
            </p:cNvPr>
            <p:cNvSpPr/>
            <p:nvPr/>
          </p:nvSpPr>
          <p:spPr>
            <a:xfrm>
              <a:off x="4444875" y="6189556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33" name="Shape 26">
              <a:extLst>
                <a:ext uri="{FF2B5EF4-FFF2-40B4-BE49-F238E27FC236}">
                  <a16:creationId xmlns:a16="http://schemas.microsoft.com/office/drawing/2014/main" id="{64609870-49CB-9584-3410-CDC04A269B57}"/>
                </a:ext>
              </a:extLst>
            </p:cNvPr>
            <p:cNvSpPr/>
            <p:nvPr/>
          </p:nvSpPr>
          <p:spPr>
            <a:xfrm>
              <a:off x="4460115" y="620479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34" name="Image 6" descr="preencoded.png">
              <a:extLst>
                <a:ext uri="{FF2B5EF4-FFF2-40B4-BE49-F238E27FC236}">
                  <a16:creationId xmlns:a16="http://schemas.microsoft.com/office/drawing/2014/main" id="{E99B3A70-351D-718D-F789-F91AE36EF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12039" y="6470305"/>
              <a:ext cx="186928" cy="186928"/>
            </a:xfrm>
            <a:prstGeom prst="rect">
              <a:avLst/>
            </a:prstGeom>
          </p:spPr>
        </p:pic>
        <p:sp>
          <p:nvSpPr>
            <p:cNvPr id="235" name="Text 27">
              <a:extLst>
                <a:ext uri="{FF2B5EF4-FFF2-40B4-BE49-F238E27FC236}">
                  <a16:creationId xmlns:a16="http://schemas.microsoft.com/office/drawing/2014/main" id="{F16AD519-F4DE-A5BC-2021-D5CA0F2B6BA8}"/>
                </a:ext>
              </a:extLst>
            </p:cNvPr>
            <p:cNvSpPr/>
            <p:nvPr/>
          </p:nvSpPr>
          <p:spPr>
            <a:xfrm>
              <a:off x="5083050" y="6329335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User Engagement</a:t>
              </a:r>
              <a:endParaRPr lang="en-US" sz="1200" dirty="0"/>
            </a:p>
          </p:txBody>
        </p:sp>
        <p:sp>
          <p:nvSpPr>
            <p:cNvPr id="236" name="Text 28">
              <a:extLst>
                <a:ext uri="{FF2B5EF4-FFF2-40B4-BE49-F238E27FC236}">
                  <a16:creationId xmlns:a16="http://schemas.microsoft.com/office/drawing/2014/main" id="{BE75B33A-DB2F-5212-4D1C-E3B4A0423A0D}"/>
                </a:ext>
              </a:extLst>
            </p:cNvPr>
            <p:cNvSpPr/>
            <p:nvPr/>
          </p:nvSpPr>
          <p:spPr>
            <a:xfrm>
              <a:off x="5083050" y="659877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4.8 billion+ total reviews recorded</a:t>
              </a:r>
              <a:endParaRPr lang="en-US" sz="950" dirty="0"/>
            </a:p>
          </p:txBody>
        </p:sp>
        <p:sp>
          <p:nvSpPr>
            <p:cNvPr id="237" name="Shape 29">
              <a:extLst>
                <a:ext uri="{FF2B5EF4-FFF2-40B4-BE49-F238E27FC236}">
                  <a16:creationId xmlns:a16="http://schemas.microsoft.com/office/drawing/2014/main" id="{AEE77FDD-0813-2A3C-B72E-357BF44FD6DC}"/>
                </a:ext>
              </a:extLst>
            </p:cNvPr>
            <p:cNvSpPr/>
            <p:nvPr/>
          </p:nvSpPr>
          <p:spPr>
            <a:xfrm>
              <a:off x="4460115" y="7077762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38" name="Shape 30">
              <a:extLst>
                <a:ext uri="{FF2B5EF4-FFF2-40B4-BE49-F238E27FC236}">
                  <a16:creationId xmlns:a16="http://schemas.microsoft.com/office/drawing/2014/main" id="{05167B64-C5B2-03B5-B642-BC7C12C6AC82}"/>
                </a:ext>
              </a:extLst>
            </p:cNvPr>
            <p:cNvSpPr/>
            <p:nvPr/>
          </p:nvSpPr>
          <p:spPr>
            <a:xfrm>
              <a:off x="4475355" y="7093002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pic>
          <p:nvPicPr>
            <p:cNvPr id="239" name="Image 7" descr="preencoded.png">
              <a:extLst>
                <a:ext uri="{FF2B5EF4-FFF2-40B4-BE49-F238E27FC236}">
                  <a16:creationId xmlns:a16="http://schemas.microsoft.com/office/drawing/2014/main" id="{AE4723C5-5C10-329D-E777-DFE92A113662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627279" y="7358511"/>
              <a:ext cx="186928" cy="186928"/>
            </a:xfrm>
            <a:prstGeom prst="rect">
              <a:avLst/>
            </a:prstGeom>
          </p:spPr>
        </p:pic>
        <p:sp>
          <p:nvSpPr>
            <p:cNvPr id="240" name="Text 31">
              <a:extLst>
                <a:ext uri="{FF2B5EF4-FFF2-40B4-BE49-F238E27FC236}">
                  <a16:creationId xmlns:a16="http://schemas.microsoft.com/office/drawing/2014/main" id="{177A72B9-F5EB-63FC-00CD-CBBB1A426AF8}"/>
                </a:ext>
              </a:extLst>
            </p:cNvPr>
            <p:cNvSpPr/>
            <p:nvPr/>
          </p:nvSpPr>
          <p:spPr>
            <a:xfrm>
              <a:off x="5098290" y="7217541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Top Paid App</a:t>
              </a:r>
              <a:endParaRPr lang="en-US" sz="1200" dirty="0"/>
            </a:p>
          </p:txBody>
        </p:sp>
        <p:sp>
          <p:nvSpPr>
            <p:cNvPr id="241" name="Text 32">
              <a:extLst>
                <a:ext uri="{FF2B5EF4-FFF2-40B4-BE49-F238E27FC236}">
                  <a16:creationId xmlns:a16="http://schemas.microsoft.com/office/drawing/2014/main" id="{D03F4E9F-5BFC-38E3-4186-69CBB42CE844}"/>
                </a:ext>
              </a:extLst>
            </p:cNvPr>
            <p:cNvSpPr/>
            <p:nvPr/>
          </p:nvSpPr>
          <p:spPr>
            <a:xfrm>
              <a:off x="5098290" y="7486980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Minecraft dominates paid app category</a:t>
              </a:r>
              <a:endParaRPr lang="en-US" sz="950" dirty="0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52F97870-B1FE-53D6-C826-DE505CE18F4F}"/>
              </a:ext>
            </a:extLst>
          </p:cNvPr>
          <p:cNvGrpSpPr/>
          <p:nvPr/>
        </p:nvGrpSpPr>
        <p:grpSpPr>
          <a:xfrm>
            <a:off x="-14410159" y="23446"/>
            <a:ext cx="15483840" cy="8229600"/>
            <a:chOff x="-5366977" y="-15240"/>
            <a:chExt cx="15483840" cy="8229600"/>
          </a:xfrm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D8C9318B-88FB-B0DC-A7DB-82C350DE84EC}"/>
                </a:ext>
              </a:extLst>
            </p:cNvPr>
            <p:cNvSpPr/>
            <p:nvPr/>
          </p:nvSpPr>
          <p:spPr>
            <a:xfrm>
              <a:off x="-5366977" y="-1524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5816136 h 8229600"/>
                <a:gd name="connsiteX3" fmla="*/ 14653263 w 15483840"/>
                <a:gd name="connsiteY3" fmla="*/ 5811520 h 8229600"/>
                <a:gd name="connsiteX4" fmla="*/ 15323817 w 15483840"/>
                <a:gd name="connsiteY4" fmla="*/ 5811520 h 8229600"/>
                <a:gd name="connsiteX5" fmla="*/ 15483840 w 15483840"/>
                <a:gd name="connsiteY5" fmla="*/ 5971543 h 8229600"/>
                <a:gd name="connsiteX6" fmla="*/ 15483840 w 15483840"/>
                <a:gd name="connsiteY6" fmla="*/ 6611617 h 8229600"/>
                <a:gd name="connsiteX7" fmla="*/ 15323817 w 15483840"/>
                <a:gd name="connsiteY7" fmla="*/ 6771640 h 8229600"/>
                <a:gd name="connsiteX8" fmla="*/ 14653263 w 15483840"/>
                <a:gd name="connsiteY8" fmla="*/ 6771640 h 8229600"/>
                <a:gd name="connsiteX9" fmla="*/ 14630400 w 15483840"/>
                <a:gd name="connsiteY9" fmla="*/ 676702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5816136"/>
                  </a:lnTo>
                  <a:lnTo>
                    <a:pt x="14653263" y="5811520"/>
                  </a:lnTo>
                  <a:lnTo>
                    <a:pt x="15323817" y="5811520"/>
                  </a:lnTo>
                  <a:cubicBezTo>
                    <a:pt x="15412195" y="5811520"/>
                    <a:pt x="15483840" y="5883165"/>
                    <a:pt x="15483840" y="5971543"/>
                  </a:cubicBezTo>
                  <a:lnTo>
                    <a:pt x="15483840" y="6611617"/>
                  </a:lnTo>
                  <a:cubicBezTo>
                    <a:pt x="15483840" y="6699995"/>
                    <a:pt x="15412195" y="6771640"/>
                    <a:pt x="15323817" y="6771640"/>
                  </a:cubicBezTo>
                  <a:lnTo>
                    <a:pt x="14653263" y="6771640"/>
                  </a:lnTo>
                  <a:lnTo>
                    <a:pt x="14630400" y="676702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1C0E8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44" name="Text 0">
              <a:extLst>
                <a:ext uri="{FF2B5EF4-FFF2-40B4-BE49-F238E27FC236}">
                  <a16:creationId xmlns:a16="http://schemas.microsoft.com/office/drawing/2014/main" id="{057AAD48-F968-690E-B21C-47AE15F9E4CF}"/>
                </a:ext>
              </a:extLst>
            </p:cNvPr>
            <p:cNvSpPr/>
            <p:nvPr/>
          </p:nvSpPr>
          <p:spPr>
            <a:xfrm>
              <a:off x="1411610" y="120808"/>
              <a:ext cx="6179820" cy="48994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850"/>
                </a:lnSpc>
                <a:buNone/>
              </a:pPr>
              <a:r>
                <a:rPr lang="en-US" sz="30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Dashboard</a:t>
              </a:r>
              <a:endParaRPr lang="en-US" sz="3050" dirty="0"/>
            </a:p>
          </p:txBody>
        </p:sp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13F70134-2458-1945-7B57-1CBBD1E79733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353737" y="691773"/>
              <a:ext cx="7806741" cy="4146021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03C8ADF1-B851-58AA-4D12-2E2CDF644C8B}"/>
              </a:ext>
            </a:extLst>
          </p:cNvPr>
          <p:cNvGrpSpPr/>
          <p:nvPr/>
        </p:nvGrpSpPr>
        <p:grpSpPr>
          <a:xfrm>
            <a:off x="-14429933" y="-15240"/>
            <a:ext cx="21027537" cy="8229600"/>
            <a:chOff x="-1417320" y="-15240"/>
            <a:chExt cx="21027537" cy="8229600"/>
          </a:xfrm>
        </p:grpSpPr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D0C3FE91-A318-CF6A-5FCB-943CF8E8C011}"/>
                </a:ext>
              </a:extLst>
            </p:cNvPr>
            <p:cNvSpPr/>
            <p:nvPr/>
          </p:nvSpPr>
          <p:spPr>
            <a:xfrm>
              <a:off x="-1417320" y="-1524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6893096 h 8229600"/>
                <a:gd name="connsiteX3" fmla="*/ 14653263 w 15483840"/>
                <a:gd name="connsiteY3" fmla="*/ 6888480 h 8229600"/>
                <a:gd name="connsiteX4" fmla="*/ 15323817 w 15483840"/>
                <a:gd name="connsiteY4" fmla="*/ 6888480 h 8229600"/>
                <a:gd name="connsiteX5" fmla="*/ 15483840 w 15483840"/>
                <a:gd name="connsiteY5" fmla="*/ 7048503 h 8229600"/>
                <a:gd name="connsiteX6" fmla="*/ 15483840 w 15483840"/>
                <a:gd name="connsiteY6" fmla="*/ 7688577 h 8229600"/>
                <a:gd name="connsiteX7" fmla="*/ 15323817 w 15483840"/>
                <a:gd name="connsiteY7" fmla="*/ 7848600 h 8229600"/>
                <a:gd name="connsiteX8" fmla="*/ 14653263 w 15483840"/>
                <a:gd name="connsiteY8" fmla="*/ 7848600 h 8229600"/>
                <a:gd name="connsiteX9" fmla="*/ 14630400 w 15483840"/>
                <a:gd name="connsiteY9" fmla="*/ 784398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6893096"/>
                  </a:lnTo>
                  <a:lnTo>
                    <a:pt x="14653263" y="6888480"/>
                  </a:lnTo>
                  <a:lnTo>
                    <a:pt x="15323817" y="6888480"/>
                  </a:lnTo>
                  <a:cubicBezTo>
                    <a:pt x="15412195" y="6888480"/>
                    <a:pt x="15483840" y="6960125"/>
                    <a:pt x="15483840" y="7048503"/>
                  </a:cubicBezTo>
                  <a:lnTo>
                    <a:pt x="15483840" y="7688577"/>
                  </a:lnTo>
                  <a:cubicBezTo>
                    <a:pt x="15483840" y="7776955"/>
                    <a:pt x="15412195" y="7848600"/>
                    <a:pt x="15323817" y="7848600"/>
                  </a:cubicBezTo>
                  <a:lnTo>
                    <a:pt x="14653263" y="7848600"/>
                  </a:lnTo>
                  <a:lnTo>
                    <a:pt x="14630400" y="784398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CFBAF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58" name="Text 0">
              <a:extLst>
                <a:ext uri="{FF2B5EF4-FFF2-40B4-BE49-F238E27FC236}">
                  <a16:creationId xmlns:a16="http://schemas.microsoft.com/office/drawing/2014/main" id="{14AF1C9C-A151-0150-1CE0-B8222814457F}"/>
                </a:ext>
              </a:extLst>
            </p:cNvPr>
            <p:cNvSpPr/>
            <p:nvPr/>
          </p:nvSpPr>
          <p:spPr>
            <a:xfrm>
              <a:off x="6271169" y="119271"/>
              <a:ext cx="5852874" cy="57650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4500"/>
                </a:lnSpc>
                <a:buNone/>
              </a:pPr>
              <a:r>
                <a:rPr lang="en-US" sz="360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Strategic Recommendations</a:t>
              </a:r>
              <a:endParaRPr lang="en-US" sz="3600" dirty="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A64D849D-A163-FCC1-D468-F9867B7976E5}"/>
                </a:ext>
              </a:extLst>
            </p:cNvPr>
            <p:cNvGrpSpPr/>
            <p:nvPr/>
          </p:nvGrpSpPr>
          <p:grpSpPr>
            <a:xfrm>
              <a:off x="6271169" y="733158"/>
              <a:ext cx="13339048" cy="951072"/>
              <a:chOff x="6745534" y="733158"/>
              <a:chExt cx="13339048" cy="951072"/>
            </a:xfrm>
          </p:grpSpPr>
          <p:sp>
            <p:nvSpPr>
              <p:cNvPr id="285" name="Shape 1">
                <a:extLst>
                  <a:ext uri="{FF2B5EF4-FFF2-40B4-BE49-F238E27FC236}">
                    <a16:creationId xmlns:a16="http://schemas.microsoft.com/office/drawing/2014/main" id="{9A6A634E-3A94-0452-7EA4-C4DD8B5207ED}"/>
                  </a:ext>
                </a:extLst>
              </p:cNvPr>
              <p:cNvSpPr/>
              <p:nvPr/>
            </p:nvSpPr>
            <p:spPr>
              <a:xfrm>
                <a:off x="6929962" y="854245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6" name="Shape 2">
                <a:extLst>
                  <a:ext uri="{FF2B5EF4-FFF2-40B4-BE49-F238E27FC236}">
                    <a16:creationId xmlns:a16="http://schemas.microsoft.com/office/drawing/2014/main" id="{93A13E01-A09C-0799-FD87-E5152D7B3F7E}"/>
                  </a:ext>
                </a:extLst>
              </p:cNvPr>
              <p:cNvSpPr/>
              <p:nvPr/>
            </p:nvSpPr>
            <p:spPr>
              <a:xfrm>
                <a:off x="6745534" y="733158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87" name="Image 0" descr="preencoded.png">
                <a:extLst>
                  <a:ext uri="{FF2B5EF4-FFF2-40B4-BE49-F238E27FC236}">
                    <a16:creationId xmlns:a16="http://schemas.microsoft.com/office/drawing/2014/main" id="{AC81531B-7122-C3D0-6913-00CCAF8DDF8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6883885" y="871509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88" name="Text 3">
                <a:extLst>
                  <a:ext uri="{FF2B5EF4-FFF2-40B4-BE49-F238E27FC236}">
                    <a16:creationId xmlns:a16="http://schemas.microsoft.com/office/drawing/2014/main" id="{BEE46BF3-4DB1-6A55-D13E-8E47A3CBC689}"/>
                  </a:ext>
                </a:extLst>
              </p:cNvPr>
              <p:cNvSpPr/>
              <p:nvPr/>
            </p:nvSpPr>
            <p:spPr>
              <a:xfrm>
                <a:off x="7483364" y="761971"/>
                <a:ext cx="2890718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Focus on Quality Categories</a:t>
                </a:r>
                <a:endParaRPr lang="en-US" sz="1800" dirty="0"/>
              </a:p>
            </p:txBody>
          </p:sp>
          <p:sp>
            <p:nvSpPr>
              <p:cNvPr id="289" name="Text 4">
                <a:extLst>
                  <a:ext uri="{FF2B5EF4-FFF2-40B4-BE49-F238E27FC236}">
                    <a16:creationId xmlns:a16="http://schemas.microsoft.com/office/drawing/2014/main" id="{C3082D57-A1F9-E215-4D75-B11111A55A1B}"/>
                  </a:ext>
                </a:extLst>
              </p:cNvPr>
              <p:cNvSpPr/>
              <p:nvPr/>
            </p:nvSpPr>
            <p:spPr>
              <a:xfrm>
                <a:off x="7483364" y="1160831"/>
                <a:ext cx="12601218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Prioritize development in high-rating categories like Education to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build premium apps that users value and rate highly</a:t>
                </a:r>
                <a:endParaRPr lang="en-US" sz="1450" dirty="0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18FB0FF3-3F5C-C6FB-6DAB-C56BD62C1576}"/>
                </a:ext>
              </a:extLst>
            </p:cNvPr>
            <p:cNvGrpSpPr/>
            <p:nvPr/>
          </p:nvGrpSpPr>
          <p:grpSpPr>
            <a:xfrm>
              <a:off x="6271169" y="2186212"/>
              <a:ext cx="13062348" cy="951072"/>
              <a:chOff x="6745534" y="1874506"/>
              <a:chExt cx="13062348" cy="951072"/>
            </a:xfrm>
          </p:grpSpPr>
          <p:sp>
            <p:nvSpPr>
              <p:cNvPr id="280" name="Shape 5">
                <a:extLst>
                  <a:ext uri="{FF2B5EF4-FFF2-40B4-BE49-F238E27FC236}">
                    <a16:creationId xmlns:a16="http://schemas.microsoft.com/office/drawing/2014/main" id="{4455B2DB-B234-C5E2-89E0-050D9CA68703}"/>
                  </a:ext>
                </a:extLst>
              </p:cNvPr>
              <p:cNvSpPr/>
              <p:nvPr/>
            </p:nvSpPr>
            <p:spPr>
              <a:xfrm>
                <a:off x="6929962" y="1995593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1" name="Shape 6">
                <a:extLst>
                  <a:ext uri="{FF2B5EF4-FFF2-40B4-BE49-F238E27FC236}">
                    <a16:creationId xmlns:a16="http://schemas.microsoft.com/office/drawing/2014/main" id="{98522E60-116A-1173-D944-DD06CC636128}"/>
                  </a:ext>
                </a:extLst>
              </p:cNvPr>
              <p:cNvSpPr/>
              <p:nvPr/>
            </p:nvSpPr>
            <p:spPr>
              <a:xfrm>
                <a:off x="6745534" y="1874506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82" name="Image 1" descr="preencoded.png">
                <a:extLst>
                  <a:ext uri="{FF2B5EF4-FFF2-40B4-BE49-F238E27FC236}">
                    <a16:creationId xmlns:a16="http://schemas.microsoft.com/office/drawing/2014/main" id="{B9F69680-BD50-DDD1-00D3-112E3550845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6883885" y="2012857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83" name="Text 7">
                <a:extLst>
                  <a:ext uri="{FF2B5EF4-FFF2-40B4-BE49-F238E27FC236}">
                    <a16:creationId xmlns:a16="http://schemas.microsoft.com/office/drawing/2014/main" id="{74830697-1BFA-506C-C4AC-8CC7CF4A0599}"/>
                  </a:ext>
                </a:extLst>
              </p:cNvPr>
              <p:cNvSpPr/>
              <p:nvPr/>
            </p:nvSpPr>
            <p:spPr>
              <a:xfrm>
                <a:off x="7483365" y="1903319"/>
                <a:ext cx="2803922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Enhance Paid App Visibility</a:t>
                </a:r>
                <a:endParaRPr lang="en-US" sz="1800" dirty="0"/>
              </a:p>
            </p:txBody>
          </p:sp>
          <p:sp>
            <p:nvSpPr>
              <p:cNvPr id="284" name="Text 8">
                <a:extLst>
                  <a:ext uri="{FF2B5EF4-FFF2-40B4-BE49-F238E27FC236}">
                    <a16:creationId xmlns:a16="http://schemas.microsoft.com/office/drawing/2014/main" id="{191EC2E3-F5C6-288F-FC5A-BC27BE83D0B9}"/>
                  </a:ext>
                </a:extLst>
              </p:cNvPr>
              <p:cNvSpPr/>
              <p:nvPr/>
            </p:nvSpPr>
            <p:spPr>
              <a:xfrm>
                <a:off x="7483365" y="2302179"/>
                <a:ext cx="12324517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Implement targeted marketing campaigns and better promotional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strategies to increase discoverability of paid apps</a:t>
                </a:r>
                <a:endParaRPr lang="en-US" sz="1450" dirty="0"/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042E5E0B-9511-E751-49B4-8BE2AC96E85C}"/>
                </a:ext>
              </a:extLst>
            </p:cNvPr>
            <p:cNvGrpSpPr/>
            <p:nvPr/>
          </p:nvGrpSpPr>
          <p:grpSpPr>
            <a:xfrm>
              <a:off x="6271169" y="3639266"/>
              <a:ext cx="12785646" cy="951071"/>
              <a:chOff x="6745534" y="3015790"/>
              <a:chExt cx="12785646" cy="951071"/>
            </a:xfrm>
          </p:grpSpPr>
          <p:sp>
            <p:nvSpPr>
              <p:cNvPr id="275" name="Shape 9">
                <a:extLst>
                  <a:ext uri="{FF2B5EF4-FFF2-40B4-BE49-F238E27FC236}">
                    <a16:creationId xmlns:a16="http://schemas.microsoft.com/office/drawing/2014/main" id="{B6F40238-2A5B-3F06-DEF3-F4DFE8C5172B}"/>
                  </a:ext>
                </a:extLst>
              </p:cNvPr>
              <p:cNvSpPr/>
              <p:nvPr/>
            </p:nvSpPr>
            <p:spPr>
              <a:xfrm>
                <a:off x="6929962" y="3136876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" name="Shape 10">
                <a:extLst>
                  <a:ext uri="{FF2B5EF4-FFF2-40B4-BE49-F238E27FC236}">
                    <a16:creationId xmlns:a16="http://schemas.microsoft.com/office/drawing/2014/main" id="{A0FA0250-EB22-52FD-B163-B0413FA90285}"/>
                  </a:ext>
                </a:extLst>
              </p:cNvPr>
              <p:cNvSpPr/>
              <p:nvPr/>
            </p:nvSpPr>
            <p:spPr>
              <a:xfrm>
                <a:off x="6745534" y="3015790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77" name="Image 2" descr="preencoded.png">
                <a:extLst>
                  <a:ext uri="{FF2B5EF4-FFF2-40B4-BE49-F238E27FC236}">
                    <a16:creationId xmlns:a16="http://schemas.microsoft.com/office/drawing/2014/main" id="{F8B172CE-DE94-3248-11AB-E59D6EEF94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6883885" y="3154141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78" name="Text 11">
                <a:extLst>
                  <a:ext uri="{FF2B5EF4-FFF2-40B4-BE49-F238E27FC236}">
                    <a16:creationId xmlns:a16="http://schemas.microsoft.com/office/drawing/2014/main" id="{9F1749A6-716B-542D-6675-7BF337D6E518}"/>
                  </a:ext>
                </a:extLst>
              </p:cNvPr>
              <p:cNvSpPr/>
              <p:nvPr/>
            </p:nvSpPr>
            <p:spPr>
              <a:xfrm>
                <a:off x="7483365" y="3044603"/>
                <a:ext cx="2650569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Maintain Update Cadence</a:t>
                </a:r>
                <a:endParaRPr lang="en-US" sz="1800" dirty="0"/>
              </a:p>
            </p:txBody>
          </p:sp>
          <p:sp>
            <p:nvSpPr>
              <p:cNvPr id="279" name="Text 12">
                <a:extLst>
                  <a:ext uri="{FF2B5EF4-FFF2-40B4-BE49-F238E27FC236}">
                    <a16:creationId xmlns:a16="http://schemas.microsoft.com/office/drawing/2014/main" id="{AAE39BF4-157A-FF39-9164-A8D62CAE5974}"/>
                  </a:ext>
                </a:extLst>
              </p:cNvPr>
              <p:cNvSpPr/>
              <p:nvPr/>
            </p:nvSpPr>
            <p:spPr>
              <a:xfrm>
                <a:off x="7483365" y="3443462"/>
                <a:ext cx="12047815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Encourage developers to release frequent updates, as this practice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strongly correlates with maintaining high user ratings</a:t>
                </a:r>
                <a:endParaRPr lang="en-US" sz="1450" dirty="0"/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41B4CABB-8FAC-9925-A017-E34F5E81C540}"/>
                </a:ext>
              </a:extLst>
            </p:cNvPr>
            <p:cNvGrpSpPr/>
            <p:nvPr/>
          </p:nvGrpSpPr>
          <p:grpSpPr>
            <a:xfrm>
              <a:off x="6271169" y="5092319"/>
              <a:ext cx="12508944" cy="951071"/>
              <a:chOff x="7575638" y="5093941"/>
              <a:chExt cx="12508944" cy="951071"/>
            </a:xfrm>
          </p:grpSpPr>
          <p:sp>
            <p:nvSpPr>
              <p:cNvPr id="270" name="Shape 13">
                <a:extLst>
                  <a:ext uri="{FF2B5EF4-FFF2-40B4-BE49-F238E27FC236}">
                    <a16:creationId xmlns:a16="http://schemas.microsoft.com/office/drawing/2014/main" id="{00592D0E-C81A-00D1-E7AD-F350EBCCB9D2}"/>
                  </a:ext>
                </a:extLst>
              </p:cNvPr>
              <p:cNvSpPr/>
              <p:nvPr/>
            </p:nvSpPr>
            <p:spPr>
              <a:xfrm>
                <a:off x="7760066" y="5215027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1" name="Shape 14">
                <a:extLst>
                  <a:ext uri="{FF2B5EF4-FFF2-40B4-BE49-F238E27FC236}">
                    <a16:creationId xmlns:a16="http://schemas.microsoft.com/office/drawing/2014/main" id="{93B8E3DE-DE52-DF46-D03F-2AB9371E7469}"/>
                  </a:ext>
                </a:extLst>
              </p:cNvPr>
              <p:cNvSpPr/>
              <p:nvPr/>
            </p:nvSpPr>
            <p:spPr>
              <a:xfrm>
                <a:off x="7575638" y="5093941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72" name="Image 3" descr="preencoded.png">
                <a:extLst>
                  <a:ext uri="{FF2B5EF4-FFF2-40B4-BE49-F238E27FC236}">
                    <a16:creationId xmlns:a16="http://schemas.microsoft.com/office/drawing/2014/main" id="{2E0BFE12-F671-43ED-5912-A0D2058E312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7713988" y="5232291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73" name="Text 15">
                <a:extLst>
                  <a:ext uri="{FF2B5EF4-FFF2-40B4-BE49-F238E27FC236}">
                    <a16:creationId xmlns:a16="http://schemas.microsoft.com/office/drawing/2014/main" id="{390BA98D-6BAE-710D-11FA-63A309FCB288}"/>
                  </a:ext>
                </a:extLst>
              </p:cNvPr>
              <p:cNvSpPr/>
              <p:nvPr/>
            </p:nvSpPr>
            <p:spPr>
              <a:xfrm>
                <a:off x="8313468" y="5122754"/>
                <a:ext cx="2545794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Support New Developers</a:t>
                </a:r>
                <a:endParaRPr lang="en-US" sz="1800" dirty="0"/>
              </a:p>
            </p:txBody>
          </p:sp>
          <p:sp>
            <p:nvSpPr>
              <p:cNvPr id="274" name="Text 16">
                <a:extLst>
                  <a:ext uri="{FF2B5EF4-FFF2-40B4-BE49-F238E27FC236}">
                    <a16:creationId xmlns:a16="http://schemas.microsoft.com/office/drawing/2014/main" id="{DF76C830-C121-431A-BDA1-1325ECB9EC5C}"/>
                  </a:ext>
                </a:extLst>
              </p:cNvPr>
              <p:cNvSpPr/>
              <p:nvPr/>
            </p:nvSpPr>
            <p:spPr>
              <a:xfrm>
                <a:off x="8313468" y="5521613"/>
                <a:ext cx="11771114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Provide resources and visibility boosts for developers entering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underrepresented categories to foster ecosystem diversity</a:t>
                </a:r>
                <a:endParaRPr lang="en-US" sz="1450" dirty="0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124CD93C-A47F-5AF0-44E5-4B6DE4D0B542}"/>
                </a:ext>
              </a:extLst>
            </p:cNvPr>
            <p:cNvGrpSpPr/>
            <p:nvPr/>
          </p:nvGrpSpPr>
          <p:grpSpPr>
            <a:xfrm>
              <a:off x="6271169" y="6545371"/>
              <a:ext cx="12785646" cy="951071"/>
              <a:chOff x="6745534" y="5367459"/>
              <a:chExt cx="12785646" cy="951071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865FB2C5-121F-A91A-E9C4-C40E456B356A}"/>
                  </a:ext>
                </a:extLst>
              </p:cNvPr>
              <p:cNvGrpSpPr/>
              <p:nvPr/>
            </p:nvGrpSpPr>
            <p:grpSpPr>
              <a:xfrm>
                <a:off x="6745534" y="5367459"/>
                <a:ext cx="12785646" cy="951071"/>
                <a:chOff x="7298936" y="6385174"/>
                <a:chExt cx="12785646" cy="951071"/>
              </a:xfrm>
            </p:grpSpPr>
            <p:sp>
              <p:nvSpPr>
                <p:cNvPr id="266" name="Shape 17">
                  <a:extLst>
                    <a:ext uri="{FF2B5EF4-FFF2-40B4-BE49-F238E27FC236}">
                      <a16:creationId xmlns:a16="http://schemas.microsoft.com/office/drawing/2014/main" id="{75912789-9D36-D537-7B18-E809F9FA7A06}"/>
                    </a:ext>
                  </a:extLst>
                </p:cNvPr>
                <p:cNvSpPr/>
                <p:nvPr/>
              </p:nvSpPr>
              <p:spPr>
                <a:xfrm>
                  <a:off x="7483364" y="6506260"/>
                  <a:ext cx="184428" cy="829985"/>
                </a:xfrm>
                <a:prstGeom prst="roundRect">
                  <a:avLst>
                    <a:gd name="adj" fmla="val 42013"/>
                  </a:avLst>
                </a:prstGeom>
                <a:solidFill>
                  <a:srgbClr val="AD8AE6"/>
                </a:solidFill>
                <a:ln w="7620">
                  <a:solidFill>
                    <a:srgbClr val="AD8AE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7" name="Shape 18">
                  <a:extLst>
                    <a:ext uri="{FF2B5EF4-FFF2-40B4-BE49-F238E27FC236}">
                      <a16:creationId xmlns:a16="http://schemas.microsoft.com/office/drawing/2014/main" id="{11FADF22-4CBA-2205-F077-B6782FA8824A}"/>
                    </a:ext>
                  </a:extLst>
                </p:cNvPr>
                <p:cNvSpPr/>
                <p:nvPr/>
              </p:nvSpPr>
              <p:spPr>
                <a:xfrm>
                  <a:off x="7298936" y="6385174"/>
                  <a:ext cx="553403" cy="553403"/>
                </a:xfrm>
                <a:prstGeom prst="roundRect">
                  <a:avLst>
                    <a:gd name="adj" fmla="val 82616"/>
                  </a:avLst>
                </a:prstGeom>
                <a:solidFill>
                  <a:srgbClr val="AD8AE6"/>
                </a:solidFill>
                <a:ln w="7620">
                  <a:solidFill>
                    <a:srgbClr val="AD8AE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268" name="Text 19">
                  <a:extLst>
                    <a:ext uri="{FF2B5EF4-FFF2-40B4-BE49-F238E27FC236}">
                      <a16:creationId xmlns:a16="http://schemas.microsoft.com/office/drawing/2014/main" id="{16F0EF96-8370-85B6-B813-185DB3824FC0}"/>
                    </a:ext>
                  </a:extLst>
                </p:cNvPr>
                <p:cNvSpPr/>
                <p:nvPr/>
              </p:nvSpPr>
              <p:spPr>
                <a:xfrm>
                  <a:off x="8036767" y="6413987"/>
                  <a:ext cx="2584966" cy="288250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250"/>
                    </a:lnSpc>
                    <a:buNone/>
                  </a:pPr>
                  <a:r>
                    <a:rPr lang="en-US" sz="1800" dirty="0">
                      <a:solidFill>
                        <a:srgbClr val="272525"/>
                      </a:solidFill>
                      <a:latin typeface="Roboto Medium" pitchFamily="34" charset="0"/>
                      <a:ea typeface="Roboto Medium" pitchFamily="34" charset="-122"/>
                      <a:cs typeface="Roboto Medium" pitchFamily="34" charset="-120"/>
                    </a:rPr>
                    <a:t>Data-Driven Optimization</a:t>
                  </a:r>
                  <a:endParaRPr lang="en-US" sz="1800" dirty="0"/>
                </a:p>
              </p:txBody>
            </p:sp>
            <p:sp>
              <p:nvSpPr>
                <p:cNvPr id="269" name="Text 20">
                  <a:extLst>
                    <a:ext uri="{FF2B5EF4-FFF2-40B4-BE49-F238E27FC236}">
                      <a16:creationId xmlns:a16="http://schemas.microsoft.com/office/drawing/2014/main" id="{81AFAF8B-4A3C-BA21-1881-F58C3EFF99D5}"/>
                    </a:ext>
                  </a:extLst>
                </p:cNvPr>
                <p:cNvSpPr/>
                <p:nvPr/>
              </p:nvSpPr>
              <p:spPr>
                <a:xfrm>
                  <a:off x="8036767" y="6812846"/>
                  <a:ext cx="12047815" cy="295037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300"/>
                    </a:lnSpc>
                    <a:buNone/>
                  </a:pPr>
                  <a:r>
                    <a:rPr lang="en-US" sz="1450" dirty="0">
                      <a:solidFill>
                        <a:srgbClr val="272525"/>
                      </a:solidFill>
                      <a:latin typeface="Roboto" pitchFamily="34" charset="0"/>
                      <a:ea typeface="Roboto" pitchFamily="34" charset="-122"/>
                      <a:cs typeface="Roboto" pitchFamily="34" charset="-120"/>
                    </a:rPr>
                    <a:t>Leverage these insights to guide marketing investments, app </a:t>
                  </a:r>
                </a:p>
                <a:p>
                  <a:pPr marL="0" indent="0" algn="l">
                    <a:lnSpc>
                      <a:spcPts val="2300"/>
                    </a:lnSpc>
                    <a:buNone/>
                  </a:pPr>
                  <a:r>
                    <a:rPr lang="en-US" sz="1450" dirty="0">
                      <a:solidFill>
                        <a:srgbClr val="272525"/>
                      </a:solidFill>
                      <a:latin typeface="Roboto" pitchFamily="34" charset="0"/>
                      <a:ea typeface="Roboto" pitchFamily="34" charset="-122"/>
                      <a:cs typeface="Roboto" pitchFamily="34" charset="-120"/>
                    </a:rPr>
                    <a:t>improvement priorities, and strategic business decisions</a:t>
                  </a:r>
                  <a:endParaRPr lang="en-US" sz="1450" dirty="0"/>
                </a:p>
              </p:txBody>
            </p:sp>
          </p:grpSp>
          <p:pic>
            <p:nvPicPr>
              <p:cNvPr id="265" name="Image 4" descr="preencoded.png">
                <a:extLst>
                  <a:ext uri="{FF2B5EF4-FFF2-40B4-BE49-F238E27FC236}">
                    <a16:creationId xmlns:a16="http://schemas.microsoft.com/office/drawing/2014/main" id="{75C19D33-ABAB-5854-B4C6-6436A999D0B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6883885" y="5505809"/>
                <a:ext cx="276701" cy="276701"/>
              </a:xfrm>
              <a:prstGeom prst="rect">
                <a:avLst/>
              </a:prstGeom>
            </p:spPr>
          </p:pic>
        </p:grpSp>
      </p:grpSp>
      <p:sp>
        <p:nvSpPr>
          <p:cNvPr id="290" name="Text 0">
            <a:extLst>
              <a:ext uri="{FF2B5EF4-FFF2-40B4-BE49-F238E27FC236}">
                <a16:creationId xmlns:a16="http://schemas.microsoft.com/office/drawing/2014/main" id="{E926D0C8-8C93-DFA7-BCCE-FB9F40A0B19C}"/>
              </a:ext>
            </a:extLst>
          </p:cNvPr>
          <p:cNvSpPr/>
          <p:nvPr/>
        </p:nvSpPr>
        <p:spPr>
          <a:xfrm>
            <a:off x="5520225" y="1322057"/>
            <a:ext cx="1306922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3600" b="1" dirty="0">
                <a:solidFill>
                  <a:schemeClr val="bg1"/>
                </a:solidFill>
                <a:latin typeface="Rockwell Extra Bold" panose="02060903040505020403" pitchFamily="18" charset="0"/>
                <a:ea typeface="Roboto Medium" pitchFamily="34" charset="-122"/>
                <a:cs typeface="Roboto Medium" pitchFamily="34" charset="-120"/>
              </a:rPr>
              <a:t>Google Play Store </a:t>
            </a:r>
          </a:p>
          <a:p>
            <a:pPr marL="0" indent="0" algn="ctr">
              <a:lnSpc>
                <a:spcPts val="5550"/>
              </a:lnSpc>
              <a:buNone/>
            </a:pPr>
            <a:r>
              <a:rPr lang="en-US" sz="3600" b="1" dirty="0">
                <a:solidFill>
                  <a:schemeClr val="bg1"/>
                </a:solidFill>
                <a:latin typeface="Rockwell Extra Bold" panose="02060903040505020403" pitchFamily="18" charset="0"/>
                <a:ea typeface="Roboto Medium" pitchFamily="34" charset="-122"/>
                <a:cs typeface="Roboto Medium" pitchFamily="34" charset="-120"/>
              </a:rPr>
              <a:t>Data Analysis</a:t>
            </a:r>
            <a:endParaRPr lang="en-US" sz="3600" b="1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sp>
        <p:nvSpPr>
          <p:cNvPr id="291" name="Text 1">
            <a:extLst>
              <a:ext uri="{FF2B5EF4-FFF2-40B4-BE49-F238E27FC236}">
                <a16:creationId xmlns:a16="http://schemas.microsoft.com/office/drawing/2014/main" id="{F1561BAE-3875-3E45-5CE5-ABD0F187EA79}"/>
              </a:ext>
            </a:extLst>
          </p:cNvPr>
          <p:cNvSpPr/>
          <p:nvPr/>
        </p:nvSpPr>
        <p:spPr>
          <a:xfrm>
            <a:off x="14921268" y="4449885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Insights &amp; Dashboard using Excel, Power Query &amp; Pivot Tables</a:t>
            </a:r>
            <a:endParaRPr lang="en-US" sz="1750" dirty="0"/>
          </a:p>
        </p:txBody>
      </p:sp>
      <p:sp>
        <p:nvSpPr>
          <p:cNvPr id="292" name="Text 2">
            <a:extLst>
              <a:ext uri="{FF2B5EF4-FFF2-40B4-BE49-F238E27FC236}">
                <a16:creationId xmlns:a16="http://schemas.microsoft.com/office/drawing/2014/main" id="{FE52D214-EE0A-122B-D62F-8D0770D53281}"/>
              </a:ext>
            </a:extLst>
          </p:cNvPr>
          <p:cNvSpPr/>
          <p:nvPr/>
        </p:nvSpPr>
        <p:spPr>
          <a:xfrm>
            <a:off x="14921267" y="5028492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Presented by:</a:t>
            </a:r>
            <a:r>
              <a:rPr lang="en-US" sz="175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 Suman Saha — Data Analyst</a:t>
            </a:r>
            <a:endParaRPr lang="en-US" sz="1750" dirty="0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BA45C47D-E24C-FFF4-A5DE-D81FEF4911E3}"/>
              </a:ext>
            </a:extLst>
          </p:cNvPr>
          <p:cNvSpPr/>
          <p:nvPr/>
        </p:nvSpPr>
        <p:spPr>
          <a:xfrm rot="10800000">
            <a:off x="13365283" y="-1699499"/>
            <a:ext cx="9568767" cy="11170920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2B9519FD-A19F-E71C-85C2-F15E8D37A18A}"/>
              </a:ext>
            </a:extLst>
          </p:cNvPr>
          <p:cNvSpPr/>
          <p:nvPr/>
        </p:nvSpPr>
        <p:spPr>
          <a:xfrm rot="10800000">
            <a:off x="15215180" y="-2720581"/>
            <a:ext cx="9568767" cy="12070079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5" name="Freeform: Shape 294">
            <a:extLst>
              <a:ext uri="{FF2B5EF4-FFF2-40B4-BE49-F238E27FC236}">
                <a16:creationId xmlns:a16="http://schemas.microsoft.com/office/drawing/2014/main" id="{0DDCEF23-CAD4-89CA-7FC4-C6287C4E2E30}"/>
              </a:ext>
            </a:extLst>
          </p:cNvPr>
          <p:cNvSpPr/>
          <p:nvPr/>
        </p:nvSpPr>
        <p:spPr>
          <a:xfrm>
            <a:off x="-8567212" y="-1699498"/>
            <a:ext cx="9346026" cy="11170920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6" name="Freeform: Shape 295">
            <a:extLst>
              <a:ext uri="{FF2B5EF4-FFF2-40B4-BE49-F238E27FC236}">
                <a16:creationId xmlns:a16="http://schemas.microsoft.com/office/drawing/2014/main" id="{8EAC65ED-DD5B-876B-0058-B5F836A7BDDD}"/>
              </a:ext>
            </a:extLst>
          </p:cNvPr>
          <p:cNvSpPr/>
          <p:nvPr/>
        </p:nvSpPr>
        <p:spPr>
          <a:xfrm>
            <a:off x="-10030252" y="-1531858"/>
            <a:ext cx="9346026" cy="12070080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pic>
        <p:nvPicPr>
          <p:cNvPr id="298" name="Picture 297">
            <a:extLst>
              <a:ext uri="{FF2B5EF4-FFF2-40B4-BE49-F238E27FC236}">
                <a16:creationId xmlns:a16="http://schemas.microsoft.com/office/drawing/2014/main" id="{C5C0D5AE-7572-25A4-C42C-8954043D5EF5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>
            <a:off x="10927033" y="4812788"/>
            <a:ext cx="2616009" cy="2616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5026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D41CF4-75C4-9DC7-268B-27E9DFE6E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228">
            <a:extLst>
              <a:ext uri="{FF2B5EF4-FFF2-40B4-BE49-F238E27FC236}">
                <a16:creationId xmlns:a16="http://schemas.microsoft.com/office/drawing/2014/main" id="{DEDCD5FE-CEBA-ED89-BF35-765EB10FA7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3966" y="7695716"/>
            <a:ext cx="1680277" cy="5029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36EA258-91DB-B7F3-0432-8EAA8DC58E02}"/>
              </a:ext>
            </a:extLst>
          </p:cNvPr>
          <p:cNvSpPr/>
          <p:nvPr/>
        </p:nvSpPr>
        <p:spPr>
          <a:xfrm>
            <a:off x="-672" y="-34876"/>
            <a:ext cx="14630400" cy="8283485"/>
          </a:xfrm>
          <a:prstGeom prst="rect">
            <a:avLst/>
          </a:prstGeom>
          <a:solidFill>
            <a:srgbClr val="0087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CFFE901-7787-F273-4FDD-0B4F93D8E4CD}"/>
              </a:ext>
            </a:extLst>
          </p:cNvPr>
          <p:cNvGrpSpPr/>
          <p:nvPr/>
        </p:nvGrpSpPr>
        <p:grpSpPr>
          <a:xfrm>
            <a:off x="-5260632" y="-30920"/>
            <a:ext cx="15483840" cy="8229600"/>
            <a:chOff x="-5297819" y="1470"/>
            <a:chExt cx="15483840" cy="8229600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2BA6D421-6EF8-DAE5-3EE6-B378D0A519F2}"/>
                </a:ext>
              </a:extLst>
            </p:cNvPr>
            <p:cNvSpPr/>
            <p:nvPr/>
          </p:nvSpPr>
          <p:spPr>
            <a:xfrm>
              <a:off x="-5297819" y="147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431336 h 8229600"/>
                <a:gd name="connsiteX3" fmla="*/ 14653263 w 15483840"/>
                <a:gd name="connsiteY3" fmla="*/ 426720 h 8229600"/>
                <a:gd name="connsiteX4" fmla="*/ 15323817 w 15483840"/>
                <a:gd name="connsiteY4" fmla="*/ 426720 h 8229600"/>
                <a:gd name="connsiteX5" fmla="*/ 15483840 w 15483840"/>
                <a:gd name="connsiteY5" fmla="*/ 586743 h 8229600"/>
                <a:gd name="connsiteX6" fmla="*/ 15483840 w 15483840"/>
                <a:gd name="connsiteY6" fmla="*/ 1226817 h 8229600"/>
                <a:gd name="connsiteX7" fmla="*/ 15323817 w 15483840"/>
                <a:gd name="connsiteY7" fmla="*/ 1386840 h 8229600"/>
                <a:gd name="connsiteX8" fmla="*/ 14653263 w 15483840"/>
                <a:gd name="connsiteY8" fmla="*/ 1386840 h 8229600"/>
                <a:gd name="connsiteX9" fmla="*/ 14630400 w 15483840"/>
                <a:gd name="connsiteY9" fmla="*/ 138222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431336"/>
                  </a:lnTo>
                  <a:lnTo>
                    <a:pt x="14653263" y="426720"/>
                  </a:lnTo>
                  <a:lnTo>
                    <a:pt x="15323817" y="426720"/>
                  </a:lnTo>
                  <a:cubicBezTo>
                    <a:pt x="15412195" y="426720"/>
                    <a:pt x="15483840" y="498365"/>
                    <a:pt x="15483840" y="586743"/>
                  </a:cubicBezTo>
                  <a:lnTo>
                    <a:pt x="15483840" y="1226817"/>
                  </a:lnTo>
                  <a:cubicBezTo>
                    <a:pt x="15483840" y="1315195"/>
                    <a:pt x="15412195" y="1386840"/>
                    <a:pt x="15323817" y="1386840"/>
                  </a:cubicBezTo>
                  <a:lnTo>
                    <a:pt x="14653263" y="1386840"/>
                  </a:lnTo>
                  <a:lnTo>
                    <a:pt x="14630400" y="138222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A7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D251DFF4-666D-5546-F0A6-FFF80C88E36B}"/>
                </a:ext>
              </a:extLst>
            </p:cNvPr>
            <p:cNvGrpSpPr/>
            <p:nvPr/>
          </p:nvGrpSpPr>
          <p:grpSpPr>
            <a:xfrm>
              <a:off x="2357332" y="764417"/>
              <a:ext cx="7006483" cy="5272727"/>
              <a:chOff x="6257884" y="1540669"/>
              <a:chExt cx="7006483" cy="5272727"/>
            </a:xfrm>
          </p:grpSpPr>
          <p:sp>
            <p:nvSpPr>
              <p:cNvPr id="30" name="Text 0">
                <a:extLst>
                  <a:ext uri="{FF2B5EF4-FFF2-40B4-BE49-F238E27FC236}">
                    <a16:creationId xmlns:a16="http://schemas.microsoft.com/office/drawing/2014/main" id="{8F3707ED-9B8F-33A1-6949-72F2EA1FDD50}"/>
                  </a:ext>
                </a:extLst>
              </p:cNvPr>
              <p:cNvSpPr/>
              <p:nvPr/>
            </p:nvSpPr>
            <p:spPr>
              <a:xfrm>
                <a:off x="6257884" y="1540669"/>
                <a:ext cx="5670590" cy="70877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Problem Statement</a:t>
                </a:r>
                <a:endParaRPr lang="en-US" sz="4450" dirty="0"/>
              </a:p>
            </p:txBody>
          </p:sp>
          <p:sp>
            <p:nvSpPr>
              <p:cNvPr id="31" name="Text 1">
                <a:extLst>
                  <a:ext uri="{FF2B5EF4-FFF2-40B4-BE49-F238E27FC236}">
                    <a16:creationId xmlns:a16="http://schemas.microsoft.com/office/drawing/2014/main" id="{C06F44CA-C847-887F-8F8F-1C6546860D39}"/>
                  </a:ext>
                </a:extLst>
              </p:cNvPr>
              <p:cNvSpPr/>
              <p:nvPr/>
            </p:nvSpPr>
            <p:spPr>
              <a:xfrm>
                <a:off x="6257884" y="2816423"/>
                <a:ext cx="3402330" cy="4252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3300"/>
                  </a:lnSpc>
                  <a:buNone/>
                </a:pPr>
                <a:r>
                  <a:rPr lang="en-US" sz="26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Our Challenge</a:t>
                </a:r>
                <a:endParaRPr lang="en-US" sz="2650" dirty="0"/>
              </a:p>
            </p:txBody>
          </p:sp>
          <p:sp>
            <p:nvSpPr>
              <p:cNvPr id="32" name="Text 2">
                <a:extLst>
                  <a:ext uri="{FF2B5EF4-FFF2-40B4-BE49-F238E27FC236}">
                    <a16:creationId xmlns:a16="http://schemas.microsoft.com/office/drawing/2014/main" id="{4DE665E8-8FBC-F785-6F5C-4F82D75C6619}"/>
                  </a:ext>
                </a:extLst>
              </p:cNvPr>
              <p:cNvSpPr/>
              <p:nvPr/>
            </p:nvSpPr>
            <p:spPr>
              <a:xfrm>
                <a:off x="6257884" y="3468529"/>
                <a:ext cx="3501509" cy="145161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Analyze Google Play Store data to unlock actionable insights that drive better app development and business decisions.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Shape 11">
                <a:extLst>
                  <a:ext uri="{FF2B5EF4-FFF2-40B4-BE49-F238E27FC236}">
                    <a16:creationId xmlns:a16="http://schemas.microsoft.com/office/drawing/2014/main" id="{1FF5DCF0-7FE8-1317-773B-A0CC2188533D}"/>
                  </a:ext>
                </a:extLst>
              </p:cNvPr>
              <p:cNvSpPr/>
              <p:nvPr/>
            </p:nvSpPr>
            <p:spPr>
              <a:xfrm>
                <a:off x="9660213" y="2768720"/>
                <a:ext cx="3501509" cy="4044676"/>
              </a:xfrm>
              <a:prstGeom prst="roundRect">
                <a:avLst>
                  <a:gd name="adj" fmla="val 5504"/>
                </a:avLst>
              </a:prstGeom>
              <a:solidFill>
                <a:srgbClr val="FFBA08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Text 3">
                <a:extLst>
                  <a:ext uri="{FF2B5EF4-FFF2-40B4-BE49-F238E27FC236}">
                    <a16:creationId xmlns:a16="http://schemas.microsoft.com/office/drawing/2014/main" id="{72E5150C-912A-1744-E396-031FCD8CB03C}"/>
                  </a:ext>
                </a:extLst>
              </p:cNvPr>
              <p:cNvSpPr/>
              <p:nvPr/>
            </p:nvSpPr>
            <p:spPr>
              <a:xfrm>
                <a:off x="9762858" y="2816423"/>
                <a:ext cx="3402330" cy="4252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3300"/>
                  </a:lnSpc>
                  <a:buNone/>
                </a:pPr>
                <a:r>
                  <a:rPr lang="en-US" sz="26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Key Questions</a:t>
                </a:r>
                <a:endParaRPr lang="en-US" sz="2650" dirty="0"/>
              </a:p>
            </p:txBody>
          </p:sp>
          <p:sp>
            <p:nvSpPr>
              <p:cNvPr id="56" name="Text 4">
                <a:extLst>
                  <a:ext uri="{FF2B5EF4-FFF2-40B4-BE49-F238E27FC236}">
                    <a16:creationId xmlns:a16="http://schemas.microsoft.com/office/drawing/2014/main" id="{6F52F214-B11A-E6C1-9CD3-CD89CE76176E}"/>
                  </a:ext>
                </a:extLst>
              </p:cNvPr>
              <p:cNvSpPr/>
              <p:nvPr/>
            </p:nvSpPr>
            <p:spPr>
              <a:xfrm>
                <a:off x="9762858" y="3468529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How are apps distributed across categories?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 5">
                <a:extLst>
                  <a:ext uri="{FF2B5EF4-FFF2-40B4-BE49-F238E27FC236}">
                    <a16:creationId xmlns:a16="http://schemas.microsoft.com/office/drawing/2014/main" id="{2D3EDDC2-1AFD-CEB2-12EC-E297FEAC35CA}"/>
                  </a:ext>
                </a:extLst>
              </p:cNvPr>
              <p:cNvSpPr/>
              <p:nvPr/>
            </p:nvSpPr>
            <p:spPr>
              <a:xfrm>
                <a:off x="9762858" y="4273629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What drives higher ratings and engagement?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 6">
                <a:extLst>
                  <a:ext uri="{FF2B5EF4-FFF2-40B4-BE49-F238E27FC236}">
                    <a16:creationId xmlns:a16="http://schemas.microsoft.com/office/drawing/2014/main" id="{126BC498-EF9E-D76C-58A4-97499BF38D56}"/>
                  </a:ext>
                </a:extLst>
              </p:cNvPr>
              <p:cNvSpPr/>
              <p:nvPr/>
            </p:nvSpPr>
            <p:spPr>
              <a:xfrm>
                <a:off x="9762858" y="5078730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How do free and paid apps compare in performance?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 7">
                <a:extLst>
                  <a:ext uri="{FF2B5EF4-FFF2-40B4-BE49-F238E27FC236}">
                    <a16:creationId xmlns:a16="http://schemas.microsoft.com/office/drawing/2014/main" id="{899ABADA-C805-800A-DBD6-15EA22F93CB7}"/>
                  </a:ext>
                </a:extLst>
              </p:cNvPr>
              <p:cNvSpPr/>
              <p:nvPr/>
            </p:nvSpPr>
            <p:spPr>
              <a:xfrm>
                <a:off x="9762858" y="5883831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Which categories show the strongest user engagement?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78AE12D7-0BEA-4626-11EF-22A32D2F138E}"/>
              </a:ext>
            </a:extLst>
          </p:cNvPr>
          <p:cNvGrpSpPr/>
          <p:nvPr/>
        </p:nvGrpSpPr>
        <p:grpSpPr>
          <a:xfrm>
            <a:off x="-5273779" y="-25461"/>
            <a:ext cx="19251524" cy="8229600"/>
            <a:chOff x="-5320679" y="-2015"/>
            <a:chExt cx="19251524" cy="82296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A445FC6B-0172-B61E-B5AF-39A9EB366937}"/>
                </a:ext>
              </a:extLst>
            </p:cNvPr>
            <p:cNvSpPr/>
            <p:nvPr/>
          </p:nvSpPr>
          <p:spPr>
            <a:xfrm>
              <a:off x="-5320679" y="-2015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1508296 h 8229600"/>
                <a:gd name="connsiteX3" fmla="*/ 14653263 w 15483840"/>
                <a:gd name="connsiteY3" fmla="*/ 1503680 h 8229600"/>
                <a:gd name="connsiteX4" fmla="*/ 15323817 w 15483840"/>
                <a:gd name="connsiteY4" fmla="*/ 1503680 h 8229600"/>
                <a:gd name="connsiteX5" fmla="*/ 15483840 w 15483840"/>
                <a:gd name="connsiteY5" fmla="*/ 1663703 h 8229600"/>
                <a:gd name="connsiteX6" fmla="*/ 15483840 w 15483840"/>
                <a:gd name="connsiteY6" fmla="*/ 2303777 h 8229600"/>
                <a:gd name="connsiteX7" fmla="*/ 15323817 w 15483840"/>
                <a:gd name="connsiteY7" fmla="*/ 2463800 h 8229600"/>
                <a:gd name="connsiteX8" fmla="*/ 14653263 w 15483840"/>
                <a:gd name="connsiteY8" fmla="*/ 2463800 h 8229600"/>
                <a:gd name="connsiteX9" fmla="*/ 14630400 w 15483840"/>
                <a:gd name="connsiteY9" fmla="*/ 245918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1508296"/>
                  </a:lnTo>
                  <a:lnTo>
                    <a:pt x="14653263" y="1503680"/>
                  </a:lnTo>
                  <a:lnTo>
                    <a:pt x="15323817" y="1503680"/>
                  </a:lnTo>
                  <a:cubicBezTo>
                    <a:pt x="15412195" y="1503680"/>
                    <a:pt x="15483840" y="1575325"/>
                    <a:pt x="15483840" y="1663703"/>
                  </a:cubicBezTo>
                  <a:lnTo>
                    <a:pt x="15483840" y="2303777"/>
                  </a:lnTo>
                  <a:cubicBezTo>
                    <a:pt x="15483840" y="2392155"/>
                    <a:pt x="15412195" y="2463800"/>
                    <a:pt x="15323817" y="2463800"/>
                  </a:cubicBezTo>
                  <a:lnTo>
                    <a:pt x="14653263" y="2463800"/>
                  </a:lnTo>
                  <a:lnTo>
                    <a:pt x="14630400" y="245918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BA08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DE9ED1DC-3AD8-848E-BBC6-0D16A5DE47DD}"/>
                </a:ext>
              </a:extLst>
            </p:cNvPr>
            <p:cNvGrpSpPr/>
            <p:nvPr/>
          </p:nvGrpSpPr>
          <p:grpSpPr>
            <a:xfrm>
              <a:off x="4038094" y="456897"/>
              <a:ext cx="9892751" cy="6883329"/>
              <a:chOff x="3365543" y="473245"/>
              <a:chExt cx="9892751" cy="6883329"/>
            </a:xfrm>
          </p:grpSpPr>
          <p:sp>
            <p:nvSpPr>
              <p:cNvPr id="8" name="Text 0">
                <a:extLst>
                  <a:ext uri="{FF2B5EF4-FFF2-40B4-BE49-F238E27FC236}">
                    <a16:creationId xmlns:a16="http://schemas.microsoft.com/office/drawing/2014/main" id="{86010ECB-8C00-EA2F-2209-1AE7CD850C1D}"/>
                  </a:ext>
                </a:extLst>
              </p:cNvPr>
              <p:cNvSpPr/>
              <p:nvPr/>
            </p:nvSpPr>
            <p:spPr>
              <a:xfrm>
                <a:off x="3555113" y="473245"/>
                <a:ext cx="4301043" cy="43566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Dataset Overview</a:t>
                </a:r>
                <a:endParaRPr lang="en-US" sz="4450" dirty="0"/>
              </a:p>
            </p:txBody>
          </p:sp>
          <p:sp>
            <p:nvSpPr>
              <p:cNvPr id="9" name="Text 10">
                <a:extLst>
                  <a:ext uri="{FF2B5EF4-FFF2-40B4-BE49-F238E27FC236}">
                    <a16:creationId xmlns:a16="http://schemas.microsoft.com/office/drawing/2014/main" id="{E5D88914-54E6-8053-61EA-B36D7951D414}"/>
                  </a:ext>
                </a:extLst>
              </p:cNvPr>
              <p:cNvSpPr/>
              <p:nvPr/>
            </p:nvSpPr>
            <p:spPr>
              <a:xfrm>
                <a:off x="3365543" y="1062828"/>
                <a:ext cx="9892751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b="1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Data Source:</a:t>
                </a: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 Kaggle — Google Play Store Dataset</a:t>
                </a:r>
                <a:endParaRPr lang="en-US" sz="1750" dirty="0"/>
              </a:p>
            </p:txBody>
          </p:sp>
          <p:sp>
            <p:nvSpPr>
              <p:cNvPr id="10" name="Shape 11">
                <a:extLst>
                  <a:ext uri="{FF2B5EF4-FFF2-40B4-BE49-F238E27FC236}">
                    <a16:creationId xmlns:a16="http://schemas.microsoft.com/office/drawing/2014/main" id="{CA4A6B0D-FCB1-B688-2EF7-C83A6D2108A1}"/>
                  </a:ext>
                </a:extLst>
              </p:cNvPr>
              <p:cNvSpPr/>
              <p:nvPr/>
            </p:nvSpPr>
            <p:spPr>
              <a:xfrm>
                <a:off x="3607455" y="1746228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Text 1">
                <a:extLst>
                  <a:ext uri="{FF2B5EF4-FFF2-40B4-BE49-F238E27FC236}">
                    <a16:creationId xmlns:a16="http://schemas.microsoft.com/office/drawing/2014/main" id="{0E4D00B1-BADB-B6D2-829C-6D6ED77572F3}"/>
                  </a:ext>
                </a:extLst>
              </p:cNvPr>
              <p:cNvSpPr/>
              <p:nvPr/>
            </p:nvSpPr>
            <p:spPr>
              <a:xfrm>
                <a:off x="4137800" y="1673469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10,836</a:t>
                </a:r>
                <a:endParaRPr lang="en-US" sz="4000" dirty="0"/>
              </a:p>
            </p:txBody>
          </p:sp>
          <p:sp>
            <p:nvSpPr>
              <p:cNvPr id="12" name="Text 2">
                <a:extLst>
                  <a:ext uri="{FF2B5EF4-FFF2-40B4-BE49-F238E27FC236}">
                    <a16:creationId xmlns:a16="http://schemas.microsoft.com/office/drawing/2014/main" id="{95074FFB-43E5-7619-0568-AD3E17FAD169}"/>
                  </a:ext>
                </a:extLst>
              </p:cNvPr>
              <p:cNvSpPr/>
              <p:nvPr/>
            </p:nvSpPr>
            <p:spPr>
              <a:xfrm>
                <a:off x="4479810" y="2553404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Total Apps</a:t>
                </a:r>
                <a:endParaRPr lang="en-US" sz="2200" dirty="0"/>
              </a:p>
            </p:txBody>
          </p:sp>
          <p:sp>
            <p:nvSpPr>
              <p:cNvPr id="13" name="Text 3">
                <a:extLst>
                  <a:ext uri="{FF2B5EF4-FFF2-40B4-BE49-F238E27FC236}">
                    <a16:creationId xmlns:a16="http://schemas.microsoft.com/office/drawing/2014/main" id="{1B5BFD41-57C7-758D-1A67-D3FEFC462616}"/>
                  </a:ext>
                </a:extLst>
              </p:cNvPr>
              <p:cNvSpPr/>
              <p:nvPr/>
            </p:nvSpPr>
            <p:spPr>
              <a:xfrm>
                <a:off x="4137800" y="3047127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Comprehensive app ecosystem</a:t>
                </a:r>
                <a:endParaRPr lang="en-US" sz="1750" dirty="0"/>
              </a:p>
            </p:txBody>
          </p:sp>
          <p:sp>
            <p:nvSpPr>
              <p:cNvPr id="14" name="Shape 11">
                <a:extLst>
                  <a:ext uri="{FF2B5EF4-FFF2-40B4-BE49-F238E27FC236}">
                    <a16:creationId xmlns:a16="http://schemas.microsoft.com/office/drawing/2014/main" id="{3B568692-0F02-FB20-3D86-B72E52FB6BB0}"/>
                  </a:ext>
                </a:extLst>
              </p:cNvPr>
              <p:cNvSpPr/>
              <p:nvPr/>
            </p:nvSpPr>
            <p:spPr>
              <a:xfrm>
                <a:off x="3607455" y="3684825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Text 4">
                <a:extLst>
                  <a:ext uri="{FF2B5EF4-FFF2-40B4-BE49-F238E27FC236}">
                    <a16:creationId xmlns:a16="http://schemas.microsoft.com/office/drawing/2014/main" id="{992BF189-1F28-3ED4-BABE-5817EAC87C1F}"/>
                  </a:ext>
                </a:extLst>
              </p:cNvPr>
              <p:cNvSpPr/>
              <p:nvPr/>
            </p:nvSpPr>
            <p:spPr>
              <a:xfrm>
                <a:off x="4137800" y="3618023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33</a:t>
                </a:r>
                <a:endParaRPr lang="en-US" sz="4000" dirty="0"/>
              </a:p>
            </p:txBody>
          </p:sp>
          <p:sp>
            <p:nvSpPr>
              <p:cNvPr id="16" name="Text 5">
                <a:extLst>
                  <a:ext uri="{FF2B5EF4-FFF2-40B4-BE49-F238E27FC236}">
                    <a16:creationId xmlns:a16="http://schemas.microsoft.com/office/drawing/2014/main" id="{91B7EB97-886E-5889-1C9D-2D168DC42702}"/>
                  </a:ext>
                </a:extLst>
              </p:cNvPr>
              <p:cNvSpPr/>
              <p:nvPr/>
            </p:nvSpPr>
            <p:spPr>
              <a:xfrm>
                <a:off x="4479810" y="4497958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Categories</a:t>
                </a:r>
                <a:endParaRPr lang="en-US" sz="2200" dirty="0"/>
              </a:p>
            </p:txBody>
          </p:sp>
          <p:sp>
            <p:nvSpPr>
              <p:cNvPr id="17" name="Text 6">
                <a:extLst>
                  <a:ext uri="{FF2B5EF4-FFF2-40B4-BE49-F238E27FC236}">
                    <a16:creationId xmlns:a16="http://schemas.microsoft.com/office/drawing/2014/main" id="{0C405470-39E4-973E-72CA-B4F3992558C9}"/>
                  </a:ext>
                </a:extLst>
              </p:cNvPr>
              <p:cNvSpPr/>
              <p:nvPr/>
            </p:nvSpPr>
            <p:spPr>
              <a:xfrm>
                <a:off x="4137800" y="4991681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Diverse app segments</a:t>
                </a:r>
                <a:endParaRPr lang="en-US" sz="1750" dirty="0"/>
              </a:p>
            </p:txBody>
          </p:sp>
          <p:sp>
            <p:nvSpPr>
              <p:cNvPr id="18" name="Shape 11">
                <a:extLst>
                  <a:ext uri="{FF2B5EF4-FFF2-40B4-BE49-F238E27FC236}">
                    <a16:creationId xmlns:a16="http://schemas.microsoft.com/office/drawing/2014/main" id="{FB298233-1D66-4B1E-4101-D84776F92FF4}"/>
                  </a:ext>
                </a:extLst>
              </p:cNvPr>
              <p:cNvSpPr/>
              <p:nvPr/>
            </p:nvSpPr>
            <p:spPr>
              <a:xfrm>
                <a:off x="3616739" y="5625762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7">
                <a:extLst>
                  <a:ext uri="{FF2B5EF4-FFF2-40B4-BE49-F238E27FC236}">
                    <a16:creationId xmlns:a16="http://schemas.microsoft.com/office/drawing/2014/main" id="{002D789B-62E6-A9A4-FED9-EF63169D8BBE}"/>
                  </a:ext>
                </a:extLst>
              </p:cNvPr>
              <p:cNvSpPr/>
              <p:nvPr/>
            </p:nvSpPr>
            <p:spPr>
              <a:xfrm>
                <a:off x="4137800" y="5641393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2012-16</a:t>
                </a:r>
                <a:endParaRPr lang="en-US" sz="4000" dirty="0"/>
              </a:p>
            </p:txBody>
          </p:sp>
          <p:sp>
            <p:nvSpPr>
              <p:cNvPr id="20" name="Text 8">
                <a:extLst>
                  <a:ext uri="{FF2B5EF4-FFF2-40B4-BE49-F238E27FC236}">
                    <a16:creationId xmlns:a16="http://schemas.microsoft.com/office/drawing/2014/main" id="{1D4F6D38-4826-EBD0-C2D5-EF3E73346A26}"/>
                  </a:ext>
                </a:extLst>
              </p:cNvPr>
              <p:cNvSpPr/>
              <p:nvPr/>
            </p:nvSpPr>
            <p:spPr>
              <a:xfrm>
                <a:off x="4479811" y="6521328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Time Period</a:t>
                </a:r>
                <a:endParaRPr lang="en-US" sz="2200" dirty="0"/>
              </a:p>
            </p:txBody>
          </p:sp>
          <p:sp>
            <p:nvSpPr>
              <p:cNvPr id="21" name="Text 9">
                <a:extLst>
                  <a:ext uri="{FF2B5EF4-FFF2-40B4-BE49-F238E27FC236}">
                    <a16:creationId xmlns:a16="http://schemas.microsoft.com/office/drawing/2014/main" id="{F5B12DC9-A1E8-F220-E8E1-608B24D4D985}"/>
                  </a:ext>
                </a:extLst>
              </p:cNvPr>
              <p:cNvSpPr/>
              <p:nvPr/>
            </p:nvSpPr>
            <p:spPr>
              <a:xfrm>
                <a:off x="4137800" y="7015051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Multi-year analysis</a:t>
                </a:r>
                <a:endParaRPr lang="en-US" sz="175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236E0B-8790-C1A0-89D7-256D4B7625D2}"/>
              </a:ext>
            </a:extLst>
          </p:cNvPr>
          <p:cNvGrpSpPr/>
          <p:nvPr/>
        </p:nvGrpSpPr>
        <p:grpSpPr>
          <a:xfrm>
            <a:off x="-14425401" y="-31652"/>
            <a:ext cx="15483840" cy="8229600"/>
            <a:chOff x="-5328299" y="-31652"/>
            <a:chExt cx="15483840" cy="82296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D856B599-653C-F299-12B7-8EB490C95973}"/>
                </a:ext>
              </a:extLst>
            </p:cNvPr>
            <p:cNvSpPr/>
            <p:nvPr/>
          </p:nvSpPr>
          <p:spPr>
            <a:xfrm>
              <a:off x="-5328299" y="-31652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2585256 h 8229600"/>
                <a:gd name="connsiteX3" fmla="*/ 14653263 w 15483840"/>
                <a:gd name="connsiteY3" fmla="*/ 2580640 h 8229600"/>
                <a:gd name="connsiteX4" fmla="*/ 15323817 w 15483840"/>
                <a:gd name="connsiteY4" fmla="*/ 2580640 h 8229600"/>
                <a:gd name="connsiteX5" fmla="*/ 15483840 w 15483840"/>
                <a:gd name="connsiteY5" fmla="*/ 2740663 h 8229600"/>
                <a:gd name="connsiteX6" fmla="*/ 15483840 w 15483840"/>
                <a:gd name="connsiteY6" fmla="*/ 3380737 h 8229600"/>
                <a:gd name="connsiteX7" fmla="*/ 15323817 w 15483840"/>
                <a:gd name="connsiteY7" fmla="*/ 3540760 h 8229600"/>
                <a:gd name="connsiteX8" fmla="*/ 14653263 w 15483840"/>
                <a:gd name="connsiteY8" fmla="*/ 3540760 h 8229600"/>
                <a:gd name="connsiteX9" fmla="*/ 14630400 w 15483840"/>
                <a:gd name="connsiteY9" fmla="*/ 353614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2585256"/>
                  </a:lnTo>
                  <a:lnTo>
                    <a:pt x="14653263" y="2580640"/>
                  </a:lnTo>
                  <a:lnTo>
                    <a:pt x="15323817" y="2580640"/>
                  </a:lnTo>
                  <a:cubicBezTo>
                    <a:pt x="15412195" y="2580640"/>
                    <a:pt x="15483840" y="2652285"/>
                    <a:pt x="15483840" y="2740663"/>
                  </a:cubicBezTo>
                  <a:lnTo>
                    <a:pt x="15483840" y="3380737"/>
                  </a:lnTo>
                  <a:cubicBezTo>
                    <a:pt x="15483840" y="3469115"/>
                    <a:pt x="15412195" y="3540760"/>
                    <a:pt x="15323817" y="3540760"/>
                  </a:cubicBezTo>
                  <a:lnTo>
                    <a:pt x="14653263" y="3540760"/>
                  </a:lnTo>
                  <a:lnTo>
                    <a:pt x="14630400" y="353614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BF8CC"/>
            </a:solidFill>
            <a:ln>
              <a:noFill/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9B26FC-CF40-A2A9-B07C-BADCEDE3D7F7}"/>
                </a:ext>
              </a:extLst>
            </p:cNvPr>
            <p:cNvGrpSpPr/>
            <p:nvPr/>
          </p:nvGrpSpPr>
          <p:grpSpPr>
            <a:xfrm>
              <a:off x="3171226" y="278261"/>
              <a:ext cx="5953993" cy="7417455"/>
              <a:chOff x="3233344" y="109027"/>
              <a:chExt cx="5953993" cy="7417455"/>
            </a:xfrm>
          </p:grpSpPr>
          <p:sp>
            <p:nvSpPr>
              <p:cNvPr id="25" name="Text 1">
                <a:extLst>
                  <a:ext uri="{FF2B5EF4-FFF2-40B4-BE49-F238E27FC236}">
                    <a16:creationId xmlns:a16="http://schemas.microsoft.com/office/drawing/2014/main" id="{4C1D1675-1472-5690-5CF8-D417CCBFF7FA}"/>
                  </a:ext>
                </a:extLst>
              </p:cNvPr>
              <p:cNvSpPr/>
              <p:nvPr/>
            </p:nvSpPr>
            <p:spPr>
              <a:xfrm>
                <a:off x="3264323" y="816496"/>
                <a:ext cx="209155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01</a:t>
                </a:r>
                <a:endParaRPr lang="en-US" sz="1750" dirty="0"/>
              </a:p>
            </p:txBody>
          </p:sp>
          <p:sp>
            <p:nvSpPr>
              <p:cNvPr id="26" name="Shape 2">
                <a:extLst>
                  <a:ext uri="{FF2B5EF4-FFF2-40B4-BE49-F238E27FC236}">
                    <a16:creationId xmlns:a16="http://schemas.microsoft.com/office/drawing/2014/main" id="{737A9321-CA72-ABDD-BBA9-6B08D5C2235B}"/>
                  </a:ext>
                </a:extLst>
              </p:cNvPr>
              <p:cNvSpPr/>
              <p:nvPr/>
            </p:nvSpPr>
            <p:spPr>
              <a:xfrm>
                <a:off x="3264323" y="1170706"/>
                <a:ext cx="5923013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Text 3">
                <a:extLst>
                  <a:ext uri="{FF2B5EF4-FFF2-40B4-BE49-F238E27FC236}">
                    <a16:creationId xmlns:a16="http://schemas.microsoft.com/office/drawing/2014/main" id="{0FC9C13B-7C47-AE31-0DFA-C78E209CAA2A}"/>
                  </a:ext>
                </a:extLst>
              </p:cNvPr>
              <p:cNvSpPr/>
              <p:nvPr/>
            </p:nvSpPr>
            <p:spPr>
              <a:xfrm>
                <a:off x="3264324" y="1344776"/>
                <a:ext cx="2615152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 Quality</a:t>
                </a:r>
                <a:endParaRPr lang="en-US" sz="2200" dirty="0"/>
              </a:p>
            </p:txBody>
          </p:sp>
          <p:sp>
            <p:nvSpPr>
              <p:cNvPr id="28" name="Text 4">
                <a:extLst>
                  <a:ext uri="{FF2B5EF4-FFF2-40B4-BE49-F238E27FC236}">
                    <a16:creationId xmlns:a16="http://schemas.microsoft.com/office/drawing/2014/main" id="{0F087323-C518-C0A1-CD85-97016381CC57}"/>
                  </a:ext>
                </a:extLst>
              </p:cNvPr>
              <p:cNvSpPr/>
              <p:nvPr/>
            </p:nvSpPr>
            <p:spPr>
              <a:xfrm>
                <a:off x="3264323" y="1834242"/>
                <a:ext cx="5923013" cy="72461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Removed null values in critical fields: Rating, Reviews, and Installs to ensure accuracy</a:t>
                </a:r>
                <a:endParaRPr lang="en-US" sz="1750" dirty="0"/>
              </a:p>
            </p:txBody>
          </p:sp>
          <p:sp>
            <p:nvSpPr>
              <p:cNvPr id="29" name="Text 0">
                <a:extLst>
                  <a:ext uri="{FF2B5EF4-FFF2-40B4-BE49-F238E27FC236}">
                    <a16:creationId xmlns:a16="http://schemas.microsoft.com/office/drawing/2014/main" id="{0805197B-4345-FE5A-F1AA-B7FD36BCE703}"/>
                  </a:ext>
                </a:extLst>
              </p:cNvPr>
              <p:cNvSpPr/>
              <p:nvPr/>
            </p:nvSpPr>
            <p:spPr>
              <a:xfrm>
                <a:off x="3233344" y="109027"/>
                <a:ext cx="5289772" cy="70746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 Cleaning Process</a:t>
                </a:r>
                <a:endParaRPr lang="en-US" sz="4450" dirty="0"/>
              </a:p>
            </p:txBody>
          </p:sp>
          <p:sp>
            <p:nvSpPr>
              <p:cNvPr id="34" name="Text 13">
                <a:extLst>
                  <a:ext uri="{FF2B5EF4-FFF2-40B4-BE49-F238E27FC236}">
                    <a16:creationId xmlns:a16="http://schemas.microsoft.com/office/drawing/2014/main" id="{6DE1EC18-6AA7-ECAD-CC0E-D9530B0DC718}"/>
                  </a:ext>
                </a:extLst>
              </p:cNvPr>
              <p:cNvSpPr/>
              <p:nvPr/>
            </p:nvSpPr>
            <p:spPr>
              <a:xfrm>
                <a:off x="3262179" y="2683007"/>
                <a:ext cx="209227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02</a:t>
                </a:r>
                <a:endParaRPr lang="en-US" sz="1750" dirty="0"/>
              </a:p>
            </p:txBody>
          </p:sp>
          <p:sp>
            <p:nvSpPr>
              <p:cNvPr id="35" name="Shape 14">
                <a:extLst>
                  <a:ext uri="{FF2B5EF4-FFF2-40B4-BE49-F238E27FC236}">
                    <a16:creationId xmlns:a16="http://schemas.microsoft.com/office/drawing/2014/main" id="{DDC1BD97-34C5-79E4-1CD0-3860D04E30B8}"/>
                  </a:ext>
                </a:extLst>
              </p:cNvPr>
              <p:cNvSpPr/>
              <p:nvPr/>
            </p:nvSpPr>
            <p:spPr>
              <a:xfrm>
                <a:off x="3262179" y="3037217"/>
                <a:ext cx="5925157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Text 15">
                <a:extLst>
                  <a:ext uri="{FF2B5EF4-FFF2-40B4-BE49-F238E27FC236}">
                    <a16:creationId xmlns:a16="http://schemas.microsoft.com/office/drawing/2014/main" id="{420E6E71-8B06-18BC-F159-B0DA1572AD25}"/>
                  </a:ext>
                </a:extLst>
              </p:cNvPr>
              <p:cNvSpPr/>
              <p:nvPr/>
            </p:nvSpPr>
            <p:spPr>
              <a:xfrm>
                <a:off x="3262180" y="3211288"/>
                <a:ext cx="2616050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Type Correction</a:t>
                </a:r>
                <a:endParaRPr lang="en-US" sz="2200" dirty="0"/>
              </a:p>
            </p:txBody>
          </p:sp>
          <p:sp>
            <p:nvSpPr>
              <p:cNvPr id="37" name="Text 16">
                <a:extLst>
                  <a:ext uri="{FF2B5EF4-FFF2-40B4-BE49-F238E27FC236}">
                    <a16:creationId xmlns:a16="http://schemas.microsoft.com/office/drawing/2014/main" id="{72CB0622-DF25-E146-E0A0-D2A3EAA89277}"/>
                  </a:ext>
                </a:extLst>
              </p:cNvPr>
              <p:cNvSpPr/>
              <p:nvPr/>
            </p:nvSpPr>
            <p:spPr>
              <a:xfrm>
                <a:off x="3262179" y="3734207"/>
                <a:ext cx="5925157" cy="36230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Fixed data types across numbers, dates, and text fields</a:t>
                </a:r>
                <a:endParaRPr lang="en-US" sz="1750" dirty="0"/>
              </a:p>
            </p:txBody>
          </p:sp>
          <p:sp>
            <p:nvSpPr>
              <p:cNvPr id="38" name="Text 17">
                <a:extLst>
                  <a:ext uri="{FF2B5EF4-FFF2-40B4-BE49-F238E27FC236}">
                    <a16:creationId xmlns:a16="http://schemas.microsoft.com/office/drawing/2014/main" id="{A55F0E6E-6BDB-DFF6-8CF6-B4CD602189FB}"/>
                  </a:ext>
                </a:extLst>
              </p:cNvPr>
              <p:cNvSpPr/>
              <p:nvPr/>
            </p:nvSpPr>
            <p:spPr>
              <a:xfrm>
                <a:off x="3262179" y="4119502"/>
                <a:ext cx="209231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03</a:t>
                </a:r>
                <a:endParaRPr lang="en-US" sz="1750" dirty="0"/>
              </a:p>
            </p:txBody>
          </p:sp>
          <p:sp>
            <p:nvSpPr>
              <p:cNvPr id="39" name="Shape 18">
                <a:extLst>
                  <a:ext uri="{FF2B5EF4-FFF2-40B4-BE49-F238E27FC236}">
                    <a16:creationId xmlns:a16="http://schemas.microsoft.com/office/drawing/2014/main" id="{D48FBC80-E17D-EA31-2F38-9C70481B4EB8}"/>
                  </a:ext>
                </a:extLst>
              </p:cNvPr>
              <p:cNvSpPr/>
              <p:nvPr/>
            </p:nvSpPr>
            <p:spPr>
              <a:xfrm>
                <a:off x="3262179" y="4473712"/>
                <a:ext cx="5925157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Text 19">
                <a:extLst>
                  <a:ext uri="{FF2B5EF4-FFF2-40B4-BE49-F238E27FC236}">
                    <a16:creationId xmlns:a16="http://schemas.microsoft.com/office/drawing/2014/main" id="{0F263B51-49DA-C347-DF8F-37027D1B828D}"/>
                  </a:ext>
                </a:extLst>
              </p:cNvPr>
              <p:cNvSpPr/>
              <p:nvPr/>
            </p:nvSpPr>
            <p:spPr>
              <a:xfrm>
                <a:off x="3262179" y="4647782"/>
                <a:ext cx="2616099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Feature Engineering</a:t>
                </a:r>
                <a:endParaRPr lang="en-US" sz="2200" dirty="0"/>
              </a:p>
            </p:txBody>
          </p:sp>
          <p:sp>
            <p:nvSpPr>
              <p:cNvPr id="41" name="Text 20">
                <a:extLst>
                  <a:ext uri="{FF2B5EF4-FFF2-40B4-BE49-F238E27FC236}">
                    <a16:creationId xmlns:a16="http://schemas.microsoft.com/office/drawing/2014/main" id="{0C9E4D03-E3F2-9DBC-CAF4-E41575248862}"/>
                  </a:ext>
                </a:extLst>
              </p:cNvPr>
              <p:cNvSpPr/>
              <p:nvPr/>
            </p:nvSpPr>
            <p:spPr>
              <a:xfrm>
                <a:off x="3262179" y="5137248"/>
                <a:ext cx="5925157" cy="72461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Added Year, Month, and Revenue Estimate columns for deeper insights</a:t>
                </a:r>
                <a:endParaRPr lang="en-US" sz="1750" dirty="0"/>
              </a:p>
            </p:txBody>
          </p:sp>
          <p:sp>
            <p:nvSpPr>
              <p:cNvPr id="42" name="Text 9">
                <a:extLst>
                  <a:ext uri="{FF2B5EF4-FFF2-40B4-BE49-F238E27FC236}">
                    <a16:creationId xmlns:a16="http://schemas.microsoft.com/office/drawing/2014/main" id="{341A7C45-9AB2-D57A-5E18-D7161FF93B2B}"/>
                  </a:ext>
                </a:extLst>
              </p:cNvPr>
              <p:cNvSpPr/>
              <p:nvPr/>
            </p:nvSpPr>
            <p:spPr>
              <a:xfrm>
                <a:off x="3264324" y="5965298"/>
                <a:ext cx="209155" cy="42432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04</a:t>
                </a:r>
              </a:p>
              <a:p>
                <a:pPr marL="0" indent="0" algn="l">
                  <a:lnSpc>
                    <a:spcPts val="2850"/>
                  </a:lnSpc>
                  <a:buNone/>
                </a:pPr>
                <a:endParaRPr lang="en-US" sz="1750" dirty="0"/>
              </a:p>
            </p:txBody>
          </p:sp>
          <p:sp>
            <p:nvSpPr>
              <p:cNvPr id="43" name="Shape 10">
                <a:extLst>
                  <a:ext uri="{FF2B5EF4-FFF2-40B4-BE49-F238E27FC236}">
                    <a16:creationId xmlns:a16="http://schemas.microsoft.com/office/drawing/2014/main" id="{8881F2F6-1222-BD80-A84B-D0C6F82DC991}"/>
                  </a:ext>
                </a:extLst>
              </p:cNvPr>
              <p:cNvSpPr/>
              <p:nvPr/>
            </p:nvSpPr>
            <p:spPr>
              <a:xfrm>
                <a:off x="3264325" y="6319508"/>
                <a:ext cx="5923012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Text 11">
                <a:extLst>
                  <a:ext uri="{FF2B5EF4-FFF2-40B4-BE49-F238E27FC236}">
                    <a16:creationId xmlns:a16="http://schemas.microsoft.com/office/drawing/2014/main" id="{F0AADA0E-9FB7-2349-8A3B-DA3ED7EAC604}"/>
                  </a:ext>
                </a:extLst>
              </p:cNvPr>
              <p:cNvSpPr/>
              <p:nvPr/>
            </p:nvSpPr>
            <p:spPr>
              <a:xfrm>
                <a:off x="3264325" y="6493579"/>
                <a:ext cx="2615152" cy="53057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Standardization</a:t>
                </a:r>
                <a:endParaRPr lang="en-US" sz="2200" dirty="0"/>
              </a:p>
            </p:txBody>
          </p:sp>
          <p:sp>
            <p:nvSpPr>
              <p:cNvPr id="45" name="Text 12">
                <a:extLst>
                  <a:ext uri="{FF2B5EF4-FFF2-40B4-BE49-F238E27FC236}">
                    <a16:creationId xmlns:a16="http://schemas.microsoft.com/office/drawing/2014/main" id="{19C1F341-97D5-BEA8-1DFC-A553274EF2D2}"/>
                  </a:ext>
                </a:extLst>
              </p:cNvPr>
              <p:cNvSpPr/>
              <p:nvPr/>
            </p:nvSpPr>
            <p:spPr>
              <a:xfrm>
                <a:off x="3264325" y="6983045"/>
                <a:ext cx="5923012" cy="5434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Unified category names and city labels for consistent </a:t>
                </a:r>
              </a:p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reporting</a:t>
                </a:r>
                <a:endParaRPr lang="en-US" sz="1750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E86ECF-0B2C-752F-FA06-58D443ABF77A}"/>
              </a:ext>
            </a:extLst>
          </p:cNvPr>
          <p:cNvGrpSpPr/>
          <p:nvPr/>
        </p:nvGrpSpPr>
        <p:grpSpPr>
          <a:xfrm>
            <a:off x="-14436831" y="-20222"/>
            <a:ext cx="15483840" cy="8229600"/>
            <a:chOff x="-1417320" y="0"/>
            <a:chExt cx="15483840" cy="82296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459AFC5A-FF15-592F-92C2-4D52347112A3}"/>
                </a:ext>
              </a:extLst>
            </p:cNvPr>
            <p:cNvSpPr/>
            <p:nvPr/>
          </p:nvSpPr>
          <p:spPr>
            <a:xfrm>
              <a:off x="-1417320" y="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3662216 h 8229600"/>
                <a:gd name="connsiteX3" fmla="*/ 14653263 w 15483840"/>
                <a:gd name="connsiteY3" fmla="*/ 3657600 h 8229600"/>
                <a:gd name="connsiteX4" fmla="*/ 15323817 w 15483840"/>
                <a:gd name="connsiteY4" fmla="*/ 3657600 h 8229600"/>
                <a:gd name="connsiteX5" fmla="*/ 15483840 w 15483840"/>
                <a:gd name="connsiteY5" fmla="*/ 3817623 h 8229600"/>
                <a:gd name="connsiteX6" fmla="*/ 15483840 w 15483840"/>
                <a:gd name="connsiteY6" fmla="*/ 4457697 h 8229600"/>
                <a:gd name="connsiteX7" fmla="*/ 15323817 w 15483840"/>
                <a:gd name="connsiteY7" fmla="*/ 4617720 h 8229600"/>
                <a:gd name="connsiteX8" fmla="*/ 14653263 w 15483840"/>
                <a:gd name="connsiteY8" fmla="*/ 4617720 h 8229600"/>
                <a:gd name="connsiteX9" fmla="*/ 14630400 w 15483840"/>
                <a:gd name="connsiteY9" fmla="*/ 461310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3662216"/>
                  </a:lnTo>
                  <a:lnTo>
                    <a:pt x="14653263" y="3657600"/>
                  </a:lnTo>
                  <a:lnTo>
                    <a:pt x="15323817" y="3657600"/>
                  </a:lnTo>
                  <a:cubicBezTo>
                    <a:pt x="15412195" y="3657600"/>
                    <a:pt x="15483840" y="3729245"/>
                    <a:pt x="15483840" y="3817623"/>
                  </a:cubicBezTo>
                  <a:lnTo>
                    <a:pt x="15483840" y="4457697"/>
                  </a:lnTo>
                  <a:cubicBezTo>
                    <a:pt x="15483840" y="4546075"/>
                    <a:pt x="15412195" y="4617720"/>
                    <a:pt x="15323817" y="4617720"/>
                  </a:cubicBezTo>
                  <a:lnTo>
                    <a:pt x="14653263" y="4617720"/>
                  </a:lnTo>
                  <a:lnTo>
                    <a:pt x="14630400" y="461310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DE4CF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8" name="Text 0">
              <a:extLst>
                <a:ext uri="{FF2B5EF4-FFF2-40B4-BE49-F238E27FC236}">
                  <a16:creationId xmlns:a16="http://schemas.microsoft.com/office/drawing/2014/main" id="{EA40283A-F1F0-A026-D6BF-0545561F0033}"/>
                </a:ext>
              </a:extLst>
            </p:cNvPr>
            <p:cNvSpPr/>
            <p:nvPr/>
          </p:nvSpPr>
          <p:spPr>
            <a:xfrm>
              <a:off x="6603373" y="22819"/>
              <a:ext cx="5670590" cy="70877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5550"/>
                </a:lnSpc>
                <a:buNone/>
              </a:pPr>
              <a:r>
                <a:rPr lang="en-US" sz="44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Pivot Table Analysis</a:t>
              </a:r>
              <a:endParaRPr lang="en-US" sz="4450" dirty="0"/>
            </a:p>
          </p:txBody>
        </p:sp>
        <p:sp>
          <p:nvSpPr>
            <p:cNvPr id="49" name="Shape 11">
              <a:extLst>
                <a:ext uri="{FF2B5EF4-FFF2-40B4-BE49-F238E27FC236}">
                  <a16:creationId xmlns:a16="http://schemas.microsoft.com/office/drawing/2014/main" id="{4CC1BD50-B47B-FCAF-A68C-C677F82E8DAC}"/>
                </a:ext>
              </a:extLst>
            </p:cNvPr>
            <p:cNvSpPr/>
            <p:nvPr/>
          </p:nvSpPr>
          <p:spPr>
            <a:xfrm>
              <a:off x="6672021" y="776433"/>
              <a:ext cx="3768343" cy="1982879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Text 5">
              <a:extLst>
                <a:ext uri="{FF2B5EF4-FFF2-40B4-BE49-F238E27FC236}">
                  <a16:creationId xmlns:a16="http://schemas.microsoft.com/office/drawing/2014/main" id="{711CD28F-0681-123A-AE36-A5563978B540}"/>
                </a:ext>
              </a:extLst>
            </p:cNvPr>
            <p:cNvSpPr/>
            <p:nvPr/>
          </p:nvSpPr>
          <p:spPr>
            <a:xfrm>
              <a:off x="7060215" y="776433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Top 5 Categories by Installs</a:t>
              </a:r>
              <a:endParaRPr lang="en-US" sz="1750" dirty="0"/>
            </a:p>
          </p:txBody>
        </p:sp>
        <p:graphicFrame>
          <p:nvGraphicFramePr>
            <p:cNvPr id="51" name="Chart 50">
              <a:extLst>
                <a:ext uri="{FF2B5EF4-FFF2-40B4-BE49-F238E27FC236}">
                  <a16:creationId xmlns:a16="http://schemas.microsoft.com/office/drawing/2014/main" id="{499E0FF4-7311-8D86-3BBA-CF265B495FE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72021" y="849730"/>
            <a:ext cx="4112461" cy="19095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2" name="Shape 11">
              <a:extLst>
                <a:ext uri="{FF2B5EF4-FFF2-40B4-BE49-F238E27FC236}">
                  <a16:creationId xmlns:a16="http://schemas.microsoft.com/office/drawing/2014/main" id="{D00EAD3D-87BE-B2BB-D519-4DC2CF59836E}"/>
                </a:ext>
              </a:extLst>
            </p:cNvPr>
            <p:cNvSpPr/>
            <p:nvPr/>
          </p:nvSpPr>
          <p:spPr>
            <a:xfrm>
              <a:off x="10046825" y="2841756"/>
              <a:ext cx="3103739" cy="2758746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3" name="Text 3">
              <a:extLst>
                <a:ext uri="{FF2B5EF4-FFF2-40B4-BE49-F238E27FC236}">
                  <a16:creationId xmlns:a16="http://schemas.microsoft.com/office/drawing/2014/main" id="{76F6FE1C-D760-4AD6-62D6-A7C9E37EB65E}"/>
                </a:ext>
              </a:extLst>
            </p:cNvPr>
            <p:cNvSpPr/>
            <p:nvPr/>
          </p:nvSpPr>
          <p:spPr>
            <a:xfrm>
              <a:off x="10111381" y="2882163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Year-wise App Distribution</a:t>
              </a:r>
              <a:endParaRPr lang="en-US" sz="1750" dirty="0"/>
            </a:p>
          </p:txBody>
        </p:sp>
        <p:graphicFrame>
          <p:nvGraphicFramePr>
            <p:cNvPr id="54" name="Chart 53">
              <a:extLst>
                <a:ext uri="{FF2B5EF4-FFF2-40B4-BE49-F238E27FC236}">
                  <a16:creationId xmlns:a16="http://schemas.microsoft.com/office/drawing/2014/main" id="{EB2074FC-19D8-0E56-4E99-F7F25AC5355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126802" y="3087445"/>
            <a:ext cx="2998675" cy="25130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1" name="Shape 11">
              <a:extLst>
                <a:ext uri="{FF2B5EF4-FFF2-40B4-BE49-F238E27FC236}">
                  <a16:creationId xmlns:a16="http://schemas.microsoft.com/office/drawing/2014/main" id="{70BD47BB-0BFC-87DE-42E6-3765898F70AA}"/>
                </a:ext>
              </a:extLst>
            </p:cNvPr>
            <p:cNvSpPr/>
            <p:nvPr/>
          </p:nvSpPr>
          <p:spPr>
            <a:xfrm>
              <a:off x="6672021" y="2848335"/>
              <a:ext cx="3103739" cy="2758746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2" name="Text 10">
              <a:extLst>
                <a:ext uri="{FF2B5EF4-FFF2-40B4-BE49-F238E27FC236}">
                  <a16:creationId xmlns:a16="http://schemas.microsoft.com/office/drawing/2014/main" id="{1A783B2D-7E27-095D-3B2A-D0649C9F5055}"/>
                </a:ext>
              </a:extLst>
            </p:cNvPr>
            <p:cNvSpPr/>
            <p:nvPr/>
          </p:nvSpPr>
          <p:spPr>
            <a:xfrm>
              <a:off x="6938855" y="2947262"/>
              <a:ext cx="3501509" cy="41408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Top Apps by Installs</a:t>
              </a:r>
              <a:endParaRPr lang="en-US" sz="1750" dirty="0"/>
            </a:p>
          </p:txBody>
        </p:sp>
        <p:graphicFrame>
          <p:nvGraphicFramePr>
            <p:cNvPr id="63" name="Chart 62">
              <a:extLst>
                <a:ext uri="{FF2B5EF4-FFF2-40B4-BE49-F238E27FC236}">
                  <a16:creationId xmlns:a16="http://schemas.microsoft.com/office/drawing/2014/main" id="{82A18188-FD5D-5D03-2E23-F9679FD5B1F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72021" y="3180799"/>
            <a:ext cx="3130572" cy="24262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92" name="Shape 11">
              <a:extLst>
                <a:ext uri="{FF2B5EF4-FFF2-40B4-BE49-F238E27FC236}">
                  <a16:creationId xmlns:a16="http://schemas.microsoft.com/office/drawing/2014/main" id="{D4912D9D-3D4B-50AE-05FF-5A4570FF8D93}"/>
                </a:ext>
              </a:extLst>
            </p:cNvPr>
            <p:cNvSpPr/>
            <p:nvPr/>
          </p:nvSpPr>
          <p:spPr>
            <a:xfrm>
              <a:off x="9410218" y="5751543"/>
              <a:ext cx="3715259" cy="2369825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93" name="Text 7">
              <a:extLst>
                <a:ext uri="{FF2B5EF4-FFF2-40B4-BE49-F238E27FC236}">
                  <a16:creationId xmlns:a16="http://schemas.microsoft.com/office/drawing/2014/main" id="{A3C62494-4FDD-E80B-671B-B67398041564}"/>
                </a:ext>
              </a:extLst>
            </p:cNvPr>
            <p:cNvSpPr/>
            <p:nvPr/>
          </p:nvSpPr>
          <p:spPr>
            <a:xfrm>
              <a:off x="9751184" y="5948314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Category-wise Average Rating</a:t>
              </a:r>
              <a:endParaRPr lang="en-US" sz="1750" dirty="0"/>
            </a:p>
          </p:txBody>
        </p:sp>
        <p:graphicFrame>
          <p:nvGraphicFramePr>
            <p:cNvPr id="194" name="Chart 193">
              <a:extLst>
                <a:ext uri="{FF2B5EF4-FFF2-40B4-BE49-F238E27FC236}">
                  <a16:creationId xmlns:a16="http://schemas.microsoft.com/office/drawing/2014/main" id="{51A60B5F-4F93-1EF7-DBD9-BC3103B09583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248170" y="6024957"/>
            <a:ext cx="4191985" cy="21566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95" name="Shape 11">
              <a:extLst>
                <a:ext uri="{FF2B5EF4-FFF2-40B4-BE49-F238E27FC236}">
                  <a16:creationId xmlns:a16="http://schemas.microsoft.com/office/drawing/2014/main" id="{914E3335-611A-3ED5-0B30-225BB1FA5D3D}"/>
                </a:ext>
              </a:extLst>
            </p:cNvPr>
            <p:cNvSpPr/>
            <p:nvPr/>
          </p:nvSpPr>
          <p:spPr>
            <a:xfrm>
              <a:off x="6359716" y="5751542"/>
              <a:ext cx="2986840" cy="2369825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solidFill>
                <a:srgbClr val="D67E00"/>
              </a:solidFill>
              <a:prstDash val="solid"/>
            </a:ln>
            <a:effectLst>
              <a:outerShdw dist="2032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96" name="Text 8">
              <a:extLst>
                <a:ext uri="{FF2B5EF4-FFF2-40B4-BE49-F238E27FC236}">
                  <a16:creationId xmlns:a16="http://schemas.microsoft.com/office/drawing/2014/main" id="{1741BA10-778E-BBA7-A3EE-5816BD3721C1}"/>
                </a:ext>
              </a:extLst>
            </p:cNvPr>
            <p:cNvSpPr/>
            <p:nvPr/>
          </p:nvSpPr>
          <p:spPr>
            <a:xfrm>
              <a:off x="6069956" y="5776177"/>
              <a:ext cx="3501509" cy="42468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 anchor="t"/>
            <a:lstStyle/>
            <a:p>
              <a:pPr algn="l">
                <a:lnSpc>
                  <a:spcPts val="2850"/>
                </a:lnSpc>
                <a:buSzPct val="100000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     Free vs Paid App Comparison</a:t>
              </a:r>
              <a:endParaRPr lang="en-US" sz="1750" dirty="0"/>
            </a:p>
          </p:txBody>
        </p:sp>
        <p:graphicFrame>
          <p:nvGraphicFramePr>
            <p:cNvPr id="197" name="Chart 196">
              <a:extLst>
                <a:ext uri="{FF2B5EF4-FFF2-40B4-BE49-F238E27FC236}">
                  <a16:creationId xmlns:a16="http://schemas.microsoft.com/office/drawing/2014/main" id="{E96BE49E-48F8-483D-00FD-55DCB7BF175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359716" y="6087960"/>
            <a:ext cx="2921987" cy="20334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311DE4F2-3BE6-3124-456F-9098EB406D2B}"/>
              </a:ext>
            </a:extLst>
          </p:cNvPr>
          <p:cNvGrpSpPr/>
          <p:nvPr/>
        </p:nvGrpSpPr>
        <p:grpSpPr>
          <a:xfrm>
            <a:off x="-14452073" y="-34876"/>
            <a:ext cx="23557992" cy="8229600"/>
            <a:chOff x="-5354969" y="-34876"/>
            <a:chExt cx="23557992" cy="8229600"/>
          </a:xfrm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E900C7ED-D7E6-98B1-06DA-B7C70F099D74}"/>
                </a:ext>
              </a:extLst>
            </p:cNvPr>
            <p:cNvSpPr/>
            <p:nvPr/>
          </p:nvSpPr>
          <p:spPr>
            <a:xfrm>
              <a:off x="-5354969" y="-34876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4739176 h 8229600"/>
                <a:gd name="connsiteX3" fmla="*/ 14653263 w 15483840"/>
                <a:gd name="connsiteY3" fmla="*/ 4734560 h 8229600"/>
                <a:gd name="connsiteX4" fmla="*/ 15323817 w 15483840"/>
                <a:gd name="connsiteY4" fmla="*/ 4734560 h 8229600"/>
                <a:gd name="connsiteX5" fmla="*/ 15483840 w 15483840"/>
                <a:gd name="connsiteY5" fmla="*/ 4894583 h 8229600"/>
                <a:gd name="connsiteX6" fmla="*/ 15483840 w 15483840"/>
                <a:gd name="connsiteY6" fmla="*/ 5534657 h 8229600"/>
                <a:gd name="connsiteX7" fmla="*/ 15323817 w 15483840"/>
                <a:gd name="connsiteY7" fmla="*/ 5694680 h 8229600"/>
                <a:gd name="connsiteX8" fmla="*/ 14653263 w 15483840"/>
                <a:gd name="connsiteY8" fmla="*/ 5694680 h 8229600"/>
                <a:gd name="connsiteX9" fmla="*/ 14630400 w 15483840"/>
                <a:gd name="connsiteY9" fmla="*/ 569006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4739176"/>
                  </a:lnTo>
                  <a:lnTo>
                    <a:pt x="14653263" y="4734560"/>
                  </a:lnTo>
                  <a:lnTo>
                    <a:pt x="15323817" y="4734560"/>
                  </a:lnTo>
                  <a:cubicBezTo>
                    <a:pt x="15412195" y="4734560"/>
                    <a:pt x="15483840" y="4806205"/>
                    <a:pt x="15483840" y="4894583"/>
                  </a:cubicBezTo>
                  <a:lnTo>
                    <a:pt x="15483840" y="5534657"/>
                  </a:lnTo>
                  <a:cubicBezTo>
                    <a:pt x="15483840" y="5623035"/>
                    <a:pt x="15412195" y="5694680"/>
                    <a:pt x="15323817" y="5694680"/>
                  </a:cubicBezTo>
                  <a:lnTo>
                    <a:pt x="14653263" y="5694680"/>
                  </a:lnTo>
                  <a:lnTo>
                    <a:pt x="14630400" y="569006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E5EC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0" name="Text 0">
              <a:extLst>
                <a:ext uri="{FF2B5EF4-FFF2-40B4-BE49-F238E27FC236}">
                  <a16:creationId xmlns:a16="http://schemas.microsoft.com/office/drawing/2014/main" id="{30032D96-7C48-522E-E83D-79EB3220C6AC}"/>
                </a:ext>
              </a:extLst>
            </p:cNvPr>
            <p:cNvSpPr/>
            <p:nvPr/>
          </p:nvSpPr>
          <p:spPr>
            <a:xfrm>
              <a:off x="4460115" y="47109"/>
              <a:ext cx="3115508" cy="38945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50"/>
                </a:lnSpc>
                <a:buNone/>
              </a:pPr>
              <a:r>
                <a:rPr lang="en-US" sz="24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Key Insights</a:t>
              </a:r>
              <a:endParaRPr lang="en-US" sz="2450" dirty="0"/>
            </a:p>
          </p:txBody>
        </p:sp>
        <p:sp>
          <p:nvSpPr>
            <p:cNvPr id="201" name="Shape 1">
              <a:extLst>
                <a:ext uri="{FF2B5EF4-FFF2-40B4-BE49-F238E27FC236}">
                  <a16:creationId xmlns:a16="http://schemas.microsoft.com/office/drawing/2014/main" id="{2EA2C751-DE2C-2A98-E287-58F57776D248}"/>
                </a:ext>
              </a:extLst>
            </p:cNvPr>
            <p:cNvSpPr/>
            <p:nvPr/>
          </p:nvSpPr>
          <p:spPr>
            <a:xfrm>
              <a:off x="4460115" y="685760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02" name="Shape 2">
              <a:extLst>
                <a:ext uri="{FF2B5EF4-FFF2-40B4-BE49-F238E27FC236}">
                  <a16:creationId xmlns:a16="http://schemas.microsoft.com/office/drawing/2014/main" id="{4A23F41A-5FC4-A0AE-1705-A6A308C4A0D0}"/>
                </a:ext>
              </a:extLst>
            </p:cNvPr>
            <p:cNvSpPr/>
            <p:nvPr/>
          </p:nvSpPr>
          <p:spPr>
            <a:xfrm>
              <a:off x="4475355" y="701000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03" name="Image 0" descr="preencoded.png">
              <a:extLst>
                <a:ext uri="{FF2B5EF4-FFF2-40B4-BE49-F238E27FC236}">
                  <a16:creationId xmlns:a16="http://schemas.microsoft.com/office/drawing/2014/main" id="{D99A2AEB-0124-F052-7864-46A938AB1A57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27279" y="966510"/>
              <a:ext cx="186928" cy="186928"/>
            </a:xfrm>
            <a:prstGeom prst="rect">
              <a:avLst/>
            </a:prstGeom>
          </p:spPr>
        </p:pic>
        <p:sp>
          <p:nvSpPr>
            <p:cNvPr id="204" name="Text 3">
              <a:extLst>
                <a:ext uri="{FF2B5EF4-FFF2-40B4-BE49-F238E27FC236}">
                  <a16:creationId xmlns:a16="http://schemas.microsoft.com/office/drawing/2014/main" id="{F18C6FA0-B8E6-F124-E94C-D4816890D962}"/>
                </a:ext>
              </a:extLst>
            </p:cNvPr>
            <p:cNvSpPr/>
            <p:nvPr/>
          </p:nvSpPr>
          <p:spPr>
            <a:xfrm>
              <a:off x="5098290" y="825540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Overall Scale</a:t>
              </a:r>
              <a:endParaRPr lang="en-US" sz="1200" dirty="0"/>
            </a:p>
          </p:txBody>
        </p:sp>
        <p:sp>
          <p:nvSpPr>
            <p:cNvPr id="205" name="Text 4">
              <a:extLst>
                <a:ext uri="{FF2B5EF4-FFF2-40B4-BE49-F238E27FC236}">
                  <a16:creationId xmlns:a16="http://schemas.microsoft.com/office/drawing/2014/main" id="{AFBCDDB8-2E65-CBDF-F675-9B839C2E1657}"/>
                </a:ext>
              </a:extLst>
            </p:cNvPr>
            <p:cNvSpPr/>
            <p:nvPr/>
          </p:nvSpPr>
          <p:spPr>
            <a:xfrm>
              <a:off x="5098290" y="1094978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10,000+ apps across 33 diverse categories</a:t>
              </a:r>
              <a:endParaRPr lang="en-US" sz="950" dirty="0"/>
            </a:p>
          </p:txBody>
        </p:sp>
        <p:sp>
          <p:nvSpPr>
            <p:cNvPr id="206" name="Shape 5">
              <a:extLst>
                <a:ext uri="{FF2B5EF4-FFF2-40B4-BE49-F238E27FC236}">
                  <a16:creationId xmlns:a16="http://schemas.microsoft.com/office/drawing/2014/main" id="{6AF4F120-EE98-9592-D395-432BDCC37E4D}"/>
                </a:ext>
              </a:extLst>
            </p:cNvPr>
            <p:cNvSpPr/>
            <p:nvPr/>
          </p:nvSpPr>
          <p:spPr>
            <a:xfrm>
              <a:off x="4444875" y="1599145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07" name="Shape 6">
              <a:extLst>
                <a:ext uri="{FF2B5EF4-FFF2-40B4-BE49-F238E27FC236}">
                  <a16:creationId xmlns:a16="http://schemas.microsoft.com/office/drawing/2014/main" id="{8BA2B1C3-7DF0-2A8D-70A3-8CA5DC9DB238}"/>
                </a:ext>
              </a:extLst>
            </p:cNvPr>
            <p:cNvSpPr/>
            <p:nvPr/>
          </p:nvSpPr>
          <p:spPr>
            <a:xfrm>
              <a:off x="4460115" y="1614385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08" name="Image 1" descr="preencoded.png">
              <a:extLst>
                <a:ext uri="{FF2B5EF4-FFF2-40B4-BE49-F238E27FC236}">
                  <a16:creationId xmlns:a16="http://schemas.microsoft.com/office/drawing/2014/main" id="{DDAAFEF6-60F8-9EB1-5B1D-DE613FA2C8C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12039" y="1879894"/>
              <a:ext cx="186928" cy="186928"/>
            </a:xfrm>
            <a:prstGeom prst="rect">
              <a:avLst/>
            </a:prstGeom>
          </p:spPr>
        </p:pic>
        <p:sp>
          <p:nvSpPr>
            <p:cNvPr id="209" name="Text 7">
              <a:extLst>
                <a:ext uri="{FF2B5EF4-FFF2-40B4-BE49-F238E27FC236}">
                  <a16:creationId xmlns:a16="http://schemas.microsoft.com/office/drawing/2014/main" id="{DA5EE01F-3BC5-04A9-414A-A18B70ADF40B}"/>
                </a:ext>
              </a:extLst>
            </p:cNvPr>
            <p:cNvSpPr/>
            <p:nvPr/>
          </p:nvSpPr>
          <p:spPr>
            <a:xfrm>
              <a:off x="5083050" y="1738924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Category Leader</a:t>
              </a:r>
              <a:endParaRPr lang="en-US" sz="1200" dirty="0"/>
            </a:p>
          </p:txBody>
        </p:sp>
        <p:sp>
          <p:nvSpPr>
            <p:cNvPr id="210" name="Text 8">
              <a:extLst>
                <a:ext uri="{FF2B5EF4-FFF2-40B4-BE49-F238E27FC236}">
                  <a16:creationId xmlns:a16="http://schemas.microsoft.com/office/drawing/2014/main" id="{8DEC491A-215A-A9AB-B282-2A307A886626}"/>
                </a:ext>
              </a:extLst>
            </p:cNvPr>
            <p:cNvSpPr/>
            <p:nvPr/>
          </p:nvSpPr>
          <p:spPr>
            <a:xfrm>
              <a:off x="5083050" y="2008362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Family apps dominate the marketplace</a:t>
              </a:r>
              <a:endParaRPr lang="en-US" sz="950" dirty="0"/>
            </a:p>
          </p:txBody>
        </p:sp>
        <p:sp>
          <p:nvSpPr>
            <p:cNvPr id="211" name="Shape 9">
              <a:extLst>
                <a:ext uri="{FF2B5EF4-FFF2-40B4-BE49-F238E27FC236}">
                  <a16:creationId xmlns:a16="http://schemas.microsoft.com/office/drawing/2014/main" id="{2D26149E-7ABE-DBD3-2D82-D25AFE6CB383}"/>
                </a:ext>
              </a:extLst>
            </p:cNvPr>
            <p:cNvSpPr/>
            <p:nvPr/>
          </p:nvSpPr>
          <p:spPr>
            <a:xfrm>
              <a:off x="4444875" y="2507766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12" name="Shape 10">
              <a:extLst>
                <a:ext uri="{FF2B5EF4-FFF2-40B4-BE49-F238E27FC236}">
                  <a16:creationId xmlns:a16="http://schemas.microsoft.com/office/drawing/2014/main" id="{57057AAB-29A7-19B3-A27F-730E1181BF18}"/>
                </a:ext>
              </a:extLst>
            </p:cNvPr>
            <p:cNvSpPr/>
            <p:nvPr/>
          </p:nvSpPr>
          <p:spPr>
            <a:xfrm>
              <a:off x="4460115" y="252300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13" name="Image 2" descr="preencoded.png">
              <a:extLst>
                <a:ext uri="{FF2B5EF4-FFF2-40B4-BE49-F238E27FC236}">
                  <a16:creationId xmlns:a16="http://schemas.microsoft.com/office/drawing/2014/main" id="{FF8AB091-BE17-CF2E-5C7F-9AA15F22098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12039" y="2788515"/>
              <a:ext cx="186928" cy="186928"/>
            </a:xfrm>
            <a:prstGeom prst="rect">
              <a:avLst/>
            </a:prstGeom>
          </p:spPr>
        </p:pic>
        <p:sp>
          <p:nvSpPr>
            <p:cNvPr id="214" name="Text 11">
              <a:extLst>
                <a:ext uri="{FF2B5EF4-FFF2-40B4-BE49-F238E27FC236}">
                  <a16:creationId xmlns:a16="http://schemas.microsoft.com/office/drawing/2014/main" id="{A6C296E7-8DE9-47D1-DED4-B6D45BF31871}"/>
                </a:ext>
              </a:extLst>
            </p:cNvPr>
            <p:cNvSpPr/>
            <p:nvPr/>
          </p:nvSpPr>
          <p:spPr>
            <a:xfrm>
              <a:off x="5083050" y="2647545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Average Rating</a:t>
              </a:r>
              <a:endParaRPr lang="en-US" sz="1200" dirty="0"/>
            </a:p>
          </p:txBody>
        </p:sp>
        <p:sp>
          <p:nvSpPr>
            <p:cNvPr id="215" name="Text 12">
              <a:extLst>
                <a:ext uri="{FF2B5EF4-FFF2-40B4-BE49-F238E27FC236}">
                  <a16:creationId xmlns:a16="http://schemas.microsoft.com/office/drawing/2014/main" id="{EEC3FEE6-2482-178B-DEA6-A79A829109F1}"/>
                </a:ext>
              </a:extLst>
            </p:cNvPr>
            <p:cNvSpPr/>
            <p:nvPr/>
          </p:nvSpPr>
          <p:spPr>
            <a:xfrm>
              <a:off x="5083050" y="291698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4.1 stars across all apps</a:t>
              </a:r>
              <a:endParaRPr lang="en-US" sz="950" dirty="0"/>
            </a:p>
          </p:txBody>
        </p:sp>
        <p:sp>
          <p:nvSpPr>
            <p:cNvPr id="216" name="Shape 13">
              <a:extLst>
                <a:ext uri="{FF2B5EF4-FFF2-40B4-BE49-F238E27FC236}">
                  <a16:creationId xmlns:a16="http://schemas.microsoft.com/office/drawing/2014/main" id="{B808A564-0F84-1F18-266B-4E6E814B56F9}"/>
                </a:ext>
              </a:extLst>
            </p:cNvPr>
            <p:cNvSpPr/>
            <p:nvPr/>
          </p:nvSpPr>
          <p:spPr>
            <a:xfrm>
              <a:off x="4460115" y="3430885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17" name="Shape 14">
              <a:extLst>
                <a:ext uri="{FF2B5EF4-FFF2-40B4-BE49-F238E27FC236}">
                  <a16:creationId xmlns:a16="http://schemas.microsoft.com/office/drawing/2014/main" id="{5B7E89BB-D19A-8F57-0883-423B7F1677C4}"/>
                </a:ext>
              </a:extLst>
            </p:cNvPr>
            <p:cNvSpPr/>
            <p:nvPr/>
          </p:nvSpPr>
          <p:spPr>
            <a:xfrm>
              <a:off x="4475355" y="3446125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18" name="Image 3" descr="preencoded.png">
              <a:extLst>
                <a:ext uri="{FF2B5EF4-FFF2-40B4-BE49-F238E27FC236}">
                  <a16:creationId xmlns:a16="http://schemas.microsoft.com/office/drawing/2014/main" id="{97557F5A-3FAD-F5BB-48A5-BFFD8EB5F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27279" y="3711634"/>
              <a:ext cx="186928" cy="186928"/>
            </a:xfrm>
            <a:prstGeom prst="rect">
              <a:avLst/>
            </a:prstGeom>
          </p:spPr>
        </p:pic>
        <p:sp>
          <p:nvSpPr>
            <p:cNvPr id="219" name="Text 15">
              <a:extLst>
                <a:ext uri="{FF2B5EF4-FFF2-40B4-BE49-F238E27FC236}">
                  <a16:creationId xmlns:a16="http://schemas.microsoft.com/office/drawing/2014/main" id="{7C45A0A7-8CEC-549B-6CE7-36BCF3E3F27D}"/>
                </a:ext>
              </a:extLst>
            </p:cNvPr>
            <p:cNvSpPr/>
            <p:nvPr/>
          </p:nvSpPr>
          <p:spPr>
            <a:xfrm>
              <a:off x="5098290" y="3570664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Free Apps</a:t>
              </a:r>
              <a:endParaRPr lang="en-US" sz="1200" dirty="0"/>
            </a:p>
          </p:txBody>
        </p:sp>
        <p:sp>
          <p:nvSpPr>
            <p:cNvPr id="220" name="Text 16">
              <a:extLst>
                <a:ext uri="{FF2B5EF4-FFF2-40B4-BE49-F238E27FC236}">
                  <a16:creationId xmlns:a16="http://schemas.microsoft.com/office/drawing/2014/main" id="{561DD345-2B8F-EAC1-4809-06C174D25876}"/>
                </a:ext>
              </a:extLst>
            </p:cNvPr>
            <p:cNvSpPr/>
            <p:nvPr/>
          </p:nvSpPr>
          <p:spPr>
            <a:xfrm>
              <a:off x="5098290" y="3840103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99.96% of total apps are free to download</a:t>
              </a:r>
              <a:endParaRPr lang="en-US" sz="950" dirty="0"/>
            </a:p>
          </p:txBody>
        </p:sp>
        <p:sp>
          <p:nvSpPr>
            <p:cNvPr id="221" name="Shape 17">
              <a:extLst>
                <a:ext uri="{FF2B5EF4-FFF2-40B4-BE49-F238E27FC236}">
                  <a16:creationId xmlns:a16="http://schemas.microsoft.com/office/drawing/2014/main" id="{7309AFF5-168D-DEB4-80CE-0510E1F6F1B7}"/>
                </a:ext>
              </a:extLst>
            </p:cNvPr>
            <p:cNvSpPr/>
            <p:nvPr/>
          </p:nvSpPr>
          <p:spPr>
            <a:xfrm>
              <a:off x="4460115" y="4356616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22" name="Shape 18">
              <a:extLst>
                <a:ext uri="{FF2B5EF4-FFF2-40B4-BE49-F238E27FC236}">
                  <a16:creationId xmlns:a16="http://schemas.microsoft.com/office/drawing/2014/main" id="{08D14371-6C5E-ECD8-E03D-E8D339A5FB16}"/>
                </a:ext>
              </a:extLst>
            </p:cNvPr>
            <p:cNvSpPr/>
            <p:nvPr/>
          </p:nvSpPr>
          <p:spPr>
            <a:xfrm>
              <a:off x="4475355" y="437185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23" name="Image 4" descr="preencoded.png">
              <a:extLst>
                <a:ext uri="{FF2B5EF4-FFF2-40B4-BE49-F238E27FC236}">
                  <a16:creationId xmlns:a16="http://schemas.microsoft.com/office/drawing/2014/main" id="{28F69502-7459-AC7E-9B72-561D2B17C1C5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627279" y="4637366"/>
              <a:ext cx="186928" cy="186928"/>
            </a:xfrm>
            <a:prstGeom prst="rect">
              <a:avLst/>
            </a:prstGeom>
          </p:spPr>
        </p:pic>
        <p:sp>
          <p:nvSpPr>
            <p:cNvPr id="224" name="Text 19">
              <a:extLst>
                <a:ext uri="{FF2B5EF4-FFF2-40B4-BE49-F238E27FC236}">
                  <a16:creationId xmlns:a16="http://schemas.microsoft.com/office/drawing/2014/main" id="{534003CA-3F64-32F5-0A0F-EB4FB25A1786}"/>
                </a:ext>
              </a:extLst>
            </p:cNvPr>
            <p:cNvSpPr/>
            <p:nvPr/>
          </p:nvSpPr>
          <p:spPr>
            <a:xfrm>
              <a:off x="5098290" y="4496396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Best Rated</a:t>
              </a:r>
              <a:endParaRPr lang="en-US" sz="1200" dirty="0"/>
            </a:p>
          </p:txBody>
        </p:sp>
        <p:sp>
          <p:nvSpPr>
            <p:cNvPr id="225" name="Text 20">
              <a:extLst>
                <a:ext uri="{FF2B5EF4-FFF2-40B4-BE49-F238E27FC236}">
                  <a16:creationId xmlns:a16="http://schemas.microsoft.com/office/drawing/2014/main" id="{17341594-9E30-ADEB-F67D-0E9B5844DC8C}"/>
                </a:ext>
              </a:extLst>
            </p:cNvPr>
            <p:cNvSpPr/>
            <p:nvPr/>
          </p:nvSpPr>
          <p:spPr>
            <a:xfrm>
              <a:off x="5098290" y="476583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Education category achieves highest ratings</a:t>
              </a:r>
              <a:endParaRPr lang="en-US" sz="950" dirty="0"/>
            </a:p>
          </p:txBody>
        </p:sp>
        <p:sp>
          <p:nvSpPr>
            <p:cNvPr id="226" name="Shape 21">
              <a:extLst>
                <a:ext uri="{FF2B5EF4-FFF2-40B4-BE49-F238E27FC236}">
                  <a16:creationId xmlns:a16="http://schemas.microsoft.com/office/drawing/2014/main" id="{41201395-B764-A7C1-1F4E-FDBF9F9284D4}"/>
                </a:ext>
              </a:extLst>
            </p:cNvPr>
            <p:cNvSpPr/>
            <p:nvPr/>
          </p:nvSpPr>
          <p:spPr>
            <a:xfrm>
              <a:off x="4444875" y="5282347"/>
              <a:ext cx="436203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27" name="Shape 22">
              <a:extLst>
                <a:ext uri="{FF2B5EF4-FFF2-40B4-BE49-F238E27FC236}">
                  <a16:creationId xmlns:a16="http://schemas.microsoft.com/office/drawing/2014/main" id="{7F0A4FB0-D557-345B-3C26-739ECE2FD34A}"/>
                </a:ext>
              </a:extLst>
            </p:cNvPr>
            <p:cNvSpPr/>
            <p:nvPr/>
          </p:nvSpPr>
          <p:spPr>
            <a:xfrm>
              <a:off x="4460115" y="5297587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28" name="Image 5" descr="preencoded.png">
              <a:extLst>
                <a:ext uri="{FF2B5EF4-FFF2-40B4-BE49-F238E27FC236}">
                  <a16:creationId xmlns:a16="http://schemas.microsoft.com/office/drawing/2014/main" id="{7B53E20E-62BC-0070-1837-FA5F77B2729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612039" y="5563096"/>
              <a:ext cx="186928" cy="186928"/>
            </a:xfrm>
            <a:prstGeom prst="rect">
              <a:avLst/>
            </a:prstGeom>
          </p:spPr>
        </p:pic>
        <p:sp>
          <p:nvSpPr>
            <p:cNvPr id="230" name="Text 23">
              <a:extLst>
                <a:ext uri="{FF2B5EF4-FFF2-40B4-BE49-F238E27FC236}">
                  <a16:creationId xmlns:a16="http://schemas.microsoft.com/office/drawing/2014/main" id="{6994DF6D-DD6F-C7D2-F437-CD785D922DBB}"/>
                </a:ext>
              </a:extLst>
            </p:cNvPr>
            <p:cNvSpPr/>
            <p:nvPr/>
          </p:nvSpPr>
          <p:spPr>
            <a:xfrm>
              <a:off x="5083050" y="5422126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Top Performer</a:t>
              </a:r>
              <a:endParaRPr lang="en-US" sz="1200" dirty="0"/>
            </a:p>
          </p:txBody>
        </p:sp>
        <p:sp>
          <p:nvSpPr>
            <p:cNvPr id="231" name="Text 24">
              <a:extLst>
                <a:ext uri="{FF2B5EF4-FFF2-40B4-BE49-F238E27FC236}">
                  <a16:creationId xmlns:a16="http://schemas.microsoft.com/office/drawing/2014/main" id="{986C282D-0A48-F720-BBD7-51B61BB3B662}"/>
                </a:ext>
              </a:extLst>
            </p:cNvPr>
            <p:cNvSpPr/>
            <p:nvPr/>
          </p:nvSpPr>
          <p:spPr>
            <a:xfrm>
              <a:off x="5083050" y="569156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Subway Surfers leads in installs</a:t>
              </a:r>
              <a:endParaRPr lang="en-US" sz="950" dirty="0"/>
            </a:p>
          </p:txBody>
        </p:sp>
        <p:sp>
          <p:nvSpPr>
            <p:cNvPr id="232" name="Shape 25">
              <a:extLst>
                <a:ext uri="{FF2B5EF4-FFF2-40B4-BE49-F238E27FC236}">
                  <a16:creationId xmlns:a16="http://schemas.microsoft.com/office/drawing/2014/main" id="{F9FAD9BB-7060-B429-AE8B-F2333A5CFF16}"/>
                </a:ext>
              </a:extLst>
            </p:cNvPr>
            <p:cNvSpPr/>
            <p:nvPr/>
          </p:nvSpPr>
          <p:spPr>
            <a:xfrm>
              <a:off x="4444875" y="6189556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33" name="Shape 26">
              <a:extLst>
                <a:ext uri="{FF2B5EF4-FFF2-40B4-BE49-F238E27FC236}">
                  <a16:creationId xmlns:a16="http://schemas.microsoft.com/office/drawing/2014/main" id="{9D80914C-4BBF-A8E7-0561-568B1A012962}"/>
                </a:ext>
              </a:extLst>
            </p:cNvPr>
            <p:cNvSpPr/>
            <p:nvPr/>
          </p:nvSpPr>
          <p:spPr>
            <a:xfrm>
              <a:off x="4460115" y="620479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34" name="Image 6" descr="preencoded.png">
              <a:extLst>
                <a:ext uri="{FF2B5EF4-FFF2-40B4-BE49-F238E27FC236}">
                  <a16:creationId xmlns:a16="http://schemas.microsoft.com/office/drawing/2014/main" id="{E8C5E00E-A27A-E6C1-8107-8C55BB6D9D6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12039" y="6470305"/>
              <a:ext cx="186928" cy="186928"/>
            </a:xfrm>
            <a:prstGeom prst="rect">
              <a:avLst/>
            </a:prstGeom>
          </p:spPr>
        </p:pic>
        <p:sp>
          <p:nvSpPr>
            <p:cNvPr id="235" name="Text 27">
              <a:extLst>
                <a:ext uri="{FF2B5EF4-FFF2-40B4-BE49-F238E27FC236}">
                  <a16:creationId xmlns:a16="http://schemas.microsoft.com/office/drawing/2014/main" id="{0EC282E1-5BD2-A05E-0E1B-01CC7B680DE5}"/>
                </a:ext>
              </a:extLst>
            </p:cNvPr>
            <p:cNvSpPr/>
            <p:nvPr/>
          </p:nvSpPr>
          <p:spPr>
            <a:xfrm>
              <a:off x="5083050" y="6329335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User Engagement</a:t>
              </a:r>
              <a:endParaRPr lang="en-US" sz="1200" dirty="0"/>
            </a:p>
          </p:txBody>
        </p:sp>
        <p:sp>
          <p:nvSpPr>
            <p:cNvPr id="236" name="Text 28">
              <a:extLst>
                <a:ext uri="{FF2B5EF4-FFF2-40B4-BE49-F238E27FC236}">
                  <a16:creationId xmlns:a16="http://schemas.microsoft.com/office/drawing/2014/main" id="{70E84549-4170-A6CA-CA16-0432F966A01B}"/>
                </a:ext>
              </a:extLst>
            </p:cNvPr>
            <p:cNvSpPr/>
            <p:nvPr/>
          </p:nvSpPr>
          <p:spPr>
            <a:xfrm>
              <a:off x="5083050" y="659877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4.8 billion+ total reviews recorded</a:t>
              </a:r>
              <a:endParaRPr lang="en-US" sz="950" dirty="0"/>
            </a:p>
          </p:txBody>
        </p:sp>
        <p:sp>
          <p:nvSpPr>
            <p:cNvPr id="237" name="Shape 29">
              <a:extLst>
                <a:ext uri="{FF2B5EF4-FFF2-40B4-BE49-F238E27FC236}">
                  <a16:creationId xmlns:a16="http://schemas.microsoft.com/office/drawing/2014/main" id="{20198D7F-8966-11A0-A376-378AE548473E}"/>
                </a:ext>
              </a:extLst>
            </p:cNvPr>
            <p:cNvSpPr/>
            <p:nvPr/>
          </p:nvSpPr>
          <p:spPr>
            <a:xfrm>
              <a:off x="4460115" y="7077762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38" name="Shape 30">
              <a:extLst>
                <a:ext uri="{FF2B5EF4-FFF2-40B4-BE49-F238E27FC236}">
                  <a16:creationId xmlns:a16="http://schemas.microsoft.com/office/drawing/2014/main" id="{0299C90A-A92C-0101-CD47-D4DE7D2B0BC8}"/>
                </a:ext>
              </a:extLst>
            </p:cNvPr>
            <p:cNvSpPr/>
            <p:nvPr/>
          </p:nvSpPr>
          <p:spPr>
            <a:xfrm>
              <a:off x="4475355" y="7093002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pic>
          <p:nvPicPr>
            <p:cNvPr id="239" name="Image 7" descr="preencoded.png">
              <a:extLst>
                <a:ext uri="{FF2B5EF4-FFF2-40B4-BE49-F238E27FC236}">
                  <a16:creationId xmlns:a16="http://schemas.microsoft.com/office/drawing/2014/main" id="{B7556FC2-0F03-D47A-D737-4826E5108A06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627279" y="7358511"/>
              <a:ext cx="186928" cy="186928"/>
            </a:xfrm>
            <a:prstGeom prst="rect">
              <a:avLst/>
            </a:prstGeom>
          </p:spPr>
        </p:pic>
        <p:sp>
          <p:nvSpPr>
            <p:cNvPr id="240" name="Text 31">
              <a:extLst>
                <a:ext uri="{FF2B5EF4-FFF2-40B4-BE49-F238E27FC236}">
                  <a16:creationId xmlns:a16="http://schemas.microsoft.com/office/drawing/2014/main" id="{49D335C5-0E7B-3AFF-B3DA-425C239EEBEA}"/>
                </a:ext>
              </a:extLst>
            </p:cNvPr>
            <p:cNvSpPr/>
            <p:nvPr/>
          </p:nvSpPr>
          <p:spPr>
            <a:xfrm>
              <a:off x="5098290" y="7217541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Top Paid App</a:t>
              </a:r>
              <a:endParaRPr lang="en-US" sz="1200" dirty="0"/>
            </a:p>
          </p:txBody>
        </p:sp>
        <p:sp>
          <p:nvSpPr>
            <p:cNvPr id="241" name="Text 32">
              <a:extLst>
                <a:ext uri="{FF2B5EF4-FFF2-40B4-BE49-F238E27FC236}">
                  <a16:creationId xmlns:a16="http://schemas.microsoft.com/office/drawing/2014/main" id="{86E8A4E1-1FFF-2A87-0DF5-5E88B2DA2013}"/>
                </a:ext>
              </a:extLst>
            </p:cNvPr>
            <p:cNvSpPr/>
            <p:nvPr/>
          </p:nvSpPr>
          <p:spPr>
            <a:xfrm>
              <a:off x="5098290" y="7486980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Minecraft dominates paid app category</a:t>
              </a:r>
              <a:endParaRPr lang="en-US" sz="950" dirty="0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48B891D6-D139-99A6-D26B-3AD51B861036}"/>
              </a:ext>
            </a:extLst>
          </p:cNvPr>
          <p:cNvGrpSpPr/>
          <p:nvPr/>
        </p:nvGrpSpPr>
        <p:grpSpPr>
          <a:xfrm>
            <a:off x="-14410159" y="23446"/>
            <a:ext cx="15483840" cy="8229600"/>
            <a:chOff x="-5366977" y="-15240"/>
            <a:chExt cx="15483840" cy="8229600"/>
          </a:xfrm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70B8ABEC-455C-CB32-46E1-490D49181AEA}"/>
                </a:ext>
              </a:extLst>
            </p:cNvPr>
            <p:cNvSpPr/>
            <p:nvPr/>
          </p:nvSpPr>
          <p:spPr>
            <a:xfrm>
              <a:off x="-5366977" y="-1524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5816136 h 8229600"/>
                <a:gd name="connsiteX3" fmla="*/ 14653263 w 15483840"/>
                <a:gd name="connsiteY3" fmla="*/ 5811520 h 8229600"/>
                <a:gd name="connsiteX4" fmla="*/ 15323817 w 15483840"/>
                <a:gd name="connsiteY4" fmla="*/ 5811520 h 8229600"/>
                <a:gd name="connsiteX5" fmla="*/ 15483840 w 15483840"/>
                <a:gd name="connsiteY5" fmla="*/ 5971543 h 8229600"/>
                <a:gd name="connsiteX6" fmla="*/ 15483840 w 15483840"/>
                <a:gd name="connsiteY6" fmla="*/ 6611617 h 8229600"/>
                <a:gd name="connsiteX7" fmla="*/ 15323817 w 15483840"/>
                <a:gd name="connsiteY7" fmla="*/ 6771640 h 8229600"/>
                <a:gd name="connsiteX8" fmla="*/ 14653263 w 15483840"/>
                <a:gd name="connsiteY8" fmla="*/ 6771640 h 8229600"/>
                <a:gd name="connsiteX9" fmla="*/ 14630400 w 15483840"/>
                <a:gd name="connsiteY9" fmla="*/ 676702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5816136"/>
                  </a:lnTo>
                  <a:lnTo>
                    <a:pt x="14653263" y="5811520"/>
                  </a:lnTo>
                  <a:lnTo>
                    <a:pt x="15323817" y="5811520"/>
                  </a:lnTo>
                  <a:cubicBezTo>
                    <a:pt x="15412195" y="5811520"/>
                    <a:pt x="15483840" y="5883165"/>
                    <a:pt x="15483840" y="5971543"/>
                  </a:cubicBezTo>
                  <a:lnTo>
                    <a:pt x="15483840" y="6611617"/>
                  </a:lnTo>
                  <a:cubicBezTo>
                    <a:pt x="15483840" y="6699995"/>
                    <a:pt x="15412195" y="6771640"/>
                    <a:pt x="15323817" y="6771640"/>
                  </a:cubicBezTo>
                  <a:lnTo>
                    <a:pt x="14653263" y="6771640"/>
                  </a:lnTo>
                  <a:lnTo>
                    <a:pt x="14630400" y="676702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1C0E8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44" name="Text 0">
              <a:extLst>
                <a:ext uri="{FF2B5EF4-FFF2-40B4-BE49-F238E27FC236}">
                  <a16:creationId xmlns:a16="http://schemas.microsoft.com/office/drawing/2014/main" id="{A042789E-F214-D37B-421C-B232AB42E7DD}"/>
                </a:ext>
              </a:extLst>
            </p:cNvPr>
            <p:cNvSpPr/>
            <p:nvPr/>
          </p:nvSpPr>
          <p:spPr>
            <a:xfrm>
              <a:off x="1411610" y="120808"/>
              <a:ext cx="6179820" cy="48994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850"/>
                </a:lnSpc>
                <a:buNone/>
              </a:pPr>
              <a:r>
                <a:rPr lang="en-US" sz="30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Dashboard</a:t>
              </a:r>
              <a:endParaRPr lang="en-US" sz="3050" dirty="0"/>
            </a:p>
          </p:txBody>
        </p:sp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4B86FD21-2563-6D8C-B715-08573DFCD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353737" y="691773"/>
              <a:ext cx="7806741" cy="4146021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0AA0863D-1E5B-4AB2-596A-009E86B9170D}"/>
              </a:ext>
            </a:extLst>
          </p:cNvPr>
          <p:cNvGrpSpPr/>
          <p:nvPr/>
        </p:nvGrpSpPr>
        <p:grpSpPr>
          <a:xfrm>
            <a:off x="-14429933" y="-15240"/>
            <a:ext cx="21027537" cy="8229600"/>
            <a:chOff x="-1417320" y="-15240"/>
            <a:chExt cx="21027537" cy="8229600"/>
          </a:xfrm>
        </p:grpSpPr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4C7CEFF-A956-7B95-B3D1-E66554C3E582}"/>
                </a:ext>
              </a:extLst>
            </p:cNvPr>
            <p:cNvSpPr/>
            <p:nvPr/>
          </p:nvSpPr>
          <p:spPr>
            <a:xfrm>
              <a:off x="-1417320" y="-1524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6893096 h 8229600"/>
                <a:gd name="connsiteX3" fmla="*/ 14653263 w 15483840"/>
                <a:gd name="connsiteY3" fmla="*/ 6888480 h 8229600"/>
                <a:gd name="connsiteX4" fmla="*/ 15323817 w 15483840"/>
                <a:gd name="connsiteY4" fmla="*/ 6888480 h 8229600"/>
                <a:gd name="connsiteX5" fmla="*/ 15483840 w 15483840"/>
                <a:gd name="connsiteY5" fmla="*/ 7048503 h 8229600"/>
                <a:gd name="connsiteX6" fmla="*/ 15483840 w 15483840"/>
                <a:gd name="connsiteY6" fmla="*/ 7688577 h 8229600"/>
                <a:gd name="connsiteX7" fmla="*/ 15323817 w 15483840"/>
                <a:gd name="connsiteY7" fmla="*/ 7848600 h 8229600"/>
                <a:gd name="connsiteX8" fmla="*/ 14653263 w 15483840"/>
                <a:gd name="connsiteY8" fmla="*/ 7848600 h 8229600"/>
                <a:gd name="connsiteX9" fmla="*/ 14630400 w 15483840"/>
                <a:gd name="connsiteY9" fmla="*/ 784398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6893096"/>
                  </a:lnTo>
                  <a:lnTo>
                    <a:pt x="14653263" y="6888480"/>
                  </a:lnTo>
                  <a:lnTo>
                    <a:pt x="15323817" y="6888480"/>
                  </a:lnTo>
                  <a:cubicBezTo>
                    <a:pt x="15412195" y="6888480"/>
                    <a:pt x="15483840" y="6960125"/>
                    <a:pt x="15483840" y="7048503"/>
                  </a:cubicBezTo>
                  <a:lnTo>
                    <a:pt x="15483840" y="7688577"/>
                  </a:lnTo>
                  <a:cubicBezTo>
                    <a:pt x="15483840" y="7776955"/>
                    <a:pt x="15412195" y="7848600"/>
                    <a:pt x="15323817" y="7848600"/>
                  </a:cubicBezTo>
                  <a:lnTo>
                    <a:pt x="14653263" y="7848600"/>
                  </a:lnTo>
                  <a:lnTo>
                    <a:pt x="14630400" y="784398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CFBAF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58" name="Text 0">
              <a:extLst>
                <a:ext uri="{FF2B5EF4-FFF2-40B4-BE49-F238E27FC236}">
                  <a16:creationId xmlns:a16="http://schemas.microsoft.com/office/drawing/2014/main" id="{AFA6F5ED-3AA3-FF97-35CB-DAADA9CF3DB4}"/>
                </a:ext>
              </a:extLst>
            </p:cNvPr>
            <p:cNvSpPr/>
            <p:nvPr/>
          </p:nvSpPr>
          <p:spPr>
            <a:xfrm>
              <a:off x="6271169" y="119271"/>
              <a:ext cx="5852874" cy="57650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4500"/>
                </a:lnSpc>
                <a:buNone/>
              </a:pPr>
              <a:r>
                <a:rPr lang="en-US" sz="360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Strategic Recommendations</a:t>
              </a:r>
              <a:endParaRPr lang="en-US" sz="3600" dirty="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52C64FEB-D15D-6BBB-5D97-FBB1ABD516E0}"/>
                </a:ext>
              </a:extLst>
            </p:cNvPr>
            <p:cNvGrpSpPr/>
            <p:nvPr/>
          </p:nvGrpSpPr>
          <p:grpSpPr>
            <a:xfrm>
              <a:off x="6271169" y="733158"/>
              <a:ext cx="13339048" cy="951072"/>
              <a:chOff x="6745534" y="733158"/>
              <a:chExt cx="13339048" cy="951072"/>
            </a:xfrm>
          </p:grpSpPr>
          <p:sp>
            <p:nvSpPr>
              <p:cNvPr id="285" name="Shape 1">
                <a:extLst>
                  <a:ext uri="{FF2B5EF4-FFF2-40B4-BE49-F238E27FC236}">
                    <a16:creationId xmlns:a16="http://schemas.microsoft.com/office/drawing/2014/main" id="{30CD4CE1-69E7-FCC3-24AC-2DB66C76E5B3}"/>
                  </a:ext>
                </a:extLst>
              </p:cNvPr>
              <p:cNvSpPr/>
              <p:nvPr/>
            </p:nvSpPr>
            <p:spPr>
              <a:xfrm>
                <a:off x="6929962" y="854245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6" name="Shape 2">
                <a:extLst>
                  <a:ext uri="{FF2B5EF4-FFF2-40B4-BE49-F238E27FC236}">
                    <a16:creationId xmlns:a16="http://schemas.microsoft.com/office/drawing/2014/main" id="{53241FAF-D3E4-C099-6F5C-7D9FD208484B}"/>
                  </a:ext>
                </a:extLst>
              </p:cNvPr>
              <p:cNvSpPr/>
              <p:nvPr/>
            </p:nvSpPr>
            <p:spPr>
              <a:xfrm>
                <a:off x="6745534" y="733158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87" name="Image 0" descr="preencoded.png">
                <a:extLst>
                  <a:ext uri="{FF2B5EF4-FFF2-40B4-BE49-F238E27FC236}">
                    <a16:creationId xmlns:a16="http://schemas.microsoft.com/office/drawing/2014/main" id="{68AF7983-80DF-3ECD-B048-80FAD13B522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6883885" y="871509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88" name="Text 3">
                <a:extLst>
                  <a:ext uri="{FF2B5EF4-FFF2-40B4-BE49-F238E27FC236}">
                    <a16:creationId xmlns:a16="http://schemas.microsoft.com/office/drawing/2014/main" id="{6EAF2BA7-FA4B-9D6E-0C9D-52AD94318D6B}"/>
                  </a:ext>
                </a:extLst>
              </p:cNvPr>
              <p:cNvSpPr/>
              <p:nvPr/>
            </p:nvSpPr>
            <p:spPr>
              <a:xfrm>
                <a:off x="7483364" y="761971"/>
                <a:ext cx="2890718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Focus on Quality Categories</a:t>
                </a:r>
                <a:endParaRPr lang="en-US" sz="1800" dirty="0"/>
              </a:p>
            </p:txBody>
          </p:sp>
          <p:sp>
            <p:nvSpPr>
              <p:cNvPr id="289" name="Text 4">
                <a:extLst>
                  <a:ext uri="{FF2B5EF4-FFF2-40B4-BE49-F238E27FC236}">
                    <a16:creationId xmlns:a16="http://schemas.microsoft.com/office/drawing/2014/main" id="{4E670075-A773-5643-0EBD-C4609D9DDE89}"/>
                  </a:ext>
                </a:extLst>
              </p:cNvPr>
              <p:cNvSpPr/>
              <p:nvPr/>
            </p:nvSpPr>
            <p:spPr>
              <a:xfrm>
                <a:off x="7483364" y="1160831"/>
                <a:ext cx="12601218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Prioritize development in high-rating categories like Education to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build premium apps that users value and rate highly</a:t>
                </a:r>
                <a:endParaRPr lang="en-US" sz="1450" dirty="0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2951357A-55ED-B80D-D3CE-36B83E47CCC7}"/>
                </a:ext>
              </a:extLst>
            </p:cNvPr>
            <p:cNvGrpSpPr/>
            <p:nvPr/>
          </p:nvGrpSpPr>
          <p:grpSpPr>
            <a:xfrm>
              <a:off x="6271169" y="2186212"/>
              <a:ext cx="13062348" cy="951072"/>
              <a:chOff x="6745534" y="1874506"/>
              <a:chExt cx="13062348" cy="951072"/>
            </a:xfrm>
          </p:grpSpPr>
          <p:sp>
            <p:nvSpPr>
              <p:cNvPr id="280" name="Shape 5">
                <a:extLst>
                  <a:ext uri="{FF2B5EF4-FFF2-40B4-BE49-F238E27FC236}">
                    <a16:creationId xmlns:a16="http://schemas.microsoft.com/office/drawing/2014/main" id="{DC24BC07-9497-16F4-47CF-DBB24B3270A7}"/>
                  </a:ext>
                </a:extLst>
              </p:cNvPr>
              <p:cNvSpPr/>
              <p:nvPr/>
            </p:nvSpPr>
            <p:spPr>
              <a:xfrm>
                <a:off x="6929962" y="1995593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1" name="Shape 6">
                <a:extLst>
                  <a:ext uri="{FF2B5EF4-FFF2-40B4-BE49-F238E27FC236}">
                    <a16:creationId xmlns:a16="http://schemas.microsoft.com/office/drawing/2014/main" id="{8F65D72A-DFA6-4DE8-C4DD-AAB9F1DA2920}"/>
                  </a:ext>
                </a:extLst>
              </p:cNvPr>
              <p:cNvSpPr/>
              <p:nvPr/>
            </p:nvSpPr>
            <p:spPr>
              <a:xfrm>
                <a:off x="6745534" y="1874506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82" name="Image 1" descr="preencoded.png">
                <a:extLst>
                  <a:ext uri="{FF2B5EF4-FFF2-40B4-BE49-F238E27FC236}">
                    <a16:creationId xmlns:a16="http://schemas.microsoft.com/office/drawing/2014/main" id="{C66D20F7-9062-A0F1-DDC6-04F0A1F35A3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6883885" y="2012857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83" name="Text 7">
                <a:extLst>
                  <a:ext uri="{FF2B5EF4-FFF2-40B4-BE49-F238E27FC236}">
                    <a16:creationId xmlns:a16="http://schemas.microsoft.com/office/drawing/2014/main" id="{C4BC7788-19D6-8C50-2D05-8B1DB20933A4}"/>
                  </a:ext>
                </a:extLst>
              </p:cNvPr>
              <p:cNvSpPr/>
              <p:nvPr/>
            </p:nvSpPr>
            <p:spPr>
              <a:xfrm>
                <a:off x="7483365" y="1903319"/>
                <a:ext cx="2803922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Enhance Paid App Visibility</a:t>
                </a:r>
                <a:endParaRPr lang="en-US" sz="1800" dirty="0"/>
              </a:p>
            </p:txBody>
          </p:sp>
          <p:sp>
            <p:nvSpPr>
              <p:cNvPr id="284" name="Text 8">
                <a:extLst>
                  <a:ext uri="{FF2B5EF4-FFF2-40B4-BE49-F238E27FC236}">
                    <a16:creationId xmlns:a16="http://schemas.microsoft.com/office/drawing/2014/main" id="{D87613E9-30E3-1308-B7F2-72F7F6C80A5A}"/>
                  </a:ext>
                </a:extLst>
              </p:cNvPr>
              <p:cNvSpPr/>
              <p:nvPr/>
            </p:nvSpPr>
            <p:spPr>
              <a:xfrm>
                <a:off x="7483365" y="2302179"/>
                <a:ext cx="12324517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Implement targeted marketing campaigns and better promotional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strategies to increase discoverability of paid apps</a:t>
                </a:r>
                <a:endParaRPr lang="en-US" sz="1450" dirty="0"/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04F81DEA-16AD-13BF-AF26-3C88EADB2423}"/>
                </a:ext>
              </a:extLst>
            </p:cNvPr>
            <p:cNvGrpSpPr/>
            <p:nvPr/>
          </p:nvGrpSpPr>
          <p:grpSpPr>
            <a:xfrm>
              <a:off x="6271169" y="3639266"/>
              <a:ext cx="12785646" cy="951071"/>
              <a:chOff x="6745534" y="3015790"/>
              <a:chExt cx="12785646" cy="951071"/>
            </a:xfrm>
          </p:grpSpPr>
          <p:sp>
            <p:nvSpPr>
              <p:cNvPr id="275" name="Shape 9">
                <a:extLst>
                  <a:ext uri="{FF2B5EF4-FFF2-40B4-BE49-F238E27FC236}">
                    <a16:creationId xmlns:a16="http://schemas.microsoft.com/office/drawing/2014/main" id="{9E6A4E41-A6F3-F1BC-E7B7-9721F1D2E667}"/>
                  </a:ext>
                </a:extLst>
              </p:cNvPr>
              <p:cNvSpPr/>
              <p:nvPr/>
            </p:nvSpPr>
            <p:spPr>
              <a:xfrm>
                <a:off x="6929962" y="3136876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" name="Shape 10">
                <a:extLst>
                  <a:ext uri="{FF2B5EF4-FFF2-40B4-BE49-F238E27FC236}">
                    <a16:creationId xmlns:a16="http://schemas.microsoft.com/office/drawing/2014/main" id="{69F49054-6580-7E93-6BF4-F1FCFF05EBC0}"/>
                  </a:ext>
                </a:extLst>
              </p:cNvPr>
              <p:cNvSpPr/>
              <p:nvPr/>
            </p:nvSpPr>
            <p:spPr>
              <a:xfrm>
                <a:off x="6745534" y="3015790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77" name="Image 2" descr="preencoded.png">
                <a:extLst>
                  <a:ext uri="{FF2B5EF4-FFF2-40B4-BE49-F238E27FC236}">
                    <a16:creationId xmlns:a16="http://schemas.microsoft.com/office/drawing/2014/main" id="{61901298-D7AB-EEC9-737D-C943F5BE820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6883885" y="3154141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78" name="Text 11">
                <a:extLst>
                  <a:ext uri="{FF2B5EF4-FFF2-40B4-BE49-F238E27FC236}">
                    <a16:creationId xmlns:a16="http://schemas.microsoft.com/office/drawing/2014/main" id="{B0B659CE-D56C-DD30-73E4-37FD9A04734D}"/>
                  </a:ext>
                </a:extLst>
              </p:cNvPr>
              <p:cNvSpPr/>
              <p:nvPr/>
            </p:nvSpPr>
            <p:spPr>
              <a:xfrm>
                <a:off x="7483365" y="3044603"/>
                <a:ext cx="2650569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Maintain Update Cadence</a:t>
                </a:r>
                <a:endParaRPr lang="en-US" sz="1800" dirty="0"/>
              </a:p>
            </p:txBody>
          </p:sp>
          <p:sp>
            <p:nvSpPr>
              <p:cNvPr id="279" name="Text 12">
                <a:extLst>
                  <a:ext uri="{FF2B5EF4-FFF2-40B4-BE49-F238E27FC236}">
                    <a16:creationId xmlns:a16="http://schemas.microsoft.com/office/drawing/2014/main" id="{1C999C81-7B4F-16A9-FD4E-734455F80623}"/>
                  </a:ext>
                </a:extLst>
              </p:cNvPr>
              <p:cNvSpPr/>
              <p:nvPr/>
            </p:nvSpPr>
            <p:spPr>
              <a:xfrm>
                <a:off x="7483365" y="3443462"/>
                <a:ext cx="12047815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Encourage developers to release frequent updates, as this practice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strongly correlates with maintaining high user ratings</a:t>
                </a:r>
                <a:endParaRPr lang="en-US" sz="1450" dirty="0"/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2264A1F-A659-FD85-8B5E-B5320CBFA4FF}"/>
                </a:ext>
              </a:extLst>
            </p:cNvPr>
            <p:cNvGrpSpPr/>
            <p:nvPr/>
          </p:nvGrpSpPr>
          <p:grpSpPr>
            <a:xfrm>
              <a:off x="6271169" y="5092319"/>
              <a:ext cx="12508944" cy="951071"/>
              <a:chOff x="7575638" y="5093941"/>
              <a:chExt cx="12508944" cy="951071"/>
            </a:xfrm>
          </p:grpSpPr>
          <p:sp>
            <p:nvSpPr>
              <p:cNvPr id="270" name="Shape 13">
                <a:extLst>
                  <a:ext uri="{FF2B5EF4-FFF2-40B4-BE49-F238E27FC236}">
                    <a16:creationId xmlns:a16="http://schemas.microsoft.com/office/drawing/2014/main" id="{DEEAC679-04F6-0D46-E549-C92AC505388F}"/>
                  </a:ext>
                </a:extLst>
              </p:cNvPr>
              <p:cNvSpPr/>
              <p:nvPr/>
            </p:nvSpPr>
            <p:spPr>
              <a:xfrm>
                <a:off x="7760066" y="5215027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1" name="Shape 14">
                <a:extLst>
                  <a:ext uri="{FF2B5EF4-FFF2-40B4-BE49-F238E27FC236}">
                    <a16:creationId xmlns:a16="http://schemas.microsoft.com/office/drawing/2014/main" id="{25BD33C0-2034-7944-5EC0-604A9A9E6493}"/>
                  </a:ext>
                </a:extLst>
              </p:cNvPr>
              <p:cNvSpPr/>
              <p:nvPr/>
            </p:nvSpPr>
            <p:spPr>
              <a:xfrm>
                <a:off x="7575638" y="5093941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72" name="Image 3" descr="preencoded.png">
                <a:extLst>
                  <a:ext uri="{FF2B5EF4-FFF2-40B4-BE49-F238E27FC236}">
                    <a16:creationId xmlns:a16="http://schemas.microsoft.com/office/drawing/2014/main" id="{9AABBF17-ACD6-498F-2E4B-4FB527F10BD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7713988" y="5232291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73" name="Text 15">
                <a:extLst>
                  <a:ext uri="{FF2B5EF4-FFF2-40B4-BE49-F238E27FC236}">
                    <a16:creationId xmlns:a16="http://schemas.microsoft.com/office/drawing/2014/main" id="{03558A86-D7BB-9E0E-0402-D4E8EBA8A572}"/>
                  </a:ext>
                </a:extLst>
              </p:cNvPr>
              <p:cNvSpPr/>
              <p:nvPr/>
            </p:nvSpPr>
            <p:spPr>
              <a:xfrm>
                <a:off x="8313468" y="5122754"/>
                <a:ext cx="2545794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Support New Developers</a:t>
                </a:r>
                <a:endParaRPr lang="en-US" sz="1800" dirty="0"/>
              </a:p>
            </p:txBody>
          </p:sp>
          <p:sp>
            <p:nvSpPr>
              <p:cNvPr id="274" name="Text 16">
                <a:extLst>
                  <a:ext uri="{FF2B5EF4-FFF2-40B4-BE49-F238E27FC236}">
                    <a16:creationId xmlns:a16="http://schemas.microsoft.com/office/drawing/2014/main" id="{65528D5A-7695-6D78-E879-831BD5291E69}"/>
                  </a:ext>
                </a:extLst>
              </p:cNvPr>
              <p:cNvSpPr/>
              <p:nvPr/>
            </p:nvSpPr>
            <p:spPr>
              <a:xfrm>
                <a:off x="8313468" y="5521613"/>
                <a:ext cx="11771114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Provide resources and visibility boosts for developers entering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underrepresented categories to foster ecosystem diversity</a:t>
                </a:r>
                <a:endParaRPr lang="en-US" sz="1450" dirty="0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1C6187E2-8C07-10FE-34B5-550A5F3AA77B}"/>
                </a:ext>
              </a:extLst>
            </p:cNvPr>
            <p:cNvGrpSpPr/>
            <p:nvPr/>
          </p:nvGrpSpPr>
          <p:grpSpPr>
            <a:xfrm>
              <a:off x="6271169" y="6545371"/>
              <a:ext cx="12785646" cy="951071"/>
              <a:chOff x="6745534" y="5367459"/>
              <a:chExt cx="12785646" cy="951071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E1FC6048-427F-1F2C-F293-A7D8AED28001}"/>
                  </a:ext>
                </a:extLst>
              </p:cNvPr>
              <p:cNvGrpSpPr/>
              <p:nvPr/>
            </p:nvGrpSpPr>
            <p:grpSpPr>
              <a:xfrm>
                <a:off x="6745534" y="5367459"/>
                <a:ext cx="12785646" cy="951071"/>
                <a:chOff x="7298936" y="6385174"/>
                <a:chExt cx="12785646" cy="951071"/>
              </a:xfrm>
            </p:grpSpPr>
            <p:sp>
              <p:nvSpPr>
                <p:cNvPr id="266" name="Shape 17">
                  <a:extLst>
                    <a:ext uri="{FF2B5EF4-FFF2-40B4-BE49-F238E27FC236}">
                      <a16:creationId xmlns:a16="http://schemas.microsoft.com/office/drawing/2014/main" id="{075D6451-791B-5AD2-453E-78B6B55EA523}"/>
                    </a:ext>
                  </a:extLst>
                </p:cNvPr>
                <p:cNvSpPr/>
                <p:nvPr/>
              </p:nvSpPr>
              <p:spPr>
                <a:xfrm>
                  <a:off x="7483364" y="6506260"/>
                  <a:ext cx="184428" cy="829985"/>
                </a:xfrm>
                <a:prstGeom prst="roundRect">
                  <a:avLst>
                    <a:gd name="adj" fmla="val 42013"/>
                  </a:avLst>
                </a:prstGeom>
                <a:solidFill>
                  <a:srgbClr val="F09800"/>
                </a:solidFill>
                <a:ln w="7620">
                  <a:solidFill>
                    <a:srgbClr val="D67E00"/>
                  </a:solidFill>
                  <a:prstDash val="solid"/>
                </a:ln>
                <a:effectLst>
                  <a:outerShdw dist="16510" dir="2700000" algn="bl" rotWithShape="0">
                    <a:srgbClr val="D67E00">
                      <a:alpha val="100000"/>
                    </a:srgbClr>
                  </a:outerShdw>
                </a:effec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7" name="Shape 18">
                  <a:extLst>
                    <a:ext uri="{FF2B5EF4-FFF2-40B4-BE49-F238E27FC236}">
                      <a16:creationId xmlns:a16="http://schemas.microsoft.com/office/drawing/2014/main" id="{DA54538E-B744-DD5C-E6EE-54CF71BD2F48}"/>
                    </a:ext>
                  </a:extLst>
                </p:cNvPr>
                <p:cNvSpPr/>
                <p:nvPr/>
              </p:nvSpPr>
              <p:spPr>
                <a:xfrm>
                  <a:off x="7298936" y="6385174"/>
                  <a:ext cx="553403" cy="553403"/>
                </a:xfrm>
                <a:prstGeom prst="roundRect">
                  <a:avLst>
                    <a:gd name="adj" fmla="val 82616"/>
                  </a:avLst>
                </a:prstGeom>
                <a:solidFill>
                  <a:srgbClr val="F09800"/>
                </a:solidFill>
                <a:ln w="7620">
                  <a:solidFill>
                    <a:srgbClr val="D67E00"/>
                  </a:solidFill>
                  <a:prstDash val="solid"/>
                </a:ln>
                <a:effectLst>
                  <a:outerShdw dist="16510" dir="2700000" algn="bl" rotWithShape="0">
                    <a:srgbClr val="D67E00">
                      <a:alpha val="100000"/>
                    </a:srgbClr>
                  </a:outerShdw>
                </a:effectLst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268" name="Text 19">
                  <a:extLst>
                    <a:ext uri="{FF2B5EF4-FFF2-40B4-BE49-F238E27FC236}">
                      <a16:creationId xmlns:a16="http://schemas.microsoft.com/office/drawing/2014/main" id="{B6AF77FD-809E-02E4-F762-F9C346E1A661}"/>
                    </a:ext>
                  </a:extLst>
                </p:cNvPr>
                <p:cNvSpPr/>
                <p:nvPr/>
              </p:nvSpPr>
              <p:spPr>
                <a:xfrm>
                  <a:off x="8036767" y="6413987"/>
                  <a:ext cx="2584966" cy="288250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250"/>
                    </a:lnSpc>
                    <a:buNone/>
                  </a:pPr>
                  <a:r>
                    <a:rPr lang="en-US" sz="1800" dirty="0">
                      <a:solidFill>
                        <a:srgbClr val="272525"/>
                      </a:solidFill>
                      <a:latin typeface="Roboto Medium" pitchFamily="34" charset="0"/>
                      <a:ea typeface="Roboto Medium" pitchFamily="34" charset="-122"/>
                      <a:cs typeface="Roboto Medium" pitchFamily="34" charset="-120"/>
                    </a:rPr>
                    <a:t>Data-Driven Optimization</a:t>
                  </a:r>
                  <a:endParaRPr lang="en-US" sz="1800" dirty="0"/>
                </a:p>
              </p:txBody>
            </p:sp>
            <p:sp>
              <p:nvSpPr>
                <p:cNvPr id="269" name="Text 20">
                  <a:extLst>
                    <a:ext uri="{FF2B5EF4-FFF2-40B4-BE49-F238E27FC236}">
                      <a16:creationId xmlns:a16="http://schemas.microsoft.com/office/drawing/2014/main" id="{2FA5645C-2B02-88F8-AA56-89F3860A87BD}"/>
                    </a:ext>
                  </a:extLst>
                </p:cNvPr>
                <p:cNvSpPr/>
                <p:nvPr/>
              </p:nvSpPr>
              <p:spPr>
                <a:xfrm>
                  <a:off x="8036767" y="6812846"/>
                  <a:ext cx="12047815" cy="295037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300"/>
                    </a:lnSpc>
                    <a:buNone/>
                  </a:pPr>
                  <a:r>
                    <a:rPr lang="en-US" sz="1450" dirty="0">
                      <a:solidFill>
                        <a:srgbClr val="272525"/>
                      </a:solidFill>
                      <a:latin typeface="Roboto" pitchFamily="34" charset="0"/>
                      <a:ea typeface="Roboto" pitchFamily="34" charset="-122"/>
                      <a:cs typeface="Roboto" pitchFamily="34" charset="-120"/>
                    </a:rPr>
                    <a:t>Leverage these insights to guide marketing investments, app </a:t>
                  </a:r>
                </a:p>
                <a:p>
                  <a:pPr marL="0" indent="0" algn="l">
                    <a:lnSpc>
                      <a:spcPts val="2300"/>
                    </a:lnSpc>
                    <a:buNone/>
                  </a:pPr>
                  <a:r>
                    <a:rPr lang="en-US" sz="1450" dirty="0">
                      <a:solidFill>
                        <a:srgbClr val="272525"/>
                      </a:solidFill>
                      <a:latin typeface="Roboto" pitchFamily="34" charset="0"/>
                      <a:ea typeface="Roboto" pitchFamily="34" charset="-122"/>
                      <a:cs typeface="Roboto" pitchFamily="34" charset="-120"/>
                    </a:rPr>
                    <a:t>improvement priorities, and strategic business decisions</a:t>
                  </a:r>
                  <a:endParaRPr lang="en-US" sz="1450" dirty="0"/>
                </a:p>
              </p:txBody>
            </p:sp>
          </p:grpSp>
          <p:pic>
            <p:nvPicPr>
              <p:cNvPr id="265" name="Image 4" descr="preencoded.png">
                <a:extLst>
                  <a:ext uri="{FF2B5EF4-FFF2-40B4-BE49-F238E27FC236}">
                    <a16:creationId xmlns:a16="http://schemas.microsoft.com/office/drawing/2014/main" id="{2A05F6AF-6FEA-29A1-DD10-7FA31472926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6883885" y="5505809"/>
                <a:ext cx="276701" cy="276701"/>
              </a:xfrm>
              <a:prstGeom prst="rect">
                <a:avLst/>
              </a:prstGeom>
            </p:spPr>
          </p:pic>
        </p:grpSp>
      </p:grpSp>
      <p:sp>
        <p:nvSpPr>
          <p:cNvPr id="250" name="Text 0">
            <a:extLst>
              <a:ext uri="{FF2B5EF4-FFF2-40B4-BE49-F238E27FC236}">
                <a16:creationId xmlns:a16="http://schemas.microsoft.com/office/drawing/2014/main" id="{4C613232-0EA2-3451-EF72-30ACB9714772}"/>
              </a:ext>
            </a:extLst>
          </p:cNvPr>
          <p:cNvSpPr/>
          <p:nvPr/>
        </p:nvSpPr>
        <p:spPr>
          <a:xfrm>
            <a:off x="10959738" y="1322057"/>
            <a:ext cx="13069229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3600" b="1" dirty="0">
                <a:solidFill>
                  <a:schemeClr val="bg1"/>
                </a:solidFill>
                <a:latin typeface="Rockwell Extra Bold" panose="02060903040505020403" pitchFamily="18" charset="0"/>
                <a:ea typeface="Roboto Medium" pitchFamily="34" charset="-122"/>
                <a:cs typeface="Roboto Medium" pitchFamily="34" charset="-120"/>
              </a:rPr>
              <a:t>Google Play Store </a:t>
            </a:r>
          </a:p>
          <a:p>
            <a:pPr marL="0" indent="0" algn="ctr">
              <a:lnSpc>
                <a:spcPts val="5550"/>
              </a:lnSpc>
              <a:buNone/>
            </a:pPr>
            <a:r>
              <a:rPr lang="en-US" sz="3600" b="1" dirty="0">
                <a:solidFill>
                  <a:schemeClr val="bg1"/>
                </a:solidFill>
                <a:latin typeface="Rockwell Extra Bold" panose="02060903040505020403" pitchFamily="18" charset="0"/>
                <a:ea typeface="Roboto Medium" pitchFamily="34" charset="-122"/>
                <a:cs typeface="Roboto Medium" pitchFamily="34" charset="-120"/>
              </a:rPr>
              <a:t>Data Analysis</a:t>
            </a:r>
            <a:endParaRPr lang="en-US" sz="3600" b="1" dirty="0">
              <a:solidFill>
                <a:schemeClr val="bg1"/>
              </a:solidFill>
              <a:latin typeface="Rockwell Extra Bold" panose="02060903040505020403" pitchFamily="18" charset="0"/>
            </a:endParaRPr>
          </a:p>
        </p:txBody>
      </p:sp>
      <p:pic>
        <p:nvPicPr>
          <p:cNvPr id="251" name="Picture 250">
            <a:extLst>
              <a:ext uri="{FF2B5EF4-FFF2-40B4-BE49-F238E27FC236}">
                <a16:creationId xmlns:a16="http://schemas.microsoft.com/office/drawing/2014/main" id="{B8D25682-747B-9E73-B9AB-4332553FA65F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rot="5400000">
            <a:off x="16773259" y="1619941"/>
            <a:ext cx="1562113" cy="1562113"/>
          </a:xfrm>
          <a:prstGeom prst="rect">
            <a:avLst/>
          </a:prstGeom>
        </p:spPr>
      </p:pic>
      <p:grpSp>
        <p:nvGrpSpPr>
          <p:cNvPr id="303" name="Group 302">
            <a:extLst>
              <a:ext uri="{FF2B5EF4-FFF2-40B4-BE49-F238E27FC236}">
                <a16:creationId xmlns:a16="http://schemas.microsoft.com/office/drawing/2014/main" id="{4C551D98-82B1-ADF0-F8D4-15B7D7AEA562}"/>
              </a:ext>
            </a:extLst>
          </p:cNvPr>
          <p:cNvGrpSpPr/>
          <p:nvPr/>
        </p:nvGrpSpPr>
        <p:grpSpPr>
          <a:xfrm>
            <a:off x="14634191" y="2389"/>
            <a:ext cx="5218988" cy="6574887"/>
            <a:chOff x="14634191" y="2389"/>
            <a:chExt cx="5218988" cy="6574887"/>
          </a:xfrm>
        </p:grpSpPr>
        <p:pic>
          <p:nvPicPr>
            <p:cNvPr id="246" name="Picture 245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EFE96179-4BFF-AA63-765D-FDAC27746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16815798" y="2613885"/>
              <a:ext cx="3019846" cy="1838582"/>
            </a:xfrm>
            <a:prstGeom prst="rect">
              <a:avLst/>
            </a:prstGeom>
          </p:spPr>
        </p:pic>
        <p:pic>
          <p:nvPicPr>
            <p:cNvPr id="247" name="Picture 246" descr="A screenshot of a computer screen&#10;&#10;AI-generated content may be incorrect.">
              <a:extLst>
                <a:ext uri="{FF2B5EF4-FFF2-40B4-BE49-F238E27FC236}">
                  <a16:creationId xmlns:a16="http://schemas.microsoft.com/office/drawing/2014/main" id="{20445758-62A0-8A8A-58D2-4B4CCFCAB15C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14892897" y="4691063"/>
              <a:ext cx="2267266" cy="1886213"/>
            </a:xfrm>
            <a:prstGeom prst="rect">
              <a:avLst/>
            </a:prstGeom>
          </p:spPr>
        </p:pic>
        <p:pic>
          <p:nvPicPr>
            <p:cNvPr id="248" name="Picture 247" descr="A screenshot of a calendar&#10;&#10;AI-generated content may be incorrect.">
              <a:extLst>
                <a:ext uri="{FF2B5EF4-FFF2-40B4-BE49-F238E27FC236}">
                  <a16:creationId xmlns:a16="http://schemas.microsoft.com/office/drawing/2014/main" id="{43B5FD51-CFB4-B75C-98AB-977F926EB849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>
              <a:off x="15814949" y="278261"/>
              <a:ext cx="4020695" cy="2101561"/>
            </a:xfrm>
            <a:prstGeom prst="rect">
              <a:avLst/>
            </a:prstGeom>
          </p:spPr>
        </p:pic>
        <p:pic>
          <p:nvPicPr>
            <p:cNvPr id="249" name="Picture 248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72D6A6C3-00D3-0FC3-EA58-7B4258C14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7301191" y="4725470"/>
              <a:ext cx="2551988" cy="1851805"/>
            </a:xfrm>
            <a:prstGeom prst="rect">
              <a:avLst/>
            </a:prstGeom>
          </p:spPr>
        </p:pic>
        <p:pic>
          <p:nvPicPr>
            <p:cNvPr id="252" name="Picture 251">
              <a:extLst>
                <a:ext uri="{FF2B5EF4-FFF2-40B4-BE49-F238E27FC236}">
                  <a16:creationId xmlns:a16="http://schemas.microsoft.com/office/drawing/2014/main" id="{CF2C39C1-6056-7938-59DB-F112B22DD4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 flipH="1">
              <a:off x="16579311" y="2392254"/>
              <a:ext cx="472974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3" name="Picture 252">
              <a:extLst>
                <a:ext uri="{FF2B5EF4-FFF2-40B4-BE49-F238E27FC236}">
                  <a16:creationId xmlns:a16="http://schemas.microsoft.com/office/drawing/2014/main" id="{D90795B6-845D-6845-982C-30B65209DE0B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 flipH="1">
              <a:off x="17052285" y="4449111"/>
              <a:ext cx="472974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4" name="Picture 253">
              <a:extLst>
                <a:ext uri="{FF2B5EF4-FFF2-40B4-BE49-F238E27FC236}">
                  <a16:creationId xmlns:a16="http://schemas.microsoft.com/office/drawing/2014/main" id="{DA98A700-5D70-19EF-3E8F-BD32708EF275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 flipH="1">
              <a:off x="14634191" y="4434006"/>
              <a:ext cx="472974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255" name="Picture 254">
              <a:extLst>
                <a:ext uri="{FF2B5EF4-FFF2-40B4-BE49-F238E27FC236}">
                  <a16:creationId xmlns:a16="http://schemas.microsoft.com/office/drawing/2014/main" id="{185F09F5-55CA-E03B-415A-8967075FFCD9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 flipH="1">
              <a:off x="15511906" y="2389"/>
              <a:ext cx="472974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344747151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A31683-B3C4-B2DE-8B87-B6F108B2C9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228">
            <a:extLst>
              <a:ext uri="{FF2B5EF4-FFF2-40B4-BE49-F238E27FC236}">
                <a16:creationId xmlns:a16="http://schemas.microsoft.com/office/drawing/2014/main" id="{CD2A74C3-47F3-8EA9-977D-1D28816193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3966" y="7695716"/>
            <a:ext cx="1680277" cy="5029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F1BD94C-394D-1FB9-B279-55845A8F9C98}"/>
              </a:ext>
            </a:extLst>
          </p:cNvPr>
          <p:cNvSpPr/>
          <p:nvPr/>
        </p:nvSpPr>
        <p:spPr>
          <a:xfrm>
            <a:off x="-672" y="-34876"/>
            <a:ext cx="14630400" cy="8283485"/>
          </a:xfrm>
          <a:prstGeom prst="rect">
            <a:avLst/>
          </a:prstGeom>
          <a:solidFill>
            <a:srgbClr val="0087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9BA363C-4D1A-4103-A089-ADD7887C28F5}"/>
              </a:ext>
            </a:extLst>
          </p:cNvPr>
          <p:cNvGrpSpPr/>
          <p:nvPr/>
        </p:nvGrpSpPr>
        <p:grpSpPr>
          <a:xfrm>
            <a:off x="-5260632" y="-30920"/>
            <a:ext cx="15483840" cy="8229600"/>
            <a:chOff x="-5297819" y="1470"/>
            <a:chExt cx="15483840" cy="8229600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EC61DA2B-D140-BC0C-4C4C-589F10220272}"/>
                </a:ext>
              </a:extLst>
            </p:cNvPr>
            <p:cNvSpPr/>
            <p:nvPr/>
          </p:nvSpPr>
          <p:spPr>
            <a:xfrm>
              <a:off x="-5297819" y="147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431336 h 8229600"/>
                <a:gd name="connsiteX3" fmla="*/ 14653263 w 15483840"/>
                <a:gd name="connsiteY3" fmla="*/ 426720 h 8229600"/>
                <a:gd name="connsiteX4" fmla="*/ 15323817 w 15483840"/>
                <a:gd name="connsiteY4" fmla="*/ 426720 h 8229600"/>
                <a:gd name="connsiteX5" fmla="*/ 15483840 w 15483840"/>
                <a:gd name="connsiteY5" fmla="*/ 586743 h 8229600"/>
                <a:gd name="connsiteX6" fmla="*/ 15483840 w 15483840"/>
                <a:gd name="connsiteY6" fmla="*/ 1226817 h 8229600"/>
                <a:gd name="connsiteX7" fmla="*/ 15323817 w 15483840"/>
                <a:gd name="connsiteY7" fmla="*/ 1386840 h 8229600"/>
                <a:gd name="connsiteX8" fmla="*/ 14653263 w 15483840"/>
                <a:gd name="connsiteY8" fmla="*/ 1386840 h 8229600"/>
                <a:gd name="connsiteX9" fmla="*/ 14630400 w 15483840"/>
                <a:gd name="connsiteY9" fmla="*/ 138222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431336"/>
                  </a:lnTo>
                  <a:lnTo>
                    <a:pt x="14653263" y="426720"/>
                  </a:lnTo>
                  <a:lnTo>
                    <a:pt x="15323817" y="426720"/>
                  </a:lnTo>
                  <a:cubicBezTo>
                    <a:pt x="15412195" y="426720"/>
                    <a:pt x="15483840" y="498365"/>
                    <a:pt x="15483840" y="586743"/>
                  </a:cubicBezTo>
                  <a:lnTo>
                    <a:pt x="15483840" y="1226817"/>
                  </a:lnTo>
                  <a:cubicBezTo>
                    <a:pt x="15483840" y="1315195"/>
                    <a:pt x="15412195" y="1386840"/>
                    <a:pt x="15323817" y="1386840"/>
                  </a:cubicBezTo>
                  <a:lnTo>
                    <a:pt x="14653263" y="1386840"/>
                  </a:lnTo>
                  <a:lnTo>
                    <a:pt x="14630400" y="138222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A7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9407E7B0-B5E6-5D04-302C-E152CF2C6C3C}"/>
                </a:ext>
              </a:extLst>
            </p:cNvPr>
            <p:cNvGrpSpPr/>
            <p:nvPr/>
          </p:nvGrpSpPr>
          <p:grpSpPr>
            <a:xfrm>
              <a:off x="2357332" y="764417"/>
              <a:ext cx="7006483" cy="5272727"/>
              <a:chOff x="6257884" y="1540669"/>
              <a:chExt cx="7006483" cy="5272727"/>
            </a:xfrm>
          </p:grpSpPr>
          <p:sp>
            <p:nvSpPr>
              <p:cNvPr id="30" name="Text 0">
                <a:extLst>
                  <a:ext uri="{FF2B5EF4-FFF2-40B4-BE49-F238E27FC236}">
                    <a16:creationId xmlns:a16="http://schemas.microsoft.com/office/drawing/2014/main" id="{F706876E-7AFA-0CCA-5840-3DF56420AC96}"/>
                  </a:ext>
                </a:extLst>
              </p:cNvPr>
              <p:cNvSpPr/>
              <p:nvPr/>
            </p:nvSpPr>
            <p:spPr>
              <a:xfrm>
                <a:off x="6257884" y="1540669"/>
                <a:ext cx="5670590" cy="70877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Problem Statement</a:t>
                </a:r>
                <a:endParaRPr lang="en-US" sz="4450" dirty="0"/>
              </a:p>
            </p:txBody>
          </p:sp>
          <p:sp>
            <p:nvSpPr>
              <p:cNvPr id="31" name="Text 1">
                <a:extLst>
                  <a:ext uri="{FF2B5EF4-FFF2-40B4-BE49-F238E27FC236}">
                    <a16:creationId xmlns:a16="http://schemas.microsoft.com/office/drawing/2014/main" id="{69ABCFF6-1530-2B5B-EB48-8F6B4A66AB43}"/>
                  </a:ext>
                </a:extLst>
              </p:cNvPr>
              <p:cNvSpPr/>
              <p:nvPr/>
            </p:nvSpPr>
            <p:spPr>
              <a:xfrm>
                <a:off x="6257884" y="2816423"/>
                <a:ext cx="3402330" cy="4252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3300"/>
                  </a:lnSpc>
                  <a:buNone/>
                </a:pPr>
                <a:r>
                  <a:rPr lang="en-US" sz="26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Our Challenge</a:t>
                </a:r>
                <a:endParaRPr lang="en-US" sz="2650" dirty="0"/>
              </a:p>
            </p:txBody>
          </p:sp>
          <p:sp>
            <p:nvSpPr>
              <p:cNvPr id="32" name="Text 2">
                <a:extLst>
                  <a:ext uri="{FF2B5EF4-FFF2-40B4-BE49-F238E27FC236}">
                    <a16:creationId xmlns:a16="http://schemas.microsoft.com/office/drawing/2014/main" id="{D221A30F-E7AA-02CE-FCE6-91EC32BF3A73}"/>
                  </a:ext>
                </a:extLst>
              </p:cNvPr>
              <p:cNvSpPr/>
              <p:nvPr/>
            </p:nvSpPr>
            <p:spPr>
              <a:xfrm>
                <a:off x="6257884" y="3468529"/>
                <a:ext cx="3501509" cy="145161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Analyze Google Play Store data to unlock actionable insights that drive better app development and business decisions.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Shape 11">
                <a:extLst>
                  <a:ext uri="{FF2B5EF4-FFF2-40B4-BE49-F238E27FC236}">
                    <a16:creationId xmlns:a16="http://schemas.microsoft.com/office/drawing/2014/main" id="{F5B43173-0B0D-80C0-E0C2-00999734B55B}"/>
                  </a:ext>
                </a:extLst>
              </p:cNvPr>
              <p:cNvSpPr/>
              <p:nvPr/>
            </p:nvSpPr>
            <p:spPr>
              <a:xfrm>
                <a:off x="9660213" y="2768720"/>
                <a:ext cx="3501509" cy="4044676"/>
              </a:xfrm>
              <a:prstGeom prst="roundRect">
                <a:avLst>
                  <a:gd name="adj" fmla="val 5504"/>
                </a:avLst>
              </a:prstGeom>
              <a:solidFill>
                <a:srgbClr val="FFBA08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Text 3">
                <a:extLst>
                  <a:ext uri="{FF2B5EF4-FFF2-40B4-BE49-F238E27FC236}">
                    <a16:creationId xmlns:a16="http://schemas.microsoft.com/office/drawing/2014/main" id="{F0D789FA-C809-B222-3778-F59AF80EE34E}"/>
                  </a:ext>
                </a:extLst>
              </p:cNvPr>
              <p:cNvSpPr/>
              <p:nvPr/>
            </p:nvSpPr>
            <p:spPr>
              <a:xfrm>
                <a:off x="9762858" y="2816423"/>
                <a:ext cx="3402330" cy="4252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3300"/>
                  </a:lnSpc>
                  <a:buNone/>
                </a:pPr>
                <a:r>
                  <a:rPr lang="en-US" sz="26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Key Questions</a:t>
                </a:r>
                <a:endParaRPr lang="en-US" sz="2650" dirty="0"/>
              </a:p>
            </p:txBody>
          </p:sp>
          <p:sp>
            <p:nvSpPr>
              <p:cNvPr id="56" name="Text 4">
                <a:extLst>
                  <a:ext uri="{FF2B5EF4-FFF2-40B4-BE49-F238E27FC236}">
                    <a16:creationId xmlns:a16="http://schemas.microsoft.com/office/drawing/2014/main" id="{E356AD54-806D-D9E0-64C4-8C84C8B880F5}"/>
                  </a:ext>
                </a:extLst>
              </p:cNvPr>
              <p:cNvSpPr/>
              <p:nvPr/>
            </p:nvSpPr>
            <p:spPr>
              <a:xfrm>
                <a:off x="9762858" y="3468529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How are apps distributed across categories?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 5">
                <a:extLst>
                  <a:ext uri="{FF2B5EF4-FFF2-40B4-BE49-F238E27FC236}">
                    <a16:creationId xmlns:a16="http://schemas.microsoft.com/office/drawing/2014/main" id="{93BE3354-6625-8952-6F3D-723E65B76905}"/>
                  </a:ext>
                </a:extLst>
              </p:cNvPr>
              <p:cNvSpPr/>
              <p:nvPr/>
            </p:nvSpPr>
            <p:spPr>
              <a:xfrm>
                <a:off x="9762858" y="4273629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What drives higher ratings and engagement?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 6">
                <a:extLst>
                  <a:ext uri="{FF2B5EF4-FFF2-40B4-BE49-F238E27FC236}">
                    <a16:creationId xmlns:a16="http://schemas.microsoft.com/office/drawing/2014/main" id="{DF1B239B-A8FA-A014-4638-D7C0A0B150CA}"/>
                  </a:ext>
                </a:extLst>
              </p:cNvPr>
              <p:cNvSpPr/>
              <p:nvPr/>
            </p:nvSpPr>
            <p:spPr>
              <a:xfrm>
                <a:off x="9762858" y="5078730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How do free and paid apps compare in performance?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 7">
                <a:extLst>
                  <a:ext uri="{FF2B5EF4-FFF2-40B4-BE49-F238E27FC236}">
                    <a16:creationId xmlns:a16="http://schemas.microsoft.com/office/drawing/2014/main" id="{AD2E0D63-0EC4-6FB9-A277-2171405F5D64}"/>
                  </a:ext>
                </a:extLst>
              </p:cNvPr>
              <p:cNvSpPr/>
              <p:nvPr/>
            </p:nvSpPr>
            <p:spPr>
              <a:xfrm>
                <a:off x="9762858" y="5883831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Which categories show the strongest user engagement?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6206364A-E2D5-D845-0D9B-9049E7E4F185}"/>
              </a:ext>
            </a:extLst>
          </p:cNvPr>
          <p:cNvGrpSpPr/>
          <p:nvPr/>
        </p:nvGrpSpPr>
        <p:grpSpPr>
          <a:xfrm>
            <a:off x="-5273779" y="-25461"/>
            <a:ext cx="19251524" cy="8229600"/>
            <a:chOff x="-5320679" y="-2015"/>
            <a:chExt cx="19251524" cy="82296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684E4327-68E8-2815-5A59-AFB9BEB04C15}"/>
                </a:ext>
              </a:extLst>
            </p:cNvPr>
            <p:cNvSpPr/>
            <p:nvPr/>
          </p:nvSpPr>
          <p:spPr>
            <a:xfrm>
              <a:off x="-5320679" y="-2015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1508296 h 8229600"/>
                <a:gd name="connsiteX3" fmla="*/ 14653263 w 15483840"/>
                <a:gd name="connsiteY3" fmla="*/ 1503680 h 8229600"/>
                <a:gd name="connsiteX4" fmla="*/ 15323817 w 15483840"/>
                <a:gd name="connsiteY4" fmla="*/ 1503680 h 8229600"/>
                <a:gd name="connsiteX5" fmla="*/ 15483840 w 15483840"/>
                <a:gd name="connsiteY5" fmla="*/ 1663703 h 8229600"/>
                <a:gd name="connsiteX6" fmla="*/ 15483840 w 15483840"/>
                <a:gd name="connsiteY6" fmla="*/ 2303777 h 8229600"/>
                <a:gd name="connsiteX7" fmla="*/ 15323817 w 15483840"/>
                <a:gd name="connsiteY7" fmla="*/ 2463800 h 8229600"/>
                <a:gd name="connsiteX8" fmla="*/ 14653263 w 15483840"/>
                <a:gd name="connsiteY8" fmla="*/ 2463800 h 8229600"/>
                <a:gd name="connsiteX9" fmla="*/ 14630400 w 15483840"/>
                <a:gd name="connsiteY9" fmla="*/ 245918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1508296"/>
                  </a:lnTo>
                  <a:lnTo>
                    <a:pt x="14653263" y="1503680"/>
                  </a:lnTo>
                  <a:lnTo>
                    <a:pt x="15323817" y="1503680"/>
                  </a:lnTo>
                  <a:cubicBezTo>
                    <a:pt x="15412195" y="1503680"/>
                    <a:pt x="15483840" y="1575325"/>
                    <a:pt x="15483840" y="1663703"/>
                  </a:cubicBezTo>
                  <a:lnTo>
                    <a:pt x="15483840" y="2303777"/>
                  </a:lnTo>
                  <a:cubicBezTo>
                    <a:pt x="15483840" y="2392155"/>
                    <a:pt x="15412195" y="2463800"/>
                    <a:pt x="15323817" y="2463800"/>
                  </a:cubicBezTo>
                  <a:lnTo>
                    <a:pt x="14653263" y="2463800"/>
                  </a:lnTo>
                  <a:lnTo>
                    <a:pt x="14630400" y="245918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BA08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26DDB2D-F1CB-6CEB-59CC-B8112A89B09A}"/>
                </a:ext>
              </a:extLst>
            </p:cNvPr>
            <p:cNvGrpSpPr/>
            <p:nvPr/>
          </p:nvGrpSpPr>
          <p:grpSpPr>
            <a:xfrm>
              <a:off x="4038094" y="456897"/>
              <a:ext cx="9892751" cy="6883329"/>
              <a:chOff x="3365543" y="473245"/>
              <a:chExt cx="9892751" cy="6883329"/>
            </a:xfrm>
          </p:grpSpPr>
          <p:sp>
            <p:nvSpPr>
              <p:cNvPr id="8" name="Text 0">
                <a:extLst>
                  <a:ext uri="{FF2B5EF4-FFF2-40B4-BE49-F238E27FC236}">
                    <a16:creationId xmlns:a16="http://schemas.microsoft.com/office/drawing/2014/main" id="{DB91E0BC-E5AD-19AC-8340-1A0BE33C6AAB}"/>
                  </a:ext>
                </a:extLst>
              </p:cNvPr>
              <p:cNvSpPr/>
              <p:nvPr/>
            </p:nvSpPr>
            <p:spPr>
              <a:xfrm>
                <a:off x="3555113" y="473245"/>
                <a:ext cx="4301043" cy="43566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Dataset Overview</a:t>
                </a:r>
                <a:endParaRPr lang="en-US" sz="4450" dirty="0"/>
              </a:p>
            </p:txBody>
          </p:sp>
          <p:sp>
            <p:nvSpPr>
              <p:cNvPr id="9" name="Text 10">
                <a:extLst>
                  <a:ext uri="{FF2B5EF4-FFF2-40B4-BE49-F238E27FC236}">
                    <a16:creationId xmlns:a16="http://schemas.microsoft.com/office/drawing/2014/main" id="{77D95281-838C-0E6D-18C6-D909E01788F5}"/>
                  </a:ext>
                </a:extLst>
              </p:cNvPr>
              <p:cNvSpPr/>
              <p:nvPr/>
            </p:nvSpPr>
            <p:spPr>
              <a:xfrm>
                <a:off x="3365543" y="1062828"/>
                <a:ext cx="9892751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b="1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Data Source:</a:t>
                </a: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 Kaggle — Google Play Store Dataset</a:t>
                </a:r>
                <a:endParaRPr lang="en-US" sz="1750" dirty="0"/>
              </a:p>
            </p:txBody>
          </p:sp>
          <p:sp>
            <p:nvSpPr>
              <p:cNvPr id="10" name="Shape 11">
                <a:extLst>
                  <a:ext uri="{FF2B5EF4-FFF2-40B4-BE49-F238E27FC236}">
                    <a16:creationId xmlns:a16="http://schemas.microsoft.com/office/drawing/2014/main" id="{0BB33D41-4F48-E6D7-6D0C-443E9245B02B}"/>
                  </a:ext>
                </a:extLst>
              </p:cNvPr>
              <p:cNvSpPr/>
              <p:nvPr/>
            </p:nvSpPr>
            <p:spPr>
              <a:xfrm>
                <a:off x="3607455" y="1746228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Text 1">
                <a:extLst>
                  <a:ext uri="{FF2B5EF4-FFF2-40B4-BE49-F238E27FC236}">
                    <a16:creationId xmlns:a16="http://schemas.microsoft.com/office/drawing/2014/main" id="{B45CA7F9-E041-636B-7C73-3ECA720E3DDB}"/>
                  </a:ext>
                </a:extLst>
              </p:cNvPr>
              <p:cNvSpPr/>
              <p:nvPr/>
            </p:nvSpPr>
            <p:spPr>
              <a:xfrm>
                <a:off x="4137800" y="1673469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10,836</a:t>
                </a:r>
                <a:endParaRPr lang="en-US" sz="4000" dirty="0"/>
              </a:p>
            </p:txBody>
          </p:sp>
          <p:sp>
            <p:nvSpPr>
              <p:cNvPr id="12" name="Text 2">
                <a:extLst>
                  <a:ext uri="{FF2B5EF4-FFF2-40B4-BE49-F238E27FC236}">
                    <a16:creationId xmlns:a16="http://schemas.microsoft.com/office/drawing/2014/main" id="{7FA25445-9FB3-E454-BF29-709DCBD332BC}"/>
                  </a:ext>
                </a:extLst>
              </p:cNvPr>
              <p:cNvSpPr/>
              <p:nvPr/>
            </p:nvSpPr>
            <p:spPr>
              <a:xfrm>
                <a:off x="4479810" y="2553404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Total Apps</a:t>
                </a:r>
                <a:endParaRPr lang="en-US" sz="2200" dirty="0"/>
              </a:p>
            </p:txBody>
          </p:sp>
          <p:sp>
            <p:nvSpPr>
              <p:cNvPr id="13" name="Text 3">
                <a:extLst>
                  <a:ext uri="{FF2B5EF4-FFF2-40B4-BE49-F238E27FC236}">
                    <a16:creationId xmlns:a16="http://schemas.microsoft.com/office/drawing/2014/main" id="{4C13ED31-1603-D4A9-8641-056A4C13BD8D}"/>
                  </a:ext>
                </a:extLst>
              </p:cNvPr>
              <p:cNvSpPr/>
              <p:nvPr/>
            </p:nvSpPr>
            <p:spPr>
              <a:xfrm>
                <a:off x="4137800" y="3047127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Comprehensive app ecosystem</a:t>
                </a:r>
                <a:endParaRPr lang="en-US" sz="1750" dirty="0"/>
              </a:p>
            </p:txBody>
          </p:sp>
          <p:sp>
            <p:nvSpPr>
              <p:cNvPr id="14" name="Shape 11">
                <a:extLst>
                  <a:ext uri="{FF2B5EF4-FFF2-40B4-BE49-F238E27FC236}">
                    <a16:creationId xmlns:a16="http://schemas.microsoft.com/office/drawing/2014/main" id="{97BB35E4-9A0D-2F14-5F25-F80255E0CCF7}"/>
                  </a:ext>
                </a:extLst>
              </p:cNvPr>
              <p:cNvSpPr/>
              <p:nvPr/>
            </p:nvSpPr>
            <p:spPr>
              <a:xfrm>
                <a:off x="3607455" y="3684825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Text 4">
                <a:extLst>
                  <a:ext uri="{FF2B5EF4-FFF2-40B4-BE49-F238E27FC236}">
                    <a16:creationId xmlns:a16="http://schemas.microsoft.com/office/drawing/2014/main" id="{CC6E870B-B779-297E-A5B9-450D40EAD273}"/>
                  </a:ext>
                </a:extLst>
              </p:cNvPr>
              <p:cNvSpPr/>
              <p:nvPr/>
            </p:nvSpPr>
            <p:spPr>
              <a:xfrm>
                <a:off x="4137800" y="3618023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33</a:t>
                </a:r>
                <a:endParaRPr lang="en-US" sz="4000" dirty="0"/>
              </a:p>
            </p:txBody>
          </p:sp>
          <p:sp>
            <p:nvSpPr>
              <p:cNvPr id="16" name="Text 5">
                <a:extLst>
                  <a:ext uri="{FF2B5EF4-FFF2-40B4-BE49-F238E27FC236}">
                    <a16:creationId xmlns:a16="http://schemas.microsoft.com/office/drawing/2014/main" id="{D7E4155B-2F79-0628-46F6-6CF1998AF3F7}"/>
                  </a:ext>
                </a:extLst>
              </p:cNvPr>
              <p:cNvSpPr/>
              <p:nvPr/>
            </p:nvSpPr>
            <p:spPr>
              <a:xfrm>
                <a:off x="4479810" y="4497958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Categories</a:t>
                </a:r>
                <a:endParaRPr lang="en-US" sz="2200" dirty="0"/>
              </a:p>
            </p:txBody>
          </p:sp>
          <p:sp>
            <p:nvSpPr>
              <p:cNvPr id="17" name="Text 6">
                <a:extLst>
                  <a:ext uri="{FF2B5EF4-FFF2-40B4-BE49-F238E27FC236}">
                    <a16:creationId xmlns:a16="http://schemas.microsoft.com/office/drawing/2014/main" id="{A07CA250-41D5-E4A4-BC0D-29287DD92A05}"/>
                  </a:ext>
                </a:extLst>
              </p:cNvPr>
              <p:cNvSpPr/>
              <p:nvPr/>
            </p:nvSpPr>
            <p:spPr>
              <a:xfrm>
                <a:off x="4137800" y="4991681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Diverse app segments</a:t>
                </a:r>
                <a:endParaRPr lang="en-US" sz="1750" dirty="0"/>
              </a:p>
            </p:txBody>
          </p:sp>
          <p:sp>
            <p:nvSpPr>
              <p:cNvPr id="18" name="Shape 11">
                <a:extLst>
                  <a:ext uri="{FF2B5EF4-FFF2-40B4-BE49-F238E27FC236}">
                    <a16:creationId xmlns:a16="http://schemas.microsoft.com/office/drawing/2014/main" id="{D3EB5764-EEE9-FA4C-95A3-1CFF86AC5848}"/>
                  </a:ext>
                </a:extLst>
              </p:cNvPr>
              <p:cNvSpPr/>
              <p:nvPr/>
            </p:nvSpPr>
            <p:spPr>
              <a:xfrm>
                <a:off x="3616739" y="5625762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7">
                <a:extLst>
                  <a:ext uri="{FF2B5EF4-FFF2-40B4-BE49-F238E27FC236}">
                    <a16:creationId xmlns:a16="http://schemas.microsoft.com/office/drawing/2014/main" id="{695AB0E3-D092-705B-E590-B5465999B2C0}"/>
                  </a:ext>
                </a:extLst>
              </p:cNvPr>
              <p:cNvSpPr/>
              <p:nvPr/>
            </p:nvSpPr>
            <p:spPr>
              <a:xfrm>
                <a:off x="4137800" y="5641393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2012-16</a:t>
                </a:r>
                <a:endParaRPr lang="en-US" sz="4000" dirty="0"/>
              </a:p>
            </p:txBody>
          </p:sp>
          <p:sp>
            <p:nvSpPr>
              <p:cNvPr id="20" name="Text 8">
                <a:extLst>
                  <a:ext uri="{FF2B5EF4-FFF2-40B4-BE49-F238E27FC236}">
                    <a16:creationId xmlns:a16="http://schemas.microsoft.com/office/drawing/2014/main" id="{577B539F-62C6-CC50-FBBD-1B24199D24D9}"/>
                  </a:ext>
                </a:extLst>
              </p:cNvPr>
              <p:cNvSpPr/>
              <p:nvPr/>
            </p:nvSpPr>
            <p:spPr>
              <a:xfrm>
                <a:off x="4479811" y="6521328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Time Period</a:t>
                </a:r>
                <a:endParaRPr lang="en-US" sz="2200" dirty="0"/>
              </a:p>
            </p:txBody>
          </p:sp>
          <p:sp>
            <p:nvSpPr>
              <p:cNvPr id="21" name="Text 9">
                <a:extLst>
                  <a:ext uri="{FF2B5EF4-FFF2-40B4-BE49-F238E27FC236}">
                    <a16:creationId xmlns:a16="http://schemas.microsoft.com/office/drawing/2014/main" id="{F51E27D7-8207-407C-51DE-931BF2F5353F}"/>
                  </a:ext>
                </a:extLst>
              </p:cNvPr>
              <p:cNvSpPr/>
              <p:nvPr/>
            </p:nvSpPr>
            <p:spPr>
              <a:xfrm>
                <a:off x="4137800" y="7015051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Multi-year analysis</a:t>
                </a:r>
                <a:endParaRPr lang="en-US" sz="175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4C3EAB4-08DD-1958-010E-B45B1253C8E5}"/>
              </a:ext>
            </a:extLst>
          </p:cNvPr>
          <p:cNvGrpSpPr/>
          <p:nvPr/>
        </p:nvGrpSpPr>
        <p:grpSpPr>
          <a:xfrm>
            <a:off x="-5281401" y="-31652"/>
            <a:ext cx="15483840" cy="8229600"/>
            <a:chOff x="-5328299" y="-31652"/>
            <a:chExt cx="15483840" cy="82296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422E0D6C-5B90-7DF4-B8F9-809579F331F2}"/>
                </a:ext>
              </a:extLst>
            </p:cNvPr>
            <p:cNvSpPr/>
            <p:nvPr/>
          </p:nvSpPr>
          <p:spPr>
            <a:xfrm>
              <a:off x="-5328299" y="-31652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2585256 h 8229600"/>
                <a:gd name="connsiteX3" fmla="*/ 14653263 w 15483840"/>
                <a:gd name="connsiteY3" fmla="*/ 2580640 h 8229600"/>
                <a:gd name="connsiteX4" fmla="*/ 15323817 w 15483840"/>
                <a:gd name="connsiteY4" fmla="*/ 2580640 h 8229600"/>
                <a:gd name="connsiteX5" fmla="*/ 15483840 w 15483840"/>
                <a:gd name="connsiteY5" fmla="*/ 2740663 h 8229600"/>
                <a:gd name="connsiteX6" fmla="*/ 15483840 w 15483840"/>
                <a:gd name="connsiteY6" fmla="*/ 3380737 h 8229600"/>
                <a:gd name="connsiteX7" fmla="*/ 15323817 w 15483840"/>
                <a:gd name="connsiteY7" fmla="*/ 3540760 h 8229600"/>
                <a:gd name="connsiteX8" fmla="*/ 14653263 w 15483840"/>
                <a:gd name="connsiteY8" fmla="*/ 3540760 h 8229600"/>
                <a:gd name="connsiteX9" fmla="*/ 14630400 w 15483840"/>
                <a:gd name="connsiteY9" fmla="*/ 353614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2585256"/>
                  </a:lnTo>
                  <a:lnTo>
                    <a:pt x="14653263" y="2580640"/>
                  </a:lnTo>
                  <a:lnTo>
                    <a:pt x="15323817" y="2580640"/>
                  </a:lnTo>
                  <a:cubicBezTo>
                    <a:pt x="15412195" y="2580640"/>
                    <a:pt x="15483840" y="2652285"/>
                    <a:pt x="15483840" y="2740663"/>
                  </a:cubicBezTo>
                  <a:lnTo>
                    <a:pt x="15483840" y="3380737"/>
                  </a:lnTo>
                  <a:cubicBezTo>
                    <a:pt x="15483840" y="3469115"/>
                    <a:pt x="15412195" y="3540760"/>
                    <a:pt x="15323817" y="3540760"/>
                  </a:cubicBezTo>
                  <a:lnTo>
                    <a:pt x="14653263" y="3540760"/>
                  </a:lnTo>
                  <a:lnTo>
                    <a:pt x="14630400" y="353614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BF8CC"/>
            </a:solidFill>
            <a:ln>
              <a:noFill/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4644865-4090-CFDF-0791-BB7460464E99}"/>
                </a:ext>
              </a:extLst>
            </p:cNvPr>
            <p:cNvGrpSpPr/>
            <p:nvPr/>
          </p:nvGrpSpPr>
          <p:grpSpPr>
            <a:xfrm>
              <a:off x="3171226" y="278261"/>
              <a:ext cx="5953993" cy="7417455"/>
              <a:chOff x="3233344" y="109027"/>
              <a:chExt cx="5953993" cy="7417455"/>
            </a:xfrm>
          </p:grpSpPr>
          <p:sp>
            <p:nvSpPr>
              <p:cNvPr id="25" name="Text 1">
                <a:extLst>
                  <a:ext uri="{FF2B5EF4-FFF2-40B4-BE49-F238E27FC236}">
                    <a16:creationId xmlns:a16="http://schemas.microsoft.com/office/drawing/2014/main" id="{C1DEE12F-AAC8-720D-56A6-51FAADD6E2A3}"/>
                  </a:ext>
                </a:extLst>
              </p:cNvPr>
              <p:cNvSpPr/>
              <p:nvPr/>
            </p:nvSpPr>
            <p:spPr>
              <a:xfrm>
                <a:off x="3264323" y="816496"/>
                <a:ext cx="209155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01</a:t>
                </a:r>
                <a:endParaRPr lang="en-US" sz="1750" dirty="0"/>
              </a:p>
            </p:txBody>
          </p:sp>
          <p:sp>
            <p:nvSpPr>
              <p:cNvPr id="26" name="Shape 2">
                <a:extLst>
                  <a:ext uri="{FF2B5EF4-FFF2-40B4-BE49-F238E27FC236}">
                    <a16:creationId xmlns:a16="http://schemas.microsoft.com/office/drawing/2014/main" id="{CF9A80E2-C57B-5B1E-A8B1-A9BCE143DBDF}"/>
                  </a:ext>
                </a:extLst>
              </p:cNvPr>
              <p:cNvSpPr/>
              <p:nvPr/>
            </p:nvSpPr>
            <p:spPr>
              <a:xfrm>
                <a:off x="3264323" y="1170706"/>
                <a:ext cx="5923013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Text 3">
                <a:extLst>
                  <a:ext uri="{FF2B5EF4-FFF2-40B4-BE49-F238E27FC236}">
                    <a16:creationId xmlns:a16="http://schemas.microsoft.com/office/drawing/2014/main" id="{2FD87C53-2EB1-A15D-E3A6-DE83F45D56BC}"/>
                  </a:ext>
                </a:extLst>
              </p:cNvPr>
              <p:cNvSpPr/>
              <p:nvPr/>
            </p:nvSpPr>
            <p:spPr>
              <a:xfrm>
                <a:off x="3264324" y="1344776"/>
                <a:ext cx="2615152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 Quality</a:t>
                </a:r>
                <a:endParaRPr lang="en-US" sz="2200" dirty="0"/>
              </a:p>
            </p:txBody>
          </p:sp>
          <p:sp>
            <p:nvSpPr>
              <p:cNvPr id="28" name="Text 4">
                <a:extLst>
                  <a:ext uri="{FF2B5EF4-FFF2-40B4-BE49-F238E27FC236}">
                    <a16:creationId xmlns:a16="http://schemas.microsoft.com/office/drawing/2014/main" id="{BF75C712-89F8-9BBE-B57A-32561C9606A6}"/>
                  </a:ext>
                </a:extLst>
              </p:cNvPr>
              <p:cNvSpPr/>
              <p:nvPr/>
            </p:nvSpPr>
            <p:spPr>
              <a:xfrm>
                <a:off x="3264323" y="1834242"/>
                <a:ext cx="5923013" cy="72461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Removed null values in critical fields: Rating, Reviews, and Installs to ensure accuracy</a:t>
                </a:r>
                <a:endParaRPr lang="en-US" sz="1750" dirty="0"/>
              </a:p>
            </p:txBody>
          </p:sp>
          <p:sp>
            <p:nvSpPr>
              <p:cNvPr id="29" name="Text 0">
                <a:extLst>
                  <a:ext uri="{FF2B5EF4-FFF2-40B4-BE49-F238E27FC236}">
                    <a16:creationId xmlns:a16="http://schemas.microsoft.com/office/drawing/2014/main" id="{8BA53013-6B0E-F5B5-0C81-692B7013CFCF}"/>
                  </a:ext>
                </a:extLst>
              </p:cNvPr>
              <p:cNvSpPr/>
              <p:nvPr/>
            </p:nvSpPr>
            <p:spPr>
              <a:xfrm>
                <a:off x="3233344" y="109027"/>
                <a:ext cx="5289772" cy="70746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 Cleaning Process</a:t>
                </a:r>
                <a:endParaRPr lang="en-US" sz="4450" dirty="0"/>
              </a:p>
            </p:txBody>
          </p:sp>
          <p:sp>
            <p:nvSpPr>
              <p:cNvPr id="34" name="Text 13">
                <a:extLst>
                  <a:ext uri="{FF2B5EF4-FFF2-40B4-BE49-F238E27FC236}">
                    <a16:creationId xmlns:a16="http://schemas.microsoft.com/office/drawing/2014/main" id="{6EAD26C4-526A-8011-E7EF-33DA15D67EBA}"/>
                  </a:ext>
                </a:extLst>
              </p:cNvPr>
              <p:cNvSpPr/>
              <p:nvPr/>
            </p:nvSpPr>
            <p:spPr>
              <a:xfrm>
                <a:off x="3262179" y="2683007"/>
                <a:ext cx="209227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02</a:t>
                </a:r>
                <a:endParaRPr lang="en-US" sz="1750" dirty="0"/>
              </a:p>
            </p:txBody>
          </p:sp>
          <p:sp>
            <p:nvSpPr>
              <p:cNvPr id="35" name="Shape 14">
                <a:extLst>
                  <a:ext uri="{FF2B5EF4-FFF2-40B4-BE49-F238E27FC236}">
                    <a16:creationId xmlns:a16="http://schemas.microsoft.com/office/drawing/2014/main" id="{70B3CBE4-0518-3C72-17C0-44D137FFACB3}"/>
                  </a:ext>
                </a:extLst>
              </p:cNvPr>
              <p:cNvSpPr/>
              <p:nvPr/>
            </p:nvSpPr>
            <p:spPr>
              <a:xfrm>
                <a:off x="3262179" y="3037217"/>
                <a:ext cx="5925157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Text 15">
                <a:extLst>
                  <a:ext uri="{FF2B5EF4-FFF2-40B4-BE49-F238E27FC236}">
                    <a16:creationId xmlns:a16="http://schemas.microsoft.com/office/drawing/2014/main" id="{799AD147-EE39-49F6-C90C-E83E8B049946}"/>
                  </a:ext>
                </a:extLst>
              </p:cNvPr>
              <p:cNvSpPr/>
              <p:nvPr/>
            </p:nvSpPr>
            <p:spPr>
              <a:xfrm>
                <a:off x="3262180" y="3211288"/>
                <a:ext cx="2616050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Type Correction</a:t>
                </a:r>
                <a:endParaRPr lang="en-US" sz="2200" dirty="0"/>
              </a:p>
            </p:txBody>
          </p:sp>
          <p:sp>
            <p:nvSpPr>
              <p:cNvPr id="37" name="Text 16">
                <a:extLst>
                  <a:ext uri="{FF2B5EF4-FFF2-40B4-BE49-F238E27FC236}">
                    <a16:creationId xmlns:a16="http://schemas.microsoft.com/office/drawing/2014/main" id="{792FD38B-74D0-84AA-6596-0C60F004A2D2}"/>
                  </a:ext>
                </a:extLst>
              </p:cNvPr>
              <p:cNvSpPr/>
              <p:nvPr/>
            </p:nvSpPr>
            <p:spPr>
              <a:xfrm>
                <a:off x="3262179" y="3734207"/>
                <a:ext cx="5925157" cy="36230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Fixed data types across numbers, dates, and text fields</a:t>
                </a:r>
                <a:endParaRPr lang="en-US" sz="1750" dirty="0"/>
              </a:p>
            </p:txBody>
          </p:sp>
          <p:sp>
            <p:nvSpPr>
              <p:cNvPr id="38" name="Text 17">
                <a:extLst>
                  <a:ext uri="{FF2B5EF4-FFF2-40B4-BE49-F238E27FC236}">
                    <a16:creationId xmlns:a16="http://schemas.microsoft.com/office/drawing/2014/main" id="{168DD0A7-240D-CA67-307B-FB18F2D715F6}"/>
                  </a:ext>
                </a:extLst>
              </p:cNvPr>
              <p:cNvSpPr/>
              <p:nvPr/>
            </p:nvSpPr>
            <p:spPr>
              <a:xfrm>
                <a:off x="3262179" y="4119502"/>
                <a:ext cx="209231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03</a:t>
                </a:r>
                <a:endParaRPr lang="en-US" sz="1750" dirty="0"/>
              </a:p>
            </p:txBody>
          </p:sp>
          <p:sp>
            <p:nvSpPr>
              <p:cNvPr id="39" name="Shape 18">
                <a:extLst>
                  <a:ext uri="{FF2B5EF4-FFF2-40B4-BE49-F238E27FC236}">
                    <a16:creationId xmlns:a16="http://schemas.microsoft.com/office/drawing/2014/main" id="{C9F410F1-352C-D513-81E9-34C791716329}"/>
                  </a:ext>
                </a:extLst>
              </p:cNvPr>
              <p:cNvSpPr/>
              <p:nvPr/>
            </p:nvSpPr>
            <p:spPr>
              <a:xfrm>
                <a:off x="3262179" y="4473712"/>
                <a:ext cx="5925157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Text 19">
                <a:extLst>
                  <a:ext uri="{FF2B5EF4-FFF2-40B4-BE49-F238E27FC236}">
                    <a16:creationId xmlns:a16="http://schemas.microsoft.com/office/drawing/2014/main" id="{ADBEF9C8-491D-604E-E495-31D0152CA22F}"/>
                  </a:ext>
                </a:extLst>
              </p:cNvPr>
              <p:cNvSpPr/>
              <p:nvPr/>
            </p:nvSpPr>
            <p:spPr>
              <a:xfrm>
                <a:off x="3262179" y="4647782"/>
                <a:ext cx="2616099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Feature Engineering</a:t>
                </a:r>
                <a:endParaRPr lang="en-US" sz="2200" dirty="0"/>
              </a:p>
            </p:txBody>
          </p:sp>
          <p:sp>
            <p:nvSpPr>
              <p:cNvPr id="41" name="Text 20">
                <a:extLst>
                  <a:ext uri="{FF2B5EF4-FFF2-40B4-BE49-F238E27FC236}">
                    <a16:creationId xmlns:a16="http://schemas.microsoft.com/office/drawing/2014/main" id="{0309230A-78F1-D283-9BCE-6960B070F5BF}"/>
                  </a:ext>
                </a:extLst>
              </p:cNvPr>
              <p:cNvSpPr/>
              <p:nvPr/>
            </p:nvSpPr>
            <p:spPr>
              <a:xfrm>
                <a:off x="3262179" y="5137248"/>
                <a:ext cx="5925157" cy="72461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Added Year, Month, and Revenue Estimate columns for deeper insights</a:t>
                </a:r>
                <a:endParaRPr lang="en-US" sz="1750" dirty="0"/>
              </a:p>
            </p:txBody>
          </p:sp>
          <p:sp>
            <p:nvSpPr>
              <p:cNvPr id="42" name="Text 9">
                <a:extLst>
                  <a:ext uri="{FF2B5EF4-FFF2-40B4-BE49-F238E27FC236}">
                    <a16:creationId xmlns:a16="http://schemas.microsoft.com/office/drawing/2014/main" id="{B77F1D27-1EEB-087B-5A7A-AC86FFA16DA4}"/>
                  </a:ext>
                </a:extLst>
              </p:cNvPr>
              <p:cNvSpPr/>
              <p:nvPr/>
            </p:nvSpPr>
            <p:spPr>
              <a:xfrm>
                <a:off x="3264324" y="5965298"/>
                <a:ext cx="209155" cy="42432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04</a:t>
                </a:r>
              </a:p>
              <a:p>
                <a:pPr marL="0" indent="0" algn="l">
                  <a:lnSpc>
                    <a:spcPts val="2850"/>
                  </a:lnSpc>
                  <a:buNone/>
                </a:pPr>
                <a:endParaRPr lang="en-US" sz="1750" dirty="0"/>
              </a:p>
            </p:txBody>
          </p:sp>
          <p:sp>
            <p:nvSpPr>
              <p:cNvPr id="43" name="Shape 10">
                <a:extLst>
                  <a:ext uri="{FF2B5EF4-FFF2-40B4-BE49-F238E27FC236}">
                    <a16:creationId xmlns:a16="http://schemas.microsoft.com/office/drawing/2014/main" id="{3A2D9390-F5E7-1E27-1B41-49F570E1E272}"/>
                  </a:ext>
                </a:extLst>
              </p:cNvPr>
              <p:cNvSpPr/>
              <p:nvPr/>
            </p:nvSpPr>
            <p:spPr>
              <a:xfrm>
                <a:off x="3264325" y="6319508"/>
                <a:ext cx="5923012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Text 11">
                <a:extLst>
                  <a:ext uri="{FF2B5EF4-FFF2-40B4-BE49-F238E27FC236}">
                    <a16:creationId xmlns:a16="http://schemas.microsoft.com/office/drawing/2014/main" id="{D228D775-D476-183C-F6AD-6A8D6BC4A6D1}"/>
                  </a:ext>
                </a:extLst>
              </p:cNvPr>
              <p:cNvSpPr/>
              <p:nvPr/>
            </p:nvSpPr>
            <p:spPr>
              <a:xfrm>
                <a:off x="3264325" y="6493579"/>
                <a:ext cx="2615152" cy="53057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Standardization</a:t>
                </a:r>
                <a:endParaRPr lang="en-US" sz="2200" dirty="0"/>
              </a:p>
            </p:txBody>
          </p:sp>
          <p:sp>
            <p:nvSpPr>
              <p:cNvPr id="45" name="Text 12">
                <a:extLst>
                  <a:ext uri="{FF2B5EF4-FFF2-40B4-BE49-F238E27FC236}">
                    <a16:creationId xmlns:a16="http://schemas.microsoft.com/office/drawing/2014/main" id="{863CB566-79E0-6F97-F9FF-E7B74B16B7F2}"/>
                  </a:ext>
                </a:extLst>
              </p:cNvPr>
              <p:cNvSpPr/>
              <p:nvPr/>
            </p:nvSpPr>
            <p:spPr>
              <a:xfrm>
                <a:off x="3264325" y="6983045"/>
                <a:ext cx="5923012" cy="5434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Unified category names and city labels for consistent </a:t>
                </a:r>
              </a:p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reporting</a:t>
                </a:r>
                <a:endParaRPr lang="en-US" sz="1750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EB833EA-9713-B296-3EC5-F809734F98E3}"/>
              </a:ext>
            </a:extLst>
          </p:cNvPr>
          <p:cNvGrpSpPr/>
          <p:nvPr/>
        </p:nvGrpSpPr>
        <p:grpSpPr>
          <a:xfrm>
            <a:off x="-14385252" y="-20222"/>
            <a:ext cx="15483840" cy="8229600"/>
            <a:chOff x="-1417320" y="0"/>
            <a:chExt cx="15483840" cy="82296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55B947EC-2873-A4E5-3898-65EED3EBB453}"/>
                </a:ext>
              </a:extLst>
            </p:cNvPr>
            <p:cNvSpPr/>
            <p:nvPr/>
          </p:nvSpPr>
          <p:spPr>
            <a:xfrm>
              <a:off x="-1417320" y="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3662216 h 8229600"/>
                <a:gd name="connsiteX3" fmla="*/ 14653263 w 15483840"/>
                <a:gd name="connsiteY3" fmla="*/ 3657600 h 8229600"/>
                <a:gd name="connsiteX4" fmla="*/ 15323817 w 15483840"/>
                <a:gd name="connsiteY4" fmla="*/ 3657600 h 8229600"/>
                <a:gd name="connsiteX5" fmla="*/ 15483840 w 15483840"/>
                <a:gd name="connsiteY5" fmla="*/ 3817623 h 8229600"/>
                <a:gd name="connsiteX6" fmla="*/ 15483840 w 15483840"/>
                <a:gd name="connsiteY6" fmla="*/ 4457697 h 8229600"/>
                <a:gd name="connsiteX7" fmla="*/ 15323817 w 15483840"/>
                <a:gd name="connsiteY7" fmla="*/ 4617720 h 8229600"/>
                <a:gd name="connsiteX8" fmla="*/ 14653263 w 15483840"/>
                <a:gd name="connsiteY8" fmla="*/ 4617720 h 8229600"/>
                <a:gd name="connsiteX9" fmla="*/ 14630400 w 15483840"/>
                <a:gd name="connsiteY9" fmla="*/ 461310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3662216"/>
                  </a:lnTo>
                  <a:lnTo>
                    <a:pt x="14653263" y="3657600"/>
                  </a:lnTo>
                  <a:lnTo>
                    <a:pt x="15323817" y="3657600"/>
                  </a:lnTo>
                  <a:cubicBezTo>
                    <a:pt x="15412195" y="3657600"/>
                    <a:pt x="15483840" y="3729245"/>
                    <a:pt x="15483840" y="3817623"/>
                  </a:cubicBezTo>
                  <a:lnTo>
                    <a:pt x="15483840" y="4457697"/>
                  </a:lnTo>
                  <a:cubicBezTo>
                    <a:pt x="15483840" y="4546075"/>
                    <a:pt x="15412195" y="4617720"/>
                    <a:pt x="15323817" y="4617720"/>
                  </a:cubicBezTo>
                  <a:lnTo>
                    <a:pt x="14653263" y="4617720"/>
                  </a:lnTo>
                  <a:lnTo>
                    <a:pt x="14630400" y="461310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DE4CF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8" name="Text 0">
              <a:extLst>
                <a:ext uri="{FF2B5EF4-FFF2-40B4-BE49-F238E27FC236}">
                  <a16:creationId xmlns:a16="http://schemas.microsoft.com/office/drawing/2014/main" id="{195944B0-AA2E-E5DE-42F5-3FA54280EEE4}"/>
                </a:ext>
              </a:extLst>
            </p:cNvPr>
            <p:cNvSpPr/>
            <p:nvPr/>
          </p:nvSpPr>
          <p:spPr>
            <a:xfrm>
              <a:off x="6603373" y="22819"/>
              <a:ext cx="5670590" cy="70877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5550"/>
                </a:lnSpc>
                <a:buNone/>
              </a:pPr>
              <a:r>
                <a:rPr lang="en-US" sz="44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Pivot Table Analysis</a:t>
              </a:r>
              <a:endParaRPr lang="en-US" sz="4450" dirty="0"/>
            </a:p>
          </p:txBody>
        </p:sp>
        <p:sp>
          <p:nvSpPr>
            <p:cNvPr id="49" name="Shape 11">
              <a:extLst>
                <a:ext uri="{FF2B5EF4-FFF2-40B4-BE49-F238E27FC236}">
                  <a16:creationId xmlns:a16="http://schemas.microsoft.com/office/drawing/2014/main" id="{7B945678-BA08-54B5-88CE-943362AF4C06}"/>
                </a:ext>
              </a:extLst>
            </p:cNvPr>
            <p:cNvSpPr/>
            <p:nvPr/>
          </p:nvSpPr>
          <p:spPr>
            <a:xfrm>
              <a:off x="6672021" y="776433"/>
              <a:ext cx="3768343" cy="1982879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Text 5">
              <a:extLst>
                <a:ext uri="{FF2B5EF4-FFF2-40B4-BE49-F238E27FC236}">
                  <a16:creationId xmlns:a16="http://schemas.microsoft.com/office/drawing/2014/main" id="{FE5202F3-AE81-E730-A2F7-860A5DEA626D}"/>
                </a:ext>
              </a:extLst>
            </p:cNvPr>
            <p:cNvSpPr/>
            <p:nvPr/>
          </p:nvSpPr>
          <p:spPr>
            <a:xfrm>
              <a:off x="7060215" y="776433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Top 5 Categories by Installs</a:t>
              </a:r>
              <a:endParaRPr lang="en-US" sz="1750" dirty="0"/>
            </a:p>
          </p:txBody>
        </p:sp>
        <p:graphicFrame>
          <p:nvGraphicFramePr>
            <p:cNvPr id="51" name="Chart 50">
              <a:extLst>
                <a:ext uri="{FF2B5EF4-FFF2-40B4-BE49-F238E27FC236}">
                  <a16:creationId xmlns:a16="http://schemas.microsoft.com/office/drawing/2014/main" id="{17A15FAB-5FA3-4381-5207-FDABB7DC2C3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72021" y="849730"/>
            <a:ext cx="4112461" cy="19095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2" name="Shape 11">
              <a:extLst>
                <a:ext uri="{FF2B5EF4-FFF2-40B4-BE49-F238E27FC236}">
                  <a16:creationId xmlns:a16="http://schemas.microsoft.com/office/drawing/2014/main" id="{4994C7C7-A5F2-83A7-3CB5-2BC7481B7B5B}"/>
                </a:ext>
              </a:extLst>
            </p:cNvPr>
            <p:cNvSpPr/>
            <p:nvPr/>
          </p:nvSpPr>
          <p:spPr>
            <a:xfrm>
              <a:off x="10046825" y="2841756"/>
              <a:ext cx="3103739" cy="2758746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3" name="Text 3">
              <a:extLst>
                <a:ext uri="{FF2B5EF4-FFF2-40B4-BE49-F238E27FC236}">
                  <a16:creationId xmlns:a16="http://schemas.microsoft.com/office/drawing/2014/main" id="{EBDB16FE-08BC-A96C-4364-309B6724FA54}"/>
                </a:ext>
              </a:extLst>
            </p:cNvPr>
            <p:cNvSpPr/>
            <p:nvPr/>
          </p:nvSpPr>
          <p:spPr>
            <a:xfrm>
              <a:off x="10111381" y="2882163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Year-wise App Distribution</a:t>
              </a:r>
              <a:endParaRPr lang="en-US" sz="1750" dirty="0"/>
            </a:p>
          </p:txBody>
        </p:sp>
        <p:graphicFrame>
          <p:nvGraphicFramePr>
            <p:cNvPr id="54" name="Chart 53">
              <a:extLst>
                <a:ext uri="{FF2B5EF4-FFF2-40B4-BE49-F238E27FC236}">
                  <a16:creationId xmlns:a16="http://schemas.microsoft.com/office/drawing/2014/main" id="{AE9CE38D-614B-928E-A930-C37F966B36B0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166237178"/>
                </p:ext>
              </p:extLst>
            </p:nvPr>
          </p:nvGraphicFramePr>
          <p:xfrm>
            <a:off x="10126802" y="3087445"/>
            <a:ext cx="2998675" cy="25130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1" name="Shape 11">
              <a:extLst>
                <a:ext uri="{FF2B5EF4-FFF2-40B4-BE49-F238E27FC236}">
                  <a16:creationId xmlns:a16="http://schemas.microsoft.com/office/drawing/2014/main" id="{CA5CC34D-7D39-7A5A-2BD8-28577909C67F}"/>
                </a:ext>
              </a:extLst>
            </p:cNvPr>
            <p:cNvSpPr/>
            <p:nvPr/>
          </p:nvSpPr>
          <p:spPr>
            <a:xfrm>
              <a:off x="6672021" y="2848335"/>
              <a:ext cx="3103739" cy="2758746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2" name="Text 10">
              <a:extLst>
                <a:ext uri="{FF2B5EF4-FFF2-40B4-BE49-F238E27FC236}">
                  <a16:creationId xmlns:a16="http://schemas.microsoft.com/office/drawing/2014/main" id="{CAB05458-41C6-CCF0-0550-AA8A60754385}"/>
                </a:ext>
              </a:extLst>
            </p:cNvPr>
            <p:cNvSpPr/>
            <p:nvPr/>
          </p:nvSpPr>
          <p:spPr>
            <a:xfrm>
              <a:off x="6938855" y="2947262"/>
              <a:ext cx="3501509" cy="41408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Top Apps by Installs</a:t>
              </a:r>
              <a:endParaRPr lang="en-US" sz="1750" dirty="0"/>
            </a:p>
          </p:txBody>
        </p:sp>
        <p:graphicFrame>
          <p:nvGraphicFramePr>
            <p:cNvPr id="63" name="Chart 62">
              <a:extLst>
                <a:ext uri="{FF2B5EF4-FFF2-40B4-BE49-F238E27FC236}">
                  <a16:creationId xmlns:a16="http://schemas.microsoft.com/office/drawing/2014/main" id="{5318EFE0-E7EA-94C2-E47F-41644711748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72021" y="3180799"/>
            <a:ext cx="3130572" cy="24262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92" name="Shape 11">
              <a:extLst>
                <a:ext uri="{FF2B5EF4-FFF2-40B4-BE49-F238E27FC236}">
                  <a16:creationId xmlns:a16="http://schemas.microsoft.com/office/drawing/2014/main" id="{13AB9815-0DEC-683A-FCCD-28C5A73F0D50}"/>
                </a:ext>
              </a:extLst>
            </p:cNvPr>
            <p:cNvSpPr/>
            <p:nvPr/>
          </p:nvSpPr>
          <p:spPr>
            <a:xfrm>
              <a:off x="9410218" y="5751543"/>
              <a:ext cx="3715259" cy="2369825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93" name="Text 7">
              <a:extLst>
                <a:ext uri="{FF2B5EF4-FFF2-40B4-BE49-F238E27FC236}">
                  <a16:creationId xmlns:a16="http://schemas.microsoft.com/office/drawing/2014/main" id="{7E9BC05E-E5B7-7532-D522-1B078FCF00F8}"/>
                </a:ext>
              </a:extLst>
            </p:cNvPr>
            <p:cNvSpPr/>
            <p:nvPr/>
          </p:nvSpPr>
          <p:spPr>
            <a:xfrm>
              <a:off x="9751184" y="5948314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Category-wise Average Rating</a:t>
              </a:r>
              <a:endParaRPr lang="en-US" sz="1750" dirty="0"/>
            </a:p>
          </p:txBody>
        </p:sp>
        <p:graphicFrame>
          <p:nvGraphicFramePr>
            <p:cNvPr id="194" name="Chart 193">
              <a:extLst>
                <a:ext uri="{FF2B5EF4-FFF2-40B4-BE49-F238E27FC236}">
                  <a16:creationId xmlns:a16="http://schemas.microsoft.com/office/drawing/2014/main" id="{35F33EDD-EF71-0EB5-543C-B6111AF89AF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248170" y="6024957"/>
            <a:ext cx="4191985" cy="21566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95" name="Shape 11">
              <a:extLst>
                <a:ext uri="{FF2B5EF4-FFF2-40B4-BE49-F238E27FC236}">
                  <a16:creationId xmlns:a16="http://schemas.microsoft.com/office/drawing/2014/main" id="{CCF27E87-1CB4-51FF-3679-7C06782F6563}"/>
                </a:ext>
              </a:extLst>
            </p:cNvPr>
            <p:cNvSpPr/>
            <p:nvPr/>
          </p:nvSpPr>
          <p:spPr>
            <a:xfrm>
              <a:off x="6359716" y="5751542"/>
              <a:ext cx="2986840" cy="2369825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solidFill>
                <a:srgbClr val="D67E00"/>
              </a:solidFill>
              <a:prstDash val="solid"/>
            </a:ln>
            <a:effectLst>
              <a:outerShdw dist="2032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96" name="Text 8">
              <a:extLst>
                <a:ext uri="{FF2B5EF4-FFF2-40B4-BE49-F238E27FC236}">
                  <a16:creationId xmlns:a16="http://schemas.microsoft.com/office/drawing/2014/main" id="{AB7167BE-EB28-EFB7-B571-E4EAE4CC7356}"/>
                </a:ext>
              </a:extLst>
            </p:cNvPr>
            <p:cNvSpPr/>
            <p:nvPr/>
          </p:nvSpPr>
          <p:spPr>
            <a:xfrm>
              <a:off x="6069956" y="5776177"/>
              <a:ext cx="3501509" cy="42468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 anchor="t"/>
            <a:lstStyle/>
            <a:p>
              <a:pPr algn="l">
                <a:lnSpc>
                  <a:spcPts val="2850"/>
                </a:lnSpc>
                <a:buSzPct val="100000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     Free vs Paid App Comparison</a:t>
              </a:r>
              <a:endParaRPr lang="en-US" sz="1750" dirty="0"/>
            </a:p>
          </p:txBody>
        </p:sp>
        <p:graphicFrame>
          <p:nvGraphicFramePr>
            <p:cNvPr id="197" name="Chart 196">
              <a:extLst>
                <a:ext uri="{FF2B5EF4-FFF2-40B4-BE49-F238E27FC236}">
                  <a16:creationId xmlns:a16="http://schemas.microsoft.com/office/drawing/2014/main" id="{DF7EC567-46F2-F23F-A188-CD679B33C925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359716" y="6087960"/>
            <a:ext cx="2921987" cy="20334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BD5B696-D2E9-84C0-147E-3F7070C74B92}"/>
              </a:ext>
            </a:extLst>
          </p:cNvPr>
          <p:cNvGrpSpPr/>
          <p:nvPr/>
        </p:nvGrpSpPr>
        <p:grpSpPr>
          <a:xfrm>
            <a:off x="-14452073" y="-34876"/>
            <a:ext cx="23557992" cy="8229600"/>
            <a:chOff x="-5354969" y="-34876"/>
            <a:chExt cx="23557992" cy="8229600"/>
          </a:xfrm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5C0CE08A-45B6-A2F7-2E27-B6E3D65546F6}"/>
                </a:ext>
              </a:extLst>
            </p:cNvPr>
            <p:cNvSpPr/>
            <p:nvPr/>
          </p:nvSpPr>
          <p:spPr>
            <a:xfrm>
              <a:off x="-5354969" y="-34876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4739176 h 8229600"/>
                <a:gd name="connsiteX3" fmla="*/ 14653263 w 15483840"/>
                <a:gd name="connsiteY3" fmla="*/ 4734560 h 8229600"/>
                <a:gd name="connsiteX4" fmla="*/ 15323817 w 15483840"/>
                <a:gd name="connsiteY4" fmla="*/ 4734560 h 8229600"/>
                <a:gd name="connsiteX5" fmla="*/ 15483840 w 15483840"/>
                <a:gd name="connsiteY5" fmla="*/ 4894583 h 8229600"/>
                <a:gd name="connsiteX6" fmla="*/ 15483840 w 15483840"/>
                <a:gd name="connsiteY6" fmla="*/ 5534657 h 8229600"/>
                <a:gd name="connsiteX7" fmla="*/ 15323817 w 15483840"/>
                <a:gd name="connsiteY7" fmla="*/ 5694680 h 8229600"/>
                <a:gd name="connsiteX8" fmla="*/ 14653263 w 15483840"/>
                <a:gd name="connsiteY8" fmla="*/ 5694680 h 8229600"/>
                <a:gd name="connsiteX9" fmla="*/ 14630400 w 15483840"/>
                <a:gd name="connsiteY9" fmla="*/ 569006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4739176"/>
                  </a:lnTo>
                  <a:lnTo>
                    <a:pt x="14653263" y="4734560"/>
                  </a:lnTo>
                  <a:lnTo>
                    <a:pt x="15323817" y="4734560"/>
                  </a:lnTo>
                  <a:cubicBezTo>
                    <a:pt x="15412195" y="4734560"/>
                    <a:pt x="15483840" y="4806205"/>
                    <a:pt x="15483840" y="4894583"/>
                  </a:cubicBezTo>
                  <a:lnTo>
                    <a:pt x="15483840" y="5534657"/>
                  </a:lnTo>
                  <a:cubicBezTo>
                    <a:pt x="15483840" y="5623035"/>
                    <a:pt x="15412195" y="5694680"/>
                    <a:pt x="15323817" y="5694680"/>
                  </a:cubicBezTo>
                  <a:lnTo>
                    <a:pt x="14653263" y="5694680"/>
                  </a:lnTo>
                  <a:lnTo>
                    <a:pt x="14630400" y="569006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E5EC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0" name="Text 0">
              <a:extLst>
                <a:ext uri="{FF2B5EF4-FFF2-40B4-BE49-F238E27FC236}">
                  <a16:creationId xmlns:a16="http://schemas.microsoft.com/office/drawing/2014/main" id="{8868E80C-1755-3A34-8C31-B88FA62B9153}"/>
                </a:ext>
              </a:extLst>
            </p:cNvPr>
            <p:cNvSpPr/>
            <p:nvPr/>
          </p:nvSpPr>
          <p:spPr>
            <a:xfrm>
              <a:off x="4460115" y="47109"/>
              <a:ext cx="3115508" cy="38945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50"/>
                </a:lnSpc>
                <a:buNone/>
              </a:pPr>
              <a:r>
                <a:rPr lang="en-US" sz="24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Key Insights</a:t>
              </a:r>
              <a:endParaRPr lang="en-US" sz="2450" dirty="0"/>
            </a:p>
          </p:txBody>
        </p:sp>
        <p:sp>
          <p:nvSpPr>
            <p:cNvPr id="201" name="Shape 1">
              <a:extLst>
                <a:ext uri="{FF2B5EF4-FFF2-40B4-BE49-F238E27FC236}">
                  <a16:creationId xmlns:a16="http://schemas.microsoft.com/office/drawing/2014/main" id="{6BB01C4E-377B-3ED6-F584-CCFD98B9289F}"/>
                </a:ext>
              </a:extLst>
            </p:cNvPr>
            <p:cNvSpPr/>
            <p:nvPr/>
          </p:nvSpPr>
          <p:spPr>
            <a:xfrm>
              <a:off x="4460115" y="685760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02" name="Shape 2">
              <a:extLst>
                <a:ext uri="{FF2B5EF4-FFF2-40B4-BE49-F238E27FC236}">
                  <a16:creationId xmlns:a16="http://schemas.microsoft.com/office/drawing/2014/main" id="{16AC3ACC-0263-EFE8-F350-F0D9506412C6}"/>
                </a:ext>
              </a:extLst>
            </p:cNvPr>
            <p:cNvSpPr/>
            <p:nvPr/>
          </p:nvSpPr>
          <p:spPr>
            <a:xfrm>
              <a:off x="4475355" y="701000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03" name="Image 0" descr="preencoded.png">
              <a:extLst>
                <a:ext uri="{FF2B5EF4-FFF2-40B4-BE49-F238E27FC236}">
                  <a16:creationId xmlns:a16="http://schemas.microsoft.com/office/drawing/2014/main" id="{47B703B5-D20A-2029-FE24-3D1861BF042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27279" y="966510"/>
              <a:ext cx="186928" cy="186928"/>
            </a:xfrm>
            <a:prstGeom prst="rect">
              <a:avLst/>
            </a:prstGeom>
          </p:spPr>
        </p:pic>
        <p:sp>
          <p:nvSpPr>
            <p:cNvPr id="204" name="Text 3">
              <a:extLst>
                <a:ext uri="{FF2B5EF4-FFF2-40B4-BE49-F238E27FC236}">
                  <a16:creationId xmlns:a16="http://schemas.microsoft.com/office/drawing/2014/main" id="{5F9F0904-55AC-185D-BD6B-2DB799A9027C}"/>
                </a:ext>
              </a:extLst>
            </p:cNvPr>
            <p:cNvSpPr/>
            <p:nvPr/>
          </p:nvSpPr>
          <p:spPr>
            <a:xfrm>
              <a:off x="5098290" y="825540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Overall Scale</a:t>
              </a:r>
              <a:endParaRPr lang="en-US" sz="1200" dirty="0"/>
            </a:p>
          </p:txBody>
        </p:sp>
        <p:sp>
          <p:nvSpPr>
            <p:cNvPr id="205" name="Text 4">
              <a:extLst>
                <a:ext uri="{FF2B5EF4-FFF2-40B4-BE49-F238E27FC236}">
                  <a16:creationId xmlns:a16="http://schemas.microsoft.com/office/drawing/2014/main" id="{596598A2-B64E-B173-EF44-C9BF4BBAD653}"/>
                </a:ext>
              </a:extLst>
            </p:cNvPr>
            <p:cNvSpPr/>
            <p:nvPr/>
          </p:nvSpPr>
          <p:spPr>
            <a:xfrm>
              <a:off x="5098290" y="1094978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10,000+ apps across 33 diverse categories</a:t>
              </a:r>
              <a:endParaRPr lang="en-US" sz="950" dirty="0"/>
            </a:p>
          </p:txBody>
        </p:sp>
        <p:sp>
          <p:nvSpPr>
            <p:cNvPr id="206" name="Shape 5">
              <a:extLst>
                <a:ext uri="{FF2B5EF4-FFF2-40B4-BE49-F238E27FC236}">
                  <a16:creationId xmlns:a16="http://schemas.microsoft.com/office/drawing/2014/main" id="{EA4611B8-2A05-FA55-0D01-9D67B84C3F55}"/>
                </a:ext>
              </a:extLst>
            </p:cNvPr>
            <p:cNvSpPr/>
            <p:nvPr/>
          </p:nvSpPr>
          <p:spPr>
            <a:xfrm>
              <a:off x="4444875" y="1599145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07" name="Shape 6">
              <a:extLst>
                <a:ext uri="{FF2B5EF4-FFF2-40B4-BE49-F238E27FC236}">
                  <a16:creationId xmlns:a16="http://schemas.microsoft.com/office/drawing/2014/main" id="{940C5647-8866-7A35-3BF2-FDBEF90FB11D}"/>
                </a:ext>
              </a:extLst>
            </p:cNvPr>
            <p:cNvSpPr/>
            <p:nvPr/>
          </p:nvSpPr>
          <p:spPr>
            <a:xfrm>
              <a:off x="4460115" y="1614385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08" name="Image 1" descr="preencoded.png">
              <a:extLst>
                <a:ext uri="{FF2B5EF4-FFF2-40B4-BE49-F238E27FC236}">
                  <a16:creationId xmlns:a16="http://schemas.microsoft.com/office/drawing/2014/main" id="{7DEED549-4D15-5422-C029-47A9BF58E77B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12039" y="1879894"/>
              <a:ext cx="186928" cy="186928"/>
            </a:xfrm>
            <a:prstGeom prst="rect">
              <a:avLst/>
            </a:prstGeom>
          </p:spPr>
        </p:pic>
        <p:sp>
          <p:nvSpPr>
            <p:cNvPr id="209" name="Text 7">
              <a:extLst>
                <a:ext uri="{FF2B5EF4-FFF2-40B4-BE49-F238E27FC236}">
                  <a16:creationId xmlns:a16="http://schemas.microsoft.com/office/drawing/2014/main" id="{F81C2196-81D1-E271-BBEC-5C8008FD3B4F}"/>
                </a:ext>
              </a:extLst>
            </p:cNvPr>
            <p:cNvSpPr/>
            <p:nvPr/>
          </p:nvSpPr>
          <p:spPr>
            <a:xfrm>
              <a:off x="5083050" y="1738924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Category Leader</a:t>
              </a:r>
              <a:endParaRPr lang="en-US" sz="1200" dirty="0"/>
            </a:p>
          </p:txBody>
        </p:sp>
        <p:sp>
          <p:nvSpPr>
            <p:cNvPr id="210" name="Text 8">
              <a:extLst>
                <a:ext uri="{FF2B5EF4-FFF2-40B4-BE49-F238E27FC236}">
                  <a16:creationId xmlns:a16="http://schemas.microsoft.com/office/drawing/2014/main" id="{E8527702-C887-AD26-658A-106E5002146B}"/>
                </a:ext>
              </a:extLst>
            </p:cNvPr>
            <p:cNvSpPr/>
            <p:nvPr/>
          </p:nvSpPr>
          <p:spPr>
            <a:xfrm>
              <a:off x="5083050" y="2008362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Family apps dominate the marketplace</a:t>
              </a:r>
              <a:endParaRPr lang="en-US" sz="950" dirty="0"/>
            </a:p>
          </p:txBody>
        </p:sp>
        <p:sp>
          <p:nvSpPr>
            <p:cNvPr id="211" name="Shape 9">
              <a:extLst>
                <a:ext uri="{FF2B5EF4-FFF2-40B4-BE49-F238E27FC236}">
                  <a16:creationId xmlns:a16="http://schemas.microsoft.com/office/drawing/2014/main" id="{DD4DE23A-4EDC-4453-F5FD-852A65A29D9D}"/>
                </a:ext>
              </a:extLst>
            </p:cNvPr>
            <p:cNvSpPr/>
            <p:nvPr/>
          </p:nvSpPr>
          <p:spPr>
            <a:xfrm>
              <a:off x="4444875" y="2507766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12" name="Shape 10">
              <a:extLst>
                <a:ext uri="{FF2B5EF4-FFF2-40B4-BE49-F238E27FC236}">
                  <a16:creationId xmlns:a16="http://schemas.microsoft.com/office/drawing/2014/main" id="{4D906BD6-0578-95C6-7CA7-BDB76F2A5204}"/>
                </a:ext>
              </a:extLst>
            </p:cNvPr>
            <p:cNvSpPr/>
            <p:nvPr/>
          </p:nvSpPr>
          <p:spPr>
            <a:xfrm>
              <a:off x="4460115" y="252300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13" name="Image 2" descr="preencoded.png">
              <a:extLst>
                <a:ext uri="{FF2B5EF4-FFF2-40B4-BE49-F238E27FC236}">
                  <a16:creationId xmlns:a16="http://schemas.microsoft.com/office/drawing/2014/main" id="{3702BE8B-2075-C36C-7D54-8B6C663908FF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12039" y="2788515"/>
              <a:ext cx="186928" cy="186928"/>
            </a:xfrm>
            <a:prstGeom prst="rect">
              <a:avLst/>
            </a:prstGeom>
          </p:spPr>
        </p:pic>
        <p:sp>
          <p:nvSpPr>
            <p:cNvPr id="214" name="Text 11">
              <a:extLst>
                <a:ext uri="{FF2B5EF4-FFF2-40B4-BE49-F238E27FC236}">
                  <a16:creationId xmlns:a16="http://schemas.microsoft.com/office/drawing/2014/main" id="{964BE8DB-274D-FEAE-8264-9A816F552F2E}"/>
                </a:ext>
              </a:extLst>
            </p:cNvPr>
            <p:cNvSpPr/>
            <p:nvPr/>
          </p:nvSpPr>
          <p:spPr>
            <a:xfrm>
              <a:off x="5083050" y="2647545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Average Rating</a:t>
              </a:r>
              <a:endParaRPr lang="en-US" sz="1200" dirty="0"/>
            </a:p>
          </p:txBody>
        </p:sp>
        <p:sp>
          <p:nvSpPr>
            <p:cNvPr id="215" name="Text 12">
              <a:extLst>
                <a:ext uri="{FF2B5EF4-FFF2-40B4-BE49-F238E27FC236}">
                  <a16:creationId xmlns:a16="http://schemas.microsoft.com/office/drawing/2014/main" id="{3A3614C5-6B92-9291-9E8A-A0E5352EF75A}"/>
                </a:ext>
              </a:extLst>
            </p:cNvPr>
            <p:cNvSpPr/>
            <p:nvPr/>
          </p:nvSpPr>
          <p:spPr>
            <a:xfrm>
              <a:off x="5083050" y="291698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4.1 stars across all apps</a:t>
              </a:r>
              <a:endParaRPr lang="en-US" sz="950" dirty="0"/>
            </a:p>
          </p:txBody>
        </p:sp>
        <p:sp>
          <p:nvSpPr>
            <p:cNvPr id="216" name="Shape 13">
              <a:extLst>
                <a:ext uri="{FF2B5EF4-FFF2-40B4-BE49-F238E27FC236}">
                  <a16:creationId xmlns:a16="http://schemas.microsoft.com/office/drawing/2014/main" id="{B6E107FF-F487-2E8D-13A5-1356B161D8AF}"/>
                </a:ext>
              </a:extLst>
            </p:cNvPr>
            <p:cNvSpPr/>
            <p:nvPr/>
          </p:nvSpPr>
          <p:spPr>
            <a:xfrm>
              <a:off x="4460115" y="3430885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17" name="Shape 14">
              <a:extLst>
                <a:ext uri="{FF2B5EF4-FFF2-40B4-BE49-F238E27FC236}">
                  <a16:creationId xmlns:a16="http://schemas.microsoft.com/office/drawing/2014/main" id="{B1CFEB73-680A-90F1-B688-B5E815D51A5F}"/>
                </a:ext>
              </a:extLst>
            </p:cNvPr>
            <p:cNvSpPr/>
            <p:nvPr/>
          </p:nvSpPr>
          <p:spPr>
            <a:xfrm>
              <a:off x="4475355" y="3446125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18" name="Image 3" descr="preencoded.png">
              <a:extLst>
                <a:ext uri="{FF2B5EF4-FFF2-40B4-BE49-F238E27FC236}">
                  <a16:creationId xmlns:a16="http://schemas.microsoft.com/office/drawing/2014/main" id="{BE0D192B-9276-A634-8A28-3CBE16863EE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27279" y="3711634"/>
              <a:ext cx="186928" cy="186928"/>
            </a:xfrm>
            <a:prstGeom prst="rect">
              <a:avLst/>
            </a:prstGeom>
          </p:spPr>
        </p:pic>
        <p:sp>
          <p:nvSpPr>
            <p:cNvPr id="219" name="Text 15">
              <a:extLst>
                <a:ext uri="{FF2B5EF4-FFF2-40B4-BE49-F238E27FC236}">
                  <a16:creationId xmlns:a16="http://schemas.microsoft.com/office/drawing/2014/main" id="{09684AFE-01EB-A6FE-4FD8-F7B3AE1AA217}"/>
                </a:ext>
              </a:extLst>
            </p:cNvPr>
            <p:cNvSpPr/>
            <p:nvPr/>
          </p:nvSpPr>
          <p:spPr>
            <a:xfrm>
              <a:off x="5098290" y="3570664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Free Apps</a:t>
              </a:r>
              <a:endParaRPr lang="en-US" sz="1200" dirty="0"/>
            </a:p>
          </p:txBody>
        </p:sp>
        <p:sp>
          <p:nvSpPr>
            <p:cNvPr id="220" name="Text 16">
              <a:extLst>
                <a:ext uri="{FF2B5EF4-FFF2-40B4-BE49-F238E27FC236}">
                  <a16:creationId xmlns:a16="http://schemas.microsoft.com/office/drawing/2014/main" id="{881A71FF-B2B9-3D40-139B-A6444F6618AD}"/>
                </a:ext>
              </a:extLst>
            </p:cNvPr>
            <p:cNvSpPr/>
            <p:nvPr/>
          </p:nvSpPr>
          <p:spPr>
            <a:xfrm>
              <a:off x="5098290" y="3840103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99.96% of total apps are free to download</a:t>
              </a:r>
              <a:endParaRPr lang="en-US" sz="950" dirty="0"/>
            </a:p>
          </p:txBody>
        </p:sp>
        <p:sp>
          <p:nvSpPr>
            <p:cNvPr id="221" name="Shape 17">
              <a:extLst>
                <a:ext uri="{FF2B5EF4-FFF2-40B4-BE49-F238E27FC236}">
                  <a16:creationId xmlns:a16="http://schemas.microsoft.com/office/drawing/2014/main" id="{DD7773BE-1F68-F700-A235-0C14CB6BF5E3}"/>
                </a:ext>
              </a:extLst>
            </p:cNvPr>
            <p:cNvSpPr/>
            <p:nvPr/>
          </p:nvSpPr>
          <p:spPr>
            <a:xfrm>
              <a:off x="4460115" y="4356616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22" name="Shape 18">
              <a:extLst>
                <a:ext uri="{FF2B5EF4-FFF2-40B4-BE49-F238E27FC236}">
                  <a16:creationId xmlns:a16="http://schemas.microsoft.com/office/drawing/2014/main" id="{560B5F7D-729B-E22F-1E2D-8F8A4AF32932}"/>
                </a:ext>
              </a:extLst>
            </p:cNvPr>
            <p:cNvSpPr/>
            <p:nvPr/>
          </p:nvSpPr>
          <p:spPr>
            <a:xfrm>
              <a:off x="4475355" y="437185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23" name="Image 4" descr="preencoded.png">
              <a:extLst>
                <a:ext uri="{FF2B5EF4-FFF2-40B4-BE49-F238E27FC236}">
                  <a16:creationId xmlns:a16="http://schemas.microsoft.com/office/drawing/2014/main" id="{79F63FD3-8671-C415-82C1-862C96024208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627279" y="4637366"/>
              <a:ext cx="186928" cy="186928"/>
            </a:xfrm>
            <a:prstGeom prst="rect">
              <a:avLst/>
            </a:prstGeom>
          </p:spPr>
        </p:pic>
        <p:sp>
          <p:nvSpPr>
            <p:cNvPr id="224" name="Text 19">
              <a:extLst>
                <a:ext uri="{FF2B5EF4-FFF2-40B4-BE49-F238E27FC236}">
                  <a16:creationId xmlns:a16="http://schemas.microsoft.com/office/drawing/2014/main" id="{694339EE-26A9-F2E6-F63F-7803FB56AF94}"/>
                </a:ext>
              </a:extLst>
            </p:cNvPr>
            <p:cNvSpPr/>
            <p:nvPr/>
          </p:nvSpPr>
          <p:spPr>
            <a:xfrm>
              <a:off x="5098290" y="4496396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Best Rated</a:t>
              </a:r>
              <a:endParaRPr lang="en-US" sz="1200" dirty="0"/>
            </a:p>
          </p:txBody>
        </p:sp>
        <p:sp>
          <p:nvSpPr>
            <p:cNvPr id="225" name="Text 20">
              <a:extLst>
                <a:ext uri="{FF2B5EF4-FFF2-40B4-BE49-F238E27FC236}">
                  <a16:creationId xmlns:a16="http://schemas.microsoft.com/office/drawing/2014/main" id="{98F9D545-E0D0-F6F4-9092-E9C029E277DE}"/>
                </a:ext>
              </a:extLst>
            </p:cNvPr>
            <p:cNvSpPr/>
            <p:nvPr/>
          </p:nvSpPr>
          <p:spPr>
            <a:xfrm>
              <a:off x="5098290" y="476583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Education category achieves highest ratings</a:t>
              </a:r>
              <a:endParaRPr lang="en-US" sz="950" dirty="0"/>
            </a:p>
          </p:txBody>
        </p:sp>
        <p:sp>
          <p:nvSpPr>
            <p:cNvPr id="226" name="Shape 21">
              <a:extLst>
                <a:ext uri="{FF2B5EF4-FFF2-40B4-BE49-F238E27FC236}">
                  <a16:creationId xmlns:a16="http://schemas.microsoft.com/office/drawing/2014/main" id="{2BAECC3F-8FEE-DD08-5FBC-84C45F1B3E3A}"/>
                </a:ext>
              </a:extLst>
            </p:cNvPr>
            <p:cNvSpPr/>
            <p:nvPr/>
          </p:nvSpPr>
          <p:spPr>
            <a:xfrm>
              <a:off x="4444875" y="5282347"/>
              <a:ext cx="436203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27" name="Shape 22">
              <a:extLst>
                <a:ext uri="{FF2B5EF4-FFF2-40B4-BE49-F238E27FC236}">
                  <a16:creationId xmlns:a16="http://schemas.microsoft.com/office/drawing/2014/main" id="{77C750DF-E800-1D3C-D5BA-6F7D9A02ADE1}"/>
                </a:ext>
              </a:extLst>
            </p:cNvPr>
            <p:cNvSpPr/>
            <p:nvPr/>
          </p:nvSpPr>
          <p:spPr>
            <a:xfrm>
              <a:off x="4460115" y="5297587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28" name="Image 5" descr="preencoded.png">
              <a:extLst>
                <a:ext uri="{FF2B5EF4-FFF2-40B4-BE49-F238E27FC236}">
                  <a16:creationId xmlns:a16="http://schemas.microsoft.com/office/drawing/2014/main" id="{6FF056D4-D2B2-5BC9-80AC-BA3052DC0A5D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612039" y="5563096"/>
              <a:ext cx="186928" cy="186928"/>
            </a:xfrm>
            <a:prstGeom prst="rect">
              <a:avLst/>
            </a:prstGeom>
          </p:spPr>
        </p:pic>
        <p:sp>
          <p:nvSpPr>
            <p:cNvPr id="230" name="Text 23">
              <a:extLst>
                <a:ext uri="{FF2B5EF4-FFF2-40B4-BE49-F238E27FC236}">
                  <a16:creationId xmlns:a16="http://schemas.microsoft.com/office/drawing/2014/main" id="{98734F8C-E2AD-E850-FAEF-9E943F322875}"/>
                </a:ext>
              </a:extLst>
            </p:cNvPr>
            <p:cNvSpPr/>
            <p:nvPr/>
          </p:nvSpPr>
          <p:spPr>
            <a:xfrm>
              <a:off x="5083050" y="5422126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Top Performer</a:t>
              </a:r>
              <a:endParaRPr lang="en-US" sz="1200" dirty="0"/>
            </a:p>
          </p:txBody>
        </p:sp>
        <p:sp>
          <p:nvSpPr>
            <p:cNvPr id="231" name="Text 24">
              <a:extLst>
                <a:ext uri="{FF2B5EF4-FFF2-40B4-BE49-F238E27FC236}">
                  <a16:creationId xmlns:a16="http://schemas.microsoft.com/office/drawing/2014/main" id="{66FBD677-B618-5CC6-8CE7-BAE521B8C2EF}"/>
                </a:ext>
              </a:extLst>
            </p:cNvPr>
            <p:cNvSpPr/>
            <p:nvPr/>
          </p:nvSpPr>
          <p:spPr>
            <a:xfrm>
              <a:off x="5083050" y="569156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Subway Surfers leads in installs</a:t>
              </a:r>
              <a:endParaRPr lang="en-US" sz="950" dirty="0"/>
            </a:p>
          </p:txBody>
        </p:sp>
        <p:sp>
          <p:nvSpPr>
            <p:cNvPr id="232" name="Shape 25">
              <a:extLst>
                <a:ext uri="{FF2B5EF4-FFF2-40B4-BE49-F238E27FC236}">
                  <a16:creationId xmlns:a16="http://schemas.microsoft.com/office/drawing/2014/main" id="{C02DA605-055F-89C3-AD95-99CA77BD7BBE}"/>
                </a:ext>
              </a:extLst>
            </p:cNvPr>
            <p:cNvSpPr/>
            <p:nvPr/>
          </p:nvSpPr>
          <p:spPr>
            <a:xfrm>
              <a:off x="4444875" y="6189556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33" name="Shape 26">
              <a:extLst>
                <a:ext uri="{FF2B5EF4-FFF2-40B4-BE49-F238E27FC236}">
                  <a16:creationId xmlns:a16="http://schemas.microsoft.com/office/drawing/2014/main" id="{66D1357B-A28A-B076-C8FF-4BA8618B5A11}"/>
                </a:ext>
              </a:extLst>
            </p:cNvPr>
            <p:cNvSpPr/>
            <p:nvPr/>
          </p:nvSpPr>
          <p:spPr>
            <a:xfrm>
              <a:off x="4460115" y="620479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34" name="Image 6" descr="preencoded.png">
              <a:extLst>
                <a:ext uri="{FF2B5EF4-FFF2-40B4-BE49-F238E27FC236}">
                  <a16:creationId xmlns:a16="http://schemas.microsoft.com/office/drawing/2014/main" id="{EB5A47F5-29EB-92E2-1E3E-4B6DF364092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12039" y="6470305"/>
              <a:ext cx="186928" cy="186928"/>
            </a:xfrm>
            <a:prstGeom prst="rect">
              <a:avLst/>
            </a:prstGeom>
          </p:spPr>
        </p:pic>
        <p:sp>
          <p:nvSpPr>
            <p:cNvPr id="235" name="Text 27">
              <a:extLst>
                <a:ext uri="{FF2B5EF4-FFF2-40B4-BE49-F238E27FC236}">
                  <a16:creationId xmlns:a16="http://schemas.microsoft.com/office/drawing/2014/main" id="{E9D09151-17DC-9AD2-5152-463223C48D7A}"/>
                </a:ext>
              </a:extLst>
            </p:cNvPr>
            <p:cNvSpPr/>
            <p:nvPr/>
          </p:nvSpPr>
          <p:spPr>
            <a:xfrm>
              <a:off x="5083050" y="6329335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User Engagement</a:t>
              </a:r>
              <a:endParaRPr lang="en-US" sz="1200" dirty="0"/>
            </a:p>
          </p:txBody>
        </p:sp>
        <p:sp>
          <p:nvSpPr>
            <p:cNvPr id="236" name="Text 28">
              <a:extLst>
                <a:ext uri="{FF2B5EF4-FFF2-40B4-BE49-F238E27FC236}">
                  <a16:creationId xmlns:a16="http://schemas.microsoft.com/office/drawing/2014/main" id="{C32D736E-09FD-0117-E6CE-B96E07B8D1E4}"/>
                </a:ext>
              </a:extLst>
            </p:cNvPr>
            <p:cNvSpPr/>
            <p:nvPr/>
          </p:nvSpPr>
          <p:spPr>
            <a:xfrm>
              <a:off x="5083050" y="659877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4.8 billion+ total reviews recorded</a:t>
              </a:r>
              <a:endParaRPr lang="en-US" sz="950" dirty="0"/>
            </a:p>
          </p:txBody>
        </p:sp>
        <p:sp>
          <p:nvSpPr>
            <p:cNvPr id="237" name="Shape 29">
              <a:extLst>
                <a:ext uri="{FF2B5EF4-FFF2-40B4-BE49-F238E27FC236}">
                  <a16:creationId xmlns:a16="http://schemas.microsoft.com/office/drawing/2014/main" id="{B07E5C18-E313-89E9-0146-858A4B4986DE}"/>
                </a:ext>
              </a:extLst>
            </p:cNvPr>
            <p:cNvSpPr/>
            <p:nvPr/>
          </p:nvSpPr>
          <p:spPr>
            <a:xfrm>
              <a:off x="4460115" y="7077762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38" name="Shape 30">
              <a:extLst>
                <a:ext uri="{FF2B5EF4-FFF2-40B4-BE49-F238E27FC236}">
                  <a16:creationId xmlns:a16="http://schemas.microsoft.com/office/drawing/2014/main" id="{4C5F25D4-B350-2D2E-5E05-DD45D5164477}"/>
                </a:ext>
              </a:extLst>
            </p:cNvPr>
            <p:cNvSpPr/>
            <p:nvPr/>
          </p:nvSpPr>
          <p:spPr>
            <a:xfrm>
              <a:off x="4475355" y="7093002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pic>
          <p:nvPicPr>
            <p:cNvPr id="239" name="Image 7" descr="preencoded.png">
              <a:extLst>
                <a:ext uri="{FF2B5EF4-FFF2-40B4-BE49-F238E27FC236}">
                  <a16:creationId xmlns:a16="http://schemas.microsoft.com/office/drawing/2014/main" id="{7231CD06-608C-11D2-6C7C-8EF974DA2B9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627279" y="7358511"/>
              <a:ext cx="186928" cy="186928"/>
            </a:xfrm>
            <a:prstGeom prst="rect">
              <a:avLst/>
            </a:prstGeom>
          </p:spPr>
        </p:pic>
        <p:sp>
          <p:nvSpPr>
            <p:cNvPr id="240" name="Text 31">
              <a:extLst>
                <a:ext uri="{FF2B5EF4-FFF2-40B4-BE49-F238E27FC236}">
                  <a16:creationId xmlns:a16="http://schemas.microsoft.com/office/drawing/2014/main" id="{AB995360-B942-F4C5-A6DE-2995A74CCBEC}"/>
                </a:ext>
              </a:extLst>
            </p:cNvPr>
            <p:cNvSpPr/>
            <p:nvPr/>
          </p:nvSpPr>
          <p:spPr>
            <a:xfrm>
              <a:off x="5098290" y="7217541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Top Paid App</a:t>
              </a:r>
              <a:endParaRPr lang="en-US" sz="1200" dirty="0"/>
            </a:p>
          </p:txBody>
        </p:sp>
        <p:sp>
          <p:nvSpPr>
            <p:cNvPr id="241" name="Text 32">
              <a:extLst>
                <a:ext uri="{FF2B5EF4-FFF2-40B4-BE49-F238E27FC236}">
                  <a16:creationId xmlns:a16="http://schemas.microsoft.com/office/drawing/2014/main" id="{1061ED8D-395E-EEE1-49C1-7FE0F42129D7}"/>
                </a:ext>
              </a:extLst>
            </p:cNvPr>
            <p:cNvSpPr/>
            <p:nvPr/>
          </p:nvSpPr>
          <p:spPr>
            <a:xfrm>
              <a:off x="5098290" y="7486980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Minecraft dominates paid app category</a:t>
              </a:r>
              <a:endParaRPr lang="en-US" sz="950" dirty="0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4A44C6FB-D958-48FB-D615-71FAC5B99F8F}"/>
              </a:ext>
            </a:extLst>
          </p:cNvPr>
          <p:cNvGrpSpPr/>
          <p:nvPr/>
        </p:nvGrpSpPr>
        <p:grpSpPr>
          <a:xfrm>
            <a:off x="-14410159" y="23446"/>
            <a:ext cx="15483840" cy="8229600"/>
            <a:chOff x="-5366977" y="-15240"/>
            <a:chExt cx="15483840" cy="8229600"/>
          </a:xfrm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281DD6E1-563D-B4A8-9BE3-A39670A86DB4}"/>
                </a:ext>
              </a:extLst>
            </p:cNvPr>
            <p:cNvSpPr/>
            <p:nvPr/>
          </p:nvSpPr>
          <p:spPr>
            <a:xfrm>
              <a:off x="-5366977" y="-1524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5816136 h 8229600"/>
                <a:gd name="connsiteX3" fmla="*/ 14653263 w 15483840"/>
                <a:gd name="connsiteY3" fmla="*/ 5811520 h 8229600"/>
                <a:gd name="connsiteX4" fmla="*/ 15323817 w 15483840"/>
                <a:gd name="connsiteY4" fmla="*/ 5811520 h 8229600"/>
                <a:gd name="connsiteX5" fmla="*/ 15483840 w 15483840"/>
                <a:gd name="connsiteY5" fmla="*/ 5971543 h 8229600"/>
                <a:gd name="connsiteX6" fmla="*/ 15483840 w 15483840"/>
                <a:gd name="connsiteY6" fmla="*/ 6611617 h 8229600"/>
                <a:gd name="connsiteX7" fmla="*/ 15323817 w 15483840"/>
                <a:gd name="connsiteY7" fmla="*/ 6771640 h 8229600"/>
                <a:gd name="connsiteX8" fmla="*/ 14653263 w 15483840"/>
                <a:gd name="connsiteY8" fmla="*/ 6771640 h 8229600"/>
                <a:gd name="connsiteX9" fmla="*/ 14630400 w 15483840"/>
                <a:gd name="connsiteY9" fmla="*/ 676702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5816136"/>
                  </a:lnTo>
                  <a:lnTo>
                    <a:pt x="14653263" y="5811520"/>
                  </a:lnTo>
                  <a:lnTo>
                    <a:pt x="15323817" y="5811520"/>
                  </a:lnTo>
                  <a:cubicBezTo>
                    <a:pt x="15412195" y="5811520"/>
                    <a:pt x="15483840" y="5883165"/>
                    <a:pt x="15483840" y="5971543"/>
                  </a:cubicBezTo>
                  <a:lnTo>
                    <a:pt x="15483840" y="6611617"/>
                  </a:lnTo>
                  <a:cubicBezTo>
                    <a:pt x="15483840" y="6699995"/>
                    <a:pt x="15412195" y="6771640"/>
                    <a:pt x="15323817" y="6771640"/>
                  </a:cubicBezTo>
                  <a:lnTo>
                    <a:pt x="14653263" y="6771640"/>
                  </a:lnTo>
                  <a:lnTo>
                    <a:pt x="14630400" y="676702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1C0E8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44" name="Text 0">
              <a:extLst>
                <a:ext uri="{FF2B5EF4-FFF2-40B4-BE49-F238E27FC236}">
                  <a16:creationId xmlns:a16="http://schemas.microsoft.com/office/drawing/2014/main" id="{2FD2007A-D9E7-E3C9-EBE0-B9639330EC55}"/>
                </a:ext>
              </a:extLst>
            </p:cNvPr>
            <p:cNvSpPr/>
            <p:nvPr/>
          </p:nvSpPr>
          <p:spPr>
            <a:xfrm>
              <a:off x="1411610" y="120808"/>
              <a:ext cx="6179820" cy="48994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850"/>
                </a:lnSpc>
                <a:buNone/>
              </a:pPr>
              <a:r>
                <a:rPr lang="en-US" sz="30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Dashboard</a:t>
              </a:r>
              <a:endParaRPr lang="en-US" sz="3050" dirty="0"/>
            </a:p>
          </p:txBody>
        </p:sp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6E2355E9-2358-3426-C587-668E630CA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353737" y="691773"/>
              <a:ext cx="7806741" cy="4146021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558D23D-B4DE-4B81-4890-52A3AA0D0487}"/>
              </a:ext>
            </a:extLst>
          </p:cNvPr>
          <p:cNvGrpSpPr/>
          <p:nvPr/>
        </p:nvGrpSpPr>
        <p:grpSpPr>
          <a:xfrm>
            <a:off x="-14429933" y="-15240"/>
            <a:ext cx="21027537" cy="8229600"/>
            <a:chOff x="-1417320" y="-15240"/>
            <a:chExt cx="21027537" cy="8229600"/>
          </a:xfrm>
        </p:grpSpPr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AB06306-0BE5-B037-4A8B-1BCE83472AE8}"/>
                </a:ext>
              </a:extLst>
            </p:cNvPr>
            <p:cNvSpPr/>
            <p:nvPr/>
          </p:nvSpPr>
          <p:spPr>
            <a:xfrm>
              <a:off x="-1417320" y="-1524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6893096 h 8229600"/>
                <a:gd name="connsiteX3" fmla="*/ 14653263 w 15483840"/>
                <a:gd name="connsiteY3" fmla="*/ 6888480 h 8229600"/>
                <a:gd name="connsiteX4" fmla="*/ 15323817 w 15483840"/>
                <a:gd name="connsiteY4" fmla="*/ 6888480 h 8229600"/>
                <a:gd name="connsiteX5" fmla="*/ 15483840 w 15483840"/>
                <a:gd name="connsiteY5" fmla="*/ 7048503 h 8229600"/>
                <a:gd name="connsiteX6" fmla="*/ 15483840 w 15483840"/>
                <a:gd name="connsiteY6" fmla="*/ 7688577 h 8229600"/>
                <a:gd name="connsiteX7" fmla="*/ 15323817 w 15483840"/>
                <a:gd name="connsiteY7" fmla="*/ 7848600 h 8229600"/>
                <a:gd name="connsiteX8" fmla="*/ 14653263 w 15483840"/>
                <a:gd name="connsiteY8" fmla="*/ 7848600 h 8229600"/>
                <a:gd name="connsiteX9" fmla="*/ 14630400 w 15483840"/>
                <a:gd name="connsiteY9" fmla="*/ 784398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6893096"/>
                  </a:lnTo>
                  <a:lnTo>
                    <a:pt x="14653263" y="6888480"/>
                  </a:lnTo>
                  <a:lnTo>
                    <a:pt x="15323817" y="6888480"/>
                  </a:lnTo>
                  <a:cubicBezTo>
                    <a:pt x="15412195" y="6888480"/>
                    <a:pt x="15483840" y="6960125"/>
                    <a:pt x="15483840" y="7048503"/>
                  </a:cubicBezTo>
                  <a:lnTo>
                    <a:pt x="15483840" y="7688577"/>
                  </a:lnTo>
                  <a:cubicBezTo>
                    <a:pt x="15483840" y="7776955"/>
                    <a:pt x="15412195" y="7848600"/>
                    <a:pt x="15323817" y="7848600"/>
                  </a:cubicBezTo>
                  <a:lnTo>
                    <a:pt x="14653263" y="7848600"/>
                  </a:lnTo>
                  <a:lnTo>
                    <a:pt x="14630400" y="784398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CFBAF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58" name="Text 0">
              <a:extLst>
                <a:ext uri="{FF2B5EF4-FFF2-40B4-BE49-F238E27FC236}">
                  <a16:creationId xmlns:a16="http://schemas.microsoft.com/office/drawing/2014/main" id="{0B68B2E7-94D0-1EDC-B4D7-00139A84729A}"/>
                </a:ext>
              </a:extLst>
            </p:cNvPr>
            <p:cNvSpPr/>
            <p:nvPr/>
          </p:nvSpPr>
          <p:spPr>
            <a:xfrm>
              <a:off x="6271169" y="119271"/>
              <a:ext cx="5852874" cy="57650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4500"/>
                </a:lnSpc>
                <a:buNone/>
              </a:pPr>
              <a:r>
                <a:rPr lang="en-US" sz="360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Strategic Recommendations</a:t>
              </a:r>
              <a:endParaRPr lang="en-US" sz="3600" dirty="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C3E032E7-FDE8-725F-98C3-C4FC88CE4605}"/>
                </a:ext>
              </a:extLst>
            </p:cNvPr>
            <p:cNvGrpSpPr/>
            <p:nvPr/>
          </p:nvGrpSpPr>
          <p:grpSpPr>
            <a:xfrm>
              <a:off x="6271169" y="733158"/>
              <a:ext cx="13339048" cy="951072"/>
              <a:chOff x="6745534" y="733158"/>
              <a:chExt cx="13339048" cy="951072"/>
            </a:xfrm>
          </p:grpSpPr>
          <p:sp>
            <p:nvSpPr>
              <p:cNvPr id="285" name="Shape 1">
                <a:extLst>
                  <a:ext uri="{FF2B5EF4-FFF2-40B4-BE49-F238E27FC236}">
                    <a16:creationId xmlns:a16="http://schemas.microsoft.com/office/drawing/2014/main" id="{C1B869A1-247C-93F9-CDFB-5BE94FEC21BE}"/>
                  </a:ext>
                </a:extLst>
              </p:cNvPr>
              <p:cNvSpPr/>
              <p:nvPr/>
            </p:nvSpPr>
            <p:spPr>
              <a:xfrm>
                <a:off x="6929962" y="854245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6" name="Shape 2">
                <a:extLst>
                  <a:ext uri="{FF2B5EF4-FFF2-40B4-BE49-F238E27FC236}">
                    <a16:creationId xmlns:a16="http://schemas.microsoft.com/office/drawing/2014/main" id="{2DCCD241-C543-CEF3-4F41-8C86903EB185}"/>
                  </a:ext>
                </a:extLst>
              </p:cNvPr>
              <p:cNvSpPr/>
              <p:nvPr/>
            </p:nvSpPr>
            <p:spPr>
              <a:xfrm>
                <a:off x="6745534" y="733158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87" name="Image 0" descr="preencoded.png">
                <a:extLst>
                  <a:ext uri="{FF2B5EF4-FFF2-40B4-BE49-F238E27FC236}">
                    <a16:creationId xmlns:a16="http://schemas.microsoft.com/office/drawing/2014/main" id="{0A1BF145-9C68-8EA9-10DD-BBCE00E0006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6883885" y="871509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88" name="Text 3">
                <a:extLst>
                  <a:ext uri="{FF2B5EF4-FFF2-40B4-BE49-F238E27FC236}">
                    <a16:creationId xmlns:a16="http://schemas.microsoft.com/office/drawing/2014/main" id="{79F53CBF-CC75-3B11-A3D6-8913B5634BFC}"/>
                  </a:ext>
                </a:extLst>
              </p:cNvPr>
              <p:cNvSpPr/>
              <p:nvPr/>
            </p:nvSpPr>
            <p:spPr>
              <a:xfrm>
                <a:off x="7483364" y="761971"/>
                <a:ext cx="2890718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Focus on Quality Categories</a:t>
                </a:r>
                <a:endParaRPr lang="en-US" sz="1800" dirty="0"/>
              </a:p>
            </p:txBody>
          </p:sp>
          <p:sp>
            <p:nvSpPr>
              <p:cNvPr id="289" name="Text 4">
                <a:extLst>
                  <a:ext uri="{FF2B5EF4-FFF2-40B4-BE49-F238E27FC236}">
                    <a16:creationId xmlns:a16="http://schemas.microsoft.com/office/drawing/2014/main" id="{A8A7CA26-026B-E49D-4B11-1C3B3F2D7402}"/>
                  </a:ext>
                </a:extLst>
              </p:cNvPr>
              <p:cNvSpPr/>
              <p:nvPr/>
            </p:nvSpPr>
            <p:spPr>
              <a:xfrm>
                <a:off x="7483364" y="1160831"/>
                <a:ext cx="12601218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Prioritize development in high-rating categories like Education to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build premium apps that users value and rate highly</a:t>
                </a:r>
                <a:endParaRPr lang="en-US" sz="1450" dirty="0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E30181C1-07BD-0C6D-F67B-B2048B622D61}"/>
                </a:ext>
              </a:extLst>
            </p:cNvPr>
            <p:cNvGrpSpPr/>
            <p:nvPr/>
          </p:nvGrpSpPr>
          <p:grpSpPr>
            <a:xfrm>
              <a:off x="6271169" y="2186212"/>
              <a:ext cx="13062348" cy="951072"/>
              <a:chOff x="6745534" y="1874506"/>
              <a:chExt cx="13062348" cy="951072"/>
            </a:xfrm>
          </p:grpSpPr>
          <p:sp>
            <p:nvSpPr>
              <p:cNvPr id="280" name="Shape 5">
                <a:extLst>
                  <a:ext uri="{FF2B5EF4-FFF2-40B4-BE49-F238E27FC236}">
                    <a16:creationId xmlns:a16="http://schemas.microsoft.com/office/drawing/2014/main" id="{AD9EA897-6146-A93C-77F6-02520D72877E}"/>
                  </a:ext>
                </a:extLst>
              </p:cNvPr>
              <p:cNvSpPr/>
              <p:nvPr/>
            </p:nvSpPr>
            <p:spPr>
              <a:xfrm>
                <a:off x="6929962" y="1995593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1" name="Shape 6">
                <a:extLst>
                  <a:ext uri="{FF2B5EF4-FFF2-40B4-BE49-F238E27FC236}">
                    <a16:creationId xmlns:a16="http://schemas.microsoft.com/office/drawing/2014/main" id="{D3C87EC1-EB75-F5CC-7BF4-37C89501C7FF}"/>
                  </a:ext>
                </a:extLst>
              </p:cNvPr>
              <p:cNvSpPr/>
              <p:nvPr/>
            </p:nvSpPr>
            <p:spPr>
              <a:xfrm>
                <a:off x="6745534" y="1874506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82" name="Image 1" descr="preencoded.png">
                <a:extLst>
                  <a:ext uri="{FF2B5EF4-FFF2-40B4-BE49-F238E27FC236}">
                    <a16:creationId xmlns:a16="http://schemas.microsoft.com/office/drawing/2014/main" id="{55044716-5EA7-38CB-5399-0209AB8CD75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6883885" y="2012857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83" name="Text 7">
                <a:extLst>
                  <a:ext uri="{FF2B5EF4-FFF2-40B4-BE49-F238E27FC236}">
                    <a16:creationId xmlns:a16="http://schemas.microsoft.com/office/drawing/2014/main" id="{EFA718CB-E835-B53C-131D-9DCFCE9B256A}"/>
                  </a:ext>
                </a:extLst>
              </p:cNvPr>
              <p:cNvSpPr/>
              <p:nvPr/>
            </p:nvSpPr>
            <p:spPr>
              <a:xfrm>
                <a:off x="7483365" y="1903319"/>
                <a:ext cx="2803922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Enhance Paid App Visibility</a:t>
                </a:r>
                <a:endParaRPr lang="en-US" sz="1800" dirty="0"/>
              </a:p>
            </p:txBody>
          </p:sp>
          <p:sp>
            <p:nvSpPr>
              <p:cNvPr id="284" name="Text 8">
                <a:extLst>
                  <a:ext uri="{FF2B5EF4-FFF2-40B4-BE49-F238E27FC236}">
                    <a16:creationId xmlns:a16="http://schemas.microsoft.com/office/drawing/2014/main" id="{C175F2C2-5712-0325-DABA-61723532705D}"/>
                  </a:ext>
                </a:extLst>
              </p:cNvPr>
              <p:cNvSpPr/>
              <p:nvPr/>
            </p:nvSpPr>
            <p:spPr>
              <a:xfrm>
                <a:off x="7483365" y="2302179"/>
                <a:ext cx="12324517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Implement targeted marketing campaigns and better promotional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strategies to increase discoverability of paid apps</a:t>
                </a:r>
                <a:endParaRPr lang="en-US" sz="1450" dirty="0"/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D2140D21-DB77-75EE-2FAD-1F1EC07E2767}"/>
                </a:ext>
              </a:extLst>
            </p:cNvPr>
            <p:cNvGrpSpPr/>
            <p:nvPr/>
          </p:nvGrpSpPr>
          <p:grpSpPr>
            <a:xfrm>
              <a:off x="6271169" y="3639266"/>
              <a:ext cx="12785646" cy="951071"/>
              <a:chOff x="6745534" y="3015790"/>
              <a:chExt cx="12785646" cy="951071"/>
            </a:xfrm>
          </p:grpSpPr>
          <p:sp>
            <p:nvSpPr>
              <p:cNvPr id="275" name="Shape 9">
                <a:extLst>
                  <a:ext uri="{FF2B5EF4-FFF2-40B4-BE49-F238E27FC236}">
                    <a16:creationId xmlns:a16="http://schemas.microsoft.com/office/drawing/2014/main" id="{B936AD8A-448A-526B-43D4-EEFB8397B4E7}"/>
                  </a:ext>
                </a:extLst>
              </p:cNvPr>
              <p:cNvSpPr/>
              <p:nvPr/>
            </p:nvSpPr>
            <p:spPr>
              <a:xfrm>
                <a:off x="6929962" y="3136876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" name="Shape 10">
                <a:extLst>
                  <a:ext uri="{FF2B5EF4-FFF2-40B4-BE49-F238E27FC236}">
                    <a16:creationId xmlns:a16="http://schemas.microsoft.com/office/drawing/2014/main" id="{3FF2EEC3-7D3A-6546-9518-C7888FCEF528}"/>
                  </a:ext>
                </a:extLst>
              </p:cNvPr>
              <p:cNvSpPr/>
              <p:nvPr/>
            </p:nvSpPr>
            <p:spPr>
              <a:xfrm>
                <a:off x="6745534" y="3015790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77" name="Image 2" descr="preencoded.png">
                <a:extLst>
                  <a:ext uri="{FF2B5EF4-FFF2-40B4-BE49-F238E27FC236}">
                    <a16:creationId xmlns:a16="http://schemas.microsoft.com/office/drawing/2014/main" id="{5BED2C8F-110D-5552-D7E8-0451A4971BB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6883885" y="3154141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78" name="Text 11">
                <a:extLst>
                  <a:ext uri="{FF2B5EF4-FFF2-40B4-BE49-F238E27FC236}">
                    <a16:creationId xmlns:a16="http://schemas.microsoft.com/office/drawing/2014/main" id="{E27498F8-4C9A-2F38-30F7-7D69060CD38F}"/>
                  </a:ext>
                </a:extLst>
              </p:cNvPr>
              <p:cNvSpPr/>
              <p:nvPr/>
            </p:nvSpPr>
            <p:spPr>
              <a:xfrm>
                <a:off x="7483365" y="3044603"/>
                <a:ext cx="2650569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Maintain Update Cadence</a:t>
                </a:r>
                <a:endParaRPr lang="en-US" sz="1800" dirty="0"/>
              </a:p>
            </p:txBody>
          </p:sp>
          <p:sp>
            <p:nvSpPr>
              <p:cNvPr id="279" name="Text 12">
                <a:extLst>
                  <a:ext uri="{FF2B5EF4-FFF2-40B4-BE49-F238E27FC236}">
                    <a16:creationId xmlns:a16="http://schemas.microsoft.com/office/drawing/2014/main" id="{ADA268A0-AEF5-839A-D94C-2593ABD72479}"/>
                  </a:ext>
                </a:extLst>
              </p:cNvPr>
              <p:cNvSpPr/>
              <p:nvPr/>
            </p:nvSpPr>
            <p:spPr>
              <a:xfrm>
                <a:off x="7483365" y="3443462"/>
                <a:ext cx="12047815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Encourage developers to release frequent updates, as this practice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strongly correlates with maintaining high user ratings</a:t>
                </a:r>
                <a:endParaRPr lang="en-US" sz="1450" dirty="0"/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56DAAE5A-5BE7-3606-BFBC-82FD9C107176}"/>
                </a:ext>
              </a:extLst>
            </p:cNvPr>
            <p:cNvGrpSpPr/>
            <p:nvPr/>
          </p:nvGrpSpPr>
          <p:grpSpPr>
            <a:xfrm>
              <a:off x="6271169" y="5092319"/>
              <a:ext cx="12508944" cy="951071"/>
              <a:chOff x="7575638" y="5093941"/>
              <a:chExt cx="12508944" cy="951071"/>
            </a:xfrm>
          </p:grpSpPr>
          <p:sp>
            <p:nvSpPr>
              <p:cNvPr id="270" name="Shape 13">
                <a:extLst>
                  <a:ext uri="{FF2B5EF4-FFF2-40B4-BE49-F238E27FC236}">
                    <a16:creationId xmlns:a16="http://schemas.microsoft.com/office/drawing/2014/main" id="{D7952D28-4816-3F55-1AEF-A0DC87DCDE95}"/>
                  </a:ext>
                </a:extLst>
              </p:cNvPr>
              <p:cNvSpPr/>
              <p:nvPr/>
            </p:nvSpPr>
            <p:spPr>
              <a:xfrm>
                <a:off x="7760066" y="5215027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1" name="Shape 14">
                <a:extLst>
                  <a:ext uri="{FF2B5EF4-FFF2-40B4-BE49-F238E27FC236}">
                    <a16:creationId xmlns:a16="http://schemas.microsoft.com/office/drawing/2014/main" id="{4C792B05-5338-1683-EF83-9E4EB3D194B0}"/>
                  </a:ext>
                </a:extLst>
              </p:cNvPr>
              <p:cNvSpPr/>
              <p:nvPr/>
            </p:nvSpPr>
            <p:spPr>
              <a:xfrm>
                <a:off x="7575638" y="5093941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72" name="Image 3" descr="preencoded.png">
                <a:extLst>
                  <a:ext uri="{FF2B5EF4-FFF2-40B4-BE49-F238E27FC236}">
                    <a16:creationId xmlns:a16="http://schemas.microsoft.com/office/drawing/2014/main" id="{7F393ECB-AA51-5924-E02E-EDA39AA5F70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7713988" y="5232291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73" name="Text 15">
                <a:extLst>
                  <a:ext uri="{FF2B5EF4-FFF2-40B4-BE49-F238E27FC236}">
                    <a16:creationId xmlns:a16="http://schemas.microsoft.com/office/drawing/2014/main" id="{9B8652F8-0315-E804-82DD-6D494F8D3EE1}"/>
                  </a:ext>
                </a:extLst>
              </p:cNvPr>
              <p:cNvSpPr/>
              <p:nvPr/>
            </p:nvSpPr>
            <p:spPr>
              <a:xfrm>
                <a:off x="8313468" y="5122754"/>
                <a:ext cx="2545794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Support New Developers</a:t>
                </a:r>
                <a:endParaRPr lang="en-US" sz="1800" dirty="0"/>
              </a:p>
            </p:txBody>
          </p:sp>
          <p:sp>
            <p:nvSpPr>
              <p:cNvPr id="274" name="Text 16">
                <a:extLst>
                  <a:ext uri="{FF2B5EF4-FFF2-40B4-BE49-F238E27FC236}">
                    <a16:creationId xmlns:a16="http://schemas.microsoft.com/office/drawing/2014/main" id="{C722BBBF-C8DE-F9F5-30C3-612D41A467F2}"/>
                  </a:ext>
                </a:extLst>
              </p:cNvPr>
              <p:cNvSpPr/>
              <p:nvPr/>
            </p:nvSpPr>
            <p:spPr>
              <a:xfrm>
                <a:off x="8313468" y="5521613"/>
                <a:ext cx="11771114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Provide resources and visibility boosts for developers entering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underrepresented categories to foster ecosystem diversity</a:t>
                </a:r>
                <a:endParaRPr lang="en-US" sz="1450" dirty="0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C76AA7DF-223A-A38A-759A-173A9FA75CD0}"/>
                </a:ext>
              </a:extLst>
            </p:cNvPr>
            <p:cNvGrpSpPr/>
            <p:nvPr/>
          </p:nvGrpSpPr>
          <p:grpSpPr>
            <a:xfrm>
              <a:off x="6271169" y="6545371"/>
              <a:ext cx="12785646" cy="951071"/>
              <a:chOff x="6745534" y="5367459"/>
              <a:chExt cx="12785646" cy="951071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0E52D4B5-3529-0915-72F5-268A19867267}"/>
                  </a:ext>
                </a:extLst>
              </p:cNvPr>
              <p:cNvGrpSpPr/>
              <p:nvPr/>
            </p:nvGrpSpPr>
            <p:grpSpPr>
              <a:xfrm>
                <a:off x="6745534" y="5367459"/>
                <a:ext cx="12785646" cy="951071"/>
                <a:chOff x="7298936" y="6385174"/>
                <a:chExt cx="12785646" cy="951071"/>
              </a:xfrm>
            </p:grpSpPr>
            <p:sp>
              <p:nvSpPr>
                <p:cNvPr id="266" name="Shape 17">
                  <a:extLst>
                    <a:ext uri="{FF2B5EF4-FFF2-40B4-BE49-F238E27FC236}">
                      <a16:creationId xmlns:a16="http://schemas.microsoft.com/office/drawing/2014/main" id="{D2D6123E-8C70-2B67-5D3F-EF9700F034D0}"/>
                    </a:ext>
                  </a:extLst>
                </p:cNvPr>
                <p:cNvSpPr/>
                <p:nvPr/>
              </p:nvSpPr>
              <p:spPr>
                <a:xfrm>
                  <a:off x="7483364" y="6506260"/>
                  <a:ext cx="184428" cy="829985"/>
                </a:xfrm>
                <a:prstGeom prst="roundRect">
                  <a:avLst>
                    <a:gd name="adj" fmla="val 42013"/>
                  </a:avLst>
                </a:prstGeom>
                <a:solidFill>
                  <a:srgbClr val="F09800"/>
                </a:solidFill>
                <a:ln w="7620">
                  <a:solidFill>
                    <a:srgbClr val="D67E00"/>
                  </a:solidFill>
                  <a:prstDash val="solid"/>
                </a:ln>
                <a:effectLst>
                  <a:outerShdw dist="16510" dir="2700000" algn="bl" rotWithShape="0">
                    <a:srgbClr val="D67E00">
                      <a:alpha val="100000"/>
                    </a:srgbClr>
                  </a:outerShdw>
                </a:effec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7" name="Shape 18">
                  <a:extLst>
                    <a:ext uri="{FF2B5EF4-FFF2-40B4-BE49-F238E27FC236}">
                      <a16:creationId xmlns:a16="http://schemas.microsoft.com/office/drawing/2014/main" id="{0E1FFF1A-FB09-4897-D815-CB7C04BA7A3B}"/>
                    </a:ext>
                  </a:extLst>
                </p:cNvPr>
                <p:cNvSpPr/>
                <p:nvPr/>
              </p:nvSpPr>
              <p:spPr>
                <a:xfrm>
                  <a:off x="7298936" y="6385174"/>
                  <a:ext cx="553403" cy="553403"/>
                </a:xfrm>
                <a:prstGeom prst="roundRect">
                  <a:avLst>
                    <a:gd name="adj" fmla="val 82616"/>
                  </a:avLst>
                </a:prstGeom>
                <a:solidFill>
                  <a:srgbClr val="F09800"/>
                </a:solidFill>
                <a:ln w="7620">
                  <a:solidFill>
                    <a:srgbClr val="D67E00"/>
                  </a:solidFill>
                  <a:prstDash val="solid"/>
                </a:ln>
                <a:effectLst>
                  <a:outerShdw dist="16510" dir="2700000" algn="bl" rotWithShape="0">
                    <a:srgbClr val="D67E00">
                      <a:alpha val="100000"/>
                    </a:srgbClr>
                  </a:outerShdw>
                </a:effectLst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268" name="Text 19">
                  <a:extLst>
                    <a:ext uri="{FF2B5EF4-FFF2-40B4-BE49-F238E27FC236}">
                      <a16:creationId xmlns:a16="http://schemas.microsoft.com/office/drawing/2014/main" id="{B2E2A5FE-1E29-BF78-C305-2FF444F3CA44}"/>
                    </a:ext>
                  </a:extLst>
                </p:cNvPr>
                <p:cNvSpPr/>
                <p:nvPr/>
              </p:nvSpPr>
              <p:spPr>
                <a:xfrm>
                  <a:off x="8036767" y="6413987"/>
                  <a:ext cx="2584966" cy="288250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250"/>
                    </a:lnSpc>
                    <a:buNone/>
                  </a:pPr>
                  <a:r>
                    <a:rPr lang="en-US" sz="1800" dirty="0">
                      <a:solidFill>
                        <a:srgbClr val="272525"/>
                      </a:solidFill>
                      <a:latin typeface="Roboto Medium" pitchFamily="34" charset="0"/>
                      <a:ea typeface="Roboto Medium" pitchFamily="34" charset="-122"/>
                      <a:cs typeface="Roboto Medium" pitchFamily="34" charset="-120"/>
                    </a:rPr>
                    <a:t>Data-Driven Optimization</a:t>
                  </a:r>
                  <a:endParaRPr lang="en-US" sz="1800" dirty="0"/>
                </a:p>
              </p:txBody>
            </p:sp>
            <p:sp>
              <p:nvSpPr>
                <p:cNvPr id="269" name="Text 20">
                  <a:extLst>
                    <a:ext uri="{FF2B5EF4-FFF2-40B4-BE49-F238E27FC236}">
                      <a16:creationId xmlns:a16="http://schemas.microsoft.com/office/drawing/2014/main" id="{2A379500-BBFE-6059-DAD5-40253CCF1142}"/>
                    </a:ext>
                  </a:extLst>
                </p:cNvPr>
                <p:cNvSpPr/>
                <p:nvPr/>
              </p:nvSpPr>
              <p:spPr>
                <a:xfrm>
                  <a:off x="8036767" y="6812846"/>
                  <a:ext cx="12047815" cy="295037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300"/>
                    </a:lnSpc>
                    <a:buNone/>
                  </a:pPr>
                  <a:r>
                    <a:rPr lang="en-US" sz="1450" dirty="0">
                      <a:solidFill>
                        <a:srgbClr val="272525"/>
                      </a:solidFill>
                      <a:latin typeface="Roboto" pitchFamily="34" charset="0"/>
                      <a:ea typeface="Roboto" pitchFamily="34" charset="-122"/>
                      <a:cs typeface="Roboto" pitchFamily="34" charset="-120"/>
                    </a:rPr>
                    <a:t>Leverage these insights to guide marketing investments, app </a:t>
                  </a:r>
                </a:p>
                <a:p>
                  <a:pPr marL="0" indent="0" algn="l">
                    <a:lnSpc>
                      <a:spcPts val="2300"/>
                    </a:lnSpc>
                    <a:buNone/>
                  </a:pPr>
                  <a:r>
                    <a:rPr lang="en-US" sz="1450" dirty="0">
                      <a:solidFill>
                        <a:srgbClr val="272525"/>
                      </a:solidFill>
                      <a:latin typeface="Roboto" pitchFamily="34" charset="0"/>
                      <a:ea typeface="Roboto" pitchFamily="34" charset="-122"/>
                      <a:cs typeface="Roboto" pitchFamily="34" charset="-120"/>
                    </a:rPr>
                    <a:t>improvement priorities, and strategic business decisions</a:t>
                  </a:r>
                  <a:endParaRPr lang="en-US" sz="1450" dirty="0"/>
                </a:p>
              </p:txBody>
            </p:sp>
          </p:grpSp>
          <p:pic>
            <p:nvPicPr>
              <p:cNvPr id="265" name="Image 4" descr="preencoded.png">
                <a:extLst>
                  <a:ext uri="{FF2B5EF4-FFF2-40B4-BE49-F238E27FC236}">
                    <a16:creationId xmlns:a16="http://schemas.microsoft.com/office/drawing/2014/main" id="{639EA89E-6AD6-EA41-5DBB-0E05322A688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6883885" y="5505809"/>
                <a:ext cx="276701" cy="276701"/>
              </a:xfrm>
              <a:prstGeom prst="rect">
                <a:avLst/>
              </a:prstGeom>
            </p:spPr>
          </p:pic>
        </p:grpSp>
      </p:grpSp>
      <p:pic>
        <p:nvPicPr>
          <p:cNvPr id="255" name="Picture 254">
            <a:extLst>
              <a:ext uri="{FF2B5EF4-FFF2-40B4-BE49-F238E27FC236}">
                <a16:creationId xmlns:a16="http://schemas.microsoft.com/office/drawing/2014/main" id="{959F7C7F-FC70-3C47-9BA7-09A13B3BBA2A}"/>
              </a:ext>
            </a:extLst>
          </p:cNvPr>
          <p:cNvPicPr>
            <a:picLocks noChangeAspect="1"/>
          </p:cNvPicPr>
          <p:nvPr/>
        </p:nvPicPr>
        <p:blipFill>
          <a:blip r:embed="rId36"/>
          <a:stretch>
            <a:fillRect/>
          </a:stretch>
        </p:blipFill>
        <p:spPr>
          <a:xfrm flipH="1">
            <a:off x="15511906" y="2389"/>
            <a:ext cx="472974" cy="483904"/>
          </a:xfrm>
          <a:prstGeom prst="rect">
            <a:avLst/>
          </a:prstGeo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spPr>
      </p:pic>
      <p:grpSp>
        <p:nvGrpSpPr>
          <p:cNvPr id="298" name="Group 297">
            <a:extLst>
              <a:ext uri="{FF2B5EF4-FFF2-40B4-BE49-F238E27FC236}">
                <a16:creationId xmlns:a16="http://schemas.microsoft.com/office/drawing/2014/main" id="{FBE5288E-5E2D-EFEA-3402-358FE178C5D6}"/>
              </a:ext>
            </a:extLst>
          </p:cNvPr>
          <p:cNvGrpSpPr/>
          <p:nvPr/>
        </p:nvGrpSpPr>
        <p:grpSpPr>
          <a:xfrm>
            <a:off x="15314687" y="1360863"/>
            <a:ext cx="1842220" cy="1081051"/>
            <a:chOff x="10420350" y="1360863"/>
            <a:chExt cx="1842220" cy="1081051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86F6EDF4-98E8-82D2-32AD-81F262B481E8}"/>
                </a:ext>
              </a:extLst>
            </p:cNvPr>
            <p:cNvSpPr/>
            <p:nvPr/>
          </p:nvSpPr>
          <p:spPr>
            <a:xfrm>
              <a:off x="10654875" y="1627636"/>
              <a:ext cx="1498517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00" name="TextBox 12">
              <a:extLst>
                <a:ext uri="{FF2B5EF4-FFF2-40B4-BE49-F238E27FC236}">
                  <a16:creationId xmlns:a16="http://schemas.microsoft.com/office/drawing/2014/main" id="{2CE1FDC8-6285-C54A-9623-31F770228CCE}"/>
                </a:ext>
              </a:extLst>
            </p:cNvPr>
            <p:cNvSpPr txBox="1"/>
            <p:nvPr/>
          </p:nvSpPr>
          <p:spPr>
            <a:xfrm>
              <a:off x="10639635" y="1883593"/>
              <a:ext cx="126991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No Of Apps</a:t>
              </a:r>
            </a:p>
          </p:txBody>
        </p:sp>
        <p:sp>
          <p:nvSpPr>
            <p:cNvPr id="301" name="TextBox 19">
              <a:extLst>
                <a:ext uri="{FF2B5EF4-FFF2-40B4-BE49-F238E27FC236}">
                  <a16:creationId xmlns:a16="http://schemas.microsoft.com/office/drawing/2014/main" id="{08D670A8-1A84-A254-1AB7-AF132B8848BC}"/>
                </a:ext>
              </a:extLst>
            </p:cNvPr>
            <p:cNvSpPr txBox="1"/>
            <p:nvPr/>
          </p:nvSpPr>
          <p:spPr>
            <a:xfrm>
              <a:off x="10913955" y="2063350"/>
              <a:ext cx="1348615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E3836DAA-D2AB-4EE2-A08B-43E2FF791151}" type="TxLink">
                <a:rPr lang="en-US" sz="2000" b="0" i="0" u="none" strike="noStrike">
                  <a:solidFill>
                    <a:schemeClr val="bg1"/>
                  </a:solidFill>
                  <a:latin typeface="Amasis MT Pro Black" panose="02040A04050005020304" pitchFamily="18" charset="0"/>
                </a:rPr>
                <a:pPr/>
                <a:t>10836</a:t>
              </a:fld>
              <a:endParaRPr lang="en-IN" sz="2400" b="1" dirty="0">
                <a:solidFill>
                  <a:schemeClr val="bg1"/>
                </a:solidFill>
                <a:latin typeface="Amasis MT Pro Black" panose="02040A04050005020304" pitchFamily="18" charset="0"/>
              </a:endParaRPr>
            </a:p>
          </p:txBody>
        </p: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9200FB93-8DC3-9881-E35B-6AFC5F4DC5BD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>
              <a:off x="11749532" y="1627636"/>
              <a:ext cx="411480" cy="420474"/>
            </a:xfrm>
            <a:prstGeom prst="rect">
              <a:avLst/>
            </a:prstGeom>
          </p:spPr>
        </p:pic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D7527CCC-E34E-2469-14D8-A09776170A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 flipH="1">
              <a:off x="10420350" y="1360863"/>
              <a:ext cx="472974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E7B869C6-FAE6-404D-13CA-2F4C36BD035D}"/>
              </a:ext>
            </a:extLst>
          </p:cNvPr>
          <p:cNvGrpSpPr/>
          <p:nvPr/>
        </p:nvGrpSpPr>
        <p:grpSpPr>
          <a:xfrm>
            <a:off x="17272784" y="1371287"/>
            <a:ext cx="1980950" cy="1066518"/>
            <a:chOff x="12419426" y="1371287"/>
            <a:chExt cx="1980950" cy="1066518"/>
          </a:xfrm>
        </p:grpSpPr>
        <p:sp>
          <p:nvSpPr>
            <p:cNvPr id="305" name="Rectangle: Rounded Corners 304">
              <a:extLst>
                <a:ext uri="{FF2B5EF4-FFF2-40B4-BE49-F238E27FC236}">
                  <a16:creationId xmlns:a16="http://schemas.microsoft.com/office/drawing/2014/main" id="{52740CD7-3EDA-B3F1-8742-D09A3C4BACE9}"/>
                </a:ext>
              </a:extLst>
            </p:cNvPr>
            <p:cNvSpPr/>
            <p:nvPr/>
          </p:nvSpPr>
          <p:spPr>
            <a:xfrm>
              <a:off x="12666189" y="1623527"/>
              <a:ext cx="1498517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06" name="TextBox 13">
              <a:extLst>
                <a:ext uri="{FF2B5EF4-FFF2-40B4-BE49-F238E27FC236}">
                  <a16:creationId xmlns:a16="http://schemas.microsoft.com/office/drawing/2014/main" id="{4FE484F2-F7CE-ECAE-8301-8C3004C42304}"/>
                </a:ext>
              </a:extLst>
            </p:cNvPr>
            <p:cNvSpPr txBox="1"/>
            <p:nvPr/>
          </p:nvSpPr>
          <p:spPr>
            <a:xfrm>
              <a:off x="12632661" y="1902344"/>
              <a:ext cx="157471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No Of Category</a:t>
              </a:r>
            </a:p>
          </p:txBody>
        </p:sp>
        <p:sp>
          <p:nvSpPr>
            <p:cNvPr id="307" name="TextBox 20">
              <a:extLst>
                <a:ext uri="{FF2B5EF4-FFF2-40B4-BE49-F238E27FC236}">
                  <a16:creationId xmlns:a16="http://schemas.microsoft.com/office/drawing/2014/main" id="{E5935EBE-A4A5-93B4-C786-1ED6DBC59914}"/>
                </a:ext>
              </a:extLst>
            </p:cNvPr>
            <p:cNvSpPr txBox="1"/>
            <p:nvPr/>
          </p:nvSpPr>
          <p:spPr>
            <a:xfrm>
              <a:off x="13051761" y="2059241"/>
              <a:ext cx="1348615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EBB5C0B7-5F6D-4BD0-AF76-585347784A3B}" type="TxLink">
                <a:rPr lang="en-US" sz="2000" b="0" i="0" u="none" strike="noStrike">
                  <a:solidFill>
                    <a:schemeClr val="bg1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33</a:t>
              </a:fld>
              <a:endParaRPr lang="en-IN" sz="2000" b="0" i="0" u="none" strike="noStrike">
                <a:solidFill>
                  <a:schemeClr val="bg1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08" name="Picture 307">
              <a:extLst>
                <a:ext uri="{FF2B5EF4-FFF2-40B4-BE49-F238E27FC236}">
                  <a16:creationId xmlns:a16="http://schemas.microsoft.com/office/drawing/2014/main" id="{341DA8F9-26AB-59C2-D024-F2698AE4F712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13803518" y="1631148"/>
              <a:ext cx="364276" cy="373270"/>
            </a:xfrm>
            <a:prstGeom prst="rect">
              <a:avLst/>
            </a:prstGeom>
          </p:spPr>
        </p:pic>
        <p:pic>
          <p:nvPicPr>
            <p:cNvPr id="309" name="Picture 308">
              <a:extLst>
                <a:ext uri="{FF2B5EF4-FFF2-40B4-BE49-F238E27FC236}">
                  <a16:creationId xmlns:a16="http://schemas.microsoft.com/office/drawing/2014/main" id="{F2150663-2A66-5655-97EB-19627ED828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 flipH="1">
              <a:off x="12419426" y="1371287"/>
              <a:ext cx="471755" cy="48238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B6ED0839-BB75-8A26-63C2-C464FEB38B4C}"/>
              </a:ext>
            </a:extLst>
          </p:cNvPr>
          <p:cNvGrpSpPr/>
          <p:nvPr/>
        </p:nvGrpSpPr>
        <p:grpSpPr>
          <a:xfrm>
            <a:off x="15314687" y="2521288"/>
            <a:ext cx="2007527" cy="1056479"/>
            <a:chOff x="14084364" y="2916984"/>
            <a:chExt cx="2007527" cy="1056479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799A3496-0732-69D0-F82B-49AA028773BF}"/>
                </a:ext>
              </a:extLst>
            </p:cNvPr>
            <p:cNvSpPr/>
            <p:nvPr/>
          </p:nvSpPr>
          <p:spPr>
            <a:xfrm>
              <a:off x="14307412" y="3159185"/>
              <a:ext cx="1498517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12" name="TextBox 14">
              <a:extLst>
                <a:ext uri="{FF2B5EF4-FFF2-40B4-BE49-F238E27FC236}">
                  <a16:creationId xmlns:a16="http://schemas.microsoft.com/office/drawing/2014/main" id="{7993C989-42E6-57DF-ABDB-40A0ABFF6A91}"/>
                </a:ext>
              </a:extLst>
            </p:cNvPr>
            <p:cNvSpPr txBox="1"/>
            <p:nvPr/>
          </p:nvSpPr>
          <p:spPr>
            <a:xfrm>
              <a:off x="14400376" y="3453242"/>
              <a:ext cx="123943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Avg Rating</a:t>
              </a:r>
            </a:p>
          </p:txBody>
        </p:sp>
        <p:sp>
          <p:nvSpPr>
            <p:cNvPr id="313" name="TextBox 21">
              <a:extLst>
                <a:ext uri="{FF2B5EF4-FFF2-40B4-BE49-F238E27FC236}">
                  <a16:creationId xmlns:a16="http://schemas.microsoft.com/office/drawing/2014/main" id="{239E6FF9-E8E2-54A4-F1D4-6781239ED231}"/>
                </a:ext>
              </a:extLst>
            </p:cNvPr>
            <p:cNvSpPr txBox="1"/>
            <p:nvPr/>
          </p:nvSpPr>
          <p:spPr>
            <a:xfrm>
              <a:off x="14743276" y="3594899"/>
              <a:ext cx="1348615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754E6A26-7780-4979-8B83-495758CAC6E5}" type="TxLink">
                <a:rPr lang="en-US" sz="2000" b="0" i="0" u="none" strike="noStrike">
                  <a:solidFill>
                    <a:schemeClr val="bg1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4.10</a:t>
              </a:fld>
              <a:endParaRPr lang="en-IN" sz="2000" b="0" i="0" u="none" strike="noStrike">
                <a:solidFill>
                  <a:schemeClr val="bg1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14" name="Picture 313">
              <a:extLst>
                <a:ext uri="{FF2B5EF4-FFF2-40B4-BE49-F238E27FC236}">
                  <a16:creationId xmlns:a16="http://schemas.microsoft.com/office/drawing/2014/main" id="{2391D0B0-5F52-6757-FC44-B5C8BE9226C6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 flipH="1">
              <a:off x="14889071" y="2916984"/>
              <a:ext cx="887902" cy="903391"/>
            </a:xfrm>
            <a:prstGeom prst="rect">
              <a:avLst/>
            </a:prstGeom>
          </p:spPr>
        </p:pic>
        <p:pic>
          <p:nvPicPr>
            <p:cNvPr id="315" name="Picture 314">
              <a:extLst>
                <a:ext uri="{FF2B5EF4-FFF2-40B4-BE49-F238E27FC236}">
                  <a16:creationId xmlns:a16="http://schemas.microsoft.com/office/drawing/2014/main" id="{EA063E39-C25E-E63B-2DB7-74F706F23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 flipH="1">
              <a:off x="14084364" y="2919954"/>
              <a:ext cx="471755" cy="48238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17829B9-EA95-4F9B-F05D-138B011847FA}"/>
              </a:ext>
            </a:extLst>
          </p:cNvPr>
          <p:cNvGrpSpPr/>
          <p:nvPr/>
        </p:nvGrpSpPr>
        <p:grpSpPr>
          <a:xfrm>
            <a:off x="15248591" y="3619544"/>
            <a:ext cx="2237428" cy="1084770"/>
            <a:chOff x="17504193" y="2888693"/>
            <a:chExt cx="2237428" cy="1084770"/>
          </a:xfrm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C9AC2325-B4F2-8321-64AC-E402091D0793}"/>
                </a:ext>
              </a:extLst>
            </p:cNvPr>
            <p:cNvSpPr/>
            <p:nvPr/>
          </p:nvSpPr>
          <p:spPr>
            <a:xfrm>
              <a:off x="17770240" y="3159185"/>
              <a:ext cx="1501015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18" name="TextBox 16">
              <a:extLst>
                <a:ext uri="{FF2B5EF4-FFF2-40B4-BE49-F238E27FC236}">
                  <a16:creationId xmlns:a16="http://schemas.microsoft.com/office/drawing/2014/main" id="{300F79E3-DE97-8872-E8A7-777F4C9C5484}"/>
                </a:ext>
              </a:extLst>
            </p:cNvPr>
            <p:cNvSpPr txBox="1"/>
            <p:nvPr/>
          </p:nvSpPr>
          <p:spPr>
            <a:xfrm>
              <a:off x="17712328" y="3415142"/>
              <a:ext cx="1346116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Installations</a:t>
              </a:r>
            </a:p>
          </p:txBody>
        </p:sp>
        <p:sp>
          <p:nvSpPr>
            <p:cNvPr id="319" name="TextBox 23">
              <a:extLst>
                <a:ext uri="{FF2B5EF4-FFF2-40B4-BE49-F238E27FC236}">
                  <a16:creationId xmlns:a16="http://schemas.microsoft.com/office/drawing/2014/main" id="{F13DCCB5-108A-3B12-FD7C-F7EC76D1F81C}"/>
                </a:ext>
              </a:extLst>
            </p:cNvPr>
            <p:cNvSpPr txBox="1"/>
            <p:nvPr/>
          </p:nvSpPr>
          <p:spPr>
            <a:xfrm>
              <a:off x="17905326" y="3564419"/>
              <a:ext cx="1836295" cy="40523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6F4ACE72-CEC8-4803-81D6-CE88618DF09B}" type="TxLink">
                <a:rPr lang="en-US" sz="2400" b="0" i="0" u="none" strike="noStrike">
                  <a:solidFill>
                    <a:srgbClr val="D62D20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168 B+</a:t>
              </a:fld>
              <a:endParaRPr lang="en-IN" sz="2400" b="0" i="0" u="none" strike="noStrike">
                <a:solidFill>
                  <a:srgbClr val="D62D20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20" name="Picture 319">
              <a:extLst>
                <a:ext uri="{FF2B5EF4-FFF2-40B4-BE49-F238E27FC236}">
                  <a16:creationId xmlns:a16="http://schemas.microsoft.com/office/drawing/2014/main" id="{01483341-F150-5C4C-2D74-4C0E4A4D0DCF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 flipH="1">
              <a:off x="17504193" y="2888693"/>
              <a:ext cx="471755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1" name="Picture 320">
              <a:extLst>
                <a:ext uri="{FF2B5EF4-FFF2-40B4-BE49-F238E27FC236}">
                  <a16:creationId xmlns:a16="http://schemas.microsoft.com/office/drawing/2014/main" id="{C6B68314-3C5C-1677-E5B7-E38A3844AEDC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8844694" y="3129682"/>
              <a:ext cx="485099" cy="482215"/>
            </a:xfrm>
            <a:prstGeom prst="rect">
              <a:avLst/>
            </a:prstGeom>
          </p:spPr>
        </p:pic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6791044B-973F-694E-32D1-107B70C8CA61}"/>
              </a:ext>
            </a:extLst>
          </p:cNvPr>
          <p:cNvGrpSpPr/>
          <p:nvPr/>
        </p:nvGrpSpPr>
        <p:grpSpPr>
          <a:xfrm>
            <a:off x="17261254" y="2484741"/>
            <a:ext cx="1753802" cy="1079194"/>
            <a:chOff x="15784986" y="2894269"/>
            <a:chExt cx="1753802" cy="1079194"/>
          </a:xfrm>
        </p:grpSpPr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6D47350D-D757-60DF-56EC-1FA6E50F92CE}"/>
                </a:ext>
              </a:extLst>
            </p:cNvPr>
            <p:cNvSpPr/>
            <p:nvPr/>
          </p:nvSpPr>
          <p:spPr>
            <a:xfrm>
              <a:off x="16037577" y="3159185"/>
              <a:ext cx="1501015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24" name="TextBox 15">
              <a:extLst>
                <a:ext uri="{FF2B5EF4-FFF2-40B4-BE49-F238E27FC236}">
                  <a16:creationId xmlns:a16="http://schemas.microsoft.com/office/drawing/2014/main" id="{CDF01A2D-BBCA-01BF-4738-A2C6A8A6088C}"/>
                </a:ext>
              </a:extLst>
            </p:cNvPr>
            <p:cNvSpPr txBox="1"/>
            <p:nvPr/>
          </p:nvSpPr>
          <p:spPr>
            <a:xfrm>
              <a:off x="16229051" y="3430382"/>
              <a:ext cx="123943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Reviews</a:t>
              </a:r>
            </a:p>
          </p:txBody>
        </p:sp>
        <p:sp>
          <p:nvSpPr>
            <p:cNvPr id="325" name="TextBox 22">
              <a:extLst>
                <a:ext uri="{FF2B5EF4-FFF2-40B4-BE49-F238E27FC236}">
                  <a16:creationId xmlns:a16="http://schemas.microsoft.com/office/drawing/2014/main" id="{FE801260-91A2-D613-EA25-DB641C24C354}"/>
                </a:ext>
              </a:extLst>
            </p:cNvPr>
            <p:cNvSpPr txBox="1"/>
            <p:nvPr/>
          </p:nvSpPr>
          <p:spPr>
            <a:xfrm>
              <a:off x="16183331" y="3594899"/>
              <a:ext cx="134611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85A52A98-A5CF-4519-9345-AB3569591C0A}" type="TxLink">
                <a:rPr lang="en-US" sz="2000" b="0" i="0" u="none" strike="noStrike">
                  <a:solidFill>
                    <a:srgbClr val="D62D20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4815 M+</a:t>
              </a:fld>
              <a:endParaRPr lang="en-IN" sz="2000" b="0" i="0" u="none" strike="noStrike">
                <a:solidFill>
                  <a:srgbClr val="D62D20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F23ABFFA-2E13-AB0B-C9E3-D68D7DDBCF2C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 flipH="1">
              <a:off x="15784986" y="2894269"/>
              <a:ext cx="471755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B50904E1-9C3B-2391-13FE-E33008A2034B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17047241" y="3152542"/>
              <a:ext cx="491547" cy="488663"/>
            </a:xfrm>
            <a:prstGeom prst="rect">
              <a:avLst/>
            </a:prstGeom>
          </p:spPr>
        </p:pic>
      </p:grpSp>
      <p:sp>
        <p:nvSpPr>
          <p:cNvPr id="328" name="Text 3">
            <a:extLst>
              <a:ext uri="{FF2B5EF4-FFF2-40B4-BE49-F238E27FC236}">
                <a16:creationId xmlns:a16="http://schemas.microsoft.com/office/drawing/2014/main" id="{1B4DE7DD-B41E-83B9-7843-E5D24AD82516}"/>
              </a:ext>
            </a:extLst>
          </p:cNvPr>
          <p:cNvSpPr/>
          <p:nvPr/>
        </p:nvSpPr>
        <p:spPr>
          <a:xfrm>
            <a:off x="15985436" y="289507"/>
            <a:ext cx="1548051" cy="193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KPI Cards</a:t>
            </a:r>
            <a:endParaRPr lang="en-US" sz="2000" dirty="0"/>
          </a:p>
        </p:txBody>
      </p:sp>
      <p:sp>
        <p:nvSpPr>
          <p:cNvPr id="329" name="Text 4">
            <a:extLst>
              <a:ext uri="{FF2B5EF4-FFF2-40B4-BE49-F238E27FC236}">
                <a16:creationId xmlns:a16="http://schemas.microsoft.com/office/drawing/2014/main" id="{71B28014-E6C4-5E28-A057-06AC103BD21C}"/>
              </a:ext>
            </a:extLst>
          </p:cNvPr>
          <p:cNvSpPr/>
          <p:nvPr/>
        </p:nvSpPr>
        <p:spPr>
          <a:xfrm>
            <a:off x="15985436" y="557278"/>
            <a:ext cx="7547610" cy="198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Apps, Total Category, Average Rating, </a:t>
            </a:r>
          </a:p>
          <a:p>
            <a:pPr marL="0" indent="0" algn="l">
              <a:lnSpc>
                <a:spcPts val="15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Reviews and Total Installs </a:t>
            </a:r>
          </a:p>
          <a:p>
            <a:pPr marL="0" indent="0" algn="l">
              <a:lnSpc>
                <a:spcPts val="1550"/>
              </a:lnSpc>
              <a:buNone/>
            </a:pPr>
            <a:endParaRPr lang="en-US" sz="1200" dirty="0"/>
          </a:p>
        </p:txBody>
      </p:sp>
      <p:sp>
        <p:nvSpPr>
          <p:cNvPr id="330" name="Shape 10">
            <a:extLst>
              <a:ext uri="{FF2B5EF4-FFF2-40B4-BE49-F238E27FC236}">
                <a16:creationId xmlns:a16="http://schemas.microsoft.com/office/drawing/2014/main" id="{1BD67C48-D39A-0359-FA86-3C7E7ED51A54}"/>
              </a:ext>
            </a:extLst>
          </p:cNvPr>
          <p:cNvSpPr/>
          <p:nvPr/>
        </p:nvSpPr>
        <p:spPr>
          <a:xfrm>
            <a:off x="15320591" y="69378"/>
            <a:ext cx="622935" cy="626394"/>
          </a:xfrm>
          <a:prstGeom prst="roundRect">
            <a:avLst>
              <a:gd name="adj" fmla="val 24612923"/>
            </a:avLst>
          </a:prstGeom>
          <a:solidFill>
            <a:srgbClr val="0057E7"/>
          </a:solidFill>
          <a:ln/>
        </p:spPr>
        <p:txBody>
          <a:bodyPr/>
          <a:lstStyle/>
          <a:p>
            <a:endParaRPr lang="en-IN" sz="5400"/>
          </a:p>
        </p:txBody>
      </p:sp>
      <p:pic>
        <p:nvPicPr>
          <p:cNvPr id="331" name="Image 3" descr="preencoded.png">
            <a:extLst>
              <a:ext uri="{FF2B5EF4-FFF2-40B4-BE49-F238E27FC236}">
                <a16:creationId xmlns:a16="http://schemas.microsoft.com/office/drawing/2014/main" id="{2EE72D8D-D22F-0DF4-F0ED-61E0D37D3D00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5464657" y="212992"/>
            <a:ext cx="281878" cy="281878"/>
          </a:xfrm>
          <a:prstGeom prst="rect">
            <a:avLst/>
          </a:prstGeom>
        </p:spPr>
      </p:pic>
      <p:grpSp>
        <p:nvGrpSpPr>
          <p:cNvPr id="332" name="Group 331">
            <a:extLst>
              <a:ext uri="{FF2B5EF4-FFF2-40B4-BE49-F238E27FC236}">
                <a16:creationId xmlns:a16="http://schemas.microsoft.com/office/drawing/2014/main" id="{F3B19CA2-7636-2726-7F4D-9BC5BEC2C824}"/>
              </a:ext>
            </a:extLst>
          </p:cNvPr>
          <p:cNvGrpSpPr/>
          <p:nvPr/>
        </p:nvGrpSpPr>
        <p:grpSpPr>
          <a:xfrm>
            <a:off x="9228813" y="2389"/>
            <a:ext cx="5218988" cy="6574887"/>
            <a:chOff x="14634191" y="2389"/>
            <a:chExt cx="5218988" cy="6574887"/>
          </a:xfrm>
        </p:grpSpPr>
        <p:pic>
          <p:nvPicPr>
            <p:cNvPr id="333" name="Picture 332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D9FDAB78-81EB-5049-A7A8-402E36F2FB11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16815798" y="2613885"/>
              <a:ext cx="3019846" cy="1838582"/>
            </a:xfrm>
            <a:prstGeom prst="rect">
              <a:avLst/>
            </a:prstGeom>
          </p:spPr>
        </p:pic>
        <p:pic>
          <p:nvPicPr>
            <p:cNvPr id="334" name="Picture 333" descr="A screenshot of a computer screen&#10;&#10;AI-generated content may be incorrect.">
              <a:extLst>
                <a:ext uri="{FF2B5EF4-FFF2-40B4-BE49-F238E27FC236}">
                  <a16:creationId xmlns:a16="http://schemas.microsoft.com/office/drawing/2014/main" id="{2DA3CF88-7797-EE38-9005-E8AFDCFD4B2B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4892897" y="4691063"/>
              <a:ext cx="2267266" cy="1886213"/>
            </a:xfrm>
            <a:prstGeom prst="rect">
              <a:avLst/>
            </a:prstGeom>
          </p:spPr>
        </p:pic>
        <p:pic>
          <p:nvPicPr>
            <p:cNvPr id="335" name="Picture 334" descr="A screenshot of a calendar&#10;&#10;AI-generated content may be incorrect.">
              <a:extLst>
                <a:ext uri="{FF2B5EF4-FFF2-40B4-BE49-F238E27FC236}">
                  <a16:creationId xmlns:a16="http://schemas.microsoft.com/office/drawing/2014/main" id="{64F4BE16-245D-68D0-5949-2919D92BAB70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15814949" y="278261"/>
              <a:ext cx="4020695" cy="2101561"/>
            </a:xfrm>
            <a:prstGeom prst="rect">
              <a:avLst/>
            </a:prstGeom>
          </p:spPr>
        </p:pic>
        <p:pic>
          <p:nvPicPr>
            <p:cNvPr id="336" name="Picture 335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39EE89E4-B4BA-65CF-C00F-E76D4D2A31FA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17301191" y="4725470"/>
              <a:ext cx="2551988" cy="1851805"/>
            </a:xfrm>
            <a:prstGeom prst="rect">
              <a:avLst/>
            </a:prstGeom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DFB5472C-44CC-4ACA-27CE-95F334E54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 flipH="1">
              <a:off x="16579311" y="2392254"/>
              <a:ext cx="472974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3844718B-EBA4-5D88-1D7F-411712460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 flipH="1">
              <a:off x="17052285" y="4449111"/>
              <a:ext cx="472974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0F0B19CC-7CA0-4913-D25A-FF0E94EDD216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 flipH="1">
              <a:off x="14634191" y="4434006"/>
              <a:ext cx="472974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01ACA0EA-7F74-1E2F-8585-68719FCD7638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 flipH="1">
              <a:off x="15511906" y="2389"/>
              <a:ext cx="472974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</p:spTree>
    <p:extLst>
      <p:ext uri="{BB962C8B-B14F-4D97-AF65-F5344CB8AC3E}">
        <p14:creationId xmlns:p14="http://schemas.microsoft.com/office/powerpoint/2010/main" val="98168370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BA7DC1-20A3-D770-D1BF-0F51213E14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228">
            <a:extLst>
              <a:ext uri="{FF2B5EF4-FFF2-40B4-BE49-F238E27FC236}">
                <a16:creationId xmlns:a16="http://schemas.microsoft.com/office/drawing/2014/main" id="{B5C0229A-C7DB-35DC-9640-7AAC26BBE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3966" y="7695716"/>
            <a:ext cx="1680277" cy="5029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075569D-8A61-AF19-92BF-D8590358ADB1}"/>
              </a:ext>
            </a:extLst>
          </p:cNvPr>
          <p:cNvSpPr/>
          <p:nvPr/>
        </p:nvSpPr>
        <p:spPr>
          <a:xfrm>
            <a:off x="-672" y="-35462"/>
            <a:ext cx="14630400" cy="8284071"/>
          </a:xfrm>
          <a:prstGeom prst="rect">
            <a:avLst/>
          </a:prstGeom>
          <a:solidFill>
            <a:srgbClr val="0087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D3C4376-73E1-25E3-70FD-E88CC4316C3C}"/>
              </a:ext>
            </a:extLst>
          </p:cNvPr>
          <p:cNvGrpSpPr/>
          <p:nvPr/>
        </p:nvGrpSpPr>
        <p:grpSpPr>
          <a:xfrm>
            <a:off x="-5260632" y="-30920"/>
            <a:ext cx="15483840" cy="8229600"/>
            <a:chOff x="-5297819" y="1470"/>
            <a:chExt cx="15483840" cy="8229600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11C116C7-8ABB-A4F6-29D6-C4961502A0BB}"/>
                </a:ext>
              </a:extLst>
            </p:cNvPr>
            <p:cNvSpPr/>
            <p:nvPr/>
          </p:nvSpPr>
          <p:spPr>
            <a:xfrm>
              <a:off x="-5297819" y="147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431336 h 8229600"/>
                <a:gd name="connsiteX3" fmla="*/ 14653263 w 15483840"/>
                <a:gd name="connsiteY3" fmla="*/ 426720 h 8229600"/>
                <a:gd name="connsiteX4" fmla="*/ 15323817 w 15483840"/>
                <a:gd name="connsiteY4" fmla="*/ 426720 h 8229600"/>
                <a:gd name="connsiteX5" fmla="*/ 15483840 w 15483840"/>
                <a:gd name="connsiteY5" fmla="*/ 586743 h 8229600"/>
                <a:gd name="connsiteX6" fmla="*/ 15483840 w 15483840"/>
                <a:gd name="connsiteY6" fmla="*/ 1226817 h 8229600"/>
                <a:gd name="connsiteX7" fmla="*/ 15323817 w 15483840"/>
                <a:gd name="connsiteY7" fmla="*/ 1386840 h 8229600"/>
                <a:gd name="connsiteX8" fmla="*/ 14653263 w 15483840"/>
                <a:gd name="connsiteY8" fmla="*/ 1386840 h 8229600"/>
                <a:gd name="connsiteX9" fmla="*/ 14630400 w 15483840"/>
                <a:gd name="connsiteY9" fmla="*/ 138222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431336"/>
                  </a:lnTo>
                  <a:lnTo>
                    <a:pt x="14653263" y="426720"/>
                  </a:lnTo>
                  <a:lnTo>
                    <a:pt x="15323817" y="426720"/>
                  </a:lnTo>
                  <a:cubicBezTo>
                    <a:pt x="15412195" y="426720"/>
                    <a:pt x="15483840" y="498365"/>
                    <a:pt x="15483840" y="586743"/>
                  </a:cubicBezTo>
                  <a:lnTo>
                    <a:pt x="15483840" y="1226817"/>
                  </a:lnTo>
                  <a:cubicBezTo>
                    <a:pt x="15483840" y="1315195"/>
                    <a:pt x="15412195" y="1386840"/>
                    <a:pt x="15323817" y="1386840"/>
                  </a:cubicBezTo>
                  <a:lnTo>
                    <a:pt x="14653263" y="1386840"/>
                  </a:lnTo>
                  <a:lnTo>
                    <a:pt x="14630400" y="138222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A7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FDFE7651-1318-B66D-2894-909BC8BB4E21}"/>
                </a:ext>
              </a:extLst>
            </p:cNvPr>
            <p:cNvGrpSpPr/>
            <p:nvPr/>
          </p:nvGrpSpPr>
          <p:grpSpPr>
            <a:xfrm>
              <a:off x="2357332" y="764417"/>
              <a:ext cx="7006483" cy="5272727"/>
              <a:chOff x="6257884" y="1540669"/>
              <a:chExt cx="7006483" cy="5272727"/>
            </a:xfrm>
          </p:grpSpPr>
          <p:sp>
            <p:nvSpPr>
              <p:cNvPr id="30" name="Text 0">
                <a:extLst>
                  <a:ext uri="{FF2B5EF4-FFF2-40B4-BE49-F238E27FC236}">
                    <a16:creationId xmlns:a16="http://schemas.microsoft.com/office/drawing/2014/main" id="{F36E68B4-651F-449F-6F9E-0CF46EF65A81}"/>
                  </a:ext>
                </a:extLst>
              </p:cNvPr>
              <p:cNvSpPr/>
              <p:nvPr/>
            </p:nvSpPr>
            <p:spPr>
              <a:xfrm>
                <a:off x="6257884" y="1540669"/>
                <a:ext cx="5670590" cy="70877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Problem Statement</a:t>
                </a:r>
                <a:endParaRPr lang="en-US" sz="4450" dirty="0"/>
              </a:p>
            </p:txBody>
          </p:sp>
          <p:sp>
            <p:nvSpPr>
              <p:cNvPr id="31" name="Text 1">
                <a:extLst>
                  <a:ext uri="{FF2B5EF4-FFF2-40B4-BE49-F238E27FC236}">
                    <a16:creationId xmlns:a16="http://schemas.microsoft.com/office/drawing/2014/main" id="{38AAC391-23FD-8830-F6C3-0E798FB33279}"/>
                  </a:ext>
                </a:extLst>
              </p:cNvPr>
              <p:cNvSpPr/>
              <p:nvPr/>
            </p:nvSpPr>
            <p:spPr>
              <a:xfrm>
                <a:off x="6257884" y="2816423"/>
                <a:ext cx="3402330" cy="4252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3300"/>
                  </a:lnSpc>
                  <a:buNone/>
                </a:pPr>
                <a:r>
                  <a:rPr lang="en-US" sz="26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Our Challenge</a:t>
                </a:r>
                <a:endParaRPr lang="en-US" sz="2650" dirty="0"/>
              </a:p>
            </p:txBody>
          </p:sp>
          <p:sp>
            <p:nvSpPr>
              <p:cNvPr id="32" name="Text 2">
                <a:extLst>
                  <a:ext uri="{FF2B5EF4-FFF2-40B4-BE49-F238E27FC236}">
                    <a16:creationId xmlns:a16="http://schemas.microsoft.com/office/drawing/2014/main" id="{71ADA911-C1D9-7E12-50D1-524B531AF115}"/>
                  </a:ext>
                </a:extLst>
              </p:cNvPr>
              <p:cNvSpPr/>
              <p:nvPr/>
            </p:nvSpPr>
            <p:spPr>
              <a:xfrm>
                <a:off x="6257884" y="3468529"/>
                <a:ext cx="3501509" cy="145161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Analyze Google Play Store data to unlock actionable insights that drive better app development and business decisions.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Shape 11">
                <a:extLst>
                  <a:ext uri="{FF2B5EF4-FFF2-40B4-BE49-F238E27FC236}">
                    <a16:creationId xmlns:a16="http://schemas.microsoft.com/office/drawing/2014/main" id="{037A0C8E-C5D5-678A-1EB7-D2481D53FC56}"/>
                  </a:ext>
                </a:extLst>
              </p:cNvPr>
              <p:cNvSpPr/>
              <p:nvPr/>
            </p:nvSpPr>
            <p:spPr>
              <a:xfrm>
                <a:off x="9660213" y="2768720"/>
                <a:ext cx="3501509" cy="4044676"/>
              </a:xfrm>
              <a:prstGeom prst="roundRect">
                <a:avLst>
                  <a:gd name="adj" fmla="val 5504"/>
                </a:avLst>
              </a:prstGeom>
              <a:solidFill>
                <a:srgbClr val="FFBA08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Text 3">
                <a:extLst>
                  <a:ext uri="{FF2B5EF4-FFF2-40B4-BE49-F238E27FC236}">
                    <a16:creationId xmlns:a16="http://schemas.microsoft.com/office/drawing/2014/main" id="{85921CF6-1F57-074E-13A3-B6B8D99B2EDE}"/>
                  </a:ext>
                </a:extLst>
              </p:cNvPr>
              <p:cNvSpPr/>
              <p:nvPr/>
            </p:nvSpPr>
            <p:spPr>
              <a:xfrm>
                <a:off x="9762858" y="2816423"/>
                <a:ext cx="3402330" cy="4252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3300"/>
                  </a:lnSpc>
                  <a:buNone/>
                </a:pPr>
                <a:r>
                  <a:rPr lang="en-US" sz="26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Key Questions</a:t>
                </a:r>
                <a:endParaRPr lang="en-US" sz="2650" dirty="0"/>
              </a:p>
            </p:txBody>
          </p:sp>
          <p:sp>
            <p:nvSpPr>
              <p:cNvPr id="56" name="Text 4">
                <a:extLst>
                  <a:ext uri="{FF2B5EF4-FFF2-40B4-BE49-F238E27FC236}">
                    <a16:creationId xmlns:a16="http://schemas.microsoft.com/office/drawing/2014/main" id="{D4C0A552-7B48-3A9C-7FE1-EA8605187131}"/>
                  </a:ext>
                </a:extLst>
              </p:cNvPr>
              <p:cNvSpPr/>
              <p:nvPr/>
            </p:nvSpPr>
            <p:spPr>
              <a:xfrm>
                <a:off x="9762858" y="3468529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How are apps distributed across categories?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 5">
                <a:extLst>
                  <a:ext uri="{FF2B5EF4-FFF2-40B4-BE49-F238E27FC236}">
                    <a16:creationId xmlns:a16="http://schemas.microsoft.com/office/drawing/2014/main" id="{D8A9D118-E79C-FDC9-0FC5-131D5E827FF1}"/>
                  </a:ext>
                </a:extLst>
              </p:cNvPr>
              <p:cNvSpPr/>
              <p:nvPr/>
            </p:nvSpPr>
            <p:spPr>
              <a:xfrm>
                <a:off x="9762858" y="4273629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What drives higher ratings and engagement?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 6">
                <a:extLst>
                  <a:ext uri="{FF2B5EF4-FFF2-40B4-BE49-F238E27FC236}">
                    <a16:creationId xmlns:a16="http://schemas.microsoft.com/office/drawing/2014/main" id="{19CF4D05-A92B-3E5A-4D9B-6A52BAE1CDFD}"/>
                  </a:ext>
                </a:extLst>
              </p:cNvPr>
              <p:cNvSpPr/>
              <p:nvPr/>
            </p:nvSpPr>
            <p:spPr>
              <a:xfrm>
                <a:off x="9762858" y="5078730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How do free and paid apps compare in performance?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 7">
                <a:extLst>
                  <a:ext uri="{FF2B5EF4-FFF2-40B4-BE49-F238E27FC236}">
                    <a16:creationId xmlns:a16="http://schemas.microsoft.com/office/drawing/2014/main" id="{D9BBDE8A-41E5-E1E7-0E1A-529F54FBF316}"/>
                  </a:ext>
                </a:extLst>
              </p:cNvPr>
              <p:cNvSpPr/>
              <p:nvPr/>
            </p:nvSpPr>
            <p:spPr>
              <a:xfrm>
                <a:off x="9762858" y="5883831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Which categories show the strongest user engagement?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72772F1-4E69-EA95-43F8-0483DBAB0C5B}"/>
              </a:ext>
            </a:extLst>
          </p:cNvPr>
          <p:cNvGrpSpPr/>
          <p:nvPr/>
        </p:nvGrpSpPr>
        <p:grpSpPr>
          <a:xfrm>
            <a:off x="-5273779" y="-25461"/>
            <a:ext cx="19251524" cy="8229600"/>
            <a:chOff x="-5320679" y="-2015"/>
            <a:chExt cx="19251524" cy="82296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50E6953-9381-B9DE-373C-929EDED6ACCD}"/>
                </a:ext>
              </a:extLst>
            </p:cNvPr>
            <p:cNvSpPr/>
            <p:nvPr/>
          </p:nvSpPr>
          <p:spPr>
            <a:xfrm>
              <a:off x="-5320679" y="-2015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1508296 h 8229600"/>
                <a:gd name="connsiteX3" fmla="*/ 14653263 w 15483840"/>
                <a:gd name="connsiteY3" fmla="*/ 1503680 h 8229600"/>
                <a:gd name="connsiteX4" fmla="*/ 15323817 w 15483840"/>
                <a:gd name="connsiteY4" fmla="*/ 1503680 h 8229600"/>
                <a:gd name="connsiteX5" fmla="*/ 15483840 w 15483840"/>
                <a:gd name="connsiteY5" fmla="*/ 1663703 h 8229600"/>
                <a:gd name="connsiteX6" fmla="*/ 15483840 w 15483840"/>
                <a:gd name="connsiteY6" fmla="*/ 2303777 h 8229600"/>
                <a:gd name="connsiteX7" fmla="*/ 15323817 w 15483840"/>
                <a:gd name="connsiteY7" fmla="*/ 2463800 h 8229600"/>
                <a:gd name="connsiteX8" fmla="*/ 14653263 w 15483840"/>
                <a:gd name="connsiteY8" fmla="*/ 2463800 h 8229600"/>
                <a:gd name="connsiteX9" fmla="*/ 14630400 w 15483840"/>
                <a:gd name="connsiteY9" fmla="*/ 245918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1508296"/>
                  </a:lnTo>
                  <a:lnTo>
                    <a:pt x="14653263" y="1503680"/>
                  </a:lnTo>
                  <a:lnTo>
                    <a:pt x="15323817" y="1503680"/>
                  </a:lnTo>
                  <a:cubicBezTo>
                    <a:pt x="15412195" y="1503680"/>
                    <a:pt x="15483840" y="1575325"/>
                    <a:pt x="15483840" y="1663703"/>
                  </a:cubicBezTo>
                  <a:lnTo>
                    <a:pt x="15483840" y="2303777"/>
                  </a:lnTo>
                  <a:cubicBezTo>
                    <a:pt x="15483840" y="2392155"/>
                    <a:pt x="15412195" y="2463800"/>
                    <a:pt x="15323817" y="2463800"/>
                  </a:cubicBezTo>
                  <a:lnTo>
                    <a:pt x="14653263" y="2463800"/>
                  </a:lnTo>
                  <a:lnTo>
                    <a:pt x="14630400" y="245918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BA08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89BE23E-2686-B700-2ED6-51DD8EF080AF}"/>
                </a:ext>
              </a:extLst>
            </p:cNvPr>
            <p:cNvGrpSpPr/>
            <p:nvPr/>
          </p:nvGrpSpPr>
          <p:grpSpPr>
            <a:xfrm>
              <a:off x="4038094" y="456897"/>
              <a:ext cx="9892751" cy="6883329"/>
              <a:chOff x="3365543" y="473245"/>
              <a:chExt cx="9892751" cy="6883329"/>
            </a:xfrm>
          </p:grpSpPr>
          <p:sp>
            <p:nvSpPr>
              <p:cNvPr id="8" name="Text 0">
                <a:extLst>
                  <a:ext uri="{FF2B5EF4-FFF2-40B4-BE49-F238E27FC236}">
                    <a16:creationId xmlns:a16="http://schemas.microsoft.com/office/drawing/2014/main" id="{05735304-B83A-8682-1B6C-EBF2BC0BD6E9}"/>
                  </a:ext>
                </a:extLst>
              </p:cNvPr>
              <p:cNvSpPr/>
              <p:nvPr/>
            </p:nvSpPr>
            <p:spPr>
              <a:xfrm>
                <a:off x="3555113" y="473245"/>
                <a:ext cx="4301043" cy="43566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Dataset Overview</a:t>
                </a:r>
                <a:endParaRPr lang="en-US" sz="4450" dirty="0"/>
              </a:p>
            </p:txBody>
          </p:sp>
          <p:sp>
            <p:nvSpPr>
              <p:cNvPr id="9" name="Text 10">
                <a:extLst>
                  <a:ext uri="{FF2B5EF4-FFF2-40B4-BE49-F238E27FC236}">
                    <a16:creationId xmlns:a16="http://schemas.microsoft.com/office/drawing/2014/main" id="{4BC71BFB-BE39-80EA-129F-0DD20DAFF260}"/>
                  </a:ext>
                </a:extLst>
              </p:cNvPr>
              <p:cNvSpPr/>
              <p:nvPr/>
            </p:nvSpPr>
            <p:spPr>
              <a:xfrm>
                <a:off x="3365543" y="1062828"/>
                <a:ext cx="9892751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b="1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Data Source:</a:t>
                </a: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 Kaggle — Google Play Store Dataset</a:t>
                </a:r>
                <a:endParaRPr lang="en-US" sz="1750" dirty="0"/>
              </a:p>
            </p:txBody>
          </p:sp>
          <p:sp>
            <p:nvSpPr>
              <p:cNvPr id="10" name="Shape 11">
                <a:extLst>
                  <a:ext uri="{FF2B5EF4-FFF2-40B4-BE49-F238E27FC236}">
                    <a16:creationId xmlns:a16="http://schemas.microsoft.com/office/drawing/2014/main" id="{5AF62BCD-730B-965B-1455-A0565B70EFE2}"/>
                  </a:ext>
                </a:extLst>
              </p:cNvPr>
              <p:cNvSpPr/>
              <p:nvPr/>
            </p:nvSpPr>
            <p:spPr>
              <a:xfrm>
                <a:off x="3607455" y="1746228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Text 1">
                <a:extLst>
                  <a:ext uri="{FF2B5EF4-FFF2-40B4-BE49-F238E27FC236}">
                    <a16:creationId xmlns:a16="http://schemas.microsoft.com/office/drawing/2014/main" id="{0AB3A961-E194-7E00-F8C3-CDDF9B999DAF}"/>
                  </a:ext>
                </a:extLst>
              </p:cNvPr>
              <p:cNvSpPr/>
              <p:nvPr/>
            </p:nvSpPr>
            <p:spPr>
              <a:xfrm>
                <a:off x="4137800" y="1673469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10,836</a:t>
                </a:r>
                <a:endParaRPr lang="en-US" sz="4000" dirty="0"/>
              </a:p>
            </p:txBody>
          </p:sp>
          <p:sp>
            <p:nvSpPr>
              <p:cNvPr id="12" name="Text 2">
                <a:extLst>
                  <a:ext uri="{FF2B5EF4-FFF2-40B4-BE49-F238E27FC236}">
                    <a16:creationId xmlns:a16="http://schemas.microsoft.com/office/drawing/2014/main" id="{2FDD8DE6-1595-24F5-4A39-EEDCC1304146}"/>
                  </a:ext>
                </a:extLst>
              </p:cNvPr>
              <p:cNvSpPr/>
              <p:nvPr/>
            </p:nvSpPr>
            <p:spPr>
              <a:xfrm>
                <a:off x="4479810" y="2553404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Total Apps</a:t>
                </a:r>
                <a:endParaRPr lang="en-US" sz="2200" dirty="0"/>
              </a:p>
            </p:txBody>
          </p:sp>
          <p:sp>
            <p:nvSpPr>
              <p:cNvPr id="13" name="Text 3">
                <a:extLst>
                  <a:ext uri="{FF2B5EF4-FFF2-40B4-BE49-F238E27FC236}">
                    <a16:creationId xmlns:a16="http://schemas.microsoft.com/office/drawing/2014/main" id="{BEE3D45C-26FC-C216-45C5-C04D0A77392F}"/>
                  </a:ext>
                </a:extLst>
              </p:cNvPr>
              <p:cNvSpPr/>
              <p:nvPr/>
            </p:nvSpPr>
            <p:spPr>
              <a:xfrm>
                <a:off x="4137800" y="3047127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Comprehensive app ecosystem</a:t>
                </a:r>
                <a:endParaRPr lang="en-US" sz="1750" dirty="0"/>
              </a:p>
            </p:txBody>
          </p:sp>
          <p:sp>
            <p:nvSpPr>
              <p:cNvPr id="14" name="Shape 11">
                <a:extLst>
                  <a:ext uri="{FF2B5EF4-FFF2-40B4-BE49-F238E27FC236}">
                    <a16:creationId xmlns:a16="http://schemas.microsoft.com/office/drawing/2014/main" id="{939422D5-E303-338D-C2CC-25ED3CB67C92}"/>
                  </a:ext>
                </a:extLst>
              </p:cNvPr>
              <p:cNvSpPr/>
              <p:nvPr/>
            </p:nvSpPr>
            <p:spPr>
              <a:xfrm>
                <a:off x="3607455" y="3684825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Text 4">
                <a:extLst>
                  <a:ext uri="{FF2B5EF4-FFF2-40B4-BE49-F238E27FC236}">
                    <a16:creationId xmlns:a16="http://schemas.microsoft.com/office/drawing/2014/main" id="{7AEB4F33-DE2C-A216-EF15-0983B4152D72}"/>
                  </a:ext>
                </a:extLst>
              </p:cNvPr>
              <p:cNvSpPr/>
              <p:nvPr/>
            </p:nvSpPr>
            <p:spPr>
              <a:xfrm>
                <a:off x="4137800" y="3618023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33</a:t>
                </a:r>
                <a:endParaRPr lang="en-US" sz="4000" dirty="0"/>
              </a:p>
            </p:txBody>
          </p:sp>
          <p:sp>
            <p:nvSpPr>
              <p:cNvPr id="16" name="Text 5">
                <a:extLst>
                  <a:ext uri="{FF2B5EF4-FFF2-40B4-BE49-F238E27FC236}">
                    <a16:creationId xmlns:a16="http://schemas.microsoft.com/office/drawing/2014/main" id="{20DFD70F-77E3-DDF2-9799-AE28729CFCD7}"/>
                  </a:ext>
                </a:extLst>
              </p:cNvPr>
              <p:cNvSpPr/>
              <p:nvPr/>
            </p:nvSpPr>
            <p:spPr>
              <a:xfrm>
                <a:off x="4479810" y="4497958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Categories</a:t>
                </a:r>
                <a:endParaRPr lang="en-US" sz="2200" dirty="0"/>
              </a:p>
            </p:txBody>
          </p:sp>
          <p:sp>
            <p:nvSpPr>
              <p:cNvPr id="17" name="Text 6">
                <a:extLst>
                  <a:ext uri="{FF2B5EF4-FFF2-40B4-BE49-F238E27FC236}">
                    <a16:creationId xmlns:a16="http://schemas.microsoft.com/office/drawing/2014/main" id="{1898631D-E64C-E54B-E49C-7A1D1BAAA704}"/>
                  </a:ext>
                </a:extLst>
              </p:cNvPr>
              <p:cNvSpPr/>
              <p:nvPr/>
            </p:nvSpPr>
            <p:spPr>
              <a:xfrm>
                <a:off x="4137800" y="4991681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Diverse app segments</a:t>
                </a:r>
                <a:endParaRPr lang="en-US" sz="1750" dirty="0"/>
              </a:p>
            </p:txBody>
          </p:sp>
          <p:sp>
            <p:nvSpPr>
              <p:cNvPr id="18" name="Shape 11">
                <a:extLst>
                  <a:ext uri="{FF2B5EF4-FFF2-40B4-BE49-F238E27FC236}">
                    <a16:creationId xmlns:a16="http://schemas.microsoft.com/office/drawing/2014/main" id="{A4C239FE-0DB3-F4DA-D1B3-B90332CD6551}"/>
                  </a:ext>
                </a:extLst>
              </p:cNvPr>
              <p:cNvSpPr/>
              <p:nvPr/>
            </p:nvSpPr>
            <p:spPr>
              <a:xfrm>
                <a:off x="3616739" y="5625762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7">
                <a:extLst>
                  <a:ext uri="{FF2B5EF4-FFF2-40B4-BE49-F238E27FC236}">
                    <a16:creationId xmlns:a16="http://schemas.microsoft.com/office/drawing/2014/main" id="{4BDF25D4-D258-5AE1-3F31-707A4AE15287}"/>
                  </a:ext>
                </a:extLst>
              </p:cNvPr>
              <p:cNvSpPr/>
              <p:nvPr/>
            </p:nvSpPr>
            <p:spPr>
              <a:xfrm>
                <a:off x="4137800" y="5641393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2012-16</a:t>
                </a:r>
                <a:endParaRPr lang="en-US" sz="4000" dirty="0"/>
              </a:p>
            </p:txBody>
          </p:sp>
          <p:sp>
            <p:nvSpPr>
              <p:cNvPr id="20" name="Text 8">
                <a:extLst>
                  <a:ext uri="{FF2B5EF4-FFF2-40B4-BE49-F238E27FC236}">
                    <a16:creationId xmlns:a16="http://schemas.microsoft.com/office/drawing/2014/main" id="{2B2BEBAE-BB71-F69C-D4E4-E8C1662FEBE2}"/>
                  </a:ext>
                </a:extLst>
              </p:cNvPr>
              <p:cNvSpPr/>
              <p:nvPr/>
            </p:nvSpPr>
            <p:spPr>
              <a:xfrm>
                <a:off x="4479811" y="6521328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Time Period</a:t>
                </a:r>
                <a:endParaRPr lang="en-US" sz="2200" dirty="0"/>
              </a:p>
            </p:txBody>
          </p:sp>
          <p:sp>
            <p:nvSpPr>
              <p:cNvPr id="21" name="Text 9">
                <a:extLst>
                  <a:ext uri="{FF2B5EF4-FFF2-40B4-BE49-F238E27FC236}">
                    <a16:creationId xmlns:a16="http://schemas.microsoft.com/office/drawing/2014/main" id="{E758B187-AA5D-0A4D-841B-3627353B4034}"/>
                  </a:ext>
                </a:extLst>
              </p:cNvPr>
              <p:cNvSpPr/>
              <p:nvPr/>
            </p:nvSpPr>
            <p:spPr>
              <a:xfrm>
                <a:off x="4137800" y="7015051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Multi-year analysis</a:t>
                </a:r>
                <a:endParaRPr lang="en-US" sz="175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E76B12F2-7B14-F62A-07B9-ABA692634940}"/>
              </a:ext>
            </a:extLst>
          </p:cNvPr>
          <p:cNvGrpSpPr/>
          <p:nvPr/>
        </p:nvGrpSpPr>
        <p:grpSpPr>
          <a:xfrm>
            <a:off x="-5281401" y="-31652"/>
            <a:ext cx="15483840" cy="8229600"/>
            <a:chOff x="-5328299" y="-31652"/>
            <a:chExt cx="15483840" cy="82296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6093EB37-D098-C9FC-6D20-F23A00151664}"/>
                </a:ext>
              </a:extLst>
            </p:cNvPr>
            <p:cNvSpPr/>
            <p:nvPr/>
          </p:nvSpPr>
          <p:spPr>
            <a:xfrm>
              <a:off x="-5328299" y="-31652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2585256 h 8229600"/>
                <a:gd name="connsiteX3" fmla="*/ 14653263 w 15483840"/>
                <a:gd name="connsiteY3" fmla="*/ 2580640 h 8229600"/>
                <a:gd name="connsiteX4" fmla="*/ 15323817 w 15483840"/>
                <a:gd name="connsiteY4" fmla="*/ 2580640 h 8229600"/>
                <a:gd name="connsiteX5" fmla="*/ 15483840 w 15483840"/>
                <a:gd name="connsiteY5" fmla="*/ 2740663 h 8229600"/>
                <a:gd name="connsiteX6" fmla="*/ 15483840 w 15483840"/>
                <a:gd name="connsiteY6" fmla="*/ 3380737 h 8229600"/>
                <a:gd name="connsiteX7" fmla="*/ 15323817 w 15483840"/>
                <a:gd name="connsiteY7" fmla="*/ 3540760 h 8229600"/>
                <a:gd name="connsiteX8" fmla="*/ 14653263 w 15483840"/>
                <a:gd name="connsiteY8" fmla="*/ 3540760 h 8229600"/>
                <a:gd name="connsiteX9" fmla="*/ 14630400 w 15483840"/>
                <a:gd name="connsiteY9" fmla="*/ 353614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2585256"/>
                  </a:lnTo>
                  <a:lnTo>
                    <a:pt x="14653263" y="2580640"/>
                  </a:lnTo>
                  <a:lnTo>
                    <a:pt x="15323817" y="2580640"/>
                  </a:lnTo>
                  <a:cubicBezTo>
                    <a:pt x="15412195" y="2580640"/>
                    <a:pt x="15483840" y="2652285"/>
                    <a:pt x="15483840" y="2740663"/>
                  </a:cubicBezTo>
                  <a:lnTo>
                    <a:pt x="15483840" y="3380737"/>
                  </a:lnTo>
                  <a:cubicBezTo>
                    <a:pt x="15483840" y="3469115"/>
                    <a:pt x="15412195" y="3540760"/>
                    <a:pt x="15323817" y="3540760"/>
                  </a:cubicBezTo>
                  <a:lnTo>
                    <a:pt x="14653263" y="3540760"/>
                  </a:lnTo>
                  <a:lnTo>
                    <a:pt x="14630400" y="353614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BF8CC"/>
            </a:solidFill>
            <a:ln>
              <a:noFill/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BF876450-FE64-4370-F31C-2E4D462A561C}"/>
                </a:ext>
              </a:extLst>
            </p:cNvPr>
            <p:cNvGrpSpPr/>
            <p:nvPr/>
          </p:nvGrpSpPr>
          <p:grpSpPr>
            <a:xfrm>
              <a:off x="3171226" y="278261"/>
              <a:ext cx="5953993" cy="7417455"/>
              <a:chOff x="3233344" y="109027"/>
              <a:chExt cx="5953993" cy="7417455"/>
            </a:xfrm>
          </p:grpSpPr>
          <p:sp>
            <p:nvSpPr>
              <p:cNvPr id="25" name="Text 1">
                <a:extLst>
                  <a:ext uri="{FF2B5EF4-FFF2-40B4-BE49-F238E27FC236}">
                    <a16:creationId xmlns:a16="http://schemas.microsoft.com/office/drawing/2014/main" id="{8CB41FA5-3B55-F472-4FC7-8BC267C87457}"/>
                  </a:ext>
                </a:extLst>
              </p:cNvPr>
              <p:cNvSpPr/>
              <p:nvPr/>
            </p:nvSpPr>
            <p:spPr>
              <a:xfrm>
                <a:off x="3264323" y="816496"/>
                <a:ext cx="209155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01</a:t>
                </a:r>
                <a:endParaRPr lang="en-US" sz="1750" dirty="0"/>
              </a:p>
            </p:txBody>
          </p:sp>
          <p:sp>
            <p:nvSpPr>
              <p:cNvPr id="26" name="Shape 2">
                <a:extLst>
                  <a:ext uri="{FF2B5EF4-FFF2-40B4-BE49-F238E27FC236}">
                    <a16:creationId xmlns:a16="http://schemas.microsoft.com/office/drawing/2014/main" id="{7A2F0DE2-D03A-32CD-996E-2812DF86632D}"/>
                  </a:ext>
                </a:extLst>
              </p:cNvPr>
              <p:cNvSpPr/>
              <p:nvPr/>
            </p:nvSpPr>
            <p:spPr>
              <a:xfrm>
                <a:off x="3264323" y="1170706"/>
                <a:ext cx="5923013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Text 3">
                <a:extLst>
                  <a:ext uri="{FF2B5EF4-FFF2-40B4-BE49-F238E27FC236}">
                    <a16:creationId xmlns:a16="http://schemas.microsoft.com/office/drawing/2014/main" id="{DB17B1E0-6A61-C0A2-B179-0D6621DA643E}"/>
                  </a:ext>
                </a:extLst>
              </p:cNvPr>
              <p:cNvSpPr/>
              <p:nvPr/>
            </p:nvSpPr>
            <p:spPr>
              <a:xfrm>
                <a:off x="3264324" y="1344776"/>
                <a:ext cx="2615152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 Quality</a:t>
                </a:r>
                <a:endParaRPr lang="en-US" sz="2200" dirty="0"/>
              </a:p>
            </p:txBody>
          </p:sp>
          <p:sp>
            <p:nvSpPr>
              <p:cNvPr id="28" name="Text 4">
                <a:extLst>
                  <a:ext uri="{FF2B5EF4-FFF2-40B4-BE49-F238E27FC236}">
                    <a16:creationId xmlns:a16="http://schemas.microsoft.com/office/drawing/2014/main" id="{68E358A8-8531-CCFF-D6CE-D0D83FDDAD8E}"/>
                  </a:ext>
                </a:extLst>
              </p:cNvPr>
              <p:cNvSpPr/>
              <p:nvPr/>
            </p:nvSpPr>
            <p:spPr>
              <a:xfrm>
                <a:off x="3264323" y="1834242"/>
                <a:ext cx="5923013" cy="72461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Removed null values in critical fields: Rating, Reviews, and Installs to ensure accuracy</a:t>
                </a:r>
                <a:endParaRPr lang="en-US" sz="1750" dirty="0"/>
              </a:p>
            </p:txBody>
          </p:sp>
          <p:sp>
            <p:nvSpPr>
              <p:cNvPr id="29" name="Text 0">
                <a:extLst>
                  <a:ext uri="{FF2B5EF4-FFF2-40B4-BE49-F238E27FC236}">
                    <a16:creationId xmlns:a16="http://schemas.microsoft.com/office/drawing/2014/main" id="{744CAF05-55DF-1CC2-F6D9-39693EE9E1FC}"/>
                  </a:ext>
                </a:extLst>
              </p:cNvPr>
              <p:cNvSpPr/>
              <p:nvPr/>
            </p:nvSpPr>
            <p:spPr>
              <a:xfrm>
                <a:off x="3233344" y="109027"/>
                <a:ext cx="5289772" cy="70746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 Cleaning Process</a:t>
                </a:r>
                <a:endParaRPr lang="en-US" sz="4450" dirty="0"/>
              </a:p>
            </p:txBody>
          </p:sp>
          <p:sp>
            <p:nvSpPr>
              <p:cNvPr id="34" name="Text 13">
                <a:extLst>
                  <a:ext uri="{FF2B5EF4-FFF2-40B4-BE49-F238E27FC236}">
                    <a16:creationId xmlns:a16="http://schemas.microsoft.com/office/drawing/2014/main" id="{5EA90C18-22C3-AA2B-7425-F41BC2671C60}"/>
                  </a:ext>
                </a:extLst>
              </p:cNvPr>
              <p:cNvSpPr/>
              <p:nvPr/>
            </p:nvSpPr>
            <p:spPr>
              <a:xfrm>
                <a:off x="3262179" y="2683007"/>
                <a:ext cx="209227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02</a:t>
                </a:r>
                <a:endParaRPr lang="en-US" sz="1750" dirty="0"/>
              </a:p>
            </p:txBody>
          </p:sp>
          <p:sp>
            <p:nvSpPr>
              <p:cNvPr id="35" name="Shape 14">
                <a:extLst>
                  <a:ext uri="{FF2B5EF4-FFF2-40B4-BE49-F238E27FC236}">
                    <a16:creationId xmlns:a16="http://schemas.microsoft.com/office/drawing/2014/main" id="{75B652A4-437F-8BE9-83C7-0521998BDE2A}"/>
                  </a:ext>
                </a:extLst>
              </p:cNvPr>
              <p:cNvSpPr/>
              <p:nvPr/>
            </p:nvSpPr>
            <p:spPr>
              <a:xfrm>
                <a:off x="3262179" y="3037217"/>
                <a:ext cx="5925157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Text 15">
                <a:extLst>
                  <a:ext uri="{FF2B5EF4-FFF2-40B4-BE49-F238E27FC236}">
                    <a16:creationId xmlns:a16="http://schemas.microsoft.com/office/drawing/2014/main" id="{9A7F0AEC-A69F-17D4-3506-1C475D3E6E2C}"/>
                  </a:ext>
                </a:extLst>
              </p:cNvPr>
              <p:cNvSpPr/>
              <p:nvPr/>
            </p:nvSpPr>
            <p:spPr>
              <a:xfrm>
                <a:off x="3262180" y="3211288"/>
                <a:ext cx="2616050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Type Correction</a:t>
                </a:r>
                <a:endParaRPr lang="en-US" sz="2200" dirty="0"/>
              </a:p>
            </p:txBody>
          </p:sp>
          <p:sp>
            <p:nvSpPr>
              <p:cNvPr id="37" name="Text 16">
                <a:extLst>
                  <a:ext uri="{FF2B5EF4-FFF2-40B4-BE49-F238E27FC236}">
                    <a16:creationId xmlns:a16="http://schemas.microsoft.com/office/drawing/2014/main" id="{EB3E5551-2FA6-5D76-6977-A51DDAFBA124}"/>
                  </a:ext>
                </a:extLst>
              </p:cNvPr>
              <p:cNvSpPr/>
              <p:nvPr/>
            </p:nvSpPr>
            <p:spPr>
              <a:xfrm>
                <a:off x="3262179" y="3734207"/>
                <a:ext cx="5925157" cy="36230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Fixed data types across numbers, dates, and text fields</a:t>
                </a:r>
                <a:endParaRPr lang="en-US" sz="1750" dirty="0"/>
              </a:p>
            </p:txBody>
          </p:sp>
          <p:sp>
            <p:nvSpPr>
              <p:cNvPr id="38" name="Text 17">
                <a:extLst>
                  <a:ext uri="{FF2B5EF4-FFF2-40B4-BE49-F238E27FC236}">
                    <a16:creationId xmlns:a16="http://schemas.microsoft.com/office/drawing/2014/main" id="{E261F173-A17A-31D9-F5D5-0461B109BD85}"/>
                  </a:ext>
                </a:extLst>
              </p:cNvPr>
              <p:cNvSpPr/>
              <p:nvPr/>
            </p:nvSpPr>
            <p:spPr>
              <a:xfrm>
                <a:off x="3262179" y="4119502"/>
                <a:ext cx="209231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03</a:t>
                </a:r>
                <a:endParaRPr lang="en-US" sz="1750" dirty="0"/>
              </a:p>
            </p:txBody>
          </p:sp>
          <p:sp>
            <p:nvSpPr>
              <p:cNvPr id="39" name="Shape 18">
                <a:extLst>
                  <a:ext uri="{FF2B5EF4-FFF2-40B4-BE49-F238E27FC236}">
                    <a16:creationId xmlns:a16="http://schemas.microsoft.com/office/drawing/2014/main" id="{F2D3F25C-312A-7105-4D8E-B18CB3E85674}"/>
                  </a:ext>
                </a:extLst>
              </p:cNvPr>
              <p:cNvSpPr/>
              <p:nvPr/>
            </p:nvSpPr>
            <p:spPr>
              <a:xfrm>
                <a:off x="3262179" y="4473712"/>
                <a:ext cx="5925157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Text 19">
                <a:extLst>
                  <a:ext uri="{FF2B5EF4-FFF2-40B4-BE49-F238E27FC236}">
                    <a16:creationId xmlns:a16="http://schemas.microsoft.com/office/drawing/2014/main" id="{FB9A717A-4DA3-1A35-E0F1-0093BA099146}"/>
                  </a:ext>
                </a:extLst>
              </p:cNvPr>
              <p:cNvSpPr/>
              <p:nvPr/>
            </p:nvSpPr>
            <p:spPr>
              <a:xfrm>
                <a:off x="3262179" y="4647782"/>
                <a:ext cx="2616099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Feature Engineering</a:t>
                </a:r>
                <a:endParaRPr lang="en-US" sz="2200" dirty="0"/>
              </a:p>
            </p:txBody>
          </p:sp>
          <p:sp>
            <p:nvSpPr>
              <p:cNvPr id="41" name="Text 20">
                <a:extLst>
                  <a:ext uri="{FF2B5EF4-FFF2-40B4-BE49-F238E27FC236}">
                    <a16:creationId xmlns:a16="http://schemas.microsoft.com/office/drawing/2014/main" id="{BADA7027-CBC5-2E19-DAC6-CB0E4C268D1A}"/>
                  </a:ext>
                </a:extLst>
              </p:cNvPr>
              <p:cNvSpPr/>
              <p:nvPr/>
            </p:nvSpPr>
            <p:spPr>
              <a:xfrm>
                <a:off x="3262179" y="5137248"/>
                <a:ext cx="5925157" cy="72461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Added Year, Month, and Revenue Estimate columns for deeper insights</a:t>
                </a:r>
                <a:endParaRPr lang="en-US" sz="1750" dirty="0"/>
              </a:p>
            </p:txBody>
          </p:sp>
          <p:sp>
            <p:nvSpPr>
              <p:cNvPr id="42" name="Text 9">
                <a:extLst>
                  <a:ext uri="{FF2B5EF4-FFF2-40B4-BE49-F238E27FC236}">
                    <a16:creationId xmlns:a16="http://schemas.microsoft.com/office/drawing/2014/main" id="{B6A6E892-CDD7-CCC6-EAA0-B40515CF779C}"/>
                  </a:ext>
                </a:extLst>
              </p:cNvPr>
              <p:cNvSpPr/>
              <p:nvPr/>
            </p:nvSpPr>
            <p:spPr>
              <a:xfrm>
                <a:off x="3264324" y="5965298"/>
                <a:ext cx="209155" cy="42432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04</a:t>
                </a:r>
              </a:p>
              <a:p>
                <a:pPr marL="0" indent="0" algn="l">
                  <a:lnSpc>
                    <a:spcPts val="2850"/>
                  </a:lnSpc>
                  <a:buNone/>
                </a:pPr>
                <a:endParaRPr lang="en-US" sz="1750" dirty="0"/>
              </a:p>
            </p:txBody>
          </p:sp>
          <p:sp>
            <p:nvSpPr>
              <p:cNvPr id="43" name="Shape 10">
                <a:extLst>
                  <a:ext uri="{FF2B5EF4-FFF2-40B4-BE49-F238E27FC236}">
                    <a16:creationId xmlns:a16="http://schemas.microsoft.com/office/drawing/2014/main" id="{C487C078-BE16-2324-50AC-50197FCEFFA4}"/>
                  </a:ext>
                </a:extLst>
              </p:cNvPr>
              <p:cNvSpPr/>
              <p:nvPr/>
            </p:nvSpPr>
            <p:spPr>
              <a:xfrm>
                <a:off x="3264325" y="6319508"/>
                <a:ext cx="5923012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Text 11">
                <a:extLst>
                  <a:ext uri="{FF2B5EF4-FFF2-40B4-BE49-F238E27FC236}">
                    <a16:creationId xmlns:a16="http://schemas.microsoft.com/office/drawing/2014/main" id="{539E9E10-28F0-8A18-D98F-CCB97ACE3A25}"/>
                  </a:ext>
                </a:extLst>
              </p:cNvPr>
              <p:cNvSpPr/>
              <p:nvPr/>
            </p:nvSpPr>
            <p:spPr>
              <a:xfrm>
                <a:off x="3264325" y="6493579"/>
                <a:ext cx="2615152" cy="53057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Standardization</a:t>
                </a:r>
                <a:endParaRPr lang="en-US" sz="2200" dirty="0"/>
              </a:p>
            </p:txBody>
          </p:sp>
          <p:sp>
            <p:nvSpPr>
              <p:cNvPr id="45" name="Text 12">
                <a:extLst>
                  <a:ext uri="{FF2B5EF4-FFF2-40B4-BE49-F238E27FC236}">
                    <a16:creationId xmlns:a16="http://schemas.microsoft.com/office/drawing/2014/main" id="{3A6BDDA5-3DDA-D47D-9A35-727343BFE6EB}"/>
                  </a:ext>
                </a:extLst>
              </p:cNvPr>
              <p:cNvSpPr/>
              <p:nvPr/>
            </p:nvSpPr>
            <p:spPr>
              <a:xfrm>
                <a:off x="3264325" y="6983045"/>
                <a:ext cx="5923012" cy="5434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Unified category names and city labels for consistent </a:t>
                </a:r>
              </a:p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reporting</a:t>
                </a:r>
                <a:endParaRPr lang="en-US" sz="1750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F25F3C-F5EE-814B-37F2-3D42164860A3}"/>
              </a:ext>
            </a:extLst>
          </p:cNvPr>
          <p:cNvGrpSpPr/>
          <p:nvPr/>
        </p:nvGrpSpPr>
        <p:grpSpPr>
          <a:xfrm>
            <a:off x="-5292831" y="-35462"/>
            <a:ext cx="15483840" cy="8229600"/>
            <a:chOff x="-1417320" y="0"/>
            <a:chExt cx="15483840" cy="82296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0672C5C3-72CB-FED7-FCB2-5629BA59603B}"/>
                </a:ext>
              </a:extLst>
            </p:cNvPr>
            <p:cNvSpPr/>
            <p:nvPr/>
          </p:nvSpPr>
          <p:spPr>
            <a:xfrm>
              <a:off x="-1417320" y="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3662216 h 8229600"/>
                <a:gd name="connsiteX3" fmla="*/ 14653263 w 15483840"/>
                <a:gd name="connsiteY3" fmla="*/ 3657600 h 8229600"/>
                <a:gd name="connsiteX4" fmla="*/ 15323817 w 15483840"/>
                <a:gd name="connsiteY4" fmla="*/ 3657600 h 8229600"/>
                <a:gd name="connsiteX5" fmla="*/ 15483840 w 15483840"/>
                <a:gd name="connsiteY5" fmla="*/ 3817623 h 8229600"/>
                <a:gd name="connsiteX6" fmla="*/ 15483840 w 15483840"/>
                <a:gd name="connsiteY6" fmla="*/ 4457697 h 8229600"/>
                <a:gd name="connsiteX7" fmla="*/ 15323817 w 15483840"/>
                <a:gd name="connsiteY7" fmla="*/ 4617720 h 8229600"/>
                <a:gd name="connsiteX8" fmla="*/ 14653263 w 15483840"/>
                <a:gd name="connsiteY8" fmla="*/ 4617720 h 8229600"/>
                <a:gd name="connsiteX9" fmla="*/ 14630400 w 15483840"/>
                <a:gd name="connsiteY9" fmla="*/ 461310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3662216"/>
                  </a:lnTo>
                  <a:lnTo>
                    <a:pt x="14653263" y="3657600"/>
                  </a:lnTo>
                  <a:lnTo>
                    <a:pt x="15323817" y="3657600"/>
                  </a:lnTo>
                  <a:cubicBezTo>
                    <a:pt x="15412195" y="3657600"/>
                    <a:pt x="15483840" y="3729245"/>
                    <a:pt x="15483840" y="3817623"/>
                  </a:cubicBezTo>
                  <a:lnTo>
                    <a:pt x="15483840" y="4457697"/>
                  </a:lnTo>
                  <a:cubicBezTo>
                    <a:pt x="15483840" y="4546075"/>
                    <a:pt x="15412195" y="4617720"/>
                    <a:pt x="15323817" y="4617720"/>
                  </a:cubicBezTo>
                  <a:lnTo>
                    <a:pt x="14653263" y="4617720"/>
                  </a:lnTo>
                  <a:lnTo>
                    <a:pt x="14630400" y="461310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DE4CF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8" name="Text 0">
              <a:extLst>
                <a:ext uri="{FF2B5EF4-FFF2-40B4-BE49-F238E27FC236}">
                  <a16:creationId xmlns:a16="http://schemas.microsoft.com/office/drawing/2014/main" id="{22378E83-ED67-34E0-DB4A-B77A2320118D}"/>
                </a:ext>
              </a:extLst>
            </p:cNvPr>
            <p:cNvSpPr/>
            <p:nvPr/>
          </p:nvSpPr>
          <p:spPr>
            <a:xfrm>
              <a:off x="6603373" y="22819"/>
              <a:ext cx="5670590" cy="70877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5550"/>
                </a:lnSpc>
                <a:buNone/>
              </a:pPr>
              <a:r>
                <a:rPr lang="en-US" sz="44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Pivot Table Analysis</a:t>
              </a:r>
              <a:endParaRPr lang="en-US" sz="4450" dirty="0"/>
            </a:p>
          </p:txBody>
        </p:sp>
        <p:sp>
          <p:nvSpPr>
            <p:cNvPr id="49" name="Shape 11">
              <a:extLst>
                <a:ext uri="{FF2B5EF4-FFF2-40B4-BE49-F238E27FC236}">
                  <a16:creationId xmlns:a16="http://schemas.microsoft.com/office/drawing/2014/main" id="{E8931DA5-EEB7-69A0-2AEB-3D78B84B3005}"/>
                </a:ext>
              </a:extLst>
            </p:cNvPr>
            <p:cNvSpPr/>
            <p:nvPr/>
          </p:nvSpPr>
          <p:spPr>
            <a:xfrm>
              <a:off x="6672021" y="776433"/>
              <a:ext cx="3768343" cy="1982879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Text 5">
              <a:extLst>
                <a:ext uri="{FF2B5EF4-FFF2-40B4-BE49-F238E27FC236}">
                  <a16:creationId xmlns:a16="http://schemas.microsoft.com/office/drawing/2014/main" id="{794AD79C-19BF-AF5C-DD85-5AD0D31529C7}"/>
                </a:ext>
              </a:extLst>
            </p:cNvPr>
            <p:cNvSpPr/>
            <p:nvPr/>
          </p:nvSpPr>
          <p:spPr>
            <a:xfrm>
              <a:off x="7060215" y="776433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Top 5 Categories by Installs</a:t>
              </a:r>
              <a:endParaRPr lang="en-US" sz="1750" dirty="0"/>
            </a:p>
          </p:txBody>
        </p:sp>
        <p:graphicFrame>
          <p:nvGraphicFramePr>
            <p:cNvPr id="51" name="Chart 50">
              <a:extLst>
                <a:ext uri="{FF2B5EF4-FFF2-40B4-BE49-F238E27FC236}">
                  <a16:creationId xmlns:a16="http://schemas.microsoft.com/office/drawing/2014/main" id="{C1B54C10-CD33-BF82-6304-802B379FC79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72021" y="849730"/>
            <a:ext cx="4112461" cy="19095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2" name="Shape 11">
              <a:extLst>
                <a:ext uri="{FF2B5EF4-FFF2-40B4-BE49-F238E27FC236}">
                  <a16:creationId xmlns:a16="http://schemas.microsoft.com/office/drawing/2014/main" id="{08D345CB-F687-900E-5374-F67C4CF17A03}"/>
                </a:ext>
              </a:extLst>
            </p:cNvPr>
            <p:cNvSpPr/>
            <p:nvPr/>
          </p:nvSpPr>
          <p:spPr>
            <a:xfrm>
              <a:off x="10046825" y="2841756"/>
              <a:ext cx="3103739" cy="2758746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3" name="Text 3">
              <a:extLst>
                <a:ext uri="{FF2B5EF4-FFF2-40B4-BE49-F238E27FC236}">
                  <a16:creationId xmlns:a16="http://schemas.microsoft.com/office/drawing/2014/main" id="{196D2167-11FE-8BD6-2028-968B6DA6BACD}"/>
                </a:ext>
              </a:extLst>
            </p:cNvPr>
            <p:cNvSpPr/>
            <p:nvPr/>
          </p:nvSpPr>
          <p:spPr>
            <a:xfrm>
              <a:off x="10111381" y="2882163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Year-wise App Distribution</a:t>
              </a:r>
              <a:endParaRPr lang="en-US" sz="1750" dirty="0"/>
            </a:p>
          </p:txBody>
        </p:sp>
        <p:graphicFrame>
          <p:nvGraphicFramePr>
            <p:cNvPr id="54" name="Chart 53">
              <a:extLst>
                <a:ext uri="{FF2B5EF4-FFF2-40B4-BE49-F238E27FC236}">
                  <a16:creationId xmlns:a16="http://schemas.microsoft.com/office/drawing/2014/main" id="{8468DFAD-09A1-A1BD-FD22-CE7D9947FC4C}"/>
                </a:ext>
              </a:extLst>
            </p:cNvPr>
            <p:cNvGraphicFramePr>
              <a:graphicFrameLocks/>
            </p:cNvGraphicFramePr>
            <p:nvPr>
              <p:extLst>
                <p:ext uri="{D42A27DB-BD31-4B8C-83A1-F6EECF244321}">
                  <p14:modId xmlns:p14="http://schemas.microsoft.com/office/powerpoint/2010/main" val="1453353641"/>
                </p:ext>
              </p:extLst>
            </p:nvPr>
          </p:nvGraphicFramePr>
          <p:xfrm>
            <a:off x="10126802" y="3087445"/>
            <a:ext cx="2998675" cy="25130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1" name="Shape 11">
              <a:extLst>
                <a:ext uri="{FF2B5EF4-FFF2-40B4-BE49-F238E27FC236}">
                  <a16:creationId xmlns:a16="http://schemas.microsoft.com/office/drawing/2014/main" id="{62CF9F1C-C214-9A74-0B93-05E3847C8B50}"/>
                </a:ext>
              </a:extLst>
            </p:cNvPr>
            <p:cNvSpPr/>
            <p:nvPr/>
          </p:nvSpPr>
          <p:spPr>
            <a:xfrm>
              <a:off x="6672021" y="2848335"/>
              <a:ext cx="3103739" cy="2758746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2" name="Text 10">
              <a:extLst>
                <a:ext uri="{FF2B5EF4-FFF2-40B4-BE49-F238E27FC236}">
                  <a16:creationId xmlns:a16="http://schemas.microsoft.com/office/drawing/2014/main" id="{EBC3966A-5E22-CE70-8D71-34E0CEDED224}"/>
                </a:ext>
              </a:extLst>
            </p:cNvPr>
            <p:cNvSpPr/>
            <p:nvPr/>
          </p:nvSpPr>
          <p:spPr>
            <a:xfrm>
              <a:off x="6938855" y="2947262"/>
              <a:ext cx="3501509" cy="41408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Top Apps by Installs</a:t>
              </a:r>
              <a:endParaRPr lang="en-US" sz="1750" dirty="0"/>
            </a:p>
          </p:txBody>
        </p:sp>
        <p:graphicFrame>
          <p:nvGraphicFramePr>
            <p:cNvPr id="63" name="Chart 62">
              <a:extLst>
                <a:ext uri="{FF2B5EF4-FFF2-40B4-BE49-F238E27FC236}">
                  <a16:creationId xmlns:a16="http://schemas.microsoft.com/office/drawing/2014/main" id="{C3178E76-D1D1-9BDC-7DC4-B2BFA5FEBAB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72021" y="3180799"/>
            <a:ext cx="3130572" cy="24262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92" name="Shape 11">
              <a:extLst>
                <a:ext uri="{FF2B5EF4-FFF2-40B4-BE49-F238E27FC236}">
                  <a16:creationId xmlns:a16="http://schemas.microsoft.com/office/drawing/2014/main" id="{32055E9E-CDEB-FE54-2500-FE45582E221A}"/>
                </a:ext>
              </a:extLst>
            </p:cNvPr>
            <p:cNvSpPr/>
            <p:nvPr/>
          </p:nvSpPr>
          <p:spPr>
            <a:xfrm>
              <a:off x="9410218" y="5751543"/>
              <a:ext cx="3715259" cy="2369825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93" name="Text 7">
              <a:extLst>
                <a:ext uri="{FF2B5EF4-FFF2-40B4-BE49-F238E27FC236}">
                  <a16:creationId xmlns:a16="http://schemas.microsoft.com/office/drawing/2014/main" id="{A74933A5-7DA1-BB29-98D7-197EEF7E9CBF}"/>
                </a:ext>
              </a:extLst>
            </p:cNvPr>
            <p:cNvSpPr/>
            <p:nvPr/>
          </p:nvSpPr>
          <p:spPr>
            <a:xfrm>
              <a:off x="9751184" y="5948314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Category-wise Average Rating</a:t>
              </a:r>
              <a:endParaRPr lang="en-US" sz="1750" dirty="0"/>
            </a:p>
          </p:txBody>
        </p:sp>
        <p:graphicFrame>
          <p:nvGraphicFramePr>
            <p:cNvPr id="194" name="Chart 193">
              <a:extLst>
                <a:ext uri="{FF2B5EF4-FFF2-40B4-BE49-F238E27FC236}">
                  <a16:creationId xmlns:a16="http://schemas.microsoft.com/office/drawing/2014/main" id="{735B0619-DF42-0AF4-CF7F-6B2ADB98D20D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248170" y="6024957"/>
            <a:ext cx="4191985" cy="21566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95" name="Shape 11">
              <a:extLst>
                <a:ext uri="{FF2B5EF4-FFF2-40B4-BE49-F238E27FC236}">
                  <a16:creationId xmlns:a16="http://schemas.microsoft.com/office/drawing/2014/main" id="{9E0F3D5F-26DD-D06D-586C-553C43AFBFAD}"/>
                </a:ext>
              </a:extLst>
            </p:cNvPr>
            <p:cNvSpPr/>
            <p:nvPr/>
          </p:nvSpPr>
          <p:spPr>
            <a:xfrm>
              <a:off x="6359716" y="5751542"/>
              <a:ext cx="2986840" cy="2369825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solidFill>
                <a:srgbClr val="D67E00"/>
              </a:solidFill>
              <a:prstDash val="solid"/>
            </a:ln>
            <a:effectLst>
              <a:outerShdw dist="2032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96" name="Text 8">
              <a:extLst>
                <a:ext uri="{FF2B5EF4-FFF2-40B4-BE49-F238E27FC236}">
                  <a16:creationId xmlns:a16="http://schemas.microsoft.com/office/drawing/2014/main" id="{760907E7-B53B-702F-B311-6B29C912ED5A}"/>
                </a:ext>
              </a:extLst>
            </p:cNvPr>
            <p:cNvSpPr/>
            <p:nvPr/>
          </p:nvSpPr>
          <p:spPr>
            <a:xfrm>
              <a:off x="6069956" y="5776177"/>
              <a:ext cx="3501509" cy="42468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 anchor="t"/>
            <a:lstStyle/>
            <a:p>
              <a:pPr algn="l">
                <a:lnSpc>
                  <a:spcPts val="2850"/>
                </a:lnSpc>
                <a:buSzPct val="100000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     Free vs Paid App Comparison</a:t>
              </a:r>
              <a:endParaRPr lang="en-US" sz="1750" dirty="0"/>
            </a:p>
          </p:txBody>
        </p:sp>
        <p:graphicFrame>
          <p:nvGraphicFramePr>
            <p:cNvPr id="197" name="Chart 196">
              <a:extLst>
                <a:ext uri="{FF2B5EF4-FFF2-40B4-BE49-F238E27FC236}">
                  <a16:creationId xmlns:a16="http://schemas.microsoft.com/office/drawing/2014/main" id="{52A55D0D-EA19-F448-C337-70BD63A5811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359716" y="6087960"/>
            <a:ext cx="2921987" cy="20334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FA9E7124-E1C8-9954-DCA5-3E1D5D86F9C4}"/>
              </a:ext>
            </a:extLst>
          </p:cNvPr>
          <p:cNvGrpSpPr/>
          <p:nvPr/>
        </p:nvGrpSpPr>
        <p:grpSpPr>
          <a:xfrm>
            <a:off x="-14452073" y="-34876"/>
            <a:ext cx="23557992" cy="8229600"/>
            <a:chOff x="-5354969" y="-34876"/>
            <a:chExt cx="23557992" cy="8229600"/>
          </a:xfrm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229529E0-54AD-A333-78B0-AC2DA7B87F49}"/>
                </a:ext>
              </a:extLst>
            </p:cNvPr>
            <p:cNvSpPr/>
            <p:nvPr/>
          </p:nvSpPr>
          <p:spPr>
            <a:xfrm>
              <a:off x="-5354969" y="-34876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4739176 h 8229600"/>
                <a:gd name="connsiteX3" fmla="*/ 14653263 w 15483840"/>
                <a:gd name="connsiteY3" fmla="*/ 4734560 h 8229600"/>
                <a:gd name="connsiteX4" fmla="*/ 15323817 w 15483840"/>
                <a:gd name="connsiteY4" fmla="*/ 4734560 h 8229600"/>
                <a:gd name="connsiteX5" fmla="*/ 15483840 w 15483840"/>
                <a:gd name="connsiteY5" fmla="*/ 4894583 h 8229600"/>
                <a:gd name="connsiteX6" fmla="*/ 15483840 w 15483840"/>
                <a:gd name="connsiteY6" fmla="*/ 5534657 h 8229600"/>
                <a:gd name="connsiteX7" fmla="*/ 15323817 w 15483840"/>
                <a:gd name="connsiteY7" fmla="*/ 5694680 h 8229600"/>
                <a:gd name="connsiteX8" fmla="*/ 14653263 w 15483840"/>
                <a:gd name="connsiteY8" fmla="*/ 5694680 h 8229600"/>
                <a:gd name="connsiteX9" fmla="*/ 14630400 w 15483840"/>
                <a:gd name="connsiteY9" fmla="*/ 569006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4739176"/>
                  </a:lnTo>
                  <a:lnTo>
                    <a:pt x="14653263" y="4734560"/>
                  </a:lnTo>
                  <a:lnTo>
                    <a:pt x="15323817" y="4734560"/>
                  </a:lnTo>
                  <a:cubicBezTo>
                    <a:pt x="15412195" y="4734560"/>
                    <a:pt x="15483840" y="4806205"/>
                    <a:pt x="15483840" y="4894583"/>
                  </a:cubicBezTo>
                  <a:lnTo>
                    <a:pt x="15483840" y="5534657"/>
                  </a:lnTo>
                  <a:cubicBezTo>
                    <a:pt x="15483840" y="5623035"/>
                    <a:pt x="15412195" y="5694680"/>
                    <a:pt x="15323817" y="5694680"/>
                  </a:cubicBezTo>
                  <a:lnTo>
                    <a:pt x="14653263" y="5694680"/>
                  </a:lnTo>
                  <a:lnTo>
                    <a:pt x="14630400" y="569006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E5EC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0" name="Text 0">
              <a:extLst>
                <a:ext uri="{FF2B5EF4-FFF2-40B4-BE49-F238E27FC236}">
                  <a16:creationId xmlns:a16="http://schemas.microsoft.com/office/drawing/2014/main" id="{A6C13E13-DE45-B870-9F86-02652A00533C}"/>
                </a:ext>
              </a:extLst>
            </p:cNvPr>
            <p:cNvSpPr/>
            <p:nvPr/>
          </p:nvSpPr>
          <p:spPr>
            <a:xfrm>
              <a:off x="4460115" y="47109"/>
              <a:ext cx="3115508" cy="38945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50"/>
                </a:lnSpc>
                <a:buNone/>
              </a:pPr>
              <a:r>
                <a:rPr lang="en-US" sz="24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Key Insights</a:t>
              </a:r>
              <a:endParaRPr lang="en-US" sz="2450" dirty="0"/>
            </a:p>
          </p:txBody>
        </p:sp>
        <p:sp>
          <p:nvSpPr>
            <p:cNvPr id="201" name="Shape 1">
              <a:extLst>
                <a:ext uri="{FF2B5EF4-FFF2-40B4-BE49-F238E27FC236}">
                  <a16:creationId xmlns:a16="http://schemas.microsoft.com/office/drawing/2014/main" id="{D05B114B-9B3C-4F77-F2ED-D080A1322E68}"/>
                </a:ext>
              </a:extLst>
            </p:cNvPr>
            <p:cNvSpPr/>
            <p:nvPr/>
          </p:nvSpPr>
          <p:spPr>
            <a:xfrm>
              <a:off x="4460115" y="685760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02" name="Shape 2">
              <a:extLst>
                <a:ext uri="{FF2B5EF4-FFF2-40B4-BE49-F238E27FC236}">
                  <a16:creationId xmlns:a16="http://schemas.microsoft.com/office/drawing/2014/main" id="{8C51D5CD-B5B1-F734-82AD-CB26744059E3}"/>
                </a:ext>
              </a:extLst>
            </p:cNvPr>
            <p:cNvSpPr/>
            <p:nvPr/>
          </p:nvSpPr>
          <p:spPr>
            <a:xfrm>
              <a:off x="4475355" y="701000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03" name="Image 0" descr="preencoded.png">
              <a:extLst>
                <a:ext uri="{FF2B5EF4-FFF2-40B4-BE49-F238E27FC236}">
                  <a16:creationId xmlns:a16="http://schemas.microsoft.com/office/drawing/2014/main" id="{7007A1C6-BC10-F2C7-C606-0A3994A5B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27279" y="966510"/>
              <a:ext cx="186928" cy="186928"/>
            </a:xfrm>
            <a:prstGeom prst="rect">
              <a:avLst/>
            </a:prstGeom>
          </p:spPr>
        </p:pic>
        <p:sp>
          <p:nvSpPr>
            <p:cNvPr id="204" name="Text 3">
              <a:extLst>
                <a:ext uri="{FF2B5EF4-FFF2-40B4-BE49-F238E27FC236}">
                  <a16:creationId xmlns:a16="http://schemas.microsoft.com/office/drawing/2014/main" id="{996A0759-C45E-482D-A1F1-7185D9AAE704}"/>
                </a:ext>
              </a:extLst>
            </p:cNvPr>
            <p:cNvSpPr/>
            <p:nvPr/>
          </p:nvSpPr>
          <p:spPr>
            <a:xfrm>
              <a:off x="5098290" y="825540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Overall Scale</a:t>
              </a:r>
              <a:endParaRPr lang="en-US" sz="1200" dirty="0"/>
            </a:p>
          </p:txBody>
        </p:sp>
        <p:sp>
          <p:nvSpPr>
            <p:cNvPr id="205" name="Text 4">
              <a:extLst>
                <a:ext uri="{FF2B5EF4-FFF2-40B4-BE49-F238E27FC236}">
                  <a16:creationId xmlns:a16="http://schemas.microsoft.com/office/drawing/2014/main" id="{3C583D60-D85E-16EB-B115-5D28817B49D8}"/>
                </a:ext>
              </a:extLst>
            </p:cNvPr>
            <p:cNvSpPr/>
            <p:nvPr/>
          </p:nvSpPr>
          <p:spPr>
            <a:xfrm>
              <a:off x="5098290" y="1094978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10,000+ apps across 33 diverse categories</a:t>
              </a:r>
              <a:endParaRPr lang="en-US" sz="950" dirty="0"/>
            </a:p>
          </p:txBody>
        </p:sp>
        <p:sp>
          <p:nvSpPr>
            <p:cNvPr id="206" name="Shape 5">
              <a:extLst>
                <a:ext uri="{FF2B5EF4-FFF2-40B4-BE49-F238E27FC236}">
                  <a16:creationId xmlns:a16="http://schemas.microsoft.com/office/drawing/2014/main" id="{BCF58ACA-879A-E186-7A32-0AFB9295240E}"/>
                </a:ext>
              </a:extLst>
            </p:cNvPr>
            <p:cNvSpPr/>
            <p:nvPr/>
          </p:nvSpPr>
          <p:spPr>
            <a:xfrm>
              <a:off x="4444875" y="1599145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07" name="Shape 6">
              <a:extLst>
                <a:ext uri="{FF2B5EF4-FFF2-40B4-BE49-F238E27FC236}">
                  <a16:creationId xmlns:a16="http://schemas.microsoft.com/office/drawing/2014/main" id="{A6C6C9B8-CABD-68A6-8812-7CE29BFF8476}"/>
                </a:ext>
              </a:extLst>
            </p:cNvPr>
            <p:cNvSpPr/>
            <p:nvPr/>
          </p:nvSpPr>
          <p:spPr>
            <a:xfrm>
              <a:off x="4460115" y="1614385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08" name="Image 1" descr="preencoded.png">
              <a:extLst>
                <a:ext uri="{FF2B5EF4-FFF2-40B4-BE49-F238E27FC236}">
                  <a16:creationId xmlns:a16="http://schemas.microsoft.com/office/drawing/2014/main" id="{BC7E4E21-35DE-4F4A-311D-B61A5B8C964A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12039" y="1879894"/>
              <a:ext cx="186928" cy="186928"/>
            </a:xfrm>
            <a:prstGeom prst="rect">
              <a:avLst/>
            </a:prstGeom>
          </p:spPr>
        </p:pic>
        <p:sp>
          <p:nvSpPr>
            <p:cNvPr id="209" name="Text 7">
              <a:extLst>
                <a:ext uri="{FF2B5EF4-FFF2-40B4-BE49-F238E27FC236}">
                  <a16:creationId xmlns:a16="http://schemas.microsoft.com/office/drawing/2014/main" id="{667A42A1-77E4-A92A-4762-6DAA20CDF8E9}"/>
                </a:ext>
              </a:extLst>
            </p:cNvPr>
            <p:cNvSpPr/>
            <p:nvPr/>
          </p:nvSpPr>
          <p:spPr>
            <a:xfrm>
              <a:off x="5083050" y="1738924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Category Leader</a:t>
              </a:r>
              <a:endParaRPr lang="en-US" sz="1200" dirty="0"/>
            </a:p>
          </p:txBody>
        </p:sp>
        <p:sp>
          <p:nvSpPr>
            <p:cNvPr id="210" name="Text 8">
              <a:extLst>
                <a:ext uri="{FF2B5EF4-FFF2-40B4-BE49-F238E27FC236}">
                  <a16:creationId xmlns:a16="http://schemas.microsoft.com/office/drawing/2014/main" id="{F03042CA-A815-F4A5-1C6C-4C7C7244B9A8}"/>
                </a:ext>
              </a:extLst>
            </p:cNvPr>
            <p:cNvSpPr/>
            <p:nvPr/>
          </p:nvSpPr>
          <p:spPr>
            <a:xfrm>
              <a:off x="5083050" y="2008362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Family apps dominate the marketplace</a:t>
              </a:r>
              <a:endParaRPr lang="en-US" sz="950" dirty="0"/>
            </a:p>
          </p:txBody>
        </p:sp>
        <p:sp>
          <p:nvSpPr>
            <p:cNvPr id="211" name="Shape 9">
              <a:extLst>
                <a:ext uri="{FF2B5EF4-FFF2-40B4-BE49-F238E27FC236}">
                  <a16:creationId xmlns:a16="http://schemas.microsoft.com/office/drawing/2014/main" id="{E7263115-2A01-BBA0-5550-A69118C649F2}"/>
                </a:ext>
              </a:extLst>
            </p:cNvPr>
            <p:cNvSpPr/>
            <p:nvPr/>
          </p:nvSpPr>
          <p:spPr>
            <a:xfrm>
              <a:off x="4444875" y="2507766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12" name="Shape 10">
              <a:extLst>
                <a:ext uri="{FF2B5EF4-FFF2-40B4-BE49-F238E27FC236}">
                  <a16:creationId xmlns:a16="http://schemas.microsoft.com/office/drawing/2014/main" id="{22AE4003-20FC-D1D8-0E1B-865E0C1B21DF}"/>
                </a:ext>
              </a:extLst>
            </p:cNvPr>
            <p:cNvSpPr/>
            <p:nvPr/>
          </p:nvSpPr>
          <p:spPr>
            <a:xfrm>
              <a:off x="4460115" y="252300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13" name="Image 2" descr="preencoded.png">
              <a:extLst>
                <a:ext uri="{FF2B5EF4-FFF2-40B4-BE49-F238E27FC236}">
                  <a16:creationId xmlns:a16="http://schemas.microsoft.com/office/drawing/2014/main" id="{FC4242C2-5C86-3F3F-F19D-8AFE35D4F4E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12039" y="2788515"/>
              <a:ext cx="186928" cy="186928"/>
            </a:xfrm>
            <a:prstGeom prst="rect">
              <a:avLst/>
            </a:prstGeom>
          </p:spPr>
        </p:pic>
        <p:sp>
          <p:nvSpPr>
            <p:cNvPr id="214" name="Text 11">
              <a:extLst>
                <a:ext uri="{FF2B5EF4-FFF2-40B4-BE49-F238E27FC236}">
                  <a16:creationId xmlns:a16="http://schemas.microsoft.com/office/drawing/2014/main" id="{6737ED23-C6D6-FA9F-F8D3-10BACCFACC6C}"/>
                </a:ext>
              </a:extLst>
            </p:cNvPr>
            <p:cNvSpPr/>
            <p:nvPr/>
          </p:nvSpPr>
          <p:spPr>
            <a:xfrm>
              <a:off x="5083050" y="2647545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Average Rating</a:t>
              </a:r>
              <a:endParaRPr lang="en-US" sz="1200" dirty="0"/>
            </a:p>
          </p:txBody>
        </p:sp>
        <p:sp>
          <p:nvSpPr>
            <p:cNvPr id="215" name="Text 12">
              <a:extLst>
                <a:ext uri="{FF2B5EF4-FFF2-40B4-BE49-F238E27FC236}">
                  <a16:creationId xmlns:a16="http://schemas.microsoft.com/office/drawing/2014/main" id="{915AD8BA-E1A5-C0CE-5A9E-95FE5250D92D}"/>
                </a:ext>
              </a:extLst>
            </p:cNvPr>
            <p:cNvSpPr/>
            <p:nvPr/>
          </p:nvSpPr>
          <p:spPr>
            <a:xfrm>
              <a:off x="5083050" y="291698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4.1 stars across all apps</a:t>
              </a:r>
              <a:endParaRPr lang="en-US" sz="950" dirty="0"/>
            </a:p>
          </p:txBody>
        </p:sp>
        <p:sp>
          <p:nvSpPr>
            <p:cNvPr id="216" name="Shape 13">
              <a:extLst>
                <a:ext uri="{FF2B5EF4-FFF2-40B4-BE49-F238E27FC236}">
                  <a16:creationId xmlns:a16="http://schemas.microsoft.com/office/drawing/2014/main" id="{E8104A26-3C6D-C158-E4D0-D545EBEB297F}"/>
                </a:ext>
              </a:extLst>
            </p:cNvPr>
            <p:cNvSpPr/>
            <p:nvPr/>
          </p:nvSpPr>
          <p:spPr>
            <a:xfrm>
              <a:off x="4460115" y="3430885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17" name="Shape 14">
              <a:extLst>
                <a:ext uri="{FF2B5EF4-FFF2-40B4-BE49-F238E27FC236}">
                  <a16:creationId xmlns:a16="http://schemas.microsoft.com/office/drawing/2014/main" id="{9D0245AA-EB81-FB6C-D7CB-9E0D51BDD40C}"/>
                </a:ext>
              </a:extLst>
            </p:cNvPr>
            <p:cNvSpPr/>
            <p:nvPr/>
          </p:nvSpPr>
          <p:spPr>
            <a:xfrm>
              <a:off x="4475355" y="3446125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18" name="Image 3" descr="preencoded.png">
              <a:extLst>
                <a:ext uri="{FF2B5EF4-FFF2-40B4-BE49-F238E27FC236}">
                  <a16:creationId xmlns:a16="http://schemas.microsoft.com/office/drawing/2014/main" id="{5E340B4E-7B3E-E2EC-E49D-0D4A6678D1CC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27279" y="3711634"/>
              <a:ext cx="186928" cy="186928"/>
            </a:xfrm>
            <a:prstGeom prst="rect">
              <a:avLst/>
            </a:prstGeom>
          </p:spPr>
        </p:pic>
        <p:sp>
          <p:nvSpPr>
            <p:cNvPr id="219" name="Text 15">
              <a:extLst>
                <a:ext uri="{FF2B5EF4-FFF2-40B4-BE49-F238E27FC236}">
                  <a16:creationId xmlns:a16="http://schemas.microsoft.com/office/drawing/2014/main" id="{8DFFFC5A-A471-DD47-7787-6D5B388778C5}"/>
                </a:ext>
              </a:extLst>
            </p:cNvPr>
            <p:cNvSpPr/>
            <p:nvPr/>
          </p:nvSpPr>
          <p:spPr>
            <a:xfrm>
              <a:off x="5098290" y="3570664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Free Apps</a:t>
              </a:r>
              <a:endParaRPr lang="en-US" sz="1200" dirty="0"/>
            </a:p>
          </p:txBody>
        </p:sp>
        <p:sp>
          <p:nvSpPr>
            <p:cNvPr id="220" name="Text 16">
              <a:extLst>
                <a:ext uri="{FF2B5EF4-FFF2-40B4-BE49-F238E27FC236}">
                  <a16:creationId xmlns:a16="http://schemas.microsoft.com/office/drawing/2014/main" id="{2971000D-DA89-90DB-DFC5-4EBE3639E842}"/>
                </a:ext>
              </a:extLst>
            </p:cNvPr>
            <p:cNvSpPr/>
            <p:nvPr/>
          </p:nvSpPr>
          <p:spPr>
            <a:xfrm>
              <a:off x="5098290" y="3840103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99.96% of total apps are free to download</a:t>
              </a:r>
              <a:endParaRPr lang="en-US" sz="950" dirty="0"/>
            </a:p>
          </p:txBody>
        </p:sp>
        <p:sp>
          <p:nvSpPr>
            <p:cNvPr id="221" name="Shape 17">
              <a:extLst>
                <a:ext uri="{FF2B5EF4-FFF2-40B4-BE49-F238E27FC236}">
                  <a16:creationId xmlns:a16="http://schemas.microsoft.com/office/drawing/2014/main" id="{44F37C2E-D60B-4079-09EE-0FCA53FCC551}"/>
                </a:ext>
              </a:extLst>
            </p:cNvPr>
            <p:cNvSpPr/>
            <p:nvPr/>
          </p:nvSpPr>
          <p:spPr>
            <a:xfrm>
              <a:off x="4460115" y="4356616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22" name="Shape 18">
              <a:extLst>
                <a:ext uri="{FF2B5EF4-FFF2-40B4-BE49-F238E27FC236}">
                  <a16:creationId xmlns:a16="http://schemas.microsoft.com/office/drawing/2014/main" id="{902B2840-F65B-A9FF-3286-997205F9B7F4}"/>
                </a:ext>
              </a:extLst>
            </p:cNvPr>
            <p:cNvSpPr/>
            <p:nvPr/>
          </p:nvSpPr>
          <p:spPr>
            <a:xfrm>
              <a:off x="4475355" y="437185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23" name="Image 4" descr="preencoded.png">
              <a:extLst>
                <a:ext uri="{FF2B5EF4-FFF2-40B4-BE49-F238E27FC236}">
                  <a16:creationId xmlns:a16="http://schemas.microsoft.com/office/drawing/2014/main" id="{49268523-C7ED-138B-5D8E-B463BB04A87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627279" y="4637366"/>
              <a:ext cx="186928" cy="186928"/>
            </a:xfrm>
            <a:prstGeom prst="rect">
              <a:avLst/>
            </a:prstGeom>
          </p:spPr>
        </p:pic>
        <p:sp>
          <p:nvSpPr>
            <p:cNvPr id="224" name="Text 19">
              <a:extLst>
                <a:ext uri="{FF2B5EF4-FFF2-40B4-BE49-F238E27FC236}">
                  <a16:creationId xmlns:a16="http://schemas.microsoft.com/office/drawing/2014/main" id="{2E631ED3-0AC7-60B2-8E3B-61C14248B80F}"/>
                </a:ext>
              </a:extLst>
            </p:cNvPr>
            <p:cNvSpPr/>
            <p:nvPr/>
          </p:nvSpPr>
          <p:spPr>
            <a:xfrm>
              <a:off x="5098290" y="4496396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Best Rated</a:t>
              </a:r>
              <a:endParaRPr lang="en-US" sz="1200" dirty="0"/>
            </a:p>
          </p:txBody>
        </p:sp>
        <p:sp>
          <p:nvSpPr>
            <p:cNvPr id="225" name="Text 20">
              <a:extLst>
                <a:ext uri="{FF2B5EF4-FFF2-40B4-BE49-F238E27FC236}">
                  <a16:creationId xmlns:a16="http://schemas.microsoft.com/office/drawing/2014/main" id="{867FF85E-04D6-B45E-B85A-606665B9540B}"/>
                </a:ext>
              </a:extLst>
            </p:cNvPr>
            <p:cNvSpPr/>
            <p:nvPr/>
          </p:nvSpPr>
          <p:spPr>
            <a:xfrm>
              <a:off x="5098290" y="476583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Education category achieves highest ratings</a:t>
              </a:r>
              <a:endParaRPr lang="en-US" sz="950" dirty="0"/>
            </a:p>
          </p:txBody>
        </p:sp>
        <p:sp>
          <p:nvSpPr>
            <p:cNvPr id="226" name="Shape 21">
              <a:extLst>
                <a:ext uri="{FF2B5EF4-FFF2-40B4-BE49-F238E27FC236}">
                  <a16:creationId xmlns:a16="http://schemas.microsoft.com/office/drawing/2014/main" id="{72112F44-E04E-FA2C-7D64-B81982453473}"/>
                </a:ext>
              </a:extLst>
            </p:cNvPr>
            <p:cNvSpPr/>
            <p:nvPr/>
          </p:nvSpPr>
          <p:spPr>
            <a:xfrm>
              <a:off x="4444875" y="5282347"/>
              <a:ext cx="436203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27" name="Shape 22">
              <a:extLst>
                <a:ext uri="{FF2B5EF4-FFF2-40B4-BE49-F238E27FC236}">
                  <a16:creationId xmlns:a16="http://schemas.microsoft.com/office/drawing/2014/main" id="{3465D2EA-79F4-90A6-6E7F-F5BE2761BBEF}"/>
                </a:ext>
              </a:extLst>
            </p:cNvPr>
            <p:cNvSpPr/>
            <p:nvPr/>
          </p:nvSpPr>
          <p:spPr>
            <a:xfrm>
              <a:off x="4460115" y="5297587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28" name="Image 5" descr="preencoded.png">
              <a:extLst>
                <a:ext uri="{FF2B5EF4-FFF2-40B4-BE49-F238E27FC236}">
                  <a16:creationId xmlns:a16="http://schemas.microsoft.com/office/drawing/2014/main" id="{BFB7C6F1-E5EF-BEC1-410E-F2A738FF04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612039" y="5563096"/>
              <a:ext cx="186928" cy="186928"/>
            </a:xfrm>
            <a:prstGeom prst="rect">
              <a:avLst/>
            </a:prstGeom>
          </p:spPr>
        </p:pic>
        <p:sp>
          <p:nvSpPr>
            <p:cNvPr id="230" name="Text 23">
              <a:extLst>
                <a:ext uri="{FF2B5EF4-FFF2-40B4-BE49-F238E27FC236}">
                  <a16:creationId xmlns:a16="http://schemas.microsoft.com/office/drawing/2014/main" id="{576B931A-7069-FBFE-EED8-6045BCAF5CF4}"/>
                </a:ext>
              </a:extLst>
            </p:cNvPr>
            <p:cNvSpPr/>
            <p:nvPr/>
          </p:nvSpPr>
          <p:spPr>
            <a:xfrm>
              <a:off x="5083050" y="5422126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Top Performer</a:t>
              </a:r>
              <a:endParaRPr lang="en-US" sz="1200" dirty="0"/>
            </a:p>
          </p:txBody>
        </p:sp>
        <p:sp>
          <p:nvSpPr>
            <p:cNvPr id="231" name="Text 24">
              <a:extLst>
                <a:ext uri="{FF2B5EF4-FFF2-40B4-BE49-F238E27FC236}">
                  <a16:creationId xmlns:a16="http://schemas.microsoft.com/office/drawing/2014/main" id="{48F67114-D791-80D1-0C3C-864EC0E63419}"/>
                </a:ext>
              </a:extLst>
            </p:cNvPr>
            <p:cNvSpPr/>
            <p:nvPr/>
          </p:nvSpPr>
          <p:spPr>
            <a:xfrm>
              <a:off x="5083050" y="569156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Subway Surfers leads in installs</a:t>
              </a:r>
              <a:endParaRPr lang="en-US" sz="950" dirty="0"/>
            </a:p>
          </p:txBody>
        </p:sp>
        <p:sp>
          <p:nvSpPr>
            <p:cNvPr id="232" name="Shape 25">
              <a:extLst>
                <a:ext uri="{FF2B5EF4-FFF2-40B4-BE49-F238E27FC236}">
                  <a16:creationId xmlns:a16="http://schemas.microsoft.com/office/drawing/2014/main" id="{0054BEE2-86A9-0C63-D7CA-2C3D6F69B101}"/>
                </a:ext>
              </a:extLst>
            </p:cNvPr>
            <p:cNvSpPr/>
            <p:nvPr/>
          </p:nvSpPr>
          <p:spPr>
            <a:xfrm>
              <a:off x="4444875" y="6189556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33" name="Shape 26">
              <a:extLst>
                <a:ext uri="{FF2B5EF4-FFF2-40B4-BE49-F238E27FC236}">
                  <a16:creationId xmlns:a16="http://schemas.microsoft.com/office/drawing/2014/main" id="{193A9E80-C4D9-8AA9-2175-F1178B4E6465}"/>
                </a:ext>
              </a:extLst>
            </p:cNvPr>
            <p:cNvSpPr/>
            <p:nvPr/>
          </p:nvSpPr>
          <p:spPr>
            <a:xfrm>
              <a:off x="4460115" y="620479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34" name="Image 6" descr="preencoded.png">
              <a:extLst>
                <a:ext uri="{FF2B5EF4-FFF2-40B4-BE49-F238E27FC236}">
                  <a16:creationId xmlns:a16="http://schemas.microsoft.com/office/drawing/2014/main" id="{4E272D85-9409-F7DA-573A-C1FEAE6DA6C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12039" y="6470305"/>
              <a:ext cx="186928" cy="186928"/>
            </a:xfrm>
            <a:prstGeom prst="rect">
              <a:avLst/>
            </a:prstGeom>
          </p:spPr>
        </p:pic>
        <p:sp>
          <p:nvSpPr>
            <p:cNvPr id="235" name="Text 27">
              <a:extLst>
                <a:ext uri="{FF2B5EF4-FFF2-40B4-BE49-F238E27FC236}">
                  <a16:creationId xmlns:a16="http://schemas.microsoft.com/office/drawing/2014/main" id="{4A7E1BBF-8F33-3BC6-621D-75803C3DE2FD}"/>
                </a:ext>
              </a:extLst>
            </p:cNvPr>
            <p:cNvSpPr/>
            <p:nvPr/>
          </p:nvSpPr>
          <p:spPr>
            <a:xfrm>
              <a:off x="5083050" y="6329335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User Engagement</a:t>
              </a:r>
              <a:endParaRPr lang="en-US" sz="1200" dirty="0"/>
            </a:p>
          </p:txBody>
        </p:sp>
        <p:sp>
          <p:nvSpPr>
            <p:cNvPr id="236" name="Text 28">
              <a:extLst>
                <a:ext uri="{FF2B5EF4-FFF2-40B4-BE49-F238E27FC236}">
                  <a16:creationId xmlns:a16="http://schemas.microsoft.com/office/drawing/2014/main" id="{33930D50-B66A-AD51-E7BB-7A441C26B0FB}"/>
                </a:ext>
              </a:extLst>
            </p:cNvPr>
            <p:cNvSpPr/>
            <p:nvPr/>
          </p:nvSpPr>
          <p:spPr>
            <a:xfrm>
              <a:off x="5083050" y="659877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4.8 billion+ total reviews recorded</a:t>
              </a:r>
              <a:endParaRPr lang="en-US" sz="950" dirty="0"/>
            </a:p>
          </p:txBody>
        </p:sp>
        <p:sp>
          <p:nvSpPr>
            <p:cNvPr id="237" name="Shape 29">
              <a:extLst>
                <a:ext uri="{FF2B5EF4-FFF2-40B4-BE49-F238E27FC236}">
                  <a16:creationId xmlns:a16="http://schemas.microsoft.com/office/drawing/2014/main" id="{2FCA663F-90E2-850A-C250-D9363F6F805E}"/>
                </a:ext>
              </a:extLst>
            </p:cNvPr>
            <p:cNvSpPr/>
            <p:nvPr/>
          </p:nvSpPr>
          <p:spPr>
            <a:xfrm>
              <a:off x="4460115" y="7077762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38" name="Shape 30">
              <a:extLst>
                <a:ext uri="{FF2B5EF4-FFF2-40B4-BE49-F238E27FC236}">
                  <a16:creationId xmlns:a16="http://schemas.microsoft.com/office/drawing/2014/main" id="{BC621EA1-D4A8-3B26-C880-70FE5ED0C225}"/>
                </a:ext>
              </a:extLst>
            </p:cNvPr>
            <p:cNvSpPr/>
            <p:nvPr/>
          </p:nvSpPr>
          <p:spPr>
            <a:xfrm>
              <a:off x="4475355" y="7093002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pic>
          <p:nvPicPr>
            <p:cNvPr id="239" name="Image 7" descr="preencoded.png">
              <a:extLst>
                <a:ext uri="{FF2B5EF4-FFF2-40B4-BE49-F238E27FC236}">
                  <a16:creationId xmlns:a16="http://schemas.microsoft.com/office/drawing/2014/main" id="{798C2EA8-2EAB-4837-5272-26AAD682D589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627279" y="7358511"/>
              <a:ext cx="186928" cy="186928"/>
            </a:xfrm>
            <a:prstGeom prst="rect">
              <a:avLst/>
            </a:prstGeom>
          </p:spPr>
        </p:pic>
        <p:sp>
          <p:nvSpPr>
            <p:cNvPr id="240" name="Text 31">
              <a:extLst>
                <a:ext uri="{FF2B5EF4-FFF2-40B4-BE49-F238E27FC236}">
                  <a16:creationId xmlns:a16="http://schemas.microsoft.com/office/drawing/2014/main" id="{9D78B48F-C24D-E4A3-0BA1-53BF35F84C83}"/>
                </a:ext>
              </a:extLst>
            </p:cNvPr>
            <p:cNvSpPr/>
            <p:nvPr/>
          </p:nvSpPr>
          <p:spPr>
            <a:xfrm>
              <a:off x="5098290" y="7217541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Top Paid App</a:t>
              </a:r>
              <a:endParaRPr lang="en-US" sz="1200" dirty="0"/>
            </a:p>
          </p:txBody>
        </p:sp>
        <p:sp>
          <p:nvSpPr>
            <p:cNvPr id="241" name="Text 32">
              <a:extLst>
                <a:ext uri="{FF2B5EF4-FFF2-40B4-BE49-F238E27FC236}">
                  <a16:creationId xmlns:a16="http://schemas.microsoft.com/office/drawing/2014/main" id="{4DBE1979-B45D-5AE5-CFB0-0E52021C10FD}"/>
                </a:ext>
              </a:extLst>
            </p:cNvPr>
            <p:cNvSpPr/>
            <p:nvPr/>
          </p:nvSpPr>
          <p:spPr>
            <a:xfrm>
              <a:off x="5098290" y="7486980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Minecraft dominates paid app category</a:t>
              </a:r>
              <a:endParaRPr lang="en-US" sz="950" dirty="0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1DEF965B-C438-9196-71C8-1BC9AB6802C5}"/>
              </a:ext>
            </a:extLst>
          </p:cNvPr>
          <p:cNvGrpSpPr/>
          <p:nvPr/>
        </p:nvGrpSpPr>
        <p:grpSpPr>
          <a:xfrm>
            <a:off x="-14410159" y="23446"/>
            <a:ext cx="15483840" cy="8229600"/>
            <a:chOff x="-5366977" y="-15240"/>
            <a:chExt cx="15483840" cy="8229600"/>
          </a:xfrm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B10C59B7-D5E5-7B45-4833-5C8E5CA4D06C}"/>
                </a:ext>
              </a:extLst>
            </p:cNvPr>
            <p:cNvSpPr/>
            <p:nvPr/>
          </p:nvSpPr>
          <p:spPr>
            <a:xfrm>
              <a:off x="-5366977" y="-1524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5816136 h 8229600"/>
                <a:gd name="connsiteX3" fmla="*/ 14653263 w 15483840"/>
                <a:gd name="connsiteY3" fmla="*/ 5811520 h 8229600"/>
                <a:gd name="connsiteX4" fmla="*/ 15323817 w 15483840"/>
                <a:gd name="connsiteY4" fmla="*/ 5811520 h 8229600"/>
                <a:gd name="connsiteX5" fmla="*/ 15483840 w 15483840"/>
                <a:gd name="connsiteY5" fmla="*/ 5971543 h 8229600"/>
                <a:gd name="connsiteX6" fmla="*/ 15483840 w 15483840"/>
                <a:gd name="connsiteY6" fmla="*/ 6611617 h 8229600"/>
                <a:gd name="connsiteX7" fmla="*/ 15323817 w 15483840"/>
                <a:gd name="connsiteY7" fmla="*/ 6771640 h 8229600"/>
                <a:gd name="connsiteX8" fmla="*/ 14653263 w 15483840"/>
                <a:gd name="connsiteY8" fmla="*/ 6771640 h 8229600"/>
                <a:gd name="connsiteX9" fmla="*/ 14630400 w 15483840"/>
                <a:gd name="connsiteY9" fmla="*/ 676702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5816136"/>
                  </a:lnTo>
                  <a:lnTo>
                    <a:pt x="14653263" y="5811520"/>
                  </a:lnTo>
                  <a:lnTo>
                    <a:pt x="15323817" y="5811520"/>
                  </a:lnTo>
                  <a:cubicBezTo>
                    <a:pt x="15412195" y="5811520"/>
                    <a:pt x="15483840" y="5883165"/>
                    <a:pt x="15483840" y="5971543"/>
                  </a:cubicBezTo>
                  <a:lnTo>
                    <a:pt x="15483840" y="6611617"/>
                  </a:lnTo>
                  <a:cubicBezTo>
                    <a:pt x="15483840" y="6699995"/>
                    <a:pt x="15412195" y="6771640"/>
                    <a:pt x="15323817" y="6771640"/>
                  </a:cubicBezTo>
                  <a:lnTo>
                    <a:pt x="14653263" y="6771640"/>
                  </a:lnTo>
                  <a:lnTo>
                    <a:pt x="14630400" y="676702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1C0E8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44" name="Text 0">
              <a:extLst>
                <a:ext uri="{FF2B5EF4-FFF2-40B4-BE49-F238E27FC236}">
                  <a16:creationId xmlns:a16="http://schemas.microsoft.com/office/drawing/2014/main" id="{2190DAD6-1770-011E-9893-74F8E0FCA87E}"/>
                </a:ext>
              </a:extLst>
            </p:cNvPr>
            <p:cNvSpPr/>
            <p:nvPr/>
          </p:nvSpPr>
          <p:spPr>
            <a:xfrm>
              <a:off x="1411610" y="120808"/>
              <a:ext cx="6179820" cy="48994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850"/>
                </a:lnSpc>
                <a:buNone/>
              </a:pPr>
              <a:r>
                <a:rPr lang="en-US" sz="30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Dashboard</a:t>
              </a:r>
              <a:endParaRPr lang="en-US" sz="3050" dirty="0"/>
            </a:p>
          </p:txBody>
        </p:sp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596A5EA0-82AC-EDD5-653E-D9C2AAEAF4FF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1353737" y="691773"/>
              <a:ext cx="7806741" cy="4146021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B90A8C21-9BF6-4439-E887-6EA80FC77300}"/>
              </a:ext>
            </a:extLst>
          </p:cNvPr>
          <p:cNvGrpSpPr/>
          <p:nvPr/>
        </p:nvGrpSpPr>
        <p:grpSpPr>
          <a:xfrm>
            <a:off x="-14429933" y="-15240"/>
            <a:ext cx="21027537" cy="8229600"/>
            <a:chOff x="-1417320" y="-15240"/>
            <a:chExt cx="21027537" cy="8229600"/>
          </a:xfrm>
        </p:grpSpPr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598784F3-288C-774E-E2CE-E0BFEB304B39}"/>
                </a:ext>
              </a:extLst>
            </p:cNvPr>
            <p:cNvSpPr/>
            <p:nvPr/>
          </p:nvSpPr>
          <p:spPr>
            <a:xfrm>
              <a:off x="-1417320" y="-1524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6893096 h 8229600"/>
                <a:gd name="connsiteX3" fmla="*/ 14653263 w 15483840"/>
                <a:gd name="connsiteY3" fmla="*/ 6888480 h 8229600"/>
                <a:gd name="connsiteX4" fmla="*/ 15323817 w 15483840"/>
                <a:gd name="connsiteY4" fmla="*/ 6888480 h 8229600"/>
                <a:gd name="connsiteX5" fmla="*/ 15483840 w 15483840"/>
                <a:gd name="connsiteY5" fmla="*/ 7048503 h 8229600"/>
                <a:gd name="connsiteX6" fmla="*/ 15483840 w 15483840"/>
                <a:gd name="connsiteY6" fmla="*/ 7688577 h 8229600"/>
                <a:gd name="connsiteX7" fmla="*/ 15323817 w 15483840"/>
                <a:gd name="connsiteY7" fmla="*/ 7848600 h 8229600"/>
                <a:gd name="connsiteX8" fmla="*/ 14653263 w 15483840"/>
                <a:gd name="connsiteY8" fmla="*/ 7848600 h 8229600"/>
                <a:gd name="connsiteX9" fmla="*/ 14630400 w 15483840"/>
                <a:gd name="connsiteY9" fmla="*/ 784398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6893096"/>
                  </a:lnTo>
                  <a:lnTo>
                    <a:pt x="14653263" y="6888480"/>
                  </a:lnTo>
                  <a:lnTo>
                    <a:pt x="15323817" y="6888480"/>
                  </a:lnTo>
                  <a:cubicBezTo>
                    <a:pt x="15412195" y="6888480"/>
                    <a:pt x="15483840" y="6960125"/>
                    <a:pt x="15483840" y="7048503"/>
                  </a:cubicBezTo>
                  <a:lnTo>
                    <a:pt x="15483840" y="7688577"/>
                  </a:lnTo>
                  <a:cubicBezTo>
                    <a:pt x="15483840" y="7776955"/>
                    <a:pt x="15412195" y="7848600"/>
                    <a:pt x="15323817" y="7848600"/>
                  </a:cubicBezTo>
                  <a:lnTo>
                    <a:pt x="14653263" y="7848600"/>
                  </a:lnTo>
                  <a:lnTo>
                    <a:pt x="14630400" y="784398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CFBAF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58" name="Text 0">
              <a:extLst>
                <a:ext uri="{FF2B5EF4-FFF2-40B4-BE49-F238E27FC236}">
                  <a16:creationId xmlns:a16="http://schemas.microsoft.com/office/drawing/2014/main" id="{8E0AFCDF-E610-4287-ABF9-FD97E157BFFE}"/>
                </a:ext>
              </a:extLst>
            </p:cNvPr>
            <p:cNvSpPr/>
            <p:nvPr/>
          </p:nvSpPr>
          <p:spPr>
            <a:xfrm>
              <a:off x="6271169" y="119271"/>
              <a:ext cx="5852874" cy="57650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4500"/>
                </a:lnSpc>
                <a:buNone/>
              </a:pPr>
              <a:r>
                <a:rPr lang="en-US" sz="360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Strategic Recommendations</a:t>
              </a:r>
              <a:endParaRPr lang="en-US" sz="3600" dirty="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35323AF1-2B58-DF1A-A16C-644BAE53EC70}"/>
                </a:ext>
              </a:extLst>
            </p:cNvPr>
            <p:cNvGrpSpPr/>
            <p:nvPr/>
          </p:nvGrpSpPr>
          <p:grpSpPr>
            <a:xfrm>
              <a:off x="6271169" y="733158"/>
              <a:ext cx="13339048" cy="951072"/>
              <a:chOff x="6745534" y="733158"/>
              <a:chExt cx="13339048" cy="951072"/>
            </a:xfrm>
          </p:grpSpPr>
          <p:sp>
            <p:nvSpPr>
              <p:cNvPr id="285" name="Shape 1">
                <a:extLst>
                  <a:ext uri="{FF2B5EF4-FFF2-40B4-BE49-F238E27FC236}">
                    <a16:creationId xmlns:a16="http://schemas.microsoft.com/office/drawing/2014/main" id="{5078DAD9-E696-EDE3-5B97-646C74AFAE69}"/>
                  </a:ext>
                </a:extLst>
              </p:cNvPr>
              <p:cNvSpPr/>
              <p:nvPr/>
            </p:nvSpPr>
            <p:spPr>
              <a:xfrm>
                <a:off x="6929962" y="854245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6" name="Shape 2">
                <a:extLst>
                  <a:ext uri="{FF2B5EF4-FFF2-40B4-BE49-F238E27FC236}">
                    <a16:creationId xmlns:a16="http://schemas.microsoft.com/office/drawing/2014/main" id="{DE325B94-0CA2-B3DF-1FF2-9E6926C050A9}"/>
                  </a:ext>
                </a:extLst>
              </p:cNvPr>
              <p:cNvSpPr/>
              <p:nvPr/>
            </p:nvSpPr>
            <p:spPr>
              <a:xfrm>
                <a:off x="6745534" y="733158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87" name="Image 0" descr="preencoded.png">
                <a:extLst>
                  <a:ext uri="{FF2B5EF4-FFF2-40B4-BE49-F238E27FC236}">
                    <a16:creationId xmlns:a16="http://schemas.microsoft.com/office/drawing/2014/main" id="{93CC624E-6FFB-7F43-FA30-DED0770D1A5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6883885" y="871509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88" name="Text 3">
                <a:extLst>
                  <a:ext uri="{FF2B5EF4-FFF2-40B4-BE49-F238E27FC236}">
                    <a16:creationId xmlns:a16="http://schemas.microsoft.com/office/drawing/2014/main" id="{431EF621-56FA-C67C-75CA-DCD2CA17DEFA}"/>
                  </a:ext>
                </a:extLst>
              </p:cNvPr>
              <p:cNvSpPr/>
              <p:nvPr/>
            </p:nvSpPr>
            <p:spPr>
              <a:xfrm>
                <a:off x="7483364" y="761971"/>
                <a:ext cx="2890718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Focus on Quality Categories</a:t>
                </a:r>
                <a:endParaRPr lang="en-US" sz="1800" dirty="0"/>
              </a:p>
            </p:txBody>
          </p:sp>
          <p:sp>
            <p:nvSpPr>
              <p:cNvPr id="289" name="Text 4">
                <a:extLst>
                  <a:ext uri="{FF2B5EF4-FFF2-40B4-BE49-F238E27FC236}">
                    <a16:creationId xmlns:a16="http://schemas.microsoft.com/office/drawing/2014/main" id="{64448080-E14C-3688-9ABE-4ED9DD6285D0}"/>
                  </a:ext>
                </a:extLst>
              </p:cNvPr>
              <p:cNvSpPr/>
              <p:nvPr/>
            </p:nvSpPr>
            <p:spPr>
              <a:xfrm>
                <a:off x="7483364" y="1160831"/>
                <a:ext cx="12601218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Prioritize development in high-rating categories like Education to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build premium apps that users value and rate highly</a:t>
                </a:r>
                <a:endParaRPr lang="en-US" sz="1450" dirty="0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E759B74F-FD89-C03D-1CDA-F5499340FB23}"/>
                </a:ext>
              </a:extLst>
            </p:cNvPr>
            <p:cNvGrpSpPr/>
            <p:nvPr/>
          </p:nvGrpSpPr>
          <p:grpSpPr>
            <a:xfrm>
              <a:off x="6271169" y="2186212"/>
              <a:ext cx="13062348" cy="951072"/>
              <a:chOff x="6745534" y="1874506"/>
              <a:chExt cx="13062348" cy="951072"/>
            </a:xfrm>
          </p:grpSpPr>
          <p:sp>
            <p:nvSpPr>
              <p:cNvPr id="280" name="Shape 5">
                <a:extLst>
                  <a:ext uri="{FF2B5EF4-FFF2-40B4-BE49-F238E27FC236}">
                    <a16:creationId xmlns:a16="http://schemas.microsoft.com/office/drawing/2014/main" id="{B04C2C70-D0A5-4DFE-38F5-6C1C8682E75F}"/>
                  </a:ext>
                </a:extLst>
              </p:cNvPr>
              <p:cNvSpPr/>
              <p:nvPr/>
            </p:nvSpPr>
            <p:spPr>
              <a:xfrm>
                <a:off x="6929962" y="1995593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1" name="Shape 6">
                <a:extLst>
                  <a:ext uri="{FF2B5EF4-FFF2-40B4-BE49-F238E27FC236}">
                    <a16:creationId xmlns:a16="http://schemas.microsoft.com/office/drawing/2014/main" id="{8921EEF4-3CD1-5BFC-E560-38E40752243E}"/>
                  </a:ext>
                </a:extLst>
              </p:cNvPr>
              <p:cNvSpPr/>
              <p:nvPr/>
            </p:nvSpPr>
            <p:spPr>
              <a:xfrm>
                <a:off x="6745534" y="1874506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82" name="Image 1" descr="preencoded.png">
                <a:extLst>
                  <a:ext uri="{FF2B5EF4-FFF2-40B4-BE49-F238E27FC236}">
                    <a16:creationId xmlns:a16="http://schemas.microsoft.com/office/drawing/2014/main" id="{08FAB3B6-1EF4-69E1-DA86-687AF77319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6883885" y="2012857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83" name="Text 7">
                <a:extLst>
                  <a:ext uri="{FF2B5EF4-FFF2-40B4-BE49-F238E27FC236}">
                    <a16:creationId xmlns:a16="http://schemas.microsoft.com/office/drawing/2014/main" id="{6297ABF5-A5FD-A850-ACDE-294E1F46CB44}"/>
                  </a:ext>
                </a:extLst>
              </p:cNvPr>
              <p:cNvSpPr/>
              <p:nvPr/>
            </p:nvSpPr>
            <p:spPr>
              <a:xfrm>
                <a:off x="7483365" y="1903319"/>
                <a:ext cx="2803922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Enhance Paid App Visibility</a:t>
                </a:r>
                <a:endParaRPr lang="en-US" sz="1800" dirty="0"/>
              </a:p>
            </p:txBody>
          </p:sp>
          <p:sp>
            <p:nvSpPr>
              <p:cNvPr id="284" name="Text 8">
                <a:extLst>
                  <a:ext uri="{FF2B5EF4-FFF2-40B4-BE49-F238E27FC236}">
                    <a16:creationId xmlns:a16="http://schemas.microsoft.com/office/drawing/2014/main" id="{E4396759-6B61-6872-65AC-6C3F9A38C22A}"/>
                  </a:ext>
                </a:extLst>
              </p:cNvPr>
              <p:cNvSpPr/>
              <p:nvPr/>
            </p:nvSpPr>
            <p:spPr>
              <a:xfrm>
                <a:off x="7483365" y="2302179"/>
                <a:ext cx="12324517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Implement targeted marketing campaigns and better promotional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strategies to increase discoverability of paid apps</a:t>
                </a:r>
                <a:endParaRPr lang="en-US" sz="1450" dirty="0"/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39A390A7-A84B-5999-36D0-7052498613F2}"/>
                </a:ext>
              </a:extLst>
            </p:cNvPr>
            <p:cNvGrpSpPr/>
            <p:nvPr/>
          </p:nvGrpSpPr>
          <p:grpSpPr>
            <a:xfrm>
              <a:off x="6271169" y="3639266"/>
              <a:ext cx="12785646" cy="951071"/>
              <a:chOff x="6745534" y="3015790"/>
              <a:chExt cx="12785646" cy="951071"/>
            </a:xfrm>
          </p:grpSpPr>
          <p:sp>
            <p:nvSpPr>
              <p:cNvPr id="275" name="Shape 9">
                <a:extLst>
                  <a:ext uri="{FF2B5EF4-FFF2-40B4-BE49-F238E27FC236}">
                    <a16:creationId xmlns:a16="http://schemas.microsoft.com/office/drawing/2014/main" id="{DDB70108-0153-24F0-D0FF-2770ECBF97DF}"/>
                  </a:ext>
                </a:extLst>
              </p:cNvPr>
              <p:cNvSpPr/>
              <p:nvPr/>
            </p:nvSpPr>
            <p:spPr>
              <a:xfrm>
                <a:off x="6929962" y="3136876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" name="Shape 10">
                <a:extLst>
                  <a:ext uri="{FF2B5EF4-FFF2-40B4-BE49-F238E27FC236}">
                    <a16:creationId xmlns:a16="http://schemas.microsoft.com/office/drawing/2014/main" id="{6470D8C5-CAD1-A5C5-229F-6BB3651620AE}"/>
                  </a:ext>
                </a:extLst>
              </p:cNvPr>
              <p:cNvSpPr/>
              <p:nvPr/>
            </p:nvSpPr>
            <p:spPr>
              <a:xfrm>
                <a:off x="6745534" y="3015790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77" name="Image 2" descr="preencoded.png">
                <a:extLst>
                  <a:ext uri="{FF2B5EF4-FFF2-40B4-BE49-F238E27FC236}">
                    <a16:creationId xmlns:a16="http://schemas.microsoft.com/office/drawing/2014/main" id="{BE121949-7014-8784-AD84-4AD452066C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6883885" y="3154141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78" name="Text 11">
                <a:extLst>
                  <a:ext uri="{FF2B5EF4-FFF2-40B4-BE49-F238E27FC236}">
                    <a16:creationId xmlns:a16="http://schemas.microsoft.com/office/drawing/2014/main" id="{D0E357AB-5763-681D-6FDD-39FA4A215433}"/>
                  </a:ext>
                </a:extLst>
              </p:cNvPr>
              <p:cNvSpPr/>
              <p:nvPr/>
            </p:nvSpPr>
            <p:spPr>
              <a:xfrm>
                <a:off x="7483365" y="3044603"/>
                <a:ext cx="2650569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Maintain Update Cadence</a:t>
                </a:r>
                <a:endParaRPr lang="en-US" sz="1800" dirty="0"/>
              </a:p>
            </p:txBody>
          </p:sp>
          <p:sp>
            <p:nvSpPr>
              <p:cNvPr id="279" name="Text 12">
                <a:extLst>
                  <a:ext uri="{FF2B5EF4-FFF2-40B4-BE49-F238E27FC236}">
                    <a16:creationId xmlns:a16="http://schemas.microsoft.com/office/drawing/2014/main" id="{801917EB-6365-D67C-259F-E8DE1482A197}"/>
                  </a:ext>
                </a:extLst>
              </p:cNvPr>
              <p:cNvSpPr/>
              <p:nvPr/>
            </p:nvSpPr>
            <p:spPr>
              <a:xfrm>
                <a:off x="7483365" y="3443462"/>
                <a:ext cx="12047815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Encourage developers to release frequent updates, as this practice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strongly correlates with maintaining high user ratings</a:t>
                </a:r>
                <a:endParaRPr lang="en-US" sz="1450" dirty="0"/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7A5F1E3D-CF13-C6D9-B39B-92797F7690EA}"/>
                </a:ext>
              </a:extLst>
            </p:cNvPr>
            <p:cNvGrpSpPr/>
            <p:nvPr/>
          </p:nvGrpSpPr>
          <p:grpSpPr>
            <a:xfrm>
              <a:off x="6271169" y="5092319"/>
              <a:ext cx="12508944" cy="951071"/>
              <a:chOff x="7575638" y="5093941"/>
              <a:chExt cx="12508944" cy="951071"/>
            </a:xfrm>
          </p:grpSpPr>
          <p:sp>
            <p:nvSpPr>
              <p:cNvPr id="270" name="Shape 13">
                <a:extLst>
                  <a:ext uri="{FF2B5EF4-FFF2-40B4-BE49-F238E27FC236}">
                    <a16:creationId xmlns:a16="http://schemas.microsoft.com/office/drawing/2014/main" id="{F820A9B2-F2F5-F77C-92D9-9E28477F2FF7}"/>
                  </a:ext>
                </a:extLst>
              </p:cNvPr>
              <p:cNvSpPr/>
              <p:nvPr/>
            </p:nvSpPr>
            <p:spPr>
              <a:xfrm>
                <a:off x="7760066" y="5215027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1" name="Shape 14">
                <a:extLst>
                  <a:ext uri="{FF2B5EF4-FFF2-40B4-BE49-F238E27FC236}">
                    <a16:creationId xmlns:a16="http://schemas.microsoft.com/office/drawing/2014/main" id="{3F9F5384-4B85-5A01-5FB4-6049A6FBFB13}"/>
                  </a:ext>
                </a:extLst>
              </p:cNvPr>
              <p:cNvSpPr/>
              <p:nvPr/>
            </p:nvSpPr>
            <p:spPr>
              <a:xfrm>
                <a:off x="7575638" y="5093941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F09800"/>
              </a:solidFill>
              <a:ln w="7620">
                <a:solidFill>
                  <a:srgbClr val="D67E00"/>
                </a:solidFill>
                <a:prstDash val="solid"/>
              </a:ln>
              <a:effectLst>
                <a:outerShdw dist="16510" dir="2700000" algn="bl" rotWithShape="0">
                  <a:srgbClr val="D67E00">
                    <a:alpha val="100000"/>
                  </a:srgb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72" name="Image 3" descr="preencoded.png">
                <a:extLst>
                  <a:ext uri="{FF2B5EF4-FFF2-40B4-BE49-F238E27FC236}">
                    <a16:creationId xmlns:a16="http://schemas.microsoft.com/office/drawing/2014/main" id="{BE80248F-5D2A-1719-419C-373389B336E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7713988" y="5232291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73" name="Text 15">
                <a:extLst>
                  <a:ext uri="{FF2B5EF4-FFF2-40B4-BE49-F238E27FC236}">
                    <a16:creationId xmlns:a16="http://schemas.microsoft.com/office/drawing/2014/main" id="{1D0C247E-24AA-492C-012A-28C976B77D4A}"/>
                  </a:ext>
                </a:extLst>
              </p:cNvPr>
              <p:cNvSpPr/>
              <p:nvPr/>
            </p:nvSpPr>
            <p:spPr>
              <a:xfrm>
                <a:off x="8313468" y="5122754"/>
                <a:ext cx="2545794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Support New Developers</a:t>
                </a:r>
                <a:endParaRPr lang="en-US" sz="1800" dirty="0"/>
              </a:p>
            </p:txBody>
          </p:sp>
          <p:sp>
            <p:nvSpPr>
              <p:cNvPr id="274" name="Text 16">
                <a:extLst>
                  <a:ext uri="{FF2B5EF4-FFF2-40B4-BE49-F238E27FC236}">
                    <a16:creationId xmlns:a16="http://schemas.microsoft.com/office/drawing/2014/main" id="{8D21F670-8A4C-4D56-1E4D-53B4102AF600}"/>
                  </a:ext>
                </a:extLst>
              </p:cNvPr>
              <p:cNvSpPr/>
              <p:nvPr/>
            </p:nvSpPr>
            <p:spPr>
              <a:xfrm>
                <a:off x="8313468" y="5521613"/>
                <a:ext cx="11771114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Provide resources and visibility boosts for developers entering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underrepresented categories to foster ecosystem diversity</a:t>
                </a:r>
                <a:endParaRPr lang="en-US" sz="1450" dirty="0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58A6224-FEAF-1335-3E8B-B973F2123D1D}"/>
                </a:ext>
              </a:extLst>
            </p:cNvPr>
            <p:cNvGrpSpPr/>
            <p:nvPr/>
          </p:nvGrpSpPr>
          <p:grpSpPr>
            <a:xfrm>
              <a:off x="6271169" y="6545371"/>
              <a:ext cx="12785646" cy="951071"/>
              <a:chOff x="6745534" y="5367459"/>
              <a:chExt cx="12785646" cy="951071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99B50E1F-27B9-78E3-9FC2-F13A6BF04256}"/>
                  </a:ext>
                </a:extLst>
              </p:cNvPr>
              <p:cNvGrpSpPr/>
              <p:nvPr/>
            </p:nvGrpSpPr>
            <p:grpSpPr>
              <a:xfrm>
                <a:off x="6745534" y="5367459"/>
                <a:ext cx="12785646" cy="951071"/>
                <a:chOff x="7298936" y="6385174"/>
                <a:chExt cx="12785646" cy="951071"/>
              </a:xfrm>
            </p:grpSpPr>
            <p:sp>
              <p:nvSpPr>
                <p:cNvPr id="266" name="Shape 17">
                  <a:extLst>
                    <a:ext uri="{FF2B5EF4-FFF2-40B4-BE49-F238E27FC236}">
                      <a16:creationId xmlns:a16="http://schemas.microsoft.com/office/drawing/2014/main" id="{C72A274C-D0B0-737C-DEAF-38511B2B33D4}"/>
                    </a:ext>
                  </a:extLst>
                </p:cNvPr>
                <p:cNvSpPr/>
                <p:nvPr/>
              </p:nvSpPr>
              <p:spPr>
                <a:xfrm>
                  <a:off x="7483364" y="6506260"/>
                  <a:ext cx="184428" cy="829985"/>
                </a:xfrm>
                <a:prstGeom prst="roundRect">
                  <a:avLst>
                    <a:gd name="adj" fmla="val 42013"/>
                  </a:avLst>
                </a:prstGeom>
                <a:solidFill>
                  <a:srgbClr val="F09800"/>
                </a:solidFill>
                <a:ln w="7620">
                  <a:solidFill>
                    <a:srgbClr val="D67E00"/>
                  </a:solidFill>
                  <a:prstDash val="solid"/>
                </a:ln>
                <a:effectLst>
                  <a:outerShdw dist="16510" dir="2700000" algn="bl" rotWithShape="0">
                    <a:srgbClr val="D67E00">
                      <a:alpha val="100000"/>
                    </a:srgbClr>
                  </a:outerShdw>
                </a:effec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7" name="Shape 18">
                  <a:extLst>
                    <a:ext uri="{FF2B5EF4-FFF2-40B4-BE49-F238E27FC236}">
                      <a16:creationId xmlns:a16="http://schemas.microsoft.com/office/drawing/2014/main" id="{D9B3EFD3-0DFD-8B7B-C258-75124771A3E9}"/>
                    </a:ext>
                  </a:extLst>
                </p:cNvPr>
                <p:cNvSpPr/>
                <p:nvPr/>
              </p:nvSpPr>
              <p:spPr>
                <a:xfrm>
                  <a:off x="7298936" y="6385174"/>
                  <a:ext cx="553403" cy="553403"/>
                </a:xfrm>
                <a:prstGeom prst="roundRect">
                  <a:avLst>
                    <a:gd name="adj" fmla="val 82616"/>
                  </a:avLst>
                </a:prstGeom>
                <a:solidFill>
                  <a:srgbClr val="F09800"/>
                </a:solidFill>
                <a:ln w="7620">
                  <a:solidFill>
                    <a:srgbClr val="D67E00"/>
                  </a:solidFill>
                  <a:prstDash val="solid"/>
                </a:ln>
                <a:effectLst>
                  <a:outerShdw dist="16510" dir="2700000" algn="bl" rotWithShape="0">
                    <a:srgbClr val="D67E00">
                      <a:alpha val="100000"/>
                    </a:srgbClr>
                  </a:outerShdw>
                </a:effectLst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268" name="Text 19">
                  <a:extLst>
                    <a:ext uri="{FF2B5EF4-FFF2-40B4-BE49-F238E27FC236}">
                      <a16:creationId xmlns:a16="http://schemas.microsoft.com/office/drawing/2014/main" id="{299E02CD-A4DF-B7D7-6468-3FB546A6FF93}"/>
                    </a:ext>
                  </a:extLst>
                </p:cNvPr>
                <p:cNvSpPr/>
                <p:nvPr/>
              </p:nvSpPr>
              <p:spPr>
                <a:xfrm>
                  <a:off x="8036767" y="6413987"/>
                  <a:ext cx="2584966" cy="288250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250"/>
                    </a:lnSpc>
                    <a:buNone/>
                  </a:pPr>
                  <a:r>
                    <a:rPr lang="en-US" sz="1800" dirty="0">
                      <a:solidFill>
                        <a:srgbClr val="272525"/>
                      </a:solidFill>
                      <a:latin typeface="Roboto Medium" pitchFamily="34" charset="0"/>
                      <a:ea typeface="Roboto Medium" pitchFamily="34" charset="-122"/>
                      <a:cs typeface="Roboto Medium" pitchFamily="34" charset="-120"/>
                    </a:rPr>
                    <a:t>Data-Driven Optimization</a:t>
                  </a:r>
                  <a:endParaRPr lang="en-US" sz="1800" dirty="0"/>
                </a:p>
              </p:txBody>
            </p:sp>
            <p:sp>
              <p:nvSpPr>
                <p:cNvPr id="269" name="Text 20">
                  <a:extLst>
                    <a:ext uri="{FF2B5EF4-FFF2-40B4-BE49-F238E27FC236}">
                      <a16:creationId xmlns:a16="http://schemas.microsoft.com/office/drawing/2014/main" id="{B56FE63F-4037-04ED-9774-AE9F45079342}"/>
                    </a:ext>
                  </a:extLst>
                </p:cNvPr>
                <p:cNvSpPr/>
                <p:nvPr/>
              </p:nvSpPr>
              <p:spPr>
                <a:xfrm>
                  <a:off x="8036767" y="6812846"/>
                  <a:ext cx="12047815" cy="295037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300"/>
                    </a:lnSpc>
                    <a:buNone/>
                  </a:pPr>
                  <a:r>
                    <a:rPr lang="en-US" sz="1450" dirty="0">
                      <a:solidFill>
                        <a:srgbClr val="272525"/>
                      </a:solidFill>
                      <a:latin typeface="Roboto" pitchFamily="34" charset="0"/>
                      <a:ea typeface="Roboto" pitchFamily="34" charset="-122"/>
                      <a:cs typeface="Roboto" pitchFamily="34" charset="-120"/>
                    </a:rPr>
                    <a:t>Leverage these insights to guide marketing investments, app </a:t>
                  </a:r>
                </a:p>
                <a:p>
                  <a:pPr marL="0" indent="0" algn="l">
                    <a:lnSpc>
                      <a:spcPts val="2300"/>
                    </a:lnSpc>
                    <a:buNone/>
                  </a:pPr>
                  <a:r>
                    <a:rPr lang="en-US" sz="1450" dirty="0">
                      <a:solidFill>
                        <a:srgbClr val="272525"/>
                      </a:solidFill>
                      <a:latin typeface="Roboto" pitchFamily="34" charset="0"/>
                      <a:ea typeface="Roboto" pitchFamily="34" charset="-122"/>
                      <a:cs typeface="Roboto" pitchFamily="34" charset="-120"/>
                    </a:rPr>
                    <a:t>improvement priorities, and strategic business decisions</a:t>
                  </a:r>
                  <a:endParaRPr lang="en-US" sz="1450" dirty="0"/>
                </a:p>
              </p:txBody>
            </p:sp>
          </p:grpSp>
          <p:pic>
            <p:nvPicPr>
              <p:cNvPr id="265" name="Image 4" descr="preencoded.png">
                <a:extLst>
                  <a:ext uri="{FF2B5EF4-FFF2-40B4-BE49-F238E27FC236}">
                    <a16:creationId xmlns:a16="http://schemas.microsoft.com/office/drawing/2014/main" id="{0672DDFC-E3D7-D908-C1FF-508083C5D56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6883885" y="5505809"/>
                <a:ext cx="276701" cy="276701"/>
              </a:xfrm>
              <a:prstGeom prst="rect">
                <a:avLst/>
              </a:prstGeom>
            </p:spPr>
          </p:pic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2ADF5CBB-4F84-C86B-B3E5-0E0F03DAF036}"/>
              </a:ext>
            </a:extLst>
          </p:cNvPr>
          <p:cNvGrpSpPr/>
          <p:nvPr/>
        </p:nvGrpSpPr>
        <p:grpSpPr>
          <a:xfrm>
            <a:off x="10458207" y="1360863"/>
            <a:ext cx="1842220" cy="1081051"/>
            <a:chOff x="10420350" y="1360863"/>
            <a:chExt cx="1842220" cy="1081051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3B7D0F75-FC49-5883-85FB-19D5BA875073}"/>
                </a:ext>
              </a:extLst>
            </p:cNvPr>
            <p:cNvSpPr/>
            <p:nvPr/>
          </p:nvSpPr>
          <p:spPr>
            <a:xfrm>
              <a:off x="10654875" y="1627636"/>
              <a:ext cx="1498517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00" name="TextBox 12">
              <a:extLst>
                <a:ext uri="{FF2B5EF4-FFF2-40B4-BE49-F238E27FC236}">
                  <a16:creationId xmlns:a16="http://schemas.microsoft.com/office/drawing/2014/main" id="{88BBCBEF-3542-EBCD-FDED-9430BB823B7F}"/>
                </a:ext>
              </a:extLst>
            </p:cNvPr>
            <p:cNvSpPr txBox="1"/>
            <p:nvPr/>
          </p:nvSpPr>
          <p:spPr>
            <a:xfrm>
              <a:off x="10639635" y="1883593"/>
              <a:ext cx="126991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No Of Apps</a:t>
              </a:r>
            </a:p>
          </p:txBody>
        </p:sp>
        <p:sp>
          <p:nvSpPr>
            <p:cNvPr id="301" name="TextBox 19">
              <a:extLst>
                <a:ext uri="{FF2B5EF4-FFF2-40B4-BE49-F238E27FC236}">
                  <a16:creationId xmlns:a16="http://schemas.microsoft.com/office/drawing/2014/main" id="{CA5A7B00-B81A-456D-1EE5-866699C87BDC}"/>
                </a:ext>
              </a:extLst>
            </p:cNvPr>
            <p:cNvSpPr txBox="1"/>
            <p:nvPr/>
          </p:nvSpPr>
          <p:spPr>
            <a:xfrm>
              <a:off x="10913955" y="2063350"/>
              <a:ext cx="1348615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E3836DAA-D2AB-4EE2-A08B-43E2FF791151}" type="TxLink">
                <a:rPr lang="en-US" sz="2000" b="0" i="0" u="none" strike="noStrike">
                  <a:solidFill>
                    <a:schemeClr val="bg1"/>
                  </a:solidFill>
                  <a:latin typeface="Amasis MT Pro Black" panose="02040A04050005020304" pitchFamily="18" charset="0"/>
                </a:rPr>
                <a:pPr/>
                <a:t>10836</a:t>
              </a:fld>
              <a:endParaRPr lang="en-IN" sz="2400" b="1" dirty="0">
                <a:solidFill>
                  <a:schemeClr val="bg1"/>
                </a:solidFill>
                <a:latin typeface="Amasis MT Pro Black" panose="02040A04050005020304" pitchFamily="18" charset="0"/>
              </a:endParaRPr>
            </a:p>
          </p:txBody>
        </p: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E0B650AE-B8C2-7635-3F21-3504F148C73A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11749532" y="1627636"/>
              <a:ext cx="411480" cy="420474"/>
            </a:xfrm>
            <a:prstGeom prst="rect">
              <a:avLst/>
            </a:prstGeom>
          </p:spPr>
        </p:pic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81DFD3EE-59F7-625D-9325-E42D84A87748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 flipH="1">
              <a:off x="10420350" y="1360863"/>
              <a:ext cx="472974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659F14C-F95E-98DB-D605-8BADE2046240}"/>
              </a:ext>
            </a:extLst>
          </p:cNvPr>
          <p:cNvGrpSpPr/>
          <p:nvPr/>
        </p:nvGrpSpPr>
        <p:grpSpPr>
          <a:xfrm>
            <a:off x="12416304" y="1371287"/>
            <a:ext cx="1980950" cy="1066518"/>
            <a:chOff x="12419426" y="1371287"/>
            <a:chExt cx="1980950" cy="1066518"/>
          </a:xfrm>
        </p:grpSpPr>
        <p:sp>
          <p:nvSpPr>
            <p:cNvPr id="305" name="Rectangle: Rounded Corners 304">
              <a:extLst>
                <a:ext uri="{FF2B5EF4-FFF2-40B4-BE49-F238E27FC236}">
                  <a16:creationId xmlns:a16="http://schemas.microsoft.com/office/drawing/2014/main" id="{814F03E9-9EFD-9785-D4FE-768609343B42}"/>
                </a:ext>
              </a:extLst>
            </p:cNvPr>
            <p:cNvSpPr/>
            <p:nvPr/>
          </p:nvSpPr>
          <p:spPr>
            <a:xfrm>
              <a:off x="12666189" y="1623527"/>
              <a:ext cx="1498517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06" name="TextBox 13">
              <a:extLst>
                <a:ext uri="{FF2B5EF4-FFF2-40B4-BE49-F238E27FC236}">
                  <a16:creationId xmlns:a16="http://schemas.microsoft.com/office/drawing/2014/main" id="{8ED3AAE9-7D19-4212-F8A0-5E9F12698B06}"/>
                </a:ext>
              </a:extLst>
            </p:cNvPr>
            <p:cNvSpPr txBox="1"/>
            <p:nvPr/>
          </p:nvSpPr>
          <p:spPr>
            <a:xfrm>
              <a:off x="12632661" y="1902344"/>
              <a:ext cx="157471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No Of Category</a:t>
              </a:r>
            </a:p>
          </p:txBody>
        </p:sp>
        <p:sp>
          <p:nvSpPr>
            <p:cNvPr id="307" name="TextBox 20">
              <a:extLst>
                <a:ext uri="{FF2B5EF4-FFF2-40B4-BE49-F238E27FC236}">
                  <a16:creationId xmlns:a16="http://schemas.microsoft.com/office/drawing/2014/main" id="{6931D636-F04C-43C4-72A6-AD3572D8D839}"/>
                </a:ext>
              </a:extLst>
            </p:cNvPr>
            <p:cNvSpPr txBox="1"/>
            <p:nvPr/>
          </p:nvSpPr>
          <p:spPr>
            <a:xfrm>
              <a:off x="13051761" y="2059241"/>
              <a:ext cx="1348615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EBB5C0B7-5F6D-4BD0-AF76-585347784A3B}" type="TxLink">
                <a:rPr lang="en-US" sz="2000" b="0" i="0" u="none" strike="noStrike">
                  <a:solidFill>
                    <a:schemeClr val="bg1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33</a:t>
              </a:fld>
              <a:endParaRPr lang="en-IN" sz="2000" b="0" i="0" u="none" strike="noStrike">
                <a:solidFill>
                  <a:schemeClr val="bg1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08" name="Picture 307">
              <a:extLst>
                <a:ext uri="{FF2B5EF4-FFF2-40B4-BE49-F238E27FC236}">
                  <a16:creationId xmlns:a16="http://schemas.microsoft.com/office/drawing/2014/main" id="{9A277BA6-3651-EA27-421F-EAC147FD407A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13803518" y="1631148"/>
              <a:ext cx="364276" cy="373270"/>
            </a:xfrm>
            <a:prstGeom prst="rect">
              <a:avLst/>
            </a:prstGeom>
          </p:spPr>
        </p:pic>
        <p:pic>
          <p:nvPicPr>
            <p:cNvPr id="309" name="Picture 308">
              <a:extLst>
                <a:ext uri="{FF2B5EF4-FFF2-40B4-BE49-F238E27FC236}">
                  <a16:creationId xmlns:a16="http://schemas.microsoft.com/office/drawing/2014/main" id="{6987B794-93B7-B430-FB82-64EEF2B690D2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 flipH="1">
              <a:off x="12419426" y="1371287"/>
              <a:ext cx="471755" cy="48238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321159B3-17E2-4139-F04B-4D3D75708A2B}"/>
              </a:ext>
            </a:extLst>
          </p:cNvPr>
          <p:cNvGrpSpPr/>
          <p:nvPr/>
        </p:nvGrpSpPr>
        <p:grpSpPr>
          <a:xfrm>
            <a:off x="10458207" y="2521288"/>
            <a:ext cx="2007527" cy="1056479"/>
            <a:chOff x="14084364" y="2916984"/>
            <a:chExt cx="2007527" cy="1056479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D0ACC123-E626-55AA-C168-9B93FC22125D}"/>
                </a:ext>
              </a:extLst>
            </p:cNvPr>
            <p:cNvSpPr/>
            <p:nvPr/>
          </p:nvSpPr>
          <p:spPr>
            <a:xfrm>
              <a:off x="14307412" y="3159185"/>
              <a:ext cx="1498517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12" name="TextBox 14">
              <a:extLst>
                <a:ext uri="{FF2B5EF4-FFF2-40B4-BE49-F238E27FC236}">
                  <a16:creationId xmlns:a16="http://schemas.microsoft.com/office/drawing/2014/main" id="{4A1EF8CA-1BED-0AE6-3EC5-C1F7335F6B7D}"/>
                </a:ext>
              </a:extLst>
            </p:cNvPr>
            <p:cNvSpPr txBox="1"/>
            <p:nvPr/>
          </p:nvSpPr>
          <p:spPr>
            <a:xfrm>
              <a:off x="14400376" y="3453242"/>
              <a:ext cx="123943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Avg Rating</a:t>
              </a:r>
            </a:p>
          </p:txBody>
        </p:sp>
        <p:sp>
          <p:nvSpPr>
            <p:cNvPr id="313" name="TextBox 21">
              <a:extLst>
                <a:ext uri="{FF2B5EF4-FFF2-40B4-BE49-F238E27FC236}">
                  <a16:creationId xmlns:a16="http://schemas.microsoft.com/office/drawing/2014/main" id="{FB36AC97-CA24-4330-57B0-1F865248F82C}"/>
                </a:ext>
              </a:extLst>
            </p:cNvPr>
            <p:cNvSpPr txBox="1"/>
            <p:nvPr/>
          </p:nvSpPr>
          <p:spPr>
            <a:xfrm>
              <a:off x="14743276" y="3594899"/>
              <a:ext cx="1348615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754E6A26-7780-4979-8B83-495758CAC6E5}" type="TxLink">
                <a:rPr lang="en-US" sz="2000" b="0" i="0" u="none" strike="noStrike">
                  <a:solidFill>
                    <a:schemeClr val="bg1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4.10</a:t>
              </a:fld>
              <a:endParaRPr lang="en-IN" sz="2000" b="0" i="0" u="none" strike="noStrike">
                <a:solidFill>
                  <a:schemeClr val="bg1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14" name="Picture 313">
              <a:extLst>
                <a:ext uri="{FF2B5EF4-FFF2-40B4-BE49-F238E27FC236}">
                  <a16:creationId xmlns:a16="http://schemas.microsoft.com/office/drawing/2014/main" id="{7B2DBD9B-82FE-7CA6-84DA-71E166C26272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 flipH="1">
              <a:off x="14889071" y="2916984"/>
              <a:ext cx="887902" cy="903391"/>
            </a:xfrm>
            <a:prstGeom prst="rect">
              <a:avLst/>
            </a:prstGeom>
          </p:spPr>
        </p:pic>
        <p:pic>
          <p:nvPicPr>
            <p:cNvPr id="315" name="Picture 314">
              <a:extLst>
                <a:ext uri="{FF2B5EF4-FFF2-40B4-BE49-F238E27FC236}">
                  <a16:creationId xmlns:a16="http://schemas.microsoft.com/office/drawing/2014/main" id="{00214013-E7FD-BD48-DF60-D68BDEE4052E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 flipH="1">
              <a:off x="14084364" y="2919954"/>
              <a:ext cx="471755" cy="48238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F7FC17CE-A731-5571-DCA9-1C87C311ACB9}"/>
              </a:ext>
            </a:extLst>
          </p:cNvPr>
          <p:cNvGrpSpPr/>
          <p:nvPr/>
        </p:nvGrpSpPr>
        <p:grpSpPr>
          <a:xfrm>
            <a:off x="10392111" y="3619544"/>
            <a:ext cx="2237428" cy="1084770"/>
            <a:chOff x="17504193" y="2888693"/>
            <a:chExt cx="2237428" cy="1084770"/>
          </a:xfrm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003B16E6-8662-0F00-5FB9-97D265CD2168}"/>
                </a:ext>
              </a:extLst>
            </p:cNvPr>
            <p:cNvSpPr/>
            <p:nvPr/>
          </p:nvSpPr>
          <p:spPr>
            <a:xfrm>
              <a:off x="17770240" y="3159185"/>
              <a:ext cx="1501015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18" name="TextBox 16">
              <a:extLst>
                <a:ext uri="{FF2B5EF4-FFF2-40B4-BE49-F238E27FC236}">
                  <a16:creationId xmlns:a16="http://schemas.microsoft.com/office/drawing/2014/main" id="{F147FE10-1E85-CF9A-2870-69EFE3CF9C3A}"/>
                </a:ext>
              </a:extLst>
            </p:cNvPr>
            <p:cNvSpPr txBox="1"/>
            <p:nvPr/>
          </p:nvSpPr>
          <p:spPr>
            <a:xfrm>
              <a:off x="17712328" y="3415142"/>
              <a:ext cx="1346116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Installations</a:t>
              </a:r>
            </a:p>
          </p:txBody>
        </p:sp>
        <p:sp>
          <p:nvSpPr>
            <p:cNvPr id="319" name="TextBox 23">
              <a:extLst>
                <a:ext uri="{FF2B5EF4-FFF2-40B4-BE49-F238E27FC236}">
                  <a16:creationId xmlns:a16="http://schemas.microsoft.com/office/drawing/2014/main" id="{603DD350-D240-5514-FDCA-0AC389445024}"/>
                </a:ext>
              </a:extLst>
            </p:cNvPr>
            <p:cNvSpPr txBox="1"/>
            <p:nvPr/>
          </p:nvSpPr>
          <p:spPr>
            <a:xfrm>
              <a:off x="17905326" y="3564419"/>
              <a:ext cx="1836295" cy="40523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6F4ACE72-CEC8-4803-81D6-CE88618DF09B}" type="TxLink">
                <a:rPr lang="en-US" sz="2400" b="0" i="0" u="none" strike="noStrike">
                  <a:solidFill>
                    <a:srgbClr val="D62D20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168 B+</a:t>
              </a:fld>
              <a:endParaRPr lang="en-IN" sz="2400" b="0" i="0" u="none" strike="noStrike">
                <a:solidFill>
                  <a:srgbClr val="D62D20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20" name="Picture 319">
              <a:extLst>
                <a:ext uri="{FF2B5EF4-FFF2-40B4-BE49-F238E27FC236}">
                  <a16:creationId xmlns:a16="http://schemas.microsoft.com/office/drawing/2014/main" id="{14C8A073-494B-CEEE-3900-737FD5F5A0F5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 flipH="1">
              <a:off x="17504193" y="2888693"/>
              <a:ext cx="471755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1" name="Picture 320">
              <a:extLst>
                <a:ext uri="{FF2B5EF4-FFF2-40B4-BE49-F238E27FC236}">
                  <a16:creationId xmlns:a16="http://schemas.microsoft.com/office/drawing/2014/main" id="{D1BF7418-3AB4-66CD-6F84-7F8CFFD86D91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8844694" y="3129682"/>
              <a:ext cx="485099" cy="482215"/>
            </a:xfrm>
            <a:prstGeom prst="rect">
              <a:avLst/>
            </a:prstGeom>
          </p:spPr>
        </p:pic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56FDEBB3-A430-A8BC-E6EA-B6FE61AEB9C2}"/>
              </a:ext>
            </a:extLst>
          </p:cNvPr>
          <p:cNvGrpSpPr/>
          <p:nvPr/>
        </p:nvGrpSpPr>
        <p:grpSpPr>
          <a:xfrm>
            <a:off x="12404774" y="2484741"/>
            <a:ext cx="1753802" cy="1079194"/>
            <a:chOff x="15784986" y="2894269"/>
            <a:chExt cx="1753802" cy="1079194"/>
          </a:xfrm>
        </p:grpSpPr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A6C08119-F4EB-8732-5DC0-168215316F68}"/>
                </a:ext>
              </a:extLst>
            </p:cNvPr>
            <p:cNvSpPr/>
            <p:nvPr/>
          </p:nvSpPr>
          <p:spPr>
            <a:xfrm>
              <a:off x="16037577" y="3159185"/>
              <a:ext cx="1501015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24" name="TextBox 15">
              <a:extLst>
                <a:ext uri="{FF2B5EF4-FFF2-40B4-BE49-F238E27FC236}">
                  <a16:creationId xmlns:a16="http://schemas.microsoft.com/office/drawing/2014/main" id="{2730911E-648C-72C4-CB78-9112AA6125DA}"/>
                </a:ext>
              </a:extLst>
            </p:cNvPr>
            <p:cNvSpPr txBox="1"/>
            <p:nvPr/>
          </p:nvSpPr>
          <p:spPr>
            <a:xfrm>
              <a:off x="16229051" y="3430382"/>
              <a:ext cx="123943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Reviews</a:t>
              </a:r>
            </a:p>
          </p:txBody>
        </p:sp>
        <p:sp>
          <p:nvSpPr>
            <p:cNvPr id="325" name="TextBox 22">
              <a:extLst>
                <a:ext uri="{FF2B5EF4-FFF2-40B4-BE49-F238E27FC236}">
                  <a16:creationId xmlns:a16="http://schemas.microsoft.com/office/drawing/2014/main" id="{7F820609-8478-E978-363C-0D4EA61D66B4}"/>
                </a:ext>
              </a:extLst>
            </p:cNvPr>
            <p:cNvSpPr txBox="1"/>
            <p:nvPr/>
          </p:nvSpPr>
          <p:spPr>
            <a:xfrm>
              <a:off x="16183331" y="3594899"/>
              <a:ext cx="134611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85A52A98-A5CF-4519-9345-AB3569591C0A}" type="TxLink">
                <a:rPr lang="en-US" sz="2000" b="0" i="0" u="none" strike="noStrike">
                  <a:solidFill>
                    <a:srgbClr val="D62D20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4815 M+</a:t>
              </a:fld>
              <a:endParaRPr lang="en-IN" sz="2000" b="0" i="0" u="none" strike="noStrike">
                <a:solidFill>
                  <a:srgbClr val="D62D20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FF473CE9-A21C-711A-B99C-28BE670007C4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 flipH="1">
              <a:off x="15784986" y="2894269"/>
              <a:ext cx="471755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44F2A189-9E84-A307-5D0A-6FB6FD4E8BA2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17047241" y="3152542"/>
              <a:ext cx="491547" cy="488663"/>
            </a:xfrm>
            <a:prstGeom prst="rect">
              <a:avLst/>
            </a:prstGeom>
          </p:spPr>
        </p:pic>
      </p:grpSp>
      <p:sp>
        <p:nvSpPr>
          <p:cNvPr id="328" name="Text 3">
            <a:extLst>
              <a:ext uri="{FF2B5EF4-FFF2-40B4-BE49-F238E27FC236}">
                <a16:creationId xmlns:a16="http://schemas.microsoft.com/office/drawing/2014/main" id="{375013DD-57DE-8BDF-9042-60089208B1B7}"/>
              </a:ext>
            </a:extLst>
          </p:cNvPr>
          <p:cNvSpPr/>
          <p:nvPr/>
        </p:nvSpPr>
        <p:spPr>
          <a:xfrm>
            <a:off x="11128956" y="289507"/>
            <a:ext cx="1548051" cy="193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KPI Cards</a:t>
            </a:r>
            <a:endParaRPr lang="en-US" sz="2000" dirty="0"/>
          </a:p>
        </p:txBody>
      </p:sp>
      <p:sp>
        <p:nvSpPr>
          <p:cNvPr id="329" name="Text 4">
            <a:extLst>
              <a:ext uri="{FF2B5EF4-FFF2-40B4-BE49-F238E27FC236}">
                <a16:creationId xmlns:a16="http://schemas.microsoft.com/office/drawing/2014/main" id="{FA0254DA-B938-1C9C-BDED-72233DB36BE7}"/>
              </a:ext>
            </a:extLst>
          </p:cNvPr>
          <p:cNvSpPr/>
          <p:nvPr/>
        </p:nvSpPr>
        <p:spPr>
          <a:xfrm>
            <a:off x="11128956" y="557278"/>
            <a:ext cx="7547610" cy="198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Apps, Total Category, Average Rating, </a:t>
            </a:r>
          </a:p>
          <a:p>
            <a:pPr marL="0" indent="0" algn="l">
              <a:lnSpc>
                <a:spcPts val="15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Reviews and Total Installs </a:t>
            </a:r>
          </a:p>
          <a:p>
            <a:pPr marL="0" indent="0" algn="l">
              <a:lnSpc>
                <a:spcPts val="1550"/>
              </a:lnSpc>
              <a:buNone/>
            </a:pPr>
            <a:endParaRPr lang="en-US" sz="1200" dirty="0"/>
          </a:p>
        </p:txBody>
      </p:sp>
      <p:sp>
        <p:nvSpPr>
          <p:cNvPr id="330" name="Shape 10">
            <a:extLst>
              <a:ext uri="{FF2B5EF4-FFF2-40B4-BE49-F238E27FC236}">
                <a16:creationId xmlns:a16="http://schemas.microsoft.com/office/drawing/2014/main" id="{0485F101-AAE4-10E9-683F-E40DE34E21FB}"/>
              </a:ext>
            </a:extLst>
          </p:cNvPr>
          <p:cNvSpPr/>
          <p:nvPr/>
        </p:nvSpPr>
        <p:spPr>
          <a:xfrm>
            <a:off x="10464111" y="69378"/>
            <a:ext cx="622935" cy="626394"/>
          </a:xfrm>
          <a:prstGeom prst="roundRect">
            <a:avLst>
              <a:gd name="adj" fmla="val 24612923"/>
            </a:avLst>
          </a:prstGeom>
          <a:solidFill>
            <a:srgbClr val="0057E7"/>
          </a:solidFill>
          <a:ln/>
        </p:spPr>
        <p:txBody>
          <a:bodyPr/>
          <a:lstStyle/>
          <a:p>
            <a:endParaRPr lang="en-IN" sz="5400"/>
          </a:p>
        </p:txBody>
      </p:sp>
      <p:pic>
        <p:nvPicPr>
          <p:cNvPr id="331" name="Image 3" descr="preencoded.png">
            <a:extLst>
              <a:ext uri="{FF2B5EF4-FFF2-40B4-BE49-F238E27FC236}">
                <a16:creationId xmlns:a16="http://schemas.microsoft.com/office/drawing/2014/main" id="{E695C898-C107-8C1E-BBAB-7CBCA4F79D1F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0608177" y="212992"/>
            <a:ext cx="281878" cy="281878"/>
          </a:xfrm>
          <a:prstGeom prst="rect">
            <a:avLst/>
          </a:prstGeom>
        </p:spPr>
      </p:pic>
      <p:grpSp>
        <p:nvGrpSpPr>
          <p:cNvPr id="332" name="Group 331">
            <a:extLst>
              <a:ext uri="{FF2B5EF4-FFF2-40B4-BE49-F238E27FC236}">
                <a16:creationId xmlns:a16="http://schemas.microsoft.com/office/drawing/2014/main" id="{6CC1A5FF-767F-70C0-58FD-835BD7BDCC13}"/>
              </a:ext>
            </a:extLst>
          </p:cNvPr>
          <p:cNvGrpSpPr/>
          <p:nvPr/>
        </p:nvGrpSpPr>
        <p:grpSpPr>
          <a:xfrm>
            <a:off x="19134813" y="2389"/>
            <a:ext cx="5218988" cy="6574887"/>
            <a:chOff x="14634191" y="2389"/>
            <a:chExt cx="5218988" cy="6574887"/>
          </a:xfrm>
        </p:grpSpPr>
        <p:pic>
          <p:nvPicPr>
            <p:cNvPr id="333" name="Picture 332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943417C3-0406-5AF7-E49C-CF6FCB5CE4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16815798" y="2613885"/>
              <a:ext cx="3019846" cy="1838582"/>
            </a:xfrm>
            <a:prstGeom prst="rect">
              <a:avLst/>
            </a:prstGeom>
          </p:spPr>
        </p:pic>
        <p:pic>
          <p:nvPicPr>
            <p:cNvPr id="334" name="Picture 333" descr="A screenshot of a computer screen&#10;&#10;AI-generated content may be incorrect.">
              <a:extLst>
                <a:ext uri="{FF2B5EF4-FFF2-40B4-BE49-F238E27FC236}">
                  <a16:creationId xmlns:a16="http://schemas.microsoft.com/office/drawing/2014/main" id="{1970D12C-E67D-C16F-F402-E91C894D2C15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4892897" y="4691063"/>
              <a:ext cx="2267266" cy="1886213"/>
            </a:xfrm>
            <a:prstGeom prst="rect">
              <a:avLst/>
            </a:prstGeom>
          </p:spPr>
        </p:pic>
        <p:pic>
          <p:nvPicPr>
            <p:cNvPr id="335" name="Picture 334" descr="A screenshot of a calendar&#10;&#10;AI-generated content may be incorrect.">
              <a:extLst>
                <a:ext uri="{FF2B5EF4-FFF2-40B4-BE49-F238E27FC236}">
                  <a16:creationId xmlns:a16="http://schemas.microsoft.com/office/drawing/2014/main" id="{D2478125-4714-4307-B1E4-9C86FFDF7092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15814949" y="278261"/>
              <a:ext cx="4020695" cy="2101561"/>
            </a:xfrm>
            <a:prstGeom prst="rect">
              <a:avLst/>
            </a:prstGeom>
          </p:spPr>
        </p:pic>
        <p:pic>
          <p:nvPicPr>
            <p:cNvPr id="336" name="Picture 335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0C595EDD-EC92-7D04-748F-94CA17BD7B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17301191" y="4725470"/>
              <a:ext cx="2551988" cy="1851805"/>
            </a:xfrm>
            <a:prstGeom prst="rect">
              <a:avLst/>
            </a:prstGeom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214026DA-EFC8-1048-D360-4D3017089E50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 flipH="1">
              <a:off x="16579311" y="2392254"/>
              <a:ext cx="472974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EC06A390-FAA7-CBE6-3F79-E800D628D60B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 flipH="1">
              <a:off x="17052285" y="4449111"/>
              <a:ext cx="472974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BA22AD61-30BE-537D-804A-5EA03A184F92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 flipH="1">
              <a:off x="14634191" y="4434006"/>
              <a:ext cx="472974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21808A2C-E5CA-DA99-D594-BEE7C924BD8C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 flipH="1">
              <a:off x="15511906" y="2389"/>
              <a:ext cx="472974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46" name="Text 8">
            <a:extLst>
              <a:ext uri="{FF2B5EF4-FFF2-40B4-BE49-F238E27FC236}">
                <a16:creationId xmlns:a16="http://schemas.microsoft.com/office/drawing/2014/main" id="{D79EA766-7491-E7C1-C3E0-92621E44121A}"/>
              </a:ext>
            </a:extLst>
          </p:cNvPr>
          <p:cNvSpPr/>
          <p:nvPr/>
        </p:nvSpPr>
        <p:spPr>
          <a:xfrm>
            <a:off x="16217471" y="604368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Free App Economy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7" name="Text 9">
            <a:extLst>
              <a:ext uri="{FF2B5EF4-FFF2-40B4-BE49-F238E27FC236}">
                <a16:creationId xmlns:a16="http://schemas.microsoft.com/office/drawing/2014/main" id="{228A87C6-899E-0463-62D8-71738FDA111F}"/>
              </a:ext>
            </a:extLst>
          </p:cNvPr>
          <p:cNvSpPr/>
          <p:nvPr/>
        </p:nvSpPr>
        <p:spPr>
          <a:xfrm>
            <a:off x="16207053" y="973198"/>
            <a:ext cx="7178278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Free apps dominate the marketplace, </a:t>
            </a:r>
          </a:p>
          <a:p>
            <a:pPr>
              <a:lnSpc>
                <a:spcPts val="225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expanding reach and monetizing</a:t>
            </a:r>
          </a:p>
          <a:p>
            <a:pPr>
              <a:lnSpc>
                <a:spcPts val="225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via ads and in‑app purchases.</a:t>
            </a:r>
            <a:endParaRPr lang="en-US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48" name="Image 1" descr="preencoded.png">
            <a:extLst>
              <a:ext uri="{FF2B5EF4-FFF2-40B4-BE49-F238E27FC236}">
                <a16:creationId xmlns:a16="http://schemas.microsoft.com/office/drawing/2014/main" id="{E2FF2E19-A5CD-8D4D-4679-F197D759AB17}"/>
              </a:ext>
            </a:extLst>
          </p:cNvPr>
          <p:cNvPicPr>
            <a:picLocks noChangeAspect="1"/>
          </p:cNvPicPr>
          <p:nvPr/>
        </p:nvPicPr>
        <p:blipFill>
          <a:blip r:embed="rId4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209786" y="2766504"/>
            <a:ext cx="907256" cy="1088708"/>
          </a:xfrm>
          <a:prstGeom prst="rect">
            <a:avLst/>
          </a:prstGeom>
        </p:spPr>
      </p:pic>
      <p:sp>
        <p:nvSpPr>
          <p:cNvPr id="249" name="Text 10">
            <a:extLst>
              <a:ext uri="{FF2B5EF4-FFF2-40B4-BE49-F238E27FC236}">
                <a16:creationId xmlns:a16="http://schemas.microsoft.com/office/drawing/2014/main" id="{6418E209-A681-4D12-F154-12FC73223C47}"/>
              </a:ext>
            </a:extLst>
          </p:cNvPr>
          <p:cNvSpPr/>
          <p:nvPr/>
        </p:nvSpPr>
        <p:spPr>
          <a:xfrm>
            <a:off x="16217471" y="2820633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Paid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0" name="Text 11">
            <a:extLst>
              <a:ext uri="{FF2B5EF4-FFF2-40B4-BE49-F238E27FC236}">
                <a16:creationId xmlns:a16="http://schemas.microsoft.com/office/drawing/2014/main" id="{541FEB12-3F07-B9CA-7742-EB94D81EAB14}"/>
              </a:ext>
            </a:extLst>
          </p:cNvPr>
          <p:cNvSpPr/>
          <p:nvPr/>
        </p:nvSpPr>
        <p:spPr>
          <a:xfrm>
            <a:off x="16207053" y="3174009"/>
            <a:ext cx="646771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Limited installs but higher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revenue per user</a:t>
            </a:r>
            <a:endParaRPr lang="en-US" sz="1400" dirty="0"/>
          </a:p>
        </p:txBody>
      </p:sp>
      <p:pic>
        <p:nvPicPr>
          <p:cNvPr id="251" name="Image 2" descr="preencoded.png">
            <a:extLst>
              <a:ext uri="{FF2B5EF4-FFF2-40B4-BE49-F238E27FC236}">
                <a16:creationId xmlns:a16="http://schemas.microsoft.com/office/drawing/2014/main" id="{168CB452-82D9-205B-0364-A23BFE39CE2E}"/>
              </a:ext>
            </a:extLst>
          </p:cNvPr>
          <p:cNvPicPr>
            <a:picLocks noChangeAspect="1"/>
          </p:cNvPicPr>
          <p:nvPr/>
        </p:nvPicPr>
        <p:blipFill>
          <a:blip r:embed="rId4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209786" y="4637531"/>
            <a:ext cx="907256" cy="1088708"/>
          </a:xfrm>
          <a:prstGeom prst="rect">
            <a:avLst/>
          </a:prstGeom>
        </p:spPr>
      </p:pic>
      <p:sp>
        <p:nvSpPr>
          <p:cNvPr id="252" name="Text 12">
            <a:extLst>
              <a:ext uri="{FF2B5EF4-FFF2-40B4-BE49-F238E27FC236}">
                <a16:creationId xmlns:a16="http://schemas.microsoft.com/office/drawing/2014/main" id="{0CB8EC7E-D342-2A0A-0BB5-895352BB5B4A}"/>
              </a:ext>
            </a:extLst>
          </p:cNvPr>
          <p:cNvSpPr/>
          <p:nvPr/>
        </p:nvSpPr>
        <p:spPr>
          <a:xfrm>
            <a:off x="16217471" y="4660736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Update Impact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3" name="Text 13">
            <a:extLst>
              <a:ext uri="{FF2B5EF4-FFF2-40B4-BE49-F238E27FC236}">
                <a16:creationId xmlns:a16="http://schemas.microsoft.com/office/drawing/2014/main" id="{1EB5C8E0-1D3A-091E-B1F5-490F85EE67A8}"/>
              </a:ext>
            </a:extLst>
          </p:cNvPr>
          <p:cNvSpPr/>
          <p:nvPr/>
        </p:nvSpPr>
        <p:spPr>
          <a:xfrm>
            <a:off x="16217471" y="5049474"/>
            <a:ext cx="646771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Frequent updates correlate with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sustained high ratings</a:t>
            </a:r>
            <a:endParaRPr lang="en-US" sz="1400" dirty="0"/>
          </a:p>
        </p:txBody>
      </p:sp>
      <p:pic>
        <p:nvPicPr>
          <p:cNvPr id="254" name="Image 1" descr="preencoded.png">
            <a:extLst>
              <a:ext uri="{FF2B5EF4-FFF2-40B4-BE49-F238E27FC236}">
                <a16:creationId xmlns:a16="http://schemas.microsoft.com/office/drawing/2014/main" id="{D92F9A67-C607-4C52-2BB9-04B64581B59C}"/>
              </a:ext>
            </a:extLst>
          </p:cNvPr>
          <p:cNvPicPr>
            <a:picLocks noChangeAspect="1"/>
          </p:cNvPicPr>
          <p:nvPr/>
        </p:nvPicPr>
        <p:blipFill>
          <a:blip r:embed="rId4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209786" y="887856"/>
            <a:ext cx="907256" cy="1088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02037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F278E1-C719-0BEE-819E-A831740CDA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228">
            <a:extLst>
              <a:ext uri="{FF2B5EF4-FFF2-40B4-BE49-F238E27FC236}">
                <a16:creationId xmlns:a16="http://schemas.microsoft.com/office/drawing/2014/main" id="{2C8B1236-3B39-5381-2720-F3F4CE934A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3966" y="7695716"/>
            <a:ext cx="1680277" cy="5029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B64C17BF-9599-AF89-F676-DD10C3121435}"/>
              </a:ext>
            </a:extLst>
          </p:cNvPr>
          <p:cNvSpPr/>
          <p:nvPr/>
        </p:nvSpPr>
        <p:spPr>
          <a:xfrm>
            <a:off x="-672" y="-35462"/>
            <a:ext cx="14630400" cy="8260625"/>
          </a:xfrm>
          <a:prstGeom prst="rect">
            <a:avLst/>
          </a:prstGeom>
          <a:solidFill>
            <a:srgbClr val="0087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40166DE-0768-2B28-3902-52A6DE581394}"/>
              </a:ext>
            </a:extLst>
          </p:cNvPr>
          <p:cNvGrpSpPr/>
          <p:nvPr/>
        </p:nvGrpSpPr>
        <p:grpSpPr>
          <a:xfrm>
            <a:off x="-5260632" y="-30920"/>
            <a:ext cx="15483840" cy="8229600"/>
            <a:chOff x="-5297819" y="1470"/>
            <a:chExt cx="15483840" cy="8229600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DF5A2D70-5F77-ACBB-4D8D-6EDCD994D16C}"/>
                </a:ext>
              </a:extLst>
            </p:cNvPr>
            <p:cNvSpPr/>
            <p:nvPr/>
          </p:nvSpPr>
          <p:spPr>
            <a:xfrm>
              <a:off x="-5297819" y="147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431336 h 8229600"/>
                <a:gd name="connsiteX3" fmla="*/ 14653263 w 15483840"/>
                <a:gd name="connsiteY3" fmla="*/ 426720 h 8229600"/>
                <a:gd name="connsiteX4" fmla="*/ 15323817 w 15483840"/>
                <a:gd name="connsiteY4" fmla="*/ 426720 h 8229600"/>
                <a:gd name="connsiteX5" fmla="*/ 15483840 w 15483840"/>
                <a:gd name="connsiteY5" fmla="*/ 586743 h 8229600"/>
                <a:gd name="connsiteX6" fmla="*/ 15483840 w 15483840"/>
                <a:gd name="connsiteY6" fmla="*/ 1226817 h 8229600"/>
                <a:gd name="connsiteX7" fmla="*/ 15323817 w 15483840"/>
                <a:gd name="connsiteY7" fmla="*/ 1386840 h 8229600"/>
                <a:gd name="connsiteX8" fmla="*/ 14653263 w 15483840"/>
                <a:gd name="connsiteY8" fmla="*/ 1386840 h 8229600"/>
                <a:gd name="connsiteX9" fmla="*/ 14630400 w 15483840"/>
                <a:gd name="connsiteY9" fmla="*/ 138222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431336"/>
                  </a:lnTo>
                  <a:lnTo>
                    <a:pt x="14653263" y="426720"/>
                  </a:lnTo>
                  <a:lnTo>
                    <a:pt x="15323817" y="426720"/>
                  </a:lnTo>
                  <a:cubicBezTo>
                    <a:pt x="15412195" y="426720"/>
                    <a:pt x="15483840" y="498365"/>
                    <a:pt x="15483840" y="586743"/>
                  </a:cubicBezTo>
                  <a:lnTo>
                    <a:pt x="15483840" y="1226817"/>
                  </a:lnTo>
                  <a:cubicBezTo>
                    <a:pt x="15483840" y="1315195"/>
                    <a:pt x="15412195" y="1386840"/>
                    <a:pt x="15323817" y="1386840"/>
                  </a:cubicBezTo>
                  <a:lnTo>
                    <a:pt x="14653263" y="1386840"/>
                  </a:lnTo>
                  <a:lnTo>
                    <a:pt x="14630400" y="138222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A7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1C7B36E0-CECD-079B-B16D-DD083A590C4E}"/>
                </a:ext>
              </a:extLst>
            </p:cNvPr>
            <p:cNvGrpSpPr/>
            <p:nvPr/>
          </p:nvGrpSpPr>
          <p:grpSpPr>
            <a:xfrm>
              <a:off x="2357332" y="764417"/>
              <a:ext cx="7006483" cy="5272727"/>
              <a:chOff x="6257884" y="1540669"/>
              <a:chExt cx="7006483" cy="5272727"/>
            </a:xfrm>
          </p:grpSpPr>
          <p:sp>
            <p:nvSpPr>
              <p:cNvPr id="30" name="Text 0">
                <a:extLst>
                  <a:ext uri="{FF2B5EF4-FFF2-40B4-BE49-F238E27FC236}">
                    <a16:creationId xmlns:a16="http://schemas.microsoft.com/office/drawing/2014/main" id="{C4593DC3-2D8E-92C1-EFB8-76AD1AAAA083}"/>
                  </a:ext>
                </a:extLst>
              </p:cNvPr>
              <p:cNvSpPr/>
              <p:nvPr/>
            </p:nvSpPr>
            <p:spPr>
              <a:xfrm>
                <a:off x="6257884" y="1540669"/>
                <a:ext cx="5670590" cy="70877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Problem Statement</a:t>
                </a:r>
                <a:endParaRPr lang="en-US" sz="4450" dirty="0"/>
              </a:p>
            </p:txBody>
          </p:sp>
          <p:sp>
            <p:nvSpPr>
              <p:cNvPr id="31" name="Text 1">
                <a:extLst>
                  <a:ext uri="{FF2B5EF4-FFF2-40B4-BE49-F238E27FC236}">
                    <a16:creationId xmlns:a16="http://schemas.microsoft.com/office/drawing/2014/main" id="{5A828A51-3BAF-CEB7-563C-14DC2D0B456C}"/>
                  </a:ext>
                </a:extLst>
              </p:cNvPr>
              <p:cNvSpPr/>
              <p:nvPr/>
            </p:nvSpPr>
            <p:spPr>
              <a:xfrm>
                <a:off x="6257884" y="2816423"/>
                <a:ext cx="3402330" cy="4252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3300"/>
                  </a:lnSpc>
                  <a:buNone/>
                </a:pPr>
                <a:r>
                  <a:rPr lang="en-US" sz="26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Our Challenge</a:t>
                </a:r>
                <a:endParaRPr lang="en-US" sz="2650" dirty="0"/>
              </a:p>
            </p:txBody>
          </p:sp>
          <p:sp>
            <p:nvSpPr>
              <p:cNvPr id="32" name="Text 2">
                <a:extLst>
                  <a:ext uri="{FF2B5EF4-FFF2-40B4-BE49-F238E27FC236}">
                    <a16:creationId xmlns:a16="http://schemas.microsoft.com/office/drawing/2014/main" id="{BBF0DA77-4158-F5AB-BD03-66D251B6DCDC}"/>
                  </a:ext>
                </a:extLst>
              </p:cNvPr>
              <p:cNvSpPr/>
              <p:nvPr/>
            </p:nvSpPr>
            <p:spPr>
              <a:xfrm>
                <a:off x="6257884" y="3468529"/>
                <a:ext cx="3501509" cy="145161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Analyze Google Play Store data to unlock actionable insights that drive better app development and business decisions.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Shape 11">
                <a:extLst>
                  <a:ext uri="{FF2B5EF4-FFF2-40B4-BE49-F238E27FC236}">
                    <a16:creationId xmlns:a16="http://schemas.microsoft.com/office/drawing/2014/main" id="{8C09EE3B-1128-60AA-11E7-D657EC83642A}"/>
                  </a:ext>
                </a:extLst>
              </p:cNvPr>
              <p:cNvSpPr/>
              <p:nvPr/>
            </p:nvSpPr>
            <p:spPr>
              <a:xfrm>
                <a:off x="9660213" y="2768720"/>
                <a:ext cx="3501509" cy="4044676"/>
              </a:xfrm>
              <a:prstGeom prst="roundRect">
                <a:avLst>
                  <a:gd name="adj" fmla="val 5504"/>
                </a:avLst>
              </a:prstGeom>
              <a:solidFill>
                <a:srgbClr val="FFBA08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Text 3">
                <a:extLst>
                  <a:ext uri="{FF2B5EF4-FFF2-40B4-BE49-F238E27FC236}">
                    <a16:creationId xmlns:a16="http://schemas.microsoft.com/office/drawing/2014/main" id="{8B7C42FE-3E59-99F8-F9E4-B99876450BD6}"/>
                  </a:ext>
                </a:extLst>
              </p:cNvPr>
              <p:cNvSpPr/>
              <p:nvPr/>
            </p:nvSpPr>
            <p:spPr>
              <a:xfrm>
                <a:off x="9762858" y="2816423"/>
                <a:ext cx="3402330" cy="4252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3300"/>
                  </a:lnSpc>
                  <a:buNone/>
                </a:pPr>
                <a:r>
                  <a:rPr lang="en-US" sz="26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Key Questions</a:t>
                </a:r>
                <a:endParaRPr lang="en-US" sz="2650" dirty="0"/>
              </a:p>
            </p:txBody>
          </p:sp>
          <p:sp>
            <p:nvSpPr>
              <p:cNvPr id="56" name="Text 4">
                <a:extLst>
                  <a:ext uri="{FF2B5EF4-FFF2-40B4-BE49-F238E27FC236}">
                    <a16:creationId xmlns:a16="http://schemas.microsoft.com/office/drawing/2014/main" id="{E5E2AF98-CD57-471E-7526-B8DD6F76BED6}"/>
                  </a:ext>
                </a:extLst>
              </p:cNvPr>
              <p:cNvSpPr/>
              <p:nvPr/>
            </p:nvSpPr>
            <p:spPr>
              <a:xfrm>
                <a:off x="9762858" y="3468529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How are apps distributed across categories?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 5">
                <a:extLst>
                  <a:ext uri="{FF2B5EF4-FFF2-40B4-BE49-F238E27FC236}">
                    <a16:creationId xmlns:a16="http://schemas.microsoft.com/office/drawing/2014/main" id="{EF48B61A-6285-73AE-C871-CEA7E998D884}"/>
                  </a:ext>
                </a:extLst>
              </p:cNvPr>
              <p:cNvSpPr/>
              <p:nvPr/>
            </p:nvSpPr>
            <p:spPr>
              <a:xfrm>
                <a:off x="9762858" y="4273629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What drives higher ratings and engagement?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 6">
                <a:extLst>
                  <a:ext uri="{FF2B5EF4-FFF2-40B4-BE49-F238E27FC236}">
                    <a16:creationId xmlns:a16="http://schemas.microsoft.com/office/drawing/2014/main" id="{1540F2D4-5E5B-8735-054E-D5D7B61396AF}"/>
                  </a:ext>
                </a:extLst>
              </p:cNvPr>
              <p:cNvSpPr/>
              <p:nvPr/>
            </p:nvSpPr>
            <p:spPr>
              <a:xfrm>
                <a:off x="9762858" y="5078730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How do free and paid apps compare in performance?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 7">
                <a:extLst>
                  <a:ext uri="{FF2B5EF4-FFF2-40B4-BE49-F238E27FC236}">
                    <a16:creationId xmlns:a16="http://schemas.microsoft.com/office/drawing/2014/main" id="{A159F9EF-2E31-F1E3-DB58-4E0ADA519619}"/>
                  </a:ext>
                </a:extLst>
              </p:cNvPr>
              <p:cNvSpPr/>
              <p:nvPr/>
            </p:nvSpPr>
            <p:spPr>
              <a:xfrm>
                <a:off x="9762858" y="5883831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Which categories show the strongest user engagement?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4170704-7BE4-33A6-129B-C9B8F358F66D}"/>
              </a:ext>
            </a:extLst>
          </p:cNvPr>
          <p:cNvGrpSpPr/>
          <p:nvPr/>
        </p:nvGrpSpPr>
        <p:grpSpPr>
          <a:xfrm>
            <a:off x="-5273779" y="-25461"/>
            <a:ext cx="19251524" cy="8229600"/>
            <a:chOff x="-5320679" y="-2015"/>
            <a:chExt cx="19251524" cy="82296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1AA7E1FB-26D9-4F72-9E66-06BE4586F306}"/>
                </a:ext>
              </a:extLst>
            </p:cNvPr>
            <p:cNvSpPr/>
            <p:nvPr/>
          </p:nvSpPr>
          <p:spPr>
            <a:xfrm>
              <a:off x="-5320679" y="-2015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1508296 h 8229600"/>
                <a:gd name="connsiteX3" fmla="*/ 14653263 w 15483840"/>
                <a:gd name="connsiteY3" fmla="*/ 1503680 h 8229600"/>
                <a:gd name="connsiteX4" fmla="*/ 15323817 w 15483840"/>
                <a:gd name="connsiteY4" fmla="*/ 1503680 h 8229600"/>
                <a:gd name="connsiteX5" fmla="*/ 15483840 w 15483840"/>
                <a:gd name="connsiteY5" fmla="*/ 1663703 h 8229600"/>
                <a:gd name="connsiteX6" fmla="*/ 15483840 w 15483840"/>
                <a:gd name="connsiteY6" fmla="*/ 2303777 h 8229600"/>
                <a:gd name="connsiteX7" fmla="*/ 15323817 w 15483840"/>
                <a:gd name="connsiteY7" fmla="*/ 2463800 h 8229600"/>
                <a:gd name="connsiteX8" fmla="*/ 14653263 w 15483840"/>
                <a:gd name="connsiteY8" fmla="*/ 2463800 h 8229600"/>
                <a:gd name="connsiteX9" fmla="*/ 14630400 w 15483840"/>
                <a:gd name="connsiteY9" fmla="*/ 245918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1508296"/>
                  </a:lnTo>
                  <a:lnTo>
                    <a:pt x="14653263" y="1503680"/>
                  </a:lnTo>
                  <a:lnTo>
                    <a:pt x="15323817" y="1503680"/>
                  </a:lnTo>
                  <a:cubicBezTo>
                    <a:pt x="15412195" y="1503680"/>
                    <a:pt x="15483840" y="1575325"/>
                    <a:pt x="15483840" y="1663703"/>
                  </a:cubicBezTo>
                  <a:lnTo>
                    <a:pt x="15483840" y="2303777"/>
                  </a:lnTo>
                  <a:cubicBezTo>
                    <a:pt x="15483840" y="2392155"/>
                    <a:pt x="15412195" y="2463800"/>
                    <a:pt x="15323817" y="2463800"/>
                  </a:cubicBezTo>
                  <a:lnTo>
                    <a:pt x="14653263" y="2463800"/>
                  </a:lnTo>
                  <a:lnTo>
                    <a:pt x="14630400" y="245918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BA08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5329481-4138-2AE7-733F-88C263E26F60}"/>
                </a:ext>
              </a:extLst>
            </p:cNvPr>
            <p:cNvGrpSpPr/>
            <p:nvPr/>
          </p:nvGrpSpPr>
          <p:grpSpPr>
            <a:xfrm>
              <a:off x="4038094" y="456897"/>
              <a:ext cx="9892751" cy="6883329"/>
              <a:chOff x="3365543" y="473245"/>
              <a:chExt cx="9892751" cy="6883329"/>
            </a:xfrm>
          </p:grpSpPr>
          <p:sp>
            <p:nvSpPr>
              <p:cNvPr id="8" name="Text 0">
                <a:extLst>
                  <a:ext uri="{FF2B5EF4-FFF2-40B4-BE49-F238E27FC236}">
                    <a16:creationId xmlns:a16="http://schemas.microsoft.com/office/drawing/2014/main" id="{1FBFEAED-7BE3-1B7D-A852-E492D4B24F38}"/>
                  </a:ext>
                </a:extLst>
              </p:cNvPr>
              <p:cNvSpPr/>
              <p:nvPr/>
            </p:nvSpPr>
            <p:spPr>
              <a:xfrm>
                <a:off x="3555113" y="473245"/>
                <a:ext cx="4301043" cy="43566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Dataset Overview</a:t>
                </a:r>
                <a:endParaRPr lang="en-US" sz="4450" dirty="0"/>
              </a:p>
            </p:txBody>
          </p:sp>
          <p:sp>
            <p:nvSpPr>
              <p:cNvPr id="9" name="Text 10">
                <a:extLst>
                  <a:ext uri="{FF2B5EF4-FFF2-40B4-BE49-F238E27FC236}">
                    <a16:creationId xmlns:a16="http://schemas.microsoft.com/office/drawing/2014/main" id="{A2EC4E33-A068-3C9D-82B9-A9371F56C6E8}"/>
                  </a:ext>
                </a:extLst>
              </p:cNvPr>
              <p:cNvSpPr/>
              <p:nvPr/>
            </p:nvSpPr>
            <p:spPr>
              <a:xfrm>
                <a:off x="3365543" y="1062828"/>
                <a:ext cx="9892751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b="1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Data Source:</a:t>
                </a: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 Kaggle — Google Play Store Dataset</a:t>
                </a:r>
                <a:endParaRPr lang="en-US" sz="1750" dirty="0"/>
              </a:p>
            </p:txBody>
          </p:sp>
          <p:sp>
            <p:nvSpPr>
              <p:cNvPr id="10" name="Shape 11">
                <a:extLst>
                  <a:ext uri="{FF2B5EF4-FFF2-40B4-BE49-F238E27FC236}">
                    <a16:creationId xmlns:a16="http://schemas.microsoft.com/office/drawing/2014/main" id="{74C2AA9E-2674-09E8-5B0D-F2B13F5D92B6}"/>
                  </a:ext>
                </a:extLst>
              </p:cNvPr>
              <p:cNvSpPr/>
              <p:nvPr/>
            </p:nvSpPr>
            <p:spPr>
              <a:xfrm>
                <a:off x="3607455" y="1746228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Text 1">
                <a:extLst>
                  <a:ext uri="{FF2B5EF4-FFF2-40B4-BE49-F238E27FC236}">
                    <a16:creationId xmlns:a16="http://schemas.microsoft.com/office/drawing/2014/main" id="{762EED6B-7A97-9B89-3257-539E470D76D7}"/>
                  </a:ext>
                </a:extLst>
              </p:cNvPr>
              <p:cNvSpPr/>
              <p:nvPr/>
            </p:nvSpPr>
            <p:spPr>
              <a:xfrm>
                <a:off x="4137800" y="1673469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10,836</a:t>
                </a:r>
                <a:endParaRPr lang="en-US" sz="4000" dirty="0"/>
              </a:p>
            </p:txBody>
          </p:sp>
          <p:sp>
            <p:nvSpPr>
              <p:cNvPr id="12" name="Text 2">
                <a:extLst>
                  <a:ext uri="{FF2B5EF4-FFF2-40B4-BE49-F238E27FC236}">
                    <a16:creationId xmlns:a16="http://schemas.microsoft.com/office/drawing/2014/main" id="{C7C2FE7D-05FD-450E-88CF-255CC1624891}"/>
                  </a:ext>
                </a:extLst>
              </p:cNvPr>
              <p:cNvSpPr/>
              <p:nvPr/>
            </p:nvSpPr>
            <p:spPr>
              <a:xfrm>
                <a:off x="4479810" y="2553404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Total Apps</a:t>
                </a:r>
                <a:endParaRPr lang="en-US" sz="2200" dirty="0"/>
              </a:p>
            </p:txBody>
          </p:sp>
          <p:sp>
            <p:nvSpPr>
              <p:cNvPr id="13" name="Text 3">
                <a:extLst>
                  <a:ext uri="{FF2B5EF4-FFF2-40B4-BE49-F238E27FC236}">
                    <a16:creationId xmlns:a16="http://schemas.microsoft.com/office/drawing/2014/main" id="{ACBC070A-B170-8E67-CA66-14E4F0882DF9}"/>
                  </a:ext>
                </a:extLst>
              </p:cNvPr>
              <p:cNvSpPr/>
              <p:nvPr/>
            </p:nvSpPr>
            <p:spPr>
              <a:xfrm>
                <a:off x="4137800" y="3047127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Comprehensive app ecosystem</a:t>
                </a:r>
                <a:endParaRPr lang="en-US" sz="1750" dirty="0"/>
              </a:p>
            </p:txBody>
          </p:sp>
          <p:sp>
            <p:nvSpPr>
              <p:cNvPr id="14" name="Shape 11">
                <a:extLst>
                  <a:ext uri="{FF2B5EF4-FFF2-40B4-BE49-F238E27FC236}">
                    <a16:creationId xmlns:a16="http://schemas.microsoft.com/office/drawing/2014/main" id="{8F5BC55F-0782-70EC-6FB8-7FBF8605E1F5}"/>
                  </a:ext>
                </a:extLst>
              </p:cNvPr>
              <p:cNvSpPr/>
              <p:nvPr/>
            </p:nvSpPr>
            <p:spPr>
              <a:xfrm>
                <a:off x="3607455" y="3684825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Text 4">
                <a:extLst>
                  <a:ext uri="{FF2B5EF4-FFF2-40B4-BE49-F238E27FC236}">
                    <a16:creationId xmlns:a16="http://schemas.microsoft.com/office/drawing/2014/main" id="{74F095D6-A9D9-B840-2281-CA8F1DBC84E3}"/>
                  </a:ext>
                </a:extLst>
              </p:cNvPr>
              <p:cNvSpPr/>
              <p:nvPr/>
            </p:nvSpPr>
            <p:spPr>
              <a:xfrm>
                <a:off x="4137800" y="3618023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33</a:t>
                </a:r>
                <a:endParaRPr lang="en-US" sz="4000" dirty="0"/>
              </a:p>
            </p:txBody>
          </p:sp>
          <p:sp>
            <p:nvSpPr>
              <p:cNvPr id="16" name="Text 5">
                <a:extLst>
                  <a:ext uri="{FF2B5EF4-FFF2-40B4-BE49-F238E27FC236}">
                    <a16:creationId xmlns:a16="http://schemas.microsoft.com/office/drawing/2014/main" id="{8E83C030-D2F4-21D9-438D-995C803EAC17}"/>
                  </a:ext>
                </a:extLst>
              </p:cNvPr>
              <p:cNvSpPr/>
              <p:nvPr/>
            </p:nvSpPr>
            <p:spPr>
              <a:xfrm>
                <a:off x="4479810" y="4497958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Categories</a:t>
                </a:r>
                <a:endParaRPr lang="en-US" sz="2200" dirty="0"/>
              </a:p>
            </p:txBody>
          </p:sp>
          <p:sp>
            <p:nvSpPr>
              <p:cNvPr id="17" name="Text 6">
                <a:extLst>
                  <a:ext uri="{FF2B5EF4-FFF2-40B4-BE49-F238E27FC236}">
                    <a16:creationId xmlns:a16="http://schemas.microsoft.com/office/drawing/2014/main" id="{EA52D631-B080-479F-F6A9-7B045FD1A153}"/>
                  </a:ext>
                </a:extLst>
              </p:cNvPr>
              <p:cNvSpPr/>
              <p:nvPr/>
            </p:nvSpPr>
            <p:spPr>
              <a:xfrm>
                <a:off x="4137800" y="4991681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Diverse app segments</a:t>
                </a:r>
                <a:endParaRPr lang="en-US" sz="1750" dirty="0"/>
              </a:p>
            </p:txBody>
          </p:sp>
          <p:sp>
            <p:nvSpPr>
              <p:cNvPr id="18" name="Shape 11">
                <a:extLst>
                  <a:ext uri="{FF2B5EF4-FFF2-40B4-BE49-F238E27FC236}">
                    <a16:creationId xmlns:a16="http://schemas.microsoft.com/office/drawing/2014/main" id="{3510BD6F-7345-C8D1-698A-9A6301008F5D}"/>
                  </a:ext>
                </a:extLst>
              </p:cNvPr>
              <p:cNvSpPr/>
              <p:nvPr/>
            </p:nvSpPr>
            <p:spPr>
              <a:xfrm>
                <a:off x="3616739" y="5625762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7">
                <a:extLst>
                  <a:ext uri="{FF2B5EF4-FFF2-40B4-BE49-F238E27FC236}">
                    <a16:creationId xmlns:a16="http://schemas.microsoft.com/office/drawing/2014/main" id="{B26E33E5-0518-9CC4-9D2E-751E35EF88C1}"/>
                  </a:ext>
                </a:extLst>
              </p:cNvPr>
              <p:cNvSpPr/>
              <p:nvPr/>
            </p:nvSpPr>
            <p:spPr>
              <a:xfrm>
                <a:off x="4137800" y="5641393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2012-16</a:t>
                </a:r>
                <a:endParaRPr lang="en-US" sz="4000" dirty="0"/>
              </a:p>
            </p:txBody>
          </p:sp>
          <p:sp>
            <p:nvSpPr>
              <p:cNvPr id="20" name="Text 8">
                <a:extLst>
                  <a:ext uri="{FF2B5EF4-FFF2-40B4-BE49-F238E27FC236}">
                    <a16:creationId xmlns:a16="http://schemas.microsoft.com/office/drawing/2014/main" id="{C80A0B66-2AAF-811D-0CA5-7D0B7BFA16E8}"/>
                  </a:ext>
                </a:extLst>
              </p:cNvPr>
              <p:cNvSpPr/>
              <p:nvPr/>
            </p:nvSpPr>
            <p:spPr>
              <a:xfrm>
                <a:off x="4479811" y="6521328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Time Period</a:t>
                </a:r>
                <a:endParaRPr lang="en-US" sz="2200" dirty="0"/>
              </a:p>
            </p:txBody>
          </p:sp>
          <p:sp>
            <p:nvSpPr>
              <p:cNvPr id="21" name="Text 9">
                <a:extLst>
                  <a:ext uri="{FF2B5EF4-FFF2-40B4-BE49-F238E27FC236}">
                    <a16:creationId xmlns:a16="http://schemas.microsoft.com/office/drawing/2014/main" id="{584ECE6B-FD85-9850-68F3-42280AA50A71}"/>
                  </a:ext>
                </a:extLst>
              </p:cNvPr>
              <p:cNvSpPr/>
              <p:nvPr/>
            </p:nvSpPr>
            <p:spPr>
              <a:xfrm>
                <a:off x="4137800" y="7015051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Multi-year analysis</a:t>
                </a:r>
                <a:endParaRPr lang="en-US" sz="175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31AE2FB-5E01-8750-5A70-E8FC7F5E8F87}"/>
              </a:ext>
            </a:extLst>
          </p:cNvPr>
          <p:cNvGrpSpPr/>
          <p:nvPr/>
        </p:nvGrpSpPr>
        <p:grpSpPr>
          <a:xfrm>
            <a:off x="-5281401" y="-31652"/>
            <a:ext cx="15483840" cy="8229600"/>
            <a:chOff x="-5328299" y="-31652"/>
            <a:chExt cx="15483840" cy="82296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27EFFF94-D985-CEE6-72D6-280CA30591DA}"/>
                </a:ext>
              </a:extLst>
            </p:cNvPr>
            <p:cNvSpPr/>
            <p:nvPr/>
          </p:nvSpPr>
          <p:spPr>
            <a:xfrm>
              <a:off x="-5328299" y="-31652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2585256 h 8229600"/>
                <a:gd name="connsiteX3" fmla="*/ 14653263 w 15483840"/>
                <a:gd name="connsiteY3" fmla="*/ 2580640 h 8229600"/>
                <a:gd name="connsiteX4" fmla="*/ 15323817 w 15483840"/>
                <a:gd name="connsiteY4" fmla="*/ 2580640 h 8229600"/>
                <a:gd name="connsiteX5" fmla="*/ 15483840 w 15483840"/>
                <a:gd name="connsiteY5" fmla="*/ 2740663 h 8229600"/>
                <a:gd name="connsiteX6" fmla="*/ 15483840 w 15483840"/>
                <a:gd name="connsiteY6" fmla="*/ 3380737 h 8229600"/>
                <a:gd name="connsiteX7" fmla="*/ 15323817 w 15483840"/>
                <a:gd name="connsiteY7" fmla="*/ 3540760 h 8229600"/>
                <a:gd name="connsiteX8" fmla="*/ 14653263 w 15483840"/>
                <a:gd name="connsiteY8" fmla="*/ 3540760 h 8229600"/>
                <a:gd name="connsiteX9" fmla="*/ 14630400 w 15483840"/>
                <a:gd name="connsiteY9" fmla="*/ 353614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2585256"/>
                  </a:lnTo>
                  <a:lnTo>
                    <a:pt x="14653263" y="2580640"/>
                  </a:lnTo>
                  <a:lnTo>
                    <a:pt x="15323817" y="2580640"/>
                  </a:lnTo>
                  <a:cubicBezTo>
                    <a:pt x="15412195" y="2580640"/>
                    <a:pt x="15483840" y="2652285"/>
                    <a:pt x="15483840" y="2740663"/>
                  </a:cubicBezTo>
                  <a:lnTo>
                    <a:pt x="15483840" y="3380737"/>
                  </a:lnTo>
                  <a:cubicBezTo>
                    <a:pt x="15483840" y="3469115"/>
                    <a:pt x="15412195" y="3540760"/>
                    <a:pt x="15323817" y="3540760"/>
                  </a:cubicBezTo>
                  <a:lnTo>
                    <a:pt x="14653263" y="3540760"/>
                  </a:lnTo>
                  <a:lnTo>
                    <a:pt x="14630400" y="353614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BF8CC"/>
            </a:solidFill>
            <a:ln>
              <a:noFill/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A9A7DF9-BA80-4C3D-B712-6C0663FA20F8}"/>
                </a:ext>
              </a:extLst>
            </p:cNvPr>
            <p:cNvGrpSpPr/>
            <p:nvPr/>
          </p:nvGrpSpPr>
          <p:grpSpPr>
            <a:xfrm>
              <a:off x="3171226" y="278261"/>
              <a:ext cx="5953993" cy="7417455"/>
              <a:chOff x="3233344" y="109027"/>
              <a:chExt cx="5953993" cy="7417455"/>
            </a:xfrm>
          </p:grpSpPr>
          <p:sp>
            <p:nvSpPr>
              <p:cNvPr id="25" name="Text 1">
                <a:extLst>
                  <a:ext uri="{FF2B5EF4-FFF2-40B4-BE49-F238E27FC236}">
                    <a16:creationId xmlns:a16="http://schemas.microsoft.com/office/drawing/2014/main" id="{0C5CAF5B-E731-E8D0-8957-482B8D8A4761}"/>
                  </a:ext>
                </a:extLst>
              </p:cNvPr>
              <p:cNvSpPr/>
              <p:nvPr/>
            </p:nvSpPr>
            <p:spPr>
              <a:xfrm>
                <a:off x="3264323" y="816496"/>
                <a:ext cx="209155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01</a:t>
                </a:r>
                <a:endParaRPr lang="en-US" sz="1750" dirty="0"/>
              </a:p>
            </p:txBody>
          </p:sp>
          <p:sp>
            <p:nvSpPr>
              <p:cNvPr id="26" name="Shape 2">
                <a:extLst>
                  <a:ext uri="{FF2B5EF4-FFF2-40B4-BE49-F238E27FC236}">
                    <a16:creationId xmlns:a16="http://schemas.microsoft.com/office/drawing/2014/main" id="{9191B40D-C82F-6887-3F8D-258936E3DD8D}"/>
                  </a:ext>
                </a:extLst>
              </p:cNvPr>
              <p:cNvSpPr/>
              <p:nvPr/>
            </p:nvSpPr>
            <p:spPr>
              <a:xfrm>
                <a:off x="3264323" y="1170706"/>
                <a:ext cx="5923013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Text 3">
                <a:extLst>
                  <a:ext uri="{FF2B5EF4-FFF2-40B4-BE49-F238E27FC236}">
                    <a16:creationId xmlns:a16="http://schemas.microsoft.com/office/drawing/2014/main" id="{A7740137-6B86-CE45-06FE-A5E89076D3C6}"/>
                  </a:ext>
                </a:extLst>
              </p:cNvPr>
              <p:cNvSpPr/>
              <p:nvPr/>
            </p:nvSpPr>
            <p:spPr>
              <a:xfrm>
                <a:off x="3264324" y="1344776"/>
                <a:ext cx="2615152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 Quality</a:t>
                </a:r>
                <a:endParaRPr lang="en-US" sz="2200" dirty="0"/>
              </a:p>
            </p:txBody>
          </p:sp>
          <p:sp>
            <p:nvSpPr>
              <p:cNvPr id="28" name="Text 4">
                <a:extLst>
                  <a:ext uri="{FF2B5EF4-FFF2-40B4-BE49-F238E27FC236}">
                    <a16:creationId xmlns:a16="http://schemas.microsoft.com/office/drawing/2014/main" id="{E5A42ABD-4AA0-64F6-D4E4-9C98680AF192}"/>
                  </a:ext>
                </a:extLst>
              </p:cNvPr>
              <p:cNvSpPr/>
              <p:nvPr/>
            </p:nvSpPr>
            <p:spPr>
              <a:xfrm>
                <a:off x="3264323" y="1834242"/>
                <a:ext cx="5923013" cy="72461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Removed null values in critical fields: Rating, Reviews, and Installs to ensure accuracy</a:t>
                </a:r>
                <a:endParaRPr lang="en-US" sz="1750" dirty="0"/>
              </a:p>
            </p:txBody>
          </p:sp>
          <p:sp>
            <p:nvSpPr>
              <p:cNvPr id="29" name="Text 0">
                <a:extLst>
                  <a:ext uri="{FF2B5EF4-FFF2-40B4-BE49-F238E27FC236}">
                    <a16:creationId xmlns:a16="http://schemas.microsoft.com/office/drawing/2014/main" id="{A7DC0628-37A3-2BC5-E318-7EC3AD85CEA5}"/>
                  </a:ext>
                </a:extLst>
              </p:cNvPr>
              <p:cNvSpPr/>
              <p:nvPr/>
            </p:nvSpPr>
            <p:spPr>
              <a:xfrm>
                <a:off x="3233344" y="109027"/>
                <a:ext cx="5289772" cy="70746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 Cleaning Process</a:t>
                </a:r>
                <a:endParaRPr lang="en-US" sz="4450" dirty="0"/>
              </a:p>
            </p:txBody>
          </p:sp>
          <p:sp>
            <p:nvSpPr>
              <p:cNvPr id="34" name="Text 13">
                <a:extLst>
                  <a:ext uri="{FF2B5EF4-FFF2-40B4-BE49-F238E27FC236}">
                    <a16:creationId xmlns:a16="http://schemas.microsoft.com/office/drawing/2014/main" id="{9E70B911-1631-9519-7176-EBE59AAFCCE2}"/>
                  </a:ext>
                </a:extLst>
              </p:cNvPr>
              <p:cNvSpPr/>
              <p:nvPr/>
            </p:nvSpPr>
            <p:spPr>
              <a:xfrm>
                <a:off x="3262179" y="2683007"/>
                <a:ext cx="209227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02</a:t>
                </a:r>
                <a:endParaRPr lang="en-US" sz="1750" dirty="0"/>
              </a:p>
            </p:txBody>
          </p:sp>
          <p:sp>
            <p:nvSpPr>
              <p:cNvPr id="35" name="Shape 14">
                <a:extLst>
                  <a:ext uri="{FF2B5EF4-FFF2-40B4-BE49-F238E27FC236}">
                    <a16:creationId xmlns:a16="http://schemas.microsoft.com/office/drawing/2014/main" id="{38E7E95B-BA62-2653-498D-4D2E17FE295F}"/>
                  </a:ext>
                </a:extLst>
              </p:cNvPr>
              <p:cNvSpPr/>
              <p:nvPr/>
            </p:nvSpPr>
            <p:spPr>
              <a:xfrm>
                <a:off x="3262179" y="3037217"/>
                <a:ext cx="5925157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Text 15">
                <a:extLst>
                  <a:ext uri="{FF2B5EF4-FFF2-40B4-BE49-F238E27FC236}">
                    <a16:creationId xmlns:a16="http://schemas.microsoft.com/office/drawing/2014/main" id="{91379979-6A92-C078-E18C-4B97434FB3E9}"/>
                  </a:ext>
                </a:extLst>
              </p:cNvPr>
              <p:cNvSpPr/>
              <p:nvPr/>
            </p:nvSpPr>
            <p:spPr>
              <a:xfrm>
                <a:off x="3262180" y="3211288"/>
                <a:ext cx="2616050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Type Correction</a:t>
                </a:r>
                <a:endParaRPr lang="en-US" sz="2200" dirty="0"/>
              </a:p>
            </p:txBody>
          </p:sp>
          <p:sp>
            <p:nvSpPr>
              <p:cNvPr id="37" name="Text 16">
                <a:extLst>
                  <a:ext uri="{FF2B5EF4-FFF2-40B4-BE49-F238E27FC236}">
                    <a16:creationId xmlns:a16="http://schemas.microsoft.com/office/drawing/2014/main" id="{A2D43CF2-3D45-E27B-E87B-6D3127EF5979}"/>
                  </a:ext>
                </a:extLst>
              </p:cNvPr>
              <p:cNvSpPr/>
              <p:nvPr/>
            </p:nvSpPr>
            <p:spPr>
              <a:xfrm>
                <a:off x="3262179" y="3734207"/>
                <a:ext cx="5925157" cy="36230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Fixed data types across numbers, dates, and text fields</a:t>
                </a:r>
                <a:endParaRPr lang="en-US" sz="1750" dirty="0"/>
              </a:p>
            </p:txBody>
          </p:sp>
          <p:sp>
            <p:nvSpPr>
              <p:cNvPr id="38" name="Text 17">
                <a:extLst>
                  <a:ext uri="{FF2B5EF4-FFF2-40B4-BE49-F238E27FC236}">
                    <a16:creationId xmlns:a16="http://schemas.microsoft.com/office/drawing/2014/main" id="{41776B34-CF39-C300-8A36-05FDDEB215A2}"/>
                  </a:ext>
                </a:extLst>
              </p:cNvPr>
              <p:cNvSpPr/>
              <p:nvPr/>
            </p:nvSpPr>
            <p:spPr>
              <a:xfrm>
                <a:off x="3262179" y="4119502"/>
                <a:ext cx="209231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03</a:t>
                </a:r>
                <a:endParaRPr lang="en-US" sz="1750" dirty="0"/>
              </a:p>
            </p:txBody>
          </p:sp>
          <p:sp>
            <p:nvSpPr>
              <p:cNvPr id="39" name="Shape 18">
                <a:extLst>
                  <a:ext uri="{FF2B5EF4-FFF2-40B4-BE49-F238E27FC236}">
                    <a16:creationId xmlns:a16="http://schemas.microsoft.com/office/drawing/2014/main" id="{55E501F3-9C1C-9E2D-E92B-841F9F667956}"/>
                  </a:ext>
                </a:extLst>
              </p:cNvPr>
              <p:cNvSpPr/>
              <p:nvPr/>
            </p:nvSpPr>
            <p:spPr>
              <a:xfrm>
                <a:off x="3262179" y="4473712"/>
                <a:ext cx="5925157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Text 19">
                <a:extLst>
                  <a:ext uri="{FF2B5EF4-FFF2-40B4-BE49-F238E27FC236}">
                    <a16:creationId xmlns:a16="http://schemas.microsoft.com/office/drawing/2014/main" id="{55270FC9-4680-E4A9-CE93-ACBF704C296C}"/>
                  </a:ext>
                </a:extLst>
              </p:cNvPr>
              <p:cNvSpPr/>
              <p:nvPr/>
            </p:nvSpPr>
            <p:spPr>
              <a:xfrm>
                <a:off x="3262179" y="4647782"/>
                <a:ext cx="2616099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Feature Engineering</a:t>
                </a:r>
                <a:endParaRPr lang="en-US" sz="2200" dirty="0"/>
              </a:p>
            </p:txBody>
          </p:sp>
          <p:sp>
            <p:nvSpPr>
              <p:cNvPr id="41" name="Text 20">
                <a:extLst>
                  <a:ext uri="{FF2B5EF4-FFF2-40B4-BE49-F238E27FC236}">
                    <a16:creationId xmlns:a16="http://schemas.microsoft.com/office/drawing/2014/main" id="{781C9C0C-4CAC-86AB-8513-C259B580B06A}"/>
                  </a:ext>
                </a:extLst>
              </p:cNvPr>
              <p:cNvSpPr/>
              <p:nvPr/>
            </p:nvSpPr>
            <p:spPr>
              <a:xfrm>
                <a:off x="3262179" y="5137248"/>
                <a:ext cx="5925157" cy="72461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Added Year, Month, and Revenue Estimate columns for deeper insights</a:t>
                </a:r>
                <a:endParaRPr lang="en-US" sz="1750" dirty="0"/>
              </a:p>
            </p:txBody>
          </p:sp>
          <p:sp>
            <p:nvSpPr>
              <p:cNvPr id="42" name="Text 9">
                <a:extLst>
                  <a:ext uri="{FF2B5EF4-FFF2-40B4-BE49-F238E27FC236}">
                    <a16:creationId xmlns:a16="http://schemas.microsoft.com/office/drawing/2014/main" id="{90E782E6-7B16-7C8A-05F3-C8161B174801}"/>
                  </a:ext>
                </a:extLst>
              </p:cNvPr>
              <p:cNvSpPr/>
              <p:nvPr/>
            </p:nvSpPr>
            <p:spPr>
              <a:xfrm>
                <a:off x="3264324" y="5965298"/>
                <a:ext cx="209155" cy="42432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04</a:t>
                </a:r>
              </a:p>
              <a:p>
                <a:pPr marL="0" indent="0" algn="l">
                  <a:lnSpc>
                    <a:spcPts val="2850"/>
                  </a:lnSpc>
                  <a:buNone/>
                </a:pPr>
                <a:endParaRPr lang="en-US" sz="1750" dirty="0"/>
              </a:p>
            </p:txBody>
          </p:sp>
          <p:sp>
            <p:nvSpPr>
              <p:cNvPr id="43" name="Shape 10">
                <a:extLst>
                  <a:ext uri="{FF2B5EF4-FFF2-40B4-BE49-F238E27FC236}">
                    <a16:creationId xmlns:a16="http://schemas.microsoft.com/office/drawing/2014/main" id="{7C12D52A-6002-B7CE-7440-8B734E9F0F6F}"/>
                  </a:ext>
                </a:extLst>
              </p:cNvPr>
              <p:cNvSpPr/>
              <p:nvPr/>
            </p:nvSpPr>
            <p:spPr>
              <a:xfrm>
                <a:off x="3264325" y="6319508"/>
                <a:ext cx="5923012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Text 11">
                <a:extLst>
                  <a:ext uri="{FF2B5EF4-FFF2-40B4-BE49-F238E27FC236}">
                    <a16:creationId xmlns:a16="http://schemas.microsoft.com/office/drawing/2014/main" id="{AA1926AC-F765-B117-24F9-8C18072EA484}"/>
                  </a:ext>
                </a:extLst>
              </p:cNvPr>
              <p:cNvSpPr/>
              <p:nvPr/>
            </p:nvSpPr>
            <p:spPr>
              <a:xfrm>
                <a:off x="3264325" y="6493579"/>
                <a:ext cx="2615152" cy="53057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Standardization</a:t>
                </a:r>
                <a:endParaRPr lang="en-US" sz="2200" dirty="0"/>
              </a:p>
            </p:txBody>
          </p:sp>
          <p:sp>
            <p:nvSpPr>
              <p:cNvPr id="45" name="Text 12">
                <a:extLst>
                  <a:ext uri="{FF2B5EF4-FFF2-40B4-BE49-F238E27FC236}">
                    <a16:creationId xmlns:a16="http://schemas.microsoft.com/office/drawing/2014/main" id="{4AB31487-DF0A-F9C1-AFFB-5FDC6D2A2FEB}"/>
                  </a:ext>
                </a:extLst>
              </p:cNvPr>
              <p:cNvSpPr/>
              <p:nvPr/>
            </p:nvSpPr>
            <p:spPr>
              <a:xfrm>
                <a:off x="3264325" y="6983045"/>
                <a:ext cx="5923012" cy="5434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Unified category names and city labels for consistent </a:t>
                </a:r>
              </a:p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reporting</a:t>
                </a:r>
                <a:endParaRPr lang="en-US" sz="1750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6C4AB05-813C-5ABD-9902-27D549381E02}"/>
              </a:ext>
            </a:extLst>
          </p:cNvPr>
          <p:cNvGrpSpPr/>
          <p:nvPr/>
        </p:nvGrpSpPr>
        <p:grpSpPr>
          <a:xfrm>
            <a:off x="-5292831" y="-35462"/>
            <a:ext cx="15483840" cy="8229600"/>
            <a:chOff x="-1417320" y="0"/>
            <a:chExt cx="15483840" cy="82296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7BA1C085-9D1E-36C0-1CAF-77500BA09FF1}"/>
                </a:ext>
              </a:extLst>
            </p:cNvPr>
            <p:cNvSpPr/>
            <p:nvPr/>
          </p:nvSpPr>
          <p:spPr>
            <a:xfrm>
              <a:off x="-1417320" y="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3662216 h 8229600"/>
                <a:gd name="connsiteX3" fmla="*/ 14653263 w 15483840"/>
                <a:gd name="connsiteY3" fmla="*/ 3657600 h 8229600"/>
                <a:gd name="connsiteX4" fmla="*/ 15323817 w 15483840"/>
                <a:gd name="connsiteY4" fmla="*/ 3657600 h 8229600"/>
                <a:gd name="connsiteX5" fmla="*/ 15483840 w 15483840"/>
                <a:gd name="connsiteY5" fmla="*/ 3817623 h 8229600"/>
                <a:gd name="connsiteX6" fmla="*/ 15483840 w 15483840"/>
                <a:gd name="connsiteY6" fmla="*/ 4457697 h 8229600"/>
                <a:gd name="connsiteX7" fmla="*/ 15323817 w 15483840"/>
                <a:gd name="connsiteY7" fmla="*/ 4617720 h 8229600"/>
                <a:gd name="connsiteX8" fmla="*/ 14653263 w 15483840"/>
                <a:gd name="connsiteY8" fmla="*/ 4617720 h 8229600"/>
                <a:gd name="connsiteX9" fmla="*/ 14630400 w 15483840"/>
                <a:gd name="connsiteY9" fmla="*/ 461310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3662216"/>
                  </a:lnTo>
                  <a:lnTo>
                    <a:pt x="14653263" y="3657600"/>
                  </a:lnTo>
                  <a:lnTo>
                    <a:pt x="15323817" y="3657600"/>
                  </a:lnTo>
                  <a:cubicBezTo>
                    <a:pt x="15412195" y="3657600"/>
                    <a:pt x="15483840" y="3729245"/>
                    <a:pt x="15483840" y="3817623"/>
                  </a:cubicBezTo>
                  <a:lnTo>
                    <a:pt x="15483840" y="4457697"/>
                  </a:lnTo>
                  <a:cubicBezTo>
                    <a:pt x="15483840" y="4546075"/>
                    <a:pt x="15412195" y="4617720"/>
                    <a:pt x="15323817" y="4617720"/>
                  </a:cubicBezTo>
                  <a:lnTo>
                    <a:pt x="14653263" y="4617720"/>
                  </a:lnTo>
                  <a:lnTo>
                    <a:pt x="14630400" y="461310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DE4CF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8" name="Text 0">
              <a:extLst>
                <a:ext uri="{FF2B5EF4-FFF2-40B4-BE49-F238E27FC236}">
                  <a16:creationId xmlns:a16="http://schemas.microsoft.com/office/drawing/2014/main" id="{6190BBAD-0A37-7F88-F402-5F5B90D5CEF1}"/>
                </a:ext>
              </a:extLst>
            </p:cNvPr>
            <p:cNvSpPr/>
            <p:nvPr/>
          </p:nvSpPr>
          <p:spPr>
            <a:xfrm>
              <a:off x="6603373" y="22819"/>
              <a:ext cx="5670590" cy="70877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5550"/>
                </a:lnSpc>
                <a:buNone/>
              </a:pPr>
              <a:r>
                <a:rPr lang="en-US" sz="44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Pivot Table Analysis</a:t>
              </a:r>
              <a:endParaRPr lang="en-US" sz="4450" dirty="0"/>
            </a:p>
          </p:txBody>
        </p:sp>
        <p:sp>
          <p:nvSpPr>
            <p:cNvPr id="49" name="Shape 11">
              <a:extLst>
                <a:ext uri="{FF2B5EF4-FFF2-40B4-BE49-F238E27FC236}">
                  <a16:creationId xmlns:a16="http://schemas.microsoft.com/office/drawing/2014/main" id="{3C0B5DF5-4C8B-BAB4-C41D-C787EDF90F31}"/>
                </a:ext>
              </a:extLst>
            </p:cNvPr>
            <p:cNvSpPr/>
            <p:nvPr/>
          </p:nvSpPr>
          <p:spPr>
            <a:xfrm>
              <a:off x="6672021" y="776433"/>
              <a:ext cx="3768343" cy="1982879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Text 5">
              <a:extLst>
                <a:ext uri="{FF2B5EF4-FFF2-40B4-BE49-F238E27FC236}">
                  <a16:creationId xmlns:a16="http://schemas.microsoft.com/office/drawing/2014/main" id="{926B2931-CB1C-419E-8B57-9F5874AB187E}"/>
                </a:ext>
              </a:extLst>
            </p:cNvPr>
            <p:cNvSpPr/>
            <p:nvPr/>
          </p:nvSpPr>
          <p:spPr>
            <a:xfrm>
              <a:off x="7060215" y="776433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Top 5 Categories by Installs</a:t>
              </a:r>
              <a:endParaRPr lang="en-US" sz="1750" dirty="0"/>
            </a:p>
          </p:txBody>
        </p:sp>
        <p:graphicFrame>
          <p:nvGraphicFramePr>
            <p:cNvPr id="51" name="Chart 50">
              <a:extLst>
                <a:ext uri="{FF2B5EF4-FFF2-40B4-BE49-F238E27FC236}">
                  <a16:creationId xmlns:a16="http://schemas.microsoft.com/office/drawing/2014/main" id="{86836620-84F9-982F-D15D-57DAF9DD9D79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72021" y="849730"/>
            <a:ext cx="4112461" cy="19095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2" name="Shape 11">
              <a:extLst>
                <a:ext uri="{FF2B5EF4-FFF2-40B4-BE49-F238E27FC236}">
                  <a16:creationId xmlns:a16="http://schemas.microsoft.com/office/drawing/2014/main" id="{0F5448DC-B21B-8C3A-1332-CFACDF6FC65D}"/>
                </a:ext>
              </a:extLst>
            </p:cNvPr>
            <p:cNvSpPr/>
            <p:nvPr/>
          </p:nvSpPr>
          <p:spPr>
            <a:xfrm>
              <a:off x="10046825" y="2841756"/>
              <a:ext cx="3103739" cy="2758746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3" name="Text 3">
              <a:extLst>
                <a:ext uri="{FF2B5EF4-FFF2-40B4-BE49-F238E27FC236}">
                  <a16:creationId xmlns:a16="http://schemas.microsoft.com/office/drawing/2014/main" id="{F89463CF-5739-8069-58FD-C5ACFFA51D5D}"/>
                </a:ext>
              </a:extLst>
            </p:cNvPr>
            <p:cNvSpPr/>
            <p:nvPr/>
          </p:nvSpPr>
          <p:spPr>
            <a:xfrm>
              <a:off x="10111381" y="2882163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Year-wise App Distribution</a:t>
              </a:r>
              <a:endParaRPr lang="en-US" sz="1750" dirty="0"/>
            </a:p>
          </p:txBody>
        </p:sp>
        <p:graphicFrame>
          <p:nvGraphicFramePr>
            <p:cNvPr id="54" name="Chart 53">
              <a:extLst>
                <a:ext uri="{FF2B5EF4-FFF2-40B4-BE49-F238E27FC236}">
                  <a16:creationId xmlns:a16="http://schemas.microsoft.com/office/drawing/2014/main" id="{608CEAB2-E25B-124F-8C41-4C1D3BC14FD2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126802" y="3087445"/>
            <a:ext cx="2998675" cy="25130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1" name="Shape 11">
              <a:extLst>
                <a:ext uri="{FF2B5EF4-FFF2-40B4-BE49-F238E27FC236}">
                  <a16:creationId xmlns:a16="http://schemas.microsoft.com/office/drawing/2014/main" id="{654B55C4-94C8-F999-AAE1-50E5526E2988}"/>
                </a:ext>
              </a:extLst>
            </p:cNvPr>
            <p:cNvSpPr/>
            <p:nvPr/>
          </p:nvSpPr>
          <p:spPr>
            <a:xfrm>
              <a:off x="6672021" y="2848335"/>
              <a:ext cx="3103739" cy="2758746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2" name="Text 10">
              <a:extLst>
                <a:ext uri="{FF2B5EF4-FFF2-40B4-BE49-F238E27FC236}">
                  <a16:creationId xmlns:a16="http://schemas.microsoft.com/office/drawing/2014/main" id="{A1E4157E-A458-F57D-18B3-8EC61D9B5111}"/>
                </a:ext>
              </a:extLst>
            </p:cNvPr>
            <p:cNvSpPr/>
            <p:nvPr/>
          </p:nvSpPr>
          <p:spPr>
            <a:xfrm>
              <a:off x="6938855" y="2947262"/>
              <a:ext cx="3501509" cy="41408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Top Apps by Installs</a:t>
              </a:r>
              <a:endParaRPr lang="en-US" sz="1750" dirty="0"/>
            </a:p>
          </p:txBody>
        </p:sp>
        <p:graphicFrame>
          <p:nvGraphicFramePr>
            <p:cNvPr id="63" name="Chart 62">
              <a:extLst>
                <a:ext uri="{FF2B5EF4-FFF2-40B4-BE49-F238E27FC236}">
                  <a16:creationId xmlns:a16="http://schemas.microsoft.com/office/drawing/2014/main" id="{3EDB0080-CA5B-9465-3BC9-ED7D8121E040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72021" y="3180799"/>
            <a:ext cx="3130572" cy="24262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92" name="Shape 11">
              <a:extLst>
                <a:ext uri="{FF2B5EF4-FFF2-40B4-BE49-F238E27FC236}">
                  <a16:creationId xmlns:a16="http://schemas.microsoft.com/office/drawing/2014/main" id="{030386DE-F58C-355E-DDE7-50FEBC521EC4}"/>
                </a:ext>
              </a:extLst>
            </p:cNvPr>
            <p:cNvSpPr/>
            <p:nvPr/>
          </p:nvSpPr>
          <p:spPr>
            <a:xfrm>
              <a:off x="9410218" y="5751543"/>
              <a:ext cx="3715259" cy="2369825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93" name="Text 7">
              <a:extLst>
                <a:ext uri="{FF2B5EF4-FFF2-40B4-BE49-F238E27FC236}">
                  <a16:creationId xmlns:a16="http://schemas.microsoft.com/office/drawing/2014/main" id="{6AC726C1-0C23-D513-4329-E44032CD66F1}"/>
                </a:ext>
              </a:extLst>
            </p:cNvPr>
            <p:cNvSpPr/>
            <p:nvPr/>
          </p:nvSpPr>
          <p:spPr>
            <a:xfrm>
              <a:off x="9751184" y="5948314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Category-wise Average Rating</a:t>
              </a:r>
              <a:endParaRPr lang="en-US" sz="1750" dirty="0"/>
            </a:p>
          </p:txBody>
        </p:sp>
        <p:graphicFrame>
          <p:nvGraphicFramePr>
            <p:cNvPr id="194" name="Chart 193">
              <a:extLst>
                <a:ext uri="{FF2B5EF4-FFF2-40B4-BE49-F238E27FC236}">
                  <a16:creationId xmlns:a16="http://schemas.microsoft.com/office/drawing/2014/main" id="{6487F576-692F-3AEC-CB29-2998357C438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248170" y="6024957"/>
            <a:ext cx="4191985" cy="21566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95" name="Shape 11">
              <a:extLst>
                <a:ext uri="{FF2B5EF4-FFF2-40B4-BE49-F238E27FC236}">
                  <a16:creationId xmlns:a16="http://schemas.microsoft.com/office/drawing/2014/main" id="{B9BC5A02-E699-6E58-1ECA-D631786F48F2}"/>
                </a:ext>
              </a:extLst>
            </p:cNvPr>
            <p:cNvSpPr/>
            <p:nvPr/>
          </p:nvSpPr>
          <p:spPr>
            <a:xfrm>
              <a:off x="6359716" y="5751542"/>
              <a:ext cx="2986840" cy="2369825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solidFill>
                <a:srgbClr val="D67E00"/>
              </a:solidFill>
              <a:prstDash val="solid"/>
            </a:ln>
            <a:effectLst>
              <a:outerShdw dist="2032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96" name="Text 8">
              <a:extLst>
                <a:ext uri="{FF2B5EF4-FFF2-40B4-BE49-F238E27FC236}">
                  <a16:creationId xmlns:a16="http://schemas.microsoft.com/office/drawing/2014/main" id="{1FDB93CE-EB3B-D11D-2DD9-241D92D05723}"/>
                </a:ext>
              </a:extLst>
            </p:cNvPr>
            <p:cNvSpPr/>
            <p:nvPr/>
          </p:nvSpPr>
          <p:spPr>
            <a:xfrm>
              <a:off x="6069956" y="5776177"/>
              <a:ext cx="3501509" cy="42468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 anchor="t"/>
            <a:lstStyle/>
            <a:p>
              <a:pPr algn="l">
                <a:lnSpc>
                  <a:spcPts val="2850"/>
                </a:lnSpc>
                <a:buSzPct val="100000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     Free vs Paid App Comparison</a:t>
              </a:r>
              <a:endParaRPr lang="en-US" sz="1750" dirty="0"/>
            </a:p>
          </p:txBody>
        </p:sp>
        <p:graphicFrame>
          <p:nvGraphicFramePr>
            <p:cNvPr id="197" name="Chart 196">
              <a:extLst>
                <a:ext uri="{FF2B5EF4-FFF2-40B4-BE49-F238E27FC236}">
                  <a16:creationId xmlns:a16="http://schemas.microsoft.com/office/drawing/2014/main" id="{D0114434-B708-694E-CFBD-0D3E35F45C67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359716" y="6087960"/>
            <a:ext cx="2921987" cy="20334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28F8D49B-D370-B764-51CD-4FE91B4777F6}"/>
              </a:ext>
            </a:extLst>
          </p:cNvPr>
          <p:cNvGrpSpPr/>
          <p:nvPr/>
        </p:nvGrpSpPr>
        <p:grpSpPr>
          <a:xfrm>
            <a:off x="-5308073" y="-34876"/>
            <a:ext cx="23557992" cy="8229600"/>
            <a:chOff x="-5354969" y="-34876"/>
            <a:chExt cx="23557992" cy="8229600"/>
          </a:xfrm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72919210-C66E-217B-EA23-4D0976D77993}"/>
                </a:ext>
              </a:extLst>
            </p:cNvPr>
            <p:cNvSpPr/>
            <p:nvPr/>
          </p:nvSpPr>
          <p:spPr>
            <a:xfrm>
              <a:off x="-5354969" y="-34876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4739176 h 8229600"/>
                <a:gd name="connsiteX3" fmla="*/ 14653263 w 15483840"/>
                <a:gd name="connsiteY3" fmla="*/ 4734560 h 8229600"/>
                <a:gd name="connsiteX4" fmla="*/ 15323817 w 15483840"/>
                <a:gd name="connsiteY4" fmla="*/ 4734560 h 8229600"/>
                <a:gd name="connsiteX5" fmla="*/ 15483840 w 15483840"/>
                <a:gd name="connsiteY5" fmla="*/ 4894583 h 8229600"/>
                <a:gd name="connsiteX6" fmla="*/ 15483840 w 15483840"/>
                <a:gd name="connsiteY6" fmla="*/ 5534657 h 8229600"/>
                <a:gd name="connsiteX7" fmla="*/ 15323817 w 15483840"/>
                <a:gd name="connsiteY7" fmla="*/ 5694680 h 8229600"/>
                <a:gd name="connsiteX8" fmla="*/ 14653263 w 15483840"/>
                <a:gd name="connsiteY8" fmla="*/ 5694680 h 8229600"/>
                <a:gd name="connsiteX9" fmla="*/ 14630400 w 15483840"/>
                <a:gd name="connsiteY9" fmla="*/ 569006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4739176"/>
                  </a:lnTo>
                  <a:lnTo>
                    <a:pt x="14653263" y="4734560"/>
                  </a:lnTo>
                  <a:lnTo>
                    <a:pt x="15323817" y="4734560"/>
                  </a:lnTo>
                  <a:cubicBezTo>
                    <a:pt x="15412195" y="4734560"/>
                    <a:pt x="15483840" y="4806205"/>
                    <a:pt x="15483840" y="4894583"/>
                  </a:cubicBezTo>
                  <a:lnTo>
                    <a:pt x="15483840" y="5534657"/>
                  </a:lnTo>
                  <a:cubicBezTo>
                    <a:pt x="15483840" y="5623035"/>
                    <a:pt x="15412195" y="5694680"/>
                    <a:pt x="15323817" y="5694680"/>
                  </a:cubicBezTo>
                  <a:lnTo>
                    <a:pt x="14653263" y="5694680"/>
                  </a:lnTo>
                  <a:lnTo>
                    <a:pt x="14630400" y="569006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E5EC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0" name="Text 0">
              <a:extLst>
                <a:ext uri="{FF2B5EF4-FFF2-40B4-BE49-F238E27FC236}">
                  <a16:creationId xmlns:a16="http://schemas.microsoft.com/office/drawing/2014/main" id="{944744DA-78EC-4249-E78E-3FFFFA21A71C}"/>
                </a:ext>
              </a:extLst>
            </p:cNvPr>
            <p:cNvSpPr/>
            <p:nvPr/>
          </p:nvSpPr>
          <p:spPr>
            <a:xfrm>
              <a:off x="4460115" y="47109"/>
              <a:ext cx="3115508" cy="38945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50"/>
                </a:lnSpc>
                <a:buNone/>
              </a:pPr>
              <a:r>
                <a:rPr lang="en-US" sz="24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Key Insights</a:t>
              </a:r>
              <a:endParaRPr lang="en-US" sz="2450" dirty="0"/>
            </a:p>
          </p:txBody>
        </p:sp>
        <p:sp>
          <p:nvSpPr>
            <p:cNvPr id="201" name="Shape 1">
              <a:extLst>
                <a:ext uri="{FF2B5EF4-FFF2-40B4-BE49-F238E27FC236}">
                  <a16:creationId xmlns:a16="http://schemas.microsoft.com/office/drawing/2014/main" id="{41FB4A13-9192-D1D3-79D6-F275E8D102BB}"/>
                </a:ext>
              </a:extLst>
            </p:cNvPr>
            <p:cNvSpPr/>
            <p:nvPr/>
          </p:nvSpPr>
          <p:spPr>
            <a:xfrm>
              <a:off x="4460115" y="685760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02" name="Shape 2">
              <a:extLst>
                <a:ext uri="{FF2B5EF4-FFF2-40B4-BE49-F238E27FC236}">
                  <a16:creationId xmlns:a16="http://schemas.microsoft.com/office/drawing/2014/main" id="{334AEAAA-4A9F-69EC-7937-DA3C354F9723}"/>
                </a:ext>
              </a:extLst>
            </p:cNvPr>
            <p:cNvSpPr/>
            <p:nvPr/>
          </p:nvSpPr>
          <p:spPr>
            <a:xfrm>
              <a:off x="4475355" y="701000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03" name="Image 0" descr="preencoded.png">
              <a:extLst>
                <a:ext uri="{FF2B5EF4-FFF2-40B4-BE49-F238E27FC236}">
                  <a16:creationId xmlns:a16="http://schemas.microsoft.com/office/drawing/2014/main" id="{FE47B59F-B52A-E13C-7FF6-5CD026C48548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27279" y="966510"/>
              <a:ext cx="186928" cy="186928"/>
            </a:xfrm>
            <a:prstGeom prst="rect">
              <a:avLst/>
            </a:prstGeom>
          </p:spPr>
        </p:pic>
        <p:sp>
          <p:nvSpPr>
            <p:cNvPr id="204" name="Text 3">
              <a:extLst>
                <a:ext uri="{FF2B5EF4-FFF2-40B4-BE49-F238E27FC236}">
                  <a16:creationId xmlns:a16="http://schemas.microsoft.com/office/drawing/2014/main" id="{F2C01EEE-A9FC-3E9D-139E-4B0990153427}"/>
                </a:ext>
              </a:extLst>
            </p:cNvPr>
            <p:cNvSpPr/>
            <p:nvPr/>
          </p:nvSpPr>
          <p:spPr>
            <a:xfrm>
              <a:off x="5098290" y="825540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Overall Scale</a:t>
              </a:r>
              <a:endParaRPr lang="en-US" sz="1200" dirty="0"/>
            </a:p>
          </p:txBody>
        </p:sp>
        <p:sp>
          <p:nvSpPr>
            <p:cNvPr id="205" name="Text 4">
              <a:extLst>
                <a:ext uri="{FF2B5EF4-FFF2-40B4-BE49-F238E27FC236}">
                  <a16:creationId xmlns:a16="http://schemas.microsoft.com/office/drawing/2014/main" id="{F569837B-88B2-CD4F-B587-1709AA70E8FA}"/>
                </a:ext>
              </a:extLst>
            </p:cNvPr>
            <p:cNvSpPr/>
            <p:nvPr/>
          </p:nvSpPr>
          <p:spPr>
            <a:xfrm>
              <a:off x="5098290" y="1094978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10,000+ apps across 33 diverse categories</a:t>
              </a:r>
              <a:endParaRPr lang="en-US" sz="950" dirty="0"/>
            </a:p>
          </p:txBody>
        </p:sp>
        <p:sp>
          <p:nvSpPr>
            <p:cNvPr id="206" name="Shape 5">
              <a:extLst>
                <a:ext uri="{FF2B5EF4-FFF2-40B4-BE49-F238E27FC236}">
                  <a16:creationId xmlns:a16="http://schemas.microsoft.com/office/drawing/2014/main" id="{91124597-8315-0BD4-00D4-D39C4D514DE0}"/>
                </a:ext>
              </a:extLst>
            </p:cNvPr>
            <p:cNvSpPr/>
            <p:nvPr/>
          </p:nvSpPr>
          <p:spPr>
            <a:xfrm>
              <a:off x="4444875" y="1599145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07" name="Shape 6">
              <a:extLst>
                <a:ext uri="{FF2B5EF4-FFF2-40B4-BE49-F238E27FC236}">
                  <a16:creationId xmlns:a16="http://schemas.microsoft.com/office/drawing/2014/main" id="{817559F6-DEDC-FC06-641E-C2F60D341D8D}"/>
                </a:ext>
              </a:extLst>
            </p:cNvPr>
            <p:cNvSpPr/>
            <p:nvPr/>
          </p:nvSpPr>
          <p:spPr>
            <a:xfrm>
              <a:off x="4460115" y="1614385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08" name="Image 1" descr="preencoded.png">
              <a:extLst>
                <a:ext uri="{FF2B5EF4-FFF2-40B4-BE49-F238E27FC236}">
                  <a16:creationId xmlns:a16="http://schemas.microsoft.com/office/drawing/2014/main" id="{AC8FCA2C-57B3-4DAC-A45B-E576CC1522C6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12039" y="1879894"/>
              <a:ext cx="186928" cy="186928"/>
            </a:xfrm>
            <a:prstGeom prst="rect">
              <a:avLst/>
            </a:prstGeom>
          </p:spPr>
        </p:pic>
        <p:sp>
          <p:nvSpPr>
            <p:cNvPr id="209" name="Text 7">
              <a:extLst>
                <a:ext uri="{FF2B5EF4-FFF2-40B4-BE49-F238E27FC236}">
                  <a16:creationId xmlns:a16="http://schemas.microsoft.com/office/drawing/2014/main" id="{3B4F7911-C223-8D7A-1AB9-0FCADAE1FC36}"/>
                </a:ext>
              </a:extLst>
            </p:cNvPr>
            <p:cNvSpPr/>
            <p:nvPr/>
          </p:nvSpPr>
          <p:spPr>
            <a:xfrm>
              <a:off x="5083050" y="1738924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Category Leader</a:t>
              </a:r>
              <a:endParaRPr lang="en-US" sz="1200" dirty="0"/>
            </a:p>
          </p:txBody>
        </p:sp>
        <p:sp>
          <p:nvSpPr>
            <p:cNvPr id="210" name="Text 8">
              <a:extLst>
                <a:ext uri="{FF2B5EF4-FFF2-40B4-BE49-F238E27FC236}">
                  <a16:creationId xmlns:a16="http://schemas.microsoft.com/office/drawing/2014/main" id="{3CCB09BF-56DF-E0B3-9BDD-4A1C545125BE}"/>
                </a:ext>
              </a:extLst>
            </p:cNvPr>
            <p:cNvSpPr/>
            <p:nvPr/>
          </p:nvSpPr>
          <p:spPr>
            <a:xfrm>
              <a:off x="5083050" y="2008362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Family apps dominate the marketplace</a:t>
              </a:r>
              <a:endParaRPr lang="en-US" sz="950" dirty="0"/>
            </a:p>
          </p:txBody>
        </p:sp>
        <p:sp>
          <p:nvSpPr>
            <p:cNvPr id="211" name="Shape 9">
              <a:extLst>
                <a:ext uri="{FF2B5EF4-FFF2-40B4-BE49-F238E27FC236}">
                  <a16:creationId xmlns:a16="http://schemas.microsoft.com/office/drawing/2014/main" id="{0D092C4F-1F0F-927B-1D5A-79A38AE5421B}"/>
                </a:ext>
              </a:extLst>
            </p:cNvPr>
            <p:cNvSpPr/>
            <p:nvPr/>
          </p:nvSpPr>
          <p:spPr>
            <a:xfrm>
              <a:off x="4444875" y="2507766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12" name="Shape 10">
              <a:extLst>
                <a:ext uri="{FF2B5EF4-FFF2-40B4-BE49-F238E27FC236}">
                  <a16:creationId xmlns:a16="http://schemas.microsoft.com/office/drawing/2014/main" id="{C7B27B37-E31E-96C2-D134-00ADDB7E7C57}"/>
                </a:ext>
              </a:extLst>
            </p:cNvPr>
            <p:cNvSpPr/>
            <p:nvPr/>
          </p:nvSpPr>
          <p:spPr>
            <a:xfrm>
              <a:off x="4460115" y="252300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13" name="Image 2" descr="preencoded.png">
              <a:extLst>
                <a:ext uri="{FF2B5EF4-FFF2-40B4-BE49-F238E27FC236}">
                  <a16:creationId xmlns:a16="http://schemas.microsoft.com/office/drawing/2014/main" id="{FD599363-29A4-75CD-B4A9-07FAAD213E29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12039" y="2788515"/>
              <a:ext cx="186928" cy="186928"/>
            </a:xfrm>
            <a:prstGeom prst="rect">
              <a:avLst/>
            </a:prstGeom>
          </p:spPr>
        </p:pic>
        <p:sp>
          <p:nvSpPr>
            <p:cNvPr id="214" name="Text 11">
              <a:extLst>
                <a:ext uri="{FF2B5EF4-FFF2-40B4-BE49-F238E27FC236}">
                  <a16:creationId xmlns:a16="http://schemas.microsoft.com/office/drawing/2014/main" id="{55FA05F4-1995-56B9-5216-83B124D33673}"/>
                </a:ext>
              </a:extLst>
            </p:cNvPr>
            <p:cNvSpPr/>
            <p:nvPr/>
          </p:nvSpPr>
          <p:spPr>
            <a:xfrm>
              <a:off x="5083050" y="2647545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Average Rating</a:t>
              </a:r>
              <a:endParaRPr lang="en-US" sz="1200" dirty="0"/>
            </a:p>
          </p:txBody>
        </p:sp>
        <p:sp>
          <p:nvSpPr>
            <p:cNvPr id="215" name="Text 12">
              <a:extLst>
                <a:ext uri="{FF2B5EF4-FFF2-40B4-BE49-F238E27FC236}">
                  <a16:creationId xmlns:a16="http://schemas.microsoft.com/office/drawing/2014/main" id="{38A3A492-6F57-CED5-62F6-21940123F16A}"/>
                </a:ext>
              </a:extLst>
            </p:cNvPr>
            <p:cNvSpPr/>
            <p:nvPr/>
          </p:nvSpPr>
          <p:spPr>
            <a:xfrm>
              <a:off x="5083050" y="291698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4.1 stars across all apps</a:t>
              </a:r>
              <a:endParaRPr lang="en-US" sz="950" dirty="0"/>
            </a:p>
          </p:txBody>
        </p:sp>
        <p:sp>
          <p:nvSpPr>
            <p:cNvPr id="216" name="Shape 13">
              <a:extLst>
                <a:ext uri="{FF2B5EF4-FFF2-40B4-BE49-F238E27FC236}">
                  <a16:creationId xmlns:a16="http://schemas.microsoft.com/office/drawing/2014/main" id="{B4543AF2-9226-36B4-945B-043B4DDC9EFA}"/>
                </a:ext>
              </a:extLst>
            </p:cNvPr>
            <p:cNvSpPr/>
            <p:nvPr/>
          </p:nvSpPr>
          <p:spPr>
            <a:xfrm>
              <a:off x="4460115" y="3430885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17" name="Shape 14">
              <a:extLst>
                <a:ext uri="{FF2B5EF4-FFF2-40B4-BE49-F238E27FC236}">
                  <a16:creationId xmlns:a16="http://schemas.microsoft.com/office/drawing/2014/main" id="{1402DEC2-DB1D-F3D9-9FD1-A9D6AB84B77B}"/>
                </a:ext>
              </a:extLst>
            </p:cNvPr>
            <p:cNvSpPr/>
            <p:nvPr/>
          </p:nvSpPr>
          <p:spPr>
            <a:xfrm>
              <a:off x="4475355" y="3446125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18" name="Image 3" descr="preencoded.png">
              <a:extLst>
                <a:ext uri="{FF2B5EF4-FFF2-40B4-BE49-F238E27FC236}">
                  <a16:creationId xmlns:a16="http://schemas.microsoft.com/office/drawing/2014/main" id="{07B841C1-9C42-9BC9-0E64-4FBA1A6D0554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27279" y="3711634"/>
              <a:ext cx="186928" cy="186928"/>
            </a:xfrm>
            <a:prstGeom prst="rect">
              <a:avLst/>
            </a:prstGeom>
          </p:spPr>
        </p:pic>
        <p:sp>
          <p:nvSpPr>
            <p:cNvPr id="219" name="Text 15">
              <a:extLst>
                <a:ext uri="{FF2B5EF4-FFF2-40B4-BE49-F238E27FC236}">
                  <a16:creationId xmlns:a16="http://schemas.microsoft.com/office/drawing/2014/main" id="{0D8157E5-5647-E9A6-3257-2EDC73409AF4}"/>
                </a:ext>
              </a:extLst>
            </p:cNvPr>
            <p:cNvSpPr/>
            <p:nvPr/>
          </p:nvSpPr>
          <p:spPr>
            <a:xfrm>
              <a:off x="5098290" y="3570664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Free Apps</a:t>
              </a:r>
              <a:endParaRPr lang="en-US" sz="1200" dirty="0"/>
            </a:p>
          </p:txBody>
        </p:sp>
        <p:sp>
          <p:nvSpPr>
            <p:cNvPr id="220" name="Text 16">
              <a:extLst>
                <a:ext uri="{FF2B5EF4-FFF2-40B4-BE49-F238E27FC236}">
                  <a16:creationId xmlns:a16="http://schemas.microsoft.com/office/drawing/2014/main" id="{A51ACD84-2324-EDF0-67CA-46C16D2CCA20}"/>
                </a:ext>
              </a:extLst>
            </p:cNvPr>
            <p:cNvSpPr/>
            <p:nvPr/>
          </p:nvSpPr>
          <p:spPr>
            <a:xfrm>
              <a:off x="5098290" y="3840103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99.96% of total apps are free to download</a:t>
              </a:r>
              <a:endParaRPr lang="en-US" sz="950" dirty="0"/>
            </a:p>
          </p:txBody>
        </p:sp>
        <p:sp>
          <p:nvSpPr>
            <p:cNvPr id="221" name="Shape 17">
              <a:extLst>
                <a:ext uri="{FF2B5EF4-FFF2-40B4-BE49-F238E27FC236}">
                  <a16:creationId xmlns:a16="http://schemas.microsoft.com/office/drawing/2014/main" id="{18D188BF-4600-F7B7-7F01-C7FD58E6ED62}"/>
                </a:ext>
              </a:extLst>
            </p:cNvPr>
            <p:cNvSpPr/>
            <p:nvPr/>
          </p:nvSpPr>
          <p:spPr>
            <a:xfrm>
              <a:off x="4460115" y="4356616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22" name="Shape 18">
              <a:extLst>
                <a:ext uri="{FF2B5EF4-FFF2-40B4-BE49-F238E27FC236}">
                  <a16:creationId xmlns:a16="http://schemas.microsoft.com/office/drawing/2014/main" id="{CEEF646E-3378-FCAB-553A-43C97F0A0FDF}"/>
                </a:ext>
              </a:extLst>
            </p:cNvPr>
            <p:cNvSpPr/>
            <p:nvPr/>
          </p:nvSpPr>
          <p:spPr>
            <a:xfrm>
              <a:off x="4475355" y="437185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23" name="Image 4" descr="preencoded.png">
              <a:extLst>
                <a:ext uri="{FF2B5EF4-FFF2-40B4-BE49-F238E27FC236}">
                  <a16:creationId xmlns:a16="http://schemas.microsoft.com/office/drawing/2014/main" id="{981A3371-3594-667E-121C-28AEAF30045A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627279" y="4637366"/>
              <a:ext cx="186928" cy="186928"/>
            </a:xfrm>
            <a:prstGeom prst="rect">
              <a:avLst/>
            </a:prstGeom>
          </p:spPr>
        </p:pic>
        <p:sp>
          <p:nvSpPr>
            <p:cNvPr id="224" name="Text 19">
              <a:extLst>
                <a:ext uri="{FF2B5EF4-FFF2-40B4-BE49-F238E27FC236}">
                  <a16:creationId xmlns:a16="http://schemas.microsoft.com/office/drawing/2014/main" id="{30F2A32A-B866-3D8A-EC3A-9C2E9008E3AC}"/>
                </a:ext>
              </a:extLst>
            </p:cNvPr>
            <p:cNvSpPr/>
            <p:nvPr/>
          </p:nvSpPr>
          <p:spPr>
            <a:xfrm>
              <a:off x="5098290" y="4496396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Best Rated</a:t>
              </a:r>
              <a:endParaRPr lang="en-US" sz="1200" dirty="0"/>
            </a:p>
          </p:txBody>
        </p:sp>
        <p:sp>
          <p:nvSpPr>
            <p:cNvPr id="225" name="Text 20">
              <a:extLst>
                <a:ext uri="{FF2B5EF4-FFF2-40B4-BE49-F238E27FC236}">
                  <a16:creationId xmlns:a16="http://schemas.microsoft.com/office/drawing/2014/main" id="{244CA1BE-D7A0-F0CC-216E-48B5738D84D2}"/>
                </a:ext>
              </a:extLst>
            </p:cNvPr>
            <p:cNvSpPr/>
            <p:nvPr/>
          </p:nvSpPr>
          <p:spPr>
            <a:xfrm>
              <a:off x="5098290" y="476583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Education category achieves highest ratings</a:t>
              </a:r>
              <a:endParaRPr lang="en-US" sz="950" dirty="0"/>
            </a:p>
          </p:txBody>
        </p:sp>
        <p:sp>
          <p:nvSpPr>
            <p:cNvPr id="226" name="Shape 21">
              <a:extLst>
                <a:ext uri="{FF2B5EF4-FFF2-40B4-BE49-F238E27FC236}">
                  <a16:creationId xmlns:a16="http://schemas.microsoft.com/office/drawing/2014/main" id="{9379A7D2-3FB4-5926-BAFF-9C202FE68C3E}"/>
                </a:ext>
              </a:extLst>
            </p:cNvPr>
            <p:cNvSpPr/>
            <p:nvPr/>
          </p:nvSpPr>
          <p:spPr>
            <a:xfrm>
              <a:off x="4444875" y="5282347"/>
              <a:ext cx="436203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27" name="Shape 22">
              <a:extLst>
                <a:ext uri="{FF2B5EF4-FFF2-40B4-BE49-F238E27FC236}">
                  <a16:creationId xmlns:a16="http://schemas.microsoft.com/office/drawing/2014/main" id="{4C3CFFD5-BC9F-5285-8724-EE01E908A0CF}"/>
                </a:ext>
              </a:extLst>
            </p:cNvPr>
            <p:cNvSpPr/>
            <p:nvPr/>
          </p:nvSpPr>
          <p:spPr>
            <a:xfrm>
              <a:off x="4460115" y="5297587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28" name="Image 5" descr="preencoded.png">
              <a:extLst>
                <a:ext uri="{FF2B5EF4-FFF2-40B4-BE49-F238E27FC236}">
                  <a16:creationId xmlns:a16="http://schemas.microsoft.com/office/drawing/2014/main" id="{574A9BAA-9B40-FF13-D7BE-C824ABC423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612039" y="5563096"/>
              <a:ext cx="186928" cy="186928"/>
            </a:xfrm>
            <a:prstGeom prst="rect">
              <a:avLst/>
            </a:prstGeom>
          </p:spPr>
        </p:pic>
        <p:sp>
          <p:nvSpPr>
            <p:cNvPr id="230" name="Text 23">
              <a:extLst>
                <a:ext uri="{FF2B5EF4-FFF2-40B4-BE49-F238E27FC236}">
                  <a16:creationId xmlns:a16="http://schemas.microsoft.com/office/drawing/2014/main" id="{B964B89E-36E3-872B-DA35-806DD7F23D42}"/>
                </a:ext>
              </a:extLst>
            </p:cNvPr>
            <p:cNvSpPr/>
            <p:nvPr/>
          </p:nvSpPr>
          <p:spPr>
            <a:xfrm>
              <a:off x="5083050" y="5422126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Top Performer</a:t>
              </a:r>
              <a:endParaRPr lang="en-US" sz="1200" dirty="0"/>
            </a:p>
          </p:txBody>
        </p:sp>
        <p:sp>
          <p:nvSpPr>
            <p:cNvPr id="231" name="Text 24">
              <a:extLst>
                <a:ext uri="{FF2B5EF4-FFF2-40B4-BE49-F238E27FC236}">
                  <a16:creationId xmlns:a16="http://schemas.microsoft.com/office/drawing/2014/main" id="{82BB12D5-50D2-0678-61C1-1BD29C0A2C68}"/>
                </a:ext>
              </a:extLst>
            </p:cNvPr>
            <p:cNvSpPr/>
            <p:nvPr/>
          </p:nvSpPr>
          <p:spPr>
            <a:xfrm>
              <a:off x="5083050" y="569156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Subway Surfers leads in installs</a:t>
              </a:r>
              <a:endParaRPr lang="en-US" sz="950" dirty="0"/>
            </a:p>
          </p:txBody>
        </p:sp>
        <p:sp>
          <p:nvSpPr>
            <p:cNvPr id="232" name="Shape 25">
              <a:extLst>
                <a:ext uri="{FF2B5EF4-FFF2-40B4-BE49-F238E27FC236}">
                  <a16:creationId xmlns:a16="http://schemas.microsoft.com/office/drawing/2014/main" id="{C27F190A-56F6-4248-E3CD-25A974B79EBA}"/>
                </a:ext>
              </a:extLst>
            </p:cNvPr>
            <p:cNvSpPr/>
            <p:nvPr/>
          </p:nvSpPr>
          <p:spPr>
            <a:xfrm>
              <a:off x="4444875" y="6189556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33" name="Shape 26">
              <a:extLst>
                <a:ext uri="{FF2B5EF4-FFF2-40B4-BE49-F238E27FC236}">
                  <a16:creationId xmlns:a16="http://schemas.microsoft.com/office/drawing/2014/main" id="{0CB94982-98DD-F43B-58EE-DB84A6B9A826}"/>
                </a:ext>
              </a:extLst>
            </p:cNvPr>
            <p:cNvSpPr/>
            <p:nvPr/>
          </p:nvSpPr>
          <p:spPr>
            <a:xfrm>
              <a:off x="4460115" y="620479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34" name="Image 6" descr="preencoded.png">
              <a:extLst>
                <a:ext uri="{FF2B5EF4-FFF2-40B4-BE49-F238E27FC236}">
                  <a16:creationId xmlns:a16="http://schemas.microsoft.com/office/drawing/2014/main" id="{11C99C7B-86E1-0856-E7D5-98B62F4C0EC8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12039" y="6470305"/>
              <a:ext cx="186928" cy="186928"/>
            </a:xfrm>
            <a:prstGeom prst="rect">
              <a:avLst/>
            </a:prstGeom>
          </p:spPr>
        </p:pic>
        <p:sp>
          <p:nvSpPr>
            <p:cNvPr id="235" name="Text 27">
              <a:extLst>
                <a:ext uri="{FF2B5EF4-FFF2-40B4-BE49-F238E27FC236}">
                  <a16:creationId xmlns:a16="http://schemas.microsoft.com/office/drawing/2014/main" id="{AB3868A2-D132-FA2E-7C85-5FE0D8B6766C}"/>
                </a:ext>
              </a:extLst>
            </p:cNvPr>
            <p:cNvSpPr/>
            <p:nvPr/>
          </p:nvSpPr>
          <p:spPr>
            <a:xfrm>
              <a:off x="5083050" y="6329335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User Engagement</a:t>
              </a:r>
              <a:endParaRPr lang="en-US" sz="1200" dirty="0"/>
            </a:p>
          </p:txBody>
        </p:sp>
        <p:sp>
          <p:nvSpPr>
            <p:cNvPr id="236" name="Text 28">
              <a:extLst>
                <a:ext uri="{FF2B5EF4-FFF2-40B4-BE49-F238E27FC236}">
                  <a16:creationId xmlns:a16="http://schemas.microsoft.com/office/drawing/2014/main" id="{034AE25E-64A5-C69F-8A71-8B169E1493EF}"/>
                </a:ext>
              </a:extLst>
            </p:cNvPr>
            <p:cNvSpPr/>
            <p:nvPr/>
          </p:nvSpPr>
          <p:spPr>
            <a:xfrm>
              <a:off x="5083050" y="659877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4.8 billion+ total reviews recorded</a:t>
              </a:r>
              <a:endParaRPr lang="en-US" sz="950" dirty="0"/>
            </a:p>
          </p:txBody>
        </p:sp>
        <p:sp>
          <p:nvSpPr>
            <p:cNvPr id="237" name="Shape 29">
              <a:extLst>
                <a:ext uri="{FF2B5EF4-FFF2-40B4-BE49-F238E27FC236}">
                  <a16:creationId xmlns:a16="http://schemas.microsoft.com/office/drawing/2014/main" id="{0551FCC0-C0FC-3E4B-AC2A-93DACF9C2FDA}"/>
                </a:ext>
              </a:extLst>
            </p:cNvPr>
            <p:cNvSpPr/>
            <p:nvPr/>
          </p:nvSpPr>
          <p:spPr>
            <a:xfrm>
              <a:off x="4460115" y="7077762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38" name="Shape 30">
              <a:extLst>
                <a:ext uri="{FF2B5EF4-FFF2-40B4-BE49-F238E27FC236}">
                  <a16:creationId xmlns:a16="http://schemas.microsoft.com/office/drawing/2014/main" id="{51D34B1E-7ACF-0C81-AB93-128303AE1B41}"/>
                </a:ext>
              </a:extLst>
            </p:cNvPr>
            <p:cNvSpPr/>
            <p:nvPr/>
          </p:nvSpPr>
          <p:spPr>
            <a:xfrm>
              <a:off x="4475355" y="7093002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pic>
          <p:nvPicPr>
            <p:cNvPr id="239" name="Image 7" descr="preencoded.png">
              <a:extLst>
                <a:ext uri="{FF2B5EF4-FFF2-40B4-BE49-F238E27FC236}">
                  <a16:creationId xmlns:a16="http://schemas.microsoft.com/office/drawing/2014/main" id="{AA2F8491-0C97-BF7A-B6CB-A50D178968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627279" y="7358511"/>
              <a:ext cx="186928" cy="186928"/>
            </a:xfrm>
            <a:prstGeom prst="rect">
              <a:avLst/>
            </a:prstGeom>
          </p:spPr>
        </p:pic>
        <p:sp>
          <p:nvSpPr>
            <p:cNvPr id="240" name="Text 31">
              <a:extLst>
                <a:ext uri="{FF2B5EF4-FFF2-40B4-BE49-F238E27FC236}">
                  <a16:creationId xmlns:a16="http://schemas.microsoft.com/office/drawing/2014/main" id="{0CAD2A98-8E2A-D37E-47A7-04AD670BABF0}"/>
                </a:ext>
              </a:extLst>
            </p:cNvPr>
            <p:cNvSpPr/>
            <p:nvPr/>
          </p:nvSpPr>
          <p:spPr>
            <a:xfrm>
              <a:off x="5098290" y="7217541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Top Paid App</a:t>
              </a:r>
              <a:endParaRPr lang="en-US" sz="1200" dirty="0"/>
            </a:p>
          </p:txBody>
        </p:sp>
        <p:sp>
          <p:nvSpPr>
            <p:cNvPr id="241" name="Text 32">
              <a:extLst>
                <a:ext uri="{FF2B5EF4-FFF2-40B4-BE49-F238E27FC236}">
                  <a16:creationId xmlns:a16="http://schemas.microsoft.com/office/drawing/2014/main" id="{09F2E79A-23BF-F2E3-E8CB-F0906E7C7B74}"/>
                </a:ext>
              </a:extLst>
            </p:cNvPr>
            <p:cNvSpPr/>
            <p:nvPr/>
          </p:nvSpPr>
          <p:spPr>
            <a:xfrm>
              <a:off x="5098290" y="7486980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Minecraft dominates paid app category</a:t>
              </a:r>
              <a:endParaRPr lang="en-US" sz="950" dirty="0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3111FB85-00B4-23B9-A21A-8F9A1A1AF2FC}"/>
              </a:ext>
            </a:extLst>
          </p:cNvPr>
          <p:cNvGrpSpPr/>
          <p:nvPr/>
        </p:nvGrpSpPr>
        <p:grpSpPr>
          <a:xfrm>
            <a:off x="-14411913" y="-23446"/>
            <a:ext cx="15483840" cy="8229600"/>
            <a:chOff x="-5366977" y="-15240"/>
            <a:chExt cx="15483840" cy="8229600"/>
          </a:xfrm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FE107842-F7A1-02D4-B75F-12A99833E7B2}"/>
                </a:ext>
              </a:extLst>
            </p:cNvPr>
            <p:cNvSpPr/>
            <p:nvPr/>
          </p:nvSpPr>
          <p:spPr>
            <a:xfrm>
              <a:off x="-5366977" y="-1524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5816136 h 8229600"/>
                <a:gd name="connsiteX3" fmla="*/ 14653263 w 15483840"/>
                <a:gd name="connsiteY3" fmla="*/ 5811520 h 8229600"/>
                <a:gd name="connsiteX4" fmla="*/ 15323817 w 15483840"/>
                <a:gd name="connsiteY4" fmla="*/ 5811520 h 8229600"/>
                <a:gd name="connsiteX5" fmla="*/ 15483840 w 15483840"/>
                <a:gd name="connsiteY5" fmla="*/ 5971543 h 8229600"/>
                <a:gd name="connsiteX6" fmla="*/ 15483840 w 15483840"/>
                <a:gd name="connsiteY6" fmla="*/ 6611617 h 8229600"/>
                <a:gd name="connsiteX7" fmla="*/ 15323817 w 15483840"/>
                <a:gd name="connsiteY7" fmla="*/ 6771640 h 8229600"/>
                <a:gd name="connsiteX8" fmla="*/ 14653263 w 15483840"/>
                <a:gd name="connsiteY8" fmla="*/ 6771640 h 8229600"/>
                <a:gd name="connsiteX9" fmla="*/ 14630400 w 15483840"/>
                <a:gd name="connsiteY9" fmla="*/ 676702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5816136"/>
                  </a:lnTo>
                  <a:lnTo>
                    <a:pt x="14653263" y="5811520"/>
                  </a:lnTo>
                  <a:lnTo>
                    <a:pt x="15323817" y="5811520"/>
                  </a:lnTo>
                  <a:cubicBezTo>
                    <a:pt x="15412195" y="5811520"/>
                    <a:pt x="15483840" y="5883165"/>
                    <a:pt x="15483840" y="5971543"/>
                  </a:cubicBezTo>
                  <a:lnTo>
                    <a:pt x="15483840" y="6611617"/>
                  </a:lnTo>
                  <a:cubicBezTo>
                    <a:pt x="15483840" y="6699995"/>
                    <a:pt x="15412195" y="6771640"/>
                    <a:pt x="15323817" y="6771640"/>
                  </a:cubicBezTo>
                  <a:lnTo>
                    <a:pt x="14653263" y="6771640"/>
                  </a:lnTo>
                  <a:lnTo>
                    <a:pt x="14630400" y="676702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1C0E8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44" name="Text 0">
              <a:extLst>
                <a:ext uri="{FF2B5EF4-FFF2-40B4-BE49-F238E27FC236}">
                  <a16:creationId xmlns:a16="http://schemas.microsoft.com/office/drawing/2014/main" id="{D4DF9AC7-365E-2280-BFB4-D8F731C01AFA}"/>
                </a:ext>
              </a:extLst>
            </p:cNvPr>
            <p:cNvSpPr/>
            <p:nvPr/>
          </p:nvSpPr>
          <p:spPr>
            <a:xfrm>
              <a:off x="1411610" y="120808"/>
              <a:ext cx="6179820" cy="48994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850"/>
                </a:lnSpc>
                <a:buNone/>
              </a:pPr>
              <a:r>
                <a:rPr lang="en-US" sz="30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Dashboard</a:t>
              </a:r>
              <a:endParaRPr lang="en-US" sz="3050" dirty="0"/>
            </a:p>
          </p:txBody>
        </p:sp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FFC87255-F095-E9AA-1657-2A849D1298A9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69567" y="691773"/>
              <a:ext cx="8790912" cy="5162960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8545C748-18A7-2CEC-0A4A-9ADD1E73152F}"/>
              </a:ext>
            </a:extLst>
          </p:cNvPr>
          <p:cNvGrpSpPr/>
          <p:nvPr/>
        </p:nvGrpSpPr>
        <p:grpSpPr>
          <a:xfrm>
            <a:off x="-14429933" y="-15240"/>
            <a:ext cx="21027537" cy="8229600"/>
            <a:chOff x="-1417320" y="-15240"/>
            <a:chExt cx="21027537" cy="8229600"/>
          </a:xfrm>
        </p:grpSpPr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096C5F23-9AD9-3068-01ED-58A38A5DE434}"/>
                </a:ext>
              </a:extLst>
            </p:cNvPr>
            <p:cNvSpPr/>
            <p:nvPr/>
          </p:nvSpPr>
          <p:spPr>
            <a:xfrm>
              <a:off x="-1417320" y="-1524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6893096 h 8229600"/>
                <a:gd name="connsiteX3" fmla="*/ 14653263 w 15483840"/>
                <a:gd name="connsiteY3" fmla="*/ 6888480 h 8229600"/>
                <a:gd name="connsiteX4" fmla="*/ 15323817 w 15483840"/>
                <a:gd name="connsiteY4" fmla="*/ 6888480 h 8229600"/>
                <a:gd name="connsiteX5" fmla="*/ 15483840 w 15483840"/>
                <a:gd name="connsiteY5" fmla="*/ 7048503 h 8229600"/>
                <a:gd name="connsiteX6" fmla="*/ 15483840 w 15483840"/>
                <a:gd name="connsiteY6" fmla="*/ 7688577 h 8229600"/>
                <a:gd name="connsiteX7" fmla="*/ 15323817 w 15483840"/>
                <a:gd name="connsiteY7" fmla="*/ 7848600 h 8229600"/>
                <a:gd name="connsiteX8" fmla="*/ 14653263 w 15483840"/>
                <a:gd name="connsiteY8" fmla="*/ 7848600 h 8229600"/>
                <a:gd name="connsiteX9" fmla="*/ 14630400 w 15483840"/>
                <a:gd name="connsiteY9" fmla="*/ 784398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6893096"/>
                  </a:lnTo>
                  <a:lnTo>
                    <a:pt x="14653263" y="6888480"/>
                  </a:lnTo>
                  <a:lnTo>
                    <a:pt x="15323817" y="6888480"/>
                  </a:lnTo>
                  <a:cubicBezTo>
                    <a:pt x="15412195" y="6888480"/>
                    <a:pt x="15483840" y="6960125"/>
                    <a:pt x="15483840" y="7048503"/>
                  </a:cubicBezTo>
                  <a:lnTo>
                    <a:pt x="15483840" y="7688577"/>
                  </a:lnTo>
                  <a:cubicBezTo>
                    <a:pt x="15483840" y="7776955"/>
                    <a:pt x="15412195" y="7848600"/>
                    <a:pt x="15323817" y="7848600"/>
                  </a:cubicBezTo>
                  <a:lnTo>
                    <a:pt x="14653263" y="7848600"/>
                  </a:lnTo>
                  <a:lnTo>
                    <a:pt x="14630400" y="784398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CFBAF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58" name="Text 0">
              <a:extLst>
                <a:ext uri="{FF2B5EF4-FFF2-40B4-BE49-F238E27FC236}">
                  <a16:creationId xmlns:a16="http://schemas.microsoft.com/office/drawing/2014/main" id="{CBCCF584-C325-9278-5056-D5AB9441EB4E}"/>
                </a:ext>
              </a:extLst>
            </p:cNvPr>
            <p:cNvSpPr/>
            <p:nvPr/>
          </p:nvSpPr>
          <p:spPr>
            <a:xfrm>
              <a:off x="6271169" y="119271"/>
              <a:ext cx="5852874" cy="57650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4500"/>
                </a:lnSpc>
                <a:buNone/>
              </a:pPr>
              <a:r>
                <a:rPr lang="en-US" sz="360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Strategic Recommendations</a:t>
              </a:r>
              <a:endParaRPr lang="en-US" sz="3600" dirty="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6E4D2E5-0CC9-373A-ADA3-280FF1C097B5}"/>
                </a:ext>
              </a:extLst>
            </p:cNvPr>
            <p:cNvGrpSpPr/>
            <p:nvPr/>
          </p:nvGrpSpPr>
          <p:grpSpPr>
            <a:xfrm>
              <a:off x="6271169" y="733158"/>
              <a:ext cx="13339048" cy="951072"/>
              <a:chOff x="6745534" y="733158"/>
              <a:chExt cx="13339048" cy="951072"/>
            </a:xfrm>
          </p:grpSpPr>
          <p:sp>
            <p:nvSpPr>
              <p:cNvPr id="285" name="Shape 1">
                <a:extLst>
                  <a:ext uri="{FF2B5EF4-FFF2-40B4-BE49-F238E27FC236}">
                    <a16:creationId xmlns:a16="http://schemas.microsoft.com/office/drawing/2014/main" id="{4C44DD39-BBC1-CBBD-DE0B-3BE1BF36CEAF}"/>
                  </a:ext>
                </a:extLst>
              </p:cNvPr>
              <p:cNvSpPr/>
              <p:nvPr/>
            </p:nvSpPr>
            <p:spPr>
              <a:xfrm>
                <a:off x="6929962" y="854245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6" name="Shape 2">
                <a:extLst>
                  <a:ext uri="{FF2B5EF4-FFF2-40B4-BE49-F238E27FC236}">
                    <a16:creationId xmlns:a16="http://schemas.microsoft.com/office/drawing/2014/main" id="{F2469695-63C4-8811-68BB-7343CF4D1C2D}"/>
                  </a:ext>
                </a:extLst>
              </p:cNvPr>
              <p:cNvSpPr/>
              <p:nvPr/>
            </p:nvSpPr>
            <p:spPr>
              <a:xfrm>
                <a:off x="6745534" y="733158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87" name="Image 0" descr="preencoded.png">
                <a:extLst>
                  <a:ext uri="{FF2B5EF4-FFF2-40B4-BE49-F238E27FC236}">
                    <a16:creationId xmlns:a16="http://schemas.microsoft.com/office/drawing/2014/main" id="{D28D21AF-AB53-2776-7258-CA51C931F30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6883885" y="871509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88" name="Text 3">
                <a:extLst>
                  <a:ext uri="{FF2B5EF4-FFF2-40B4-BE49-F238E27FC236}">
                    <a16:creationId xmlns:a16="http://schemas.microsoft.com/office/drawing/2014/main" id="{80D2448C-EF80-279F-642E-AB1315B9FCC0}"/>
                  </a:ext>
                </a:extLst>
              </p:cNvPr>
              <p:cNvSpPr/>
              <p:nvPr/>
            </p:nvSpPr>
            <p:spPr>
              <a:xfrm>
                <a:off x="7483364" y="761971"/>
                <a:ext cx="2890718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Focus on Quality Categories</a:t>
                </a:r>
                <a:endParaRPr lang="en-US" sz="1800" dirty="0"/>
              </a:p>
            </p:txBody>
          </p:sp>
          <p:sp>
            <p:nvSpPr>
              <p:cNvPr id="289" name="Text 4">
                <a:extLst>
                  <a:ext uri="{FF2B5EF4-FFF2-40B4-BE49-F238E27FC236}">
                    <a16:creationId xmlns:a16="http://schemas.microsoft.com/office/drawing/2014/main" id="{68B797B4-83BE-EAE5-04B4-10D5EB2020E2}"/>
                  </a:ext>
                </a:extLst>
              </p:cNvPr>
              <p:cNvSpPr/>
              <p:nvPr/>
            </p:nvSpPr>
            <p:spPr>
              <a:xfrm>
                <a:off x="7483364" y="1160831"/>
                <a:ext cx="12601218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Prioritize development in high-rating categories like Education to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build premium apps that users value and rate highly</a:t>
                </a:r>
                <a:endParaRPr lang="en-US" sz="1450" dirty="0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F7255B41-8454-B721-97CD-C63D3F10DF6C}"/>
                </a:ext>
              </a:extLst>
            </p:cNvPr>
            <p:cNvGrpSpPr/>
            <p:nvPr/>
          </p:nvGrpSpPr>
          <p:grpSpPr>
            <a:xfrm>
              <a:off x="6271169" y="2186212"/>
              <a:ext cx="13062348" cy="951072"/>
              <a:chOff x="6745534" y="1874506"/>
              <a:chExt cx="13062348" cy="951072"/>
            </a:xfrm>
          </p:grpSpPr>
          <p:sp>
            <p:nvSpPr>
              <p:cNvPr id="280" name="Shape 5">
                <a:extLst>
                  <a:ext uri="{FF2B5EF4-FFF2-40B4-BE49-F238E27FC236}">
                    <a16:creationId xmlns:a16="http://schemas.microsoft.com/office/drawing/2014/main" id="{D8A085CD-BB3F-C8B8-3FDB-F1EE8E7E5166}"/>
                  </a:ext>
                </a:extLst>
              </p:cNvPr>
              <p:cNvSpPr/>
              <p:nvPr/>
            </p:nvSpPr>
            <p:spPr>
              <a:xfrm>
                <a:off x="6929962" y="1995593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1" name="Shape 6">
                <a:extLst>
                  <a:ext uri="{FF2B5EF4-FFF2-40B4-BE49-F238E27FC236}">
                    <a16:creationId xmlns:a16="http://schemas.microsoft.com/office/drawing/2014/main" id="{9AAFD995-DE15-883C-30D5-D5DC9FB08544}"/>
                  </a:ext>
                </a:extLst>
              </p:cNvPr>
              <p:cNvSpPr/>
              <p:nvPr/>
            </p:nvSpPr>
            <p:spPr>
              <a:xfrm>
                <a:off x="6745534" y="1874506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82" name="Image 1" descr="preencoded.png">
                <a:extLst>
                  <a:ext uri="{FF2B5EF4-FFF2-40B4-BE49-F238E27FC236}">
                    <a16:creationId xmlns:a16="http://schemas.microsoft.com/office/drawing/2014/main" id="{9C527890-CE0A-1C06-440B-FC4D35C652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6883885" y="2012857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83" name="Text 7">
                <a:extLst>
                  <a:ext uri="{FF2B5EF4-FFF2-40B4-BE49-F238E27FC236}">
                    <a16:creationId xmlns:a16="http://schemas.microsoft.com/office/drawing/2014/main" id="{227EF6FA-79A7-EC47-AF93-DF656C9E1E0A}"/>
                  </a:ext>
                </a:extLst>
              </p:cNvPr>
              <p:cNvSpPr/>
              <p:nvPr/>
            </p:nvSpPr>
            <p:spPr>
              <a:xfrm>
                <a:off x="7483365" y="1903319"/>
                <a:ext cx="2803922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Enhance Paid App Visibility</a:t>
                </a:r>
                <a:endParaRPr lang="en-US" sz="1800" dirty="0"/>
              </a:p>
            </p:txBody>
          </p:sp>
          <p:sp>
            <p:nvSpPr>
              <p:cNvPr id="284" name="Text 8">
                <a:extLst>
                  <a:ext uri="{FF2B5EF4-FFF2-40B4-BE49-F238E27FC236}">
                    <a16:creationId xmlns:a16="http://schemas.microsoft.com/office/drawing/2014/main" id="{A284FB58-14BB-82E3-7174-FFE79AE2C5FA}"/>
                  </a:ext>
                </a:extLst>
              </p:cNvPr>
              <p:cNvSpPr/>
              <p:nvPr/>
            </p:nvSpPr>
            <p:spPr>
              <a:xfrm>
                <a:off x="7483365" y="2302179"/>
                <a:ext cx="12324517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Implement targeted marketing campaigns and better promotional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strategies to increase discoverability of paid apps</a:t>
                </a:r>
                <a:endParaRPr lang="en-US" sz="1450" dirty="0"/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E873F911-D5BC-6E89-747D-B45E78664FD8}"/>
                </a:ext>
              </a:extLst>
            </p:cNvPr>
            <p:cNvGrpSpPr/>
            <p:nvPr/>
          </p:nvGrpSpPr>
          <p:grpSpPr>
            <a:xfrm>
              <a:off x="6271169" y="3639266"/>
              <a:ext cx="12785646" cy="951071"/>
              <a:chOff x="6745534" y="3015790"/>
              <a:chExt cx="12785646" cy="951071"/>
            </a:xfrm>
          </p:grpSpPr>
          <p:sp>
            <p:nvSpPr>
              <p:cNvPr id="275" name="Shape 9">
                <a:extLst>
                  <a:ext uri="{FF2B5EF4-FFF2-40B4-BE49-F238E27FC236}">
                    <a16:creationId xmlns:a16="http://schemas.microsoft.com/office/drawing/2014/main" id="{D511D1A0-1818-0B00-A644-9D08798A775B}"/>
                  </a:ext>
                </a:extLst>
              </p:cNvPr>
              <p:cNvSpPr/>
              <p:nvPr/>
            </p:nvSpPr>
            <p:spPr>
              <a:xfrm>
                <a:off x="6929962" y="3136876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" name="Shape 10">
                <a:extLst>
                  <a:ext uri="{FF2B5EF4-FFF2-40B4-BE49-F238E27FC236}">
                    <a16:creationId xmlns:a16="http://schemas.microsoft.com/office/drawing/2014/main" id="{D8670F41-E73E-8CC0-C747-7D25AF75739A}"/>
                  </a:ext>
                </a:extLst>
              </p:cNvPr>
              <p:cNvSpPr/>
              <p:nvPr/>
            </p:nvSpPr>
            <p:spPr>
              <a:xfrm>
                <a:off x="6745534" y="3015790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77" name="Image 2" descr="preencoded.png">
                <a:extLst>
                  <a:ext uri="{FF2B5EF4-FFF2-40B4-BE49-F238E27FC236}">
                    <a16:creationId xmlns:a16="http://schemas.microsoft.com/office/drawing/2014/main" id="{277F0B6A-561D-DD5C-B42C-BCDF0D8CD6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6883885" y="3154141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78" name="Text 11">
                <a:extLst>
                  <a:ext uri="{FF2B5EF4-FFF2-40B4-BE49-F238E27FC236}">
                    <a16:creationId xmlns:a16="http://schemas.microsoft.com/office/drawing/2014/main" id="{0F934403-1218-1DE7-B964-D46305092FD2}"/>
                  </a:ext>
                </a:extLst>
              </p:cNvPr>
              <p:cNvSpPr/>
              <p:nvPr/>
            </p:nvSpPr>
            <p:spPr>
              <a:xfrm>
                <a:off x="7483365" y="3044603"/>
                <a:ext cx="2650569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Maintain Update Cadence</a:t>
                </a:r>
                <a:endParaRPr lang="en-US" sz="1800" dirty="0"/>
              </a:p>
            </p:txBody>
          </p:sp>
          <p:sp>
            <p:nvSpPr>
              <p:cNvPr id="279" name="Text 12">
                <a:extLst>
                  <a:ext uri="{FF2B5EF4-FFF2-40B4-BE49-F238E27FC236}">
                    <a16:creationId xmlns:a16="http://schemas.microsoft.com/office/drawing/2014/main" id="{9C4BE929-3CCA-BB0F-8401-A751AD4EA7AF}"/>
                  </a:ext>
                </a:extLst>
              </p:cNvPr>
              <p:cNvSpPr/>
              <p:nvPr/>
            </p:nvSpPr>
            <p:spPr>
              <a:xfrm>
                <a:off x="7483365" y="3443462"/>
                <a:ext cx="12047815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Encourage developers to release frequent updates, as this practice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strongly correlates with maintaining high user ratings</a:t>
                </a:r>
                <a:endParaRPr lang="en-US" sz="1450" dirty="0"/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8706F0C2-7AD3-53C6-3A11-87E0275E6360}"/>
                </a:ext>
              </a:extLst>
            </p:cNvPr>
            <p:cNvGrpSpPr/>
            <p:nvPr/>
          </p:nvGrpSpPr>
          <p:grpSpPr>
            <a:xfrm>
              <a:off x="6271169" y="5092319"/>
              <a:ext cx="12508944" cy="951071"/>
              <a:chOff x="7575638" y="5093941"/>
              <a:chExt cx="12508944" cy="951071"/>
            </a:xfrm>
          </p:grpSpPr>
          <p:sp>
            <p:nvSpPr>
              <p:cNvPr id="270" name="Shape 13">
                <a:extLst>
                  <a:ext uri="{FF2B5EF4-FFF2-40B4-BE49-F238E27FC236}">
                    <a16:creationId xmlns:a16="http://schemas.microsoft.com/office/drawing/2014/main" id="{FFCEFAB4-B9B2-BDFB-F57F-8E09C46275A9}"/>
                  </a:ext>
                </a:extLst>
              </p:cNvPr>
              <p:cNvSpPr/>
              <p:nvPr/>
            </p:nvSpPr>
            <p:spPr>
              <a:xfrm>
                <a:off x="7760066" y="5215027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1" name="Shape 14">
                <a:extLst>
                  <a:ext uri="{FF2B5EF4-FFF2-40B4-BE49-F238E27FC236}">
                    <a16:creationId xmlns:a16="http://schemas.microsoft.com/office/drawing/2014/main" id="{936740B2-BF3B-FB4F-2082-3153E57C1D96}"/>
                  </a:ext>
                </a:extLst>
              </p:cNvPr>
              <p:cNvSpPr/>
              <p:nvPr/>
            </p:nvSpPr>
            <p:spPr>
              <a:xfrm>
                <a:off x="7575638" y="5093941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72" name="Image 3" descr="preencoded.png">
                <a:extLst>
                  <a:ext uri="{FF2B5EF4-FFF2-40B4-BE49-F238E27FC236}">
                    <a16:creationId xmlns:a16="http://schemas.microsoft.com/office/drawing/2014/main" id="{A38A04F7-164A-1662-F0FD-8923CAD6A6A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7713988" y="5232291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73" name="Text 15">
                <a:extLst>
                  <a:ext uri="{FF2B5EF4-FFF2-40B4-BE49-F238E27FC236}">
                    <a16:creationId xmlns:a16="http://schemas.microsoft.com/office/drawing/2014/main" id="{EA8B04AA-2B1E-663C-706A-5FBCDCCDDF19}"/>
                  </a:ext>
                </a:extLst>
              </p:cNvPr>
              <p:cNvSpPr/>
              <p:nvPr/>
            </p:nvSpPr>
            <p:spPr>
              <a:xfrm>
                <a:off x="8313468" y="5122754"/>
                <a:ext cx="2545794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Support New Developers</a:t>
                </a:r>
                <a:endParaRPr lang="en-US" sz="1800" dirty="0"/>
              </a:p>
            </p:txBody>
          </p:sp>
          <p:sp>
            <p:nvSpPr>
              <p:cNvPr id="274" name="Text 16">
                <a:extLst>
                  <a:ext uri="{FF2B5EF4-FFF2-40B4-BE49-F238E27FC236}">
                    <a16:creationId xmlns:a16="http://schemas.microsoft.com/office/drawing/2014/main" id="{9147F825-D3DA-7379-F63B-7260DAC721F2}"/>
                  </a:ext>
                </a:extLst>
              </p:cNvPr>
              <p:cNvSpPr/>
              <p:nvPr/>
            </p:nvSpPr>
            <p:spPr>
              <a:xfrm>
                <a:off x="8313468" y="5521613"/>
                <a:ext cx="11771114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Provide resources and visibility boosts for developers entering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underrepresented categories to foster ecosystem diversity</a:t>
                </a:r>
                <a:endParaRPr lang="en-US" sz="1450" dirty="0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512E30AB-B01D-FCEF-18BB-D40A610817F4}"/>
                </a:ext>
              </a:extLst>
            </p:cNvPr>
            <p:cNvGrpSpPr/>
            <p:nvPr/>
          </p:nvGrpSpPr>
          <p:grpSpPr>
            <a:xfrm>
              <a:off x="6271169" y="6545371"/>
              <a:ext cx="12785646" cy="951071"/>
              <a:chOff x="6745534" y="5367459"/>
              <a:chExt cx="12785646" cy="951071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B7D9153F-C85B-E2BB-0285-898620E6EDF5}"/>
                  </a:ext>
                </a:extLst>
              </p:cNvPr>
              <p:cNvGrpSpPr/>
              <p:nvPr/>
            </p:nvGrpSpPr>
            <p:grpSpPr>
              <a:xfrm>
                <a:off x="6745534" y="5367459"/>
                <a:ext cx="12785646" cy="951071"/>
                <a:chOff x="7298936" y="6385174"/>
                <a:chExt cx="12785646" cy="951071"/>
              </a:xfrm>
            </p:grpSpPr>
            <p:sp>
              <p:nvSpPr>
                <p:cNvPr id="266" name="Shape 17">
                  <a:extLst>
                    <a:ext uri="{FF2B5EF4-FFF2-40B4-BE49-F238E27FC236}">
                      <a16:creationId xmlns:a16="http://schemas.microsoft.com/office/drawing/2014/main" id="{1995CC2D-C55B-F1C8-DE53-47C489F26007}"/>
                    </a:ext>
                  </a:extLst>
                </p:cNvPr>
                <p:cNvSpPr/>
                <p:nvPr/>
              </p:nvSpPr>
              <p:spPr>
                <a:xfrm>
                  <a:off x="7483364" y="6506260"/>
                  <a:ext cx="184428" cy="829985"/>
                </a:xfrm>
                <a:prstGeom prst="roundRect">
                  <a:avLst>
                    <a:gd name="adj" fmla="val 42013"/>
                  </a:avLst>
                </a:prstGeom>
                <a:solidFill>
                  <a:srgbClr val="AD8AE6"/>
                </a:solidFill>
                <a:ln w="7620">
                  <a:solidFill>
                    <a:srgbClr val="AD8AE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7" name="Shape 18">
                  <a:extLst>
                    <a:ext uri="{FF2B5EF4-FFF2-40B4-BE49-F238E27FC236}">
                      <a16:creationId xmlns:a16="http://schemas.microsoft.com/office/drawing/2014/main" id="{9BCE79F1-D9FB-3CA3-2714-781437B45085}"/>
                    </a:ext>
                  </a:extLst>
                </p:cNvPr>
                <p:cNvSpPr/>
                <p:nvPr/>
              </p:nvSpPr>
              <p:spPr>
                <a:xfrm>
                  <a:off x="7298936" y="6385174"/>
                  <a:ext cx="553403" cy="553403"/>
                </a:xfrm>
                <a:prstGeom prst="roundRect">
                  <a:avLst>
                    <a:gd name="adj" fmla="val 82616"/>
                  </a:avLst>
                </a:prstGeom>
                <a:solidFill>
                  <a:srgbClr val="AD8AE6"/>
                </a:solidFill>
                <a:ln w="7620">
                  <a:solidFill>
                    <a:srgbClr val="AD8AE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268" name="Text 19">
                  <a:extLst>
                    <a:ext uri="{FF2B5EF4-FFF2-40B4-BE49-F238E27FC236}">
                      <a16:creationId xmlns:a16="http://schemas.microsoft.com/office/drawing/2014/main" id="{8B56F45E-D2BB-62AB-8A19-EC0EB3BCAD5A}"/>
                    </a:ext>
                  </a:extLst>
                </p:cNvPr>
                <p:cNvSpPr/>
                <p:nvPr/>
              </p:nvSpPr>
              <p:spPr>
                <a:xfrm>
                  <a:off x="8036767" y="6413987"/>
                  <a:ext cx="2584966" cy="288250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250"/>
                    </a:lnSpc>
                    <a:buNone/>
                  </a:pPr>
                  <a:r>
                    <a:rPr lang="en-US" sz="1800" dirty="0">
                      <a:solidFill>
                        <a:srgbClr val="272525"/>
                      </a:solidFill>
                      <a:latin typeface="Roboto Medium" pitchFamily="34" charset="0"/>
                      <a:ea typeface="Roboto Medium" pitchFamily="34" charset="-122"/>
                      <a:cs typeface="Roboto Medium" pitchFamily="34" charset="-120"/>
                    </a:rPr>
                    <a:t>Data-Driven Optimization</a:t>
                  </a:r>
                  <a:endParaRPr lang="en-US" sz="1800" dirty="0"/>
                </a:p>
              </p:txBody>
            </p:sp>
            <p:sp>
              <p:nvSpPr>
                <p:cNvPr id="269" name="Text 20">
                  <a:extLst>
                    <a:ext uri="{FF2B5EF4-FFF2-40B4-BE49-F238E27FC236}">
                      <a16:creationId xmlns:a16="http://schemas.microsoft.com/office/drawing/2014/main" id="{BF6C5C67-A961-8BB6-B75E-46CA117C40D9}"/>
                    </a:ext>
                  </a:extLst>
                </p:cNvPr>
                <p:cNvSpPr/>
                <p:nvPr/>
              </p:nvSpPr>
              <p:spPr>
                <a:xfrm>
                  <a:off x="8036767" y="6812846"/>
                  <a:ext cx="12047815" cy="295037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300"/>
                    </a:lnSpc>
                    <a:buNone/>
                  </a:pPr>
                  <a:r>
                    <a:rPr lang="en-US" sz="1450" dirty="0">
                      <a:solidFill>
                        <a:srgbClr val="272525"/>
                      </a:solidFill>
                      <a:latin typeface="Roboto" pitchFamily="34" charset="0"/>
                      <a:ea typeface="Roboto" pitchFamily="34" charset="-122"/>
                      <a:cs typeface="Roboto" pitchFamily="34" charset="-120"/>
                    </a:rPr>
                    <a:t>Leverage these insights to guide marketing investments, app </a:t>
                  </a:r>
                </a:p>
                <a:p>
                  <a:pPr marL="0" indent="0" algn="l">
                    <a:lnSpc>
                      <a:spcPts val="2300"/>
                    </a:lnSpc>
                    <a:buNone/>
                  </a:pPr>
                  <a:r>
                    <a:rPr lang="en-US" sz="1450" dirty="0">
                      <a:solidFill>
                        <a:srgbClr val="272525"/>
                      </a:solidFill>
                      <a:latin typeface="Roboto" pitchFamily="34" charset="0"/>
                      <a:ea typeface="Roboto" pitchFamily="34" charset="-122"/>
                      <a:cs typeface="Roboto" pitchFamily="34" charset="-120"/>
                    </a:rPr>
                    <a:t>improvement priorities, and strategic business decisions</a:t>
                  </a:r>
                  <a:endParaRPr lang="en-US" sz="1450" dirty="0"/>
                </a:p>
              </p:txBody>
            </p:sp>
          </p:grpSp>
          <p:pic>
            <p:nvPicPr>
              <p:cNvPr id="265" name="Image 4" descr="preencoded.png">
                <a:extLst>
                  <a:ext uri="{FF2B5EF4-FFF2-40B4-BE49-F238E27FC236}">
                    <a16:creationId xmlns:a16="http://schemas.microsoft.com/office/drawing/2014/main" id="{4018585E-3041-1373-D8A4-7FEE3D2326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6883885" y="5505809"/>
                <a:ext cx="276701" cy="276701"/>
              </a:xfrm>
              <a:prstGeom prst="rect">
                <a:avLst/>
              </a:prstGeom>
            </p:spPr>
          </p:pic>
        </p:grpSp>
      </p:grpSp>
      <p:grpSp>
        <p:nvGrpSpPr>
          <p:cNvPr id="298" name="Group 297">
            <a:extLst>
              <a:ext uri="{FF2B5EF4-FFF2-40B4-BE49-F238E27FC236}">
                <a16:creationId xmlns:a16="http://schemas.microsoft.com/office/drawing/2014/main" id="{3EE96F90-310C-7F81-6276-0504021B85A5}"/>
              </a:ext>
            </a:extLst>
          </p:cNvPr>
          <p:cNvGrpSpPr/>
          <p:nvPr/>
        </p:nvGrpSpPr>
        <p:grpSpPr>
          <a:xfrm>
            <a:off x="17110467" y="1360863"/>
            <a:ext cx="1842220" cy="1081051"/>
            <a:chOff x="10420350" y="1360863"/>
            <a:chExt cx="1842220" cy="1081051"/>
          </a:xfrm>
        </p:grpSpPr>
        <p:sp>
          <p:nvSpPr>
            <p:cNvPr id="299" name="Rectangle: Rounded Corners 298">
              <a:extLst>
                <a:ext uri="{FF2B5EF4-FFF2-40B4-BE49-F238E27FC236}">
                  <a16:creationId xmlns:a16="http://schemas.microsoft.com/office/drawing/2014/main" id="{89E01AB2-4EFB-6301-A588-801BBDC3140C}"/>
                </a:ext>
              </a:extLst>
            </p:cNvPr>
            <p:cNvSpPr/>
            <p:nvPr/>
          </p:nvSpPr>
          <p:spPr>
            <a:xfrm>
              <a:off x="10654875" y="1627636"/>
              <a:ext cx="1498517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00" name="TextBox 12">
              <a:extLst>
                <a:ext uri="{FF2B5EF4-FFF2-40B4-BE49-F238E27FC236}">
                  <a16:creationId xmlns:a16="http://schemas.microsoft.com/office/drawing/2014/main" id="{26ABD462-27C0-0DCE-5F6C-B72A1D98C127}"/>
                </a:ext>
              </a:extLst>
            </p:cNvPr>
            <p:cNvSpPr txBox="1"/>
            <p:nvPr/>
          </p:nvSpPr>
          <p:spPr>
            <a:xfrm>
              <a:off x="10639635" y="1883593"/>
              <a:ext cx="126991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No Of Apps</a:t>
              </a:r>
            </a:p>
          </p:txBody>
        </p:sp>
        <p:sp>
          <p:nvSpPr>
            <p:cNvPr id="301" name="TextBox 19">
              <a:extLst>
                <a:ext uri="{FF2B5EF4-FFF2-40B4-BE49-F238E27FC236}">
                  <a16:creationId xmlns:a16="http://schemas.microsoft.com/office/drawing/2014/main" id="{90D1BC14-D423-67FD-00E5-4E2A9DECAFF0}"/>
                </a:ext>
              </a:extLst>
            </p:cNvPr>
            <p:cNvSpPr txBox="1"/>
            <p:nvPr/>
          </p:nvSpPr>
          <p:spPr>
            <a:xfrm>
              <a:off x="10913955" y="2063350"/>
              <a:ext cx="1348615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E3836DAA-D2AB-4EE2-A08B-43E2FF791151}" type="TxLink">
                <a:rPr lang="en-US" sz="2000" b="0" i="0" u="none" strike="noStrike">
                  <a:solidFill>
                    <a:schemeClr val="bg1"/>
                  </a:solidFill>
                  <a:latin typeface="Amasis MT Pro Black" panose="02040A04050005020304" pitchFamily="18" charset="0"/>
                </a:rPr>
                <a:pPr/>
                <a:t>10836</a:t>
              </a:fld>
              <a:endParaRPr lang="en-IN" sz="2400" b="1" dirty="0">
                <a:solidFill>
                  <a:schemeClr val="bg1"/>
                </a:solidFill>
                <a:latin typeface="Amasis MT Pro Black" panose="02040A04050005020304" pitchFamily="18" charset="0"/>
              </a:endParaRPr>
            </a:p>
          </p:txBody>
        </p:sp>
        <p:pic>
          <p:nvPicPr>
            <p:cNvPr id="302" name="Picture 301">
              <a:extLst>
                <a:ext uri="{FF2B5EF4-FFF2-40B4-BE49-F238E27FC236}">
                  <a16:creationId xmlns:a16="http://schemas.microsoft.com/office/drawing/2014/main" id="{F3DFED13-FA91-DBE9-6F56-BF0FD01C0EBE}"/>
                </a:ext>
              </a:extLst>
            </p:cNvPr>
            <p:cNvPicPr>
              <a:picLocks noChangeAspect="1"/>
            </p:cNvPicPr>
            <p:nvPr/>
          </p:nvPicPr>
          <p:blipFill>
            <a:blip r:embed="rId36"/>
            <a:stretch>
              <a:fillRect/>
            </a:stretch>
          </p:blipFill>
          <p:spPr>
            <a:xfrm>
              <a:off x="11749532" y="1627636"/>
              <a:ext cx="411480" cy="420474"/>
            </a:xfrm>
            <a:prstGeom prst="rect">
              <a:avLst/>
            </a:prstGeom>
          </p:spPr>
        </p:pic>
        <p:pic>
          <p:nvPicPr>
            <p:cNvPr id="303" name="Picture 302">
              <a:extLst>
                <a:ext uri="{FF2B5EF4-FFF2-40B4-BE49-F238E27FC236}">
                  <a16:creationId xmlns:a16="http://schemas.microsoft.com/office/drawing/2014/main" id="{4DAF3D3E-5EC1-B40E-3EEC-13755D6AC68E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 flipH="1">
              <a:off x="10420350" y="1360863"/>
              <a:ext cx="472974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04" name="Group 303">
            <a:extLst>
              <a:ext uri="{FF2B5EF4-FFF2-40B4-BE49-F238E27FC236}">
                <a16:creationId xmlns:a16="http://schemas.microsoft.com/office/drawing/2014/main" id="{FAEFC391-63CB-0F5B-0C81-FE052EF74363}"/>
              </a:ext>
            </a:extLst>
          </p:cNvPr>
          <p:cNvGrpSpPr/>
          <p:nvPr/>
        </p:nvGrpSpPr>
        <p:grpSpPr>
          <a:xfrm>
            <a:off x="19068564" y="1371287"/>
            <a:ext cx="1980950" cy="1066518"/>
            <a:chOff x="12419426" y="1371287"/>
            <a:chExt cx="1980950" cy="1066518"/>
          </a:xfrm>
        </p:grpSpPr>
        <p:sp>
          <p:nvSpPr>
            <p:cNvPr id="305" name="Rectangle: Rounded Corners 304">
              <a:extLst>
                <a:ext uri="{FF2B5EF4-FFF2-40B4-BE49-F238E27FC236}">
                  <a16:creationId xmlns:a16="http://schemas.microsoft.com/office/drawing/2014/main" id="{24167DE9-C446-D612-B50A-2A2022D8321B}"/>
                </a:ext>
              </a:extLst>
            </p:cNvPr>
            <p:cNvSpPr/>
            <p:nvPr/>
          </p:nvSpPr>
          <p:spPr>
            <a:xfrm>
              <a:off x="12666189" y="1623527"/>
              <a:ext cx="1498517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06" name="TextBox 13">
              <a:extLst>
                <a:ext uri="{FF2B5EF4-FFF2-40B4-BE49-F238E27FC236}">
                  <a16:creationId xmlns:a16="http://schemas.microsoft.com/office/drawing/2014/main" id="{8085D991-0291-0013-EF8F-ADAA3B57A6A9}"/>
                </a:ext>
              </a:extLst>
            </p:cNvPr>
            <p:cNvSpPr txBox="1"/>
            <p:nvPr/>
          </p:nvSpPr>
          <p:spPr>
            <a:xfrm>
              <a:off x="12632661" y="1902344"/>
              <a:ext cx="157471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No Of Category</a:t>
              </a:r>
            </a:p>
          </p:txBody>
        </p:sp>
        <p:sp>
          <p:nvSpPr>
            <p:cNvPr id="307" name="TextBox 20">
              <a:extLst>
                <a:ext uri="{FF2B5EF4-FFF2-40B4-BE49-F238E27FC236}">
                  <a16:creationId xmlns:a16="http://schemas.microsoft.com/office/drawing/2014/main" id="{053EC4A0-5838-C72B-1367-B66C7114DE0F}"/>
                </a:ext>
              </a:extLst>
            </p:cNvPr>
            <p:cNvSpPr txBox="1"/>
            <p:nvPr/>
          </p:nvSpPr>
          <p:spPr>
            <a:xfrm>
              <a:off x="13051761" y="2059241"/>
              <a:ext cx="1348615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EBB5C0B7-5F6D-4BD0-AF76-585347784A3B}" type="TxLink">
                <a:rPr lang="en-US" sz="2000" b="0" i="0" u="none" strike="noStrike">
                  <a:solidFill>
                    <a:schemeClr val="bg1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33</a:t>
              </a:fld>
              <a:endParaRPr lang="en-IN" sz="2000" b="0" i="0" u="none" strike="noStrike">
                <a:solidFill>
                  <a:schemeClr val="bg1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08" name="Picture 307">
              <a:extLst>
                <a:ext uri="{FF2B5EF4-FFF2-40B4-BE49-F238E27FC236}">
                  <a16:creationId xmlns:a16="http://schemas.microsoft.com/office/drawing/2014/main" id="{04DCD31E-6F75-2318-A2F9-19F0692D311B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13803518" y="1631148"/>
              <a:ext cx="364276" cy="373270"/>
            </a:xfrm>
            <a:prstGeom prst="rect">
              <a:avLst/>
            </a:prstGeom>
          </p:spPr>
        </p:pic>
        <p:pic>
          <p:nvPicPr>
            <p:cNvPr id="309" name="Picture 308">
              <a:extLst>
                <a:ext uri="{FF2B5EF4-FFF2-40B4-BE49-F238E27FC236}">
                  <a16:creationId xmlns:a16="http://schemas.microsoft.com/office/drawing/2014/main" id="{73A15A53-56B6-FCA1-7356-C9F7F0FAE79A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 flipH="1">
              <a:off x="12419426" y="1371287"/>
              <a:ext cx="471755" cy="48238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0" name="Group 309">
            <a:extLst>
              <a:ext uri="{FF2B5EF4-FFF2-40B4-BE49-F238E27FC236}">
                <a16:creationId xmlns:a16="http://schemas.microsoft.com/office/drawing/2014/main" id="{C7863E1C-1662-E253-086D-4B3CA5C3F715}"/>
              </a:ext>
            </a:extLst>
          </p:cNvPr>
          <p:cNvGrpSpPr/>
          <p:nvPr/>
        </p:nvGrpSpPr>
        <p:grpSpPr>
          <a:xfrm>
            <a:off x="17110467" y="2521288"/>
            <a:ext cx="2007527" cy="1056479"/>
            <a:chOff x="14084364" y="2916984"/>
            <a:chExt cx="2007527" cy="1056479"/>
          </a:xfrm>
        </p:grpSpPr>
        <p:sp>
          <p:nvSpPr>
            <p:cNvPr id="311" name="Rectangle: Rounded Corners 310">
              <a:extLst>
                <a:ext uri="{FF2B5EF4-FFF2-40B4-BE49-F238E27FC236}">
                  <a16:creationId xmlns:a16="http://schemas.microsoft.com/office/drawing/2014/main" id="{55F3CBAB-3CF3-C432-24E4-030822260B48}"/>
                </a:ext>
              </a:extLst>
            </p:cNvPr>
            <p:cNvSpPr/>
            <p:nvPr/>
          </p:nvSpPr>
          <p:spPr>
            <a:xfrm>
              <a:off x="14307412" y="3159185"/>
              <a:ext cx="1498517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12" name="TextBox 14">
              <a:extLst>
                <a:ext uri="{FF2B5EF4-FFF2-40B4-BE49-F238E27FC236}">
                  <a16:creationId xmlns:a16="http://schemas.microsoft.com/office/drawing/2014/main" id="{C593704D-F758-DB13-D3E5-16049F35CD00}"/>
                </a:ext>
              </a:extLst>
            </p:cNvPr>
            <p:cNvSpPr txBox="1"/>
            <p:nvPr/>
          </p:nvSpPr>
          <p:spPr>
            <a:xfrm>
              <a:off x="14400376" y="3453242"/>
              <a:ext cx="123943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Avg Rating</a:t>
              </a:r>
            </a:p>
          </p:txBody>
        </p:sp>
        <p:sp>
          <p:nvSpPr>
            <p:cNvPr id="313" name="TextBox 21">
              <a:extLst>
                <a:ext uri="{FF2B5EF4-FFF2-40B4-BE49-F238E27FC236}">
                  <a16:creationId xmlns:a16="http://schemas.microsoft.com/office/drawing/2014/main" id="{C15334BB-4C1A-4ED9-D77F-18664FEB2774}"/>
                </a:ext>
              </a:extLst>
            </p:cNvPr>
            <p:cNvSpPr txBox="1"/>
            <p:nvPr/>
          </p:nvSpPr>
          <p:spPr>
            <a:xfrm>
              <a:off x="14743276" y="3594899"/>
              <a:ext cx="1348615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754E6A26-7780-4979-8B83-495758CAC6E5}" type="TxLink">
                <a:rPr lang="en-US" sz="2000" b="0" i="0" u="none" strike="noStrike">
                  <a:solidFill>
                    <a:schemeClr val="bg1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4.10</a:t>
              </a:fld>
              <a:endParaRPr lang="en-IN" sz="2000" b="0" i="0" u="none" strike="noStrike">
                <a:solidFill>
                  <a:schemeClr val="bg1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14" name="Picture 313">
              <a:extLst>
                <a:ext uri="{FF2B5EF4-FFF2-40B4-BE49-F238E27FC236}">
                  <a16:creationId xmlns:a16="http://schemas.microsoft.com/office/drawing/2014/main" id="{4353F5DB-3065-ADFE-8481-C3F463B517AB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 flipH="1">
              <a:off x="14889071" y="2916984"/>
              <a:ext cx="887902" cy="903391"/>
            </a:xfrm>
            <a:prstGeom prst="rect">
              <a:avLst/>
            </a:prstGeom>
          </p:spPr>
        </p:pic>
        <p:pic>
          <p:nvPicPr>
            <p:cNvPr id="315" name="Picture 314">
              <a:extLst>
                <a:ext uri="{FF2B5EF4-FFF2-40B4-BE49-F238E27FC236}">
                  <a16:creationId xmlns:a16="http://schemas.microsoft.com/office/drawing/2014/main" id="{A722B9BF-1170-D8A0-C3D3-651314D5B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 flipH="1">
              <a:off x="14084364" y="2919954"/>
              <a:ext cx="471755" cy="48238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6" name="Group 315">
            <a:extLst>
              <a:ext uri="{FF2B5EF4-FFF2-40B4-BE49-F238E27FC236}">
                <a16:creationId xmlns:a16="http://schemas.microsoft.com/office/drawing/2014/main" id="{7ED2C8D5-E328-6D46-0D4C-40D979808908}"/>
              </a:ext>
            </a:extLst>
          </p:cNvPr>
          <p:cNvGrpSpPr/>
          <p:nvPr/>
        </p:nvGrpSpPr>
        <p:grpSpPr>
          <a:xfrm>
            <a:off x="17044371" y="3619544"/>
            <a:ext cx="2237428" cy="1084770"/>
            <a:chOff x="17504193" y="2888693"/>
            <a:chExt cx="2237428" cy="1084770"/>
          </a:xfrm>
        </p:grpSpPr>
        <p:sp>
          <p:nvSpPr>
            <p:cNvPr id="317" name="Rectangle: Rounded Corners 316">
              <a:extLst>
                <a:ext uri="{FF2B5EF4-FFF2-40B4-BE49-F238E27FC236}">
                  <a16:creationId xmlns:a16="http://schemas.microsoft.com/office/drawing/2014/main" id="{B11A425E-BCAE-FFEB-E817-DC877EF12652}"/>
                </a:ext>
              </a:extLst>
            </p:cNvPr>
            <p:cNvSpPr/>
            <p:nvPr/>
          </p:nvSpPr>
          <p:spPr>
            <a:xfrm>
              <a:off x="17770240" y="3159185"/>
              <a:ext cx="1501015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18" name="TextBox 16">
              <a:extLst>
                <a:ext uri="{FF2B5EF4-FFF2-40B4-BE49-F238E27FC236}">
                  <a16:creationId xmlns:a16="http://schemas.microsoft.com/office/drawing/2014/main" id="{17ABFC42-82B5-80FA-A1FE-91CCE31D2450}"/>
                </a:ext>
              </a:extLst>
            </p:cNvPr>
            <p:cNvSpPr txBox="1"/>
            <p:nvPr/>
          </p:nvSpPr>
          <p:spPr>
            <a:xfrm>
              <a:off x="17712328" y="3415142"/>
              <a:ext cx="1346116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Installations</a:t>
              </a:r>
            </a:p>
          </p:txBody>
        </p:sp>
        <p:sp>
          <p:nvSpPr>
            <p:cNvPr id="319" name="TextBox 23">
              <a:extLst>
                <a:ext uri="{FF2B5EF4-FFF2-40B4-BE49-F238E27FC236}">
                  <a16:creationId xmlns:a16="http://schemas.microsoft.com/office/drawing/2014/main" id="{4652E959-265C-6987-D34E-D60328F5ED48}"/>
                </a:ext>
              </a:extLst>
            </p:cNvPr>
            <p:cNvSpPr txBox="1"/>
            <p:nvPr/>
          </p:nvSpPr>
          <p:spPr>
            <a:xfrm>
              <a:off x="17905326" y="3564419"/>
              <a:ext cx="1836295" cy="40523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6F4ACE72-CEC8-4803-81D6-CE88618DF09B}" type="TxLink">
                <a:rPr lang="en-US" sz="2400" b="0" i="0" u="none" strike="noStrike">
                  <a:solidFill>
                    <a:srgbClr val="D62D20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168 B+</a:t>
              </a:fld>
              <a:endParaRPr lang="en-IN" sz="2400" b="0" i="0" u="none" strike="noStrike">
                <a:solidFill>
                  <a:srgbClr val="D62D20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20" name="Picture 319">
              <a:extLst>
                <a:ext uri="{FF2B5EF4-FFF2-40B4-BE49-F238E27FC236}">
                  <a16:creationId xmlns:a16="http://schemas.microsoft.com/office/drawing/2014/main" id="{F0D7C5C4-0AF5-6796-2959-C12F9ADCB4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 flipH="1">
              <a:off x="17504193" y="2888693"/>
              <a:ext cx="471755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1" name="Picture 320">
              <a:extLst>
                <a:ext uri="{FF2B5EF4-FFF2-40B4-BE49-F238E27FC236}">
                  <a16:creationId xmlns:a16="http://schemas.microsoft.com/office/drawing/2014/main" id="{65210FD4-5C03-BB20-9003-6D64FA0947A0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8844694" y="3129682"/>
              <a:ext cx="485099" cy="482215"/>
            </a:xfrm>
            <a:prstGeom prst="rect">
              <a:avLst/>
            </a:prstGeom>
          </p:spPr>
        </p:pic>
      </p:grpSp>
      <p:grpSp>
        <p:nvGrpSpPr>
          <p:cNvPr id="322" name="Group 321">
            <a:extLst>
              <a:ext uri="{FF2B5EF4-FFF2-40B4-BE49-F238E27FC236}">
                <a16:creationId xmlns:a16="http://schemas.microsoft.com/office/drawing/2014/main" id="{7110F517-23A4-20D2-9168-68CDE5DC4AB3}"/>
              </a:ext>
            </a:extLst>
          </p:cNvPr>
          <p:cNvGrpSpPr/>
          <p:nvPr/>
        </p:nvGrpSpPr>
        <p:grpSpPr>
          <a:xfrm>
            <a:off x="19057034" y="2484741"/>
            <a:ext cx="1753802" cy="1079194"/>
            <a:chOff x="15784986" y="2894269"/>
            <a:chExt cx="1753802" cy="1079194"/>
          </a:xfrm>
        </p:grpSpPr>
        <p:sp>
          <p:nvSpPr>
            <p:cNvPr id="323" name="Rectangle: Rounded Corners 322">
              <a:extLst>
                <a:ext uri="{FF2B5EF4-FFF2-40B4-BE49-F238E27FC236}">
                  <a16:creationId xmlns:a16="http://schemas.microsoft.com/office/drawing/2014/main" id="{9598C0FD-D281-53AB-2ADA-8D8C7C0A1EC8}"/>
                </a:ext>
              </a:extLst>
            </p:cNvPr>
            <p:cNvSpPr/>
            <p:nvPr/>
          </p:nvSpPr>
          <p:spPr>
            <a:xfrm>
              <a:off x="16037577" y="3159185"/>
              <a:ext cx="1501015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24" name="TextBox 15">
              <a:extLst>
                <a:ext uri="{FF2B5EF4-FFF2-40B4-BE49-F238E27FC236}">
                  <a16:creationId xmlns:a16="http://schemas.microsoft.com/office/drawing/2014/main" id="{BA7254F3-63D9-DB93-5D94-1CC16C8F7BBA}"/>
                </a:ext>
              </a:extLst>
            </p:cNvPr>
            <p:cNvSpPr txBox="1"/>
            <p:nvPr/>
          </p:nvSpPr>
          <p:spPr>
            <a:xfrm>
              <a:off x="16229051" y="3430382"/>
              <a:ext cx="123943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Reviews</a:t>
              </a:r>
            </a:p>
          </p:txBody>
        </p:sp>
        <p:sp>
          <p:nvSpPr>
            <p:cNvPr id="325" name="TextBox 22">
              <a:extLst>
                <a:ext uri="{FF2B5EF4-FFF2-40B4-BE49-F238E27FC236}">
                  <a16:creationId xmlns:a16="http://schemas.microsoft.com/office/drawing/2014/main" id="{5915B9A4-2353-C6ED-6AC0-16E7BF89A7C6}"/>
                </a:ext>
              </a:extLst>
            </p:cNvPr>
            <p:cNvSpPr txBox="1"/>
            <p:nvPr/>
          </p:nvSpPr>
          <p:spPr>
            <a:xfrm>
              <a:off x="16183331" y="3594899"/>
              <a:ext cx="134611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85A52A98-A5CF-4519-9345-AB3569591C0A}" type="TxLink">
                <a:rPr lang="en-US" sz="2000" b="0" i="0" u="none" strike="noStrike">
                  <a:solidFill>
                    <a:srgbClr val="D62D20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4815 M+</a:t>
              </a:fld>
              <a:endParaRPr lang="en-IN" sz="2000" b="0" i="0" u="none" strike="noStrike">
                <a:solidFill>
                  <a:srgbClr val="D62D20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26" name="Picture 325">
              <a:extLst>
                <a:ext uri="{FF2B5EF4-FFF2-40B4-BE49-F238E27FC236}">
                  <a16:creationId xmlns:a16="http://schemas.microsoft.com/office/drawing/2014/main" id="{887E6442-5EF5-40DD-AF7E-A2F29F4EF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 flipH="1">
              <a:off x="15784986" y="2894269"/>
              <a:ext cx="471755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A80A29D8-D04C-4218-B200-F572F7304A3B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>
              <a:off x="17047241" y="3152542"/>
              <a:ext cx="491547" cy="488663"/>
            </a:xfrm>
            <a:prstGeom prst="rect">
              <a:avLst/>
            </a:prstGeom>
          </p:spPr>
        </p:pic>
      </p:grpSp>
      <p:sp>
        <p:nvSpPr>
          <p:cNvPr id="328" name="Text 3">
            <a:extLst>
              <a:ext uri="{FF2B5EF4-FFF2-40B4-BE49-F238E27FC236}">
                <a16:creationId xmlns:a16="http://schemas.microsoft.com/office/drawing/2014/main" id="{4650C773-0C85-AF29-D049-0E0964FA4C3C}"/>
              </a:ext>
            </a:extLst>
          </p:cNvPr>
          <p:cNvSpPr/>
          <p:nvPr/>
        </p:nvSpPr>
        <p:spPr>
          <a:xfrm>
            <a:off x="17781216" y="289507"/>
            <a:ext cx="1548051" cy="193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KPI Cards</a:t>
            </a:r>
            <a:endParaRPr lang="en-US" sz="2000" dirty="0"/>
          </a:p>
        </p:txBody>
      </p:sp>
      <p:sp>
        <p:nvSpPr>
          <p:cNvPr id="329" name="Text 4">
            <a:extLst>
              <a:ext uri="{FF2B5EF4-FFF2-40B4-BE49-F238E27FC236}">
                <a16:creationId xmlns:a16="http://schemas.microsoft.com/office/drawing/2014/main" id="{2BB2FA63-32DE-EBB0-D4BF-7CBAE1B7F411}"/>
              </a:ext>
            </a:extLst>
          </p:cNvPr>
          <p:cNvSpPr/>
          <p:nvPr/>
        </p:nvSpPr>
        <p:spPr>
          <a:xfrm>
            <a:off x="17781216" y="557278"/>
            <a:ext cx="7547610" cy="198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Apps, Total Category, Average Rating, </a:t>
            </a:r>
          </a:p>
          <a:p>
            <a:pPr marL="0" indent="0" algn="l">
              <a:lnSpc>
                <a:spcPts val="15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Reviews and Total Installs </a:t>
            </a:r>
          </a:p>
          <a:p>
            <a:pPr marL="0" indent="0" algn="l">
              <a:lnSpc>
                <a:spcPts val="1550"/>
              </a:lnSpc>
              <a:buNone/>
            </a:pPr>
            <a:endParaRPr lang="en-US" sz="1200" dirty="0"/>
          </a:p>
        </p:txBody>
      </p:sp>
      <p:sp>
        <p:nvSpPr>
          <p:cNvPr id="330" name="Shape 10">
            <a:extLst>
              <a:ext uri="{FF2B5EF4-FFF2-40B4-BE49-F238E27FC236}">
                <a16:creationId xmlns:a16="http://schemas.microsoft.com/office/drawing/2014/main" id="{4EFEEB88-2CDE-F0D2-4903-0DF8ECC372B5}"/>
              </a:ext>
            </a:extLst>
          </p:cNvPr>
          <p:cNvSpPr/>
          <p:nvPr/>
        </p:nvSpPr>
        <p:spPr>
          <a:xfrm>
            <a:off x="17116371" y="69378"/>
            <a:ext cx="622935" cy="626394"/>
          </a:xfrm>
          <a:prstGeom prst="roundRect">
            <a:avLst>
              <a:gd name="adj" fmla="val 24612923"/>
            </a:avLst>
          </a:prstGeom>
          <a:solidFill>
            <a:srgbClr val="0057E7"/>
          </a:solidFill>
          <a:ln/>
        </p:spPr>
        <p:txBody>
          <a:bodyPr/>
          <a:lstStyle/>
          <a:p>
            <a:endParaRPr lang="en-IN" sz="5400"/>
          </a:p>
        </p:txBody>
      </p:sp>
      <p:pic>
        <p:nvPicPr>
          <p:cNvPr id="331" name="Image 3" descr="preencoded.png">
            <a:extLst>
              <a:ext uri="{FF2B5EF4-FFF2-40B4-BE49-F238E27FC236}">
                <a16:creationId xmlns:a16="http://schemas.microsoft.com/office/drawing/2014/main" id="{C928CAAE-C665-F842-24BD-AC786907684A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96DAC541-7B7A-43D3-8B79-37D633B846F1}">
                <asvg:svgBlip xmlns:asvg="http://schemas.microsoft.com/office/drawing/2016/SVG/main" r:embed="rId43"/>
              </a:ext>
            </a:extLst>
          </a:blip>
          <a:stretch>
            <a:fillRect/>
          </a:stretch>
        </p:blipFill>
        <p:spPr>
          <a:xfrm>
            <a:off x="17260437" y="212992"/>
            <a:ext cx="281878" cy="281878"/>
          </a:xfrm>
          <a:prstGeom prst="rect">
            <a:avLst/>
          </a:prstGeom>
        </p:spPr>
      </p:pic>
      <p:grpSp>
        <p:nvGrpSpPr>
          <p:cNvPr id="332" name="Group 331">
            <a:extLst>
              <a:ext uri="{FF2B5EF4-FFF2-40B4-BE49-F238E27FC236}">
                <a16:creationId xmlns:a16="http://schemas.microsoft.com/office/drawing/2014/main" id="{CF242BE2-8B7C-0EC7-B7BF-FA398DE0D978}"/>
              </a:ext>
            </a:extLst>
          </p:cNvPr>
          <p:cNvGrpSpPr/>
          <p:nvPr/>
        </p:nvGrpSpPr>
        <p:grpSpPr>
          <a:xfrm>
            <a:off x="19134813" y="2389"/>
            <a:ext cx="5218988" cy="6574887"/>
            <a:chOff x="14634191" y="2389"/>
            <a:chExt cx="5218988" cy="6574887"/>
          </a:xfrm>
        </p:grpSpPr>
        <p:pic>
          <p:nvPicPr>
            <p:cNvPr id="333" name="Picture 332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0015766D-521E-0151-CE8E-F62E06C9560F}"/>
                </a:ext>
              </a:extLst>
            </p:cNvPr>
            <p:cNvPicPr>
              <a:picLocks noChangeAspect="1"/>
            </p:cNvPicPr>
            <p:nvPr/>
          </p:nvPicPr>
          <p:blipFill>
            <a:blip r:embed="rId44"/>
            <a:stretch>
              <a:fillRect/>
            </a:stretch>
          </p:blipFill>
          <p:spPr>
            <a:xfrm>
              <a:off x="16815798" y="2613885"/>
              <a:ext cx="3019846" cy="1838582"/>
            </a:xfrm>
            <a:prstGeom prst="rect">
              <a:avLst/>
            </a:prstGeom>
          </p:spPr>
        </p:pic>
        <p:pic>
          <p:nvPicPr>
            <p:cNvPr id="334" name="Picture 333" descr="A screenshot of a computer screen&#10;&#10;AI-generated content may be incorrect.">
              <a:extLst>
                <a:ext uri="{FF2B5EF4-FFF2-40B4-BE49-F238E27FC236}">
                  <a16:creationId xmlns:a16="http://schemas.microsoft.com/office/drawing/2014/main" id="{81C057C3-5575-DE95-9B2D-6012B4D6A23E}"/>
                </a:ext>
              </a:extLst>
            </p:cNvPr>
            <p:cNvPicPr>
              <a:picLocks noChangeAspect="1"/>
            </p:cNvPicPr>
            <p:nvPr/>
          </p:nvPicPr>
          <p:blipFill>
            <a:blip r:embed="rId45"/>
            <a:stretch>
              <a:fillRect/>
            </a:stretch>
          </p:blipFill>
          <p:spPr>
            <a:xfrm>
              <a:off x="14892897" y="4691063"/>
              <a:ext cx="2267266" cy="1886213"/>
            </a:xfrm>
            <a:prstGeom prst="rect">
              <a:avLst/>
            </a:prstGeom>
          </p:spPr>
        </p:pic>
        <p:pic>
          <p:nvPicPr>
            <p:cNvPr id="335" name="Picture 334" descr="A screenshot of a calendar&#10;&#10;AI-generated content may be incorrect.">
              <a:extLst>
                <a:ext uri="{FF2B5EF4-FFF2-40B4-BE49-F238E27FC236}">
                  <a16:creationId xmlns:a16="http://schemas.microsoft.com/office/drawing/2014/main" id="{499BAF9D-B1C9-2F45-FBF3-83A240BAA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46"/>
            <a:stretch>
              <a:fillRect/>
            </a:stretch>
          </p:blipFill>
          <p:spPr>
            <a:xfrm>
              <a:off x="15814949" y="278261"/>
              <a:ext cx="4020695" cy="2101561"/>
            </a:xfrm>
            <a:prstGeom prst="rect">
              <a:avLst/>
            </a:prstGeom>
          </p:spPr>
        </p:pic>
        <p:pic>
          <p:nvPicPr>
            <p:cNvPr id="336" name="Picture 335" descr="A screenshot of a computer&#10;&#10;AI-generated content may be incorrect.">
              <a:extLst>
                <a:ext uri="{FF2B5EF4-FFF2-40B4-BE49-F238E27FC236}">
                  <a16:creationId xmlns:a16="http://schemas.microsoft.com/office/drawing/2014/main" id="{201E702A-DB22-A648-32BC-20B0E36FDDAB}"/>
                </a:ext>
              </a:extLst>
            </p:cNvPr>
            <p:cNvPicPr>
              <a:picLocks noChangeAspect="1"/>
            </p:cNvPicPr>
            <p:nvPr/>
          </p:nvPicPr>
          <p:blipFill>
            <a:blip r:embed="rId47"/>
            <a:stretch>
              <a:fillRect/>
            </a:stretch>
          </p:blipFill>
          <p:spPr>
            <a:xfrm>
              <a:off x="17301191" y="4725470"/>
              <a:ext cx="2551988" cy="1851805"/>
            </a:xfrm>
            <a:prstGeom prst="rect">
              <a:avLst/>
            </a:prstGeom>
          </p:spPr>
        </p:pic>
        <p:pic>
          <p:nvPicPr>
            <p:cNvPr id="337" name="Picture 336">
              <a:extLst>
                <a:ext uri="{FF2B5EF4-FFF2-40B4-BE49-F238E27FC236}">
                  <a16:creationId xmlns:a16="http://schemas.microsoft.com/office/drawing/2014/main" id="{0A8B1F32-46F5-045C-2A2E-FBFA9E2DA8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 flipH="1">
              <a:off x="16579311" y="2392254"/>
              <a:ext cx="472974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8" name="Picture 337">
              <a:extLst>
                <a:ext uri="{FF2B5EF4-FFF2-40B4-BE49-F238E27FC236}">
                  <a16:creationId xmlns:a16="http://schemas.microsoft.com/office/drawing/2014/main" id="{6DDAC055-5BCC-AC6F-9EA5-6CF1C33DE70A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 flipH="1">
              <a:off x="17052285" y="4449111"/>
              <a:ext cx="472974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68C6F83D-A227-4F05-73CF-E69FBF7047D8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 flipH="1">
              <a:off x="14634191" y="4434006"/>
              <a:ext cx="472974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937A91F7-AAF2-0DD1-144A-0A3876F7D2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7"/>
            <a:stretch>
              <a:fillRect/>
            </a:stretch>
          </p:blipFill>
          <p:spPr>
            <a:xfrm flipH="1">
              <a:off x="15511906" y="2389"/>
              <a:ext cx="472974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sp>
        <p:nvSpPr>
          <p:cNvPr id="246" name="Text 8">
            <a:extLst>
              <a:ext uri="{FF2B5EF4-FFF2-40B4-BE49-F238E27FC236}">
                <a16:creationId xmlns:a16="http://schemas.microsoft.com/office/drawing/2014/main" id="{0F51AC16-27B2-5A29-3A44-447AA9CC1E96}"/>
              </a:ext>
            </a:extLst>
          </p:cNvPr>
          <p:cNvSpPr/>
          <p:nvPr/>
        </p:nvSpPr>
        <p:spPr>
          <a:xfrm>
            <a:off x="11531171" y="604368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Free App Economy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47" name="Text 9">
            <a:extLst>
              <a:ext uri="{FF2B5EF4-FFF2-40B4-BE49-F238E27FC236}">
                <a16:creationId xmlns:a16="http://schemas.microsoft.com/office/drawing/2014/main" id="{7FA7E8CA-01DF-275A-97D4-029964ADFE3B}"/>
              </a:ext>
            </a:extLst>
          </p:cNvPr>
          <p:cNvSpPr/>
          <p:nvPr/>
        </p:nvSpPr>
        <p:spPr>
          <a:xfrm>
            <a:off x="11520753" y="973198"/>
            <a:ext cx="7178278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Free apps dominate the marketplace, </a:t>
            </a:r>
          </a:p>
          <a:p>
            <a:pPr>
              <a:lnSpc>
                <a:spcPts val="225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expanding reach and monetizing</a:t>
            </a:r>
          </a:p>
          <a:p>
            <a:pPr>
              <a:lnSpc>
                <a:spcPts val="225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via ads and in‑app purchases.</a:t>
            </a:r>
            <a:endParaRPr lang="en-US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248" name="Image 1" descr="preencoded.png">
            <a:extLst>
              <a:ext uri="{FF2B5EF4-FFF2-40B4-BE49-F238E27FC236}">
                <a16:creationId xmlns:a16="http://schemas.microsoft.com/office/drawing/2014/main" id="{ECDD7851-7D1E-20B1-4847-50F3011E0BD7}"/>
              </a:ext>
            </a:extLst>
          </p:cNvPr>
          <p:cNvPicPr>
            <a:picLocks noChangeAspect="1"/>
          </p:cNvPicPr>
          <p:nvPr/>
        </p:nvPicPr>
        <p:blipFill>
          <a:blip r:embed="rId4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23486" y="2766504"/>
            <a:ext cx="907256" cy="1088708"/>
          </a:xfrm>
          <a:prstGeom prst="rect">
            <a:avLst/>
          </a:prstGeom>
        </p:spPr>
      </p:pic>
      <p:sp>
        <p:nvSpPr>
          <p:cNvPr id="249" name="Text 10">
            <a:extLst>
              <a:ext uri="{FF2B5EF4-FFF2-40B4-BE49-F238E27FC236}">
                <a16:creationId xmlns:a16="http://schemas.microsoft.com/office/drawing/2014/main" id="{EF423944-F5F8-2E1D-7AEC-2673429E39FB}"/>
              </a:ext>
            </a:extLst>
          </p:cNvPr>
          <p:cNvSpPr/>
          <p:nvPr/>
        </p:nvSpPr>
        <p:spPr>
          <a:xfrm>
            <a:off x="11531171" y="2820633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Paid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0" name="Text 11">
            <a:extLst>
              <a:ext uri="{FF2B5EF4-FFF2-40B4-BE49-F238E27FC236}">
                <a16:creationId xmlns:a16="http://schemas.microsoft.com/office/drawing/2014/main" id="{280BC797-41C8-7C5F-D4CF-91A87B765182}"/>
              </a:ext>
            </a:extLst>
          </p:cNvPr>
          <p:cNvSpPr/>
          <p:nvPr/>
        </p:nvSpPr>
        <p:spPr>
          <a:xfrm>
            <a:off x="11520753" y="3174009"/>
            <a:ext cx="646771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Limited installs but higher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revenue per user</a:t>
            </a:r>
            <a:endParaRPr lang="en-US" sz="1400" dirty="0"/>
          </a:p>
        </p:txBody>
      </p:sp>
      <p:pic>
        <p:nvPicPr>
          <p:cNvPr id="251" name="Image 2" descr="preencoded.png">
            <a:extLst>
              <a:ext uri="{FF2B5EF4-FFF2-40B4-BE49-F238E27FC236}">
                <a16:creationId xmlns:a16="http://schemas.microsoft.com/office/drawing/2014/main" id="{613C8285-5D9E-E36B-BC1D-A29580D7851F}"/>
              </a:ext>
            </a:extLst>
          </p:cNvPr>
          <p:cNvPicPr>
            <a:picLocks noChangeAspect="1"/>
          </p:cNvPicPr>
          <p:nvPr/>
        </p:nvPicPr>
        <p:blipFill>
          <a:blip r:embed="rId49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23486" y="4637531"/>
            <a:ext cx="907256" cy="1088708"/>
          </a:xfrm>
          <a:prstGeom prst="rect">
            <a:avLst/>
          </a:prstGeom>
        </p:spPr>
      </p:pic>
      <p:sp>
        <p:nvSpPr>
          <p:cNvPr id="252" name="Text 12">
            <a:extLst>
              <a:ext uri="{FF2B5EF4-FFF2-40B4-BE49-F238E27FC236}">
                <a16:creationId xmlns:a16="http://schemas.microsoft.com/office/drawing/2014/main" id="{12586CC7-1C86-B498-D467-1E288DBC1F82}"/>
              </a:ext>
            </a:extLst>
          </p:cNvPr>
          <p:cNvSpPr/>
          <p:nvPr/>
        </p:nvSpPr>
        <p:spPr>
          <a:xfrm>
            <a:off x="11531171" y="4660736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Update Impact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53" name="Text 13">
            <a:extLst>
              <a:ext uri="{FF2B5EF4-FFF2-40B4-BE49-F238E27FC236}">
                <a16:creationId xmlns:a16="http://schemas.microsoft.com/office/drawing/2014/main" id="{1BE854B2-63EE-8F89-E991-89CCEA1ACB80}"/>
              </a:ext>
            </a:extLst>
          </p:cNvPr>
          <p:cNvSpPr/>
          <p:nvPr/>
        </p:nvSpPr>
        <p:spPr>
          <a:xfrm>
            <a:off x="11531171" y="5049474"/>
            <a:ext cx="646771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Frequent updates correlate with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sustained high ratings</a:t>
            </a:r>
            <a:endParaRPr lang="en-US" sz="1400" dirty="0"/>
          </a:p>
        </p:txBody>
      </p:sp>
      <p:pic>
        <p:nvPicPr>
          <p:cNvPr id="254" name="Image 1" descr="preencoded.png">
            <a:extLst>
              <a:ext uri="{FF2B5EF4-FFF2-40B4-BE49-F238E27FC236}">
                <a16:creationId xmlns:a16="http://schemas.microsoft.com/office/drawing/2014/main" id="{4D6B4680-FFD8-2D3A-0C3F-F5EC47A994D9}"/>
              </a:ext>
            </a:extLst>
          </p:cNvPr>
          <p:cNvPicPr>
            <a:picLocks noChangeAspect="1"/>
          </p:cNvPicPr>
          <p:nvPr/>
        </p:nvPicPr>
        <p:blipFill>
          <a:blip r:embed="rId48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0523486" y="887856"/>
            <a:ext cx="907256" cy="1088708"/>
          </a:xfrm>
          <a:prstGeom prst="rect">
            <a:avLst/>
          </a:prstGeom>
        </p:spPr>
      </p:pic>
      <p:grpSp>
        <p:nvGrpSpPr>
          <p:cNvPr id="296" name="Group 295">
            <a:extLst>
              <a:ext uri="{FF2B5EF4-FFF2-40B4-BE49-F238E27FC236}">
                <a16:creationId xmlns:a16="http://schemas.microsoft.com/office/drawing/2014/main" id="{366469A3-76F8-140F-B336-FA3999708D79}"/>
              </a:ext>
            </a:extLst>
          </p:cNvPr>
          <p:cNvGrpSpPr/>
          <p:nvPr/>
        </p:nvGrpSpPr>
        <p:grpSpPr>
          <a:xfrm>
            <a:off x="14909937" y="246015"/>
            <a:ext cx="4186620" cy="7681536"/>
            <a:chOff x="10565363" y="246015"/>
            <a:chExt cx="4186620" cy="7681536"/>
          </a:xfrm>
        </p:grpSpPr>
        <p:sp>
          <p:nvSpPr>
            <p:cNvPr id="297" name="Text 0">
              <a:extLst>
                <a:ext uri="{FF2B5EF4-FFF2-40B4-BE49-F238E27FC236}">
                  <a16:creationId xmlns:a16="http://schemas.microsoft.com/office/drawing/2014/main" id="{30889A90-0501-F6EB-6114-329AC2422BF9}"/>
                </a:ext>
              </a:extLst>
            </p:cNvPr>
            <p:cNvSpPr/>
            <p:nvPr/>
          </p:nvSpPr>
          <p:spPr>
            <a:xfrm>
              <a:off x="10616705" y="246015"/>
              <a:ext cx="4135278" cy="4552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4750"/>
                </a:lnSpc>
                <a:buNone/>
              </a:pPr>
              <a:r>
                <a:rPr lang="en-US" sz="280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Data Interpretation</a:t>
              </a:r>
              <a:endParaRPr lang="en-US" sz="2800" dirty="0"/>
            </a:p>
          </p:txBody>
        </p:sp>
        <p:sp>
          <p:nvSpPr>
            <p:cNvPr id="341" name="Shape 1">
              <a:extLst>
                <a:ext uri="{FF2B5EF4-FFF2-40B4-BE49-F238E27FC236}">
                  <a16:creationId xmlns:a16="http://schemas.microsoft.com/office/drawing/2014/main" id="{0F931C76-582C-7DAA-5B54-FDADB760AB8F}"/>
                </a:ext>
              </a:extLst>
            </p:cNvPr>
            <p:cNvSpPr/>
            <p:nvPr/>
          </p:nvSpPr>
          <p:spPr>
            <a:xfrm>
              <a:off x="10565363" y="912605"/>
              <a:ext cx="3227840" cy="1852046"/>
            </a:xfrm>
            <a:prstGeom prst="roundRect">
              <a:avLst>
                <a:gd name="adj" fmla="val 3948"/>
              </a:avLst>
            </a:prstGeom>
            <a:solidFill>
              <a:srgbClr val="EBA7DE"/>
            </a:solidFill>
            <a:ln w="762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342" name="Text 2">
              <a:extLst>
                <a:ext uri="{FF2B5EF4-FFF2-40B4-BE49-F238E27FC236}">
                  <a16:creationId xmlns:a16="http://schemas.microsoft.com/office/drawing/2014/main" id="{580BDD78-F14B-1757-B5EE-7D57972A9F24}"/>
                </a:ext>
              </a:extLst>
            </p:cNvPr>
            <p:cNvSpPr/>
            <p:nvPr/>
          </p:nvSpPr>
          <p:spPr>
            <a:xfrm>
              <a:off x="10767413" y="959713"/>
              <a:ext cx="2067588" cy="21931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50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Category Dominance</a:t>
              </a:r>
              <a:endParaRPr lang="en-US" dirty="0"/>
            </a:p>
          </p:txBody>
        </p:sp>
        <p:sp>
          <p:nvSpPr>
            <p:cNvPr id="343" name="Text 3">
              <a:extLst>
                <a:ext uri="{FF2B5EF4-FFF2-40B4-BE49-F238E27FC236}">
                  <a16:creationId xmlns:a16="http://schemas.microsoft.com/office/drawing/2014/main" id="{EC3C0409-9B0A-B65A-122B-271E0B229DBF}"/>
                </a:ext>
              </a:extLst>
            </p:cNvPr>
            <p:cNvSpPr/>
            <p:nvPr/>
          </p:nvSpPr>
          <p:spPr>
            <a:xfrm>
              <a:off x="10767412" y="1402012"/>
              <a:ext cx="2884070" cy="132939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Family and Game categories lead in both app count and total installs, representing the largest market opportunities</a:t>
              </a:r>
              <a:endParaRPr lang="en-US" sz="1400" dirty="0"/>
            </a:p>
          </p:txBody>
        </p:sp>
        <p:sp>
          <p:nvSpPr>
            <p:cNvPr id="344" name="Shape 4">
              <a:extLst>
                <a:ext uri="{FF2B5EF4-FFF2-40B4-BE49-F238E27FC236}">
                  <a16:creationId xmlns:a16="http://schemas.microsoft.com/office/drawing/2014/main" id="{8552565A-49AA-FCFC-77B1-32181D49A78B}"/>
                </a:ext>
              </a:extLst>
            </p:cNvPr>
            <p:cNvSpPr/>
            <p:nvPr/>
          </p:nvSpPr>
          <p:spPr>
            <a:xfrm>
              <a:off x="10565363" y="3008314"/>
              <a:ext cx="3227942" cy="1852046"/>
            </a:xfrm>
            <a:prstGeom prst="roundRect">
              <a:avLst>
                <a:gd name="adj" fmla="val 3948"/>
              </a:avLst>
            </a:prstGeom>
            <a:solidFill>
              <a:srgbClr val="EBA7DE"/>
            </a:solidFill>
            <a:ln w="762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345" name="Text 5">
              <a:extLst>
                <a:ext uri="{FF2B5EF4-FFF2-40B4-BE49-F238E27FC236}">
                  <a16:creationId xmlns:a16="http://schemas.microsoft.com/office/drawing/2014/main" id="{B65AF541-8CD9-C5B5-9D82-15F8E39D95D2}"/>
                </a:ext>
              </a:extLst>
            </p:cNvPr>
            <p:cNvSpPr/>
            <p:nvPr/>
          </p:nvSpPr>
          <p:spPr>
            <a:xfrm>
              <a:off x="10802137" y="3036740"/>
              <a:ext cx="2067588" cy="2275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50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Quality Leaders</a:t>
              </a:r>
              <a:endParaRPr lang="en-US" dirty="0"/>
            </a:p>
          </p:txBody>
        </p:sp>
        <p:sp>
          <p:nvSpPr>
            <p:cNvPr id="346" name="Text 6">
              <a:extLst>
                <a:ext uri="{FF2B5EF4-FFF2-40B4-BE49-F238E27FC236}">
                  <a16:creationId xmlns:a16="http://schemas.microsoft.com/office/drawing/2014/main" id="{58AFF62B-3D60-7007-213F-DFE14CC4F594}"/>
                </a:ext>
              </a:extLst>
            </p:cNvPr>
            <p:cNvSpPr/>
            <p:nvPr/>
          </p:nvSpPr>
          <p:spPr>
            <a:xfrm>
              <a:off x="10802136" y="3457030"/>
              <a:ext cx="2884171" cy="9320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Education and Art &amp; Design categories consistently receive the highest user ratings, indicating strong user satisfaction</a:t>
              </a:r>
              <a:endParaRPr lang="en-US" sz="1400" dirty="0"/>
            </a:p>
          </p:txBody>
        </p:sp>
        <p:sp>
          <p:nvSpPr>
            <p:cNvPr id="347" name="Shape 7">
              <a:extLst>
                <a:ext uri="{FF2B5EF4-FFF2-40B4-BE49-F238E27FC236}">
                  <a16:creationId xmlns:a16="http://schemas.microsoft.com/office/drawing/2014/main" id="{61C6F35A-0D33-62A5-A481-A0DE1FF95F53}"/>
                </a:ext>
              </a:extLst>
            </p:cNvPr>
            <p:cNvSpPr/>
            <p:nvPr/>
          </p:nvSpPr>
          <p:spPr>
            <a:xfrm>
              <a:off x="10565363" y="5409382"/>
              <a:ext cx="3235247" cy="2518169"/>
            </a:xfrm>
            <a:prstGeom prst="roundRect">
              <a:avLst>
                <a:gd name="adj" fmla="val 5646"/>
              </a:avLst>
            </a:prstGeom>
            <a:solidFill>
              <a:srgbClr val="EBA7DE"/>
            </a:solidFill>
            <a:ln w="762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348" name="Text 8">
              <a:extLst>
                <a:ext uri="{FF2B5EF4-FFF2-40B4-BE49-F238E27FC236}">
                  <a16:creationId xmlns:a16="http://schemas.microsoft.com/office/drawing/2014/main" id="{560112B2-4CF7-6D6F-AE8C-5D1A7516428B}"/>
                </a:ext>
              </a:extLst>
            </p:cNvPr>
            <p:cNvSpPr/>
            <p:nvPr/>
          </p:nvSpPr>
          <p:spPr>
            <a:xfrm>
              <a:off x="10767413" y="5426236"/>
              <a:ext cx="2067588" cy="2275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50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Free App Economy</a:t>
              </a:r>
              <a:endParaRPr lang="en-US" dirty="0"/>
            </a:p>
          </p:txBody>
        </p:sp>
        <p:sp>
          <p:nvSpPr>
            <p:cNvPr id="349" name="Text 9">
              <a:extLst>
                <a:ext uri="{FF2B5EF4-FFF2-40B4-BE49-F238E27FC236}">
                  <a16:creationId xmlns:a16="http://schemas.microsoft.com/office/drawing/2014/main" id="{5B472F43-19FB-C36C-DE37-66C7DC504251}"/>
                </a:ext>
              </a:extLst>
            </p:cNvPr>
            <p:cNvSpPr/>
            <p:nvPr/>
          </p:nvSpPr>
          <p:spPr>
            <a:xfrm>
              <a:off x="10616705" y="5846527"/>
              <a:ext cx="3183905" cy="201076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Free apps comprise nearly the entire </a:t>
              </a:r>
            </a:p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marketplace, maximizing user reach </a:t>
              </a:r>
            </a:p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and creating monetization through ads </a:t>
              </a:r>
            </a:p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and in-app purchases</a:t>
              </a:r>
              <a:endParaRPr lang="en-US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751479484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D6C6F7-2993-47E8-08AD-92361D177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228">
            <a:extLst>
              <a:ext uri="{FF2B5EF4-FFF2-40B4-BE49-F238E27FC236}">
                <a16:creationId xmlns:a16="http://schemas.microsoft.com/office/drawing/2014/main" id="{B0F310C3-B4F1-5D5A-02FE-ECD7F15AB3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3966" y="7695716"/>
            <a:ext cx="1680277" cy="5029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5226052-8A82-DF70-DB3A-7331853A60E3}"/>
              </a:ext>
            </a:extLst>
          </p:cNvPr>
          <p:cNvSpPr/>
          <p:nvPr/>
        </p:nvSpPr>
        <p:spPr>
          <a:xfrm>
            <a:off x="-672" y="-34876"/>
            <a:ext cx="14630400" cy="8283485"/>
          </a:xfrm>
          <a:prstGeom prst="rect">
            <a:avLst/>
          </a:prstGeom>
          <a:solidFill>
            <a:srgbClr val="0087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4D64C21-47DE-35C9-5F85-64B7F94BEE87}"/>
              </a:ext>
            </a:extLst>
          </p:cNvPr>
          <p:cNvGrpSpPr/>
          <p:nvPr/>
        </p:nvGrpSpPr>
        <p:grpSpPr>
          <a:xfrm>
            <a:off x="-5260632" y="-30920"/>
            <a:ext cx="15483840" cy="8229600"/>
            <a:chOff x="-5297819" y="1470"/>
            <a:chExt cx="15483840" cy="8229600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F47A84A2-80B1-483F-65F8-D20C1D377A62}"/>
                </a:ext>
              </a:extLst>
            </p:cNvPr>
            <p:cNvSpPr/>
            <p:nvPr/>
          </p:nvSpPr>
          <p:spPr>
            <a:xfrm>
              <a:off x="-5297819" y="147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431336 h 8229600"/>
                <a:gd name="connsiteX3" fmla="*/ 14653263 w 15483840"/>
                <a:gd name="connsiteY3" fmla="*/ 426720 h 8229600"/>
                <a:gd name="connsiteX4" fmla="*/ 15323817 w 15483840"/>
                <a:gd name="connsiteY4" fmla="*/ 426720 h 8229600"/>
                <a:gd name="connsiteX5" fmla="*/ 15483840 w 15483840"/>
                <a:gd name="connsiteY5" fmla="*/ 586743 h 8229600"/>
                <a:gd name="connsiteX6" fmla="*/ 15483840 w 15483840"/>
                <a:gd name="connsiteY6" fmla="*/ 1226817 h 8229600"/>
                <a:gd name="connsiteX7" fmla="*/ 15323817 w 15483840"/>
                <a:gd name="connsiteY7" fmla="*/ 1386840 h 8229600"/>
                <a:gd name="connsiteX8" fmla="*/ 14653263 w 15483840"/>
                <a:gd name="connsiteY8" fmla="*/ 1386840 h 8229600"/>
                <a:gd name="connsiteX9" fmla="*/ 14630400 w 15483840"/>
                <a:gd name="connsiteY9" fmla="*/ 138222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431336"/>
                  </a:lnTo>
                  <a:lnTo>
                    <a:pt x="14653263" y="426720"/>
                  </a:lnTo>
                  <a:lnTo>
                    <a:pt x="15323817" y="426720"/>
                  </a:lnTo>
                  <a:cubicBezTo>
                    <a:pt x="15412195" y="426720"/>
                    <a:pt x="15483840" y="498365"/>
                    <a:pt x="15483840" y="586743"/>
                  </a:cubicBezTo>
                  <a:lnTo>
                    <a:pt x="15483840" y="1226817"/>
                  </a:lnTo>
                  <a:cubicBezTo>
                    <a:pt x="15483840" y="1315195"/>
                    <a:pt x="15412195" y="1386840"/>
                    <a:pt x="15323817" y="1386840"/>
                  </a:cubicBezTo>
                  <a:lnTo>
                    <a:pt x="14653263" y="1386840"/>
                  </a:lnTo>
                  <a:lnTo>
                    <a:pt x="14630400" y="138222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A7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5E907523-7004-64F3-B16C-668F124D2E62}"/>
                </a:ext>
              </a:extLst>
            </p:cNvPr>
            <p:cNvGrpSpPr/>
            <p:nvPr/>
          </p:nvGrpSpPr>
          <p:grpSpPr>
            <a:xfrm>
              <a:off x="2357332" y="764417"/>
              <a:ext cx="7006483" cy="5272727"/>
              <a:chOff x="6257884" y="1540669"/>
              <a:chExt cx="7006483" cy="5272727"/>
            </a:xfrm>
          </p:grpSpPr>
          <p:sp>
            <p:nvSpPr>
              <p:cNvPr id="30" name="Text 0">
                <a:extLst>
                  <a:ext uri="{FF2B5EF4-FFF2-40B4-BE49-F238E27FC236}">
                    <a16:creationId xmlns:a16="http://schemas.microsoft.com/office/drawing/2014/main" id="{56CB9A6B-FC8F-6D1D-FCC0-FE0F5DA483BC}"/>
                  </a:ext>
                </a:extLst>
              </p:cNvPr>
              <p:cNvSpPr/>
              <p:nvPr/>
            </p:nvSpPr>
            <p:spPr>
              <a:xfrm>
                <a:off x="6257884" y="1540669"/>
                <a:ext cx="5670590" cy="70877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Problem Statement</a:t>
                </a:r>
                <a:endParaRPr lang="en-US" sz="4450" dirty="0"/>
              </a:p>
            </p:txBody>
          </p:sp>
          <p:sp>
            <p:nvSpPr>
              <p:cNvPr id="31" name="Text 1">
                <a:extLst>
                  <a:ext uri="{FF2B5EF4-FFF2-40B4-BE49-F238E27FC236}">
                    <a16:creationId xmlns:a16="http://schemas.microsoft.com/office/drawing/2014/main" id="{A86172F1-9B81-3190-2DA9-3C63A0CB1073}"/>
                  </a:ext>
                </a:extLst>
              </p:cNvPr>
              <p:cNvSpPr/>
              <p:nvPr/>
            </p:nvSpPr>
            <p:spPr>
              <a:xfrm>
                <a:off x="6257884" y="2816423"/>
                <a:ext cx="3402330" cy="4252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3300"/>
                  </a:lnSpc>
                  <a:buNone/>
                </a:pPr>
                <a:r>
                  <a:rPr lang="en-US" sz="26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Our Challenge</a:t>
                </a:r>
                <a:endParaRPr lang="en-US" sz="2650" dirty="0"/>
              </a:p>
            </p:txBody>
          </p:sp>
          <p:sp>
            <p:nvSpPr>
              <p:cNvPr id="32" name="Text 2">
                <a:extLst>
                  <a:ext uri="{FF2B5EF4-FFF2-40B4-BE49-F238E27FC236}">
                    <a16:creationId xmlns:a16="http://schemas.microsoft.com/office/drawing/2014/main" id="{6FB48768-3C31-E708-1879-D29E44CB3B4B}"/>
                  </a:ext>
                </a:extLst>
              </p:cNvPr>
              <p:cNvSpPr/>
              <p:nvPr/>
            </p:nvSpPr>
            <p:spPr>
              <a:xfrm>
                <a:off x="6257884" y="3468529"/>
                <a:ext cx="3501509" cy="145161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Analyze Google Play Store data to unlock actionable insights that drive better app development and business decisions.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Shape 11">
                <a:extLst>
                  <a:ext uri="{FF2B5EF4-FFF2-40B4-BE49-F238E27FC236}">
                    <a16:creationId xmlns:a16="http://schemas.microsoft.com/office/drawing/2014/main" id="{31DEA825-67C8-7504-2723-CA41548F8A62}"/>
                  </a:ext>
                </a:extLst>
              </p:cNvPr>
              <p:cNvSpPr/>
              <p:nvPr/>
            </p:nvSpPr>
            <p:spPr>
              <a:xfrm>
                <a:off x="9660213" y="2768720"/>
                <a:ext cx="3501509" cy="4044676"/>
              </a:xfrm>
              <a:prstGeom prst="roundRect">
                <a:avLst>
                  <a:gd name="adj" fmla="val 5504"/>
                </a:avLst>
              </a:prstGeom>
              <a:solidFill>
                <a:srgbClr val="FFBA08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Text 3">
                <a:extLst>
                  <a:ext uri="{FF2B5EF4-FFF2-40B4-BE49-F238E27FC236}">
                    <a16:creationId xmlns:a16="http://schemas.microsoft.com/office/drawing/2014/main" id="{24845E22-59D2-7447-B284-78121358C640}"/>
                  </a:ext>
                </a:extLst>
              </p:cNvPr>
              <p:cNvSpPr/>
              <p:nvPr/>
            </p:nvSpPr>
            <p:spPr>
              <a:xfrm>
                <a:off x="9762858" y="2816423"/>
                <a:ext cx="3402330" cy="4252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3300"/>
                  </a:lnSpc>
                  <a:buNone/>
                </a:pPr>
                <a:r>
                  <a:rPr lang="en-US" sz="26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Key Questions</a:t>
                </a:r>
                <a:endParaRPr lang="en-US" sz="2650" dirty="0"/>
              </a:p>
            </p:txBody>
          </p:sp>
          <p:sp>
            <p:nvSpPr>
              <p:cNvPr id="56" name="Text 4">
                <a:extLst>
                  <a:ext uri="{FF2B5EF4-FFF2-40B4-BE49-F238E27FC236}">
                    <a16:creationId xmlns:a16="http://schemas.microsoft.com/office/drawing/2014/main" id="{DED5CE56-E9B5-AE45-AAB0-47C5FCFA7B60}"/>
                  </a:ext>
                </a:extLst>
              </p:cNvPr>
              <p:cNvSpPr/>
              <p:nvPr/>
            </p:nvSpPr>
            <p:spPr>
              <a:xfrm>
                <a:off x="9762858" y="3468529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How are apps distributed across categories?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 5">
                <a:extLst>
                  <a:ext uri="{FF2B5EF4-FFF2-40B4-BE49-F238E27FC236}">
                    <a16:creationId xmlns:a16="http://schemas.microsoft.com/office/drawing/2014/main" id="{0ECA996C-531C-8847-1644-527CFCB6993F}"/>
                  </a:ext>
                </a:extLst>
              </p:cNvPr>
              <p:cNvSpPr/>
              <p:nvPr/>
            </p:nvSpPr>
            <p:spPr>
              <a:xfrm>
                <a:off x="9762858" y="4273629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What drives higher ratings and engagement?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 6">
                <a:extLst>
                  <a:ext uri="{FF2B5EF4-FFF2-40B4-BE49-F238E27FC236}">
                    <a16:creationId xmlns:a16="http://schemas.microsoft.com/office/drawing/2014/main" id="{DBB17669-EB60-0478-DC78-B03026ACD758}"/>
                  </a:ext>
                </a:extLst>
              </p:cNvPr>
              <p:cNvSpPr/>
              <p:nvPr/>
            </p:nvSpPr>
            <p:spPr>
              <a:xfrm>
                <a:off x="9762858" y="5078730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How do free and paid apps compare in performance?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 7">
                <a:extLst>
                  <a:ext uri="{FF2B5EF4-FFF2-40B4-BE49-F238E27FC236}">
                    <a16:creationId xmlns:a16="http://schemas.microsoft.com/office/drawing/2014/main" id="{FEC23002-BF58-B57B-5351-D56EB0FC7F36}"/>
                  </a:ext>
                </a:extLst>
              </p:cNvPr>
              <p:cNvSpPr/>
              <p:nvPr/>
            </p:nvSpPr>
            <p:spPr>
              <a:xfrm>
                <a:off x="9762858" y="5883831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Which categories show the strongest user engagement?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A58D2670-CD8C-1A54-EC41-D47B2E151F23}"/>
              </a:ext>
            </a:extLst>
          </p:cNvPr>
          <p:cNvGrpSpPr/>
          <p:nvPr/>
        </p:nvGrpSpPr>
        <p:grpSpPr>
          <a:xfrm>
            <a:off x="-5273767" y="-25461"/>
            <a:ext cx="19251524" cy="8229600"/>
            <a:chOff x="-5320679" y="-2015"/>
            <a:chExt cx="19251524" cy="82296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40824764-F0CD-FED1-9B68-604F4D6C515B}"/>
                </a:ext>
              </a:extLst>
            </p:cNvPr>
            <p:cNvSpPr/>
            <p:nvPr/>
          </p:nvSpPr>
          <p:spPr>
            <a:xfrm>
              <a:off x="-5320679" y="-2015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1508296 h 8229600"/>
                <a:gd name="connsiteX3" fmla="*/ 14653263 w 15483840"/>
                <a:gd name="connsiteY3" fmla="*/ 1503680 h 8229600"/>
                <a:gd name="connsiteX4" fmla="*/ 15323817 w 15483840"/>
                <a:gd name="connsiteY4" fmla="*/ 1503680 h 8229600"/>
                <a:gd name="connsiteX5" fmla="*/ 15483840 w 15483840"/>
                <a:gd name="connsiteY5" fmla="*/ 1663703 h 8229600"/>
                <a:gd name="connsiteX6" fmla="*/ 15483840 w 15483840"/>
                <a:gd name="connsiteY6" fmla="*/ 2303777 h 8229600"/>
                <a:gd name="connsiteX7" fmla="*/ 15323817 w 15483840"/>
                <a:gd name="connsiteY7" fmla="*/ 2463800 h 8229600"/>
                <a:gd name="connsiteX8" fmla="*/ 14653263 w 15483840"/>
                <a:gd name="connsiteY8" fmla="*/ 2463800 h 8229600"/>
                <a:gd name="connsiteX9" fmla="*/ 14630400 w 15483840"/>
                <a:gd name="connsiteY9" fmla="*/ 245918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1508296"/>
                  </a:lnTo>
                  <a:lnTo>
                    <a:pt x="14653263" y="1503680"/>
                  </a:lnTo>
                  <a:lnTo>
                    <a:pt x="15323817" y="1503680"/>
                  </a:lnTo>
                  <a:cubicBezTo>
                    <a:pt x="15412195" y="1503680"/>
                    <a:pt x="15483840" y="1575325"/>
                    <a:pt x="15483840" y="1663703"/>
                  </a:cubicBezTo>
                  <a:lnTo>
                    <a:pt x="15483840" y="2303777"/>
                  </a:lnTo>
                  <a:cubicBezTo>
                    <a:pt x="15483840" y="2392155"/>
                    <a:pt x="15412195" y="2463800"/>
                    <a:pt x="15323817" y="2463800"/>
                  </a:cubicBezTo>
                  <a:lnTo>
                    <a:pt x="14653263" y="2463800"/>
                  </a:lnTo>
                  <a:lnTo>
                    <a:pt x="14630400" y="245918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BA08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9C851A71-66FE-E062-2BE1-89AC4A614DB4}"/>
                </a:ext>
              </a:extLst>
            </p:cNvPr>
            <p:cNvGrpSpPr/>
            <p:nvPr/>
          </p:nvGrpSpPr>
          <p:grpSpPr>
            <a:xfrm>
              <a:off x="4038094" y="456897"/>
              <a:ext cx="9892751" cy="6883329"/>
              <a:chOff x="3365543" y="473245"/>
              <a:chExt cx="9892751" cy="6883329"/>
            </a:xfrm>
          </p:grpSpPr>
          <p:sp>
            <p:nvSpPr>
              <p:cNvPr id="8" name="Text 0">
                <a:extLst>
                  <a:ext uri="{FF2B5EF4-FFF2-40B4-BE49-F238E27FC236}">
                    <a16:creationId xmlns:a16="http://schemas.microsoft.com/office/drawing/2014/main" id="{6C912076-3619-2DC1-9E44-F43F22DFD580}"/>
                  </a:ext>
                </a:extLst>
              </p:cNvPr>
              <p:cNvSpPr/>
              <p:nvPr/>
            </p:nvSpPr>
            <p:spPr>
              <a:xfrm>
                <a:off x="3555113" y="473245"/>
                <a:ext cx="4301043" cy="43566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Dataset Overview</a:t>
                </a:r>
                <a:endParaRPr lang="en-US" sz="4450" dirty="0"/>
              </a:p>
            </p:txBody>
          </p:sp>
          <p:sp>
            <p:nvSpPr>
              <p:cNvPr id="9" name="Text 10">
                <a:extLst>
                  <a:ext uri="{FF2B5EF4-FFF2-40B4-BE49-F238E27FC236}">
                    <a16:creationId xmlns:a16="http://schemas.microsoft.com/office/drawing/2014/main" id="{CF30B894-570F-F879-FC62-20F4462BF5B5}"/>
                  </a:ext>
                </a:extLst>
              </p:cNvPr>
              <p:cNvSpPr/>
              <p:nvPr/>
            </p:nvSpPr>
            <p:spPr>
              <a:xfrm>
                <a:off x="3365543" y="1062828"/>
                <a:ext cx="9892751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b="1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Data Source:</a:t>
                </a: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 Kaggle — Google Play Store Dataset</a:t>
                </a:r>
                <a:endParaRPr lang="en-US" sz="1750" dirty="0"/>
              </a:p>
            </p:txBody>
          </p:sp>
          <p:sp>
            <p:nvSpPr>
              <p:cNvPr id="10" name="Shape 11">
                <a:extLst>
                  <a:ext uri="{FF2B5EF4-FFF2-40B4-BE49-F238E27FC236}">
                    <a16:creationId xmlns:a16="http://schemas.microsoft.com/office/drawing/2014/main" id="{4E5A2463-EA11-37FA-B995-F4D99531AA01}"/>
                  </a:ext>
                </a:extLst>
              </p:cNvPr>
              <p:cNvSpPr/>
              <p:nvPr/>
            </p:nvSpPr>
            <p:spPr>
              <a:xfrm>
                <a:off x="3607455" y="1746228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Text 1">
                <a:extLst>
                  <a:ext uri="{FF2B5EF4-FFF2-40B4-BE49-F238E27FC236}">
                    <a16:creationId xmlns:a16="http://schemas.microsoft.com/office/drawing/2014/main" id="{47CE53F3-33B6-E248-CA38-2FA09E2E7CB9}"/>
                  </a:ext>
                </a:extLst>
              </p:cNvPr>
              <p:cNvSpPr/>
              <p:nvPr/>
            </p:nvSpPr>
            <p:spPr>
              <a:xfrm>
                <a:off x="4137800" y="1673469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10,836</a:t>
                </a:r>
                <a:endParaRPr lang="en-US" sz="4000" dirty="0"/>
              </a:p>
            </p:txBody>
          </p:sp>
          <p:sp>
            <p:nvSpPr>
              <p:cNvPr id="12" name="Text 2">
                <a:extLst>
                  <a:ext uri="{FF2B5EF4-FFF2-40B4-BE49-F238E27FC236}">
                    <a16:creationId xmlns:a16="http://schemas.microsoft.com/office/drawing/2014/main" id="{C94BBA74-D000-89BD-1DB0-06A068A4E9DF}"/>
                  </a:ext>
                </a:extLst>
              </p:cNvPr>
              <p:cNvSpPr/>
              <p:nvPr/>
            </p:nvSpPr>
            <p:spPr>
              <a:xfrm>
                <a:off x="4479810" y="2553404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Total Apps</a:t>
                </a:r>
                <a:endParaRPr lang="en-US" sz="2200" dirty="0"/>
              </a:p>
            </p:txBody>
          </p:sp>
          <p:sp>
            <p:nvSpPr>
              <p:cNvPr id="13" name="Text 3">
                <a:extLst>
                  <a:ext uri="{FF2B5EF4-FFF2-40B4-BE49-F238E27FC236}">
                    <a16:creationId xmlns:a16="http://schemas.microsoft.com/office/drawing/2014/main" id="{14ABD799-0C62-1DC7-366A-197D9502CEA1}"/>
                  </a:ext>
                </a:extLst>
              </p:cNvPr>
              <p:cNvSpPr/>
              <p:nvPr/>
            </p:nvSpPr>
            <p:spPr>
              <a:xfrm>
                <a:off x="4137800" y="3047127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Comprehensive app ecosystem</a:t>
                </a:r>
                <a:endParaRPr lang="en-US" sz="1750" dirty="0"/>
              </a:p>
            </p:txBody>
          </p:sp>
          <p:sp>
            <p:nvSpPr>
              <p:cNvPr id="14" name="Shape 11">
                <a:extLst>
                  <a:ext uri="{FF2B5EF4-FFF2-40B4-BE49-F238E27FC236}">
                    <a16:creationId xmlns:a16="http://schemas.microsoft.com/office/drawing/2014/main" id="{6DF44D73-6892-4FE7-B201-A60F83F3C661}"/>
                  </a:ext>
                </a:extLst>
              </p:cNvPr>
              <p:cNvSpPr/>
              <p:nvPr/>
            </p:nvSpPr>
            <p:spPr>
              <a:xfrm>
                <a:off x="3607455" y="3684825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Text 4">
                <a:extLst>
                  <a:ext uri="{FF2B5EF4-FFF2-40B4-BE49-F238E27FC236}">
                    <a16:creationId xmlns:a16="http://schemas.microsoft.com/office/drawing/2014/main" id="{A2F87B77-6B39-E1F4-E729-555D06FF2BBC}"/>
                  </a:ext>
                </a:extLst>
              </p:cNvPr>
              <p:cNvSpPr/>
              <p:nvPr/>
            </p:nvSpPr>
            <p:spPr>
              <a:xfrm>
                <a:off x="4137800" y="3618023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33</a:t>
                </a:r>
                <a:endParaRPr lang="en-US" sz="4000" dirty="0"/>
              </a:p>
            </p:txBody>
          </p:sp>
          <p:sp>
            <p:nvSpPr>
              <p:cNvPr id="16" name="Text 5">
                <a:extLst>
                  <a:ext uri="{FF2B5EF4-FFF2-40B4-BE49-F238E27FC236}">
                    <a16:creationId xmlns:a16="http://schemas.microsoft.com/office/drawing/2014/main" id="{271C7198-769A-4DB2-8921-4A13F2DE5452}"/>
                  </a:ext>
                </a:extLst>
              </p:cNvPr>
              <p:cNvSpPr/>
              <p:nvPr/>
            </p:nvSpPr>
            <p:spPr>
              <a:xfrm>
                <a:off x="4479810" y="4497958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Categories</a:t>
                </a:r>
                <a:endParaRPr lang="en-US" sz="2200" dirty="0"/>
              </a:p>
            </p:txBody>
          </p:sp>
          <p:sp>
            <p:nvSpPr>
              <p:cNvPr id="17" name="Text 6">
                <a:extLst>
                  <a:ext uri="{FF2B5EF4-FFF2-40B4-BE49-F238E27FC236}">
                    <a16:creationId xmlns:a16="http://schemas.microsoft.com/office/drawing/2014/main" id="{21755CA7-7C5A-4D6C-3C9D-6503FB6332DB}"/>
                  </a:ext>
                </a:extLst>
              </p:cNvPr>
              <p:cNvSpPr/>
              <p:nvPr/>
            </p:nvSpPr>
            <p:spPr>
              <a:xfrm>
                <a:off x="4137800" y="4991681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Diverse app segments</a:t>
                </a:r>
                <a:endParaRPr lang="en-US" sz="1750" dirty="0"/>
              </a:p>
            </p:txBody>
          </p:sp>
          <p:sp>
            <p:nvSpPr>
              <p:cNvPr id="18" name="Shape 11">
                <a:extLst>
                  <a:ext uri="{FF2B5EF4-FFF2-40B4-BE49-F238E27FC236}">
                    <a16:creationId xmlns:a16="http://schemas.microsoft.com/office/drawing/2014/main" id="{F4066F5D-9E18-19B3-4852-93ACC0393910}"/>
                  </a:ext>
                </a:extLst>
              </p:cNvPr>
              <p:cNvSpPr/>
              <p:nvPr/>
            </p:nvSpPr>
            <p:spPr>
              <a:xfrm>
                <a:off x="3616739" y="5625762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7">
                <a:extLst>
                  <a:ext uri="{FF2B5EF4-FFF2-40B4-BE49-F238E27FC236}">
                    <a16:creationId xmlns:a16="http://schemas.microsoft.com/office/drawing/2014/main" id="{AFBAF5C8-CB83-A351-76D3-7896266EC58E}"/>
                  </a:ext>
                </a:extLst>
              </p:cNvPr>
              <p:cNvSpPr/>
              <p:nvPr/>
            </p:nvSpPr>
            <p:spPr>
              <a:xfrm>
                <a:off x="4137800" y="5641393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2012-16</a:t>
                </a:r>
                <a:endParaRPr lang="en-US" sz="4000" dirty="0"/>
              </a:p>
            </p:txBody>
          </p:sp>
          <p:sp>
            <p:nvSpPr>
              <p:cNvPr id="20" name="Text 8">
                <a:extLst>
                  <a:ext uri="{FF2B5EF4-FFF2-40B4-BE49-F238E27FC236}">
                    <a16:creationId xmlns:a16="http://schemas.microsoft.com/office/drawing/2014/main" id="{2A822BBC-F5F9-AF88-FBFB-398B972ED21A}"/>
                  </a:ext>
                </a:extLst>
              </p:cNvPr>
              <p:cNvSpPr/>
              <p:nvPr/>
            </p:nvSpPr>
            <p:spPr>
              <a:xfrm>
                <a:off x="4479811" y="6521328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Time Period</a:t>
                </a:r>
                <a:endParaRPr lang="en-US" sz="2200" dirty="0"/>
              </a:p>
            </p:txBody>
          </p:sp>
          <p:sp>
            <p:nvSpPr>
              <p:cNvPr id="21" name="Text 9">
                <a:extLst>
                  <a:ext uri="{FF2B5EF4-FFF2-40B4-BE49-F238E27FC236}">
                    <a16:creationId xmlns:a16="http://schemas.microsoft.com/office/drawing/2014/main" id="{DBC3A322-2F9F-9FEF-A24A-FA2590B01D01}"/>
                  </a:ext>
                </a:extLst>
              </p:cNvPr>
              <p:cNvSpPr/>
              <p:nvPr/>
            </p:nvSpPr>
            <p:spPr>
              <a:xfrm>
                <a:off x="4137800" y="7015051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Multi-year analysis</a:t>
                </a:r>
                <a:endParaRPr lang="en-US" sz="175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305E3CD-2775-6BD7-8419-ABF3D1188837}"/>
              </a:ext>
            </a:extLst>
          </p:cNvPr>
          <p:cNvGrpSpPr/>
          <p:nvPr/>
        </p:nvGrpSpPr>
        <p:grpSpPr>
          <a:xfrm>
            <a:off x="-5304837" y="-31652"/>
            <a:ext cx="15483840" cy="8229600"/>
            <a:chOff x="-5328299" y="-31652"/>
            <a:chExt cx="15483840" cy="82296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14699ACE-BC42-6F48-2D2E-44A8858BF85D}"/>
                </a:ext>
              </a:extLst>
            </p:cNvPr>
            <p:cNvSpPr/>
            <p:nvPr/>
          </p:nvSpPr>
          <p:spPr>
            <a:xfrm>
              <a:off x="-5328299" y="-31652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2585256 h 8229600"/>
                <a:gd name="connsiteX3" fmla="*/ 14653263 w 15483840"/>
                <a:gd name="connsiteY3" fmla="*/ 2580640 h 8229600"/>
                <a:gd name="connsiteX4" fmla="*/ 15323817 w 15483840"/>
                <a:gd name="connsiteY4" fmla="*/ 2580640 h 8229600"/>
                <a:gd name="connsiteX5" fmla="*/ 15483840 w 15483840"/>
                <a:gd name="connsiteY5" fmla="*/ 2740663 h 8229600"/>
                <a:gd name="connsiteX6" fmla="*/ 15483840 w 15483840"/>
                <a:gd name="connsiteY6" fmla="*/ 3380737 h 8229600"/>
                <a:gd name="connsiteX7" fmla="*/ 15323817 w 15483840"/>
                <a:gd name="connsiteY7" fmla="*/ 3540760 h 8229600"/>
                <a:gd name="connsiteX8" fmla="*/ 14653263 w 15483840"/>
                <a:gd name="connsiteY8" fmla="*/ 3540760 h 8229600"/>
                <a:gd name="connsiteX9" fmla="*/ 14630400 w 15483840"/>
                <a:gd name="connsiteY9" fmla="*/ 353614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2585256"/>
                  </a:lnTo>
                  <a:lnTo>
                    <a:pt x="14653263" y="2580640"/>
                  </a:lnTo>
                  <a:lnTo>
                    <a:pt x="15323817" y="2580640"/>
                  </a:lnTo>
                  <a:cubicBezTo>
                    <a:pt x="15412195" y="2580640"/>
                    <a:pt x="15483840" y="2652285"/>
                    <a:pt x="15483840" y="2740663"/>
                  </a:cubicBezTo>
                  <a:lnTo>
                    <a:pt x="15483840" y="3380737"/>
                  </a:lnTo>
                  <a:cubicBezTo>
                    <a:pt x="15483840" y="3469115"/>
                    <a:pt x="15412195" y="3540760"/>
                    <a:pt x="15323817" y="3540760"/>
                  </a:cubicBezTo>
                  <a:lnTo>
                    <a:pt x="14653263" y="3540760"/>
                  </a:lnTo>
                  <a:lnTo>
                    <a:pt x="14630400" y="353614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BF8CC"/>
            </a:solidFill>
            <a:ln>
              <a:noFill/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141CC03-3540-9DEB-6743-02401B912818}"/>
                </a:ext>
              </a:extLst>
            </p:cNvPr>
            <p:cNvGrpSpPr/>
            <p:nvPr/>
          </p:nvGrpSpPr>
          <p:grpSpPr>
            <a:xfrm>
              <a:off x="3171226" y="278261"/>
              <a:ext cx="5953993" cy="7417455"/>
              <a:chOff x="3233344" y="109027"/>
              <a:chExt cx="5953993" cy="7417455"/>
            </a:xfrm>
          </p:grpSpPr>
          <p:sp>
            <p:nvSpPr>
              <p:cNvPr id="25" name="Text 1">
                <a:extLst>
                  <a:ext uri="{FF2B5EF4-FFF2-40B4-BE49-F238E27FC236}">
                    <a16:creationId xmlns:a16="http://schemas.microsoft.com/office/drawing/2014/main" id="{67F47DFF-9F54-3980-38E5-ED2411E10CF1}"/>
                  </a:ext>
                </a:extLst>
              </p:cNvPr>
              <p:cNvSpPr/>
              <p:nvPr/>
            </p:nvSpPr>
            <p:spPr>
              <a:xfrm>
                <a:off x="3264323" y="816496"/>
                <a:ext cx="209155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01</a:t>
                </a:r>
                <a:endParaRPr lang="en-US" sz="1750" dirty="0"/>
              </a:p>
            </p:txBody>
          </p:sp>
          <p:sp>
            <p:nvSpPr>
              <p:cNvPr id="26" name="Shape 2">
                <a:extLst>
                  <a:ext uri="{FF2B5EF4-FFF2-40B4-BE49-F238E27FC236}">
                    <a16:creationId xmlns:a16="http://schemas.microsoft.com/office/drawing/2014/main" id="{47618109-7A51-96DB-6379-588C32FE7ADE}"/>
                  </a:ext>
                </a:extLst>
              </p:cNvPr>
              <p:cNvSpPr/>
              <p:nvPr/>
            </p:nvSpPr>
            <p:spPr>
              <a:xfrm>
                <a:off x="3264323" y="1170706"/>
                <a:ext cx="5923013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Text 3">
                <a:extLst>
                  <a:ext uri="{FF2B5EF4-FFF2-40B4-BE49-F238E27FC236}">
                    <a16:creationId xmlns:a16="http://schemas.microsoft.com/office/drawing/2014/main" id="{2360B0B9-26D0-5EF6-A5CC-A81AA45D659C}"/>
                  </a:ext>
                </a:extLst>
              </p:cNvPr>
              <p:cNvSpPr/>
              <p:nvPr/>
            </p:nvSpPr>
            <p:spPr>
              <a:xfrm>
                <a:off x="3264324" y="1344776"/>
                <a:ext cx="2615152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 Quality</a:t>
                </a:r>
                <a:endParaRPr lang="en-US" sz="2200" dirty="0"/>
              </a:p>
            </p:txBody>
          </p:sp>
          <p:sp>
            <p:nvSpPr>
              <p:cNvPr id="28" name="Text 4">
                <a:extLst>
                  <a:ext uri="{FF2B5EF4-FFF2-40B4-BE49-F238E27FC236}">
                    <a16:creationId xmlns:a16="http://schemas.microsoft.com/office/drawing/2014/main" id="{D725A28D-E7DC-6BCD-3562-8AD49E20610B}"/>
                  </a:ext>
                </a:extLst>
              </p:cNvPr>
              <p:cNvSpPr/>
              <p:nvPr/>
            </p:nvSpPr>
            <p:spPr>
              <a:xfrm>
                <a:off x="3264323" y="1834242"/>
                <a:ext cx="5923013" cy="72461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Removed null values in critical fields: Rating, Reviews, and Installs to ensure accuracy</a:t>
                </a:r>
                <a:endParaRPr lang="en-US" sz="1750" dirty="0"/>
              </a:p>
            </p:txBody>
          </p:sp>
          <p:sp>
            <p:nvSpPr>
              <p:cNvPr id="29" name="Text 0">
                <a:extLst>
                  <a:ext uri="{FF2B5EF4-FFF2-40B4-BE49-F238E27FC236}">
                    <a16:creationId xmlns:a16="http://schemas.microsoft.com/office/drawing/2014/main" id="{71E11724-DAF9-DDF1-7B0E-25563484FA78}"/>
                  </a:ext>
                </a:extLst>
              </p:cNvPr>
              <p:cNvSpPr/>
              <p:nvPr/>
            </p:nvSpPr>
            <p:spPr>
              <a:xfrm>
                <a:off x="3233344" y="109027"/>
                <a:ext cx="5289772" cy="70746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 Cleaning Process</a:t>
                </a:r>
                <a:endParaRPr lang="en-US" sz="4450" dirty="0"/>
              </a:p>
            </p:txBody>
          </p:sp>
          <p:sp>
            <p:nvSpPr>
              <p:cNvPr id="34" name="Text 13">
                <a:extLst>
                  <a:ext uri="{FF2B5EF4-FFF2-40B4-BE49-F238E27FC236}">
                    <a16:creationId xmlns:a16="http://schemas.microsoft.com/office/drawing/2014/main" id="{D4D901EA-854F-3D37-91CF-AA2356A8FC66}"/>
                  </a:ext>
                </a:extLst>
              </p:cNvPr>
              <p:cNvSpPr/>
              <p:nvPr/>
            </p:nvSpPr>
            <p:spPr>
              <a:xfrm>
                <a:off x="3262179" y="2683007"/>
                <a:ext cx="209227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02</a:t>
                </a:r>
                <a:endParaRPr lang="en-US" sz="1750" dirty="0"/>
              </a:p>
            </p:txBody>
          </p:sp>
          <p:sp>
            <p:nvSpPr>
              <p:cNvPr id="35" name="Shape 14">
                <a:extLst>
                  <a:ext uri="{FF2B5EF4-FFF2-40B4-BE49-F238E27FC236}">
                    <a16:creationId xmlns:a16="http://schemas.microsoft.com/office/drawing/2014/main" id="{A29FEDAE-AB70-697C-E8AA-ADF9DB33E74A}"/>
                  </a:ext>
                </a:extLst>
              </p:cNvPr>
              <p:cNvSpPr/>
              <p:nvPr/>
            </p:nvSpPr>
            <p:spPr>
              <a:xfrm>
                <a:off x="3262179" y="3037217"/>
                <a:ext cx="5925157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Text 15">
                <a:extLst>
                  <a:ext uri="{FF2B5EF4-FFF2-40B4-BE49-F238E27FC236}">
                    <a16:creationId xmlns:a16="http://schemas.microsoft.com/office/drawing/2014/main" id="{1BCB7300-4DBF-340B-9B5A-AC07F676070B}"/>
                  </a:ext>
                </a:extLst>
              </p:cNvPr>
              <p:cNvSpPr/>
              <p:nvPr/>
            </p:nvSpPr>
            <p:spPr>
              <a:xfrm>
                <a:off x="3262180" y="3211288"/>
                <a:ext cx="2616050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Type Correction</a:t>
                </a:r>
                <a:endParaRPr lang="en-US" sz="2200" dirty="0"/>
              </a:p>
            </p:txBody>
          </p:sp>
          <p:sp>
            <p:nvSpPr>
              <p:cNvPr id="37" name="Text 16">
                <a:extLst>
                  <a:ext uri="{FF2B5EF4-FFF2-40B4-BE49-F238E27FC236}">
                    <a16:creationId xmlns:a16="http://schemas.microsoft.com/office/drawing/2014/main" id="{A79C26CB-7C77-F721-F521-6233489CDC08}"/>
                  </a:ext>
                </a:extLst>
              </p:cNvPr>
              <p:cNvSpPr/>
              <p:nvPr/>
            </p:nvSpPr>
            <p:spPr>
              <a:xfrm>
                <a:off x="3262179" y="3734207"/>
                <a:ext cx="5925157" cy="36230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Fixed data types across numbers, dates, and text fields</a:t>
                </a:r>
                <a:endParaRPr lang="en-US" sz="1750" dirty="0"/>
              </a:p>
            </p:txBody>
          </p:sp>
          <p:sp>
            <p:nvSpPr>
              <p:cNvPr id="38" name="Text 17">
                <a:extLst>
                  <a:ext uri="{FF2B5EF4-FFF2-40B4-BE49-F238E27FC236}">
                    <a16:creationId xmlns:a16="http://schemas.microsoft.com/office/drawing/2014/main" id="{CEBF416D-DC38-D9D6-9785-0F820CDE4EB5}"/>
                  </a:ext>
                </a:extLst>
              </p:cNvPr>
              <p:cNvSpPr/>
              <p:nvPr/>
            </p:nvSpPr>
            <p:spPr>
              <a:xfrm>
                <a:off x="3262179" y="4119502"/>
                <a:ext cx="209231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03</a:t>
                </a:r>
                <a:endParaRPr lang="en-US" sz="1750" dirty="0"/>
              </a:p>
            </p:txBody>
          </p:sp>
          <p:sp>
            <p:nvSpPr>
              <p:cNvPr id="39" name="Shape 18">
                <a:extLst>
                  <a:ext uri="{FF2B5EF4-FFF2-40B4-BE49-F238E27FC236}">
                    <a16:creationId xmlns:a16="http://schemas.microsoft.com/office/drawing/2014/main" id="{75D79402-F747-52F8-BE65-B3A9D75DA744}"/>
                  </a:ext>
                </a:extLst>
              </p:cNvPr>
              <p:cNvSpPr/>
              <p:nvPr/>
            </p:nvSpPr>
            <p:spPr>
              <a:xfrm>
                <a:off x="3262179" y="4473712"/>
                <a:ext cx="5925157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Text 19">
                <a:extLst>
                  <a:ext uri="{FF2B5EF4-FFF2-40B4-BE49-F238E27FC236}">
                    <a16:creationId xmlns:a16="http://schemas.microsoft.com/office/drawing/2014/main" id="{D8EBD2EC-FABE-6A38-4345-DAD0D01A7148}"/>
                  </a:ext>
                </a:extLst>
              </p:cNvPr>
              <p:cNvSpPr/>
              <p:nvPr/>
            </p:nvSpPr>
            <p:spPr>
              <a:xfrm>
                <a:off x="3262179" y="4647782"/>
                <a:ext cx="2616099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Feature Engineering</a:t>
                </a:r>
                <a:endParaRPr lang="en-US" sz="2200" dirty="0"/>
              </a:p>
            </p:txBody>
          </p:sp>
          <p:sp>
            <p:nvSpPr>
              <p:cNvPr id="41" name="Text 20">
                <a:extLst>
                  <a:ext uri="{FF2B5EF4-FFF2-40B4-BE49-F238E27FC236}">
                    <a16:creationId xmlns:a16="http://schemas.microsoft.com/office/drawing/2014/main" id="{5F7238DD-C4B6-8881-1EB9-FC84E280AC0A}"/>
                  </a:ext>
                </a:extLst>
              </p:cNvPr>
              <p:cNvSpPr/>
              <p:nvPr/>
            </p:nvSpPr>
            <p:spPr>
              <a:xfrm>
                <a:off x="3262179" y="5137248"/>
                <a:ext cx="5925157" cy="72461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Added Year, Month, and Revenue Estimate columns for deeper insights</a:t>
                </a:r>
                <a:endParaRPr lang="en-US" sz="1750" dirty="0"/>
              </a:p>
            </p:txBody>
          </p:sp>
          <p:sp>
            <p:nvSpPr>
              <p:cNvPr id="42" name="Text 9">
                <a:extLst>
                  <a:ext uri="{FF2B5EF4-FFF2-40B4-BE49-F238E27FC236}">
                    <a16:creationId xmlns:a16="http://schemas.microsoft.com/office/drawing/2014/main" id="{2116ABDB-35A1-A66A-370A-00A893D2E95D}"/>
                  </a:ext>
                </a:extLst>
              </p:cNvPr>
              <p:cNvSpPr/>
              <p:nvPr/>
            </p:nvSpPr>
            <p:spPr>
              <a:xfrm>
                <a:off x="3264324" y="5965298"/>
                <a:ext cx="209155" cy="42432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04</a:t>
                </a:r>
              </a:p>
              <a:p>
                <a:pPr marL="0" indent="0" algn="l">
                  <a:lnSpc>
                    <a:spcPts val="2850"/>
                  </a:lnSpc>
                  <a:buNone/>
                </a:pPr>
                <a:endParaRPr lang="en-US" sz="1750" dirty="0"/>
              </a:p>
            </p:txBody>
          </p:sp>
          <p:sp>
            <p:nvSpPr>
              <p:cNvPr id="43" name="Shape 10">
                <a:extLst>
                  <a:ext uri="{FF2B5EF4-FFF2-40B4-BE49-F238E27FC236}">
                    <a16:creationId xmlns:a16="http://schemas.microsoft.com/office/drawing/2014/main" id="{400837DA-1594-EDFA-1A9C-500C74168C2A}"/>
                  </a:ext>
                </a:extLst>
              </p:cNvPr>
              <p:cNvSpPr/>
              <p:nvPr/>
            </p:nvSpPr>
            <p:spPr>
              <a:xfrm>
                <a:off x="3264325" y="6319508"/>
                <a:ext cx="5923012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Text 11">
                <a:extLst>
                  <a:ext uri="{FF2B5EF4-FFF2-40B4-BE49-F238E27FC236}">
                    <a16:creationId xmlns:a16="http://schemas.microsoft.com/office/drawing/2014/main" id="{7C7760F3-27C9-38BD-B0DF-0D3FD22A9463}"/>
                  </a:ext>
                </a:extLst>
              </p:cNvPr>
              <p:cNvSpPr/>
              <p:nvPr/>
            </p:nvSpPr>
            <p:spPr>
              <a:xfrm>
                <a:off x="3264325" y="6493579"/>
                <a:ext cx="2615152" cy="53057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Standardization</a:t>
                </a:r>
                <a:endParaRPr lang="en-US" sz="2200" dirty="0"/>
              </a:p>
            </p:txBody>
          </p:sp>
          <p:sp>
            <p:nvSpPr>
              <p:cNvPr id="45" name="Text 12">
                <a:extLst>
                  <a:ext uri="{FF2B5EF4-FFF2-40B4-BE49-F238E27FC236}">
                    <a16:creationId xmlns:a16="http://schemas.microsoft.com/office/drawing/2014/main" id="{D3F54E10-C88F-BE4A-36A4-74DD59663005}"/>
                  </a:ext>
                </a:extLst>
              </p:cNvPr>
              <p:cNvSpPr/>
              <p:nvPr/>
            </p:nvSpPr>
            <p:spPr>
              <a:xfrm>
                <a:off x="3264325" y="6983045"/>
                <a:ext cx="5923012" cy="5434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Unified category names and city labels for consistent </a:t>
                </a:r>
              </a:p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reporting</a:t>
                </a:r>
                <a:endParaRPr lang="en-US" sz="1750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7B273447-D0C7-B0C5-009A-5AB3468F3112}"/>
              </a:ext>
            </a:extLst>
          </p:cNvPr>
          <p:cNvGrpSpPr/>
          <p:nvPr/>
        </p:nvGrpSpPr>
        <p:grpSpPr>
          <a:xfrm>
            <a:off x="-5339719" y="-20222"/>
            <a:ext cx="15483840" cy="8229600"/>
            <a:chOff x="-1417320" y="0"/>
            <a:chExt cx="15483840" cy="82296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164F7575-E0D0-CFCB-3A5D-5E454B6FD7C2}"/>
                </a:ext>
              </a:extLst>
            </p:cNvPr>
            <p:cNvSpPr/>
            <p:nvPr/>
          </p:nvSpPr>
          <p:spPr>
            <a:xfrm>
              <a:off x="-1417320" y="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3662216 h 8229600"/>
                <a:gd name="connsiteX3" fmla="*/ 14653263 w 15483840"/>
                <a:gd name="connsiteY3" fmla="*/ 3657600 h 8229600"/>
                <a:gd name="connsiteX4" fmla="*/ 15323817 w 15483840"/>
                <a:gd name="connsiteY4" fmla="*/ 3657600 h 8229600"/>
                <a:gd name="connsiteX5" fmla="*/ 15483840 w 15483840"/>
                <a:gd name="connsiteY5" fmla="*/ 3817623 h 8229600"/>
                <a:gd name="connsiteX6" fmla="*/ 15483840 w 15483840"/>
                <a:gd name="connsiteY6" fmla="*/ 4457697 h 8229600"/>
                <a:gd name="connsiteX7" fmla="*/ 15323817 w 15483840"/>
                <a:gd name="connsiteY7" fmla="*/ 4617720 h 8229600"/>
                <a:gd name="connsiteX8" fmla="*/ 14653263 w 15483840"/>
                <a:gd name="connsiteY8" fmla="*/ 4617720 h 8229600"/>
                <a:gd name="connsiteX9" fmla="*/ 14630400 w 15483840"/>
                <a:gd name="connsiteY9" fmla="*/ 461310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3662216"/>
                  </a:lnTo>
                  <a:lnTo>
                    <a:pt x="14653263" y="3657600"/>
                  </a:lnTo>
                  <a:lnTo>
                    <a:pt x="15323817" y="3657600"/>
                  </a:lnTo>
                  <a:cubicBezTo>
                    <a:pt x="15412195" y="3657600"/>
                    <a:pt x="15483840" y="3729245"/>
                    <a:pt x="15483840" y="3817623"/>
                  </a:cubicBezTo>
                  <a:lnTo>
                    <a:pt x="15483840" y="4457697"/>
                  </a:lnTo>
                  <a:cubicBezTo>
                    <a:pt x="15483840" y="4546075"/>
                    <a:pt x="15412195" y="4617720"/>
                    <a:pt x="15323817" y="4617720"/>
                  </a:cubicBezTo>
                  <a:lnTo>
                    <a:pt x="14653263" y="4617720"/>
                  </a:lnTo>
                  <a:lnTo>
                    <a:pt x="14630400" y="461310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DE4CF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8" name="Text 0">
              <a:extLst>
                <a:ext uri="{FF2B5EF4-FFF2-40B4-BE49-F238E27FC236}">
                  <a16:creationId xmlns:a16="http://schemas.microsoft.com/office/drawing/2014/main" id="{4AEF4736-73EC-E67A-CC45-9BFA98A66347}"/>
                </a:ext>
              </a:extLst>
            </p:cNvPr>
            <p:cNvSpPr/>
            <p:nvPr/>
          </p:nvSpPr>
          <p:spPr>
            <a:xfrm>
              <a:off x="6603373" y="22819"/>
              <a:ext cx="5670590" cy="70877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5550"/>
                </a:lnSpc>
                <a:buNone/>
              </a:pPr>
              <a:r>
                <a:rPr lang="en-US" sz="44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Pivot Table Analysis</a:t>
              </a:r>
              <a:endParaRPr lang="en-US" sz="4450" dirty="0"/>
            </a:p>
          </p:txBody>
        </p:sp>
        <p:sp>
          <p:nvSpPr>
            <p:cNvPr id="49" name="Shape 11">
              <a:extLst>
                <a:ext uri="{FF2B5EF4-FFF2-40B4-BE49-F238E27FC236}">
                  <a16:creationId xmlns:a16="http://schemas.microsoft.com/office/drawing/2014/main" id="{E27BE34A-506C-AF1B-5ADC-AC3EFBD03426}"/>
                </a:ext>
              </a:extLst>
            </p:cNvPr>
            <p:cNvSpPr/>
            <p:nvPr/>
          </p:nvSpPr>
          <p:spPr>
            <a:xfrm>
              <a:off x="6672021" y="776433"/>
              <a:ext cx="3768343" cy="1982879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Text 5">
              <a:extLst>
                <a:ext uri="{FF2B5EF4-FFF2-40B4-BE49-F238E27FC236}">
                  <a16:creationId xmlns:a16="http://schemas.microsoft.com/office/drawing/2014/main" id="{7D86CE7E-B89F-740B-4BB4-8CCAC0898DD9}"/>
                </a:ext>
              </a:extLst>
            </p:cNvPr>
            <p:cNvSpPr/>
            <p:nvPr/>
          </p:nvSpPr>
          <p:spPr>
            <a:xfrm>
              <a:off x="7060215" y="776433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Top 5 Categories by Installs</a:t>
              </a:r>
              <a:endParaRPr lang="en-US" sz="1750" dirty="0"/>
            </a:p>
          </p:txBody>
        </p:sp>
        <p:graphicFrame>
          <p:nvGraphicFramePr>
            <p:cNvPr id="51" name="Chart 50">
              <a:extLst>
                <a:ext uri="{FF2B5EF4-FFF2-40B4-BE49-F238E27FC236}">
                  <a16:creationId xmlns:a16="http://schemas.microsoft.com/office/drawing/2014/main" id="{DE315A79-9A41-6499-AF54-0304F4DE434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72021" y="849730"/>
            <a:ext cx="4112461" cy="19095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2" name="Shape 11">
              <a:extLst>
                <a:ext uri="{FF2B5EF4-FFF2-40B4-BE49-F238E27FC236}">
                  <a16:creationId xmlns:a16="http://schemas.microsoft.com/office/drawing/2014/main" id="{578550CC-C3A7-439E-F878-88B3DF27845D}"/>
                </a:ext>
              </a:extLst>
            </p:cNvPr>
            <p:cNvSpPr/>
            <p:nvPr/>
          </p:nvSpPr>
          <p:spPr>
            <a:xfrm>
              <a:off x="10046825" y="2841756"/>
              <a:ext cx="3103739" cy="2758746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3" name="Text 3">
              <a:extLst>
                <a:ext uri="{FF2B5EF4-FFF2-40B4-BE49-F238E27FC236}">
                  <a16:creationId xmlns:a16="http://schemas.microsoft.com/office/drawing/2014/main" id="{0A0D41FA-5E00-62CA-982A-186254DAD379}"/>
                </a:ext>
              </a:extLst>
            </p:cNvPr>
            <p:cNvSpPr/>
            <p:nvPr/>
          </p:nvSpPr>
          <p:spPr>
            <a:xfrm>
              <a:off x="10111381" y="2882163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Year-wise App Distribution</a:t>
              </a:r>
              <a:endParaRPr lang="en-US" sz="1750" dirty="0"/>
            </a:p>
          </p:txBody>
        </p:sp>
        <p:graphicFrame>
          <p:nvGraphicFramePr>
            <p:cNvPr id="54" name="Chart 53">
              <a:extLst>
                <a:ext uri="{FF2B5EF4-FFF2-40B4-BE49-F238E27FC236}">
                  <a16:creationId xmlns:a16="http://schemas.microsoft.com/office/drawing/2014/main" id="{D3A57974-C327-5FE5-9A0E-03F8A18D018F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126802" y="3087445"/>
            <a:ext cx="2998675" cy="25130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1" name="Shape 11">
              <a:extLst>
                <a:ext uri="{FF2B5EF4-FFF2-40B4-BE49-F238E27FC236}">
                  <a16:creationId xmlns:a16="http://schemas.microsoft.com/office/drawing/2014/main" id="{8C8C36E5-0E54-0B59-F198-C74BEA4C1451}"/>
                </a:ext>
              </a:extLst>
            </p:cNvPr>
            <p:cNvSpPr/>
            <p:nvPr/>
          </p:nvSpPr>
          <p:spPr>
            <a:xfrm>
              <a:off x="6672021" y="2848335"/>
              <a:ext cx="3103739" cy="2758746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2" name="Text 10">
              <a:extLst>
                <a:ext uri="{FF2B5EF4-FFF2-40B4-BE49-F238E27FC236}">
                  <a16:creationId xmlns:a16="http://schemas.microsoft.com/office/drawing/2014/main" id="{25FFE5A6-CC79-B0DE-58A6-A05EF785D693}"/>
                </a:ext>
              </a:extLst>
            </p:cNvPr>
            <p:cNvSpPr/>
            <p:nvPr/>
          </p:nvSpPr>
          <p:spPr>
            <a:xfrm>
              <a:off x="6938855" y="2947262"/>
              <a:ext cx="3501509" cy="41408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Top Apps by Installs</a:t>
              </a:r>
              <a:endParaRPr lang="en-US" sz="1750" dirty="0"/>
            </a:p>
          </p:txBody>
        </p:sp>
        <p:graphicFrame>
          <p:nvGraphicFramePr>
            <p:cNvPr id="63" name="Chart 62">
              <a:extLst>
                <a:ext uri="{FF2B5EF4-FFF2-40B4-BE49-F238E27FC236}">
                  <a16:creationId xmlns:a16="http://schemas.microsoft.com/office/drawing/2014/main" id="{F0847D66-DC51-48BF-4E45-1437C9A65271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72021" y="3180799"/>
            <a:ext cx="3130572" cy="24262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92" name="Shape 11">
              <a:extLst>
                <a:ext uri="{FF2B5EF4-FFF2-40B4-BE49-F238E27FC236}">
                  <a16:creationId xmlns:a16="http://schemas.microsoft.com/office/drawing/2014/main" id="{021A996A-CBB1-5F9E-21D7-95390F425D36}"/>
                </a:ext>
              </a:extLst>
            </p:cNvPr>
            <p:cNvSpPr/>
            <p:nvPr/>
          </p:nvSpPr>
          <p:spPr>
            <a:xfrm>
              <a:off x="9410218" y="5751543"/>
              <a:ext cx="3715259" cy="2369825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93" name="Text 7">
              <a:extLst>
                <a:ext uri="{FF2B5EF4-FFF2-40B4-BE49-F238E27FC236}">
                  <a16:creationId xmlns:a16="http://schemas.microsoft.com/office/drawing/2014/main" id="{E685F72D-D732-0FA4-BAE1-C61D92002D15}"/>
                </a:ext>
              </a:extLst>
            </p:cNvPr>
            <p:cNvSpPr/>
            <p:nvPr/>
          </p:nvSpPr>
          <p:spPr>
            <a:xfrm>
              <a:off x="9751184" y="5948314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Category-wise Average Rating</a:t>
              </a:r>
              <a:endParaRPr lang="en-US" sz="1750" dirty="0"/>
            </a:p>
          </p:txBody>
        </p:sp>
        <p:graphicFrame>
          <p:nvGraphicFramePr>
            <p:cNvPr id="194" name="Chart 193">
              <a:extLst>
                <a:ext uri="{FF2B5EF4-FFF2-40B4-BE49-F238E27FC236}">
                  <a16:creationId xmlns:a16="http://schemas.microsoft.com/office/drawing/2014/main" id="{BA235A6F-C096-449B-306C-5662A240254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248170" y="6024957"/>
            <a:ext cx="4191985" cy="21566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95" name="Shape 11">
              <a:extLst>
                <a:ext uri="{FF2B5EF4-FFF2-40B4-BE49-F238E27FC236}">
                  <a16:creationId xmlns:a16="http://schemas.microsoft.com/office/drawing/2014/main" id="{A88D0A37-F71C-3E46-6A7A-C4FF0BB6C6F9}"/>
                </a:ext>
              </a:extLst>
            </p:cNvPr>
            <p:cNvSpPr/>
            <p:nvPr/>
          </p:nvSpPr>
          <p:spPr>
            <a:xfrm>
              <a:off x="6359716" y="5751542"/>
              <a:ext cx="2986840" cy="2369825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solidFill>
                <a:srgbClr val="D67E00"/>
              </a:solidFill>
              <a:prstDash val="solid"/>
            </a:ln>
            <a:effectLst>
              <a:outerShdw dist="2032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96" name="Text 8">
              <a:extLst>
                <a:ext uri="{FF2B5EF4-FFF2-40B4-BE49-F238E27FC236}">
                  <a16:creationId xmlns:a16="http://schemas.microsoft.com/office/drawing/2014/main" id="{523FDC63-D3F1-7F27-E5DC-541789A85C93}"/>
                </a:ext>
              </a:extLst>
            </p:cNvPr>
            <p:cNvSpPr/>
            <p:nvPr/>
          </p:nvSpPr>
          <p:spPr>
            <a:xfrm>
              <a:off x="6069956" y="5776177"/>
              <a:ext cx="3501509" cy="42468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 anchor="t"/>
            <a:lstStyle/>
            <a:p>
              <a:pPr algn="l">
                <a:lnSpc>
                  <a:spcPts val="2850"/>
                </a:lnSpc>
                <a:buSzPct val="100000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     Free vs Paid App Comparison</a:t>
              </a:r>
              <a:endParaRPr lang="en-US" sz="1750" dirty="0"/>
            </a:p>
          </p:txBody>
        </p:sp>
        <p:graphicFrame>
          <p:nvGraphicFramePr>
            <p:cNvPr id="197" name="Chart 196">
              <a:extLst>
                <a:ext uri="{FF2B5EF4-FFF2-40B4-BE49-F238E27FC236}">
                  <a16:creationId xmlns:a16="http://schemas.microsoft.com/office/drawing/2014/main" id="{3691F887-8B19-4CF0-D98B-0495EEBE7E2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359716" y="6087960"/>
            <a:ext cx="2921987" cy="20334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164058B-56F0-5EF1-7A2B-E34F1346DD2F}"/>
              </a:ext>
            </a:extLst>
          </p:cNvPr>
          <p:cNvGrpSpPr/>
          <p:nvPr/>
        </p:nvGrpSpPr>
        <p:grpSpPr>
          <a:xfrm>
            <a:off x="-5308079" y="-34876"/>
            <a:ext cx="23557992" cy="8229600"/>
            <a:chOff x="-5354969" y="-34876"/>
            <a:chExt cx="23557992" cy="8229600"/>
          </a:xfrm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19AD6AA0-34DF-2C6A-4DDA-76D26EA62959}"/>
                </a:ext>
              </a:extLst>
            </p:cNvPr>
            <p:cNvSpPr/>
            <p:nvPr/>
          </p:nvSpPr>
          <p:spPr>
            <a:xfrm>
              <a:off x="-5354969" y="-34876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4739176 h 8229600"/>
                <a:gd name="connsiteX3" fmla="*/ 14653263 w 15483840"/>
                <a:gd name="connsiteY3" fmla="*/ 4734560 h 8229600"/>
                <a:gd name="connsiteX4" fmla="*/ 15323817 w 15483840"/>
                <a:gd name="connsiteY4" fmla="*/ 4734560 h 8229600"/>
                <a:gd name="connsiteX5" fmla="*/ 15483840 w 15483840"/>
                <a:gd name="connsiteY5" fmla="*/ 4894583 h 8229600"/>
                <a:gd name="connsiteX6" fmla="*/ 15483840 w 15483840"/>
                <a:gd name="connsiteY6" fmla="*/ 5534657 h 8229600"/>
                <a:gd name="connsiteX7" fmla="*/ 15323817 w 15483840"/>
                <a:gd name="connsiteY7" fmla="*/ 5694680 h 8229600"/>
                <a:gd name="connsiteX8" fmla="*/ 14653263 w 15483840"/>
                <a:gd name="connsiteY8" fmla="*/ 5694680 h 8229600"/>
                <a:gd name="connsiteX9" fmla="*/ 14630400 w 15483840"/>
                <a:gd name="connsiteY9" fmla="*/ 569006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4739176"/>
                  </a:lnTo>
                  <a:lnTo>
                    <a:pt x="14653263" y="4734560"/>
                  </a:lnTo>
                  <a:lnTo>
                    <a:pt x="15323817" y="4734560"/>
                  </a:lnTo>
                  <a:cubicBezTo>
                    <a:pt x="15412195" y="4734560"/>
                    <a:pt x="15483840" y="4806205"/>
                    <a:pt x="15483840" y="4894583"/>
                  </a:cubicBezTo>
                  <a:lnTo>
                    <a:pt x="15483840" y="5534657"/>
                  </a:lnTo>
                  <a:cubicBezTo>
                    <a:pt x="15483840" y="5623035"/>
                    <a:pt x="15412195" y="5694680"/>
                    <a:pt x="15323817" y="5694680"/>
                  </a:cubicBezTo>
                  <a:lnTo>
                    <a:pt x="14653263" y="5694680"/>
                  </a:lnTo>
                  <a:lnTo>
                    <a:pt x="14630400" y="569006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E5EC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0" name="Text 0">
              <a:extLst>
                <a:ext uri="{FF2B5EF4-FFF2-40B4-BE49-F238E27FC236}">
                  <a16:creationId xmlns:a16="http://schemas.microsoft.com/office/drawing/2014/main" id="{4D2AC0B5-FE3A-86B8-2C6F-DB25A4353AE0}"/>
                </a:ext>
              </a:extLst>
            </p:cNvPr>
            <p:cNvSpPr/>
            <p:nvPr/>
          </p:nvSpPr>
          <p:spPr>
            <a:xfrm>
              <a:off x="4460115" y="47109"/>
              <a:ext cx="3115508" cy="38945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50"/>
                </a:lnSpc>
                <a:buNone/>
              </a:pPr>
              <a:r>
                <a:rPr lang="en-US" sz="24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Key Insights</a:t>
              </a:r>
              <a:endParaRPr lang="en-US" sz="2450" dirty="0"/>
            </a:p>
          </p:txBody>
        </p:sp>
        <p:sp>
          <p:nvSpPr>
            <p:cNvPr id="201" name="Shape 1">
              <a:extLst>
                <a:ext uri="{FF2B5EF4-FFF2-40B4-BE49-F238E27FC236}">
                  <a16:creationId xmlns:a16="http://schemas.microsoft.com/office/drawing/2014/main" id="{2AD92F71-A211-ABFE-6839-2A6351C05D96}"/>
                </a:ext>
              </a:extLst>
            </p:cNvPr>
            <p:cNvSpPr/>
            <p:nvPr/>
          </p:nvSpPr>
          <p:spPr>
            <a:xfrm>
              <a:off x="4460115" y="685760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02" name="Shape 2">
              <a:extLst>
                <a:ext uri="{FF2B5EF4-FFF2-40B4-BE49-F238E27FC236}">
                  <a16:creationId xmlns:a16="http://schemas.microsoft.com/office/drawing/2014/main" id="{54473383-966C-446B-B6D2-C5696FA618D9}"/>
                </a:ext>
              </a:extLst>
            </p:cNvPr>
            <p:cNvSpPr/>
            <p:nvPr/>
          </p:nvSpPr>
          <p:spPr>
            <a:xfrm>
              <a:off x="4475355" y="701000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03" name="Image 0" descr="preencoded.png">
              <a:extLst>
                <a:ext uri="{FF2B5EF4-FFF2-40B4-BE49-F238E27FC236}">
                  <a16:creationId xmlns:a16="http://schemas.microsoft.com/office/drawing/2014/main" id="{FE0C6069-40D7-970B-462F-0A7DB5C4FB3A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27279" y="966510"/>
              <a:ext cx="186928" cy="186928"/>
            </a:xfrm>
            <a:prstGeom prst="rect">
              <a:avLst/>
            </a:prstGeom>
          </p:spPr>
        </p:pic>
        <p:sp>
          <p:nvSpPr>
            <p:cNvPr id="204" name="Text 3">
              <a:extLst>
                <a:ext uri="{FF2B5EF4-FFF2-40B4-BE49-F238E27FC236}">
                  <a16:creationId xmlns:a16="http://schemas.microsoft.com/office/drawing/2014/main" id="{745E1E6E-C9EE-CE23-CBB4-103B66B19A98}"/>
                </a:ext>
              </a:extLst>
            </p:cNvPr>
            <p:cNvSpPr/>
            <p:nvPr/>
          </p:nvSpPr>
          <p:spPr>
            <a:xfrm>
              <a:off x="5098290" y="825540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Overall Scale</a:t>
              </a:r>
              <a:endParaRPr lang="en-US" sz="1200" dirty="0"/>
            </a:p>
          </p:txBody>
        </p:sp>
        <p:sp>
          <p:nvSpPr>
            <p:cNvPr id="205" name="Text 4">
              <a:extLst>
                <a:ext uri="{FF2B5EF4-FFF2-40B4-BE49-F238E27FC236}">
                  <a16:creationId xmlns:a16="http://schemas.microsoft.com/office/drawing/2014/main" id="{74EC22E7-3BF2-D694-EAEE-82AA5DFAEB8F}"/>
                </a:ext>
              </a:extLst>
            </p:cNvPr>
            <p:cNvSpPr/>
            <p:nvPr/>
          </p:nvSpPr>
          <p:spPr>
            <a:xfrm>
              <a:off x="5098290" y="1094978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10,000+ apps across 33 diverse categories</a:t>
              </a:r>
              <a:endParaRPr lang="en-US" sz="950" dirty="0"/>
            </a:p>
          </p:txBody>
        </p:sp>
        <p:sp>
          <p:nvSpPr>
            <p:cNvPr id="206" name="Shape 5">
              <a:extLst>
                <a:ext uri="{FF2B5EF4-FFF2-40B4-BE49-F238E27FC236}">
                  <a16:creationId xmlns:a16="http://schemas.microsoft.com/office/drawing/2014/main" id="{D6C765DC-72FA-9A2A-B992-44D3A9A8F710}"/>
                </a:ext>
              </a:extLst>
            </p:cNvPr>
            <p:cNvSpPr/>
            <p:nvPr/>
          </p:nvSpPr>
          <p:spPr>
            <a:xfrm>
              <a:off x="4444875" y="1599145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07" name="Shape 6">
              <a:extLst>
                <a:ext uri="{FF2B5EF4-FFF2-40B4-BE49-F238E27FC236}">
                  <a16:creationId xmlns:a16="http://schemas.microsoft.com/office/drawing/2014/main" id="{C897EDB1-29AF-76B0-E128-5E20A477BB66}"/>
                </a:ext>
              </a:extLst>
            </p:cNvPr>
            <p:cNvSpPr/>
            <p:nvPr/>
          </p:nvSpPr>
          <p:spPr>
            <a:xfrm>
              <a:off x="4460115" y="1614385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08" name="Image 1" descr="preencoded.png">
              <a:extLst>
                <a:ext uri="{FF2B5EF4-FFF2-40B4-BE49-F238E27FC236}">
                  <a16:creationId xmlns:a16="http://schemas.microsoft.com/office/drawing/2014/main" id="{67A6E558-7849-1A1E-1173-0E24C348E31E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12039" y="1879894"/>
              <a:ext cx="186928" cy="186928"/>
            </a:xfrm>
            <a:prstGeom prst="rect">
              <a:avLst/>
            </a:prstGeom>
          </p:spPr>
        </p:pic>
        <p:sp>
          <p:nvSpPr>
            <p:cNvPr id="209" name="Text 7">
              <a:extLst>
                <a:ext uri="{FF2B5EF4-FFF2-40B4-BE49-F238E27FC236}">
                  <a16:creationId xmlns:a16="http://schemas.microsoft.com/office/drawing/2014/main" id="{E30EA46F-BE1F-0010-C6E7-434193F6316B}"/>
                </a:ext>
              </a:extLst>
            </p:cNvPr>
            <p:cNvSpPr/>
            <p:nvPr/>
          </p:nvSpPr>
          <p:spPr>
            <a:xfrm>
              <a:off x="5083050" y="1738924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Category Leader</a:t>
              </a:r>
              <a:endParaRPr lang="en-US" sz="1200" dirty="0"/>
            </a:p>
          </p:txBody>
        </p:sp>
        <p:sp>
          <p:nvSpPr>
            <p:cNvPr id="210" name="Text 8">
              <a:extLst>
                <a:ext uri="{FF2B5EF4-FFF2-40B4-BE49-F238E27FC236}">
                  <a16:creationId xmlns:a16="http://schemas.microsoft.com/office/drawing/2014/main" id="{09DA7F86-7F6C-A7F8-790F-C6925CFEC9D2}"/>
                </a:ext>
              </a:extLst>
            </p:cNvPr>
            <p:cNvSpPr/>
            <p:nvPr/>
          </p:nvSpPr>
          <p:spPr>
            <a:xfrm>
              <a:off x="5083050" y="2008362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Family apps dominate the marketplace</a:t>
              </a:r>
              <a:endParaRPr lang="en-US" sz="950" dirty="0"/>
            </a:p>
          </p:txBody>
        </p:sp>
        <p:sp>
          <p:nvSpPr>
            <p:cNvPr id="211" name="Shape 9">
              <a:extLst>
                <a:ext uri="{FF2B5EF4-FFF2-40B4-BE49-F238E27FC236}">
                  <a16:creationId xmlns:a16="http://schemas.microsoft.com/office/drawing/2014/main" id="{6B3517BF-0D25-CCF6-2EB5-FB014BB0B804}"/>
                </a:ext>
              </a:extLst>
            </p:cNvPr>
            <p:cNvSpPr/>
            <p:nvPr/>
          </p:nvSpPr>
          <p:spPr>
            <a:xfrm>
              <a:off x="4444875" y="2507766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12" name="Shape 10">
              <a:extLst>
                <a:ext uri="{FF2B5EF4-FFF2-40B4-BE49-F238E27FC236}">
                  <a16:creationId xmlns:a16="http://schemas.microsoft.com/office/drawing/2014/main" id="{51F760D8-B84C-BDC8-D3F4-8F18D43B143A}"/>
                </a:ext>
              </a:extLst>
            </p:cNvPr>
            <p:cNvSpPr/>
            <p:nvPr/>
          </p:nvSpPr>
          <p:spPr>
            <a:xfrm>
              <a:off x="4460115" y="252300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13" name="Image 2" descr="preencoded.png">
              <a:extLst>
                <a:ext uri="{FF2B5EF4-FFF2-40B4-BE49-F238E27FC236}">
                  <a16:creationId xmlns:a16="http://schemas.microsoft.com/office/drawing/2014/main" id="{C7B404D1-C85B-272C-B9C5-C7E52FD66ED6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12039" y="2788515"/>
              <a:ext cx="186928" cy="186928"/>
            </a:xfrm>
            <a:prstGeom prst="rect">
              <a:avLst/>
            </a:prstGeom>
          </p:spPr>
        </p:pic>
        <p:sp>
          <p:nvSpPr>
            <p:cNvPr id="214" name="Text 11">
              <a:extLst>
                <a:ext uri="{FF2B5EF4-FFF2-40B4-BE49-F238E27FC236}">
                  <a16:creationId xmlns:a16="http://schemas.microsoft.com/office/drawing/2014/main" id="{76DC49EB-BE46-C5AA-C483-770FE0493A5E}"/>
                </a:ext>
              </a:extLst>
            </p:cNvPr>
            <p:cNvSpPr/>
            <p:nvPr/>
          </p:nvSpPr>
          <p:spPr>
            <a:xfrm>
              <a:off x="5083050" y="2647545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Average Rating</a:t>
              </a:r>
              <a:endParaRPr lang="en-US" sz="1200" dirty="0"/>
            </a:p>
          </p:txBody>
        </p:sp>
        <p:sp>
          <p:nvSpPr>
            <p:cNvPr id="215" name="Text 12">
              <a:extLst>
                <a:ext uri="{FF2B5EF4-FFF2-40B4-BE49-F238E27FC236}">
                  <a16:creationId xmlns:a16="http://schemas.microsoft.com/office/drawing/2014/main" id="{EAC7BD7D-4CEB-1522-116C-C3B0F32B0AAD}"/>
                </a:ext>
              </a:extLst>
            </p:cNvPr>
            <p:cNvSpPr/>
            <p:nvPr/>
          </p:nvSpPr>
          <p:spPr>
            <a:xfrm>
              <a:off x="5083050" y="291698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4.1 stars across all apps</a:t>
              </a:r>
              <a:endParaRPr lang="en-US" sz="950" dirty="0"/>
            </a:p>
          </p:txBody>
        </p:sp>
        <p:sp>
          <p:nvSpPr>
            <p:cNvPr id="216" name="Shape 13">
              <a:extLst>
                <a:ext uri="{FF2B5EF4-FFF2-40B4-BE49-F238E27FC236}">
                  <a16:creationId xmlns:a16="http://schemas.microsoft.com/office/drawing/2014/main" id="{4B86E13D-DFEA-6A22-427E-BF7E9E920D82}"/>
                </a:ext>
              </a:extLst>
            </p:cNvPr>
            <p:cNvSpPr/>
            <p:nvPr/>
          </p:nvSpPr>
          <p:spPr>
            <a:xfrm>
              <a:off x="4460115" y="3430885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17" name="Shape 14">
              <a:extLst>
                <a:ext uri="{FF2B5EF4-FFF2-40B4-BE49-F238E27FC236}">
                  <a16:creationId xmlns:a16="http://schemas.microsoft.com/office/drawing/2014/main" id="{FE34AB67-17E4-D743-F933-9895B2B5CEF9}"/>
                </a:ext>
              </a:extLst>
            </p:cNvPr>
            <p:cNvSpPr/>
            <p:nvPr/>
          </p:nvSpPr>
          <p:spPr>
            <a:xfrm>
              <a:off x="4475355" y="3446125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18" name="Image 3" descr="preencoded.png">
              <a:extLst>
                <a:ext uri="{FF2B5EF4-FFF2-40B4-BE49-F238E27FC236}">
                  <a16:creationId xmlns:a16="http://schemas.microsoft.com/office/drawing/2014/main" id="{9E13D317-9F2B-4643-8DDF-01243BB7AEC2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27279" y="3711634"/>
              <a:ext cx="186928" cy="186928"/>
            </a:xfrm>
            <a:prstGeom prst="rect">
              <a:avLst/>
            </a:prstGeom>
          </p:spPr>
        </p:pic>
        <p:sp>
          <p:nvSpPr>
            <p:cNvPr id="219" name="Text 15">
              <a:extLst>
                <a:ext uri="{FF2B5EF4-FFF2-40B4-BE49-F238E27FC236}">
                  <a16:creationId xmlns:a16="http://schemas.microsoft.com/office/drawing/2014/main" id="{8AA14ED7-434A-AAD7-02DA-89709589FC5A}"/>
                </a:ext>
              </a:extLst>
            </p:cNvPr>
            <p:cNvSpPr/>
            <p:nvPr/>
          </p:nvSpPr>
          <p:spPr>
            <a:xfrm>
              <a:off x="5098290" y="3570664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Free Apps</a:t>
              </a:r>
              <a:endParaRPr lang="en-US" sz="1200" dirty="0"/>
            </a:p>
          </p:txBody>
        </p:sp>
        <p:sp>
          <p:nvSpPr>
            <p:cNvPr id="220" name="Text 16">
              <a:extLst>
                <a:ext uri="{FF2B5EF4-FFF2-40B4-BE49-F238E27FC236}">
                  <a16:creationId xmlns:a16="http://schemas.microsoft.com/office/drawing/2014/main" id="{C0258EB2-FFBE-A77E-C404-1C1B1FF28224}"/>
                </a:ext>
              </a:extLst>
            </p:cNvPr>
            <p:cNvSpPr/>
            <p:nvPr/>
          </p:nvSpPr>
          <p:spPr>
            <a:xfrm>
              <a:off x="5098290" y="3840103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99.96% of total apps are free to download</a:t>
              </a:r>
              <a:endParaRPr lang="en-US" sz="950" dirty="0"/>
            </a:p>
          </p:txBody>
        </p:sp>
        <p:sp>
          <p:nvSpPr>
            <p:cNvPr id="221" name="Shape 17">
              <a:extLst>
                <a:ext uri="{FF2B5EF4-FFF2-40B4-BE49-F238E27FC236}">
                  <a16:creationId xmlns:a16="http://schemas.microsoft.com/office/drawing/2014/main" id="{B70C21CC-10BE-12FE-77B3-EADAA7F9F39C}"/>
                </a:ext>
              </a:extLst>
            </p:cNvPr>
            <p:cNvSpPr/>
            <p:nvPr/>
          </p:nvSpPr>
          <p:spPr>
            <a:xfrm>
              <a:off x="4460115" y="4356616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22" name="Shape 18">
              <a:extLst>
                <a:ext uri="{FF2B5EF4-FFF2-40B4-BE49-F238E27FC236}">
                  <a16:creationId xmlns:a16="http://schemas.microsoft.com/office/drawing/2014/main" id="{672B9EAA-9798-13FD-7837-6E5CE2FE7888}"/>
                </a:ext>
              </a:extLst>
            </p:cNvPr>
            <p:cNvSpPr/>
            <p:nvPr/>
          </p:nvSpPr>
          <p:spPr>
            <a:xfrm>
              <a:off x="4475355" y="437185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23" name="Image 4" descr="preencoded.png">
              <a:extLst>
                <a:ext uri="{FF2B5EF4-FFF2-40B4-BE49-F238E27FC236}">
                  <a16:creationId xmlns:a16="http://schemas.microsoft.com/office/drawing/2014/main" id="{06930E7B-7584-58E9-2C73-A5551A68427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627279" y="4637366"/>
              <a:ext cx="186928" cy="186928"/>
            </a:xfrm>
            <a:prstGeom prst="rect">
              <a:avLst/>
            </a:prstGeom>
          </p:spPr>
        </p:pic>
        <p:sp>
          <p:nvSpPr>
            <p:cNvPr id="224" name="Text 19">
              <a:extLst>
                <a:ext uri="{FF2B5EF4-FFF2-40B4-BE49-F238E27FC236}">
                  <a16:creationId xmlns:a16="http://schemas.microsoft.com/office/drawing/2014/main" id="{66D2778C-7FF3-309A-DCED-7CCADED87851}"/>
                </a:ext>
              </a:extLst>
            </p:cNvPr>
            <p:cNvSpPr/>
            <p:nvPr/>
          </p:nvSpPr>
          <p:spPr>
            <a:xfrm>
              <a:off x="5098290" y="4496396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Best Rated</a:t>
              </a:r>
              <a:endParaRPr lang="en-US" sz="1200" dirty="0"/>
            </a:p>
          </p:txBody>
        </p:sp>
        <p:sp>
          <p:nvSpPr>
            <p:cNvPr id="225" name="Text 20">
              <a:extLst>
                <a:ext uri="{FF2B5EF4-FFF2-40B4-BE49-F238E27FC236}">
                  <a16:creationId xmlns:a16="http://schemas.microsoft.com/office/drawing/2014/main" id="{73E84C32-E742-E62B-CA25-EB10D483F048}"/>
                </a:ext>
              </a:extLst>
            </p:cNvPr>
            <p:cNvSpPr/>
            <p:nvPr/>
          </p:nvSpPr>
          <p:spPr>
            <a:xfrm>
              <a:off x="5098290" y="476583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Education category achieves highest ratings</a:t>
              </a:r>
              <a:endParaRPr lang="en-US" sz="950" dirty="0"/>
            </a:p>
          </p:txBody>
        </p:sp>
        <p:sp>
          <p:nvSpPr>
            <p:cNvPr id="226" name="Shape 21">
              <a:extLst>
                <a:ext uri="{FF2B5EF4-FFF2-40B4-BE49-F238E27FC236}">
                  <a16:creationId xmlns:a16="http://schemas.microsoft.com/office/drawing/2014/main" id="{CE7C8EB6-C23C-5F6C-28F4-605DCE99BBB9}"/>
                </a:ext>
              </a:extLst>
            </p:cNvPr>
            <p:cNvSpPr/>
            <p:nvPr/>
          </p:nvSpPr>
          <p:spPr>
            <a:xfrm>
              <a:off x="4444875" y="5282347"/>
              <a:ext cx="436203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27" name="Shape 22">
              <a:extLst>
                <a:ext uri="{FF2B5EF4-FFF2-40B4-BE49-F238E27FC236}">
                  <a16:creationId xmlns:a16="http://schemas.microsoft.com/office/drawing/2014/main" id="{A1996D51-C283-FC5E-FE8A-4CC7FEB4308B}"/>
                </a:ext>
              </a:extLst>
            </p:cNvPr>
            <p:cNvSpPr/>
            <p:nvPr/>
          </p:nvSpPr>
          <p:spPr>
            <a:xfrm>
              <a:off x="4460115" y="5297587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28" name="Image 5" descr="preencoded.png">
              <a:extLst>
                <a:ext uri="{FF2B5EF4-FFF2-40B4-BE49-F238E27FC236}">
                  <a16:creationId xmlns:a16="http://schemas.microsoft.com/office/drawing/2014/main" id="{D42EC544-C766-11DB-72D9-F75EC6740235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612039" y="5563096"/>
              <a:ext cx="186928" cy="186928"/>
            </a:xfrm>
            <a:prstGeom prst="rect">
              <a:avLst/>
            </a:prstGeom>
          </p:spPr>
        </p:pic>
        <p:sp>
          <p:nvSpPr>
            <p:cNvPr id="230" name="Text 23">
              <a:extLst>
                <a:ext uri="{FF2B5EF4-FFF2-40B4-BE49-F238E27FC236}">
                  <a16:creationId xmlns:a16="http://schemas.microsoft.com/office/drawing/2014/main" id="{76EBCCD9-8158-AB8F-481B-836C9CC68759}"/>
                </a:ext>
              </a:extLst>
            </p:cNvPr>
            <p:cNvSpPr/>
            <p:nvPr/>
          </p:nvSpPr>
          <p:spPr>
            <a:xfrm>
              <a:off x="5083050" y="5422126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Top Performer</a:t>
              </a:r>
              <a:endParaRPr lang="en-US" sz="1200" dirty="0"/>
            </a:p>
          </p:txBody>
        </p:sp>
        <p:sp>
          <p:nvSpPr>
            <p:cNvPr id="231" name="Text 24">
              <a:extLst>
                <a:ext uri="{FF2B5EF4-FFF2-40B4-BE49-F238E27FC236}">
                  <a16:creationId xmlns:a16="http://schemas.microsoft.com/office/drawing/2014/main" id="{E64A947C-768F-4334-CC86-18B982B9321F}"/>
                </a:ext>
              </a:extLst>
            </p:cNvPr>
            <p:cNvSpPr/>
            <p:nvPr/>
          </p:nvSpPr>
          <p:spPr>
            <a:xfrm>
              <a:off x="5083050" y="569156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Subway Surfers leads in installs</a:t>
              </a:r>
              <a:endParaRPr lang="en-US" sz="950" dirty="0"/>
            </a:p>
          </p:txBody>
        </p:sp>
        <p:sp>
          <p:nvSpPr>
            <p:cNvPr id="232" name="Shape 25">
              <a:extLst>
                <a:ext uri="{FF2B5EF4-FFF2-40B4-BE49-F238E27FC236}">
                  <a16:creationId xmlns:a16="http://schemas.microsoft.com/office/drawing/2014/main" id="{76F446BB-D9D1-868B-0DA0-E786A32F60B5}"/>
                </a:ext>
              </a:extLst>
            </p:cNvPr>
            <p:cNvSpPr/>
            <p:nvPr/>
          </p:nvSpPr>
          <p:spPr>
            <a:xfrm>
              <a:off x="4444875" y="6189556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33" name="Shape 26">
              <a:extLst>
                <a:ext uri="{FF2B5EF4-FFF2-40B4-BE49-F238E27FC236}">
                  <a16:creationId xmlns:a16="http://schemas.microsoft.com/office/drawing/2014/main" id="{1B323C3B-BE36-8F1F-D2C7-B303532C85D2}"/>
                </a:ext>
              </a:extLst>
            </p:cNvPr>
            <p:cNvSpPr/>
            <p:nvPr/>
          </p:nvSpPr>
          <p:spPr>
            <a:xfrm>
              <a:off x="4460115" y="620479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34" name="Image 6" descr="preencoded.png">
              <a:extLst>
                <a:ext uri="{FF2B5EF4-FFF2-40B4-BE49-F238E27FC236}">
                  <a16:creationId xmlns:a16="http://schemas.microsoft.com/office/drawing/2014/main" id="{9F240B6C-472A-FA54-1F49-E9827F6799F4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12039" y="6470305"/>
              <a:ext cx="186928" cy="186928"/>
            </a:xfrm>
            <a:prstGeom prst="rect">
              <a:avLst/>
            </a:prstGeom>
          </p:spPr>
        </p:pic>
        <p:sp>
          <p:nvSpPr>
            <p:cNvPr id="235" name="Text 27">
              <a:extLst>
                <a:ext uri="{FF2B5EF4-FFF2-40B4-BE49-F238E27FC236}">
                  <a16:creationId xmlns:a16="http://schemas.microsoft.com/office/drawing/2014/main" id="{67DFC4B2-98D2-4324-43E9-9DA7E42644D5}"/>
                </a:ext>
              </a:extLst>
            </p:cNvPr>
            <p:cNvSpPr/>
            <p:nvPr/>
          </p:nvSpPr>
          <p:spPr>
            <a:xfrm>
              <a:off x="5083050" y="6329335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User Engagement</a:t>
              </a:r>
              <a:endParaRPr lang="en-US" sz="1200" dirty="0"/>
            </a:p>
          </p:txBody>
        </p:sp>
        <p:sp>
          <p:nvSpPr>
            <p:cNvPr id="236" name="Text 28">
              <a:extLst>
                <a:ext uri="{FF2B5EF4-FFF2-40B4-BE49-F238E27FC236}">
                  <a16:creationId xmlns:a16="http://schemas.microsoft.com/office/drawing/2014/main" id="{9D5CA5E3-EF02-6F4E-FA66-6CD023CD5ED1}"/>
                </a:ext>
              </a:extLst>
            </p:cNvPr>
            <p:cNvSpPr/>
            <p:nvPr/>
          </p:nvSpPr>
          <p:spPr>
            <a:xfrm>
              <a:off x="5083050" y="659877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4.8 billion+ total reviews recorded</a:t>
              </a:r>
              <a:endParaRPr lang="en-US" sz="950" dirty="0"/>
            </a:p>
          </p:txBody>
        </p:sp>
        <p:sp>
          <p:nvSpPr>
            <p:cNvPr id="237" name="Shape 29">
              <a:extLst>
                <a:ext uri="{FF2B5EF4-FFF2-40B4-BE49-F238E27FC236}">
                  <a16:creationId xmlns:a16="http://schemas.microsoft.com/office/drawing/2014/main" id="{D9FFEEC2-4E4D-421E-E857-DD335B199146}"/>
                </a:ext>
              </a:extLst>
            </p:cNvPr>
            <p:cNvSpPr/>
            <p:nvPr/>
          </p:nvSpPr>
          <p:spPr>
            <a:xfrm>
              <a:off x="4460115" y="7077762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38" name="Shape 30">
              <a:extLst>
                <a:ext uri="{FF2B5EF4-FFF2-40B4-BE49-F238E27FC236}">
                  <a16:creationId xmlns:a16="http://schemas.microsoft.com/office/drawing/2014/main" id="{DA96D9F7-FC16-BA4F-EEA2-ED3DE992FF9B}"/>
                </a:ext>
              </a:extLst>
            </p:cNvPr>
            <p:cNvSpPr/>
            <p:nvPr/>
          </p:nvSpPr>
          <p:spPr>
            <a:xfrm>
              <a:off x="4475355" y="7093002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pic>
          <p:nvPicPr>
            <p:cNvPr id="239" name="Image 7" descr="preencoded.png">
              <a:extLst>
                <a:ext uri="{FF2B5EF4-FFF2-40B4-BE49-F238E27FC236}">
                  <a16:creationId xmlns:a16="http://schemas.microsoft.com/office/drawing/2014/main" id="{5B1E9D23-EB41-5554-26BE-E284F689C815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627279" y="7358511"/>
              <a:ext cx="186928" cy="186928"/>
            </a:xfrm>
            <a:prstGeom prst="rect">
              <a:avLst/>
            </a:prstGeom>
          </p:spPr>
        </p:pic>
        <p:sp>
          <p:nvSpPr>
            <p:cNvPr id="240" name="Text 31">
              <a:extLst>
                <a:ext uri="{FF2B5EF4-FFF2-40B4-BE49-F238E27FC236}">
                  <a16:creationId xmlns:a16="http://schemas.microsoft.com/office/drawing/2014/main" id="{D1548A73-D9E5-328C-4C93-ED8E6F71D2AF}"/>
                </a:ext>
              </a:extLst>
            </p:cNvPr>
            <p:cNvSpPr/>
            <p:nvPr/>
          </p:nvSpPr>
          <p:spPr>
            <a:xfrm>
              <a:off x="5098290" y="7217541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Top Paid App</a:t>
              </a:r>
              <a:endParaRPr lang="en-US" sz="1200" dirty="0"/>
            </a:p>
          </p:txBody>
        </p:sp>
        <p:sp>
          <p:nvSpPr>
            <p:cNvPr id="241" name="Text 32">
              <a:extLst>
                <a:ext uri="{FF2B5EF4-FFF2-40B4-BE49-F238E27FC236}">
                  <a16:creationId xmlns:a16="http://schemas.microsoft.com/office/drawing/2014/main" id="{B74CCB20-AC8B-DE13-F49E-E666D6B69C84}"/>
                </a:ext>
              </a:extLst>
            </p:cNvPr>
            <p:cNvSpPr/>
            <p:nvPr/>
          </p:nvSpPr>
          <p:spPr>
            <a:xfrm>
              <a:off x="5098290" y="7486980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Minecraft dominates paid app category</a:t>
              </a:r>
              <a:endParaRPr lang="en-US" sz="950" dirty="0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7F7C76DD-8A77-B2FD-3A5E-6527C907B8F2}"/>
              </a:ext>
            </a:extLst>
          </p:cNvPr>
          <p:cNvGrpSpPr/>
          <p:nvPr/>
        </p:nvGrpSpPr>
        <p:grpSpPr>
          <a:xfrm>
            <a:off x="-5314211" y="-22274"/>
            <a:ext cx="15483840" cy="8229600"/>
            <a:chOff x="-5366977" y="-15240"/>
            <a:chExt cx="15483840" cy="8229600"/>
          </a:xfrm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35ADA998-3AD1-1A78-3BEB-4F1AA2CA1A25}"/>
                </a:ext>
              </a:extLst>
            </p:cNvPr>
            <p:cNvSpPr/>
            <p:nvPr/>
          </p:nvSpPr>
          <p:spPr>
            <a:xfrm>
              <a:off x="-5366977" y="-1524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5816136 h 8229600"/>
                <a:gd name="connsiteX3" fmla="*/ 14653263 w 15483840"/>
                <a:gd name="connsiteY3" fmla="*/ 5811520 h 8229600"/>
                <a:gd name="connsiteX4" fmla="*/ 15323817 w 15483840"/>
                <a:gd name="connsiteY4" fmla="*/ 5811520 h 8229600"/>
                <a:gd name="connsiteX5" fmla="*/ 15483840 w 15483840"/>
                <a:gd name="connsiteY5" fmla="*/ 5971543 h 8229600"/>
                <a:gd name="connsiteX6" fmla="*/ 15483840 w 15483840"/>
                <a:gd name="connsiteY6" fmla="*/ 6611617 h 8229600"/>
                <a:gd name="connsiteX7" fmla="*/ 15323817 w 15483840"/>
                <a:gd name="connsiteY7" fmla="*/ 6771640 h 8229600"/>
                <a:gd name="connsiteX8" fmla="*/ 14653263 w 15483840"/>
                <a:gd name="connsiteY8" fmla="*/ 6771640 h 8229600"/>
                <a:gd name="connsiteX9" fmla="*/ 14630400 w 15483840"/>
                <a:gd name="connsiteY9" fmla="*/ 676702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5816136"/>
                  </a:lnTo>
                  <a:lnTo>
                    <a:pt x="14653263" y="5811520"/>
                  </a:lnTo>
                  <a:lnTo>
                    <a:pt x="15323817" y="5811520"/>
                  </a:lnTo>
                  <a:cubicBezTo>
                    <a:pt x="15412195" y="5811520"/>
                    <a:pt x="15483840" y="5883165"/>
                    <a:pt x="15483840" y="5971543"/>
                  </a:cubicBezTo>
                  <a:lnTo>
                    <a:pt x="15483840" y="6611617"/>
                  </a:lnTo>
                  <a:cubicBezTo>
                    <a:pt x="15483840" y="6699995"/>
                    <a:pt x="15412195" y="6771640"/>
                    <a:pt x="15323817" y="6771640"/>
                  </a:cubicBezTo>
                  <a:lnTo>
                    <a:pt x="14653263" y="6771640"/>
                  </a:lnTo>
                  <a:lnTo>
                    <a:pt x="14630400" y="676702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1C0E8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44" name="Text 0">
              <a:extLst>
                <a:ext uri="{FF2B5EF4-FFF2-40B4-BE49-F238E27FC236}">
                  <a16:creationId xmlns:a16="http://schemas.microsoft.com/office/drawing/2014/main" id="{CD27706F-CC0E-146F-FEAE-E70AAA03EB95}"/>
                </a:ext>
              </a:extLst>
            </p:cNvPr>
            <p:cNvSpPr/>
            <p:nvPr/>
          </p:nvSpPr>
          <p:spPr>
            <a:xfrm>
              <a:off x="1411610" y="120808"/>
              <a:ext cx="6179820" cy="48994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850"/>
                </a:lnSpc>
                <a:buNone/>
              </a:pPr>
              <a:r>
                <a:rPr lang="en-US" sz="30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Dashboard</a:t>
              </a:r>
              <a:endParaRPr lang="en-US" sz="3050" dirty="0"/>
            </a:p>
          </p:txBody>
        </p:sp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61C6F701-483C-B83D-6DF4-2C896943B0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21199" y="691773"/>
              <a:ext cx="8839280" cy="5161788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5E8850C9-AB47-E74B-02C7-A6E67DA3245F}"/>
              </a:ext>
            </a:extLst>
          </p:cNvPr>
          <p:cNvGrpSpPr/>
          <p:nvPr/>
        </p:nvGrpSpPr>
        <p:grpSpPr>
          <a:xfrm>
            <a:off x="-14429933" y="-15240"/>
            <a:ext cx="21027537" cy="8229600"/>
            <a:chOff x="-1417320" y="-15240"/>
            <a:chExt cx="21027537" cy="8229600"/>
          </a:xfrm>
        </p:grpSpPr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33EF60FC-8D85-45F0-F7E6-C79F07408071}"/>
                </a:ext>
              </a:extLst>
            </p:cNvPr>
            <p:cNvSpPr/>
            <p:nvPr/>
          </p:nvSpPr>
          <p:spPr>
            <a:xfrm>
              <a:off x="-1417320" y="-1524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6893096 h 8229600"/>
                <a:gd name="connsiteX3" fmla="*/ 14653263 w 15483840"/>
                <a:gd name="connsiteY3" fmla="*/ 6888480 h 8229600"/>
                <a:gd name="connsiteX4" fmla="*/ 15323817 w 15483840"/>
                <a:gd name="connsiteY4" fmla="*/ 6888480 h 8229600"/>
                <a:gd name="connsiteX5" fmla="*/ 15483840 w 15483840"/>
                <a:gd name="connsiteY5" fmla="*/ 7048503 h 8229600"/>
                <a:gd name="connsiteX6" fmla="*/ 15483840 w 15483840"/>
                <a:gd name="connsiteY6" fmla="*/ 7688577 h 8229600"/>
                <a:gd name="connsiteX7" fmla="*/ 15323817 w 15483840"/>
                <a:gd name="connsiteY7" fmla="*/ 7848600 h 8229600"/>
                <a:gd name="connsiteX8" fmla="*/ 14653263 w 15483840"/>
                <a:gd name="connsiteY8" fmla="*/ 7848600 h 8229600"/>
                <a:gd name="connsiteX9" fmla="*/ 14630400 w 15483840"/>
                <a:gd name="connsiteY9" fmla="*/ 784398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6893096"/>
                  </a:lnTo>
                  <a:lnTo>
                    <a:pt x="14653263" y="6888480"/>
                  </a:lnTo>
                  <a:lnTo>
                    <a:pt x="15323817" y="6888480"/>
                  </a:lnTo>
                  <a:cubicBezTo>
                    <a:pt x="15412195" y="6888480"/>
                    <a:pt x="15483840" y="6960125"/>
                    <a:pt x="15483840" y="7048503"/>
                  </a:cubicBezTo>
                  <a:lnTo>
                    <a:pt x="15483840" y="7688577"/>
                  </a:lnTo>
                  <a:cubicBezTo>
                    <a:pt x="15483840" y="7776955"/>
                    <a:pt x="15412195" y="7848600"/>
                    <a:pt x="15323817" y="7848600"/>
                  </a:cubicBezTo>
                  <a:lnTo>
                    <a:pt x="14653263" y="7848600"/>
                  </a:lnTo>
                  <a:lnTo>
                    <a:pt x="14630400" y="784398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CFBAF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58" name="Text 0">
              <a:extLst>
                <a:ext uri="{FF2B5EF4-FFF2-40B4-BE49-F238E27FC236}">
                  <a16:creationId xmlns:a16="http://schemas.microsoft.com/office/drawing/2014/main" id="{BC2FD701-5F29-CCB8-5A52-888B7F4DC662}"/>
                </a:ext>
              </a:extLst>
            </p:cNvPr>
            <p:cNvSpPr/>
            <p:nvPr/>
          </p:nvSpPr>
          <p:spPr>
            <a:xfrm>
              <a:off x="6271169" y="119271"/>
              <a:ext cx="5852874" cy="57650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4500"/>
                </a:lnSpc>
                <a:buNone/>
              </a:pPr>
              <a:r>
                <a:rPr lang="en-US" sz="360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Strategic Recommendations</a:t>
              </a:r>
              <a:endParaRPr lang="en-US" sz="3600" dirty="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C89AD685-D5A0-8123-64FB-8E7B051F2B4B}"/>
                </a:ext>
              </a:extLst>
            </p:cNvPr>
            <p:cNvGrpSpPr/>
            <p:nvPr/>
          </p:nvGrpSpPr>
          <p:grpSpPr>
            <a:xfrm>
              <a:off x="6271169" y="733158"/>
              <a:ext cx="13339048" cy="951072"/>
              <a:chOff x="6745534" y="733158"/>
              <a:chExt cx="13339048" cy="951072"/>
            </a:xfrm>
          </p:grpSpPr>
          <p:sp>
            <p:nvSpPr>
              <p:cNvPr id="285" name="Shape 1">
                <a:extLst>
                  <a:ext uri="{FF2B5EF4-FFF2-40B4-BE49-F238E27FC236}">
                    <a16:creationId xmlns:a16="http://schemas.microsoft.com/office/drawing/2014/main" id="{321D9140-3472-4F3D-D6BB-AA5BAF3E8996}"/>
                  </a:ext>
                </a:extLst>
              </p:cNvPr>
              <p:cNvSpPr/>
              <p:nvPr/>
            </p:nvSpPr>
            <p:spPr>
              <a:xfrm>
                <a:off x="6929962" y="854245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6" name="Shape 2">
                <a:extLst>
                  <a:ext uri="{FF2B5EF4-FFF2-40B4-BE49-F238E27FC236}">
                    <a16:creationId xmlns:a16="http://schemas.microsoft.com/office/drawing/2014/main" id="{5379747C-2E1A-8423-71FD-7284F4EB4352}"/>
                  </a:ext>
                </a:extLst>
              </p:cNvPr>
              <p:cNvSpPr/>
              <p:nvPr/>
            </p:nvSpPr>
            <p:spPr>
              <a:xfrm>
                <a:off x="6745534" y="733158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87" name="Image 0" descr="preencoded.png">
                <a:extLst>
                  <a:ext uri="{FF2B5EF4-FFF2-40B4-BE49-F238E27FC236}">
                    <a16:creationId xmlns:a16="http://schemas.microsoft.com/office/drawing/2014/main" id="{4381B90C-81FD-95AF-7025-2686C5EB06E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6883885" y="871509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88" name="Text 3">
                <a:extLst>
                  <a:ext uri="{FF2B5EF4-FFF2-40B4-BE49-F238E27FC236}">
                    <a16:creationId xmlns:a16="http://schemas.microsoft.com/office/drawing/2014/main" id="{873B524C-C8EE-470F-3346-CFBA13DCAF65}"/>
                  </a:ext>
                </a:extLst>
              </p:cNvPr>
              <p:cNvSpPr/>
              <p:nvPr/>
            </p:nvSpPr>
            <p:spPr>
              <a:xfrm>
                <a:off x="7483364" y="761971"/>
                <a:ext cx="2890718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Focus on Quality Categories</a:t>
                </a:r>
                <a:endParaRPr lang="en-US" sz="1800" dirty="0"/>
              </a:p>
            </p:txBody>
          </p:sp>
          <p:sp>
            <p:nvSpPr>
              <p:cNvPr id="289" name="Text 4">
                <a:extLst>
                  <a:ext uri="{FF2B5EF4-FFF2-40B4-BE49-F238E27FC236}">
                    <a16:creationId xmlns:a16="http://schemas.microsoft.com/office/drawing/2014/main" id="{83EE1C0A-3D4A-A595-CF3A-8E44A7ACC9D5}"/>
                  </a:ext>
                </a:extLst>
              </p:cNvPr>
              <p:cNvSpPr/>
              <p:nvPr/>
            </p:nvSpPr>
            <p:spPr>
              <a:xfrm>
                <a:off x="7483364" y="1160831"/>
                <a:ext cx="12601218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Prioritize development in high-rating categories like Education to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build premium apps that users value and rate highly</a:t>
                </a:r>
                <a:endParaRPr lang="en-US" sz="1450" dirty="0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7DD04212-8984-EB07-14BE-8F4B9B4C2F42}"/>
                </a:ext>
              </a:extLst>
            </p:cNvPr>
            <p:cNvGrpSpPr/>
            <p:nvPr/>
          </p:nvGrpSpPr>
          <p:grpSpPr>
            <a:xfrm>
              <a:off x="6271169" y="2186212"/>
              <a:ext cx="13062348" cy="951072"/>
              <a:chOff x="6745534" y="1874506"/>
              <a:chExt cx="13062348" cy="951072"/>
            </a:xfrm>
          </p:grpSpPr>
          <p:sp>
            <p:nvSpPr>
              <p:cNvPr id="280" name="Shape 5">
                <a:extLst>
                  <a:ext uri="{FF2B5EF4-FFF2-40B4-BE49-F238E27FC236}">
                    <a16:creationId xmlns:a16="http://schemas.microsoft.com/office/drawing/2014/main" id="{2F86999F-77CF-BC76-5AD6-EE49CB9F8867}"/>
                  </a:ext>
                </a:extLst>
              </p:cNvPr>
              <p:cNvSpPr/>
              <p:nvPr/>
            </p:nvSpPr>
            <p:spPr>
              <a:xfrm>
                <a:off x="6929962" y="1995593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1" name="Shape 6">
                <a:extLst>
                  <a:ext uri="{FF2B5EF4-FFF2-40B4-BE49-F238E27FC236}">
                    <a16:creationId xmlns:a16="http://schemas.microsoft.com/office/drawing/2014/main" id="{69C2E0A9-C622-006D-9CE6-6C8D460E782F}"/>
                  </a:ext>
                </a:extLst>
              </p:cNvPr>
              <p:cNvSpPr/>
              <p:nvPr/>
            </p:nvSpPr>
            <p:spPr>
              <a:xfrm>
                <a:off x="6745534" y="1874506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82" name="Image 1" descr="preencoded.png">
                <a:extLst>
                  <a:ext uri="{FF2B5EF4-FFF2-40B4-BE49-F238E27FC236}">
                    <a16:creationId xmlns:a16="http://schemas.microsoft.com/office/drawing/2014/main" id="{2233393D-02EA-17EB-B539-9E28746E557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6883885" y="2012857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83" name="Text 7">
                <a:extLst>
                  <a:ext uri="{FF2B5EF4-FFF2-40B4-BE49-F238E27FC236}">
                    <a16:creationId xmlns:a16="http://schemas.microsoft.com/office/drawing/2014/main" id="{81AC27EA-13B0-94E6-A869-8AD2942FE57D}"/>
                  </a:ext>
                </a:extLst>
              </p:cNvPr>
              <p:cNvSpPr/>
              <p:nvPr/>
            </p:nvSpPr>
            <p:spPr>
              <a:xfrm>
                <a:off x="7483365" y="1903319"/>
                <a:ext cx="2803922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Enhance Paid App Visibility</a:t>
                </a:r>
                <a:endParaRPr lang="en-US" sz="1800" dirty="0"/>
              </a:p>
            </p:txBody>
          </p:sp>
          <p:sp>
            <p:nvSpPr>
              <p:cNvPr id="284" name="Text 8">
                <a:extLst>
                  <a:ext uri="{FF2B5EF4-FFF2-40B4-BE49-F238E27FC236}">
                    <a16:creationId xmlns:a16="http://schemas.microsoft.com/office/drawing/2014/main" id="{298A0E37-3A7F-6400-1907-122361E50C77}"/>
                  </a:ext>
                </a:extLst>
              </p:cNvPr>
              <p:cNvSpPr/>
              <p:nvPr/>
            </p:nvSpPr>
            <p:spPr>
              <a:xfrm>
                <a:off x="7483365" y="2302179"/>
                <a:ext cx="12324517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Implement targeted marketing campaigns and better promotional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strategies to increase discoverability of paid apps</a:t>
                </a:r>
                <a:endParaRPr lang="en-US" sz="1450" dirty="0"/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6EA3B1D5-2DC2-8D9E-AFF6-D3318FBAE4AD}"/>
                </a:ext>
              </a:extLst>
            </p:cNvPr>
            <p:cNvGrpSpPr/>
            <p:nvPr/>
          </p:nvGrpSpPr>
          <p:grpSpPr>
            <a:xfrm>
              <a:off x="6271169" y="3639266"/>
              <a:ext cx="12785646" cy="951071"/>
              <a:chOff x="6745534" y="3015790"/>
              <a:chExt cx="12785646" cy="951071"/>
            </a:xfrm>
          </p:grpSpPr>
          <p:sp>
            <p:nvSpPr>
              <p:cNvPr id="275" name="Shape 9">
                <a:extLst>
                  <a:ext uri="{FF2B5EF4-FFF2-40B4-BE49-F238E27FC236}">
                    <a16:creationId xmlns:a16="http://schemas.microsoft.com/office/drawing/2014/main" id="{BCF90BC0-E163-DFD8-B271-8932296017B6}"/>
                  </a:ext>
                </a:extLst>
              </p:cNvPr>
              <p:cNvSpPr/>
              <p:nvPr/>
            </p:nvSpPr>
            <p:spPr>
              <a:xfrm>
                <a:off x="6929962" y="3136876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" name="Shape 10">
                <a:extLst>
                  <a:ext uri="{FF2B5EF4-FFF2-40B4-BE49-F238E27FC236}">
                    <a16:creationId xmlns:a16="http://schemas.microsoft.com/office/drawing/2014/main" id="{0441D2F9-CDF8-4A64-AF42-6C2A9307560C}"/>
                  </a:ext>
                </a:extLst>
              </p:cNvPr>
              <p:cNvSpPr/>
              <p:nvPr/>
            </p:nvSpPr>
            <p:spPr>
              <a:xfrm>
                <a:off x="6745534" y="3015790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77" name="Image 2" descr="preencoded.png">
                <a:extLst>
                  <a:ext uri="{FF2B5EF4-FFF2-40B4-BE49-F238E27FC236}">
                    <a16:creationId xmlns:a16="http://schemas.microsoft.com/office/drawing/2014/main" id="{08438C33-B3D7-D25D-9991-AC66F50BC35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6883885" y="3154141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78" name="Text 11">
                <a:extLst>
                  <a:ext uri="{FF2B5EF4-FFF2-40B4-BE49-F238E27FC236}">
                    <a16:creationId xmlns:a16="http://schemas.microsoft.com/office/drawing/2014/main" id="{E3C7ECBC-0DF2-6363-E85E-78A9CD45CC5D}"/>
                  </a:ext>
                </a:extLst>
              </p:cNvPr>
              <p:cNvSpPr/>
              <p:nvPr/>
            </p:nvSpPr>
            <p:spPr>
              <a:xfrm>
                <a:off x="7483365" y="3044603"/>
                <a:ext cx="2650569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Maintain Update Cadence</a:t>
                </a:r>
                <a:endParaRPr lang="en-US" sz="1800" dirty="0"/>
              </a:p>
            </p:txBody>
          </p:sp>
          <p:sp>
            <p:nvSpPr>
              <p:cNvPr id="279" name="Text 12">
                <a:extLst>
                  <a:ext uri="{FF2B5EF4-FFF2-40B4-BE49-F238E27FC236}">
                    <a16:creationId xmlns:a16="http://schemas.microsoft.com/office/drawing/2014/main" id="{F1CDC3F6-8375-CCDF-9131-3CFADC30168E}"/>
                  </a:ext>
                </a:extLst>
              </p:cNvPr>
              <p:cNvSpPr/>
              <p:nvPr/>
            </p:nvSpPr>
            <p:spPr>
              <a:xfrm>
                <a:off x="7483365" y="3443462"/>
                <a:ext cx="12047815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Encourage developers to release frequent updates, as this practice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strongly correlates with maintaining high user ratings</a:t>
                </a:r>
                <a:endParaRPr lang="en-US" sz="1450" dirty="0"/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5B94AA2D-BA4A-194A-11B6-80D615FDADB9}"/>
                </a:ext>
              </a:extLst>
            </p:cNvPr>
            <p:cNvGrpSpPr/>
            <p:nvPr/>
          </p:nvGrpSpPr>
          <p:grpSpPr>
            <a:xfrm>
              <a:off x="6271169" y="5092319"/>
              <a:ext cx="12508944" cy="951071"/>
              <a:chOff x="7575638" y="5093941"/>
              <a:chExt cx="12508944" cy="951071"/>
            </a:xfrm>
          </p:grpSpPr>
          <p:sp>
            <p:nvSpPr>
              <p:cNvPr id="270" name="Shape 13">
                <a:extLst>
                  <a:ext uri="{FF2B5EF4-FFF2-40B4-BE49-F238E27FC236}">
                    <a16:creationId xmlns:a16="http://schemas.microsoft.com/office/drawing/2014/main" id="{59E59A67-0C50-8E08-4062-6CD84ABBF631}"/>
                  </a:ext>
                </a:extLst>
              </p:cNvPr>
              <p:cNvSpPr/>
              <p:nvPr/>
            </p:nvSpPr>
            <p:spPr>
              <a:xfrm>
                <a:off x="7760066" y="5215027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1" name="Shape 14">
                <a:extLst>
                  <a:ext uri="{FF2B5EF4-FFF2-40B4-BE49-F238E27FC236}">
                    <a16:creationId xmlns:a16="http://schemas.microsoft.com/office/drawing/2014/main" id="{28EDDEF1-BF71-E86B-DE03-76AE4D392405}"/>
                  </a:ext>
                </a:extLst>
              </p:cNvPr>
              <p:cNvSpPr/>
              <p:nvPr/>
            </p:nvSpPr>
            <p:spPr>
              <a:xfrm>
                <a:off x="7575638" y="5093941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72" name="Image 3" descr="preencoded.png">
                <a:extLst>
                  <a:ext uri="{FF2B5EF4-FFF2-40B4-BE49-F238E27FC236}">
                    <a16:creationId xmlns:a16="http://schemas.microsoft.com/office/drawing/2014/main" id="{F6F6B2BE-11BC-A3F7-2569-69708549F2D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7713988" y="5232291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73" name="Text 15">
                <a:extLst>
                  <a:ext uri="{FF2B5EF4-FFF2-40B4-BE49-F238E27FC236}">
                    <a16:creationId xmlns:a16="http://schemas.microsoft.com/office/drawing/2014/main" id="{3F2960C7-DB99-C2FF-4A00-D31A12EBED0B}"/>
                  </a:ext>
                </a:extLst>
              </p:cNvPr>
              <p:cNvSpPr/>
              <p:nvPr/>
            </p:nvSpPr>
            <p:spPr>
              <a:xfrm>
                <a:off x="8313468" y="5122754"/>
                <a:ext cx="2545794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Support New Developers</a:t>
                </a:r>
                <a:endParaRPr lang="en-US" sz="1800" dirty="0"/>
              </a:p>
            </p:txBody>
          </p:sp>
          <p:sp>
            <p:nvSpPr>
              <p:cNvPr id="274" name="Text 16">
                <a:extLst>
                  <a:ext uri="{FF2B5EF4-FFF2-40B4-BE49-F238E27FC236}">
                    <a16:creationId xmlns:a16="http://schemas.microsoft.com/office/drawing/2014/main" id="{BCA46D8C-5775-FFC9-3FD5-73B71DD9EEFF}"/>
                  </a:ext>
                </a:extLst>
              </p:cNvPr>
              <p:cNvSpPr/>
              <p:nvPr/>
            </p:nvSpPr>
            <p:spPr>
              <a:xfrm>
                <a:off x="8313468" y="5521613"/>
                <a:ext cx="11771114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Provide resources and visibility boosts for developers entering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underrepresented categories to foster ecosystem diversity</a:t>
                </a:r>
                <a:endParaRPr lang="en-US" sz="1450" dirty="0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D330EA2D-59E1-D619-B1CA-3E52C2F31C01}"/>
                </a:ext>
              </a:extLst>
            </p:cNvPr>
            <p:cNvGrpSpPr/>
            <p:nvPr/>
          </p:nvGrpSpPr>
          <p:grpSpPr>
            <a:xfrm>
              <a:off x="6271169" y="6545371"/>
              <a:ext cx="12785646" cy="951071"/>
              <a:chOff x="6745534" y="5367459"/>
              <a:chExt cx="12785646" cy="951071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76C2F53F-CAE0-864B-DD18-6567078C7D72}"/>
                  </a:ext>
                </a:extLst>
              </p:cNvPr>
              <p:cNvGrpSpPr/>
              <p:nvPr/>
            </p:nvGrpSpPr>
            <p:grpSpPr>
              <a:xfrm>
                <a:off x="6745534" y="5367459"/>
                <a:ext cx="12785646" cy="951071"/>
                <a:chOff x="7298936" y="6385174"/>
                <a:chExt cx="12785646" cy="951071"/>
              </a:xfrm>
            </p:grpSpPr>
            <p:sp>
              <p:nvSpPr>
                <p:cNvPr id="266" name="Shape 17">
                  <a:extLst>
                    <a:ext uri="{FF2B5EF4-FFF2-40B4-BE49-F238E27FC236}">
                      <a16:creationId xmlns:a16="http://schemas.microsoft.com/office/drawing/2014/main" id="{66AA6B6C-4B4D-0861-5ED8-472EA3642ACF}"/>
                    </a:ext>
                  </a:extLst>
                </p:cNvPr>
                <p:cNvSpPr/>
                <p:nvPr/>
              </p:nvSpPr>
              <p:spPr>
                <a:xfrm>
                  <a:off x="7483364" y="6506260"/>
                  <a:ext cx="184428" cy="829985"/>
                </a:xfrm>
                <a:prstGeom prst="roundRect">
                  <a:avLst>
                    <a:gd name="adj" fmla="val 42013"/>
                  </a:avLst>
                </a:prstGeom>
                <a:solidFill>
                  <a:srgbClr val="AD8AE6"/>
                </a:solidFill>
                <a:ln w="7620">
                  <a:solidFill>
                    <a:srgbClr val="AD8AE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7" name="Shape 18">
                  <a:extLst>
                    <a:ext uri="{FF2B5EF4-FFF2-40B4-BE49-F238E27FC236}">
                      <a16:creationId xmlns:a16="http://schemas.microsoft.com/office/drawing/2014/main" id="{20134810-A917-0B01-8E42-CE85FF090E48}"/>
                    </a:ext>
                  </a:extLst>
                </p:cNvPr>
                <p:cNvSpPr/>
                <p:nvPr/>
              </p:nvSpPr>
              <p:spPr>
                <a:xfrm>
                  <a:off x="7298936" y="6385174"/>
                  <a:ext cx="553403" cy="553403"/>
                </a:xfrm>
                <a:prstGeom prst="roundRect">
                  <a:avLst>
                    <a:gd name="adj" fmla="val 82616"/>
                  </a:avLst>
                </a:prstGeom>
                <a:solidFill>
                  <a:srgbClr val="AD8AE6"/>
                </a:solidFill>
                <a:ln w="7620">
                  <a:solidFill>
                    <a:srgbClr val="AD8AE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268" name="Text 19">
                  <a:extLst>
                    <a:ext uri="{FF2B5EF4-FFF2-40B4-BE49-F238E27FC236}">
                      <a16:creationId xmlns:a16="http://schemas.microsoft.com/office/drawing/2014/main" id="{ABED0C91-9A10-4DB6-EB1C-6DD31604B5ED}"/>
                    </a:ext>
                  </a:extLst>
                </p:cNvPr>
                <p:cNvSpPr/>
                <p:nvPr/>
              </p:nvSpPr>
              <p:spPr>
                <a:xfrm>
                  <a:off x="8036767" y="6413987"/>
                  <a:ext cx="2584966" cy="288250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250"/>
                    </a:lnSpc>
                    <a:buNone/>
                  </a:pPr>
                  <a:r>
                    <a:rPr lang="en-US" sz="1800" dirty="0">
                      <a:solidFill>
                        <a:srgbClr val="272525"/>
                      </a:solidFill>
                      <a:latin typeface="Roboto Medium" pitchFamily="34" charset="0"/>
                      <a:ea typeface="Roboto Medium" pitchFamily="34" charset="-122"/>
                      <a:cs typeface="Roboto Medium" pitchFamily="34" charset="-120"/>
                    </a:rPr>
                    <a:t>Data-Driven Optimization</a:t>
                  </a:r>
                  <a:endParaRPr lang="en-US" sz="1800" dirty="0"/>
                </a:p>
              </p:txBody>
            </p:sp>
            <p:sp>
              <p:nvSpPr>
                <p:cNvPr id="269" name="Text 20">
                  <a:extLst>
                    <a:ext uri="{FF2B5EF4-FFF2-40B4-BE49-F238E27FC236}">
                      <a16:creationId xmlns:a16="http://schemas.microsoft.com/office/drawing/2014/main" id="{8FC4BADF-D01B-C31B-AFDA-189B85C8C938}"/>
                    </a:ext>
                  </a:extLst>
                </p:cNvPr>
                <p:cNvSpPr/>
                <p:nvPr/>
              </p:nvSpPr>
              <p:spPr>
                <a:xfrm>
                  <a:off x="8036767" y="6812846"/>
                  <a:ext cx="12047815" cy="295037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300"/>
                    </a:lnSpc>
                    <a:buNone/>
                  </a:pPr>
                  <a:r>
                    <a:rPr lang="en-US" sz="1450" dirty="0">
                      <a:solidFill>
                        <a:srgbClr val="272525"/>
                      </a:solidFill>
                      <a:latin typeface="Roboto" pitchFamily="34" charset="0"/>
                      <a:ea typeface="Roboto" pitchFamily="34" charset="-122"/>
                      <a:cs typeface="Roboto" pitchFamily="34" charset="-120"/>
                    </a:rPr>
                    <a:t>Leverage these insights to guide marketing investments, app </a:t>
                  </a:r>
                </a:p>
                <a:p>
                  <a:pPr marL="0" indent="0" algn="l">
                    <a:lnSpc>
                      <a:spcPts val="2300"/>
                    </a:lnSpc>
                    <a:buNone/>
                  </a:pPr>
                  <a:r>
                    <a:rPr lang="en-US" sz="1450" dirty="0">
                      <a:solidFill>
                        <a:srgbClr val="272525"/>
                      </a:solidFill>
                      <a:latin typeface="Roboto" pitchFamily="34" charset="0"/>
                      <a:ea typeface="Roboto" pitchFamily="34" charset="-122"/>
                      <a:cs typeface="Roboto" pitchFamily="34" charset="-120"/>
                    </a:rPr>
                    <a:t>improvement priorities, and strategic business decisions</a:t>
                  </a:r>
                  <a:endParaRPr lang="en-US" sz="1450" dirty="0"/>
                </a:p>
              </p:txBody>
            </p:sp>
          </p:grpSp>
          <p:pic>
            <p:nvPicPr>
              <p:cNvPr id="265" name="Image 4" descr="preencoded.png">
                <a:extLst>
                  <a:ext uri="{FF2B5EF4-FFF2-40B4-BE49-F238E27FC236}">
                    <a16:creationId xmlns:a16="http://schemas.microsoft.com/office/drawing/2014/main" id="{0D4262CE-E670-A4B9-A391-6D8049F5F3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6883885" y="5505809"/>
                <a:ext cx="276701" cy="276701"/>
              </a:xfrm>
              <a:prstGeom prst="rect">
                <a:avLst/>
              </a:prstGeom>
            </p:spPr>
          </p:pic>
        </p:grpSp>
      </p:grpSp>
      <p:sp>
        <p:nvSpPr>
          <p:cNvPr id="307" name="Text 3">
            <a:extLst>
              <a:ext uri="{FF2B5EF4-FFF2-40B4-BE49-F238E27FC236}">
                <a16:creationId xmlns:a16="http://schemas.microsoft.com/office/drawing/2014/main" id="{99255D40-7FBA-DF29-73CF-8F81396BD094}"/>
              </a:ext>
            </a:extLst>
          </p:cNvPr>
          <p:cNvSpPr/>
          <p:nvPr/>
        </p:nvSpPr>
        <p:spPr>
          <a:xfrm>
            <a:off x="15565755" y="289507"/>
            <a:ext cx="1548051" cy="193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KPI Cards</a:t>
            </a:r>
            <a:endParaRPr lang="en-US" sz="2000" dirty="0"/>
          </a:p>
        </p:txBody>
      </p:sp>
      <p:sp>
        <p:nvSpPr>
          <p:cNvPr id="308" name="Text 4">
            <a:extLst>
              <a:ext uri="{FF2B5EF4-FFF2-40B4-BE49-F238E27FC236}">
                <a16:creationId xmlns:a16="http://schemas.microsoft.com/office/drawing/2014/main" id="{0093965C-6495-DD3F-136F-67974B3FE9B9}"/>
              </a:ext>
            </a:extLst>
          </p:cNvPr>
          <p:cNvSpPr/>
          <p:nvPr/>
        </p:nvSpPr>
        <p:spPr>
          <a:xfrm>
            <a:off x="15565755" y="557278"/>
            <a:ext cx="7547610" cy="198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Apps, Total Category, Average Rating, </a:t>
            </a:r>
          </a:p>
          <a:p>
            <a:pPr marL="0" indent="0" algn="l">
              <a:lnSpc>
                <a:spcPts val="15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Reviews and Total Installs </a:t>
            </a:r>
          </a:p>
          <a:p>
            <a:pPr marL="0" indent="0" algn="l">
              <a:lnSpc>
                <a:spcPts val="1550"/>
              </a:lnSpc>
              <a:buNone/>
            </a:pPr>
            <a:endParaRPr lang="en-US" sz="1200" dirty="0"/>
          </a:p>
        </p:txBody>
      </p:sp>
      <p:sp>
        <p:nvSpPr>
          <p:cNvPr id="309" name="Shape 10">
            <a:extLst>
              <a:ext uri="{FF2B5EF4-FFF2-40B4-BE49-F238E27FC236}">
                <a16:creationId xmlns:a16="http://schemas.microsoft.com/office/drawing/2014/main" id="{DF0A5915-5157-E5F5-A52A-9842A5DFE4D1}"/>
              </a:ext>
            </a:extLst>
          </p:cNvPr>
          <p:cNvSpPr/>
          <p:nvPr/>
        </p:nvSpPr>
        <p:spPr>
          <a:xfrm>
            <a:off x="14900910" y="69378"/>
            <a:ext cx="622935" cy="626394"/>
          </a:xfrm>
          <a:prstGeom prst="roundRect">
            <a:avLst>
              <a:gd name="adj" fmla="val 24612923"/>
            </a:avLst>
          </a:prstGeom>
          <a:solidFill>
            <a:srgbClr val="0057E7"/>
          </a:solidFill>
          <a:ln/>
        </p:spPr>
        <p:txBody>
          <a:bodyPr/>
          <a:lstStyle/>
          <a:p>
            <a:endParaRPr lang="en-IN" sz="5400"/>
          </a:p>
        </p:txBody>
      </p:sp>
      <p:pic>
        <p:nvPicPr>
          <p:cNvPr id="310" name="Image 3" descr="preencoded.png">
            <a:extLst>
              <a:ext uri="{FF2B5EF4-FFF2-40B4-BE49-F238E27FC236}">
                <a16:creationId xmlns:a16="http://schemas.microsoft.com/office/drawing/2014/main" id="{8266C8B2-7F1D-422E-7056-AA861EC4E04F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5044976" y="212992"/>
            <a:ext cx="281878" cy="281878"/>
          </a:xfrm>
          <a:prstGeom prst="rect">
            <a:avLst/>
          </a:prstGeom>
        </p:spPr>
      </p:pic>
      <p:grpSp>
        <p:nvGrpSpPr>
          <p:cNvPr id="311" name="Group 310">
            <a:extLst>
              <a:ext uri="{FF2B5EF4-FFF2-40B4-BE49-F238E27FC236}">
                <a16:creationId xmlns:a16="http://schemas.microsoft.com/office/drawing/2014/main" id="{4B6D44B9-9ABD-FD96-7D5E-C7B46EBE2A91}"/>
              </a:ext>
            </a:extLst>
          </p:cNvPr>
          <p:cNvGrpSpPr/>
          <p:nvPr/>
        </p:nvGrpSpPr>
        <p:grpSpPr>
          <a:xfrm>
            <a:off x="14941889" y="1360863"/>
            <a:ext cx="1842220" cy="1081051"/>
            <a:chOff x="10420350" y="1360863"/>
            <a:chExt cx="1842220" cy="1081051"/>
          </a:xfrm>
        </p:grpSpPr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53DD8FDF-B34B-B7A6-57F4-32A3735F02E8}"/>
                </a:ext>
              </a:extLst>
            </p:cNvPr>
            <p:cNvSpPr/>
            <p:nvPr/>
          </p:nvSpPr>
          <p:spPr>
            <a:xfrm>
              <a:off x="10654875" y="1627636"/>
              <a:ext cx="1498517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13" name="TextBox 12">
              <a:extLst>
                <a:ext uri="{FF2B5EF4-FFF2-40B4-BE49-F238E27FC236}">
                  <a16:creationId xmlns:a16="http://schemas.microsoft.com/office/drawing/2014/main" id="{B14AF8F6-3199-CC49-69DC-AF1C2A880507}"/>
                </a:ext>
              </a:extLst>
            </p:cNvPr>
            <p:cNvSpPr txBox="1"/>
            <p:nvPr/>
          </p:nvSpPr>
          <p:spPr>
            <a:xfrm>
              <a:off x="10639635" y="1883593"/>
              <a:ext cx="126991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No Of Apps</a:t>
              </a:r>
            </a:p>
          </p:txBody>
        </p:sp>
        <p:sp>
          <p:nvSpPr>
            <p:cNvPr id="314" name="TextBox 19">
              <a:extLst>
                <a:ext uri="{FF2B5EF4-FFF2-40B4-BE49-F238E27FC236}">
                  <a16:creationId xmlns:a16="http://schemas.microsoft.com/office/drawing/2014/main" id="{2BE5FE72-6E40-A984-A336-E22884FE4487}"/>
                </a:ext>
              </a:extLst>
            </p:cNvPr>
            <p:cNvSpPr txBox="1"/>
            <p:nvPr/>
          </p:nvSpPr>
          <p:spPr>
            <a:xfrm>
              <a:off x="10913955" y="2063350"/>
              <a:ext cx="1348615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E3836DAA-D2AB-4EE2-A08B-43E2FF791151}" type="TxLink">
                <a:rPr lang="en-US" sz="2000" b="0" i="0" u="none" strike="noStrike">
                  <a:solidFill>
                    <a:schemeClr val="bg1"/>
                  </a:solidFill>
                  <a:latin typeface="Amasis MT Pro Black" panose="02040A04050005020304" pitchFamily="18" charset="0"/>
                </a:rPr>
                <a:pPr/>
                <a:t>10836</a:t>
              </a:fld>
              <a:endParaRPr lang="en-IN" sz="2400" b="1" dirty="0">
                <a:solidFill>
                  <a:schemeClr val="bg1"/>
                </a:solidFill>
                <a:latin typeface="Amasis MT Pro Black" panose="02040A04050005020304" pitchFamily="18" charset="0"/>
              </a:endParaRPr>
            </a:p>
          </p:txBody>
        </p:sp>
        <p:pic>
          <p:nvPicPr>
            <p:cNvPr id="315" name="Picture 314">
              <a:extLst>
                <a:ext uri="{FF2B5EF4-FFF2-40B4-BE49-F238E27FC236}">
                  <a16:creationId xmlns:a16="http://schemas.microsoft.com/office/drawing/2014/main" id="{FAD24D76-B173-AD3D-642D-209E3E4F55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11749532" y="1627636"/>
              <a:ext cx="411480" cy="420474"/>
            </a:xfrm>
            <a:prstGeom prst="rect">
              <a:avLst/>
            </a:prstGeom>
          </p:spPr>
        </p:pic>
        <p:pic>
          <p:nvPicPr>
            <p:cNvPr id="316" name="Picture 315">
              <a:extLst>
                <a:ext uri="{FF2B5EF4-FFF2-40B4-BE49-F238E27FC236}">
                  <a16:creationId xmlns:a16="http://schemas.microsoft.com/office/drawing/2014/main" id="{65BBE9FC-6B99-52E0-45A6-9D5C82D3C273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 flipH="1">
              <a:off x="10420350" y="1360863"/>
              <a:ext cx="472974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0226BF8B-4841-9049-5042-5375F48E96E5}"/>
              </a:ext>
            </a:extLst>
          </p:cNvPr>
          <p:cNvGrpSpPr/>
          <p:nvPr/>
        </p:nvGrpSpPr>
        <p:grpSpPr>
          <a:xfrm>
            <a:off x="16899986" y="1371287"/>
            <a:ext cx="1980950" cy="1066518"/>
            <a:chOff x="12419426" y="1371287"/>
            <a:chExt cx="1980950" cy="1066518"/>
          </a:xfrm>
        </p:grpSpPr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5B57EEA6-CD5B-2979-3DAD-50607A56882B}"/>
                </a:ext>
              </a:extLst>
            </p:cNvPr>
            <p:cNvSpPr/>
            <p:nvPr/>
          </p:nvSpPr>
          <p:spPr>
            <a:xfrm>
              <a:off x="12666189" y="1623527"/>
              <a:ext cx="1498517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19" name="TextBox 13">
              <a:extLst>
                <a:ext uri="{FF2B5EF4-FFF2-40B4-BE49-F238E27FC236}">
                  <a16:creationId xmlns:a16="http://schemas.microsoft.com/office/drawing/2014/main" id="{62F11AC7-0EDA-E11D-DD1E-A0B1F3790EEC}"/>
                </a:ext>
              </a:extLst>
            </p:cNvPr>
            <p:cNvSpPr txBox="1"/>
            <p:nvPr/>
          </p:nvSpPr>
          <p:spPr>
            <a:xfrm>
              <a:off x="12632661" y="1902344"/>
              <a:ext cx="157471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No Of Category</a:t>
              </a:r>
            </a:p>
          </p:txBody>
        </p:sp>
        <p:sp>
          <p:nvSpPr>
            <p:cNvPr id="320" name="TextBox 20">
              <a:extLst>
                <a:ext uri="{FF2B5EF4-FFF2-40B4-BE49-F238E27FC236}">
                  <a16:creationId xmlns:a16="http://schemas.microsoft.com/office/drawing/2014/main" id="{792F1405-D714-065D-ACBE-365F5375B43C}"/>
                </a:ext>
              </a:extLst>
            </p:cNvPr>
            <p:cNvSpPr txBox="1"/>
            <p:nvPr/>
          </p:nvSpPr>
          <p:spPr>
            <a:xfrm>
              <a:off x="13051761" y="2059241"/>
              <a:ext cx="1348615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EBB5C0B7-5F6D-4BD0-AF76-585347784A3B}" type="TxLink">
                <a:rPr lang="en-US" sz="2000" b="0" i="0" u="none" strike="noStrike">
                  <a:solidFill>
                    <a:schemeClr val="bg1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33</a:t>
              </a:fld>
              <a:endParaRPr lang="en-IN" sz="2000" b="0" i="0" u="none" strike="noStrike">
                <a:solidFill>
                  <a:schemeClr val="bg1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21" name="Picture 320">
              <a:extLst>
                <a:ext uri="{FF2B5EF4-FFF2-40B4-BE49-F238E27FC236}">
                  <a16:creationId xmlns:a16="http://schemas.microsoft.com/office/drawing/2014/main" id="{1FBB50D0-8171-D764-DF58-3463C2F5F328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3803518" y="1631148"/>
              <a:ext cx="364276" cy="373270"/>
            </a:xfrm>
            <a:prstGeom prst="rect">
              <a:avLst/>
            </a:prstGeom>
          </p:spPr>
        </p:pic>
        <p:pic>
          <p:nvPicPr>
            <p:cNvPr id="322" name="Picture 321">
              <a:extLst>
                <a:ext uri="{FF2B5EF4-FFF2-40B4-BE49-F238E27FC236}">
                  <a16:creationId xmlns:a16="http://schemas.microsoft.com/office/drawing/2014/main" id="{9579D45C-E0C9-F21C-DA91-267FF06FC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 flipH="1">
              <a:off x="12419426" y="1371287"/>
              <a:ext cx="471755" cy="48238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92BFE4BB-84DF-785E-3F65-3E402256E36F}"/>
              </a:ext>
            </a:extLst>
          </p:cNvPr>
          <p:cNvGrpSpPr/>
          <p:nvPr/>
        </p:nvGrpSpPr>
        <p:grpSpPr>
          <a:xfrm>
            <a:off x="14941889" y="2509858"/>
            <a:ext cx="2007527" cy="1056479"/>
            <a:chOff x="14084364" y="2916984"/>
            <a:chExt cx="2007527" cy="1056479"/>
          </a:xfrm>
        </p:grpSpPr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4CF9F27A-DACC-6524-DFBC-7E5BAC9A7E9D}"/>
                </a:ext>
              </a:extLst>
            </p:cNvPr>
            <p:cNvSpPr/>
            <p:nvPr/>
          </p:nvSpPr>
          <p:spPr>
            <a:xfrm>
              <a:off x="14307412" y="3159185"/>
              <a:ext cx="1498517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25" name="TextBox 14">
              <a:extLst>
                <a:ext uri="{FF2B5EF4-FFF2-40B4-BE49-F238E27FC236}">
                  <a16:creationId xmlns:a16="http://schemas.microsoft.com/office/drawing/2014/main" id="{52898B70-249F-9452-E557-708C136FE3DD}"/>
                </a:ext>
              </a:extLst>
            </p:cNvPr>
            <p:cNvSpPr txBox="1"/>
            <p:nvPr/>
          </p:nvSpPr>
          <p:spPr>
            <a:xfrm>
              <a:off x="14400376" y="3453242"/>
              <a:ext cx="123943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Avg Rating</a:t>
              </a:r>
            </a:p>
          </p:txBody>
        </p:sp>
        <p:sp>
          <p:nvSpPr>
            <p:cNvPr id="326" name="TextBox 21">
              <a:extLst>
                <a:ext uri="{FF2B5EF4-FFF2-40B4-BE49-F238E27FC236}">
                  <a16:creationId xmlns:a16="http://schemas.microsoft.com/office/drawing/2014/main" id="{D505B0A8-E6E6-E26F-4607-54DD9164DE5B}"/>
                </a:ext>
              </a:extLst>
            </p:cNvPr>
            <p:cNvSpPr txBox="1"/>
            <p:nvPr/>
          </p:nvSpPr>
          <p:spPr>
            <a:xfrm>
              <a:off x="14743276" y="3594899"/>
              <a:ext cx="1348615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754E6A26-7780-4979-8B83-495758CAC6E5}" type="TxLink">
                <a:rPr lang="en-US" sz="2000" b="0" i="0" u="none" strike="noStrike">
                  <a:solidFill>
                    <a:schemeClr val="bg1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4.10</a:t>
              </a:fld>
              <a:endParaRPr lang="en-IN" sz="2000" b="0" i="0" u="none" strike="noStrike">
                <a:solidFill>
                  <a:schemeClr val="bg1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921109C7-AFB8-3964-D107-9F05411D2B4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 flipH="1">
              <a:off x="14889071" y="2916984"/>
              <a:ext cx="887902" cy="903391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B79F9352-4576-90AA-2B01-3E083A9626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 flipH="1">
              <a:off x="14084364" y="2919954"/>
              <a:ext cx="471755" cy="48238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90E61FF2-805B-DE3E-1CD1-57D2529FBCA7}"/>
              </a:ext>
            </a:extLst>
          </p:cNvPr>
          <p:cNvGrpSpPr/>
          <p:nvPr/>
        </p:nvGrpSpPr>
        <p:grpSpPr>
          <a:xfrm>
            <a:off x="14875793" y="3619544"/>
            <a:ext cx="2237428" cy="1084770"/>
            <a:chOff x="17504193" y="2888693"/>
            <a:chExt cx="2237428" cy="1084770"/>
          </a:xfrm>
        </p:grpSpPr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411AF436-87D0-2E9B-A429-007E46DAF1EA}"/>
                </a:ext>
              </a:extLst>
            </p:cNvPr>
            <p:cNvSpPr/>
            <p:nvPr/>
          </p:nvSpPr>
          <p:spPr>
            <a:xfrm>
              <a:off x="17770240" y="3159185"/>
              <a:ext cx="1501015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31" name="TextBox 16">
              <a:extLst>
                <a:ext uri="{FF2B5EF4-FFF2-40B4-BE49-F238E27FC236}">
                  <a16:creationId xmlns:a16="http://schemas.microsoft.com/office/drawing/2014/main" id="{C8E662E2-D63F-7FDE-0B35-DDD054AF0F9B}"/>
                </a:ext>
              </a:extLst>
            </p:cNvPr>
            <p:cNvSpPr txBox="1"/>
            <p:nvPr/>
          </p:nvSpPr>
          <p:spPr>
            <a:xfrm>
              <a:off x="17712328" y="3415142"/>
              <a:ext cx="1346116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Installations</a:t>
              </a:r>
            </a:p>
          </p:txBody>
        </p:sp>
        <p:sp>
          <p:nvSpPr>
            <p:cNvPr id="332" name="TextBox 23">
              <a:extLst>
                <a:ext uri="{FF2B5EF4-FFF2-40B4-BE49-F238E27FC236}">
                  <a16:creationId xmlns:a16="http://schemas.microsoft.com/office/drawing/2014/main" id="{16D83691-12E1-3215-119A-164FBFADCECA}"/>
                </a:ext>
              </a:extLst>
            </p:cNvPr>
            <p:cNvSpPr txBox="1"/>
            <p:nvPr/>
          </p:nvSpPr>
          <p:spPr>
            <a:xfrm>
              <a:off x="17905326" y="3564419"/>
              <a:ext cx="1836295" cy="40523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6F4ACE72-CEC8-4803-81D6-CE88618DF09B}" type="TxLink">
                <a:rPr lang="en-US" sz="2400" b="0" i="0" u="none" strike="noStrike">
                  <a:solidFill>
                    <a:srgbClr val="D62D20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168 B+</a:t>
              </a:fld>
              <a:endParaRPr lang="en-IN" sz="2400" b="0" i="0" u="none" strike="noStrike">
                <a:solidFill>
                  <a:srgbClr val="D62D20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6DCDEC6F-8FF2-327F-410C-088B0DB74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 flipH="1">
              <a:off x="17504193" y="2888693"/>
              <a:ext cx="471755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67CF9BBB-DEE6-A07F-21C5-9BF4CFAD3F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18844694" y="3129682"/>
              <a:ext cx="485099" cy="482215"/>
            </a:xfrm>
            <a:prstGeom prst="rect">
              <a:avLst/>
            </a:prstGeom>
          </p:spPr>
        </p:pic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C0EF52EF-F518-1E75-DEDD-D35D64399A81}"/>
              </a:ext>
            </a:extLst>
          </p:cNvPr>
          <p:cNvGrpSpPr/>
          <p:nvPr/>
        </p:nvGrpSpPr>
        <p:grpSpPr>
          <a:xfrm>
            <a:off x="16888456" y="2484741"/>
            <a:ext cx="1753802" cy="1079194"/>
            <a:chOff x="15784986" y="2894269"/>
            <a:chExt cx="1753802" cy="1079194"/>
          </a:xfrm>
        </p:grpSpPr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8D40F861-3C80-174C-0E75-E79CE36F771C}"/>
                </a:ext>
              </a:extLst>
            </p:cNvPr>
            <p:cNvSpPr/>
            <p:nvPr/>
          </p:nvSpPr>
          <p:spPr>
            <a:xfrm>
              <a:off x="16037577" y="3159185"/>
              <a:ext cx="1501015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37" name="TextBox 15">
              <a:extLst>
                <a:ext uri="{FF2B5EF4-FFF2-40B4-BE49-F238E27FC236}">
                  <a16:creationId xmlns:a16="http://schemas.microsoft.com/office/drawing/2014/main" id="{28E2ABE5-FA9D-32FB-5B88-F22619AAB213}"/>
                </a:ext>
              </a:extLst>
            </p:cNvPr>
            <p:cNvSpPr txBox="1"/>
            <p:nvPr/>
          </p:nvSpPr>
          <p:spPr>
            <a:xfrm>
              <a:off x="16229051" y="3430382"/>
              <a:ext cx="123943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Reviews</a:t>
              </a: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853803AA-EE11-103E-EC96-0441F6035AF9}"/>
                </a:ext>
              </a:extLst>
            </p:cNvPr>
            <p:cNvSpPr txBox="1"/>
            <p:nvPr/>
          </p:nvSpPr>
          <p:spPr>
            <a:xfrm>
              <a:off x="16183331" y="3594899"/>
              <a:ext cx="134611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85A52A98-A5CF-4519-9345-AB3569591C0A}" type="TxLink">
                <a:rPr lang="en-US" sz="2000" b="0" i="0" u="none" strike="noStrike">
                  <a:solidFill>
                    <a:srgbClr val="D62D20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4815 M+</a:t>
              </a:fld>
              <a:endParaRPr lang="en-IN" sz="2000" b="0" i="0" u="none" strike="noStrike">
                <a:solidFill>
                  <a:srgbClr val="D62D20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B2F672A4-C4B4-7599-CEFA-18919545FB35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 flipH="1">
              <a:off x="15784986" y="2894269"/>
              <a:ext cx="471755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E95E7910-D7D7-3DD8-7BA6-5F41C184CBA3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17047241" y="3152542"/>
              <a:ext cx="491547" cy="488663"/>
            </a:xfrm>
            <a:prstGeom prst="rect">
              <a:avLst/>
            </a:prstGeom>
          </p:spPr>
        </p:pic>
      </p:grpSp>
      <p:sp>
        <p:nvSpPr>
          <p:cNvPr id="298" name="Text 8">
            <a:extLst>
              <a:ext uri="{FF2B5EF4-FFF2-40B4-BE49-F238E27FC236}">
                <a16:creationId xmlns:a16="http://schemas.microsoft.com/office/drawing/2014/main" id="{E7954507-63DD-4926-EA07-583E203EE6E5}"/>
              </a:ext>
            </a:extLst>
          </p:cNvPr>
          <p:cNvSpPr/>
          <p:nvPr/>
        </p:nvSpPr>
        <p:spPr>
          <a:xfrm>
            <a:off x="16179954" y="604368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Free App Economy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9" name="Text 9">
            <a:extLst>
              <a:ext uri="{FF2B5EF4-FFF2-40B4-BE49-F238E27FC236}">
                <a16:creationId xmlns:a16="http://schemas.microsoft.com/office/drawing/2014/main" id="{3D3C5CE1-A798-01F7-E307-15E391CE9235}"/>
              </a:ext>
            </a:extLst>
          </p:cNvPr>
          <p:cNvSpPr/>
          <p:nvPr/>
        </p:nvSpPr>
        <p:spPr>
          <a:xfrm>
            <a:off x="16169536" y="973198"/>
            <a:ext cx="7178278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Free apps dominate the marketplace, </a:t>
            </a:r>
          </a:p>
          <a:p>
            <a:pPr>
              <a:lnSpc>
                <a:spcPts val="225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expanding reach and monetizing</a:t>
            </a:r>
          </a:p>
          <a:p>
            <a:pPr>
              <a:lnSpc>
                <a:spcPts val="225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via ads and in‑app purchases.</a:t>
            </a:r>
            <a:endParaRPr lang="en-US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00" name="Image 1" descr="preencoded.png">
            <a:extLst>
              <a:ext uri="{FF2B5EF4-FFF2-40B4-BE49-F238E27FC236}">
                <a16:creationId xmlns:a16="http://schemas.microsoft.com/office/drawing/2014/main" id="{0E7ADB1B-C5EF-6BE4-8DB1-52B1F54AC3DB}"/>
              </a:ext>
            </a:extLst>
          </p:cNvPr>
          <p:cNvPicPr>
            <a:picLocks noChangeAspect="1"/>
          </p:cNvPicPr>
          <p:nvPr/>
        </p:nvPicPr>
        <p:blipFill>
          <a:blip r:embed="rId4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172269" y="2766504"/>
            <a:ext cx="907256" cy="1088708"/>
          </a:xfrm>
          <a:prstGeom prst="rect">
            <a:avLst/>
          </a:prstGeom>
        </p:spPr>
      </p:pic>
      <p:sp>
        <p:nvSpPr>
          <p:cNvPr id="301" name="Text 10">
            <a:extLst>
              <a:ext uri="{FF2B5EF4-FFF2-40B4-BE49-F238E27FC236}">
                <a16:creationId xmlns:a16="http://schemas.microsoft.com/office/drawing/2014/main" id="{08E78795-8F00-7BD5-D91A-FE734838603D}"/>
              </a:ext>
            </a:extLst>
          </p:cNvPr>
          <p:cNvSpPr/>
          <p:nvPr/>
        </p:nvSpPr>
        <p:spPr>
          <a:xfrm>
            <a:off x="16179954" y="2820633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Paid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2" name="Text 11">
            <a:extLst>
              <a:ext uri="{FF2B5EF4-FFF2-40B4-BE49-F238E27FC236}">
                <a16:creationId xmlns:a16="http://schemas.microsoft.com/office/drawing/2014/main" id="{FED2EECC-6F93-D920-24CA-DFE525934B47}"/>
              </a:ext>
            </a:extLst>
          </p:cNvPr>
          <p:cNvSpPr/>
          <p:nvPr/>
        </p:nvSpPr>
        <p:spPr>
          <a:xfrm>
            <a:off x="16169536" y="3174009"/>
            <a:ext cx="646771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Limited installs but higher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revenue per user</a:t>
            </a:r>
            <a:endParaRPr lang="en-US" sz="1400" dirty="0"/>
          </a:p>
        </p:txBody>
      </p:sp>
      <p:pic>
        <p:nvPicPr>
          <p:cNvPr id="303" name="Image 2" descr="preencoded.png">
            <a:extLst>
              <a:ext uri="{FF2B5EF4-FFF2-40B4-BE49-F238E27FC236}">
                <a16:creationId xmlns:a16="http://schemas.microsoft.com/office/drawing/2014/main" id="{D2751310-B5EA-D1C2-6768-D916D16C44BC}"/>
              </a:ext>
            </a:extLst>
          </p:cNvPr>
          <p:cNvPicPr>
            <a:picLocks noChangeAspect="1"/>
          </p:cNvPicPr>
          <p:nvPr/>
        </p:nvPicPr>
        <p:blipFill>
          <a:blip r:embed="rId4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172269" y="4637531"/>
            <a:ext cx="907256" cy="1088708"/>
          </a:xfrm>
          <a:prstGeom prst="rect">
            <a:avLst/>
          </a:prstGeom>
        </p:spPr>
      </p:pic>
      <p:sp>
        <p:nvSpPr>
          <p:cNvPr id="304" name="Text 12">
            <a:extLst>
              <a:ext uri="{FF2B5EF4-FFF2-40B4-BE49-F238E27FC236}">
                <a16:creationId xmlns:a16="http://schemas.microsoft.com/office/drawing/2014/main" id="{B5343758-745B-5518-B85E-1BFE2195A6CC}"/>
              </a:ext>
            </a:extLst>
          </p:cNvPr>
          <p:cNvSpPr/>
          <p:nvPr/>
        </p:nvSpPr>
        <p:spPr>
          <a:xfrm>
            <a:off x="16179954" y="4660736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Update Impact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5" name="Text 13">
            <a:extLst>
              <a:ext uri="{FF2B5EF4-FFF2-40B4-BE49-F238E27FC236}">
                <a16:creationId xmlns:a16="http://schemas.microsoft.com/office/drawing/2014/main" id="{73F2E5C9-F231-B09D-D9FA-A7BAA568F7BB}"/>
              </a:ext>
            </a:extLst>
          </p:cNvPr>
          <p:cNvSpPr/>
          <p:nvPr/>
        </p:nvSpPr>
        <p:spPr>
          <a:xfrm>
            <a:off x="16179954" y="5049474"/>
            <a:ext cx="646771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Frequent updates correlate with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sustained high ratings</a:t>
            </a:r>
            <a:endParaRPr lang="en-US" sz="1400" dirty="0"/>
          </a:p>
        </p:txBody>
      </p:sp>
      <p:pic>
        <p:nvPicPr>
          <p:cNvPr id="306" name="Image 1" descr="preencoded.png">
            <a:extLst>
              <a:ext uri="{FF2B5EF4-FFF2-40B4-BE49-F238E27FC236}">
                <a16:creationId xmlns:a16="http://schemas.microsoft.com/office/drawing/2014/main" id="{403724F5-0B6B-D650-4621-1CE3A6B4F835}"/>
              </a:ext>
            </a:extLst>
          </p:cNvPr>
          <p:cNvPicPr>
            <a:picLocks noChangeAspect="1"/>
          </p:cNvPicPr>
          <p:nvPr/>
        </p:nvPicPr>
        <p:blipFill>
          <a:blip r:embed="rId4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172269" y="887856"/>
            <a:ext cx="907256" cy="1088708"/>
          </a:xfrm>
          <a:prstGeom prst="rect">
            <a:avLst/>
          </a:prstGeom>
        </p:spPr>
      </p:pic>
      <p:grpSp>
        <p:nvGrpSpPr>
          <p:cNvPr id="341" name="Group 340">
            <a:extLst>
              <a:ext uri="{FF2B5EF4-FFF2-40B4-BE49-F238E27FC236}">
                <a16:creationId xmlns:a16="http://schemas.microsoft.com/office/drawing/2014/main" id="{0B6D6C4A-0E5B-DA35-C52D-837D2E915983}"/>
              </a:ext>
            </a:extLst>
          </p:cNvPr>
          <p:cNvGrpSpPr/>
          <p:nvPr/>
        </p:nvGrpSpPr>
        <p:grpSpPr>
          <a:xfrm>
            <a:off x="10688457" y="246015"/>
            <a:ext cx="4186620" cy="7681536"/>
            <a:chOff x="10565363" y="246015"/>
            <a:chExt cx="4186620" cy="7681536"/>
          </a:xfrm>
        </p:grpSpPr>
        <p:sp>
          <p:nvSpPr>
            <p:cNvPr id="342" name="Text 0">
              <a:extLst>
                <a:ext uri="{FF2B5EF4-FFF2-40B4-BE49-F238E27FC236}">
                  <a16:creationId xmlns:a16="http://schemas.microsoft.com/office/drawing/2014/main" id="{B2AEBB4A-C7DC-4C4F-95B8-F4F516CF1C9B}"/>
                </a:ext>
              </a:extLst>
            </p:cNvPr>
            <p:cNvSpPr/>
            <p:nvPr/>
          </p:nvSpPr>
          <p:spPr>
            <a:xfrm>
              <a:off x="10616705" y="246015"/>
              <a:ext cx="4135278" cy="4552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4750"/>
                </a:lnSpc>
                <a:buNone/>
              </a:pPr>
              <a:r>
                <a:rPr lang="en-US" sz="280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Data Interpretation</a:t>
              </a:r>
              <a:endParaRPr lang="en-US" sz="2800" dirty="0"/>
            </a:p>
          </p:txBody>
        </p:sp>
        <p:sp>
          <p:nvSpPr>
            <p:cNvPr id="343" name="Shape 1">
              <a:extLst>
                <a:ext uri="{FF2B5EF4-FFF2-40B4-BE49-F238E27FC236}">
                  <a16:creationId xmlns:a16="http://schemas.microsoft.com/office/drawing/2014/main" id="{8D08584A-F01B-3B0A-C08D-1939EDF002DA}"/>
                </a:ext>
              </a:extLst>
            </p:cNvPr>
            <p:cNvSpPr/>
            <p:nvPr/>
          </p:nvSpPr>
          <p:spPr>
            <a:xfrm>
              <a:off x="10565363" y="912605"/>
              <a:ext cx="3227840" cy="1852046"/>
            </a:xfrm>
            <a:prstGeom prst="roundRect">
              <a:avLst>
                <a:gd name="adj" fmla="val 3948"/>
              </a:avLst>
            </a:prstGeom>
            <a:solidFill>
              <a:srgbClr val="EBA7DE"/>
            </a:solidFill>
            <a:ln w="762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344" name="Text 2">
              <a:extLst>
                <a:ext uri="{FF2B5EF4-FFF2-40B4-BE49-F238E27FC236}">
                  <a16:creationId xmlns:a16="http://schemas.microsoft.com/office/drawing/2014/main" id="{E2116886-741B-CEF6-EC7C-3861DFACED6B}"/>
                </a:ext>
              </a:extLst>
            </p:cNvPr>
            <p:cNvSpPr/>
            <p:nvPr/>
          </p:nvSpPr>
          <p:spPr>
            <a:xfrm>
              <a:off x="10767413" y="959713"/>
              <a:ext cx="2067588" cy="21931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50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Category Dominance</a:t>
              </a:r>
              <a:endParaRPr lang="en-US" dirty="0"/>
            </a:p>
          </p:txBody>
        </p:sp>
        <p:sp>
          <p:nvSpPr>
            <p:cNvPr id="345" name="Text 3">
              <a:extLst>
                <a:ext uri="{FF2B5EF4-FFF2-40B4-BE49-F238E27FC236}">
                  <a16:creationId xmlns:a16="http://schemas.microsoft.com/office/drawing/2014/main" id="{AF04FD82-C5B8-59C3-DE6E-942E6317F064}"/>
                </a:ext>
              </a:extLst>
            </p:cNvPr>
            <p:cNvSpPr/>
            <p:nvPr/>
          </p:nvSpPr>
          <p:spPr>
            <a:xfrm>
              <a:off x="10767412" y="1402012"/>
              <a:ext cx="2884070" cy="132939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Family and Game categories lead in both app count and total installs, representing the largest market opportunities</a:t>
              </a:r>
              <a:endParaRPr lang="en-US" sz="1400" dirty="0"/>
            </a:p>
          </p:txBody>
        </p:sp>
        <p:sp>
          <p:nvSpPr>
            <p:cNvPr id="346" name="Shape 4">
              <a:extLst>
                <a:ext uri="{FF2B5EF4-FFF2-40B4-BE49-F238E27FC236}">
                  <a16:creationId xmlns:a16="http://schemas.microsoft.com/office/drawing/2014/main" id="{9BA15657-2161-0D77-9BB1-F05B9CB0DACA}"/>
                </a:ext>
              </a:extLst>
            </p:cNvPr>
            <p:cNvSpPr/>
            <p:nvPr/>
          </p:nvSpPr>
          <p:spPr>
            <a:xfrm>
              <a:off x="10565363" y="3008314"/>
              <a:ext cx="3227942" cy="1852046"/>
            </a:xfrm>
            <a:prstGeom prst="roundRect">
              <a:avLst>
                <a:gd name="adj" fmla="val 3948"/>
              </a:avLst>
            </a:prstGeom>
            <a:solidFill>
              <a:srgbClr val="EBA7DE"/>
            </a:solidFill>
            <a:ln w="762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347" name="Text 5">
              <a:extLst>
                <a:ext uri="{FF2B5EF4-FFF2-40B4-BE49-F238E27FC236}">
                  <a16:creationId xmlns:a16="http://schemas.microsoft.com/office/drawing/2014/main" id="{F407E587-5202-D099-51DB-8060F5E7376E}"/>
                </a:ext>
              </a:extLst>
            </p:cNvPr>
            <p:cNvSpPr/>
            <p:nvPr/>
          </p:nvSpPr>
          <p:spPr>
            <a:xfrm>
              <a:off x="10802137" y="3036740"/>
              <a:ext cx="2067588" cy="2275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50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Quality Leaders</a:t>
              </a:r>
              <a:endParaRPr lang="en-US" dirty="0"/>
            </a:p>
          </p:txBody>
        </p:sp>
        <p:sp>
          <p:nvSpPr>
            <p:cNvPr id="348" name="Text 6">
              <a:extLst>
                <a:ext uri="{FF2B5EF4-FFF2-40B4-BE49-F238E27FC236}">
                  <a16:creationId xmlns:a16="http://schemas.microsoft.com/office/drawing/2014/main" id="{7E162965-6406-51F5-518D-9C18E68A2CE3}"/>
                </a:ext>
              </a:extLst>
            </p:cNvPr>
            <p:cNvSpPr/>
            <p:nvPr/>
          </p:nvSpPr>
          <p:spPr>
            <a:xfrm>
              <a:off x="10802136" y="3457030"/>
              <a:ext cx="2884171" cy="9320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Education and Art &amp; Design categories consistently receive the highest user ratings, indicating strong user satisfaction</a:t>
              </a:r>
              <a:endParaRPr lang="en-US" sz="1400" dirty="0"/>
            </a:p>
          </p:txBody>
        </p:sp>
        <p:sp>
          <p:nvSpPr>
            <p:cNvPr id="349" name="Shape 7">
              <a:extLst>
                <a:ext uri="{FF2B5EF4-FFF2-40B4-BE49-F238E27FC236}">
                  <a16:creationId xmlns:a16="http://schemas.microsoft.com/office/drawing/2014/main" id="{4419925A-305E-48B1-E343-E78A53D2907D}"/>
                </a:ext>
              </a:extLst>
            </p:cNvPr>
            <p:cNvSpPr/>
            <p:nvPr/>
          </p:nvSpPr>
          <p:spPr>
            <a:xfrm>
              <a:off x="10565363" y="5409382"/>
              <a:ext cx="3235247" cy="2518169"/>
            </a:xfrm>
            <a:prstGeom prst="roundRect">
              <a:avLst>
                <a:gd name="adj" fmla="val 5646"/>
              </a:avLst>
            </a:prstGeom>
            <a:solidFill>
              <a:srgbClr val="EBA7DE"/>
            </a:solidFill>
            <a:ln w="762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350" name="Text 8">
              <a:extLst>
                <a:ext uri="{FF2B5EF4-FFF2-40B4-BE49-F238E27FC236}">
                  <a16:creationId xmlns:a16="http://schemas.microsoft.com/office/drawing/2014/main" id="{3E68D4AC-EB79-31C1-FCEE-12A8A743DB6F}"/>
                </a:ext>
              </a:extLst>
            </p:cNvPr>
            <p:cNvSpPr/>
            <p:nvPr/>
          </p:nvSpPr>
          <p:spPr>
            <a:xfrm>
              <a:off x="10767413" y="5426236"/>
              <a:ext cx="2067588" cy="2275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50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Free App Economy</a:t>
              </a:r>
              <a:endParaRPr lang="en-US" dirty="0"/>
            </a:p>
          </p:txBody>
        </p:sp>
        <p:sp>
          <p:nvSpPr>
            <p:cNvPr id="351" name="Text 9">
              <a:extLst>
                <a:ext uri="{FF2B5EF4-FFF2-40B4-BE49-F238E27FC236}">
                  <a16:creationId xmlns:a16="http://schemas.microsoft.com/office/drawing/2014/main" id="{7A2CB8F0-D480-08F5-1739-A9272AC4489D}"/>
                </a:ext>
              </a:extLst>
            </p:cNvPr>
            <p:cNvSpPr/>
            <p:nvPr/>
          </p:nvSpPr>
          <p:spPr>
            <a:xfrm>
              <a:off x="10616705" y="5846527"/>
              <a:ext cx="3183905" cy="201076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Free apps comprise nearly the entire </a:t>
              </a:r>
            </a:p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marketplace, maximizing user reach </a:t>
              </a:r>
            </a:p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and creating monetization through ads </a:t>
              </a:r>
            </a:p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and in-app purchases</a:t>
              </a:r>
              <a:endParaRPr lang="en-US" sz="1400" dirty="0"/>
            </a:p>
          </p:txBody>
        </p:sp>
      </p:grpSp>
      <p:pic>
        <p:nvPicPr>
          <p:cNvPr id="246" name="Picture 245">
            <a:extLst>
              <a:ext uri="{FF2B5EF4-FFF2-40B4-BE49-F238E27FC236}">
                <a16:creationId xmlns:a16="http://schemas.microsoft.com/office/drawing/2014/main" id="{65119B94-CCD3-666F-26DC-449F86AE0096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0533879" y="-1625801"/>
            <a:ext cx="1455120" cy="1455120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B3B17621-6716-B988-6F0F-236061E4146A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2764698" y="-2939541"/>
            <a:ext cx="1381333" cy="1381333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C3962D27-BC80-2893-5C15-59721187EB87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0466788" y="-1823012"/>
            <a:ext cx="1564644" cy="1564644"/>
          </a:xfrm>
          <a:prstGeom prst="rect">
            <a:avLst/>
          </a:prstGeom>
        </p:spPr>
      </p:pic>
      <p:pic>
        <p:nvPicPr>
          <p:cNvPr id="249" name="Picture 4" descr="Minecraft Logo, Game, Block PNG Image">
            <a:extLst>
              <a:ext uri="{FF2B5EF4-FFF2-40B4-BE49-F238E27FC236}">
                <a16:creationId xmlns:a16="http://schemas.microsoft.com/office/drawing/2014/main" id="{5DFE50C6-2F2B-F162-3F75-5A5248FF9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408" y="-2995627"/>
            <a:ext cx="1417677" cy="141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6" descr="Subway Surfers Icon transparent PNG ...">
            <a:extLst>
              <a:ext uri="{FF2B5EF4-FFF2-40B4-BE49-F238E27FC236}">
                <a16:creationId xmlns:a16="http://schemas.microsoft.com/office/drawing/2014/main" id="{5960B5D6-1A92-504E-85FD-3AB388DA13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894" y="-1692786"/>
            <a:ext cx="1425638" cy="14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054EAD11-C81B-3A56-109E-8935484CF4F9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2703640" y="-3157599"/>
            <a:ext cx="1699439" cy="1699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17540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CC6D14-B850-9CF4-F08C-8148BD5BDE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icture 228">
            <a:extLst>
              <a:ext uri="{FF2B5EF4-FFF2-40B4-BE49-F238E27FC236}">
                <a16:creationId xmlns:a16="http://schemas.microsoft.com/office/drawing/2014/main" id="{95AD093D-8A6E-435F-3522-0D3EA99DC4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703966" y="7695716"/>
            <a:ext cx="1680277" cy="502964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77F9BD4-258F-F835-CA44-0BEB68E7AA5A}"/>
              </a:ext>
            </a:extLst>
          </p:cNvPr>
          <p:cNvSpPr/>
          <p:nvPr/>
        </p:nvSpPr>
        <p:spPr>
          <a:xfrm>
            <a:off x="-672" y="-38390"/>
            <a:ext cx="14630400" cy="8286999"/>
          </a:xfrm>
          <a:prstGeom prst="rect">
            <a:avLst/>
          </a:prstGeom>
          <a:solidFill>
            <a:srgbClr val="0087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7640584-DE8D-615B-DC35-C053F19DFFA5}"/>
              </a:ext>
            </a:extLst>
          </p:cNvPr>
          <p:cNvGrpSpPr/>
          <p:nvPr/>
        </p:nvGrpSpPr>
        <p:grpSpPr>
          <a:xfrm>
            <a:off x="-5260632" y="-30920"/>
            <a:ext cx="15483840" cy="8229600"/>
            <a:chOff x="-5297819" y="1470"/>
            <a:chExt cx="15483840" cy="8229600"/>
          </a:xfrm>
        </p:grpSpPr>
        <p:sp>
          <p:nvSpPr>
            <p:cNvPr id="2" name="Freeform: Shape 1">
              <a:extLst>
                <a:ext uri="{FF2B5EF4-FFF2-40B4-BE49-F238E27FC236}">
                  <a16:creationId xmlns:a16="http://schemas.microsoft.com/office/drawing/2014/main" id="{C4854369-A096-F0AD-B968-1E5F858927E2}"/>
                </a:ext>
              </a:extLst>
            </p:cNvPr>
            <p:cNvSpPr/>
            <p:nvPr/>
          </p:nvSpPr>
          <p:spPr>
            <a:xfrm>
              <a:off x="-5297819" y="147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431336 h 8229600"/>
                <a:gd name="connsiteX3" fmla="*/ 14653263 w 15483840"/>
                <a:gd name="connsiteY3" fmla="*/ 426720 h 8229600"/>
                <a:gd name="connsiteX4" fmla="*/ 15323817 w 15483840"/>
                <a:gd name="connsiteY4" fmla="*/ 426720 h 8229600"/>
                <a:gd name="connsiteX5" fmla="*/ 15483840 w 15483840"/>
                <a:gd name="connsiteY5" fmla="*/ 586743 h 8229600"/>
                <a:gd name="connsiteX6" fmla="*/ 15483840 w 15483840"/>
                <a:gd name="connsiteY6" fmla="*/ 1226817 h 8229600"/>
                <a:gd name="connsiteX7" fmla="*/ 15323817 w 15483840"/>
                <a:gd name="connsiteY7" fmla="*/ 1386840 h 8229600"/>
                <a:gd name="connsiteX8" fmla="*/ 14653263 w 15483840"/>
                <a:gd name="connsiteY8" fmla="*/ 1386840 h 8229600"/>
                <a:gd name="connsiteX9" fmla="*/ 14630400 w 15483840"/>
                <a:gd name="connsiteY9" fmla="*/ 138222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431336"/>
                  </a:lnTo>
                  <a:lnTo>
                    <a:pt x="14653263" y="426720"/>
                  </a:lnTo>
                  <a:lnTo>
                    <a:pt x="15323817" y="426720"/>
                  </a:lnTo>
                  <a:cubicBezTo>
                    <a:pt x="15412195" y="426720"/>
                    <a:pt x="15483840" y="498365"/>
                    <a:pt x="15483840" y="586743"/>
                  </a:cubicBezTo>
                  <a:lnTo>
                    <a:pt x="15483840" y="1226817"/>
                  </a:lnTo>
                  <a:cubicBezTo>
                    <a:pt x="15483840" y="1315195"/>
                    <a:pt x="15412195" y="1386840"/>
                    <a:pt x="15323817" y="1386840"/>
                  </a:cubicBezTo>
                  <a:lnTo>
                    <a:pt x="14653263" y="1386840"/>
                  </a:lnTo>
                  <a:lnTo>
                    <a:pt x="14630400" y="138222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A70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60" name="Group 59">
              <a:extLst>
                <a:ext uri="{FF2B5EF4-FFF2-40B4-BE49-F238E27FC236}">
                  <a16:creationId xmlns:a16="http://schemas.microsoft.com/office/drawing/2014/main" id="{CED24E8D-BA8C-73C6-D446-20EFD1113E42}"/>
                </a:ext>
              </a:extLst>
            </p:cNvPr>
            <p:cNvGrpSpPr/>
            <p:nvPr/>
          </p:nvGrpSpPr>
          <p:grpSpPr>
            <a:xfrm>
              <a:off x="2357332" y="764417"/>
              <a:ext cx="7006483" cy="5272727"/>
              <a:chOff x="6257884" y="1540669"/>
              <a:chExt cx="7006483" cy="5272727"/>
            </a:xfrm>
          </p:grpSpPr>
          <p:sp>
            <p:nvSpPr>
              <p:cNvPr id="30" name="Text 0">
                <a:extLst>
                  <a:ext uri="{FF2B5EF4-FFF2-40B4-BE49-F238E27FC236}">
                    <a16:creationId xmlns:a16="http://schemas.microsoft.com/office/drawing/2014/main" id="{187F6455-36C6-8AEF-C95E-7B22B9C14716}"/>
                  </a:ext>
                </a:extLst>
              </p:cNvPr>
              <p:cNvSpPr/>
              <p:nvPr/>
            </p:nvSpPr>
            <p:spPr>
              <a:xfrm>
                <a:off x="6257884" y="1540669"/>
                <a:ext cx="5670590" cy="70877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Problem Statement</a:t>
                </a:r>
                <a:endParaRPr lang="en-US" sz="4450" dirty="0"/>
              </a:p>
            </p:txBody>
          </p:sp>
          <p:sp>
            <p:nvSpPr>
              <p:cNvPr id="31" name="Text 1">
                <a:extLst>
                  <a:ext uri="{FF2B5EF4-FFF2-40B4-BE49-F238E27FC236}">
                    <a16:creationId xmlns:a16="http://schemas.microsoft.com/office/drawing/2014/main" id="{45DED11C-9F12-48FF-4369-92C04E6FE68F}"/>
                  </a:ext>
                </a:extLst>
              </p:cNvPr>
              <p:cNvSpPr/>
              <p:nvPr/>
            </p:nvSpPr>
            <p:spPr>
              <a:xfrm>
                <a:off x="6257884" y="2816423"/>
                <a:ext cx="3402330" cy="4252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3300"/>
                  </a:lnSpc>
                  <a:buNone/>
                </a:pPr>
                <a:r>
                  <a:rPr lang="en-US" sz="26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Our Challenge</a:t>
                </a:r>
                <a:endParaRPr lang="en-US" sz="2650" dirty="0"/>
              </a:p>
            </p:txBody>
          </p:sp>
          <p:sp>
            <p:nvSpPr>
              <p:cNvPr id="32" name="Text 2">
                <a:extLst>
                  <a:ext uri="{FF2B5EF4-FFF2-40B4-BE49-F238E27FC236}">
                    <a16:creationId xmlns:a16="http://schemas.microsoft.com/office/drawing/2014/main" id="{1A95DD4F-93DE-7498-6A90-427931C653C5}"/>
                  </a:ext>
                </a:extLst>
              </p:cNvPr>
              <p:cNvSpPr/>
              <p:nvPr/>
            </p:nvSpPr>
            <p:spPr>
              <a:xfrm>
                <a:off x="6257884" y="3468529"/>
                <a:ext cx="3501509" cy="1451610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Analyze Google Play Store data to unlock actionable insights that drive better app development and business decisions.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33" name="Shape 11">
                <a:extLst>
                  <a:ext uri="{FF2B5EF4-FFF2-40B4-BE49-F238E27FC236}">
                    <a16:creationId xmlns:a16="http://schemas.microsoft.com/office/drawing/2014/main" id="{52315D8A-92DF-B815-DF2A-A46E0B5F9547}"/>
                  </a:ext>
                </a:extLst>
              </p:cNvPr>
              <p:cNvSpPr/>
              <p:nvPr/>
            </p:nvSpPr>
            <p:spPr>
              <a:xfrm>
                <a:off x="9660213" y="2768720"/>
                <a:ext cx="3501509" cy="4044676"/>
              </a:xfrm>
              <a:prstGeom prst="roundRect">
                <a:avLst>
                  <a:gd name="adj" fmla="val 5504"/>
                </a:avLst>
              </a:prstGeom>
              <a:solidFill>
                <a:srgbClr val="FFBA08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55" name="Text 3">
                <a:extLst>
                  <a:ext uri="{FF2B5EF4-FFF2-40B4-BE49-F238E27FC236}">
                    <a16:creationId xmlns:a16="http://schemas.microsoft.com/office/drawing/2014/main" id="{7932228F-9F21-5D20-4F3F-70069A32D488}"/>
                  </a:ext>
                </a:extLst>
              </p:cNvPr>
              <p:cNvSpPr/>
              <p:nvPr/>
            </p:nvSpPr>
            <p:spPr>
              <a:xfrm>
                <a:off x="9762858" y="2816423"/>
                <a:ext cx="3402330" cy="42529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3300"/>
                  </a:lnSpc>
                  <a:buNone/>
                </a:pPr>
                <a:r>
                  <a:rPr lang="en-US" sz="26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Key Questions</a:t>
                </a:r>
                <a:endParaRPr lang="en-US" sz="2650" dirty="0"/>
              </a:p>
            </p:txBody>
          </p:sp>
          <p:sp>
            <p:nvSpPr>
              <p:cNvPr id="56" name="Text 4">
                <a:extLst>
                  <a:ext uri="{FF2B5EF4-FFF2-40B4-BE49-F238E27FC236}">
                    <a16:creationId xmlns:a16="http://schemas.microsoft.com/office/drawing/2014/main" id="{A212F519-B3C3-3C2E-1068-45DB01712FE4}"/>
                  </a:ext>
                </a:extLst>
              </p:cNvPr>
              <p:cNvSpPr/>
              <p:nvPr/>
            </p:nvSpPr>
            <p:spPr>
              <a:xfrm>
                <a:off x="9762858" y="3468529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How are apps distributed across categories?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7" name="Text 5">
                <a:extLst>
                  <a:ext uri="{FF2B5EF4-FFF2-40B4-BE49-F238E27FC236}">
                    <a16:creationId xmlns:a16="http://schemas.microsoft.com/office/drawing/2014/main" id="{B4005932-1626-C9C7-4BC7-F5601E9544F0}"/>
                  </a:ext>
                </a:extLst>
              </p:cNvPr>
              <p:cNvSpPr/>
              <p:nvPr/>
            </p:nvSpPr>
            <p:spPr>
              <a:xfrm>
                <a:off x="9762858" y="4273629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What drives higher ratings and engagement?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8" name="Text 6">
                <a:extLst>
                  <a:ext uri="{FF2B5EF4-FFF2-40B4-BE49-F238E27FC236}">
                    <a16:creationId xmlns:a16="http://schemas.microsoft.com/office/drawing/2014/main" id="{85F63C59-3A03-39DE-06A7-FE6067346FAE}"/>
                  </a:ext>
                </a:extLst>
              </p:cNvPr>
              <p:cNvSpPr/>
              <p:nvPr/>
            </p:nvSpPr>
            <p:spPr>
              <a:xfrm>
                <a:off x="9762858" y="5078730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How do free and paid apps compare in performance?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59" name="Text 7">
                <a:extLst>
                  <a:ext uri="{FF2B5EF4-FFF2-40B4-BE49-F238E27FC236}">
                    <a16:creationId xmlns:a16="http://schemas.microsoft.com/office/drawing/2014/main" id="{DF869EF3-7FC0-DB39-A7E5-16AE0C131D5B}"/>
                  </a:ext>
                </a:extLst>
              </p:cNvPr>
              <p:cNvSpPr/>
              <p:nvPr/>
            </p:nvSpPr>
            <p:spPr>
              <a:xfrm>
                <a:off x="9762858" y="5883831"/>
                <a:ext cx="3501509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342900" indent="-342900" algn="l">
                  <a:lnSpc>
                    <a:spcPts val="2850"/>
                  </a:lnSpc>
                  <a:buSzPct val="100000"/>
                  <a:buChar char="•"/>
                </a:pPr>
                <a:r>
                  <a:rPr lang="en-US" sz="1750" dirty="0">
                    <a:solidFill>
                      <a:schemeClr val="bg1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Which categories show the strongest user engagement?</a:t>
                </a:r>
                <a:endParaRPr lang="en-US" sz="1750" dirty="0">
                  <a:solidFill>
                    <a:schemeClr val="bg1"/>
                  </a:solidFill>
                </a:endParaRPr>
              </a:p>
            </p:txBody>
          </p:sp>
        </p:grp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3752C83-980F-DFEC-5412-A0917C298190}"/>
              </a:ext>
            </a:extLst>
          </p:cNvPr>
          <p:cNvGrpSpPr/>
          <p:nvPr/>
        </p:nvGrpSpPr>
        <p:grpSpPr>
          <a:xfrm>
            <a:off x="-5273767" y="-25461"/>
            <a:ext cx="19251524" cy="8229600"/>
            <a:chOff x="-5320679" y="-2015"/>
            <a:chExt cx="19251524" cy="8229600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992A326A-DAFB-6278-643A-C1FFD36725E0}"/>
                </a:ext>
              </a:extLst>
            </p:cNvPr>
            <p:cNvSpPr/>
            <p:nvPr/>
          </p:nvSpPr>
          <p:spPr>
            <a:xfrm>
              <a:off x="-5320679" y="-2015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1508296 h 8229600"/>
                <a:gd name="connsiteX3" fmla="*/ 14653263 w 15483840"/>
                <a:gd name="connsiteY3" fmla="*/ 1503680 h 8229600"/>
                <a:gd name="connsiteX4" fmla="*/ 15323817 w 15483840"/>
                <a:gd name="connsiteY4" fmla="*/ 1503680 h 8229600"/>
                <a:gd name="connsiteX5" fmla="*/ 15483840 w 15483840"/>
                <a:gd name="connsiteY5" fmla="*/ 1663703 h 8229600"/>
                <a:gd name="connsiteX6" fmla="*/ 15483840 w 15483840"/>
                <a:gd name="connsiteY6" fmla="*/ 2303777 h 8229600"/>
                <a:gd name="connsiteX7" fmla="*/ 15323817 w 15483840"/>
                <a:gd name="connsiteY7" fmla="*/ 2463800 h 8229600"/>
                <a:gd name="connsiteX8" fmla="*/ 14653263 w 15483840"/>
                <a:gd name="connsiteY8" fmla="*/ 2463800 h 8229600"/>
                <a:gd name="connsiteX9" fmla="*/ 14630400 w 15483840"/>
                <a:gd name="connsiteY9" fmla="*/ 245918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1508296"/>
                  </a:lnTo>
                  <a:lnTo>
                    <a:pt x="14653263" y="1503680"/>
                  </a:lnTo>
                  <a:lnTo>
                    <a:pt x="15323817" y="1503680"/>
                  </a:lnTo>
                  <a:cubicBezTo>
                    <a:pt x="15412195" y="1503680"/>
                    <a:pt x="15483840" y="1575325"/>
                    <a:pt x="15483840" y="1663703"/>
                  </a:cubicBezTo>
                  <a:lnTo>
                    <a:pt x="15483840" y="2303777"/>
                  </a:lnTo>
                  <a:cubicBezTo>
                    <a:pt x="15483840" y="2392155"/>
                    <a:pt x="15412195" y="2463800"/>
                    <a:pt x="15323817" y="2463800"/>
                  </a:cubicBezTo>
                  <a:lnTo>
                    <a:pt x="14653263" y="2463800"/>
                  </a:lnTo>
                  <a:lnTo>
                    <a:pt x="14630400" y="245918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BA08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3C3ED51-826C-8134-7CB0-1CEF1F6D4D61}"/>
                </a:ext>
              </a:extLst>
            </p:cNvPr>
            <p:cNvGrpSpPr/>
            <p:nvPr/>
          </p:nvGrpSpPr>
          <p:grpSpPr>
            <a:xfrm>
              <a:off x="4038094" y="456897"/>
              <a:ext cx="9892751" cy="6883329"/>
              <a:chOff x="3365543" y="473245"/>
              <a:chExt cx="9892751" cy="6883329"/>
            </a:xfrm>
          </p:grpSpPr>
          <p:sp>
            <p:nvSpPr>
              <p:cNvPr id="8" name="Text 0">
                <a:extLst>
                  <a:ext uri="{FF2B5EF4-FFF2-40B4-BE49-F238E27FC236}">
                    <a16:creationId xmlns:a16="http://schemas.microsoft.com/office/drawing/2014/main" id="{D1340314-D2EC-38BF-2570-D6B67C11E043}"/>
                  </a:ext>
                </a:extLst>
              </p:cNvPr>
              <p:cNvSpPr/>
              <p:nvPr/>
            </p:nvSpPr>
            <p:spPr>
              <a:xfrm>
                <a:off x="3555113" y="473245"/>
                <a:ext cx="4301043" cy="43566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Dataset Overview</a:t>
                </a:r>
                <a:endParaRPr lang="en-US" sz="4450" dirty="0"/>
              </a:p>
            </p:txBody>
          </p:sp>
          <p:sp>
            <p:nvSpPr>
              <p:cNvPr id="9" name="Text 10">
                <a:extLst>
                  <a:ext uri="{FF2B5EF4-FFF2-40B4-BE49-F238E27FC236}">
                    <a16:creationId xmlns:a16="http://schemas.microsoft.com/office/drawing/2014/main" id="{7A313CD2-BD19-658B-8E29-7AF420BAA4F7}"/>
                  </a:ext>
                </a:extLst>
              </p:cNvPr>
              <p:cNvSpPr/>
              <p:nvPr/>
            </p:nvSpPr>
            <p:spPr>
              <a:xfrm>
                <a:off x="3365543" y="1062828"/>
                <a:ext cx="9892751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b="1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Data Source:</a:t>
                </a: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 Kaggle — Google Play Store Dataset</a:t>
                </a:r>
                <a:endParaRPr lang="en-US" sz="1750" dirty="0"/>
              </a:p>
            </p:txBody>
          </p:sp>
          <p:sp>
            <p:nvSpPr>
              <p:cNvPr id="10" name="Shape 11">
                <a:extLst>
                  <a:ext uri="{FF2B5EF4-FFF2-40B4-BE49-F238E27FC236}">
                    <a16:creationId xmlns:a16="http://schemas.microsoft.com/office/drawing/2014/main" id="{9D91E9BB-0D93-5826-8886-1341E1766134}"/>
                  </a:ext>
                </a:extLst>
              </p:cNvPr>
              <p:cNvSpPr/>
              <p:nvPr/>
            </p:nvSpPr>
            <p:spPr>
              <a:xfrm>
                <a:off x="3607455" y="1746228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1" name="Text 1">
                <a:extLst>
                  <a:ext uri="{FF2B5EF4-FFF2-40B4-BE49-F238E27FC236}">
                    <a16:creationId xmlns:a16="http://schemas.microsoft.com/office/drawing/2014/main" id="{D520147C-F29A-80BF-9517-2EC1FA6AF0CC}"/>
                  </a:ext>
                </a:extLst>
              </p:cNvPr>
              <p:cNvSpPr/>
              <p:nvPr/>
            </p:nvSpPr>
            <p:spPr>
              <a:xfrm>
                <a:off x="4137800" y="1673469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10,836</a:t>
                </a:r>
                <a:endParaRPr lang="en-US" sz="4000" dirty="0"/>
              </a:p>
            </p:txBody>
          </p:sp>
          <p:sp>
            <p:nvSpPr>
              <p:cNvPr id="12" name="Text 2">
                <a:extLst>
                  <a:ext uri="{FF2B5EF4-FFF2-40B4-BE49-F238E27FC236}">
                    <a16:creationId xmlns:a16="http://schemas.microsoft.com/office/drawing/2014/main" id="{49DD33DE-C526-9DB4-2F90-3C17524044D2}"/>
                  </a:ext>
                </a:extLst>
              </p:cNvPr>
              <p:cNvSpPr/>
              <p:nvPr/>
            </p:nvSpPr>
            <p:spPr>
              <a:xfrm>
                <a:off x="4479810" y="2553404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Total Apps</a:t>
                </a:r>
                <a:endParaRPr lang="en-US" sz="2200" dirty="0"/>
              </a:p>
            </p:txBody>
          </p:sp>
          <p:sp>
            <p:nvSpPr>
              <p:cNvPr id="13" name="Text 3">
                <a:extLst>
                  <a:ext uri="{FF2B5EF4-FFF2-40B4-BE49-F238E27FC236}">
                    <a16:creationId xmlns:a16="http://schemas.microsoft.com/office/drawing/2014/main" id="{9FAD5A1A-1E7A-4687-A8D0-951925BCB6E5}"/>
                  </a:ext>
                </a:extLst>
              </p:cNvPr>
              <p:cNvSpPr/>
              <p:nvPr/>
            </p:nvSpPr>
            <p:spPr>
              <a:xfrm>
                <a:off x="4137800" y="3047127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Comprehensive app ecosystem</a:t>
                </a:r>
                <a:endParaRPr lang="en-US" sz="1750" dirty="0"/>
              </a:p>
            </p:txBody>
          </p:sp>
          <p:sp>
            <p:nvSpPr>
              <p:cNvPr id="14" name="Shape 11">
                <a:extLst>
                  <a:ext uri="{FF2B5EF4-FFF2-40B4-BE49-F238E27FC236}">
                    <a16:creationId xmlns:a16="http://schemas.microsoft.com/office/drawing/2014/main" id="{D156CC20-59EB-485D-4F12-AD00B4C8D2C6}"/>
                  </a:ext>
                </a:extLst>
              </p:cNvPr>
              <p:cNvSpPr/>
              <p:nvPr/>
            </p:nvSpPr>
            <p:spPr>
              <a:xfrm>
                <a:off x="3607455" y="3684825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5" name="Text 4">
                <a:extLst>
                  <a:ext uri="{FF2B5EF4-FFF2-40B4-BE49-F238E27FC236}">
                    <a16:creationId xmlns:a16="http://schemas.microsoft.com/office/drawing/2014/main" id="{DD6A8C75-83B0-49A5-0E5B-4EDF9D08C2F6}"/>
                  </a:ext>
                </a:extLst>
              </p:cNvPr>
              <p:cNvSpPr/>
              <p:nvPr/>
            </p:nvSpPr>
            <p:spPr>
              <a:xfrm>
                <a:off x="4137800" y="3618023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33</a:t>
                </a:r>
                <a:endParaRPr lang="en-US" sz="4000" dirty="0"/>
              </a:p>
            </p:txBody>
          </p:sp>
          <p:sp>
            <p:nvSpPr>
              <p:cNvPr id="16" name="Text 5">
                <a:extLst>
                  <a:ext uri="{FF2B5EF4-FFF2-40B4-BE49-F238E27FC236}">
                    <a16:creationId xmlns:a16="http://schemas.microsoft.com/office/drawing/2014/main" id="{9351CCD9-5BA9-A4B4-3F29-BEF919CD4BBC}"/>
                  </a:ext>
                </a:extLst>
              </p:cNvPr>
              <p:cNvSpPr/>
              <p:nvPr/>
            </p:nvSpPr>
            <p:spPr>
              <a:xfrm>
                <a:off x="4479810" y="4497958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Categories</a:t>
                </a:r>
                <a:endParaRPr lang="en-US" sz="2200" dirty="0"/>
              </a:p>
            </p:txBody>
          </p:sp>
          <p:sp>
            <p:nvSpPr>
              <p:cNvPr id="17" name="Text 6">
                <a:extLst>
                  <a:ext uri="{FF2B5EF4-FFF2-40B4-BE49-F238E27FC236}">
                    <a16:creationId xmlns:a16="http://schemas.microsoft.com/office/drawing/2014/main" id="{3EB0BCF5-678A-F8E9-4A2D-F23FAFD1D0B2}"/>
                  </a:ext>
                </a:extLst>
              </p:cNvPr>
              <p:cNvSpPr/>
              <p:nvPr/>
            </p:nvSpPr>
            <p:spPr>
              <a:xfrm>
                <a:off x="4137800" y="4991681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Diverse app segments</a:t>
                </a:r>
                <a:endParaRPr lang="en-US" sz="1750" dirty="0"/>
              </a:p>
            </p:txBody>
          </p:sp>
          <p:sp>
            <p:nvSpPr>
              <p:cNvPr id="18" name="Shape 11">
                <a:extLst>
                  <a:ext uri="{FF2B5EF4-FFF2-40B4-BE49-F238E27FC236}">
                    <a16:creationId xmlns:a16="http://schemas.microsoft.com/office/drawing/2014/main" id="{C9329893-E1DA-812D-3E76-B791A4F565C3}"/>
                  </a:ext>
                </a:extLst>
              </p:cNvPr>
              <p:cNvSpPr/>
              <p:nvPr/>
            </p:nvSpPr>
            <p:spPr>
              <a:xfrm>
                <a:off x="3616739" y="5625762"/>
                <a:ext cx="4196358" cy="1730812"/>
              </a:xfrm>
              <a:prstGeom prst="roundRect">
                <a:avLst>
                  <a:gd name="adj" fmla="val 5504"/>
                </a:avLst>
              </a:prstGeom>
              <a:solidFill>
                <a:srgbClr val="FFA700">
                  <a:alpha val="80000"/>
                </a:srgbClr>
              </a:solidFill>
              <a:ln w="30480">
                <a:noFill/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19" name="Text 7">
                <a:extLst>
                  <a:ext uri="{FF2B5EF4-FFF2-40B4-BE49-F238E27FC236}">
                    <a16:creationId xmlns:a16="http://schemas.microsoft.com/office/drawing/2014/main" id="{E073B41B-5694-CF8C-7ECC-5CBD8A000EFF}"/>
                  </a:ext>
                </a:extLst>
              </p:cNvPr>
              <p:cNvSpPr/>
              <p:nvPr/>
            </p:nvSpPr>
            <p:spPr>
              <a:xfrm>
                <a:off x="4137800" y="5641393"/>
                <a:ext cx="3154236" cy="46003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5850"/>
                  </a:lnSpc>
                  <a:buNone/>
                </a:pPr>
                <a:r>
                  <a:rPr lang="en-US" sz="40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2012-16</a:t>
                </a:r>
                <a:endParaRPr lang="en-US" sz="4000" dirty="0"/>
              </a:p>
            </p:txBody>
          </p:sp>
          <p:sp>
            <p:nvSpPr>
              <p:cNvPr id="20" name="Text 8">
                <a:extLst>
                  <a:ext uri="{FF2B5EF4-FFF2-40B4-BE49-F238E27FC236}">
                    <a16:creationId xmlns:a16="http://schemas.microsoft.com/office/drawing/2014/main" id="{ACA78F3C-9AD4-9441-C0AE-8D3DD7E17926}"/>
                  </a:ext>
                </a:extLst>
              </p:cNvPr>
              <p:cNvSpPr/>
              <p:nvPr/>
            </p:nvSpPr>
            <p:spPr>
              <a:xfrm>
                <a:off x="4479811" y="6521328"/>
                <a:ext cx="2150476" cy="21779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Time Period</a:t>
                </a:r>
                <a:endParaRPr lang="en-US" sz="2200" dirty="0"/>
              </a:p>
            </p:txBody>
          </p:sp>
          <p:sp>
            <p:nvSpPr>
              <p:cNvPr id="21" name="Text 9">
                <a:extLst>
                  <a:ext uri="{FF2B5EF4-FFF2-40B4-BE49-F238E27FC236}">
                    <a16:creationId xmlns:a16="http://schemas.microsoft.com/office/drawing/2014/main" id="{BE7A0D90-2044-2104-D333-DA0AF84FDB3B}"/>
                  </a:ext>
                </a:extLst>
              </p:cNvPr>
              <p:cNvSpPr/>
              <p:nvPr/>
            </p:nvSpPr>
            <p:spPr>
              <a:xfrm>
                <a:off x="4137800" y="7015051"/>
                <a:ext cx="3154236" cy="22306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ctr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Multi-year analysis</a:t>
                </a:r>
                <a:endParaRPr lang="en-US" sz="1750" dirty="0"/>
              </a:p>
            </p:txBody>
          </p: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5918682-A500-C194-5988-4935BC3B17BE}"/>
              </a:ext>
            </a:extLst>
          </p:cNvPr>
          <p:cNvGrpSpPr/>
          <p:nvPr/>
        </p:nvGrpSpPr>
        <p:grpSpPr>
          <a:xfrm>
            <a:off x="-5304837" y="-31652"/>
            <a:ext cx="15483840" cy="8229600"/>
            <a:chOff x="-5328299" y="-31652"/>
            <a:chExt cx="15483840" cy="8229600"/>
          </a:xfrm>
        </p:grpSpPr>
        <p:sp>
          <p:nvSpPr>
            <p:cNvPr id="23" name="Freeform: Shape 22">
              <a:extLst>
                <a:ext uri="{FF2B5EF4-FFF2-40B4-BE49-F238E27FC236}">
                  <a16:creationId xmlns:a16="http://schemas.microsoft.com/office/drawing/2014/main" id="{958871F2-0147-790A-EA35-46E152E6E5F2}"/>
                </a:ext>
              </a:extLst>
            </p:cNvPr>
            <p:cNvSpPr/>
            <p:nvPr/>
          </p:nvSpPr>
          <p:spPr>
            <a:xfrm>
              <a:off x="-5328299" y="-31652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2585256 h 8229600"/>
                <a:gd name="connsiteX3" fmla="*/ 14653263 w 15483840"/>
                <a:gd name="connsiteY3" fmla="*/ 2580640 h 8229600"/>
                <a:gd name="connsiteX4" fmla="*/ 15323817 w 15483840"/>
                <a:gd name="connsiteY4" fmla="*/ 2580640 h 8229600"/>
                <a:gd name="connsiteX5" fmla="*/ 15483840 w 15483840"/>
                <a:gd name="connsiteY5" fmla="*/ 2740663 h 8229600"/>
                <a:gd name="connsiteX6" fmla="*/ 15483840 w 15483840"/>
                <a:gd name="connsiteY6" fmla="*/ 3380737 h 8229600"/>
                <a:gd name="connsiteX7" fmla="*/ 15323817 w 15483840"/>
                <a:gd name="connsiteY7" fmla="*/ 3540760 h 8229600"/>
                <a:gd name="connsiteX8" fmla="*/ 14653263 w 15483840"/>
                <a:gd name="connsiteY8" fmla="*/ 3540760 h 8229600"/>
                <a:gd name="connsiteX9" fmla="*/ 14630400 w 15483840"/>
                <a:gd name="connsiteY9" fmla="*/ 353614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2585256"/>
                  </a:lnTo>
                  <a:lnTo>
                    <a:pt x="14653263" y="2580640"/>
                  </a:lnTo>
                  <a:lnTo>
                    <a:pt x="15323817" y="2580640"/>
                  </a:lnTo>
                  <a:cubicBezTo>
                    <a:pt x="15412195" y="2580640"/>
                    <a:pt x="15483840" y="2652285"/>
                    <a:pt x="15483840" y="2740663"/>
                  </a:cubicBezTo>
                  <a:lnTo>
                    <a:pt x="15483840" y="3380737"/>
                  </a:lnTo>
                  <a:cubicBezTo>
                    <a:pt x="15483840" y="3469115"/>
                    <a:pt x="15412195" y="3540760"/>
                    <a:pt x="15323817" y="3540760"/>
                  </a:cubicBezTo>
                  <a:lnTo>
                    <a:pt x="14653263" y="3540760"/>
                  </a:lnTo>
                  <a:lnTo>
                    <a:pt x="14630400" y="353614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BF8CC"/>
            </a:solidFill>
            <a:ln>
              <a:noFill/>
            </a:ln>
            <a:effectLst>
              <a:outerShdw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4882EE2-9A71-6BC0-9DB9-1CFCB8F02323}"/>
                </a:ext>
              </a:extLst>
            </p:cNvPr>
            <p:cNvGrpSpPr/>
            <p:nvPr/>
          </p:nvGrpSpPr>
          <p:grpSpPr>
            <a:xfrm>
              <a:off x="3171226" y="278261"/>
              <a:ext cx="5953993" cy="7417455"/>
              <a:chOff x="3233344" y="109027"/>
              <a:chExt cx="5953993" cy="7417455"/>
            </a:xfrm>
          </p:grpSpPr>
          <p:sp>
            <p:nvSpPr>
              <p:cNvPr id="25" name="Text 1">
                <a:extLst>
                  <a:ext uri="{FF2B5EF4-FFF2-40B4-BE49-F238E27FC236}">
                    <a16:creationId xmlns:a16="http://schemas.microsoft.com/office/drawing/2014/main" id="{2E699905-4960-6765-9B17-64935C37A2FF}"/>
                  </a:ext>
                </a:extLst>
              </p:cNvPr>
              <p:cNvSpPr/>
              <p:nvPr/>
            </p:nvSpPr>
            <p:spPr>
              <a:xfrm>
                <a:off x="3264323" y="816496"/>
                <a:ext cx="209155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01</a:t>
                </a:r>
                <a:endParaRPr lang="en-US" sz="1750" dirty="0"/>
              </a:p>
            </p:txBody>
          </p:sp>
          <p:sp>
            <p:nvSpPr>
              <p:cNvPr id="26" name="Shape 2">
                <a:extLst>
                  <a:ext uri="{FF2B5EF4-FFF2-40B4-BE49-F238E27FC236}">
                    <a16:creationId xmlns:a16="http://schemas.microsoft.com/office/drawing/2014/main" id="{14198106-8536-A3A0-86A9-2EBC1128879F}"/>
                  </a:ext>
                </a:extLst>
              </p:cNvPr>
              <p:cNvSpPr/>
              <p:nvPr/>
            </p:nvSpPr>
            <p:spPr>
              <a:xfrm>
                <a:off x="3264323" y="1170706"/>
                <a:ext cx="5923013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" name="Text 3">
                <a:extLst>
                  <a:ext uri="{FF2B5EF4-FFF2-40B4-BE49-F238E27FC236}">
                    <a16:creationId xmlns:a16="http://schemas.microsoft.com/office/drawing/2014/main" id="{935F4530-B5E6-EF32-13BC-1007590BD966}"/>
                  </a:ext>
                </a:extLst>
              </p:cNvPr>
              <p:cNvSpPr/>
              <p:nvPr/>
            </p:nvSpPr>
            <p:spPr>
              <a:xfrm>
                <a:off x="3264324" y="1344776"/>
                <a:ext cx="2615152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 Quality</a:t>
                </a:r>
                <a:endParaRPr lang="en-US" sz="2200" dirty="0"/>
              </a:p>
            </p:txBody>
          </p:sp>
          <p:sp>
            <p:nvSpPr>
              <p:cNvPr id="28" name="Text 4">
                <a:extLst>
                  <a:ext uri="{FF2B5EF4-FFF2-40B4-BE49-F238E27FC236}">
                    <a16:creationId xmlns:a16="http://schemas.microsoft.com/office/drawing/2014/main" id="{A0106E41-C6E6-D81F-7393-23BC89C18F71}"/>
                  </a:ext>
                </a:extLst>
              </p:cNvPr>
              <p:cNvSpPr/>
              <p:nvPr/>
            </p:nvSpPr>
            <p:spPr>
              <a:xfrm>
                <a:off x="3264323" y="1834242"/>
                <a:ext cx="5923013" cy="72461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Removed null values in critical fields: Rating, Reviews, and Installs to ensure accuracy</a:t>
                </a:r>
                <a:endParaRPr lang="en-US" sz="1750" dirty="0"/>
              </a:p>
            </p:txBody>
          </p:sp>
          <p:sp>
            <p:nvSpPr>
              <p:cNvPr id="29" name="Text 0">
                <a:extLst>
                  <a:ext uri="{FF2B5EF4-FFF2-40B4-BE49-F238E27FC236}">
                    <a16:creationId xmlns:a16="http://schemas.microsoft.com/office/drawing/2014/main" id="{ECA061FE-25F4-2CDD-F0C6-3FB67F0E5C2E}"/>
                  </a:ext>
                </a:extLst>
              </p:cNvPr>
              <p:cNvSpPr/>
              <p:nvPr/>
            </p:nvSpPr>
            <p:spPr>
              <a:xfrm>
                <a:off x="3233344" y="109027"/>
                <a:ext cx="5289772" cy="70746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5550"/>
                  </a:lnSpc>
                  <a:buNone/>
                </a:pPr>
                <a:r>
                  <a:rPr lang="en-US" sz="4450" dirty="0">
                    <a:solidFill>
                      <a:srgbClr val="004D27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Data Cleaning Process</a:t>
                </a:r>
                <a:endParaRPr lang="en-US" sz="4450" dirty="0"/>
              </a:p>
            </p:txBody>
          </p:sp>
          <p:sp>
            <p:nvSpPr>
              <p:cNvPr id="34" name="Text 13">
                <a:extLst>
                  <a:ext uri="{FF2B5EF4-FFF2-40B4-BE49-F238E27FC236}">
                    <a16:creationId xmlns:a16="http://schemas.microsoft.com/office/drawing/2014/main" id="{8E537432-8EF3-68BC-CDB2-D3D04B0C5550}"/>
                  </a:ext>
                </a:extLst>
              </p:cNvPr>
              <p:cNvSpPr/>
              <p:nvPr/>
            </p:nvSpPr>
            <p:spPr>
              <a:xfrm>
                <a:off x="3262179" y="2683007"/>
                <a:ext cx="209227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02</a:t>
                </a:r>
                <a:endParaRPr lang="en-US" sz="1750" dirty="0"/>
              </a:p>
            </p:txBody>
          </p:sp>
          <p:sp>
            <p:nvSpPr>
              <p:cNvPr id="35" name="Shape 14">
                <a:extLst>
                  <a:ext uri="{FF2B5EF4-FFF2-40B4-BE49-F238E27FC236}">
                    <a16:creationId xmlns:a16="http://schemas.microsoft.com/office/drawing/2014/main" id="{AC540B0B-0321-BB91-DB8E-82166383770D}"/>
                  </a:ext>
                </a:extLst>
              </p:cNvPr>
              <p:cNvSpPr/>
              <p:nvPr/>
            </p:nvSpPr>
            <p:spPr>
              <a:xfrm>
                <a:off x="3262179" y="3037217"/>
                <a:ext cx="5925157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36" name="Text 15">
                <a:extLst>
                  <a:ext uri="{FF2B5EF4-FFF2-40B4-BE49-F238E27FC236}">
                    <a16:creationId xmlns:a16="http://schemas.microsoft.com/office/drawing/2014/main" id="{73182579-1260-ACAC-2127-0B618815C211}"/>
                  </a:ext>
                </a:extLst>
              </p:cNvPr>
              <p:cNvSpPr/>
              <p:nvPr/>
            </p:nvSpPr>
            <p:spPr>
              <a:xfrm>
                <a:off x="3262180" y="3211288"/>
                <a:ext cx="2616050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Type Correction</a:t>
                </a:r>
                <a:endParaRPr lang="en-US" sz="2200" dirty="0"/>
              </a:p>
            </p:txBody>
          </p:sp>
          <p:sp>
            <p:nvSpPr>
              <p:cNvPr id="37" name="Text 16">
                <a:extLst>
                  <a:ext uri="{FF2B5EF4-FFF2-40B4-BE49-F238E27FC236}">
                    <a16:creationId xmlns:a16="http://schemas.microsoft.com/office/drawing/2014/main" id="{620A2138-AB3C-681B-3524-F68336CEDD69}"/>
                  </a:ext>
                </a:extLst>
              </p:cNvPr>
              <p:cNvSpPr/>
              <p:nvPr/>
            </p:nvSpPr>
            <p:spPr>
              <a:xfrm>
                <a:off x="3262179" y="3734207"/>
                <a:ext cx="5925157" cy="36230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Fixed data types across numbers, dates, and text fields</a:t>
                </a:r>
                <a:endParaRPr lang="en-US" sz="1750" dirty="0"/>
              </a:p>
            </p:txBody>
          </p:sp>
          <p:sp>
            <p:nvSpPr>
              <p:cNvPr id="38" name="Text 17">
                <a:extLst>
                  <a:ext uri="{FF2B5EF4-FFF2-40B4-BE49-F238E27FC236}">
                    <a16:creationId xmlns:a16="http://schemas.microsoft.com/office/drawing/2014/main" id="{67D048BF-C1EF-7FD0-114E-5116F1A8133E}"/>
                  </a:ext>
                </a:extLst>
              </p:cNvPr>
              <p:cNvSpPr/>
              <p:nvPr/>
            </p:nvSpPr>
            <p:spPr>
              <a:xfrm>
                <a:off x="3262179" y="4119502"/>
                <a:ext cx="209231" cy="282893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03</a:t>
                </a:r>
                <a:endParaRPr lang="en-US" sz="1750" dirty="0"/>
              </a:p>
            </p:txBody>
          </p:sp>
          <p:sp>
            <p:nvSpPr>
              <p:cNvPr id="39" name="Shape 18">
                <a:extLst>
                  <a:ext uri="{FF2B5EF4-FFF2-40B4-BE49-F238E27FC236}">
                    <a16:creationId xmlns:a16="http://schemas.microsoft.com/office/drawing/2014/main" id="{8DDBBDEE-5E75-0506-481E-502ED917A973}"/>
                  </a:ext>
                </a:extLst>
              </p:cNvPr>
              <p:cNvSpPr/>
              <p:nvPr/>
            </p:nvSpPr>
            <p:spPr>
              <a:xfrm>
                <a:off x="3262179" y="4473712"/>
                <a:ext cx="5925157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0" name="Text 19">
                <a:extLst>
                  <a:ext uri="{FF2B5EF4-FFF2-40B4-BE49-F238E27FC236}">
                    <a16:creationId xmlns:a16="http://schemas.microsoft.com/office/drawing/2014/main" id="{1BE41142-9F25-5525-1221-D3B4D424332B}"/>
                  </a:ext>
                </a:extLst>
              </p:cNvPr>
              <p:cNvSpPr/>
              <p:nvPr/>
            </p:nvSpPr>
            <p:spPr>
              <a:xfrm>
                <a:off x="3262179" y="4647782"/>
                <a:ext cx="2616099" cy="35373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Feature Engineering</a:t>
                </a:r>
                <a:endParaRPr lang="en-US" sz="2200" dirty="0"/>
              </a:p>
            </p:txBody>
          </p:sp>
          <p:sp>
            <p:nvSpPr>
              <p:cNvPr id="41" name="Text 20">
                <a:extLst>
                  <a:ext uri="{FF2B5EF4-FFF2-40B4-BE49-F238E27FC236}">
                    <a16:creationId xmlns:a16="http://schemas.microsoft.com/office/drawing/2014/main" id="{3CCAB050-A5F2-C5BA-1D3C-556AC50EB6E4}"/>
                  </a:ext>
                </a:extLst>
              </p:cNvPr>
              <p:cNvSpPr/>
              <p:nvPr/>
            </p:nvSpPr>
            <p:spPr>
              <a:xfrm>
                <a:off x="3262179" y="5137248"/>
                <a:ext cx="5925157" cy="724614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Added Year, Month, and Revenue Estimate columns for deeper insights</a:t>
                </a:r>
                <a:endParaRPr lang="en-US" sz="1750" dirty="0"/>
              </a:p>
            </p:txBody>
          </p:sp>
          <p:sp>
            <p:nvSpPr>
              <p:cNvPr id="42" name="Text 9">
                <a:extLst>
                  <a:ext uri="{FF2B5EF4-FFF2-40B4-BE49-F238E27FC236}">
                    <a16:creationId xmlns:a16="http://schemas.microsoft.com/office/drawing/2014/main" id="{32CF74D6-BECE-B4B6-D138-FB35AA86903F}"/>
                  </a:ext>
                </a:extLst>
              </p:cNvPr>
              <p:cNvSpPr/>
              <p:nvPr/>
            </p:nvSpPr>
            <p:spPr>
              <a:xfrm>
                <a:off x="3264324" y="5965298"/>
                <a:ext cx="209155" cy="42432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 Light" pitchFamily="34" charset="0"/>
                    <a:ea typeface="Roboto Light" pitchFamily="34" charset="-122"/>
                    <a:cs typeface="Roboto Light" pitchFamily="34" charset="-120"/>
                  </a:rPr>
                  <a:t>04</a:t>
                </a:r>
              </a:p>
              <a:p>
                <a:pPr marL="0" indent="0" algn="l">
                  <a:lnSpc>
                    <a:spcPts val="2850"/>
                  </a:lnSpc>
                  <a:buNone/>
                </a:pPr>
                <a:endParaRPr lang="en-US" sz="1750" dirty="0"/>
              </a:p>
            </p:txBody>
          </p:sp>
          <p:sp>
            <p:nvSpPr>
              <p:cNvPr id="43" name="Shape 10">
                <a:extLst>
                  <a:ext uri="{FF2B5EF4-FFF2-40B4-BE49-F238E27FC236}">
                    <a16:creationId xmlns:a16="http://schemas.microsoft.com/office/drawing/2014/main" id="{DAED3A86-7C53-398B-B4FF-C80E2166A98F}"/>
                  </a:ext>
                </a:extLst>
              </p:cNvPr>
              <p:cNvSpPr/>
              <p:nvPr/>
            </p:nvSpPr>
            <p:spPr>
              <a:xfrm>
                <a:off x="3264325" y="6319508"/>
                <a:ext cx="5923012" cy="45719"/>
              </a:xfrm>
              <a:prstGeom prst="rect">
                <a:avLst/>
              </a:prstGeom>
              <a:solidFill>
                <a:srgbClr val="0057E7"/>
              </a:solidFill>
              <a:ln/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44" name="Text 11">
                <a:extLst>
                  <a:ext uri="{FF2B5EF4-FFF2-40B4-BE49-F238E27FC236}">
                    <a16:creationId xmlns:a16="http://schemas.microsoft.com/office/drawing/2014/main" id="{E8195EFF-F731-94FB-6530-1EF351290C2D}"/>
                  </a:ext>
                </a:extLst>
              </p:cNvPr>
              <p:cNvSpPr/>
              <p:nvPr/>
            </p:nvSpPr>
            <p:spPr>
              <a:xfrm>
                <a:off x="3264325" y="6493579"/>
                <a:ext cx="2615152" cy="53057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Standardization</a:t>
                </a:r>
                <a:endParaRPr lang="en-US" sz="2200" dirty="0"/>
              </a:p>
            </p:txBody>
          </p:sp>
          <p:sp>
            <p:nvSpPr>
              <p:cNvPr id="45" name="Text 12">
                <a:extLst>
                  <a:ext uri="{FF2B5EF4-FFF2-40B4-BE49-F238E27FC236}">
                    <a16:creationId xmlns:a16="http://schemas.microsoft.com/office/drawing/2014/main" id="{D4DCE5C9-E22A-181F-3E65-34F86627CE32}"/>
                  </a:ext>
                </a:extLst>
              </p:cNvPr>
              <p:cNvSpPr/>
              <p:nvPr/>
            </p:nvSpPr>
            <p:spPr>
              <a:xfrm>
                <a:off x="3264325" y="6983045"/>
                <a:ext cx="5923012" cy="5434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Unified category names and city labels for consistent </a:t>
                </a:r>
              </a:p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reporting</a:t>
                </a:r>
                <a:endParaRPr lang="en-US" sz="1750" dirty="0"/>
              </a:p>
            </p:txBody>
          </p:sp>
        </p:grp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C938D96-E776-6218-7E14-F571A716771D}"/>
              </a:ext>
            </a:extLst>
          </p:cNvPr>
          <p:cNvGrpSpPr/>
          <p:nvPr/>
        </p:nvGrpSpPr>
        <p:grpSpPr>
          <a:xfrm>
            <a:off x="-5339719" y="-20222"/>
            <a:ext cx="15483840" cy="8229600"/>
            <a:chOff x="-1417320" y="0"/>
            <a:chExt cx="15483840" cy="8229600"/>
          </a:xfrm>
        </p:grpSpPr>
        <p:sp>
          <p:nvSpPr>
            <p:cNvPr id="47" name="Freeform: Shape 46">
              <a:extLst>
                <a:ext uri="{FF2B5EF4-FFF2-40B4-BE49-F238E27FC236}">
                  <a16:creationId xmlns:a16="http://schemas.microsoft.com/office/drawing/2014/main" id="{AA16E577-C5FE-6355-700E-117C38132A09}"/>
                </a:ext>
              </a:extLst>
            </p:cNvPr>
            <p:cNvSpPr/>
            <p:nvPr/>
          </p:nvSpPr>
          <p:spPr>
            <a:xfrm>
              <a:off x="-1417320" y="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3662216 h 8229600"/>
                <a:gd name="connsiteX3" fmla="*/ 14653263 w 15483840"/>
                <a:gd name="connsiteY3" fmla="*/ 3657600 h 8229600"/>
                <a:gd name="connsiteX4" fmla="*/ 15323817 w 15483840"/>
                <a:gd name="connsiteY4" fmla="*/ 3657600 h 8229600"/>
                <a:gd name="connsiteX5" fmla="*/ 15483840 w 15483840"/>
                <a:gd name="connsiteY5" fmla="*/ 3817623 h 8229600"/>
                <a:gd name="connsiteX6" fmla="*/ 15483840 w 15483840"/>
                <a:gd name="connsiteY6" fmla="*/ 4457697 h 8229600"/>
                <a:gd name="connsiteX7" fmla="*/ 15323817 w 15483840"/>
                <a:gd name="connsiteY7" fmla="*/ 4617720 h 8229600"/>
                <a:gd name="connsiteX8" fmla="*/ 14653263 w 15483840"/>
                <a:gd name="connsiteY8" fmla="*/ 4617720 h 8229600"/>
                <a:gd name="connsiteX9" fmla="*/ 14630400 w 15483840"/>
                <a:gd name="connsiteY9" fmla="*/ 461310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3662216"/>
                  </a:lnTo>
                  <a:lnTo>
                    <a:pt x="14653263" y="3657600"/>
                  </a:lnTo>
                  <a:lnTo>
                    <a:pt x="15323817" y="3657600"/>
                  </a:lnTo>
                  <a:cubicBezTo>
                    <a:pt x="15412195" y="3657600"/>
                    <a:pt x="15483840" y="3729245"/>
                    <a:pt x="15483840" y="3817623"/>
                  </a:cubicBezTo>
                  <a:lnTo>
                    <a:pt x="15483840" y="4457697"/>
                  </a:lnTo>
                  <a:cubicBezTo>
                    <a:pt x="15483840" y="4546075"/>
                    <a:pt x="15412195" y="4617720"/>
                    <a:pt x="15323817" y="4617720"/>
                  </a:cubicBezTo>
                  <a:lnTo>
                    <a:pt x="14653263" y="4617720"/>
                  </a:lnTo>
                  <a:lnTo>
                    <a:pt x="14630400" y="461310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DE4CF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48" name="Text 0">
              <a:extLst>
                <a:ext uri="{FF2B5EF4-FFF2-40B4-BE49-F238E27FC236}">
                  <a16:creationId xmlns:a16="http://schemas.microsoft.com/office/drawing/2014/main" id="{2BD001C0-9BB7-5F8D-8D79-AB33E0FBAD69}"/>
                </a:ext>
              </a:extLst>
            </p:cNvPr>
            <p:cNvSpPr/>
            <p:nvPr/>
          </p:nvSpPr>
          <p:spPr>
            <a:xfrm>
              <a:off x="6603373" y="22819"/>
              <a:ext cx="5670590" cy="70877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5550"/>
                </a:lnSpc>
                <a:buNone/>
              </a:pPr>
              <a:r>
                <a:rPr lang="en-US" sz="44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Pivot Table Analysis</a:t>
              </a:r>
              <a:endParaRPr lang="en-US" sz="4450" dirty="0"/>
            </a:p>
          </p:txBody>
        </p:sp>
        <p:sp>
          <p:nvSpPr>
            <p:cNvPr id="49" name="Shape 11">
              <a:extLst>
                <a:ext uri="{FF2B5EF4-FFF2-40B4-BE49-F238E27FC236}">
                  <a16:creationId xmlns:a16="http://schemas.microsoft.com/office/drawing/2014/main" id="{E88FD740-E738-CECA-24A7-F70D6E8D69C6}"/>
                </a:ext>
              </a:extLst>
            </p:cNvPr>
            <p:cNvSpPr/>
            <p:nvPr/>
          </p:nvSpPr>
          <p:spPr>
            <a:xfrm>
              <a:off x="6672021" y="776433"/>
              <a:ext cx="3768343" cy="1982879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50" name="Text 5">
              <a:extLst>
                <a:ext uri="{FF2B5EF4-FFF2-40B4-BE49-F238E27FC236}">
                  <a16:creationId xmlns:a16="http://schemas.microsoft.com/office/drawing/2014/main" id="{806AA6A1-F95E-495F-BFAD-6CDB30EE7D5E}"/>
                </a:ext>
              </a:extLst>
            </p:cNvPr>
            <p:cNvSpPr/>
            <p:nvPr/>
          </p:nvSpPr>
          <p:spPr>
            <a:xfrm>
              <a:off x="7060215" y="776433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Top 5 Categories by Installs</a:t>
              </a:r>
              <a:endParaRPr lang="en-US" sz="1750" dirty="0"/>
            </a:p>
          </p:txBody>
        </p:sp>
        <p:graphicFrame>
          <p:nvGraphicFramePr>
            <p:cNvPr id="51" name="Chart 50">
              <a:extLst>
                <a:ext uri="{FF2B5EF4-FFF2-40B4-BE49-F238E27FC236}">
                  <a16:creationId xmlns:a16="http://schemas.microsoft.com/office/drawing/2014/main" id="{E072D156-0F4A-1123-1BB3-54D25C75D1CA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72021" y="849730"/>
            <a:ext cx="4112461" cy="1909582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4"/>
            </a:graphicData>
          </a:graphic>
        </p:graphicFrame>
        <p:sp>
          <p:nvSpPr>
            <p:cNvPr id="52" name="Shape 11">
              <a:extLst>
                <a:ext uri="{FF2B5EF4-FFF2-40B4-BE49-F238E27FC236}">
                  <a16:creationId xmlns:a16="http://schemas.microsoft.com/office/drawing/2014/main" id="{022D37D6-87AA-453B-2545-65433C1F28AB}"/>
                </a:ext>
              </a:extLst>
            </p:cNvPr>
            <p:cNvSpPr/>
            <p:nvPr/>
          </p:nvSpPr>
          <p:spPr>
            <a:xfrm>
              <a:off x="10046825" y="2841756"/>
              <a:ext cx="3103739" cy="2758746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53" name="Text 3">
              <a:extLst>
                <a:ext uri="{FF2B5EF4-FFF2-40B4-BE49-F238E27FC236}">
                  <a16:creationId xmlns:a16="http://schemas.microsoft.com/office/drawing/2014/main" id="{8746DFBD-1924-44D8-FA02-50DFA3BAFF2B}"/>
                </a:ext>
              </a:extLst>
            </p:cNvPr>
            <p:cNvSpPr/>
            <p:nvPr/>
          </p:nvSpPr>
          <p:spPr>
            <a:xfrm>
              <a:off x="10111381" y="2882163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Year-wise App Distribution</a:t>
              </a:r>
              <a:endParaRPr lang="en-US" sz="1750" dirty="0"/>
            </a:p>
          </p:txBody>
        </p:sp>
        <p:graphicFrame>
          <p:nvGraphicFramePr>
            <p:cNvPr id="54" name="Chart 53">
              <a:extLst>
                <a:ext uri="{FF2B5EF4-FFF2-40B4-BE49-F238E27FC236}">
                  <a16:creationId xmlns:a16="http://schemas.microsoft.com/office/drawing/2014/main" id="{980865DC-5692-6BDB-75BA-CA1F2B142776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10126802" y="3087445"/>
            <a:ext cx="2998675" cy="251305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5"/>
            </a:graphicData>
          </a:graphic>
        </p:graphicFrame>
        <p:sp>
          <p:nvSpPr>
            <p:cNvPr id="61" name="Shape 11">
              <a:extLst>
                <a:ext uri="{FF2B5EF4-FFF2-40B4-BE49-F238E27FC236}">
                  <a16:creationId xmlns:a16="http://schemas.microsoft.com/office/drawing/2014/main" id="{ADCEABB7-BA10-CCDF-650C-D6BFAC41D4FA}"/>
                </a:ext>
              </a:extLst>
            </p:cNvPr>
            <p:cNvSpPr/>
            <p:nvPr/>
          </p:nvSpPr>
          <p:spPr>
            <a:xfrm>
              <a:off x="6672021" y="2848335"/>
              <a:ext cx="3103739" cy="2758746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62" name="Text 10">
              <a:extLst>
                <a:ext uri="{FF2B5EF4-FFF2-40B4-BE49-F238E27FC236}">
                  <a16:creationId xmlns:a16="http://schemas.microsoft.com/office/drawing/2014/main" id="{B8F1AFBB-EA2C-F7ED-CA81-C7D6ECF4F23E}"/>
                </a:ext>
              </a:extLst>
            </p:cNvPr>
            <p:cNvSpPr/>
            <p:nvPr/>
          </p:nvSpPr>
          <p:spPr>
            <a:xfrm>
              <a:off x="6938855" y="2947262"/>
              <a:ext cx="3501509" cy="41408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Top Apps by Installs</a:t>
              </a:r>
              <a:endParaRPr lang="en-US" sz="1750" dirty="0"/>
            </a:p>
          </p:txBody>
        </p:sp>
        <p:graphicFrame>
          <p:nvGraphicFramePr>
            <p:cNvPr id="63" name="Chart 62">
              <a:extLst>
                <a:ext uri="{FF2B5EF4-FFF2-40B4-BE49-F238E27FC236}">
                  <a16:creationId xmlns:a16="http://schemas.microsoft.com/office/drawing/2014/main" id="{B44A73CD-04BE-7BDB-17FC-2859F9F25C1B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672021" y="3180799"/>
            <a:ext cx="3130572" cy="2426281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6"/>
            </a:graphicData>
          </a:graphic>
        </p:graphicFrame>
        <p:sp>
          <p:nvSpPr>
            <p:cNvPr id="192" name="Shape 11">
              <a:extLst>
                <a:ext uri="{FF2B5EF4-FFF2-40B4-BE49-F238E27FC236}">
                  <a16:creationId xmlns:a16="http://schemas.microsoft.com/office/drawing/2014/main" id="{2D43F1BB-78D0-884B-31CE-A0DC4103B2C0}"/>
                </a:ext>
              </a:extLst>
            </p:cNvPr>
            <p:cNvSpPr/>
            <p:nvPr/>
          </p:nvSpPr>
          <p:spPr>
            <a:xfrm>
              <a:off x="9410218" y="5751543"/>
              <a:ext cx="3715259" cy="2369825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93" name="Text 7">
              <a:extLst>
                <a:ext uri="{FF2B5EF4-FFF2-40B4-BE49-F238E27FC236}">
                  <a16:creationId xmlns:a16="http://schemas.microsoft.com/office/drawing/2014/main" id="{40A63B48-11C0-7C30-8859-9C7024CC099D}"/>
                </a:ext>
              </a:extLst>
            </p:cNvPr>
            <p:cNvSpPr/>
            <p:nvPr/>
          </p:nvSpPr>
          <p:spPr>
            <a:xfrm>
              <a:off x="9751184" y="5948314"/>
              <a:ext cx="35015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Category-wise Average Rating</a:t>
              </a:r>
              <a:endParaRPr lang="en-US" sz="1750" dirty="0"/>
            </a:p>
          </p:txBody>
        </p:sp>
        <p:graphicFrame>
          <p:nvGraphicFramePr>
            <p:cNvPr id="194" name="Chart 193">
              <a:extLst>
                <a:ext uri="{FF2B5EF4-FFF2-40B4-BE49-F238E27FC236}">
                  <a16:creationId xmlns:a16="http://schemas.microsoft.com/office/drawing/2014/main" id="{C5973F5A-AB3C-969D-DAC8-126A077F2E84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9248170" y="6024957"/>
            <a:ext cx="4191985" cy="2156647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7"/>
            </a:graphicData>
          </a:graphic>
        </p:graphicFrame>
        <p:sp>
          <p:nvSpPr>
            <p:cNvPr id="195" name="Shape 11">
              <a:extLst>
                <a:ext uri="{FF2B5EF4-FFF2-40B4-BE49-F238E27FC236}">
                  <a16:creationId xmlns:a16="http://schemas.microsoft.com/office/drawing/2014/main" id="{6417F64F-219A-2874-B56F-53167F45DF58}"/>
                </a:ext>
              </a:extLst>
            </p:cNvPr>
            <p:cNvSpPr/>
            <p:nvPr/>
          </p:nvSpPr>
          <p:spPr>
            <a:xfrm>
              <a:off x="6359716" y="5751542"/>
              <a:ext cx="2986840" cy="2369825"/>
            </a:xfrm>
            <a:prstGeom prst="roundRect">
              <a:avLst>
                <a:gd name="adj" fmla="val 5504"/>
              </a:avLst>
            </a:prstGeom>
            <a:solidFill>
              <a:srgbClr val="FFA700">
                <a:alpha val="80000"/>
              </a:srgbClr>
            </a:solidFill>
            <a:ln w="30480">
              <a:solidFill>
                <a:srgbClr val="D67E00"/>
              </a:solidFill>
              <a:prstDash val="solid"/>
            </a:ln>
            <a:effectLst>
              <a:outerShdw dist="2032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sp>
          <p:nvSpPr>
            <p:cNvPr id="196" name="Text 8">
              <a:extLst>
                <a:ext uri="{FF2B5EF4-FFF2-40B4-BE49-F238E27FC236}">
                  <a16:creationId xmlns:a16="http://schemas.microsoft.com/office/drawing/2014/main" id="{BD0A1715-EC6A-F25D-E9BA-CC18714A631F}"/>
                </a:ext>
              </a:extLst>
            </p:cNvPr>
            <p:cNvSpPr/>
            <p:nvPr/>
          </p:nvSpPr>
          <p:spPr>
            <a:xfrm>
              <a:off x="6069956" y="5776177"/>
              <a:ext cx="3501509" cy="424688"/>
            </a:xfrm>
            <a:prstGeom prst="rect">
              <a:avLst/>
            </a:prstGeom>
            <a:noFill/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 anchor="t"/>
            <a:lstStyle/>
            <a:p>
              <a:pPr algn="l">
                <a:lnSpc>
                  <a:spcPts val="2850"/>
                </a:lnSpc>
                <a:buSzPct val="100000"/>
              </a:pPr>
              <a:r>
                <a:rPr lang="en-US" sz="17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      Free vs Paid App Comparison</a:t>
              </a:r>
              <a:endParaRPr lang="en-US" sz="1750" dirty="0"/>
            </a:p>
          </p:txBody>
        </p:sp>
        <p:graphicFrame>
          <p:nvGraphicFramePr>
            <p:cNvPr id="197" name="Chart 196">
              <a:extLst>
                <a:ext uri="{FF2B5EF4-FFF2-40B4-BE49-F238E27FC236}">
                  <a16:creationId xmlns:a16="http://schemas.microsoft.com/office/drawing/2014/main" id="{C5230A71-D435-E978-9337-815BFD82A89E}"/>
                </a:ext>
              </a:extLst>
            </p:cNvPr>
            <p:cNvGraphicFramePr>
              <a:graphicFrameLocks/>
            </p:cNvGraphicFramePr>
            <p:nvPr/>
          </p:nvGraphicFramePr>
          <p:xfrm>
            <a:off x="6359716" y="6087960"/>
            <a:ext cx="2921987" cy="2033408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8"/>
            </a:graphicData>
          </a:graphic>
        </p:graphicFrame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91DBA688-6690-38F9-1EB4-91AD7F7AD5B0}"/>
              </a:ext>
            </a:extLst>
          </p:cNvPr>
          <p:cNvGrpSpPr/>
          <p:nvPr/>
        </p:nvGrpSpPr>
        <p:grpSpPr>
          <a:xfrm>
            <a:off x="-5308079" y="-34876"/>
            <a:ext cx="23557992" cy="8229600"/>
            <a:chOff x="-5354969" y="-34876"/>
            <a:chExt cx="23557992" cy="8229600"/>
          </a:xfrm>
        </p:grpSpPr>
        <p:sp>
          <p:nvSpPr>
            <p:cNvPr id="199" name="Freeform: Shape 198">
              <a:extLst>
                <a:ext uri="{FF2B5EF4-FFF2-40B4-BE49-F238E27FC236}">
                  <a16:creationId xmlns:a16="http://schemas.microsoft.com/office/drawing/2014/main" id="{DBCAF772-6627-B595-3398-D8363C4AD993}"/>
                </a:ext>
              </a:extLst>
            </p:cNvPr>
            <p:cNvSpPr/>
            <p:nvPr/>
          </p:nvSpPr>
          <p:spPr>
            <a:xfrm>
              <a:off x="-5354969" y="-34876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4739176 h 8229600"/>
                <a:gd name="connsiteX3" fmla="*/ 14653263 w 15483840"/>
                <a:gd name="connsiteY3" fmla="*/ 4734560 h 8229600"/>
                <a:gd name="connsiteX4" fmla="*/ 15323817 w 15483840"/>
                <a:gd name="connsiteY4" fmla="*/ 4734560 h 8229600"/>
                <a:gd name="connsiteX5" fmla="*/ 15483840 w 15483840"/>
                <a:gd name="connsiteY5" fmla="*/ 4894583 h 8229600"/>
                <a:gd name="connsiteX6" fmla="*/ 15483840 w 15483840"/>
                <a:gd name="connsiteY6" fmla="*/ 5534657 h 8229600"/>
                <a:gd name="connsiteX7" fmla="*/ 15323817 w 15483840"/>
                <a:gd name="connsiteY7" fmla="*/ 5694680 h 8229600"/>
                <a:gd name="connsiteX8" fmla="*/ 14653263 w 15483840"/>
                <a:gd name="connsiteY8" fmla="*/ 5694680 h 8229600"/>
                <a:gd name="connsiteX9" fmla="*/ 14630400 w 15483840"/>
                <a:gd name="connsiteY9" fmla="*/ 569006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4739176"/>
                  </a:lnTo>
                  <a:lnTo>
                    <a:pt x="14653263" y="4734560"/>
                  </a:lnTo>
                  <a:lnTo>
                    <a:pt x="15323817" y="4734560"/>
                  </a:lnTo>
                  <a:cubicBezTo>
                    <a:pt x="15412195" y="4734560"/>
                    <a:pt x="15483840" y="4806205"/>
                    <a:pt x="15483840" y="4894583"/>
                  </a:cubicBezTo>
                  <a:lnTo>
                    <a:pt x="15483840" y="5534657"/>
                  </a:lnTo>
                  <a:cubicBezTo>
                    <a:pt x="15483840" y="5623035"/>
                    <a:pt x="15412195" y="5694680"/>
                    <a:pt x="15323817" y="5694680"/>
                  </a:cubicBezTo>
                  <a:lnTo>
                    <a:pt x="14653263" y="5694680"/>
                  </a:lnTo>
                  <a:lnTo>
                    <a:pt x="14630400" y="569006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FE5EC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00" name="Text 0">
              <a:extLst>
                <a:ext uri="{FF2B5EF4-FFF2-40B4-BE49-F238E27FC236}">
                  <a16:creationId xmlns:a16="http://schemas.microsoft.com/office/drawing/2014/main" id="{93083A16-26A8-159D-D5C1-BA8D1D5AD331}"/>
                </a:ext>
              </a:extLst>
            </p:cNvPr>
            <p:cNvSpPr/>
            <p:nvPr/>
          </p:nvSpPr>
          <p:spPr>
            <a:xfrm>
              <a:off x="4460115" y="47109"/>
              <a:ext cx="3115508" cy="38945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050"/>
                </a:lnSpc>
                <a:buNone/>
              </a:pPr>
              <a:r>
                <a:rPr lang="en-US" sz="24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Key Insights</a:t>
              </a:r>
              <a:endParaRPr lang="en-US" sz="2450" dirty="0"/>
            </a:p>
          </p:txBody>
        </p:sp>
        <p:sp>
          <p:nvSpPr>
            <p:cNvPr id="201" name="Shape 1">
              <a:extLst>
                <a:ext uri="{FF2B5EF4-FFF2-40B4-BE49-F238E27FC236}">
                  <a16:creationId xmlns:a16="http://schemas.microsoft.com/office/drawing/2014/main" id="{0EA1A4C2-708D-94B0-A4A9-D0667CCC9B7D}"/>
                </a:ext>
              </a:extLst>
            </p:cNvPr>
            <p:cNvSpPr/>
            <p:nvPr/>
          </p:nvSpPr>
          <p:spPr>
            <a:xfrm>
              <a:off x="4460115" y="685760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02" name="Shape 2">
              <a:extLst>
                <a:ext uri="{FF2B5EF4-FFF2-40B4-BE49-F238E27FC236}">
                  <a16:creationId xmlns:a16="http://schemas.microsoft.com/office/drawing/2014/main" id="{333FC311-5DF8-9EFD-E168-FDA35A0D720C}"/>
                </a:ext>
              </a:extLst>
            </p:cNvPr>
            <p:cNvSpPr/>
            <p:nvPr/>
          </p:nvSpPr>
          <p:spPr>
            <a:xfrm>
              <a:off x="4475355" y="701000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03" name="Image 0" descr="preencoded.png">
              <a:extLst>
                <a:ext uri="{FF2B5EF4-FFF2-40B4-BE49-F238E27FC236}">
                  <a16:creationId xmlns:a16="http://schemas.microsoft.com/office/drawing/2014/main" id="{7A007182-24BD-CDB1-6C97-0110F9128C3C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4627279" y="966510"/>
              <a:ext cx="186928" cy="186928"/>
            </a:xfrm>
            <a:prstGeom prst="rect">
              <a:avLst/>
            </a:prstGeom>
          </p:spPr>
        </p:pic>
        <p:sp>
          <p:nvSpPr>
            <p:cNvPr id="204" name="Text 3">
              <a:extLst>
                <a:ext uri="{FF2B5EF4-FFF2-40B4-BE49-F238E27FC236}">
                  <a16:creationId xmlns:a16="http://schemas.microsoft.com/office/drawing/2014/main" id="{E1C51712-E0B0-5C88-3F41-20A02440AC44}"/>
                </a:ext>
              </a:extLst>
            </p:cNvPr>
            <p:cNvSpPr/>
            <p:nvPr/>
          </p:nvSpPr>
          <p:spPr>
            <a:xfrm>
              <a:off x="5098290" y="825540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Overall Scale</a:t>
              </a:r>
              <a:endParaRPr lang="en-US" sz="1200" dirty="0"/>
            </a:p>
          </p:txBody>
        </p:sp>
        <p:sp>
          <p:nvSpPr>
            <p:cNvPr id="205" name="Text 4">
              <a:extLst>
                <a:ext uri="{FF2B5EF4-FFF2-40B4-BE49-F238E27FC236}">
                  <a16:creationId xmlns:a16="http://schemas.microsoft.com/office/drawing/2014/main" id="{64AEC6C0-F191-287F-0014-C86645561A45}"/>
                </a:ext>
              </a:extLst>
            </p:cNvPr>
            <p:cNvSpPr/>
            <p:nvPr/>
          </p:nvSpPr>
          <p:spPr>
            <a:xfrm>
              <a:off x="5098290" y="1094978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10,000+ apps across 33 diverse categories</a:t>
              </a:r>
              <a:endParaRPr lang="en-US" sz="950" dirty="0"/>
            </a:p>
          </p:txBody>
        </p:sp>
        <p:sp>
          <p:nvSpPr>
            <p:cNvPr id="206" name="Shape 5">
              <a:extLst>
                <a:ext uri="{FF2B5EF4-FFF2-40B4-BE49-F238E27FC236}">
                  <a16:creationId xmlns:a16="http://schemas.microsoft.com/office/drawing/2014/main" id="{0A3049F7-BA5A-C964-B7D4-BD36DF54569F}"/>
                </a:ext>
              </a:extLst>
            </p:cNvPr>
            <p:cNvSpPr/>
            <p:nvPr/>
          </p:nvSpPr>
          <p:spPr>
            <a:xfrm>
              <a:off x="4444875" y="1599145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07" name="Shape 6">
              <a:extLst>
                <a:ext uri="{FF2B5EF4-FFF2-40B4-BE49-F238E27FC236}">
                  <a16:creationId xmlns:a16="http://schemas.microsoft.com/office/drawing/2014/main" id="{AA61D950-D434-4D8B-A3C3-19CED0C7BACB}"/>
                </a:ext>
              </a:extLst>
            </p:cNvPr>
            <p:cNvSpPr/>
            <p:nvPr/>
          </p:nvSpPr>
          <p:spPr>
            <a:xfrm>
              <a:off x="4460115" y="1614385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08" name="Image 1" descr="preencoded.png">
              <a:extLst>
                <a:ext uri="{FF2B5EF4-FFF2-40B4-BE49-F238E27FC236}">
                  <a16:creationId xmlns:a16="http://schemas.microsoft.com/office/drawing/2014/main" id="{E7E3C75A-F590-0A5D-DDA4-DE6A50D3F287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4612039" y="1879894"/>
              <a:ext cx="186928" cy="186928"/>
            </a:xfrm>
            <a:prstGeom prst="rect">
              <a:avLst/>
            </a:prstGeom>
          </p:spPr>
        </p:pic>
        <p:sp>
          <p:nvSpPr>
            <p:cNvPr id="209" name="Text 7">
              <a:extLst>
                <a:ext uri="{FF2B5EF4-FFF2-40B4-BE49-F238E27FC236}">
                  <a16:creationId xmlns:a16="http://schemas.microsoft.com/office/drawing/2014/main" id="{2D220AA4-46AD-D6B3-A84C-14FAC4EB4C27}"/>
                </a:ext>
              </a:extLst>
            </p:cNvPr>
            <p:cNvSpPr/>
            <p:nvPr/>
          </p:nvSpPr>
          <p:spPr>
            <a:xfrm>
              <a:off x="5083050" y="1738924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Category Leader</a:t>
              </a:r>
              <a:endParaRPr lang="en-US" sz="1200" dirty="0"/>
            </a:p>
          </p:txBody>
        </p:sp>
        <p:sp>
          <p:nvSpPr>
            <p:cNvPr id="210" name="Text 8">
              <a:extLst>
                <a:ext uri="{FF2B5EF4-FFF2-40B4-BE49-F238E27FC236}">
                  <a16:creationId xmlns:a16="http://schemas.microsoft.com/office/drawing/2014/main" id="{24B6B504-5DB8-D0E2-9F63-D2A42F59CA61}"/>
                </a:ext>
              </a:extLst>
            </p:cNvPr>
            <p:cNvSpPr/>
            <p:nvPr/>
          </p:nvSpPr>
          <p:spPr>
            <a:xfrm>
              <a:off x="5083050" y="2008362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Family apps dominate the marketplace</a:t>
              </a:r>
              <a:endParaRPr lang="en-US" sz="950" dirty="0"/>
            </a:p>
          </p:txBody>
        </p:sp>
        <p:sp>
          <p:nvSpPr>
            <p:cNvPr id="211" name="Shape 9">
              <a:extLst>
                <a:ext uri="{FF2B5EF4-FFF2-40B4-BE49-F238E27FC236}">
                  <a16:creationId xmlns:a16="http://schemas.microsoft.com/office/drawing/2014/main" id="{BAD61CEF-1283-9BDC-21B1-95FDBFE19690}"/>
                </a:ext>
              </a:extLst>
            </p:cNvPr>
            <p:cNvSpPr/>
            <p:nvPr/>
          </p:nvSpPr>
          <p:spPr>
            <a:xfrm>
              <a:off x="4444875" y="2507766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12" name="Shape 10">
              <a:extLst>
                <a:ext uri="{FF2B5EF4-FFF2-40B4-BE49-F238E27FC236}">
                  <a16:creationId xmlns:a16="http://schemas.microsoft.com/office/drawing/2014/main" id="{FC748EFE-DF54-9293-CFBE-3005ACCBC037}"/>
                </a:ext>
              </a:extLst>
            </p:cNvPr>
            <p:cNvSpPr/>
            <p:nvPr/>
          </p:nvSpPr>
          <p:spPr>
            <a:xfrm>
              <a:off x="4460115" y="252300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13" name="Image 2" descr="preencoded.png">
              <a:extLst>
                <a:ext uri="{FF2B5EF4-FFF2-40B4-BE49-F238E27FC236}">
                  <a16:creationId xmlns:a16="http://schemas.microsoft.com/office/drawing/2014/main" id="{1D37D38C-D97B-ADF8-5393-F165B62F0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4612039" y="2788515"/>
              <a:ext cx="186928" cy="186928"/>
            </a:xfrm>
            <a:prstGeom prst="rect">
              <a:avLst/>
            </a:prstGeom>
          </p:spPr>
        </p:pic>
        <p:sp>
          <p:nvSpPr>
            <p:cNvPr id="214" name="Text 11">
              <a:extLst>
                <a:ext uri="{FF2B5EF4-FFF2-40B4-BE49-F238E27FC236}">
                  <a16:creationId xmlns:a16="http://schemas.microsoft.com/office/drawing/2014/main" id="{E4AF0A4C-F634-79B6-53F4-DC67D9F9D431}"/>
                </a:ext>
              </a:extLst>
            </p:cNvPr>
            <p:cNvSpPr/>
            <p:nvPr/>
          </p:nvSpPr>
          <p:spPr>
            <a:xfrm>
              <a:off x="5083050" y="2647545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Average Rating</a:t>
              </a:r>
              <a:endParaRPr lang="en-US" sz="1200" dirty="0"/>
            </a:p>
          </p:txBody>
        </p:sp>
        <p:sp>
          <p:nvSpPr>
            <p:cNvPr id="215" name="Text 12">
              <a:extLst>
                <a:ext uri="{FF2B5EF4-FFF2-40B4-BE49-F238E27FC236}">
                  <a16:creationId xmlns:a16="http://schemas.microsoft.com/office/drawing/2014/main" id="{9D1AC6AD-57C3-4A5F-E28F-3C0DD470DE6E}"/>
                </a:ext>
              </a:extLst>
            </p:cNvPr>
            <p:cNvSpPr/>
            <p:nvPr/>
          </p:nvSpPr>
          <p:spPr>
            <a:xfrm>
              <a:off x="5083050" y="291698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4.1 stars across all apps</a:t>
              </a:r>
              <a:endParaRPr lang="en-US" sz="950" dirty="0"/>
            </a:p>
          </p:txBody>
        </p:sp>
        <p:sp>
          <p:nvSpPr>
            <p:cNvPr id="216" name="Shape 13">
              <a:extLst>
                <a:ext uri="{FF2B5EF4-FFF2-40B4-BE49-F238E27FC236}">
                  <a16:creationId xmlns:a16="http://schemas.microsoft.com/office/drawing/2014/main" id="{CEA16E09-14BD-5238-AA7F-25B1707415FE}"/>
                </a:ext>
              </a:extLst>
            </p:cNvPr>
            <p:cNvSpPr/>
            <p:nvPr/>
          </p:nvSpPr>
          <p:spPr>
            <a:xfrm>
              <a:off x="4460115" y="3430885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17" name="Shape 14">
              <a:extLst>
                <a:ext uri="{FF2B5EF4-FFF2-40B4-BE49-F238E27FC236}">
                  <a16:creationId xmlns:a16="http://schemas.microsoft.com/office/drawing/2014/main" id="{683E0B8A-21A4-88F0-68B4-01B9D5AAD996}"/>
                </a:ext>
              </a:extLst>
            </p:cNvPr>
            <p:cNvSpPr/>
            <p:nvPr/>
          </p:nvSpPr>
          <p:spPr>
            <a:xfrm>
              <a:off x="4475355" y="3446125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18" name="Image 3" descr="preencoded.png">
              <a:extLst>
                <a:ext uri="{FF2B5EF4-FFF2-40B4-BE49-F238E27FC236}">
                  <a16:creationId xmlns:a16="http://schemas.microsoft.com/office/drawing/2014/main" id="{E31BE15F-D0C1-9381-F79C-EDED046EB0C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/>
            </a:stretch>
          </p:blipFill>
          <p:spPr>
            <a:xfrm>
              <a:off x="4627279" y="3711634"/>
              <a:ext cx="186928" cy="186928"/>
            </a:xfrm>
            <a:prstGeom prst="rect">
              <a:avLst/>
            </a:prstGeom>
          </p:spPr>
        </p:pic>
        <p:sp>
          <p:nvSpPr>
            <p:cNvPr id="219" name="Text 15">
              <a:extLst>
                <a:ext uri="{FF2B5EF4-FFF2-40B4-BE49-F238E27FC236}">
                  <a16:creationId xmlns:a16="http://schemas.microsoft.com/office/drawing/2014/main" id="{FD02A934-045B-6509-8957-8DB905E0CD3A}"/>
                </a:ext>
              </a:extLst>
            </p:cNvPr>
            <p:cNvSpPr/>
            <p:nvPr/>
          </p:nvSpPr>
          <p:spPr>
            <a:xfrm>
              <a:off x="5098290" y="3570664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Free Apps</a:t>
              </a:r>
              <a:endParaRPr lang="en-US" sz="1200" dirty="0"/>
            </a:p>
          </p:txBody>
        </p:sp>
        <p:sp>
          <p:nvSpPr>
            <p:cNvPr id="220" name="Text 16">
              <a:extLst>
                <a:ext uri="{FF2B5EF4-FFF2-40B4-BE49-F238E27FC236}">
                  <a16:creationId xmlns:a16="http://schemas.microsoft.com/office/drawing/2014/main" id="{F4809495-09E7-EC0D-B7E5-7D593875242E}"/>
                </a:ext>
              </a:extLst>
            </p:cNvPr>
            <p:cNvSpPr/>
            <p:nvPr/>
          </p:nvSpPr>
          <p:spPr>
            <a:xfrm>
              <a:off x="5098290" y="3840103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99.96% of total apps are free to download</a:t>
              </a:r>
              <a:endParaRPr lang="en-US" sz="950" dirty="0"/>
            </a:p>
          </p:txBody>
        </p:sp>
        <p:sp>
          <p:nvSpPr>
            <p:cNvPr id="221" name="Shape 17">
              <a:extLst>
                <a:ext uri="{FF2B5EF4-FFF2-40B4-BE49-F238E27FC236}">
                  <a16:creationId xmlns:a16="http://schemas.microsoft.com/office/drawing/2014/main" id="{94D28616-036E-00AC-A45A-7C7CB4DA676E}"/>
                </a:ext>
              </a:extLst>
            </p:cNvPr>
            <p:cNvSpPr/>
            <p:nvPr/>
          </p:nvSpPr>
          <p:spPr>
            <a:xfrm>
              <a:off x="4460115" y="4356616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22" name="Shape 18">
              <a:extLst>
                <a:ext uri="{FF2B5EF4-FFF2-40B4-BE49-F238E27FC236}">
                  <a16:creationId xmlns:a16="http://schemas.microsoft.com/office/drawing/2014/main" id="{81C5E0E3-ACDD-B062-D9AE-E85B888B7EE4}"/>
                </a:ext>
              </a:extLst>
            </p:cNvPr>
            <p:cNvSpPr/>
            <p:nvPr/>
          </p:nvSpPr>
          <p:spPr>
            <a:xfrm>
              <a:off x="4475355" y="437185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23" name="Image 4" descr="preencoded.png">
              <a:extLst>
                <a:ext uri="{FF2B5EF4-FFF2-40B4-BE49-F238E27FC236}">
                  <a16:creationId xmlns:a16="http://schemas.microsoft.com/office/drawing/2014/main" id="{9EF2B992-C8C0-096B-3B22-0585A73895A7}"/>
                </a:ext>
              </a:extLst>
            </p:cNvPr>
            <p:cNvPicPr>
              <a:picLocks noChangeAspect="1"/>
            </p:cNvPicPr>
            <p:nvPr/>
          </p:nvPicPr>
          <p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/>
            </a:stretch>
          </p:blipFill>
          <p:spPr>
            <a:xfrm>
              <a:off x="4627279" y="4637366"/>
              <a:ext cx="186928" cy="186928"/>
            </a:xfrm>
            <a:prstGeom prst="rect">
              <a:avLst/>
            </a:prstGeom>
          </p:spPr>
        </p:pic>
        <p:sp>
          <p:nvSpPr>
            <p:cNvPr id="224" name="Text 19">
              <a:extLst>
                <a:ext uri="{FF2B5EF4-FFF2-40B4-BE49-F238E27FC236}">
                  <a16:creationId xmlns:a16="http://schemas.microsoft.com/office/drawing/2014/main" id="{3407950A-ACB2-A9E4-1102-7C887D55DF3F}"/>
                </a:ext>
              </a:extLst>
            </p:cNvPr>
            <p:cNvSpPr/>
            <p:nvPr/>
          </p:nvSpPr>
          <p:spPr>
            <a:xfrm>
              <a:off x="5098290" y="4496396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Best Rated</a:t>
              </a:r>
              <a:endParaRPr lang="en-US" sz="1200" dirty="0"/>
            </a:p>
          </p:txBody>
        </p:sp>
        <p:sp>
          <p:nvSpPr>
            <p:cNvPr id="225" name="Text 20">
              <a:extLst>
                <a:ext uri="{FF2B5EF4-FFF2-40B4-BE49-F238E27FC236}">
                  <a16:creationId xmlns:a16="http://schemas.microsoft.com/office/drawing/2014/main" id="{EDCA8B3A-0A5D-5E6D-00D4-610C0E998DEB}"/>
                </a:ext>
              </a:extLst>
            </p:cNvPr>
            <p:cNvSpPr/>
            <p:nvPr/>
          </p:nvSpPr>
          <p:spPr>
            <a:xfrm>
              <a:off x="5098290" y="476583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Education category achieves highest ratings</a:t>
              </a:r>
              <a:endParaRPr lang="en-US" sz="950" dirty="0"/>
            </a:p>
          </p:txBody>
        </p:sp>
        <p:sp>
          <p:nvSpPr>
            <p:cNvPr id="226" name="Shape 21">
              <a:extLst>
                <a:ext uri="{FF2B5EF4-FFF2-40B4-BE49-F238E27FC236}">
                  <a16:creationId xmlns:a16="http://schemas.microsoft.com/office/drawing/2014/main" id="{35EB6D12-FAF0-DC16-D548-0CC0AF316BC9}"/>
                </a:ext>
              </a:extLst>
            </p:cNvPr>
            <p:cNvSpPr/>
            <p:nvPr/>
          </p:nvSpPr>
          <p:spPr>
            <a:xfrm>
              <a:off x="4444875" y="5282347"/>
              <a:ext cx="436203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27" name="Shape 22">
              <a:extLst>
                <a:ext uri="{FF2B5EF4-FFF2-40B4-BE49-F238E27FC236}">
                  <a16:creationId xmlns:a16="http://schemas.microsoft.com/office/drawing/2014/main" id="{CA9EC2A6-D2D3-41E8-47B6-06BFDA3A2277}"/>
                </a:ext>
              </a:extLst>
            </p:cNvPr>
            <p:cNvSpPr/>
            <p:nvPr/>
          </p:nvSpPr>
          <p:spPr>
            <a:xfrm>
              <a:off x="4460115" y="5297587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28" name="Image 5" descr="preencoded.png">
              <a:extLst>
                <a:ext uri="{FF2B5EF4-FFF2-40B4-BE49-F238E27FC236}">
                  <a16:creationId xmlns:a16="http://schemas.microsoft.com/office/drawing/2014/main" id="{11F89F83-69E1-22C3-6889-E77014C33A22}"/>
                </a:ext>
              </a:extLst>
            </p:cNvPr>
            <p:cNvPicPr>
              <a:picLocks noChangeAspect="1"/>
            </p:cNvPicPr>
            <p:nvPr/>
          </p:nvPicPr>
          <p:blipFill>
            <a:blip r:embed="rId19">
              <a:extLst>
                <a:ext uri="{96DAC541-7B7A-43D3-8B79-37D633B846F1}">
                  <asvg:svgBlip xmlns:asvg="http://schemas.microsoft.com/office/drawing/2016/SVG/main" r:embed="rId20"/>
                </a:ext>
              </a:extLst>
            </a:blip>
            <a:stretch>
              <a:fillRect/>
            </a:stretch>
          </p:blipFill>
          <p:spPr>
            <a:xfrm>
              <a:off x="4612039" y="5563096"/>
              <a:ext cx="186928" cy="186928"/>
            </a:xfrm>
            <a:prstGeom prst="rect">
              <a:avLst/>
            </a:prstGeom>
          </p:spPr>
        </p:pic>
        <p:sp>
          <p:nvSpPr>
            <p:cNvPr id="230" name="Text 23">
              <a:extLst>
                <a:ext uri="{FF2B5EF4-FFF2-40B4-BE49-F238E27FC236}">
                  <a16:creationId xmlns:a16="http://schemas.microsoft.com/office/drawing/2014/main" id="{9007AA9F-1A9C-BE65-C2E4-1CDB7F07E948}"/>
                </a:ext>
              </a:extLst>
            </p:cNvPr>
            <p:cNvSpPr/>
            <p:nvPr/>
          </p:nvSpPr>
          <p:spPr>
            <a:xfrm>
              <a:off x="5083050" y="5422126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Top Performer</a:t>
              </a:r>
              <a:endParaRPr lang="en-US" sz="1200" dirty="0"/>
            </a:p>
          </p:txBody>
        </p:sp>
        <p:sp>
          <p:nvSpPr>
            <p:cNvPr id="231" name="Text 24">
              <a:extLst>
                <a:ext uri="{FF2B5EF4-FFF2-40B4-BE49-F238E27FC236}">
                  <a16:creationId xmlns:a16="http://schemas.microsoft.com/office/drawing/2014/main" id="{48F35A1E-6A05-6311-4EAC-AA436101C790}"/>
                </a:ext>
              </a:extLst>
            </p:cNvPr>
            <p:cNvSpPr/>
            <p:nvPr/>
          </p:nvSpPr>
          <p:spPr>
            <a:xfrm>
              <a:off x="5083050" y="569156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Subway Surfers leads in installs</a:t>
              </a:r>
              <a:endParaRPr lang="en-US" sz="950" dirty="0"/>
            </a:p>
          </p:txBody>
        </p:sp>
        <p:sp>
          <p:nvSpPr>
            <p:cNvPr id="232" name="Shape 25">
              <a:extLst>
                <a:ext uri="{FF2B5EF4-FFF2-40B4-BE49-F238E27FC236}">
                  <a16:creationId xmlns:a16="http://schemas.microsoft.com/office/drawing/2014/main" id="{227EEF0A-CF79-128F-BBEE-4FE19D84A53D}"/>
                </a:ext>
              </a:extLst>
            </p:cNvPr>
            <p:cNvSpPr/>
            <p:nvPr/>
          </p:nvSpPr>
          <p:spPr>
            <a:xfrm>
              <a:off x="4444875" y="6189556"/>
              <a:ext cx="434679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33" name="Shape 26">
              <a:extLst>
                <a:ext uri="{FF2B5EF4-FFF2-40B4-BE49-F238E27FC236}">
                  <a16:creationId xmlns:a16="http://schemas.microsoft.com/office/drawing/2014/main" id="{4B131588-2973-1726-06C3-E772844A08FC}"/>
                </a:ext>
              </a:extLst>
            </p:cNvPr>
            <p:cNvSpPr/>
            <p:nvPr/>
          </p:nvSpPr>
          <p:spPr>
            <a:xfrm>
              <a:off x="4460115" y="6204796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pic>
          <p:nvPicPr>
            <p:cNvPr id="234" name="Image 6" descr="preencoded.png">
              <a:extLst>
                <a:ext uri="{FF2B5EF4-FFF2-40B4-BE49-F238E27FC236}">
                  <a16:creationId xmlns:a16="http://schemas.microsoft.com/office/drawing/2014/main" id="{2322C59C-4E2D-CE9A-92A6-111B4F03A2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1">
              <a:extLst>
                <a:ext uri="{96DAC541-7B7A-43D3-8B79-37D633B846F1}">
                  <asvg:svgBlip xmlns:asvg="http://schemas.microsoft.com/office/drawing/2016/SVG/main" r:embed="rId22"/>
                </a:ext>
              </a:extLst>
            </a:blip>
            <a:stretch>
              <a:fillRect/>
            </a:stretch>
          </p:blipFill>
          <p:spPr>
            <a:xfrm>
              <a:off x="4612039" y="6470305"/>
              <a:ext cx="186928" cy="186928"/>
            </a:xfrm>
            <a:prstGeom prst="rect">
              <a:avLst/>
            </a:prstGeom>
          </p:spPr>
        </p:pic>
        <p:sp>
          <p:nvSpPr>
            <p:cNvPr id="235" name="Text 27">
              <a:extLst>
                <a:ext uri="{FF2B5EF4-FFF2-40B4-BE49-F238E27FC236}">
                  <a16:creationId xmlns:a16="http://schemas.microsoft.com/office/drawing/2014/main" id="{D873E46A-6B7A-81E8-4465-C47D9A0B2EB5}"/>
                </a:ext>
              </a:extLst>
            </p:cNvPr>
            <p:cNvSpPr/>
            <p:nvPr/>
          </p:nvSpPr>
          <p:spPr>
            <a:xfrm>
              <a:off x="5083050" y="6329335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User Engagement</a:t>
              </a:r>
              <a:endParaRPr lang="en-US" sz="1200" dirty="0"/>
            </a:p>
          </p:txBody>
        </p:sp>
        <p:sp>
          <p:nvSpPr>
            <p:cNvPr id="236" name="Text 28">
              <a:extLst>
                <a:ext uri="{FF2B5EF4-FFF2-40B4-BE49-F238E27FC236}">
                  <a16:creationId xmlns:a16="http://schemas.microsoft.com/office/drawing/2014/main" id="{411C066F-8C1C-4247-8608-E8EA462A30CF}"/>
                </a:ext>
              </a:extLst>
            </p:cNvPr>
            <p:cNvSpPr/>
            <p:nvPr/>
          </p:nvSpPr>
          <p:spPr>
            <a:xfrm>
              <a:off x="5083050" y="6598774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4.8 billion+ total reviews recorded</a:t>
              </a:r>
              <a:endParaRPr lang="en-US" sz="950" dirty="0"/>
            </a:p>
          </p:txBody>
        </p:sp>
        <p:sp>
          <p:nvSpPr>
            <p:cNvPr id="237" name="Shape 29">
              <a:extLst>
                <a:ext uri="{FF2B5EF4-FFF2-40B4-BE49-F238E27FC236}">
                  <a16:creationId xmlns:a16="http://schemas.microsoft.com/office/drawing/2014/main" id="{CB2B0F1E-6159-9BF3-C47A-8A21275F355D}"/>
                </a:ext>
              </a:extLst>
            </p:cNvPr>
            <p:cNvSpPr/>
            <p:nvPr/>
          </p:nvSpPr>
          <p:spPr>
            <a:xfrm>
              <a:off x="4460115" y="7077762"/>
              <a:ext cx="4331550" cy="748427"/>
            </a:xfrm>
            <a:prstGeom prst="roundRect">
              <a:avLst>
                <a:gd name="adj" fmla="val 6993"/>
              </a:avLst>
            </a:prstGeom>
            <a:solidFill>
              <a:srgbClr val="FFC2D1">
                <a:alpha val="80000"/>
              </a:srgbClr>
            </a:solidFill>
            <a:ln w="1524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/>
            </a:p>
          </p:txBody>
        </p:sp>
        <p:sp>
          <p:nvSpPr>
            <p:cNvPr id="238" name="Shape 30">
              <a:extLst>
                <a:ext uri="{FF2B5EF4-FFF2-40B4-BE49-F238E27FC236}">
                  <a16:creationId xmlns:a16="http://schemas.microsoft.com/office/drawing/2014/main" id="{2550FF93-6553-754D-42AB-39F352EEAA24}"/>
                </a:ext>
              </a:extLst>
            </p:cNvPr>
            <p:cNvSpPr/>
            <p:nvPr/>
          </p:nvSpPr>
          <p:spPr>
            <a:xfrm>
              <a:off x="4475355" y="7093002"/>
              <a:ext cx="498396" cy="717947"/>
            </a:xfrm>
            <a:prstGeom prst="roundRect">
              <a:avLst>
                <a:gd name="adj" fmla="val 6832"/>
              </a:avLst>
            </a:prstGeom>
            <a:solidFill>
              <a:srgbClr val="DA627D"/>
            </a:solidFill>
            <a:ln/>
            <a:effectLst>
              <a:outerShdw dist="11430" dir="2700000" algn="bl" rotWithShape="0">
                <a:srgbClr val="D67E00">
                  <a:alpha val="100000"/>
                </a:srgbClr>
              </a:outerShdw>
            </a:effectLst>
          </p:spPr>
          <p:txBody>
            <a:bodyPr/>
            <a:lstStyle/>
            <a:p>
              <a:endParaRPr lang="en-IN" dirty="0"/>
            </a:p>
          </p:txBody>
        </p:sp>
        <p:pic>
          <p:nvPicPr>
            <p:cNvPr id="239" name="Image 7" descr="preencoded.png">
              <a:extLst>
                <a:ext uri="{FF2B5EF4-FFF2-40B4-BE49-F238E27FC236}">
                  <a16:creationId xmlns:a16="http://schemas.microsoft.com/office/drawing/2014/main" id="{9F191271-B31E-8876-5206-0388B58B7B20}"/>
                </a:ext>
              </a:extLst>
            </p:cNvPr>
            <p:cNvPicPr>
              <a:picLocks noChangeAspect="1"/>
            </p:cNvPicPr>
            <p:nvPr/>
          </p:nvPicPr>
          <p:blipFill>
            <a:blip r:embed="rId23">
              <a:extLst>
                <a:ext uri="{96DAC541-7B7A-43D3-8B79-37D633B846F1}">
                  <asvg:svgBlip xmlns:asvg="http://schemas.microsoft.com/office/drawing/2016/SVG/main" r:embed="rId24"/>
                </a:ext>
              </a:extLst>
            </a:blip>
            <a:stretch>
              <a:fillRect/>
            </a:stretch>
          </p:blipFill>
          <p:spPr>
            <a:xfrm>
              <a:off x="4627279" y="7358511"/>
              <a:ext cx="186928" cy="186928"/>
            </a:xfrm>
            <a:prstGeom prst="rect">
              <a:avLst/>
            </a:prstGeom>
          </p:spPr>
        </p:pic>
        <p:sp>
          <p:nvSpPr>
            <p:cNvPr id="240" name="Text 31">
              <a:extLst>
                <a:ext uri="{FF2B5EF4-FFF2-40B4-BE49-F238E27FC236}">
                  <a16:creationId xmlns:a16="http://schemas.microsoft.com/office/drawing/2014/main" id="{D1A487AB-FFCF-3346-7375-0C71B8BD4B35}"/>
                </a:ext>
              </a:extLst>
            </p:cNvPr>
            <p:cNvSpPr/>
            <p:nvPr/>
          </p:nvSpPr>
          <p:spPr>
            <a:xfrm>
              <a:off x="5098290" y="7217541"/>
              <a:ext cx="1557695" cy="194667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00"/>
                </a:lnSpc>
                <a:buNone/>
              </a:pPr>
              <a:r>
                <a:rPr lang="en-US" sz="1200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Top Paid App</a:t>
              </a:r>
              <a:endParaRPr lang="en-US" sz="1200" dirty="0"/>
            </a:p>
          </p:txBody>
        </p:sp>
        <p:sp>
          <p:nvSpPr>
            <p:cNvPr id="241" name="Text 32">
              <a:extLst>
                <a:ext uri="{FF2B5EF4-FFF2-40B4-BE49-F238E27FC236}">
                  <a16:creationId xmlns:a16="http://schemas.microsoft.com/office/drawing/2014/main" id="{CB7BFF6D-D361-AC59-A81E-78ED8C1BDB54}"/>
                </a:ext>
              </a:extLst>
            </p:cNvPr>
            <p:cNvSpPr/>
            <p:nvPr/>
          </p:nvSpPr>
          <p:spPr>
            <a:xfrm>
              <a:off x="5098290" y="7486980"/>
              <a:ext cx="13104733" cy="1994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1550"/>
                </a:lnSpc>
                <a:buNone/>
              </a:pPr>
              <a:r>
                <a:rPr lang="en-US" sz="95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Minecraft dominates paid app category</a:t>
              </a:r>
              <a:endParaRPr lang="en-US" sz="950" dirty="0"/>
            </a:p>
          </p:txBody>
        </p:sp>
      </p:grpSp>
      <p:grpSp>
        <p:nvGrpSpPr>
          <p:cNvPr id="242" name="Group 241">
            <a:extLst>
              <a:ext uri="{FF2B5EF4-FFF2-40B4-BE49-F238E27FC236}">
                <a16:creationId xmlns:a16="http://schemas.microsoft.com/office/drawing/2014/main" id="{7E6D642A-EA40-B6AE-F212-05B3F2535772}"/>
              </a:ext>
            </a:extLst>
          </p:cNvPr>
          <p:cNvGrpSpPr/>
          <p:nvPr/>
        </p:nvGrpSpPr>
        <p:grpSpPr>
          <a:xfrm>
            <a:off x="-5314211" y="-22274"/>
            <a:ext cx="15483840" cy="8229600"/>
            <a:chOff x="-5366977" y="-15240"/>
            <a:chExt cx="15483840" cy="8229600"/>
          </a:xfrm>
        </p:grpSpPr>
        <p:sp>
          <p:nvSpPr>
            <p:cNvPr id="243" name="Freeform: Shape 242">
              <a:extLst>
                <a:ext uri="{FF2B5EF4-FFF2-40B4-BE49-F238E27FC236}">
                  <a16:creationId xmlns:a16="http://schemas.microsoft.com/office/drawing/2014/main" id="{52193A2A-51B2-8D67-4C72-DD7812CCD437}"/>
                </a:ext>
              </a:extLst>
            </p:cNvPr>
            <p:cNvSpPr/>
            <p:nvPr/>
          </p:nvSpPr>
          <p:spPr>
            <a:xfrm>
              <a:off x="-5366977" y="-1524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5816136 h 8229600"/>
                <a:gd name="connsiteX3" fmla="*/ 14653263 w 15483840"/>
                <a:gd name="connsiteY3" fmla="*/ 5811520 h 8229600"/>
                <a:gd name="connsiteX4" fmla="*/ 15323817 w 15483840"/>
                <a:gd name="connsiteY4" fmla="*/ 5811520 h 8229600"/>
                <a:gd name="connsiteX5" fmla="*/ 15483840 w 15483840"/>
                <a:gd name="connsiteY5" fmla="*/ 5971543 h 8229600"/>
                <a:gd name="connsiteX6" fmla="*/ 15483840 w 15483840"/>
                <a:gd name="connsiteY6" fmla="*/ 6611617 h 8229600"/>
                <a:gd name="connsiteX7" fmla="*/ 15323817 w 15483840"/>
                <a:gd name="connsiteY7" fmla="*/ 6771640 h 8229600"/>
                <a:gd name="connsiteX8" fmla="*/ 14653263 w 15483840"/>
                <a:gd name="connsiteY8" fmla="*/ 6771640 h 8229600"/>
                <a:gd name="connsiteX9" fmla="*/ 14630400 w 15483840"/>
                <a:gd name="connsiteY9" fmla="*/ 676702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5816136"/>
                  </a:lnTo>
                  <a:lnTo>
                    <a:pt x="14653263" y="5811520"/>
                  </a:lnTo>
                  <a:lnTo>
                    <a:pt x="15323817" y="5811520"/>
                  </a:lnTo>
                  <a:cubicBezTo>
                    <a:pt x="15412195" y="5811520"/>
                    <a:pt x="15483840" y="5883165"/>
                    <a:pt x="15483840" y="5971543"/>
                  </a:cubicBezTo>
                  <a:lnTo>
                    <a:pt x="15483840" y="6611617"/>
                  </a:lnTo>
                  <a:cubicBezTo>
                    <a:pt x="15483840" y="6699995"/>
                    <a:pt x="15412195" y="6771640"/>
                    <a:pt x="15323817" y="6771640"/>
                  </a:cubicBezTo>
                  <a:lnTo>
                    <a:pt x="14653263" y="6771640"/>
                  </a:lnTo>
                  <a:lnTo>
                    <a:pt x="14630400" y="676702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F1C0E8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/>
            </a:p>
          </p:txBody>
        </p:sp>
        <p:sp>
          <p:nvSpPr>
            <p:cNvPr id="244" name="Text 0">
              <a:extLst>
                <a:ext uri="{FF2B5EF4-FFF2-40B4-BE49-F238E27FC236}">
                  <a16:creationId xmlns:a16="http://schemas.microsoft.com/office/drawing/2014/main" id="{AB294CB5-F1DF-B9F5-0DF2-71CADE7E1CFE}"/>
                </a:ext>
              </a:extLst>
            </p:cNvPr>
            <p:cNvSpPr/>
            <p:nvPr/>
          </p:nvSpPr>
          <p:spPr>
            <a:xfrm>
              <a:off x="1411610" y="120808"/>
              <a:ext cx="6179820" cy="489942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3850"/>
                </a:lnSpc>
                <a:buNone/>
              </a:pPr>
              <a:r>
                <a:rPr lang="en-US" sz="305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Dashboard</a:t>
              </a:r>
              <a:endParaRPr lang="en-US" sz="3050" dirty="0"/>
            </a:p>
          </p:txBody>
        </p:sp>
        <p:pic>
          <p:nvPicPr>
            <p:cNvPr id="245" name="Picture 244">
              <a:extLst>
                <a:ext uri="{FF2B5EF4-FFF2-40B4-BE49-F238E27FC236}">
                  <a16:creationId xmlns:a16="http://schemas.microsoft.com/office/drawing/2014/main" id="{7C90DAAF-34B2-0715-E7FB-DD70F9D4E97C}"/>
                </a:ext>
              </a:extLst>
            </p:cNvPr>
            <p:cNvPicPr>
              <a:picLocks noChangeAspect="1"/>
            </p:cNvPicPr>
            <p:nvPr/>
          </p:nvPicPr>
          <p:blipFill>
            <a:blip r:embed="rId25"/>
            <a:stretch>
              <a:fillRect/>
            </a:stretch>
          </p:blipFill>
          <p:spPr>
            <a:xfrm>
              <a:off x="321199" y="691773"/>
              <a:ext cx="8839280" cy="5161788"/>
            </a:xfrm>
            <a:prstGeom prst="rect">
              <a:avLst/>
            </a:prstGeom>
          </p:spPr>
        </p:pic>
      </p:grpSp>
      <p:grpSp>
        <p:nvGrpSpPr>
          <p:cNvPr id="256" name="Group 255">
            <a:extLst>
              <a:ext uri="{FF2B5EF4-FFF2-40B4-BE49-F238E27FC236}">
                <a16:creationId xmlns:a16="http://schemas.microsoft.com/office/drawing/2014/main" id="{313796A0-5F5A-909A-1039-BE040B41043C}"/>
              </a:ext>
            </a:extLst>
          </p:cNvPr>
          <p:cNvGrpSpPr/>
          <p:nvPr/>
        </p:nvGrpSpPr>
        <p:grpSpPr>
          <a:xfrm>
            <a:off x="-5320648" y="-38390"/>
            <a:ext cx="21027537" cy="8229600"/>
            <a:chOff x="-1417320" y="-15240"/>
            <a:chExt cx="21027537" cy="8229600"/>
          </a:xfrm>
        </p:grpSpPr>
        <p:sp>
          <p:nvSpPr>
            <p:cNvPr id="257" name="Freeform: Shape 256">
              <a:extLst>
                <a:ext uri="{FF2B5EF4-FFF2-40B4-BE49-F238E27FC236}">
                  <a16:creationId xmlns:a16="http://schemas.microsoft.com/office/drawing/2014/main" id="{95115F28-B881-EEEC-375C-9EC2C7D3C0E9}"/>
                </a:ext>
              </a:extLst>
            </p:cNvPr>
            <p:cNvSpPr/>
            <p:nvPr/>
          </p:nvSpPr>
          <p:spPr>
            <a:xfrm>
              <a:off x="-1417320" y="-15240"/>
              <a:ext cx="15483840" cy="8229600"/>
            </a:xfrm>
            <a:custGeom>
              <a:avLst/>
              <a:gdLst>
                <a:gd name="connsiteX0" fmla="*/ 0 w 15483840"/>
                <a:gd name="connsiteY0" fmla="*/ 0 h 8229600"/>
                <a:gd name="connsiteX1" fmla="*/ 14630400 w 15483840"/>
                <a:gd name="connsiteY1" fmla="*/ 0 h 8229600"/>
                <a:gd name="connsiteX2" fmla="*/ 14630400 w 15483840"/>
                <a:gd name="connsiteY2" fmla="*/ 6893096 h 8229600"/>
                <a:gd name="connsiteX3" fmla="*/ 14653263 w 15483840"/>
                <a:gd name="connsiteY3" fmla="*/ 6888480 h 8229600"/>
                <a:gd name="connsiteX4" fmla="*/ 15323817 w 15483840"/>
                <a:gd name="connsiteY4" fmla="*/ 6888480 h 8229600"/>
                <a:gd name="connsiteX5" fmla="*/ 15483840 w 15483840"/>
                <a:gd name="connsiteY5" fmla="*/ 7048503 h 8229600"/>
                <a:gd name="connsiteX6" fmla="*/ 15483840 w 15483840"/>
                <a:gd name="connsiteY6" fmla="*/ 7688577 h 8229600"/>
                <a:gd name="connsiteX7" fmla="*/ 15323817 w 15483840"/>
                <a:gd name="connsiteY7" fmla="*/ 7848600 h 8229600"/>
                <a:gd name="connsiteX8" fmla="*/ 14653263 w 15483840"/>
                <a:gd name="connsiteY8" fmla="*/ 7848600 h 8229600"/>
                <a:gd name="connsiteX9" fmla="*/ 14630400 w 15483840"/>
                <a:gd name="connsiteY9" fmla="*/ 7843984 h 8229600"/>
                <a:gd name="connsiteX10" fmla="*/ 14630400 w 15483840"/>
                <a:gd name="connsiteY10" fmla="*/ 8229600 h 8229600"/>
                <a:gd name="connsiteX11" fmla="*/ 0 w 15483840"/>
                <a:gd name="connsiteY11" fmla="*/ 8229600 h 8229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5483840" h="8229600">
                  <a:moveTo>
                    <a:pt x="0" y="0"/>
                  </a:moveTo>
                  <a:lnTo>
                    <a:pt x="14630400" y="0"/>
                  </a:lnTo>
                  <a:lnTo>
                    <a:pt x="14630400" y="6893096"/>
                  </a:lnTo>
                  <a:lnTo>
                    <a:pt x="14653263" y="6888480"/>
                  </a:lnTo>
                  <a:lnTo>
                    <a:pt x="15323817" y="6888480"/>
                  </a:lnTo>
                  <a:cubicBezTo>
                    <a:pt x="15412195" y="6888480"/>
                    <a:pt x="15483840" y="6960125"/>
                    <a:pt x="15483840" y="7048503"/>
                  </a:cubicBezTo>
                  <a:lnTo>
                    <a:pt x="15483840" y="7688577"/>
                  </a:lnTo>
                  <a:cubicBezTo>
                    <a:pt x="15483840" y="7776955"/>
                    <a:pt x="15412195" y="7848600"/>
                    <a:pt x="15323817" y="7848600"/>
                  </a:cubicBezTo>
                  <a:lnTo>
                    <a:pt x="14653263" y="7848600"/>
                  </a:lnTo>
                  <a:lnTo>
                    <a:pt x="14630400" y="7843984"/>
                  </a:lnTo>
                  <a:lnTo>
                    <a:pt x="14630400" y="8229600"/>
                  </a:lnTo>
                  <a:lnTo>
                    <a:pt x="0" y="8229600"/>
                  </a:lnTo>
                  <a:close/>
                </a:path>
              </a:pathLst>
            </a:custGeom>
            <a:solidFill>
              <a:srgbClr val="CFBAF0"/>
            </a:solidFill>
            <a:ln>
              <a:noFill/>
            </a:ln>
            <a:effectLst>
              <a:outerShdw blurRad="50800" dist="635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IN" dirty="0"/>
            </a:p>
          </p:txBody>
        </p:sp>
        <p:sp>
          <p:nvSpPr>
            <p:cNvPr id="258" name="Text 0">
              <a:extLst>
                <a:ext uri="{FF2B5EF4-FFF2-40B4-BE49-F238E27FC236}">
                  <a16:creationId xmlns:a16="http://schemas.microsoft.com/office/drawing/2014/main" id="{035C1922-7C94-BF05-7776-7BE926B654A2}"/>
                </a:ext>
              </a:extLst>
            </p:cNvPr>
            <p:cNvSpPr/>
            <p:nvPr/>
          </p:nvSpPr>
          <p:spPr>
            <a:xfrm>
              <a:off x="6271169" y="119271"/>
              <a:ext cx="5852874" cy="576501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4500"/>
                </a:lnSpc>
                <a:buNone/>
              </a:pPr>
              <a:r>
                <a:rPr lang="en-US" sz="360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Strategic Recommendations</a:t>
              </a:r>
              <a:endParaRPr lang="en-US" sz="3600" dirty="0"/>
            </a:p>
          </p:txBody>
        </p:sp>
        <p:grpSp>
          <p:nvGrpSpPr>
            <p:cNvPr id="259" name="Group 258">
              <a:extLst>
                <a:ext uri="{FF2B5EF4-FFF2-40B4-BE49-F238E27FC236}">
                  <a16:creationId xmlns:a16="http://schemas.microsoft.com/office/drawing/2014/main" id="{7205A995-DFDF-A524-B212-6E0307F20FEB}"/>
                </a:ext>
              </a:extLst>
            </p:cNvPr>
            <p:cNvGrpSpPr/>
            <p:nvPr/>
          </p:nvGrpSpPr>
          <p:grpSpPr>
            <a:xfrm>
              <a:off x="6271169" y="733158"/>
              <a:ext cx="13339048" cy="951072"/>
              <a:chOff x="6745534" y="733158"/>
              <a:chExt cx="13339048" cy="951072"/>
            </a:xfrm>
          </p:grpSpPr>
          <p:sp>
            <p:nvSpPr>
              <p:cNvPr id="285" name="Shape 1">
                <a:extLst>
                  <a:ext uri="{FF2B5EF4-FFF2-40B4-BE49-F238E27FC236}">
                    <a16:creationId xmlns:a16="http://schemas.microsoft.com/office/drawing/2014/main" id="{4DB20187-24B3-F895-2B72-B84D5009E4FB}"/>
                  </a:ext>
                </a:extLst>
              </p:cNvPr>
              <p:cNvSpPr/>
              <p:nvPr/>
            </p:nvSpPr>
            <p:spPr>
              <a:xfrm>
                <a:off x="6929962" y="854245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6" name="Shape 2">
                <a:extLst>
                  <a:ext uri="{FF2B5EF4-FFF2-40B4-BE49-F238E27FC236}">
                    <a16:creationId xmlns:a16="http://schemas.microsoft.com/office/drawing/2014/main" id="{DC098A3E-44AB-653E-5B0F-7FFD9176A59B}"/>
                  </a:ext>
                </a:extLst>
              </p:cNvPr>
              <p:cNvSpPr/>
              <p:nvPr/>
            </p:nvSpPr>
            <p:spPr>
              <a:xfrm>
                <a:off x="6745534" y="733158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87" name="Image 0" descr="preencoded.png">
                <a:extLst>
                  <a:ext uri="{FF2B5EF4-FFF2-40B4-BE49-F238E27FC236}">
                    <a16:creationId xmlns:a16="http://schemas.microsoft.com/office/drawing/2014/main" id="{F3632687-8B13-7DB4-0328-85033C630CC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6">
                <a:extLst>
                  <a:ext uri="{96DAC541-7B7A-43D3-8B79-37D633B846F1}">
                    <asvg:svgBlip xmlns:asvg="http://schemas.microsoft.com/office/drawing/2016/SVG/main" r:embed="rId27"/>
                  </a:ext>
                </a:extLst>
              </a:blip>
              <a:stretch>
                <a:fillRect/>
              </a:stretch>
            </p:blipFill>
            <p:spPr>
              <a:xfrm>
                <a:off x="6883885" y="871509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88" name="Text 3">
                <a:extLst>
                  <a:ext uri="{FF2B5EF4-FFF2-40B4-BE49-F238E27FC236}">
                    <a16:creationId xmlns:a16="http://schemas.microsoft.com/office/drawing/2014/main" id="{69065C8C-1FD0-4272-B761-66F9FCE2516A}"/>
                  </a:ext>
                </a:extLst>
              </p:cNvPr>
              <p:cNvSpPr/>
              <p:nvPr/>
            </p:nvSpPr>
            <p:spPr>
              <a:xfrm>
                <a:off x="7483364" y="761971"/>
                <a:ext cx="2890718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Focus on Quality Categories</a:t>
                </a:r>
                <a:endParaRPr lang="en-US" sz="1800" dirty="0"/>
              </a:p>
            </p:txBody>
          </p:sp>
          <p:sp>
            <p:nvSpPr>
              <p:cNvPr id="289" name="Text 4">
                <a:extLst>
                  <a:ext uri="{FF2B5EF4-FFF2-40B4-BE49-F238E27FC236}">
                    <a16:creationId xmlns:a16="http://schemas.microsoft.com/office/drawing/2014/main" id="{C4BF3BB2-6DE5-D20D-2363-6479070425CF}"/>
                  </a:ext>
                </a:extLst>
              </p:cNvPr>
              <p:cNvSpPr/>
              <p:nvPr/>
            </p:nvSpPr>
            <p:spPr>
              <a:xfrm>
                <a:off x="7483364" y="1160831"/>
                <a:ext cx="12601218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Prioritize development in high-rating categories like Education to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build premium apps that users value and rate highly</a:t>
                </a:r>
                <a:endParaRPr lang="en-US" sz="1450" dirty="0"/>
              </a:p>
            </p:txBody>
          </p:sp>
        </p:grpSp>
        <p:grpSp>
          <p:nvGrpSpPr>
            <p:cNvPr id="260" name="Group 259">
              <a:extLst>
                <a:ext uri="{FF2B5EF4-FFF2-40B4-BE49-F238E27FC236}">
                  <a16:creationId xmlns:a16="http://schemas.microsoft.com/office/drawing/2014/main" id="{299DD606-A798-C431-CD6C-7D452D8ECB9F}"/>
                </a:ext>
              </a:extLst>
            </p:cNvPr>
            <p:cNvGrpSpPr/>
            <p:nvPr/>
          </p:nvGrpSpPr>
          <p:grpSpPr>
            <a:xfrm>
              <a:off x="6271169" y="2186212"/>
              <a:ext cx="13062348" cy="951072"/>
              <a:chOff x="6745534" y="1874506"/>
              <a:chExt cx="13062348" cy="951072"/>
            </a:xfrm>
          </p:grpSpPr>
          <p:sp>
            <p:nvSpPr>
              <p:cNvPr id="280" name="Shape 5">
                <a:extLst>
                  <a:ext uri="{FF2B5EF4-FFF2-40B4-BE49-F238E27FC236}">
                    <a16:creationId xmlns:a16="http://schemas.microsoft.com/office/drawing/2014/main" id="{60F1B96C-E085-DCA0-B9E5-481494111D2C}"/>
                  </a:ext>
                </a:extLst>
              </p:cNvPr>
              <p:cNvSpPr/>
              <p:nvPr/>
            </p:nvSpPr>
            <p:spPr>
              <a:xfrm>
                <a:off x="6929962" y="1995593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81" name="Shape 6">
                <a:extLst>
                  <a:ext uri="{FF2B5EF4-FFF2-40B4-BE49-F238E27FC236}">
                    <a16:creationId xmlns:a16="http://schemas.microsoft.com/office/drawing/2014/main" id="{2303D49C-8716-4255-F261-566CE39CB708}"/>
                  </a:ext>
                </a:extLst>
              </p:cNvPr>
              <p:cNvSpPr/>
              <p:nvPr/>
            </p:nvSpPr>
            <p:spPr>
              <a:xfrm>
                <a:off x="6745534" y="1874506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82" name="Image 1" descr="preencoded.png">
                <a:extLst>
                  <a:ext uri="{FF2B5EF4-FFF2-40B4-BE49-F238E27FC236}">
                    <a16:creationId xmlns:a16="http://schemas.microsoft.com/office/drawing/2014/main" id="{5A1900AA-3550-214B-569F-33C35747344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8">
                <a:extLst>
                  <a:ext uri="{96DAC541-7B7A-43D3-8B79-37D633B846F1}">
                    <asvg:svgBlip xmlns:asvg="http://schemas.microsoft.com/office/drawing/2016/SVG/main" r:embed="rId29"/>
                  </a:ext>
                </a:extLst>
              </a:blip>
              <a:stretch>
                <a:fillRect/>
              </a:stretch>
            </p:blipFill>
            <p:spPr>
              <a:xfrm>
                <a:off x="6883885" y="2012857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83" name="Text 7">
                <a:extLst>
                  <a:ext uri="{FF2B5EF4-FFF2-40B4-BE49-F238E27FC236}">
                    <a16:creationId xmlns:a16="http://schemas.microsoft.com/office/drawing/2014/main" id="{CEC95F5C-3C58-1C7D-C3E3-7FA0D60060F4}"/>
                  </a:ext>
                </a:extLst>
              </p:cNvPr>
              <p:cNvSpPr/>
              <p:nvPr/>
            </p:nvSpPr>
            <p:spPr>
              <a:xfrm>
                <a:off x="7483365" y="1903319"/>
                <a:ext cx="2803922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Enhance Paid App Visibility</a:t>
                </a:r>
                <a:endParaRPr lang="en-US" sz="1800" dirty="0"/>
              </a:p>
            </p:txBody>
          </p:sp>
          <p:sp>
            <p:nvSpPr>
              <p:cNvPr id="284" name="Text 8">
                <a:extLst>
                  <a:ext uri="{FF2B5EF4-FFF2-40B4-BE49-F238E27FC236}">
                    <a16:creationId xmlns:a16="http://schemas.microsoft.com/office/drawing/2014/main" id="{1A316B23-4927-9CF9-F5EE-198E74368DB8}"/>
                  </a:ext>
                </a:extLst>
              </p:cNvPr>
              <p:cNvSpPr/>
              <p:nvPr/>
            </p:nvSpPr>
            <p:spPr>
              <a:xfrm>
                <a:off x="7483365" y="2302179"/>
                <a:ext cx="12324517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Implement targeted marketing campaigns and better promotional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strategies to increase discoverability of paid apps</a:t>
                </a:r>
                <a:endParaRPr lang="en-US" sz="1450" dirty="0"/>
              </a:p>
            </p:txBody>
          </p:sp>
        </p:grpSp>
        <p:grpSp>
          <p:nvGrpSpPr>
            <p:cNvPr id="261" name="Group 260">
              <a:extLst>
                <a:ext uri="{FF2B5EF4-FFF2-40B4-BE49-F238E27FC236}">
                  <a16:creationId xmlns:a16="http://schemas.microsoft.com/office/drawing/2014/main" id="{4BE5FF14-FFA2-1E8D-AE8E-39FB233C41B6}"/>
                </a:ext>
              </a:extLst>
            </p:cNvPr>
            <p:cNvGrpSpPr/>
            <p:nvPr/>
          </p:nvGrpSpPr>
          <p:grpSpPr>
            <a:xfrm>
              <a:off x="6271169" y="3639266"/>
              <a:ext cx="12785646" cy="951071"/>
              <a:chOff x="6745534" y="3015790"/>
              <a:chExt cx="12785646" cy="951071"/>
            </a:xfrm>
          </p:grpSpPr>
          <p:sp>
            <p:nvSpPr>
              <p:cNvPr id="275" name="Shape 9">
                <a:extLst>
                  <a:ext uri="{FF2B5EF4-FFF2-40B4-BE49-F238E27FC236}">
                    <a16:creationId xmlns:a16="http://schemas.microsoft.com/office/drawing/2014/main" id="{3CD149E6-81C0-541C-5BAF-413D67625567}"/>
                  </a:ext>
                </a:extLst>
              </p:cNvPr>
              <p:cNvSpPr/>
              <p:nvPr/>
            </p:nvSpPr>
            <p:spPr>
              <a:xfrm>
                <a:off x="6929962" y="3136876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6" name="Shape 10">
                <a:extLst>
                  <a:ext uri="{FF2B5EF4-FFF2-40B4-BE49-F238E27FC236}">
                    <a16:creationId xmlns:a16="http://schemas.microsoft.com/office/drawing/2014/main" id="{BFE87F08-BD8A-F056-F544-BE0B4BF6310F}"/>
                  </a:ext>
                </a:extLst>
              </p:cNvPr>
              <p:cNvSpPr/>
              <p:nvPr/>
            </p:nvSpPr>
            <p:spPr>
              <a:xfrm>
                <a:off x="6745534" y="3015790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77" name="Image 2" descr="preencoded.png">
                <a:extLst>
                  <a:ext uri="{FF2B5EF4-FFF2-40B4-BE49-F238E27FC236}">
                    <a16:creationId xmlns:a16="http://schemas.microsoft.com/office/drawing/2014/main" id="{25243E70-4CE8-D2C3-35DC-82A0C04E46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0">
                <a:extLst>
                  <a:ext uri="{96DAC541-7B7A-43D3-8B79-37D633B846F1}">
                    <asvg:svgBlip xmlns:asvg="http://schemas.microsoft.com/office/drawing/2016/SVG/main" r:embed="rId31"/>
                  </a:ext>
                </a:extLst>
              </a:blip>
              <a:stretch>
                <a:fillRect/>
              </a:stretch>
            </p:blipFill>
            <p:spPr>
              <a:xfrm>
                <a:off x="6883885" y="3154141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78" name="Text 11">
                <a:extLst>
                  <a:ext uri="{FF2B5EF4-FFF2-40B4-BE49-F238E27FC236}">
                    <a16:creationId xmlns:a16="http://schemas.microsoft.com/office/drawing/2014/main" id="{1A0C4163-73F5-2DB3-F0C8-2B22A783CFBA}"/>
                  </a:ext>
                </a:extLst>
              </p:cNvPr>
              <p:cNvSpPr/>
              <p:nvPr/>
            </p:nvSpPr>
            <p:spPr>
              <a:xfrm>
                <a:off x="7483365" y="3044603"/>
                <a:ext cx="2650569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Maintain Update Cadence</a:t>
                </a:r>
                <a:endParaRPr lang="en-US" sz="1800" dirty="0"/>
              </a:p>
            </p:txBody>
          </p:sp>
          <p:sp>
            <p:nvSpPr>
              <p:cNvPr id="279" name="Text 12">
                <a:extLst>
                  <a:ext uri="{FF2B5EF4-FFF2-40B4-BE49-F238E27FC236}">
                    <a16:creationId xmlns:a16="http://schemas.microsoft.com/office/drawing/2014/main" id="{EBC41279-F380-7CC3-DA50-ABAE0F9E17BE}"/>
                  </a:ext>
                </a:extLst>
              </p:cNvPr>
              <p:cNvSpPr/>
              <p:nvPr/>
            </p:nvSpPr>
            <p:spPr>
              <a:xfrm>
                <a:off x="7483365" y="3443462"/>
                <a:ext cx="12047815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Encourage developers to release frequent updates, as this practice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strongly correlates with maintaining high user ratings</a:t>
                </a:r>
                <a:endParaRPr lang="en-US" sz="1450" dirty="0"/>
              </a:p>
            </p:txBody>
          </p:sp>
        </p:grpSp>
        <p:grpSp>
          <p:nvGrpSpPr>
            <p:cNvPr id="262" name="Group 261">
              <a:extLst>
                <a:ext uri="{FF2B5EF4-FFF2-40B4-BE49-F238E27FC236}">
                  <a16:creationId xmlns:a16="http://schemas.microsoft.com/office/drawing/2014/main" id="{A0B31B23-01FB-C4ED-C856-16B39940C99F}"/>
                </a:ext>
              </a:extLst>
            </p:cNvPr>
            <p:cNvGrpSpPr/>
            <p:nvPr/>
          </p:nvGrpSpPr>
          <p:grpSpPr>
            <a:xfrm>
              <a:off x="6271169" y="5092319"/>
              <a:ext cx="12508944" cy="951071"/>
              <a:chOff x="7575638" y="5093941"/>
              <a:chExt cx="12508944" cy="951071"/>
            </a:xfrm>
          </p:grpSpPr>
          <p:sp>
            <p:nvSpPr>
              <p:cNvPr id="270" name="Shape 13">
                <a:extLst>
                  <a:ext uri="{FF2B5EF4-FFF2-40B4-BE49-F238E27FC236}">
                    <a16:creationId xmlns:a16="http://schemas.microsoft.com/office/drawing/2014/main" id="{9F0E1A83-6D64-DA86-CE7A-C3DB3B8CB0E1}"/>
                  </a:ext>
                </a:extLst>
              </p:cNvPr>
              <p:cNvSpPr/>
              <p:nvPr/>
            </p:nvSpPr>
            <p:spPr>
              <a:xfrm>
                <a:off x="7760066" y="5215027"/>
                <a:ext cx="184428" cy="829985"/>
              </a:xfrm>
              <a:prstGeom prst="roundRect">
                <a:avLst>
                  <a:gd name="adj" fmla="val 42013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/>
              </a:p>
            </p:txBody>
          </p:sp>
          <p:sp>
            <p:nvSpPr>
              <p:cNvPr id="271" name="Shape 14">
                <a:extLst>
                  <a:ext uri="{FF2B5EF4-FFF2-40B4-BE49-F238E27FC236}">
                    <a16:creationId xmlns:a16="http://schemas.microsoft.com/office/drawing/2014/main" id="{0327D7E0-7857-E780-DBAA-F86493C0C494}"/>
                  </a:ext>
                </a:extLst>
              </p:cNvPr>
              <p:cNvSpPr/>
              <p:nvPr/>
            </p:nvSpPr>
            <p:spPr>
              <a:xfrm>
                <a:off x="7575638" y="5093941"/>
                <a:ext cx="553403" cy="553403"/>
              </a:xfrm>
              <a:prstGeom prst="roundRect">
                <a:avLst>
                  <a:gd name="adj" fmla="val 82616"/>
                </a:avLst>
              </a:prstGeom>
              <a:solidFill>
                <a:srgbClr val="AD8AE6"/>
              </a:solidFill>
              <a:ln w="7620">
                <a:solidFill>
                  <a:srgbClr val="AD8AE6"/>
                </a:solidFill>
                <a:prstDash val="solid"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endParaRPr lang="en-IN" dirty="0"/>
              </a:p>
            </p:txBody>
          </p:sp>
          <p:pic>
            <p:nvPicPr>
              <p:cNvPr id="272" name="Image 3" descr="preencoded.png">
                <a:extLst>
                  <a:ext uri="{FF2B5EF4-FFF2-40B4-BE49-F238E27FC236}">
                    <a16:creationId xmlns:a16="http://schemas.microsoft.com/office/drawing/2014/main" id="{4D6E5B32-3333-62F2-1F20-0CA13692726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2">
                <a:extLst>
                  <a:ext uri="{96DAC541-7B7A-43D3-8B79-37D633B846F1}">
                    <asvg:svgBlip xmlns:asvg="http://schemas.microsoft.com/office/drawing/2016/SVG/main" r:embed="rId33"/>
                  </a:ext>
                </a:extLst>
              </a:blip>
              <a:stretch>
                <a:fillRect/>
              </a:stretch>
            </p:blipFill>
            <p:spPr>
              <a:xfrm>
                <a:off x="7713988" y="5232291"/>
                <a:ext cx="276701" cy="276701"/>
              </a:xfrm>
              <a:prstGeom prst="rect">
                <a:avLst/>
              </a:prstGeom>
            </p:spPr>
          </p:pic>
          <p:sp>
            <p:nvSpPr>
              <p:cNvPr id="273" name="Text 15">
                <a:extLst>
                  <a:ext uri="{FF2B5EF4-FFF2-40B4-BE49-F238E27FC236}">
                    <a16:creationId xmlns:a16="http://schemas.microsoft.com/office/drawing/2014/main" id="{93452D49-1A4F-8BD9-870E-B3E89062BDCA}"/>
                  </a:ext>
                </a:extLst>
              </p:cNvPr>
              <p:cNvSpPr/>
              <p:nvPr/>
            </p:nvSpPr>
            <p:spPr>
              <a:xfrm>
                <a:off x="8313468" y="5122754"/>
                <a:ext cx="2545794" cy="28825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250"/>
                  </a:lnSpc>
                  <a:buNone/>
                </a:pPr>
                <a:r>
                  <a:rPr lang="en-US" sz="1800" dirty="0">
                    <a:solidFill>
                      <a:srgbClr val="272525"/>
                    </a:solidFill>
                    <a:latin typeface="Roboto Medium" pitchFamily="34" charset="0"/>
                    <a:ea typeface="Roboto Medium" pitchFamily="34" charset="-122"/>
                    <a:cs typeface="Roboto Medium" pitchFamily="34" charset="-120"/>
                  </a:rPr>
                  <a:t>Support New Developers</a:t>
                </a:r>
                <a:endParaRPr lang="en-US" sz="1800" dirty="0"/>
              </a:p>
            </p:txBody>
          </p:sp>
          <p:sp>
            <p:nvSpPr>
              <p:cNvPr id="274" name="Text 16">
                <a:extLst>
                  <a:ext uri="{FF2B5EF4-FFF2-40B4-BE49-F238E27FC236}">
                    <a16:creationId xmlns:a16="http://schemas.microsoft.com/office/drawing/2014/main" id="{A5CA3476-4B51-15FB-156C-002AFBC2D77C}"/>
                  </a:ext>
                </a:extLst>
              </p:cNvPr>
              <p:cNvSpPr/>
              <p:nvPr/>
            </p:nvSpPr>
            <p:spPr>
              <a:xfrm>
                <a:off x="8313468" y="5521613"/>
                <a:ext cx="11771114" cy="295037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Provide resources and visibility boosts for developers entering </a:t>
                </a:r>
              </a:p>
              <a:p>
                <a:pPr marL="0" indent="0" algn="l">
                  <a:lnSpc>
                    <a:spcPts val="2300"/>
                  </a:lnSpc>
                  <a:buNone/>
                </a:pPr>
                <a:r>
                  <a:rPr lang="en-US" sz="1450" dirty="0">
                    <a:solidFill>
                      <a:srgbClr val="272525"/>
                    </a:solidFill>
                    <a:latin typeface="Roboto" pitchFamily="34" charset="0"/>
                    <a:ea typeface="Roboto" pitchFamily="34" charset="-122"/>
                    <a:cs typeface="Roboto" pitchFamily="34" charset="-120"/>
                  </a:rPr>
                  <a:t>underrepresented categories to foster ecosystem diversity</a:t>
                </a:r>
                <a:endParaRPr lang="en-US" sz="1450" dirty="0"/>
              </a:p>
            </p:txBody>
          </p:sp>
        </p:grpSp>
        <p:grpSp>
          <p:nvGrpSpPr>
            <p:cNvPr id="263" name="Group 262">
              <a:extLst>
                <a:ext uri="{FF2B5EF4-FFF2-40B4-BE49-F238E27FC236}">
                  <a16:creationId xmlns:a16="http://schemas.microsoft.com/office/drawing/2014/main" id="{E9E62380-CFD7-69D3-A5E6-94ABDACE16FD}"/>
                </a:ext>
              </a:extLst>
            </p:cNvPr>
            <p:cNvGrpSpPr/>
            <p:nvPr/>
          </p:nvGrpSpPr>
          <p:grpSpPr>
            <a:xfrm>
              <a:off x="6271169" y="6545371"/>
              <a:ext cx="12785646" cy="951071"/>
              <a:chOff x="6745534" y="5367459"/>
              <a:chExt cx="12785646" cy="951071"/>
            </a:xfrm>
          </p:grpSpPr>
          <p:grpSp>
            <p:nvGrpSpPr>
              <p:cNvPr id="264" name="Group 263">
                <a:extLst>
                  <a:ext uri="{FF2B5EF4-FFF2-40B4-BE49-F238E27FC236}">
                    <a16:creationId xmlns:a16="http://schemas.microsoft.com/office/drawing/2014/main" id="{3B4553F9-D49E-372E-E9F0-AD8DED67D5DF}"/>
                  </a:ext>
                </a:extLst>
              </p:cNvPr>
              <p:cNvGrpSpPr/>
              <p:nvPr/>
            </p:nvGrpSpPr>
            <p:grpSpPr>
              <a:xfrm>
                <a:off x="6745534" y="5367459"/>
                <a:ext cx="12785646" cy="951071"/>
                <a:chOff x="7298936" y="6385174"/>
                <a:chExt cx="12785646" cy="951071"/>
              </a:xfrm>
            </p:grpSpPr>
            <p:sp>
              <p:nvSpPr>
                <p:cNvPr id="266" name="Shape 17">
                  <a:extLst>
                    <a:ext uri="{FF2B5EF4-FFF2-40B4-BE49-F238E27FC236}">
                      <a16:creationId xmlns:a16="http://schemas.microsoft.com/office/drawing/2014/main" id="{C88A37F0-3874-D74C-F6E2-8BC4A067393A}"/>
                    </a:ext>
                  </a:extLst>
                </p:cNvPr>
                <p:cNvSpPr/>
                <p:nvPr/>
              </p:nvSpPr>
              <p:spPr>
                <a:xfrm>
                  <a:off x="7483364" y="6506260"/>
                  <a:ext cx="184428" cy="829985"/>
                </a:xfrm>
                <a:prstGeom prst="roundRect">
                  <a:avLst>
                    <a:gd name="adj" fmla="val 42013"/>
                  </a:avLst>
                </a:prstGeom>
                <a:solidFill>
                  <a:srgbClr val="AD8AE6"/>
                </a:solidFill>
                <a:ln w="7620">
                  <a:solidFill>
                    <a:srgbClr val="AD8AE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endParaRPr lang="en-IN"/>
                </a:p>
              </p:txBody>
            </p:sp>
            <p:sp>
              <p:nvSpPr>
                <p:cNvPr id="267" name="Shape 18">
                  <a:extLst>
                    <a:ext uri="{FF2B5EF4-FFF2-40B4-BE49-F238E27FC236}">
                      <a16:creationId xmlns:a16="http://schemas.microsoft.com/office/drawing/2014/main" id="{176AC83E-19B7-07A8-141B-A0BB0B73B18F}"/>
                    </a:ext>
                  </a:extLst>
                </p:cNvPr>
                <p:cNvSpPr/>
                <p:nvPr/>
              </p:nvSpPr>
              <p:spPr>
                <a:xfrm>
                  <a:off x="7298936" y="6385174"/>
                  <a:ext cx="553403" cy="553403"/>
                </a:xfrm>
                <a:prstGeom prst="roundRect">
                  <a:avLst>
                    <a:gd name="adj" fmla="val 82616"/>
                  </a:avLst>
                </a:prstGeom>
                <a:solidFill>
                  <a:srgbClr val="AD8AE6"/>
                </a:solidFill>
                <a:ln w="7620">
                  <a:solidFill>
                    <a:srgbClr val="AD8AE6"/>
                  </a:solidFill>
                  <a:prstDash val="solid"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/>
                <a:lstStyle/>
                <a:p>
                  <a:endParaRPr lang="en-IN" dirty="0"/>
                </a:p>
              </p:txBody>
            </p:sp>
            <p:sp>
              <p:nvSpPr>
                <p:cNvPr id="268" name="Text 19">
                  <a:extLst>
                    <a:ext uri="{FF2B5EF4-FFF2-40B4-BE49-F238E27FC236}">
                      <a16:creationId xmlns:a16="http://schemas.microsoft.com/office/drawing/2014/main" id="{C25DF56F-80DD-64CD-D9DB-760271F747C5}"/>
                    </a:ext>
                  </a:extLst>
                </p:cNvPr>
                <p:cNvSpPr/>
                <p:nvPr/>
              </p:nvSpPr>
              <p:spPr>
                <a:xfrm>
                  <a:off x="8036767" y="6413987"/>
                  <a:ext cx="2584966" cy="288250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250"/>
                    </a:lnSpc>
                    <a:buNone/>
                  </a:pPr>
                  <a:r>
                    <a:rPr lang="en-US" sz="1800" dirty="0">
                      <a:solidFill>
                        <a:srgbClr val="272525"/>
                      </a:solidFill>
                      <a:latin typeface="Roboto Medium" pitchFamily="34" charset="0"/>
                      <a:ea typeface="Roboto Medium" pitchFamily="34" charset="-122"/>
                      <a:cs typeface="Roboto Medium" pitchFamily="34" charset="-120"/>
                    </a:rPr>
                    <a:t>Data-Driven Optimization</a:t>
                  </a:r>
                  <a:endParaRPr lang="en-US" sz="1800" dirty="0"/>
                </a:p>
              </p:txBody>
            </p:sp>
            <p:sp>
              <p:nvSpPr>
                <p:cNvPr id="269" name="Text 20">
                  <a:extLst>
                    <a:ext uri="{FF2B5EF4-FFF2-40B4-BE49-F238E27FC236}">
                      <a16:creationId xmlns:a16="http://schemas.microsoft.com/office/drawing/2014/main" id="{76653A6A-0910-58D1-1738-AEE92A69C5D9}"/>
                    </a:ext>
                  </a:extLst>
                </p:cNvPr>
                <p:cNvSpPr/>
                <p:nvPr/>
              </p:nvSpPr>
              <p:spPr>
                <a:xfrm>
                  <a:off x="8036767" y="6812846"/>
                  <a:ext cx="12047815" cy="295037"/>
                </a:xfrm>
                <a:prstGeom prst="rect">
                  <a:avLst/>
                </a:prstGeom>
                <a:noFill/>
                <a:ln/>
              </p:spPr>
              <p:txBody>
                <a:bodyPr wrap="none" lIns="0" tIns="0" rIns="0" bIns="0" rtlCol="0" anchor="t"/>
                <a:lstStyle/>
                <a:p>
                  <a:pPr marL="0" indent="0" algn="l">
                    <a:lnSpc>
                      <a:spcPts val="2300"/>
                    </a:lnSpc>
                    <a:buNone/>
                  </a:pPr>
                  <a:r>
                    <a:rPr lang="en-US" sz="1450" dirty="0">
                      <a:solidFill>
                        <a:srgbClr val="272525"/>
                      </a:solidFill>
                      <a:latin typeface="Roboto" pitchFamily="34" charset="0"/>
                      <a:ea typeface="Roboto" pitchFamily="34" charset="-122"/>
                      <a:cs typeface="Roboto" pitchFamily="34" charset="-120"/>
                    </a:rPr>
                    <a:t>Leverage these insights to guide marketing investments, app </a:t>
                  </a:r>
                </a:p>
                <a:p>
                  <a:pPr marL="0" indent="0" algn="l">
                    <a:lnSpc>
                      <a:spcPts val="2300"/>
                    </a:lnSpc>
                    <a:buNone/>
                  </a:pPr>
                  <a:r>
                    <a:rPr lang="en-US" sz="1450" dirty="0">
                      <a:solidFill>
                        <a:srgbClr val="272525"/>
                      </a:solidFill>
                      <a:latin typeface="Roboto" pitchFamily="34" charset="0"/>
                      <a:ea typeface="Roboto" pitchFamily="34" charset="-122"/>
                      <a:cs typeface="Roboto" pitchFamily="34" charset="-120"/>
                    </a:rPr>
                    <a:t>improvement priorities, and strategic business decisions</a:t>
                  </a:r>
                  <a:endParaRPr lang="en-US" sz="1450" dirty="0"/>
                </a:p>
              </p:txBody>
            </p:sp>
          </p:grpSp>
          <p:pic>
            <p:nvPicPr>
              <p:cNvPr id="265" name="Image 4" descr="preencoded.png">
                <a:extLst>
                  <a:ext uri="{FF2B5EF4-FFF2-40B4-BE49-F238E27FC236}">
                    <a16:creationId xmlns:a16="http://schemas.microsoft.com/office/drawing/2014/main" id="{AD8325AF-832E-A892-4A13-EB2F32FCB472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4">
                <a:extLst>
                  <a:ext uri="{96DAC541-7B7A-43D3-8B79-37D633B846F1}">
                    <asvg:svgBlip xmlns:asvg="http://schemas.microsoft.com/office/drawing/2016/SVG/main" r:embed="rId35"/>
                  </a:ext>
                </a:extLst>
              </a:blip>
              <a:stretch>
                <a:fillRect/>
              </a:stretch>
            </p:blipFill>
            <p:spPr>
              <a:xfrm>
                <a:off x="6883885" y="5505809"/>
                <a:ext cx="276701" cy="276701"/>
              </a:xfrm>
              <a:prstGeom prst="rect">
                <a:avLst/>
              </a:prstGeom>
            </p:spPr>
          </p:pic>
        </p:grpSp>
      </p:grpSp>
      <p:sp>
        <p:nvSpPr>
          <p:cNvPr id="307" name="Text 3">
            <a:extLst>
              <a:ext uri="{FF2B5EF4-FFF2-40B4-BE49-F238E27FC236}">
                <a16:creationId xmlns:a16="http://schemas.microsoft.com/office/drawing/2014/main" id="{B36818FD-18D8-76F6-767A-41A16CCCE0A9}"/>
              </a:ext>
            </a:extLst>
          </p:cNvPr>
          <p:cNvSpPr/>
          <p:nvPr/>
        </p:nvSpPr>
        <p:spPr>
          <a:xfrm>
            <a:off x="15565755" y="289507"/>
            <a:ext cx="1548051" cy="1934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00"/>
              </a:lnSpc>
              <a:buNone/>
            </a:pPr>
            <a:r>
              <a:rPr lang="en-US" sz="2000" dirty="0">
                <a:solidFill>
                  <a:srgbClr val="272525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KPI Cards</a:t>
            </a:r>
            <a:endParaRPr lang="en-US" sz="2000" dirty="0"/>
          </a:p>
        </p:txBody>
      </p:sp>
      <p:sp>
        <p:nvSpPr>
          <p:cNvPr id="308" name="Text 4">
            <a:extLst>
              <a:ext uri="{FF2B5EF4-FFF2-40B4-BE49-F238E27FC236}">
                <a16:creationId xmlns:a16="http://schemas.microsoft.com/office/drawing/2014/main" id="{87E0603E-5739-EB25-69D8-7D0B49272480}"/>
              </a:ext>
            </a:extLst>
          </p:cNvPr>
          <p:cNvSpPr/>
          <p:nvPr/>
        </p:nvSpPr>
        <p:spPr>
          <a:xfrm>
            <a:off x="15565755" y="557278"/>
            <a:ext cx="7547610" cy="19812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5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Apps, Total Category, Average Rating, </a:t>
            </a:r>
          </a:p>
          <a:p>
            <a:pPr marL="0" indent="0" algn="l">
              <a:lnSpc>
                <a:spcPts val="1550"/>
              </a:lnSpc>
              <a:buNone/>
            </a:pPr>
            <a:r>
              <a:rPr lang="en-US" sz="12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Total Reviews and Total Installs </a:t>
            </a:r>
          </a:p>
          <a:p>
            <a:pPr marL="0" indent="0" algn="l">
              <a:lnSpc>
                <a:spcPts val="1550"/>
              </a:lnSpc>
              <a:buNone/>
            </a:pPr>
            <a:endParaRPr lang="en-US" sz="1200" dirty="0"/>
          </a:p>
        </p:txBody>
      </p:sp>
      <p:sp>
        <p:nvSpPr>
          <p:cNvPr id="309" name="Shape 10">
            <a:extLst>
              <a:ext uri="{FF2B5EF4-FFF2-40B4-BE49-F238E27FC236}">
                <a16:creationId xmlns:a16="http://schemas.microsoft.com/office/drawing/2014/main" id="{15849C06-BD0C-27C9-6280-CBBFC1C29AEA}"/>
              </a:ext>
            </a:extLst>
          </p:cNvPr>
          <p:cNvSpPr/>
          <p:nvPr/>
        </p:nvSpPr>
        <p:spPr>
          <a:xfrm>
            <a:off x="14900910" y="69378"/>
            <a:ext cx="622935" cy="626394"/>
          </a:xfrm>
          <a:prstGeom prst="roundRect">
            <a:avLst>
              <a:gd name="adj" fmla="val 24612923"/>
            </a:avLst>
          </a:prstGeom>
          <a:solidFill>
            <a:srgbClr val="0057E7"/>
          </a:solidFill>
          <a:ln/>
        </p:spPr>
        <p:txBody>
          <a:bodyPr/>
          <a:lstStyle/>
          <a:p>
            <a:endParaRPr lang="en-IN" sz="5400"/>
          </a:p>
        </p:txBody>
      </p:sp>
      <p:pic>
        <p:nvPicPr>
          <p:cNvPr id="310" name="Image 3" descr="preencoded.png">
            <a:extLst>
              <a:ext uri="{FF2B5EF4-FFF2-40B4-BE49-F238E27FC236}">
                <a16:creationId xmlns:a16="http://schemas.microsoft.com/office/drawing/2014/main" id="{5CE32823-24B5-F2C6-4B57-B6C3E2C404A4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96DAC541-7B7A-43D3-8B79-37D633B846F1}">
                <asvg:svgBlip xmlns:asvg="http://schemas.microsoft.com/office/drawing/2016/SVG/main" r:embed="rId37"/>
              </a:ext>
            </a:extLst>
          </a:blip>
          <a:stretch>
            <a:fillRect/>
          </a:stretch>
        </p:blipFill>
        <p:spPr>
          <a:xfrm>
            <a:off x="15044976" y="212992"/>
            <a:ext cx="281878" cy="281878"/>
          </a:xfrm>
          <a:prstGeom prst="rect">
            <a:avLst/>
          </a:prstGeom>
        </p:spPr>
      </p:pic>
      <p:grpSp>
        <p:nvGrpSpPr>
          <p:cNvPr id="311" name="Group 310">
            <a:extLst>
              <a:ext uri="{FF2B5EF4-FFF2-40B4-BE49-F238E27FC236}">
                <a16:creationId xmlns:a16="http://schemas.microsoft.com/office/drawing/2014/main" id="{4AA08EF5-D70D-D058-7BAA-91F950045D43}"/>
              </a:ext>
            </a:extLst>
          </p:cNvPr>
          <p:cNvGrpSpPr/>
          <p:nvPr/>
        </p:nvGrpSpPr>
        <p:grpSpPr>
          <a:xfrm>
            <a:off x="14941889" y="1360863"/>
            <a:ext cx="1842220" cy="1081051"/>
            <a:chOff x="10420350" y="1360863"/>
            <a:chExt cx="1842220" cy="1081051"/>
          </a:xfrm>
        </p:grpSpPr>
        <p:sp>
          <p:nvSpPr>
            <p:cNvPr id="312" name="Rectangle: Rounded Corners 311">
              <a:extLst>
                <a:ext uri="{FF2B5EF4-FFF2-40B4-BE49-F238E27FC236}">
                  <a16:creationId xmlns:a16="http://schemas.microsoft.com/office/drawing/2014/main" id="{31B1894A-2666-CA77-B0C1-702B7F1EAEBF}"/>
                </a:ext>
              </a:extLst>
            </p:cNvPr>
            <p:cNvSpPr/>
            <p:nvPr/>
          </p:nvSpPr>
          <p:spPr>
            <a:xfrm>
              <a:off x="10654875" y="1627636"/>
              <a:ext cx="1498517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13" name="TextBox 12">
              <a:extLst>
                <a:ext uri="{FF2B5EF4-FFF2-40B4-BE49-F238E27FC236}">
                  <a16:creationId xmlns:a16="http://schemas.microsoft.com/office/drawing/2014/main" id="{4F139440-CC45-601C-F075-694285DC7ABB}"/>
                </a:ext>
              </a:extLst>
            </p:cNvPr>
            <p:cNvSpPr txBox="1"/>
            <p:nvPr/>
          </p:nvSpPr>
          <p:spPr>
            <a:xfrm>
              <a:off x="10639635" y="1883593"/>
              <a:ext cx="126991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No Of Apps</a:t>
              </a:r>
            </a:p>
          </p:txBody>
        </p:sp>
        <p:sp>
          <p:nvSpPr>
            <p:cNvPr id="314" name="TextBox 19">
              <a:extLst>
                <a:ext uri="{FF2B5EF4-FFF2-40B4-BE49-F238E27FC236}">
                  <a16:creationId xmlns:a16="http://schemas.microsoft.com/office/drawing/2014/main" id="{4B53C098-B040-4CB9-79C9-914A01EA2DA1}"/>
                </a:ext>
              </a:extLst>
            </p:cNvPr>
            <p:cNvSpPr txBox="1"/>
            <p:nvPr/>
          </p:nvSpPr>
          <p:spPr>
            <a:xfrm>
              <a:off x="10913955" y="2063350"/>
              <a:ext cx="1348615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fld id="{E3836DAA-D2AB-4EE2-A08B-43E2FF791151}" type="TxLink">
                <a:rPr lang="en-US" sz="2000" b="0" i="0" u="none" strike="noStrike">
                  <a:solidFill>
                    <a:schemeClr val="bg1"/>
                  </a:solidFill>
                  <a:latin typeface="Amasis MT Pro Black" panose="02040A04050005020304" pitchFamily="18" charset="0"/>
                </a:rPr>
                <a:pPr/>
                <a:t>10836</a:t>
              </a:fld>
              <a:endParaRPr lang="en-IN" sz="2400" b="1" dirty="0">
                <a:solidFill>
                  <a:schemeClr val="bg1"/>
                </a:solidFill>
                <a:latin typeface="Amasis MT Pro Black" panose="02040A04050005020304" pitchFamily="18" charset="0"/>
              </a:endParaRPr>
            </a:p>
          </p:txBody>
        </p:sp>
        <p:pic>
          <p:nvPicPr>
            <p:cNvPr id="315" name="Picture 314">
              <a:extLst>
                <a:ext uri="{FF2B5EF4-FFF2-40B4-BE49-F238E27FC236}">
                  <a16:creationId xmlns:a16="http://schemas.microsoft.com/office/drawing/2014/main" id="{3A8CA604-12C7-ABE9-7018-10125B27675E}"/>
                </a:ext>
              </a:extLst>
            </p:cNvPr>
            <p:cNvPicPr>
              <a:picLocks noChangeAspect="1"/>
            </p:cNvPicPr>
            <p:nvPr/>
          </p:nvPicPr>
          <p:blipFill>
            <a:blip r:embed="rId38"/>
            <a:stretch>
              <a:fillRect/>
            </a:stretch>
          </p:blipFill>
          <p:spPr>
            <a:xfrm>
              <a:off x="11749532" y="1627636"/>
              <a:ext cx="411480" cy="420474"/>
            </a:xfrm>
            <a:prstGeom prst="rect">
              <a:avLst/>
            </a:prstGeom>
          </p:spPr>
        </p:pic>
        <p:pic>
          <p:nvPicPr>
            <p:cNvPr id="316" name="Picture 315">
              <a:extLst>
                <a:ext uri="{FF2B5EF4-FFF2-40B4-BE49-F238E27FC236}">
                  <a16:creationId xmlns:a16="http://schemas.microsoft.com/office/drawing/2014/main" id="{782F51D7-2B53-2099-B57E-1F2898F1D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 flipH="1">
              <a:off x="10420350" y="1360863"/>
              <a:ext cx="472974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17" name="Group 316">
            <a:extLst>
              <a:ext uri="{FF2B5EF4-FFF2-40B4-BE49-F238E27FC236}">
                <a16:creationId xmlns:a16="http://schemas.microsoft.com/office/drawing/2014/main" id="{BE510395-6354-656E-012F-3CD95451D13B}"/>
              </a:ext>
            </a:extLst>
          </p:cNvPr>
          <p:cNvGrpSpPr/>
          <p:nvPr/>
        </p:nvGrpSpPr>
        <p:grpSpPr>
          <a:xfrm>
            <a:off x="16899986" y="1371287"/>
            <a:ext cx="1980950" cy="1066518"/>
            <a:chOff x="12419426" y="1371287"/>
            <a:chExt cx="1980950" cy="1066518"/>
          </a:xfrm>
        </p:grpSpPr>
        <p:sp>
          <p:nvSpPr>
            <p:cNvPr id="318" name="Rectangle: Rounded Corners 317">
              <a:extLst>
                <a:ext uri="{FF2B5EF4-FFF2-40B4-BE49-F238E27FC236}">
                  <a16:creationId xmlns:a16="http://schemas.microsoft.com/office/drawing/2014/main" id="{B61CE581-2D71-058F-8BFF-BD265D5C7786}"/>
                </a:ext>
              </a:extLst>
            </p:cNvPr>
            <p:cNvSpPr/>
            <p:nvPr/>
          </p:nvSpPr>
          <p:spPr>
            <a:xfrm>
              <a:off x="12666189" y="1623527"/>
              <a:ext cx="1498517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19" name="TextBox 13">
              <a:extLst>
                <a:ext uri="{FF2B5EF4-FFF2-40B4-BE49-F238E27FC236}">
                  <a16:creationId xmlns:a16="http://schemas.microsoft.com/office/drawing/2014/main" id="{C982B1F1-FD5C-EDD8-8F88-52B249F4BA9E}"/>
                </a:ext>
              </a:extLst>
            </p:cNvPr>
            <p:cNvSpPr txBox="1"/>
            <p:nvPr/>
          </p:nvSpPr>
          <p:spPr>
            <a:xfrm>
              <a:off x="12632661" y="1902344"/>
              <a:ext cx="157471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No Of Category</a:t>
              </a:r>
            </a:p>
          </p:txBody>
        </p:sp>
        <p:sp>
          <p:nvSpPr>
            <p:cNvPr id="320" name="TextBox 20">
              <a:extLst>
                <a:ext uri="{FF2B5EF4-FFF2-40B4-BE49-F238E27FC236}">
                  <a16:creationId xmlns:a16="http://schemas.microsoft.com/office/drawing/2014/main" id="{BCB60125-39AC-9513-F767-38AC2AC0FDAC}"/>
                </a:ext>
              </a:extLst>
            </p:cNvPr>
            <p:cNvSpPr txBox="1"/>
            <p:nvPr/>
          </p:nvSpPr>
          <p:spPr>
            <a:xfrm>
              <a:off x="13051761" y="2059241"/>
              <a:ext cx="1348615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EBB5C0B7-5F6D-4BD0-AF76-585347784A3B}" type="TxLink">
                <a:rPr lang="en-US" sz="2000" b="0" i="0" u="none" strike="noStrike">
                  <a:solidFill>
                    <a:schemeClr val="bg1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33</a:t>
              </a:fld>
              <a:endParaRPr lang="en-IN" sz="2000" b="0" i="0" u="none" strike="noStrike">
                <a:solidFill>
                  <a:schemeClr val="bg1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21" name="Picture 320">
              <a:extLst>
                <a:ext uri="{FF2B5EF4-FFF2-40B4-BE49-F238E27FC236}">
                  <a16:creationId xmlns:a16="http://schemas.microsoft.com/office/drawing/2014/main" id="{63EC8C13-FE31-77B2-60F5-03CAE0DB3C0D}"/>
                </a:ext>
              </a:extLst>
            </p:cNvPr>
            <p:cNvPicPr>
              <a:picLocks noChangeAspect="1"/>
            </p:cNvPicPr>
            <p:nvPr/>
          </p:nvPicPr>
          <p:blipFill>
            <a:blip r:embed="rId40"/>
            <a:stretch>
              <a:fillRect/>
            </a:stretch>
          </p:blipFill>
          <p:spPr>
            <a:xfrm>
              <a:off x="13803518" y="1631148"/>
              <a:ext cx="364276" cy="373270"/>
            </a:xfrm>
            <a:prstGeom prst="rect">
              <a:avLst/>
            </a:prstGeom>
          </p:spPr>
        </p:pic>
        <p:pic>
          <p:nvPicPr>
            <p:cNvPr id="322" name="Picture 321">
              <a:extLst>
                <a:ext uri="{FF2B5EF4-FFF2-40B4-BE49-F238E27FC236}">
                  <a16:creationId xmlns:a16="http://schemas.microsoft.com/office/drawing/2014/main" id="{64982FB9-E365-76E4-CBD7-DDD3EF9680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 flipH="1">
              <a:off x="12419426" y="1371287"/>
              <a:ext cx="471755" cy="48238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23" name="Group 322">
            <a:extLst>
              <a:ext uri="{FF2B5EF4-FFF2-40B4-BE49-F238E27FC236}">
                <a16:creationId xmlns:a16="http://schemas.microsoft.com/office/drawing/2014/main" id="{BE47B312-ABBA-5DCA-C44C-C413CC8FCC69}"/>
              </a:ext>
            </a:extLst>
          </p:cNvPr>
          <p:cNvGrpSpPr/>
          <p:nvPr/>
        </p:nvGrpSpPr>
        <p:grpSpPr>
          <a:xfrm>
            <a:off x="14941889" y="2509858"/>
            <a:ext cx="2007527" cy="1056479"/>
            <a:chOff x="14084364" y="2916984"/>
            <a:chExt cx="2007527" cy="1056479"/>
          </a:xfrm>
        </p:grpSpPr>
        <p:sp>
          <p:nvSpPr>
            <p:cNvPr id="324" name="Rectangle: Rounded Corners 323">
              <a:extLst>
                <a:ext uri="{FF2B5EF4-FFF2-40B4-BE49-F238E27FC236}">
                  <a16:creationId xmlns:a16="http://schemas.microsoft.com/office/drawing/2014/main" id="{623C2D63-0070-A1D3-1C16-D17732299358}"/>
                </a:ext>
              </a:extLst>
            </p:cNvPr>
            <p:cNvSpPr/>
            <p:nvPr/>
          </p:nvSpPr>
          <p:spPr>
            <a:xfrm>
              <a:off x="14307412" y="3159185"/>
              <a:ext cx="1498517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25" name="TextBox 14">
              <a:extLst>
                <a:ext uri="{FF2B5EF4-FFF2-40B4-BE49-F238E27FC236}">
                  <a16:creationId xmlns:a16="http://schemas.microsoft.com/office/drawing/2014/main" id="{27A23A30-9980-18D1-2337-2CC5E572316D}"/>
                </a:ext>
              </a:extLst>
            </p:cNvPr>
            <p:cNvSpPr txBox="1"/>
            <p:nvPr/>
          </p:nvSpPr>
          <p:spPr>
            <a:xfrm>
              <a:off x="14400376" y="3453242"/>
              <a:ext cx="123943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Avg Rating</a:t>
              </a:r>
            </a:p>
          </p:txBody>
        </p:sp>
        <p:sp>
          <p:nvSpPr>
            <p:cNvPr id="326" name="TextBox 21">
              <a:extLst>
                <a:ext uri="{FF2B5EF4-FFF2-40B4-BE49-F238E27FC236}">
                  <a16:creationId xmlns:a16="http://schemas.microsoft.com/office/drawing/2014/main" id="{E4492C8D-2286-616A-2BA6-07E01E01357E}"/>
                </a:ext>
              </a:extLst>
            </p:cNvPr>
            <p:cNvSpPr txBox="1"/>
            <p:nvPr/>
          </p:nvSpPr>
          <p:spPr>
            <a:xfrm>
              <a:off x="14743276" y="3594899"/>
              <a:ext cx="1348615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754E6A26-7780-4979-8B83-495758CAC6E5}" type="TxLink">
                <a:rPr lang="en-US" sz="2000" b="0" i="0" u="none" strike="noStrike">
                  <a:solidFill>
                    <a:schemeClr val="bg1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4.10</a:t>
              </a:fld>
              <a:endParaRPr lang="en-IN" sz="2000" b="0" i="0" u="none" strike="noStrike">
                <a:solidFill>
                  <a:schemeClr val="bg1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27" name="Picture 326">
              <a:extLst>
                <a:ext uri="{FF2B5EF4-FFF2-40B4-BE49-F238E27FC236}">
                  <a16:creationId xmlns:a16="http://schemas.microsoft.com/office/drawing/2014/main" id="{5A19BF34-AB65-479B-03DD-08C20DF964E1}"/>
                </a:ext>
              </a:extLst>
            </p:cNvPr>
            <p:cNvPicPr>
              <a:picLocks noChangeAspect="1"/>
            </p:cNvPicPr>
            <p:nvPr/>
          </p:nvPicPr>
          <p:blipFill>
            <a:blip r:embed="rId41"/>
            <a:stretch>
              <a:fillRect/>
            </a:stretch>
          </p:blipFill>
          <p:spPr>
            <a:xfrm flipH="1">
              <a:off x="14889071" y="2916984"/>
              <a:ext cx="887902" cy="903391"/>
            </a:xfrm>
            <a:prstGeom prst="rect">
              <a:avLst/>
            </a:prstGeom>
          </p:spPr>
        </p:pic>
        <p:pic>
          <p:nvPicPr>
            <p:cNvPr id="328" name="Picture 327">
              <a:extLst>
                <a:ext uri="{FF2B5EF4-FFF2-40B4-BE49-F238E27FC236}">
                  <a16:creationId xmlns:a16="http://schemas.microsoft.com/office/drawing/2014/main" id="{224743BB-5F76-250E-57A7-A8F0E803881D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 flipH="1">
              <a:off x="14084364" y="2919954"/>
              <a:ext cx="471755" cy="482380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</p:grpSp>
      <p:grpSp>
        <p:nvGrpSpPr>
          <p:cNvPr id="329" name="Group 328">
            <a:extLst>
              <a:ext uri="{FF2B5EF4-FFF2-40B4-BE49-F238E27FC236}">
                <a16:creationId xmlns:a16="http://schemas.microsoft.com/office/drawing/2014/main" id="{1BE469FB-510A-25C1-FB41-D05CEDAC9850}"/>
              </a:ext>
            </a:extLst>
          </p:cNvPr>
          <p:cNvGrpSpPr/>
          <p:nvPr/>
        </p:nvGrpSpPr>
        <p:grpSpPr>
          <a:xfrm>
            <a:off x="14875793" y="3619544"/>
            <a:ext cx="2237428" cy="1084770"/>
            <a:chOff x="17504193" y="2888693"/>
            <a:chExt cx="2237428" cy="1084770"/>
          </a:xfrm>
        </p:grpSpPr>
        <p:sp>
          <p:nvSpPr>
            <p:cNvPr id="330" name="Rectangle: Rounded Corners 329">
              <a:extLst>
                <a:ext uri="{FF2B5EF4-FFF2-40B4-BE49-F238E27FC236}">
                  <a16:creationId xmlns:a16="http://schemas.microsoft.com/office/drawing/2014/main" id="{12006962-DF66-E3C8-207E-02E1EC3A8174}"/>
                </a:ext>
              </a:extLst>
            </p:cNvPr>
            <p:cNvSpPr/>
            <p:nvPr/>
          </p:nvSpPr>
          <p:spPr>
            <a:xfrm>
              <a:off x="17770240" y="3159185"/>
              <a:ext cx="1501015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31" name="TextBox 16">
              <a:extLst>
                <a:ext uri="{FF2B5EF4-FFF2-40B4-BE49-F238E27FC236}">
                  <a16:creationId xmlns:a16="http://schemas.microsoft.com/office/drawing/2014/main" id="{19A13706-2A94-79C6-512C-0EAAF5DBBB44}"/>
                </a:ext>
              </a:extLst>
            </p:cNvPr>
            <p:cNvSpPr txBox="1"/>
            <p:nvPr/>
          </p:nvSpPr>
          <p:spPr>
            <a:xfrm>
              <a:off x="17712328" y="3415142"/>
              <a:ext cx="1346116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 dirty="0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Installations</a:t>
              </a:r>
            </a:p>
          </p:txBody>
        </p:sp>
        <p:sp>
          <p:nvSpPr>
            <p:cNvPr id="332" name="TextBox 23">
              <a:extLst>
                <a:ext uri="{FF2B5EF4-FFF2-40B4-BE49-F238E27FC236}">
                  <a16:creationId xmlns:a16="http://schemas.microsoft.com/office/drawing/2014/main" id="{91DF535C-A773-4982-F2E9-BF11403E1C0B}"/>
                </a:ext>
              </a:extLst>
            </p:cNvPr>
            <p:cNvSpPr txBox="1"/>
            <p:nvPr/>
          </p:nvSpPr>
          <p:spPr>
            <a:xfrm>
              <a:off x="17905326" y="3564419"/>
              <a:ext cx="1836295" cy="40523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6F4ACE72-CEC8-4803-81D6-CE88618DF09B}" type="TxLink">
                <a:rPr lang="en-US" sz="2400" b="0" i="0" u="none" strike="noStrike">
                  <a:solidFill>
                    <a:srgbClr val="D62D20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168 B+</a:t>
              </a:fld>
              <a:endParaRPr lang="en-IN" sz="2400" b="0" i="0" u="none" strike="noStrike">
                <a:solidFill>
                  <a:srgbClr val="D62D20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33" name="Picture 332">
              <a:extLst>
                <a:ext uri="{FF2B5EF4-FFF2-40B4-BE49-F238E27FC236}">
                  <a16:creationId xmlns:a16="http://schemas.microsoft.com/office/drawing/2014/main" id="{03AD7938-795D-5186-C869-6DFC1E5BC9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 flipH="1">
              <a:off x="17504193" y="2888693"/>
              <a:ext cx="471755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34" name="Picture 333">
              <a:extLst>
                <a:ext uri="{FF2B5EF4-FFF2-40B4-BE49-F238E27FC236}">
                  <a16:creationId xmlns:a16="http://schemas.microsoft.com/office/drawing/2014/main" id="{0DF4967D-9466-34A1-E662-9FBB027BB48C}"/>
                </a:ext>
              </a:extLst>
            </p:cNvPr>
            <p:cNvPicPr>
              <a:picLocks noChangeAspect="1"/>
            </p:cNvPicPr>
            <p:nvPr/>
          </p:nvPicPr>
          <p:blipFill>
            <a:blip r:embed="rId42"/>
            <a:stretch>
              <a:fillRect/>
            </a:stretch>
          </p:blipFill>
          <p:spPr>
            <a:xfrm>
              <a:off x="18844694" y="3129682"/>
              <a:ext cx="485099" cy="482215"/>
            </a:xfrm>
            <a:prstGeom prst="rect">
              <a:avLst/>
            </a:prstGeom>
          </p:spPr>
        </p:pic>
      </p:grpSp>
      <p:grpSp>
        <p:nvGrpSpPr>
          <p:cNvPr id="335" name="Group 334">
            <a:extLst>
              <a:ext uri="{FF2B5EF4-FFF2-40B4-BE49-F238E27FC236}">
                <a16:creationId xmlns:a16="http://schemas.microsoft.com/office/drawing/2014/main" id="{6D6328E5-4945-A163-4C32-CEEEE820EC6D}"/>
              </a:ext>
            </a:extLst>
          </p:cNvPr>
          <p:cNvGrpSpPr/>
          <p:nvPr/>
        </p:nvGrpSpPr>
        <p:grpSpPr>
          <a:xfrm>
            <a:off x="16888456" y="2484741"/>
            <a:ext cx="1753802" cy="1079194"/>
            <a:chOff x="15784986" y="2894269"/>
            <a:chExt cx="1753802" cy="1079194"/>
          </a:xfrm>
        </p:grpSpPr>
        <p:sp>
          <p:nvSpPr>
            <p:cNvPr id="336" name="Rectangle: Rounded Corners 335">
              <a:extLst>
                <a:ext uri="{FF2B5EF4-FFF2-40B4-BE49-F238E27FC236}">
                  <a16:creationId xmlns:a16="http://schemas.microsoft.com/office/drawing/2014/main" id="{43F794F5-DA57-962B-BADC-C918F1A6CB53}"/>
                </a:ext>
              </a:extLst>
            </p:cNvPr>
            <p:cNvSpPr/>
            <p:nvPr/>
          </p:nvSpPr>
          <p:spPr>
            <a:xfrm>
              <a:off x="16037577" y="3159185"/>
              <a:ext cx="1501015" cy="814278"/>
            </a:xfrm>
            <a:prstGeom prst="roundRect">
              <a:avLst/>
            </a:prstGeom>
            <a:solidFill>
              <a:srgbClr val="0057E7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lvl1pPr marL="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l"/>
              <a:endParaRPr lang="en-IN" sz="1100"/>
            </a:p>
          </p:txBody>
        </p:sp>
        <p:sp>
          <p:nvSpPr>
            <p:cNvPr id="337" name="TextBox 15">
              <a:extLst>
                <a:ext uri="{FF2B5EF4-FFF2-40B4-BE49-F238E27FC236}">
                  <a16:creationId xmlns:a16="http://schemas.microsoft.com/office/drawing/2014/main" id="{86C2346A-8D84-E8A5-33F9-FDB06748C2BB}"/>
                </a:ext>
              </a:extLst>
            </p:cNvPr>
            <p:cNvSpPr txBox="1"/>
            <p:nvPr/>
          </p:nvSpPr>
          <p:spPr>
            <a:xfrm>
              <a:off x="16229051" y="3430382"/>
              <a:ext cx="123943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IN" sz="1200" b="1">
                  <a:solidFill>
                    <a:schemeClr val="accent6">
                      <a:lumMod val="20000"/>
                      <a:lumOff val="80000"/>
                    </a:schemeClr>
                  </a:solidFill>
                </a:rPr>
                <a:t>Total Reviews</a:t>
              </a:r>
            </a:p>
          </p:txBody>
        </p:sp>
        <p:sp>
          <p:nvSpPr>
            <p:cNvPr id="338" name="TextBox 22">
              <a:extLst>
                <a:ext uri="{FF2B5EF4-FFF2-40B4-BE49-F238E27FC236}">
                  <a16:creationId xmlns:a16="http://schemas.microsoft.com/office/drawing/2014/main" id="{81138C71-B40F-54AA-00D9-04AAC2FADEDA}"/>
                </a:ext>
              </a:extLst>
            </p:cNvPr>
            <p:cNvSpPr txBox="1"/>
            <p:nvPr/>
          </p:nvSpPr>
          <p:spPr>
            <a:xfrm>
              <a:off x="16183331" y="3594899"/>
              <a:ext cx="1346117" cy="313794"/>
            </a:xfrm>
            <a:prstGeom prst="rect">
              <a:avLst/>
            </a:prstGeom>
            <a:noFill/>
            <a:ln w="9525" cmpd="sng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wrap="square" rtlCol="0" anchor="t"/>
            <a:lstStyle>
              <a:lvl1pPr marL="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1pPr>
              <a:lvl2pPr marL="457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2pPr>
              <a:lvl3pPr marL="914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3pPr>
              <a:lvl4pPr marL="1371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4pPr>
              <a:lvl5pPr marL="18288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5pPr>
              <a:lvl6pPr marL="22860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6pPr>
              <a:lvl7pPr marL="27432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7pPr>
              <a:lvl8pPr marL="32004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8pPr>
              <a:lvl9pPr marL="3657600" indent="0">
                <a:defRPr sz="1100">
                  <a:solidFill>
                    <a:schemeClr val="dk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/>
              <a:fld id="{85A52A98-A5CF-4519-9345-AB3569591C0A}" type="TxLink">
                <a:rPr lang="en-US" sz="2000" b="0" i="0" u="none" strike="noStrike">
                  <a:solidFill>
                    <a:srgbClr val="D62D20"/>
                  </a:solidFill>
                  <a:latin typeface="Amasis MT Pro Black" panose="02040A04050005020304" pitchFamily="18" charset="0"/>
                  <a:ea typeface="+mn-ea"/>
                  <a:cs typeface="+mn-cs"/>
                </a:rPr>
                <a:pPr marL="0" indent="0"/>
                <a:t>4815 M+</a:t>
              </a:fld>
              <a:endParaRPr lang="en-IN" sz="2000" b="0" i="0" u="none" strike="noStrike">
                <a:solidFill>
                  <a:srgbClr val="D62D20"/>
                </a:solidFill>
                <a:latin typeface="Amasis MT Pro Black" panose="02040A04050005020304" pitchFamily="18" charset="0"/>
                <a:ea typeface="+mn-ea"/>
                <a:cs typeface="+mn-cs"/>
              </a:endParaRPr>
            </a:p>
          </p:txBody>
        </p:sp>
        <p:pic>
          <p:nvPicPr>
            <p:cNvPr id="339" name="Picture 338">
              <a:extLst>
                <a:ext uri="{FF2B5EF4-FFF2-40B4-BE49-F238E27FC236}">
                  <a16:creationId xmlns:a16="http://schemas.microsoft.com/office/drawing/2014/main" id="{B3040501-6EA9-2BFB-6990-01F241A413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9"/>
            <a:stretch>
              <a:fillRect/>
            </a:stretch>
          </p:blipFill>
          <p:spPr>
            <a:xfrm flipH="1">
              <a:off x="15784986" y="2894269"/>
              <a:ext cx="471755" cy="483904"/>
            </a:xfrm>
            <a:prstGeom prst="rect">
              <a:avLst/>
            </a:prstGeom>
            <a:effectLst>
              <a:outerShdw blurRad="50800" dist="38100" dir="8100000" algn="tr" rotWithShape="0">
                <a:prstClr val="black">
                  <a:alpha val="40000"/>
                </a:prstClr>
              </a:outerShdw>
            </a:effectLst>
          </p:spPr>
        </p:pic>
        <p:pic>
          <p:nvPicPr>
            <p:cNvPr id="340" name="Picture 339">
              <a:extLst>
                <a:ext uri="{FF2B5EF4-FFF2-40B4-BE49-F238E27FC236}">
                  <a16:creationId xmlns:a16="http://schemas.microsoft.com/office/drawing/2014/main" id="{C38D6979-42D0-DD61-DBEE-231E877247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3"/>
            <a:stretch>
              <a:fillRect/>
            </a:stretch>
          </p:blipFill>
          <p:spPr>
            <a:xfrm>
              <a:off x="17047241" y="3152542"/>
              <a:ext cx="491547" cy="488663"/>
            </a:xfrm>
            <a:prstGeom prst="rect">
              <a:avLst/>
            </a:prstGeom>
          </p:spPr>
        </p:pic>
      </p:grpSp>
      <p:sp>
        <p:nvSpPr>
          <p:cNvPr id="298" name="Text 8">
            <a:extLst>
              <a:ext uri="{FF2B5EF4-FFF2-40B4-BE49-F238E27FC236}">
                <a16:creationId xmlns:a16="http://schemas.microsoft.com/office/drawing/2014/main" id="{EA0C389C-51D6-F955-B70E-4C8F2A10B6EC}"/>
              </a:ext>
            </a:extLst>
          </p:cNvPr>
          <p:cNvSpPr/>
          <p:nvPr/>
        </p:nvSpPr>
        <p:spPr>
          <a:xfrm>
            <a:off x="16179954" y="604368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Free App Economy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299" name="Text 9">
            <a:extLst>
              <a:ext uri="{FF2B5EF4-FFF2-40B4-BE49-F238E27FC236}">
                <a16:creationId xmlns:a16="http://schemas.microsoft.com/office/drawing/2014/main" id="{CF32775C-7399-F23A-191B-BAF186A9C260}"/>
              </a:ext>
            </a:extLst>
          </p:cNvPr>
          <p:cNvSpPr/>
          <p:nvPr/>
        </p:nvSpPr>
        <p:spPr>
          <a:xfrm>
            <a:off x="16169536" y="973198"/>
            <a:ext cx="7178278" cy="58054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lnSpc>
                <a:spcPts val="225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Free apps dominate the marketplace, </a:t>
            </a:r>
          </a:p>
          <a:p>
            <a:pPr>
              <a:lnSpc>
                <a:spcPts val="225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expanding reach and monetizing</a:t>
            </a:r>
          </a:p>
          <a:p>
            <a:pPr>
              <a:lnSpc>
                <a:spcPts val="2250"/>
              </a:lnSpc>
            </a:pPr>
            <a:r>
              <a:rPr lang="en-US" sz="14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via ads and in‑app purchases.</a:t>
            </a:r>
            <a:endParaRPr lang="en-US" sz="11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00" name="Image 1" descr="preencoded.png">
            <a:extLst>
              <a:ext uri="{FF2B5EF4-FFF2-40B4-BE49-F238E27FC236}">
                <a16:creationId xmlns:a16="http://schemas.microsoft.com/office/drawing/2014/main" id="{BA001970-FBDA-6689-B6CA-83E2779BD0CE}"/>
              </a:ext>
            </a:extLst>
          </p:cNvPr>
          <p:cNvPicPr>
            <a:picLocks noChangeAspect="1"/>
          </p:cNvPicPr>
          <p:nvPr/>
        </p:nvPicPr>
        <p:blipFill>
          <a:blip r:embed="rId4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172269" y="2766504"/>
            <a:ext cx="907256" cy="1088708"/>
          </a:xfrm>
          <a:prstGeom prst="rect">
            <a:avLst/>
          </a:prstGeom>
        </p:spPr>
      </p:pic>
      <p:sp>
        <p:nvSpPr>
          <p:cNvPr id="301" name="Text 10">
            <a:extLst>
              <a:ext uri="{FF2B5EF4-FFF2-40B4-BE49-F238E27FC236}">
                <a16:creationId xmlns:a16="http://schemas.microsoft.com/office/drawing/2014/main" id="{8AAFB4AE-57E8-3A90-9A68-F709D58BC5D7}"/>
              </a:ext>
            </a:extLst>
          </p:cNvPr>
          <p:cNvSpPr/>
          <p:nvPr/>
        </p:nvSpPr>
        <p:spPr>
          <a:xfrm>
            <a:off x="16179954" y="2820633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Paid Apps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2" name="Text 11">
            <a:extLst>
              <a:ext uri="{FF2B5EF4-FFF2-40B4-BE49-F238E27FC236}">
                <a16:creationId xmlns:a16="http://schemas.microsoft.com/office/drawing/2014/main" id="{70A690F2-BF6E-D695-7278-132EE36C3FDB}"/>
              </a:ext>
            </a:extLst>
          </p:cNvPr>
          <p:cNvSpPr/>
          <p:nvPr/>
        </p:nvSpPr>
        <p:spPr>
          <a:xfrm>
            <a:off x="16169536" y="3174009"/>
            <a:ext cx="646771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Limited installs but higher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revenue per user</a:t>
            </a:r>
            <a:endParaRPr lang="en-US" sz="1400" dirty="0"/>
          </a:p>
        </p:txBody>
      </p:sp>
      <p:pic>
        <p:nvPicPr>
          <p:cNvPr id="303" name="Image 2" descr="preencoded.png">
            <a:extLst>
              <a:ext uri="{FF2B5EF4-FFF2-40B4-BE49-F238E27FC236}">
                <a16:creationId xmlns:a16="http://schemas.microsoft.com/office/drawing/2014/main" id="{0E249AA1-38DB-8DE0-BD08-61E27942A48D}"/>
              </a:ext>
            </a:extLst>
          </p:cNvPr>
          <p:cNvPicPr>
            <a:picLocks noChangeAspect="1"/>
          </p:cNvPicPr>
          <p:nvPr/>
        </p:nvPicPr>
        <p:blipFill>
          <a:blip r:embed="rId45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172269" y="4637531"/>
            <a:ext cx="907256" cy="1088708"/>
          </a:xfrm>
          <a:prstGeom prst="rect">
            <a:avLst/>
          </a:prstGeom>
        </p:spPr>
      </p:pic>
      <p:sp>
        <p:nvSpPr>
          <p:cNvPr id="304" name="Text 12">
            <a:extLst>
              <a:ext uri="{FF2B5EF4-FFF2-40B4-BE49-F238E27FC236}">
                <a16:creationId xmlns:a16="http://schemas.microsoft.com/office/drawing/2014/main" id="{A814E609-C27F-76EF-815E-F235DB9BB4B3}"/>
              </a:ext>
            </a:extLst>
          </p:cNvPr>
          <p:cNvSpPr/>
          <p:nvPr/>
        </p:nvSpPr>
        <p:spPr>
          <a:xfrm>
            <a:off x="16179954" y="4660736"/>
            <a:ext cx="2268260" cy="2834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00"/>
              </a:lnSpc>
              <a:buNone/>
            </a:pPr>
            <a:r>
              <a:rPr lang="en-US" dirty="0">
                <a:solidFill>
                  <a:schemeClr val="bg1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Update Impact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05" name="Text 13">
            <a:extLst>
              <a:ext uri="{FF2B5EF4-FFF2-40B4-BE49-F238E27FC236}">
                <a16:creationId xmlns:a16="http://schemas.microsoft.com/office/drawing/2014/main" id="{8C781913-4723-8FBF-7904-117A775AE7ED}"/>
              </a:ext>
            </a:extLst>
          </p:cNvPr>
          <p:cNvSpPr/>
          <p:nvPr/>
        </p:nvSpPr>
        <p:spPr>
          <a:xfrm>
            <a:off x="16179954" y="5049474"/>
            <a:ext cx="6467713" cy="29027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Frequent updates correlate with </a:t>
            </a:r>
          </a:p>
          <a:p>
            <a:pPr marL="0" indent="0" algn="l">
              <a:lnSpc>
                <a:spcPts val="225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sustained high ratings</a:t>
            </a:r>
            <a:endParaRPr lang="en-US" sz="1400" dirty="0"/>
          </a:p>
        </p:txBody>
      </p:sp>
      <p:pic>
        <p:nvPicPr>
          <p:cNvPr id="306" name="Image 1" descr="preencoded.png">
            <a:extLst>
              <a:ext uri="{FF2B5EF4-FFF2-40B4-BE49-F238E27FC236}">
                <a16:creationId xmlns:a16="http://schemas.microsoft.com/office/drawing/2014/main" id="{C2A47D71-FDD5-3F8B-50BC-5026AEB97937}"/>
              </a:ext>
            </a:extLst>
          </p:cNvPr>
          <p:cNvPicPr>
            <a:picLocks noChangeAspect="1"/>
          </p:cNvPicPr>
          <p:nvPr/>
        </p:nvPicPr>
        <p:blipFill>
          <a:blip r:embed="rId44">
            <a:duotone>
              <a:schemeClr val="accent2">
                <a:shade val="45000"/>
                <a:satMod val="135000"/>
              </a:schemeClr>
              <a:prstClr val="white"/>
            </a:duotone>
          </a:blip>
          <a:stretch>
            <a:fillRect/>
          </a:stretch>
        </p:blipFill>
        <p:spPr>
          <a:xfrm>
            <a:off x="15172269" y="887856"/>
            <a:ext cx="907256" cy="1088708"/>
          </a:xfrm>
          <a:prstGeom prst="rect">
            <a:avLst/>
          </a:prstGeom>
        </p:spPr>
      </p:pic>
      <p:grpSp>
        <p:nvGrpSpPr>
          <p:cNvPr id="341" name="Group 340">
            <a:extLst>
              <a:ext uri="{FF2B5EF4-FFF2-40B4-BE49-F238E27FC236}">
                <a16:creationId xmlns:a16="http://schemas.microsoft.com/office/drawing/2014/main" id="{52229698-CF43-82BE-47EE-70F5D3717E0C}"/>
              </a:ext>
            </a:extLst>
          </p:cNvPr>
          <p:cNvGrpSpPr/>
          <p:nvPr/>
        </p:nvGrpSpPr>
        <p:grpSpPr>
          <a:xfrm>
            <a:off x="15213567" y="246015"/>
            <a:ext cx="4186620" cy="7681536"/>
            <a:chOff x="10565363" y="246015"/>
            <a:chExt cx="4186620" cy="7681536"/>
          </a:xfrm>
        </p:grpSpPr>
        <p:sp>
          <p:nvSpPr>
            <p:cNvPr id="342" name="Text 0">
              <a:extLst>
                <a:ext uri="{FF2B5EF4-FFF2-40B4-BE49-F238E27FC236}">
                  <a16:creationId xmlns:a16="http://schemas.microsoft.com/office/drawing/2014/main" id="{58C6F73D-07D9-07A2-D088-27456E9CF2BA}"/>
                </a:ext>
              </a:extLst>
            </p:cNvPr>
            <p:cNvSpPr/>
            <p:nvPr/>
          </p:nvSpPr>
          <p:spPr>
            <a:xfrm>
              <a:off x="10616705" y="246015"/>
              <a:ext cx="4135278" cy="455225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4750"/>
                </a:lnSpc>
                <a:buNone/>
              </a:pPr>
              <a:r>
                <a:rPr lang="en-US" sz="2800" dirty="0">
                  <a:solidFill>
                    <a:srgbClr val="004D27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Data Interpretation</a:t>
              </a:r>
              <a:endParaRPr lang="en-US" sz="2800" dirty="0"/>
            </a:p>
          </p:txBody>
        </p:sp>
        <p:sp>
          <p:nvSpPr>
            <p:cNvPr id="343" name="Shape 1">
              <a:extLst>
                <a:ext uri="{FF2B5EF4-FFF2-40B4-BE49-F238E27FC236}">
                  <a16:creationId xmlns:a16="http://schemas.microsoft.com/office/drawing/2014/main" id="{0560112A-9D7F-1978-2CD0-4B8495E72A1A}"/>
                </a:ext>
              </a:extLst>
            </p:cNvPr>
            <p:cNvSpPr/>
            <p:nvPr/>
          </p:nvSpPr>
          <p:spPr>
            <a:xfrm>
              <a:off x="10565363" y="912605"/>
              <a:ext cx="3227840" cy="1852046"/>
            </a:xfrm>
            <a:prstGeom prst="roundRect">
              <a:avLst>
                <a:gd name="adj" fmla="val 3948"/>
              </a:avLst>
            </a:prstGeom>
            <a:solidFill>
              <a:srgbClr val="EBA7DE"/>
            </a:solidFill>
            <a:ln w="762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344" name="Text 2">
              <a:extLst>
                <a:ext uri="{FF2B5EF4-FFF2-40B4-BE49-F238E27FC236}">
                  <a16:creationId xmlns:a16="http://schemas.microsoft.com/office/drawing/2014/main" id="{E88FB506-9684-6CEE-3C4C-F9FB4BEAFBD3}"/>
                </a:ext>
              </a:extLst>
            </p:cNvPr>
            <p:cNvSpPr/>
            <p:nvPr/>
          </p:nvSpPr>
          <p:spPr>
            <a:xfrm>
              <a:off x="10767413" y="959713"/>
              <a:ext cx="2067588" cy="219319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50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Category Dominance</a:t>
              </a:r>
              <a:endParaRPr lang="en-US" dirty="0"/>
            </a:p>
          </p:txBody>
        </p:sp>
        <p:sp>
          <p:nvSpPr>
            <p:cNvPr id="345" name="Text 3">
              <a:extLst>
                <a:ext uri="{FF2B5EF4-FFF2-40B4-BE49-F238E27FC236}">
                  <a16:creationId xmlns:a16="http://schemas.microsoft.com/office/drawing/2014/main" id="{37DA6D14-D0B5-CFB5-A64D-048C98978EAA}"/>
                </a:ext>
              </a:extLst>
            </p:cNvPr>
            <p:cNvSpPr/>
            <p:nvPr/>
          </p:nvSpPr>
          <p:spPr>
            <a:xfrm>
              <a:off x="10767412" y="1402012"/>
              <a:ext cx="2884070" cy="1329392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Family and Game categories lead in both app count and total installs, representing the largest market opportunities</a:t>
              </a:r>
              <a:endParaRPr lang="en-US" sz="1400" dirty="0"/>
            </a:p>
          </p:txBody>
        </p:sp>
        <p:sp>
          <p:nvSpPr>
            <p:cNvPr id="346" name="Shape 4">
              <a:extLst>
                <a:ext uri="{FF2B5EF4-FFF2-40B4-BE49-F238E27FC236}">
                  <a16:creationId xmlns:a16="http://schemas.microsoft.com/office/drawing/2014/main" id="{C3233348-7A89-01EC-EB62-9AD5E6616DFF}"/>
                </a:ext>
              </a:extLst>
            </p:cNvPr>
            <p:cNvSpPr/>
            <p:nvPr/>
          </p:nvSpPr>
          <p:spPr>
            <a:xfrm>
              <a:off x="10565363" y="3008314"/>
              <a:ext cx="3227942" cy="1852046"/>
            </a:xfrm>
            <a:prstGeom prst="roundRect">
              <a:avLst>
                <a:gd name="adj" fmla="val 3948"/>
              </a:avLst>
            </a:prstGeom>
            <a:solidFill>
              <a:srgbClr val="EBA7DE"/>
            </a:solidFill>
            <a:ln w="762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347" name="Text 5">
              <a:extLst>
                <a:ext uri="{FF2B5EF4-FFF2-40B4-BE49-F238E27FC236}">
                  <a16:creationId xmlns:a16="http://schemas.microsoft.com/office/drawing/2014/main" id="{A5A58205-2BB5-A4E9-1E5A-B27EB7051FA4}"/>
                </a:ext>
              </a:extLst>
            </p:cNvPr>
            <p:cNvSpPr/>
            <p:nvPr/>
          </p:nvSpPr>
          <p:spPr>
            <a:xfrm>
              <a:off x="10802137" y="3036740"/>
              <a:ext cx="2067588" cy="2275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50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Quality Leaders</a:t>
              </a:r>
              <a:endParaRPr lang="en-US" dirty="0"/>
            </a:p>
          </p:txBody>
        </p:sp>
        <p:sp>
          <p:nvSpPr>
            <p:cNvPr id="348" name="Text 6">
              <a:extLst>
                <a:ext uri="{FF2B5EF4-FFF2-40B4-BE49-F238E27FC236}">
                  <a16:creationId xmlns:a16="http://schemas.microsoft.com/office/drawing/2014/main" id="{516A742F-2F79-09B9-6053-7EE2CB8B5D97}"/>
                </a:ext>
              </a:extLst>
            </p:cNvPr>
            <p:cNvSpPr/>
            <p:nvPr/>
          </p:nvSpPr>
          <p:spPr>
            <a:xfrm>
              <a:off x="10802136" y="3457030"/>
              <a:ext cx="2884171" cy="932039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Education and Art &amp; Design categories consistently receive the highest user ratings, indicating strong user satisfaction</a:t>
              </a:r>
              <a:endParaRPr lang="en-US" sz="1400" dirty="0"/>
            </a:p>
          </p:txBody>
        </p:sp>
        <p:sp>
          <p:nvSpPr>
            <p:cNvPr id="349" name="Shape 7">
              <a:extLst>
                <a:ext uri="{FF2B5EF4-FFF2-40B4-BE49-F238E27FC236}">
                  <a16:creationId xmlns:a16="http://schemas.microsoft.com/office/drawing/2014/main" id="{8BBA0D96-2F90-509E-94B3-254D424550F2}"/>
                </a:ext>
              </a:extLst>
            </p:cNvPr>
            <p:cNvSpPr/>
            <p:nvPr/>
          </p:nvSpPr>
          <p:spPr>
            <a:xfrm>
              <a:off x="10565363" y="5409382"/>
              <a:ext cx="3235247" cy="2518169"/>
            </a:xfrm>
            <a:prstGeom prst="roundRect">
              <a:avLst>
                <a:gd name="adj" fmla="val 5646"/>
              </a:avLst>
            </a:prstGeom>
            <a:solidFill>
              <a:srgbClr val="EBA7DE"/>
            </a:solidFill>
            <a:ln w="7620">
              <a:noFill/>
              <a:prstDash val="solid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/>
            <a:lstStyle/>
            <a:p>
              <a:endParaRPr lang="en-IN" sz="1200"/>
            </a:p>
          </p:txBody>
        </p:sp>
        <p:sp>
          <p:nvSpPr>
            <p:cNvPr id="350" name="Text 8">
              <a:extLst>
                <a:ext uri="{FF2B5EF4-FFF2-40B4-BE49-F238E27FC236}">
                  <a16:creationId xmlns:a16="http://schemas.microsoft.com/office/drawing/2014/main" id="{970325D8-E52A-E258-7816-0F5C89858BDA}"/>
                </a:ext>
              </a:extLst>
            </p:cNvPr>
            <p:cNvSpPr/>
            <p:nvPr/>
          </p:nvSpPr>
          <p:spPr>
            <a:xfrm>
              <a:off x="10767413" y="5426236"/>
              <a:ext cx="2067588" cy="227568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/>
            <a:p>
              <a:pPr marL="0" indent="0" algn="l">
                <a:lnSpc>
                  <a:spcPts val="2350"/>
                </a:lnSpc>
                <a:buNone/>
              </a:pPr>
              <a:r>
                <a:rPr lang="en-US" dirty="0">
                  <a:solidFill>
                    <a:srgbClr val="272525"/>
                  </a:solidFill>
                  <a:latin typeface="Roboto Medium" pitchFamily="34" charset="0"/>
                  <a:ea typeface="Roboto Medium" pitchFamily="34" charset="-122"/>
                  <a:cs typeface="Roboto Medium" pitchFamily="34" charset="-120"/>
                </a:rPr>
                <a:t>Free App Economy</a:t>
              </a:r>
              <a:endParaRPr lang="en-US" dirty="0"/>
            </a:p>
          </p:txBody>
        </p:sp>
        <p:sp>
          <p:nvSpPr>
            <p:cNvPr id="351" name="Text 9">
              <a:extLst>
                <a:ext uri="{FF2B5EF4-FFF2-40B4-BE49-F238E27FC236}">
                  <a16:creationId xmlns:a16="http://schemas.microsoft.com/office/drawing/2014/main" id="{988F315A-64CB-16CB-C4A4-EF8975F45B42}"/>
                </a:ext>
              </a:extLst>
            </p:cNvPr>
            <p:cNvSpPr/>
            <p:nvPr/>
          </p:nvSpPr>
          <p:spPr>
            <a:xfrm>
              <a:off x="10616705" y="5846527"/>
              <a:ext cx="3183905" cy="2010760"/>
            </a:xfrm>
            <a:prstGeom prst="rect">
              <a:avLst/>
            </a:prstGeom>
            <a:noFill/>
            <a:ln/>
          </p:spPr>
          <p:txBody>
            <a:bodyPr wrap="square" lIns="0" tIns="0" rIns="0" bIns="0" rtlCol="0" anchor="t"/>
            <a:lstStyle/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Free apps comprise nearly the entire </a:t>
              </a:r>
            </a:p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marketplace, maximizing user reach </a:t>
              </a:r>
            </a:p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and creating monetization through ads </a:t>
              </a:r>
            </a:p>
            <a:p>
              <a:pPr marL="0" indent="0" algn="l">
                <a:lnSpc>
                  <a:spcPts val="2400"/>
                </a:lnSpc>
                <a:buNone/>
              </a:pPr>
              <a:r>
                <a:rPr lang="en-US" sz="1400" dirty="0">
                  <a:solidFill>
                    <a:srgbClr val="272525"/>
                  </a:solidFill>
                  <a:latin typeface="Roboto" pitchFamily="34" charset="0"/>
                  <a:ea typeface="Roboto" pitchFamily="34" charset="-122"/>
                  <a:cs typeface="Roboto" pitchFamily="34" charset="-120"/>
                </a:rPr>
                <a:t>and in-app purchases</a:t>
              </a:r>
              <a:endParaRPr lang="en-US" sz="1400" dirty="0"/>
            </a:p>
          </p:txBody>
        </p:sp>
      </p:grpSp>
      <p:pic>
        <p:nvPicPr>
          <p:cNvPr id="246" name="Picture 245">
            <a:extLst>
              <a:ext uri="{FF2B5EF4-FFF2-40B4-BE49-F238E27FC236}">
                <a16:creationId xmlns:a16="http://schemas.microsoft.com/office/drawing/2014/main" id="{41346D7F-0F0A-769C-CC9C-4840C2414A14}"/>
              </a:ext>
            </a:extLst>
          </p:cNvPr>
          <p:cNvPicPr>
            <a:picLocks noChangeAspect="1"/>
          </p:cNvPicPr>
          <p:nvPr/>
        </p:nvPicPr>
        <p:blipFill>
          <a:blip r:embed="rId46"/>
          <a:stretch>
            <a:fillRect/>
          </a:stretch>
        </p:blipFill>
        <p:spPr>
          <a:xfrm>
            <a:off x="10533879" y="367121"/>
            <a:ext cx="1455120" cy="1455120"/>
          </a:xfrm>
          <a:prstGeom prst="rect">
            <a:avLst/>
          </a:prstGeom>
        </p:spPr>
      </p:pic>
      <p:pic>
        <p:nvPicPr>
          <p:cNvPr id="247" name="Picture 246">
            <a:extLst>
              <a:ext uri="{FF2B5EF4-FFF2-40B4-BE49-F238E27FC236}">
                <a16:creationId xmlns:a16="http://schemas.microsoft.com/office/drawing/2014/main" id="{C4454992-09D1-AFCF-D359-A61374739513}"/>
              </a:ext>
            </a:extLst>
          </p:cNvPr>
          <p:cNvPicPr>
            <a:picLocks noChangeAspect="1"/>
          </p:cNvPicPr>
          <p:nvPr/>
        </p:nvPicPr>
        <p:blipFill>
          <a:blip r:embed="rId47"/>
          <a:stretch>
            <a:fillRect/>
          </a:stretch>
        </p:blipFill>
        <p:spPr>
          <a:xfrm>
            <a:off x="12764698" y="108456"/>
            <a:ext cx="1381333" cy="1381333"/>
          </a:xfrm>
          <a:prstGeom prst="rect">
            <a:avLst/>
          </a:prstGeom>
        </p:spPr>
      </p:pic>
      <p:pic>
        <p:nvPicPr>
          <p:cNvPr id="248" name="Picture 247">
            <a:extLst>
              <a:ext uri="{FF2B5EF4-FFF2-40B4-BE49-F238E27FC236}">
                <a16:creationId xmlns:a16="http://schemas.microsoft.com/office/drawing/2014/main" id="{80CEE546-E37C-B2A0-4268-48D5F1FE607B}"/>
              </a:ext>
            </a:extLst>
          </p:cNvPr>
          <p:cNvPicPr>
            <a:picLocks noChangeAspect="1"/>
          </p:cNvPicPr>
          <p:nvPr/>
        </p:nvPicPr>
        <p:blipFill>
          <a:blip r:embed="rId48"/>
          <a:stretch>
            <a:fillRect/>
          </a:stretch>
        </p:blipFill>
        <p:spPr>
          <a:xfrm>
            <a:off x="10466788" y="2795878"/>
            <a:ext cx="1564644" cy="1564644"/>
          </a:xfrm>
          <a:prstGeom prst="rect">
            <a:avLst/>
          </a:prstGeom>
        </p:spPr>
      </p:pic>
      <p:pic>
        <p:nvPicPr>
          <p:cNvPr id="249" name="Picture 4" descr="Minecraft Logo, Game, Block PNG Image">
            <a:extLst>
              <a:ext uri="{FF2B5EF4-FFF2-40B4-BE49-F238E27FC236}">
                <a16:creationId xmlns:a16="http://schemas.microsoft.com/office/drawing/2014/main" id="{F40930A1-860E-5DCE-8FE2-98268ED679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896408" y="2256307"/>
            <a:ext cx="1417677" cy="14176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0" name="Picture 6" descr="Subway Surfers Icon transparent PNG ...">
            <a:extLst>
              <a:ext uri="{FF2B5EF4-FFF2-40B4-BE49-F238E27FC236}">
                <a16:creationId xmlns:a16="http://schemas.microsoft.com/office/drawing/2014/main" id="{E3C7F45F-D938-1B89-B9FA-8C9618EA478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56894" y="6067894"/>
            <a:ext cx="1425638" cy="1425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1" name="Picture 250">
            <a:extLst>
              <a:ext uri="{FF2B5EF4-FFF2-40B4-BE49-F238E27FC236}">
                <a16:creationId xmlns:a16="http://schemas.microsoft.com/office/drawing/2014/main" id="{E591F8FD-9685-B01B-F860-85A10BA323AA}"/>
              </a:ext>
            </a:extLst>
          </p:cNvPr>
          <p:cNvPicPr>
            <a:picLocks noChangeAspect="1"/>
          </p:cNvPicPr>
          <p:nvPr/>
        </p:nvPicPr>
        <p:blipFill>
          <a:blip r:embed="rId51"/>
          <a:stretch>
            <a:fillRect/>
          </a:stretch>
        </p:blipFill>
        <p:spPr>
          <a:xfrm>
            <a:off x="12703640" y="4603074"/>
            <a:ext cx="1699439" cy="1699439"/>
          </a:xfrm>
          <a:prstGeom prst="rect">
            <a:avLst/>
          </a:prstGeom>
        </p:spPr>
      </p:pic>
      <p:sp>
        <p:nvSpPr>
          <p:cNvPr id="254" name="Text 0">
            <a:extLst>
              <a:ext uri="{FF2B5EF4-FFF2-40B4-BE49-F238E27FC236}">
                <a16:creationId xmlns:a16="http://schemas.microsoft.com/office/drawing/2014/main" id="{36C07AD5-9400-5AB7-44DC-4FB058A6E626}"/>
              </a:ext>
            </a:extLst>
          </p:cNvPr>
          <p:cNvSpPr/>
          <p:nvPr/>
        </p:nvSpPr>
        <p:spPr>
          <a:xfrm>
            <a:off x="-6505530" y="205608"/>
            <a:ext cx="7556421" cy="141767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11150"/>
              </a:lnSpc>
              <a:buNone/>
            </a:pPr>
            <a:r>
              <a:rPr lang="en-US" sz="8000" dirty="0">
                <a:solidFill>
                  <a:srgbClr val="FFA700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Thank You</a:t>
            </a:r>
            <a:endParaRPr lang="en-US" sz="8000" dirty="0">
              <a:solidFill>
                <a:srgbClr val="FFA700"/>
              </a:solidFill>
            </a:endParaRPr>
          </a:p>
        </p:txBody>
      </p:sp>
      <p:sp>
        <p:nvSpPr>
          <p:cNvPr id="255" name="Text 3">
            <a:extLst>
              <a:ext uri="{FF2B5EF4-FFF2-40B4-BE49-F238E27FC236}">
                <a16:creationId xmlns:a16="http://schemas.microsoft.com/office/drawing/2014/main" id="{50DDEB27-2A5A-123B-EF7A-44FB07882DF5}"/>
              </a:ext>
            </a:extLst>
          </p:cNvPr>
          <p:cNvSpPr/>
          <p:nvPr/>
        </p:nvSpPr>
        <p:spPr>
          <a:xfrm>
            <a:off x="-6531342" y="6005607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3300"/>
              </a:lnSpc>
              <a:buNone/>
            </a:pPr>
            <a:r>
              <a:rPr lang="en-US" sz="2400" dirty="0">
                <a:solidFill>
                  <a:srgbClr val="004D27"/>
                </a:solidFill>
                <a:latin typeface="Roboto Medium" pitchFamily="34" charset="0"/>
                <a:ea typeface="Roboto Medium" pitchFamily="34" charset="-122"/>
                <a:cs typeface="Roboto Medium" pitchFamily="34" charset="-120"/>
              </a:rPr>
              <a:t>Contact</a:t>
            </a:r>
            <a:endParaRPr lang="en-US" sz="2400" dirty="0"/>
          </a:p>
        </p:txBody>
      </p:sp>
      <p:sp>
        <p:nvSpPr>
          <p:cNvPr id="290" name="Text 4">
            <a:extLst>
              <a:ext uri="{FF2B5EF4-FFF2-40B4-BE49-F238E27FC236}">
                <a16:creationId xmlns:a16="http://schemas.microsoft.com/office/drawing/2014/main" id="{3BA67A05-D61C-950F-C57C-A0C5280436D2}"/>
              </a:ext>
            </a:extLst>
          </p:cNvPr>
          <p:cNvSpPr/>
          <p:nvPr/>
        </p:nvSpPr>
        <p:spPr>
          <a:xfrm>
            <a:off x="-6611616" y="6398772"/>
            <a:ext cx="7556421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50"/>
              </a:lnSpc>
              <a:buNone/>
            </a:pPr>
            <a:r>
              <a:rPr lang="en-US" sz="1600" b="1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Suman Saha - </a:t>
            </a:r>
            <a:r>
              <a:rPr lang="en-US" sz="1600" dirty="0">
                <a:solidFill>
                  <a:srgbClr val="272525"/>
                </a:solidFill>
                <a:latin typeface="Roboto" pitchFamily="34" charset="0"/>
                <a:ea typeface="Roboto" pitchFamily="34" charset="-122"/>
                <a:cs typeface="Roboto" pitchFamily="34" charset="-120"/>
              </a:rPr>
              <a:t>Data Analyst </a:t>
            </a:r>
            <a:endParaRPr lang="en-US" sz="1600" dirty="0"/>
          </a:p>
        </p:txBody>
      </p:sp>
      <p:sp>
        <p:nvSpPr>
          <p:cNvPr id="291" name="Freeform: Shape 290">
            <a:extLst>
              <a:ext uri="{FF2B5EF4-FFF2-40B4-BE49-F238E27FC236}">
                <a16:creationId xmlns:a16="http://schemas.microsoft.com/office/drawing/2014/main" id="{93FBDD3B-5E7D-62FE-28E9-2A2EC37968FE}"/>
              </a:ext>
            </a:extLst>
          </p:cNvPr>
          <p:cNvSpPr/>
          <p:nvPr/>
        </p:nvSpPr>
        <p:spPr>
          <a:xfrm rot="10800000">
            <a:off x="13292397" y="-1986158"/>
            <a:ext cx="9568767" cy="12699876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2" name="Freeform: Shape 291">
            <a:extLst>
              <a:ext uri="{FF2B5EF4-FFF2-40B4-BE49-F238E27FC236}">
                <a16:creationId xmlns:a16="http://schemas.microsoft.com/office/drawing/2014/main" id="{22699BF1-DACF-4FA7-281C-A0FECD29E441}"/>
              </a:ext>
            </a:extLst>
          </p:cNvPr>
          <p:cNvSpPr/>
          <p:nvPr/>
        </p:nvSpPr>
        <p:spPr>
          <a:xfrm rot="10800000">
            <a:off x="14438925" y="-2306197"/>
            <a:ext cx="9568767" cy="12699876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dir="10800000" algn="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3" name="Freeform: Shape 292">
            <a:extLst>
              <a:ext uri="{FF2B5EF4-FFF2-40B4-BE49-F238E27FC236}">
                <a16:creationId xmlns:a16="http://schemas.microsoft.com/office/drawing/2014/main" id="{A07E4734-9665-3363-7D78-370EFD14D4BC}"/>
              </a:ext>
            </a:extLst>
          </p:cNvPr>
          <p:cNvSpPr/>
          <p:nvPr/>
        </p:nvSpPr>
        <p:spPr>
          <a:xfrm>
            <a:off x="-7431804" y="-2251215"/>
            <a:ext cx="9346026" cy="12954000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  <p:sp>
        <p:nvSpPr>
          <p:cNvPr id="294" name="Freeform: Shape 293">
            <a:extLst>
              <a:ext uri="{FF2B5EF4-FFF2-40B4-BE49-F238E27FC236}">
                <a16:creationId xmlns:a16="http://schemas.microsoft.com/office/drawing/2014/main" id="{3A226E0D-9803-1CD5-EF5B-7ED68FA8DBC0}"/>
              </a:ext>
            </a:extLst>
          </p:cNvPr>
          <p:cNvSpPr/>
          <p:nvPr/>
        </p:nvSpPr>
        <p:spPr>
          <a:xfrm>
            <a:off x="-8894844" y="-2306196"/>
            <a:ext cx="9346026" cy="13512162"/>
          </a:xfrm>
          <a:custGeom>
            <a:avLst/>
            <a:gdLst>
              <a:gd name="connsiteX0" fmla="*/ 0 w 9346026"/>
              <a:gd name="connsiteY0" fmla="*/ 0 h 8229600"/>
              <a:gd name="connsiteX1" fmla="*/ 3968901 w 9346026"/>
              <a:gd name="connsiteY1" fmla="*/ 0 h 8229600"/>
              <a:gd name="connsiteX2" fmla="*/ 3972718 w 9346026"/>
              <a:gd name="connsiteY2" fmla="*/ 2744 h 8229600"/>
              <a:gd name="connsiteX3" fmla="*/ 3735659 w 9346026"/>
              <a:gd name="connsiteY3" fmla="*/ 2512705 h 8229600"/>
              <a:gd name="connsiteX4" fmla="*/ 6768790 w 9346026"/>
              <a:gd name="connsiteY4" fmla="*/ 2887328 h 8229600"/>
              <a:gd name="connsiteX5" fmla="*/ 5687122 w 9346026"/>
              <a:gd name="connsiteY5" fmla="*/ 5790658 h 8229600"/>
              <a:gd name="connsiteX6" fmla="*/ 8776010 w 9346026"/>
              <a:gd name="connsiteY6" fmla="*/ 7406220 h 8229600"/>
              <a:gd name="connsiteX7" fmla="*/ 9323716 w 9346026"/>
              <a:gd name="connsiteY7" fmla="*/ 8149421 h 8229600"/>
              <a:gd name="connsiteX8" fmla="*/ 9346026 w 9346026"/>
              <a:gd name="connsiteY8" fmla="*/ 8229600 h 8229600"/>
              <a:gd name="connsiteX9" fmla="*/ 0 w 9346026"/>
              <a:gd name="connsiteY9" fmla="*/ 8229600 h 8229600"/>
              <a:gd name="connsiteX10" fmla="*/ 0 w 9346026"/>
              <a:gd name="connsiteY10" fmla="*/ 0 h 8229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9346026" h="8229600">
                <a:moveTo>
                  <a:pt x="0" y="0"/>
                </a:moveTo>
                <a:lnTo>
                  <a:pt x="3968901" y="0"/>
                </a:lnTo>
                <a:lnTo>
                  <a:pt x="3972718" y="2744"/>
                </a:lnTo>
                <a:cubicBezTo>
                  <a:pt x="4519646" y="474432"/>
                  <a:pt x="3274742" y="2040159"/>
                  <a:pt x="3735659" y="2512705"/>
                </a:cubicBezTo>
                <a:cubicBezTo>
                  <a:pt x="4211444" y="3000495"/>
                  <a:pt x="6443546" y="2341003"/>
                  <a:pt x="6768790" y="2887328"/>
                </a:cubicBezTo>
                <a:cubicBezTo>
                  <a:pt x="7094034" y="3433653"/>
                  <a:pt x="5352585" y="5037509"/>
                  <a:pt x="5687122" y="5790658"/>
                </a:cubicBezTo>
                <a:cubicBezTo>
                  <a:pt x="6021659" y="6543806"/>
                  <a:pt x="8322527" y="6889162"/>
                  <a:pt x="8776010" y="7406220"/>
                </a:cubicBezTo>
                <a:cubicBezTo>
                  <a:pt x="8974409" y="7632433"/>
                  <a:pt x="9230437" y="7900100"/>
                  <a:pt x="9323716" y="8149421"/>
                </a:cubicBezTo>
                <a:lnTo>
                  <a:pt x="934602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292007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422</TotalTime>
  <Words>4177</Words>
  <Application>Microsoft Office PowerPoint</Application>
  <PresentationFormat>Custom</PresentationFormat>
  <Paragraphs>959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Roboto Medium</vt:lpstr>
      <vt:lpstr>Rockwell Extra Bold</vt:lpstr>
      <vt:lpstr>Roboto Light</vt:lpstr>
      <vt:lpstr>Roboto</vt:lpstr>
      <vt:lpstr>Amasis MT Pro Black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>Mr. SAHA</cp:lastModifiedBy>
  <cp:revision>37</cp:revision>
  <dcterms:created xsi:type="dcterms:W3CDTF">2025-10-24T14:22:50Z</dcterms:created>
  <dcterms:modified xsi:type="dcterms:W3CDTF">2025-10-25T13:54:08Z</dcterms:modified>
</cp:coreProperties>
</file>