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3381-BC99-6027-ED1E-817129C839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31DFD5-1804-D5C8-EB1F-BE604C97A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D5BCA2-0127-49CB-7F8B-EB44D88E8938}"/>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5" name="Footer Placeholder 4">
            <a:extLst>
              <a:ext uri="{FF2B5EF4-FFF2-40B4-BE49-F238E27FC236}">
                <a16:creationId xmlns:a16="http://schemas.microsoft.com/office/drawing/2014/main" id="{4E0BFD28-F161-DC38-CF44-E51142837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F76759-4CCD-8B4B-07D5-0644C4A9E6B2}"/>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358258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1A58-B6B0-D0D4-5A0F-68B0A22AE9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7B1531-933A-1CCD-6643-D2E88C1C47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D2C199-00D4-EF6C-D3F0-D82E56CF1840}"/>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5" name="Footer Placeholder 4">
            <a:extLst>
              <a:ext uri="{FF2B5EF4-FFF2-40B4-BE49-F238E27FC236}">
                <a16:creationId xmlns:a16="http://schemas.microsoft.com/office/drawing/2014/main" id="{94B0DE8C-81A5-4E5A-EB1D-D80000F82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B4DEF-C701-5DE8-896B-9454874ABC7B}"/>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378448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4A621-38C5-3571-2156-65051231D8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9C532E-EF5A-2FF6-1685-2D4E7D661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13067E-D7AB-9007-A07D-C924FCF7E980}"/>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5" name="Footer Placeholder 4">
            <a:extLst>
              <a:ext uri="{FF2B5EF4-FFF2-40B4-BE49-F238E27FC236}">
                <a16:creationId xmlns:a16="http://schemas.microsoft.com/office/drawing/2014/main" id="{EF1A1781-5F2C-273A-A0F4-A34CF6792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AC1985-F82C-2BA9-E52B-6A4AD577FC06}"/>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180864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8F0B-9908-905F-A2D1-9C78C1AC41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219AC-9BE9-C446-7B72-132A074C7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067BA0-98FB-E593-5409-03CB74EF4E95}"/>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5" name="Footer Placeholder 4">
            <a:extLst>
              <a:ext uri="{FF2B5EF4-FFF2-40B4-BE49-F238E27FC236}">
                <a16:creationId xmlns:a16="http://schemas.microsoft.com/office/drawing/2014/main" id="{45DF8935-FE23-2E2C-3E5A-A73C721875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DA3E8-E87A-9CE5-20D8-7B6714D3CBF0}"/>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150662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4B68-4F10-9B7D-6504-BAF530B69C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83E7B0-D15B-A4B5-42FE-3D7276083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E03498-AF39-A7DF-2A7C-448C95A4B0D7}"/>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5" name="Footer Placeholder 4">
            <a:extLst>
              <a:ext uri="{FF2B5EF4-FFF2-40B4-BE49-F238E27FC236}">
                <a16:creationId xmlns:a16="http://schemas.microsoft.com/office/drawing/2014/main" id="{F065F214-CE6B-A3EB-11A2-382DD3AE3D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BA8F6-F8BF-CA82-3DE5-CABC4C6655A6}"/>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171013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7EC6-AFCE-79DB-14C9-22785E0895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B07103-8982-E4E1-1E07-C124DDC21D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15C90C-20CE-AF4A-E5CA-69E28DBB41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A15FA2-9A0D-BCB4-FBA5-17AB5E755DD1}"/>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6" name="Footer Placeholder 5">
            <a:extLst>
              <a:ext uri="{FF2B5EF4-FFF2-40B4-BE49-F238E27FC236}">
                <a16:creationId xmlns:a16="http://schemas.microsoft.com/office/drawing/2014/main" id="{05607BBF-084F-D121-75E4-381B92CC6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2DD58C-A28A-B804-B9E0-53A3C4AED109}"/>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324476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CF23-7A30-C66D-89C9-58829B7E64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ED48AF-FE12-FFD5-9AF2-093D4AEB8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442FDD-30DE-A355-9C5B-C7FAC494E9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998ED8-0548-7757-FF66-1B17A16C61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A5FE6-5F06-6D00-3694-E17921DB2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694279-2F2C-0632-10F4-2B23CA00D1B4}"/>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8" name="Footer Placeholder 7">
            <a:extLst>
              <a:ext uri="{FF2B5EF4-FFF2-40B4-BE49-F238E27FC236}">
                <a16:creationId xmlns:a16="http://schemas.microsoft.com/office/drawing/2014/main" id="{47EA5BB7-8A67-6B7F-4FA1-8E072C3409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75E756-A711-D858-88F6-3C240F025117}"/>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285649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7AB4-BF1C-383A-4F00-BCAA49F91C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5C2E77-237D-E1CD-A90A-B5D51D56591F}"/>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4" name="Footer Placeholder 3">
            <a:extLst>
              <a:ext uri="{FF2B5EF4-FFF2-40B4-BE49-F238E27FC236}">
                <a16:creationId xmlns:a16="http://schemas.microsoft.com/office/drawing/2014/main" id="{6322458A-3E8C-8256-B3A4-CDF8FFA828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F0316A-D0FB-60A8-46F1-AF90B21D7869}"/>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267906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4928B-072E-4542-3DAD-0AB2025A6515}"/>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3" name="Footer Placeholder 2">
            <a:extLst>
              <a:ext uri="{FF2B5EF4-FFF2-40B4-BE49-F238E27FC236}">
                <a16:creationId xmlns:a16="http://schemas.microsoft.com/office/drawing/2014/main" id="{34C66988-E2BD-070E-942E-7346BFCBCC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641EDB-1BA9-6297-2608-52EE046031B1}"/>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397288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6CA3-77AF-45A6-504E-286181359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5EC375-09E6-6DD1-BE5B-57C9E614FA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67F4E0-D4DE-ED0D-51CE-50D2EABD6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3F642-6EBD-5A2E-31B5-53314BA441A4}"/>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6" name="Footer Placeholder 5">
            <a:extLst>
              <a:ext uri="{FF2B5EF4-FFF2-40B4-BE49-F238E27FC236}">
                <a16:creationId xmlns:a16="http://schemas.microsoft.com/office/drawing/2014/main" id="{F6AB4A8B-673B-1BC4-5BF4-E9F20F07ED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DFFEB4-B21F-5B8E-DA0D-05C078A59E33}"/>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141710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F6EC-7F0A-50F4-2167-2E9E974A1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75F988-416F-A6C4-7080-ACA735CEF1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84BA18-6AF4-303B-5031-7DDE69ED1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6FB31-5F24-702B-EE1D-5D28B183668F}"/>
              </a:ext>
            </a:extLst>
          </p:cNvPr>
          <p:cNvSpPr>
            <a:spLocks noGrp="1"/>
          </p:cNvSpPr>
          <p:nvPr>
            <p:ph type="dt" sz="half" idx="10"/>
          </p:nvPr>
        </p:nvSpPr>
        <p:spPr/>
        <p:txBody>
          <a:bodyPr/>
          <a:lstStyle/>
          <a:p>
            <a:fld id="{D1F533E9-60AD-4AC5-A8BB-67A071757B24}" type="datetimeFigureOut">
              <a:rPr lang="en-IN" smtClean="0"/>
              <a:t>04-05-2023</a:t>
            </a:fld>
            <a:endParaRPr lang="en-IN"/>
          </a:p>
        </p:txBody>
      </p:sp>
      <p:sp>
        <p:nvSpPr>
          <p:cNvPr id="6" name="Footer Placeholder 5">
            <a:extLst>
              <a:ext uri="{FF2B5EF4-FFF2-40B4-BE49-F238E27FC236}">
                <a16:creationId xmlns:a16="http://schemas.microsoft.com/office/drawing/2014/main" id="{C8D60930-ED2E-4EB4-17F3-A9AD4DD739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197B32-1F55-2E74-96BB-B25D4D6A2E74}"/>
              </a:ext>
            </a:extLst>
          </p:cNvPr>
          <p:cNvSpPr>
            <a:spLocks noGrp="1"/>
          </p:cNvSpPr>
          <p:nvPr>
            <p:ph type="sldNum" sz="quarter" idx="12"/>
          </p:nvPr>
        </p:nvSpPr>
        <p:spPr/>
        <p:txBody>
          <a:bodyPr/>
          <a:lstStyle/>
          <a:p>
            <a:fld id="{45916A32-05E0-4B03-B2C8-A6CCD60CE54E}" type="slidenum">
              <a:rPr lang="en-IN" smtClean="0"/>
              <a:t>‹#›</a:t>
            </a:fld>
            <a:endParaRPr lang="en-IN"/>
          </a:p>
        </p:txBody>
      </p:sp>
    </p:spTree>
    <p:extLst>
      <p:ext uri="{BB962C8B-B14F-4D97-AF65-F5344CB8AC3E}">
        <p14:creationId xmlns:p14="http://schemas.microsoft.com/office/powerpoint/2010/main" val="88359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76B43E-FCA0-5829-54CE-35A0798F0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444B69-9C9E-EEE8-987D-2E6E030C3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C0351-9096-F39D-3BCB-3E9795802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533E9-60AD-4AC5-A8BB-67A071757B24}" type="datetimeFigureOut">
              <a:rPr lang="en-IN" smtClean="0"/>
              <a:t>04-05-2023</a:t>
            </a:fld>
            <a:endParaRPr lang="en-IN"/>
          </a:p>
        </p:txBody>
      </p:sp>
      <p:sp>
        <p:nvSpPr>
          <p:cNvPr id="5" name="Footer Placeholder 4">
            <a:extLst>
              <a:ext uri="{FF2B5EF4-FFF2-40B4-BE49-F238E27FC236}">
                <a16:creationId xmlns:a16="http://schemas.microsoft.com/office/drawing/2014/main" id="{BD1683A5-BA83-AE4D-4FDA-4B81A49A8A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034EDB-B546-1FD6-2305-1360767BD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16A32-05E0-4B03-B2C8-A6CCD60CE54E}" type="slidenum">
              <a:rPr lang="en-IN" smtClean="0"/>
              <a:t>‹#›</a:t>
            </a:fld>
            <a:endParaRPr lang="en-IN"/>
          </a:p>
        </p:txBody>
      </p:sp>
    </p:spTree>
    <p:extLst>
      <p:ext uri="{BB962C8B-B14F-4D97-AF65-F5344CB8AC3E}">
        <p14:creationId xmlns:p14="http://schemas.microsoft.com/office/powerpoint/2010/main" val="80308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4046629-D31C-FEC2-DD76-4BF3A3914FD9}"/>
              </a:ext>
            </a:extLst>
          </p:cNvPr>
          <p:cNvSpPr>
            <a:spLocks noGrp="1"/>
          </p:cNvSpPr>
          <p:nvPr>
            <p:ph type="subTitle" idx="1"/>
          </p:nvPr>
        </p:nvSpPr>
        <p:spPr>
          <a:xfrm>
            <a:off x="1210773" y="4561916"/>
            <a:ext cx="4900143" cy="1709849"/>
          </a:xfrm>
        </p:spPr>
        <p:txBody>
          <a:bodyPr anchor="b">
            <a:noAutofit/>
          </a:bodyPr>
          <a:lstStyle/>
          <a:p>
            <a:pPr algn="l"/>
            <a:r>
              <a:rPr lang="en-US" sz="3200" b="1" i="0" u="none" strike="noStrike" baseline="0" dirty="0">
                <a:latin typeface="Californian FB" panose="0207040306080B030204" pitchFamily="18" charset="0"/>
              </a:rPr>
              <a:t>Deep Learning-based Yoga Posture Correction with</a:t>
            </a:r>
          </a:p>
          <a:p>
            <a:pPr algn="l"/>
            <a:r>
              <a:rPr lang="en-IN" sz="3200" b="1" i="0" u="none" strike="noStrike" baseline="0" dirty="0">
                <a:latin typeface="Californian FB" panose="0207040306080B030204" pitchFamily="18" charset="0"/>
              </a:rPr>
              <a:t>Dynamically Varying Poses</a:t>
            </a:r>
          </a:p>
          <a:p>
            <a:pPr algn="l"/>
            <a:endParaRPr lang="en-IN" sz="2000" b="1" i="0" u="none" strike="noStrike" baseline="0" dirty="0">
              <a:latin typeface="Times New Roman" panose="02020603050405020304" pitchFamily="18" charset="0"/>
            </a:endParaRPr>
          </a:p>
          <a:p>
            <a:pPr algn="l"/>
            <a:r>
              <a:rPr lang="en-IN" b="1" i="0" u="none" strike="noStrike" baseline="0" dirty="0">
                <a:latin typeface="Microsoft YaHei" panose="020B0503020204020204" pitchFamily="34" charset="-122"/>
                <a:ea typeface="Microsoft YaHei" panose="020B0503020204020204" pitchFamily="34" charset="-122"/>
                <a:cs typeface="Arial" panose="020B0604020202020204" pitchFamily="34" charset="0"/>
              </a:rPr>
              <a:t>By</a:t>
            </a:r>
          </a:p>
          <a:p>
            <a:pPr algn="l"/>
            <a:r>
              <a:rPr lang="en-IN" b="1" dirty="0">
                <a:latin typeface="Microsoft YaHei" panose="020B0503020204020204" pitchFamily="34" charset="-122"/>
                <a:ea typeface="Microsoft YaHei" panose="020B0503020204020204" pitchFamily="34" charset="-122"/>
                <a:cs typeface="Arial" panose="020B0604020202020204" pitchFamily="34" charset="0"/>
              </a:rPr>
              <a:t>Sumurth Dixit</a:t>
            </a:r>
          </a:p>
          <a:p>
            <a:pPr algn="l"/>
            <a:r>
              <a:rPr lang="en-IN" b="1" dirty="0">
                <a:latin typeface="Microsoft YaHei" panose="020B0503020204020204" pitchFamily="34" charset="-122"/>
                <a:ea typeface="Microsoft YaHei" panose="020B0503020204020204" pitchFamily="34" charset="-122"/>
                <a:cs typeface="Arial" panose="020B0604020202020204" pitchFamily="34" charset="0"/>
              </a:rPr>
              <a:t>Vikash Kumar Patel</a:t>
            </a:r>
          </a:p>
          <a:p>
            <a:pPr algn="l"/>
            <a:r>
              <a:rPr lang="en-IN" b="1" dirty="0">
                <a:latin typeface="Microsoft YaHei" panose="020B0503020204020204" pitchFamily="34" charset="-122"/>
                <a:ea typeface="Microsoft YaHei" panose="020B0503020204020204" pitchFamily="34" charset="-122"/>
                <a:cs typeface="Arial" panose="020B0604020202020204" pitchFamily="34" charset="0"/>
              </a:rPr>
              <a:t>Bharat Kumar Sharma </a:t>
            </a:r>
          </a:p>
          <a:p>
            <a:pPr algn="l"/>
            <a:endParaRPr lang="en-IN" b="1" dirty="0">
              <a:latin typeface="Microsoft YaHei" panose="020B0503020204020204" pitchFamily="34" charset="-122"/>
              <a:ea typeface="Microsoft YaHei" panose="020B0503020204020204" pitchFamily="34" charset="-122"/>
              <a:cs typeface="Arial" panose="020B0604020202020204" pitchFamily="34" charset="0"/>
            </a:endParaRPr>
          </a:p>
          <a:p>
            <a:pPr algn="l"/>
            <a:r>
              <a:rPr lang="en-IN" b="1" dirty="0">
                <a:latin typeface="Microsoft YaHei" panose="020B0503020204020204" pitchFamily="34" charset="-122"/>
                <a:ea typeface="Microsoft YaHei" panose="020B0503020204020204" pitchFamily="34" charset="-122"/>
                <a:cs typeface="Arial" panose="020B0604020202020204" pitchFamily="34" charset="0"/>
              </a:rPr>
              <a:t>Under the supervision of </a:t>
            </a:r>
          </a:p>
          <a:p>
            <a:pPr algn="l"/>
            <a:r>
              <a:rPr lang="en-IN" b="1" dirty="0" err="1">
                <a:latin typeface="Microsoft YaHei" panose="020B0503020204020204" pitchFamily="34" charset="-122"/>
                <a:ea typeface="Microsoft YaHei" panose="020B0503020204020204" pitchFamily="34" charset="-122"/>
                <a:cs typeface="Arial" panose="020B0604020202020204" pitchFamily="34" charset="0"/>
              </a:rPr>
              <a:t>Dr.</a:t>
            </a:r>
            <a:r>
              <a:rPr lang="en-IN" b="1" dirty="0">
                <a:latin typeface="Microsoft YaHei" panose="020B0503020204020204" pitchFamily="34" charset="-122"/>
                <a:ea typeface="Microsoft YaHei" panose="020B0503020204020204" pitchFamily="34" charset="-122"/>
                <a:cs typeface="Arial" panose="020B0604020202020204" pitchFamily="34" charset="0"/>
              </a:rPr>
              <a:t> Sushil Kumar</a:t>
            </a:r>
          </a:p>
          <a:p>
            <a:pPr algn="l"/>
            <a:endParaRPr lang="en-IN" sz="2000" dirty="0"/>
          </a:p>
        </p:txBody>
      </p:sp>
      <p:grpSp>
        <p:nvGrpSpPr>
          <p:cNvPr id="25" name="Group 2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logo&#10;&#10;Description automatically generated">
            <a:extLst>
              <a:ext uri="{FF2B5EF4-FFF2-40B4-BE49-F238E27FC236}">
                <a16:creationId xmlns:a16="http://schemas.microsoft.com/office/drawing/2014/main" id="{8EDC9D10-5FFB-71E3-34B4-1F90D63C7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583" y="471748"/>
            <a:ext cx="2552007" cy="2552007"/>
          </a:xfrm>
          <a:prstGeom prst="rect">
            <a:avLst/>
          </a:prstGeom>
        </p:spPr>
      </p:pic>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up of a logo&#10;&#10;Description automatically generated with low confidence">
            <a:extLst>
              <a:ext uri="{FF2B5EF4-FFF2-40B4-BE49-F238E27FC236}">
                <a16:creationId xmlns:a16="http://schemas.microsoft.com/office/drawing/2014/main" id="{A2A7E104-5C26-41EF-7D0C-189350025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162" y="4332126"/>
            <a:ext cx="4324849" cy="1240214"/>
          </a:xfrm>
          <a:prstGeom prst="rect">
            <a:avLst/>
          </a:prstGeom>
        </p:spPr>
      </p:pic>
    </p:spTree>
    <p:extLst>
      <p:ext uri="{BB962C8B-B14F-4D97-AF65-F5344CB8AC3E}">
        <p14:creationId xmlns:p14="http://schemas.microsoft.com/office/powerpoint/2010/main" val="1197264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A05691-F36F-44DD-904C-144D68CA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EF0D0454-18D2-8396-6D94-1EA95A3932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15085" y="718521"/>
            <a:ext cx="3253883" cy="2367199"/>
          </a:xfrm>
          <a:prstGeom prst="rect">
            <a:avLst/>
          </a:prstGeom>
          <a:noFill/>
        </p:spPr>
      </p:pic>
      <p:pic>
        <p:nvPicPr>
          <p:cNvPr id="6" name="Picture 5" descr="Chart, line chart&#10;&#10;Description automatically generated">
            <a:extLst>
              <a:ext uri="{FF2B5EF4-FFF2-40B4-BE49-F238E27FC236}">
                <a16:creationId xmlns:a16="http://schemas.microsoft.com/office/drawing/2014/main" id="{8DB78884-828D-AAD6-4F93-BBC136690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368968" y="718521"/>
            <a:ext cx="3246807" cy="2367199"/>
          </a:xfrm>
          <a:prstGeom prst="rect">
            <a:avLst/>
          </a:prstGeom>
          <a:noFill/>
        </p:spPr>
      </p:pic>
      <p:pic>
        <p:nvPicPr>
          <p:cNvPr id="5" name="Picture 4" descr="Table&#10;&#10;Description automatically generated">
            <a:extLst>
              <a:ext uri="{FF2B5EF4-FFF2-40B4-BE49-F238E27FC236}">
                <a16:creationId xmlns:a16="http://schemas.microsoft.com/office/drawing/2014/main" id="{C76D4CED-1553-5E65-707B-7634398AB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5" y="3362725"/>
            <a:ext cx="5989328" cy="2576195"/>
          </a:xfrm>
          <a:prstGeom prst="rect">
            <a:avLst/>
          </a:prstGeom>
        </p:spPr>
      </p:pic>
      <p:sp useBgFill="1">
        <p:nvSpPr>
          <p:cNvPr id="13" name="Rectangle 12">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4892"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046EDB-2662-1742-FC49-9672C5D6517F}"/>
              </a:ext>
            </a:extLst>
          </p:cNvPr>
          <p:cNvSpPr>
            <a:spLocks noGrp="1"/>
          </p:cNvSpPr>
          <p:nvPr>
            <p:ph type="ctrTitle"/>
          </p:nvPr>
        </p:nvSpPr>
        <p:spPr>
          <a:xfrm>
            <a:off x="7313516" y="978408"/>
            <a:ext cx="4056530" cy="1106424"/>
          </a:xfrm>
        </p:spPr>
        <p:txBody>
          <a:bodyPr vert="horz" lIns="91440" tIns="45720" rIns="91440" bIns="45720" rtlCol="0" anchor="ctr">
            <a:normAutofit/>
          </a:bodyPr>
          <a:lstStyle/>
          <a:p>
            <a:pPr algn="l"/>
            <a:r>
              <a:rPr lang="en-US" sz="2800"/>
              <a:t>Result Analysis</a:t>
            </a:r>
          </a:p>
        </p:txBody>
      </p:sp>
      <p:sp>
        <p:nvSpPr>
          <p:cNvPr id="15" name="Rectangle 14">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884"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6">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2776"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0304467F-F452-A0B2-219B-4F0CA982D37D}"/>
              </a:ext>
            </a:extLst>
          </p:cNvPr>
          <p:cNvSpPr>
            <a:spLocks noGrp="1"/>
          </p:cNvSpPr>
          <p:nvPr>
            <p:ph type="subTitle" idx="1"/>
          </p:nvPr>
        </p:nvSpPr>
        <p:spPr>
          <a:xfrm>
            <a:off x="7313516" y="2359152"/>
            <a:ext cx="4056530" cy="3429000"/>
          </a:xfrm>
        </p:spPr>
        <p:txBody>
          <a:bodyPr vert="horz" lIns="91440" tIns="45720" rIns="91440" bIns="45720" rtlCol="0">
            <a:normAutofit fontScale="92500" lnSpcReduction="10000"/>
          </a:bodyPr>
          <a:lstStyle/>
          <a:p>
            <a:pPr indent="-228600" algn="l">
              <a:buFont typeface="Arial" panose="020B0604020202020204" pitchFamily="34" charset="0"/>
              <a:buChar char="•"/>
            </a:pPr>
            <a:r>
              <a:rPr lang="en-US" sz="1500" b="1" i="1" dirty="0">
                <a:effectLst/>
              </a:rPr>
              <a:t>Impact of Learning Rate on Model Performance</a:t>
            </a:r>
            <a:r>
              <a:rPr lang="en-US" sz="1500" i="1" dirty="0">
                <a:effectLst/>
              </a:rPr>
              <a:t>: </a:t>
            </a:r>
            <a:r>
              <a:rPr lang="en-US" sz="1500" dirty="0">
                <a:effectLst/>
              </a:rPr>
              <a:t>It is defined as the magnitude of the model's correction in response to the mistake shown each time the model's weights are adjusted. </a:t>
            </a:r>
          </a:p>
          <a:p>
            <a:pPr indent="-228600" algn="l">
              <a:buFont typeface="Arial" panose="020B0604020202020204" pitchFamily="34" charset="0"/>
              <a:buChar char="•"/>
            </a:pPr>
            <a:r>
              <a:rPr lang="en-US" sz="1500" dirty="0">
                <a:effectLst/>
              </a:rPr>
              <a:t>Although a very fast learning rate can considerably shorten the learning period, accuracy suffers. </a:t>
            </a:r>
          </a:p>
          <a:p>
            <a:pPr indent="-228600" algn="l">
              <a:buFont typeface="Arial" panose="020B0604020202020204" pitchFamily="34" charset="0"/>
              <a:buChar char="•"/>
            </a:pPr>
            <a:r>
              <a:rPr lang="en-US" sz="1500" dirty="0">
                <a:effectLst/>
              </a:rPr>
              <a:t>(Top Left) The learning rate vs. accuracy of our model which signifies that stable and quick learning happens at </a:t>
            </a:r>
            <a:r>
              <a:rPr lang="en-US" sz="1500" b="1" dirty="0">
                <a:effectLst/>
              </a:rPr>
              <a:t>97% accuracy</a:t>
            </a:r>
            <a:r>
              <a:rPr lang="en-US" sz="1500" dirty="0">
                <a:effectLst/>
              </a:rPr>
              <a:t> between </a:t>
            </a:r>
            <a:r>
              <a:rPr lang="en-US" sz="1500" b="1" dirty="0">
                <a:effectLst/>
              </a:rPr>
              <a:t>0.001 and 0.005 learning rate</a:t>
            </a:r>
            <a:endParaRPr lang="en-US" sz="1500" dirty="0">
              <a:effectLst/>
            </a:endParaRPr>
          </a:p>
          <a:p>
            <a:pPr indent="-228600" algn="l">
              <a:buFont typeface="Arial" panose="020B0604020202020204" pitchFamily="34" charset="0"/>
              <a:buChar char="•"/>
            </a:pPr>
            <a:r>
              <a:rPr lang="en-US" sz="1500" dirty="0">
                <a:effectLst/>
              </a:rPr>
              <a:t>(Table) The accuracy of the mentioned 6 Yoga when run on different algorithms and compared to our algorithm</a:t>
            </a:r>
            <a:endParaRPr lang="en-US" sz="1500" dirty="0"/>
          </a:p>
          <a:p>
            <a:pPr indent="-228600" algn="l">
              <a:buFont typeface="Arial" panose="020B0604020202020204" pitchFamily="34" charset="0"/>
              <a:buChar char="•"/>
            </a:pPr>
            <a:r>
              <a:rPr lang="en-US" sz="1500" dirty="0">
                <a:effectLst/>
              </a:rPr>
              <a:t>(Top Right) The comparison of the accuracy of the models in estimating 6 Yoga poses based on table.</a:t>
            </a:r>
          </a:p>
          <a:p>
            <a:pPr indent="-228600" algn="l">
              <a:buFont typeface="Arial" panose="020B0604020202020204" pitchFamily="34" charset="0"/>
              <a:buChar char="•"/>
            </a:pPr>
            <a:endParaRPr lang="en-US" sz="1500" dirty="0"/>
          </a:p>
          <a:p>
            <a:pPr indent="-228600" algn="l">
              <a:buFont typeface="Arial" panose="020B0604020202020204" pitchFamily="34" charset="0"/>
              <a:buChar char="•"/>
            </a:pPr>
            <a:endParaRPr lang="en-US" sz="1500" dirty="0"/>
          </a:p>
        </p:txBody>
      </p:sp>
    </p:spTree>
    <p:extLst>
      <p:ext uri="{BB962C8B-B14F-4D97-AF65-F5344CB8AC3E}">
        <p14:creationId xmlns:p14="http://schemas.microsoft.com/office/powerpoint/2010/main" val="429391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26B5A-5050-E096-7374-B8A531582FE5}"/>
              </a:ext>
            </a:extLst>
          </p:cNvPr>
          <p:cNvSpPr>
            <a:spLocks noGrp="1"/>
          </p:cNvSpPr>
          <p:nvPr>
            <p:ph type="ctrTitle"/>
          </p:nvPr>
        </p:nvSpPr>
        <p:spPr>
          <a:xfrm>
            <a:off x="1155559" y="637762"/>
            <a:ext cx="2899568" cy="5576770"/>
          </a:xfrm>
        </p:spPr>
        <p:txBody>
          <a:bodyPr anchor="ctr">
            <a:normAutofit/>
          </a:bodyPr>
          <a:lstStyle/>
          <a:p>
            <a:pPr algn="l"/>
            <a:r>
              <a:rPr lang="en-IN" sz="4800" dirty="0">
                <a:solidFill>
                  <a:schemeClr val="bg1"/>
                </a:solidFill>
              </a:rPr>
              <a:t>Conclusion</a:t>
            </a:r>
          </a:p>
        </p:txBody>
      </p:sp>
      <p:sp>
        <p:nvSpPr>
          <p:cNvPr id="22" name="Rectangle 1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A48E030-818F-D485-0453-5CCCF0199E66}"/>
              </a:ext>
            </a:extLst>
          </p:cNvPr>
          <p:cNvSpPr>
            <a:spLocks noGrp="1"/>
          </p:cNvSpPr>
          <p:nvPr>
            <p:ph type="subTitle" idx="1"/>
          </p:nvPr>
        </p:nvSpPr>
        <p:spPr>
          <a:xfrm>
            <a:off x="4810125" y="95250"/>
            <a:ext cx="7200900" cy="6629399"/>
          </a:xfrm>
        </p:spPr>
        <p:txBody>
          <a:bodyPr anchor="ctr">
            <a:normAutofit lnSpcReduction="10000"/>
          </a:bodyPr>
          <a:lstStyle/>
          <a:p>
            <a:pPr marL="285750" indent="-285750" algn="l">
              <a:buFont typeface="Arial" panose="020B0604020202020204" pitchFamily="34" charset="0"/>
              <a:buChar char="•"/>
            </a:pPr>
            <a:r>
              <a:rPr lang="en-IN" sz="1800" dirty="0">
                <a:effectLst/>
                <a:ea typeface="Times New Roman" panose="02020603050405020304" pitchFamily="18" charset="0"/>
              </a:rPr>
              <a:t>Using a typical RGB camera, we propose a Yoga tracking system in this paper. </a:t>
            </a:r>
          </a:p>
          <a:p>
            <a:pPr marL="285750" indent="-285750" algn="l">
              <a:buFont typeface="Arial" panose="020B0604020202020204" pitchFamily="34" charset="0"/>
              <a:buChar char="•"/>
            </a:pPr>
            <a:r>
              <a:rPr lang="en-IN" sz="1800" dirty="0">
                <a:effectLst/>
                <a:ea typeface="Times New Roman" panose="02020603050405020304" pitchFamily="18" charset="0"/>
              </a:rPr>
              <a:t>In order to accurately represent Yoga practitioners, human pose estimate is necessary (HPE). </a:t>
            </a:r>
          </a:p>
          <a:p>
            <a:pPr marL="285750" indent="-285750" algn="l">
              <a:buFont typeface="Arial" panose="020B0604020202020204" pitchFamily="34" charset="0"/>
              <a:buChar char="•"/>
            </a:pPr>
            <a:r>
              <a:rPr lang="en-IN" sz="1800" dirty="0">
                <a:effectLst/>
                <a:ea typeface="Times New Roman" panose="02020603050405020304" pitchFamily="18" charset="0"/>
              </a:rPr>
              <a:t>In a standard RGB image, HPE proposes to replicate all skeletal connected components of a given individual. It has significant applications in motion graphics, software system, and human detection and recognition. </a:t>
            </a:r>
          </a:p>
          <a:p>
            <a:pPr marL="285750" indent="-285750" algn="l">
              <a:buFont typeface="Arial" panose="020B0604020202020204" pitchFamily="34" charset="0"/>
              <a:buChar char="•"/>
            </a:pPr>
            <a:r>
              <a:rPr lang="en-IN" sz="1800" dirty="0">
                <a:effectLst/>
                <a:ea typeface="Times New Roman" panose="02020603050405020304" pitchFamily="18" charset="0"/>
              </a:rPr>
              <a:t>For HPE to achieve high accuracy, representations must be both locally geometrically accurate and globally semantically distinguishing. </a:t>
            </a:r>
          </a:p>
          <a:p>
            <a:pPr marL="285750" indent="-285750" algn="l">
              <a:buFont typeface="Arial" panose="020B0604020202020204" pitchFamily="34" charset="0"/>
              <a:buChar char="•"/>
            </a:pPr>
            <a:r>
              <a:rPr lang="en-IN" sz="1800" dirty="0">
                <a:ea typeface="Times New Roman" panose="02020603050405020304" pitchFamily="18" charset="0"/>
              </a:rPr>
              <a:t>T</a:t>
            </a:r>
            <a:r>
              <a:rPr lang="en-IN" sz="1800" dirty="0">
                <a:effectLst/>
                <a:ea typeface="Times New Roman" panose="02020603050405020304" pitchFamily="18" charset="0"/>
              </a:rPr>
              <a:t>he estimation of the correctness of the multiple Yoga exercises carried out by people varies depending on wide ranging multi-scale information. </a:t>
            </a:r>
          </a:p>
          <a:p>
            <a:pPr marL="285750" indent="-285750" algn="l">
              <a:buFont typeface="Arial" panose="020B0604020202020204" pitchFamily="34" charset="0"/>
              <a:buChar char="•"/>
            </a:pPr>
            <a:r>
              <a:rPr lang="en-IN" sz="1800" dirty="0">
                <a:effectLst/>
                <a:ea typeface="Times New Roman" panose="02020603050405020304" pitchFamily="18" charset="0"/>
              </a:rPr>
              <a:t>Unobstructed pose is employed to observe the individual's attention to recognize the essential characteristics. </a:t>
            </a:r>
          </a:p>
          <a:p>
            <a:pPr marL="285750" indent="-285750" algn="l">
              <a:buFont typeface="Arial" panose="020B0604020202020204" pitchFamily="34" charset="0"/>
              <a:buChar char="•"/>
            </a:pPr>
            <a:r>
              <a:rPr lang="en-IN" sz="1800" dirty="0">
                <a:effectLst/>
                <a:ea typeface="Times New Roman" panose="02020603050405020304" pitchFamily="18" charset="0"/>
              </a:rPr>
              <a:t>Videos that have been previously recorded are an opportunity for people to access the model. In order for the model to achieve the intended outcome, the research has taken the monitoring angles from the users' exercises and utilized them as a feature. </a:t>
            </a:r>
          </a:p>
          <a:p>
            <a:pPr marL="285750" indent="-285750" algn="l">
              <a:buFont typeface="Arial" panose="020B0604020202020204" pitchFamily="34" charset="0"/>
              <a:buChar char="•"/>
            </a:pPr>
            <a:r>
              <a:rPr lang="en-IN" sz="1800" dirty="0">
                <a:effectLst/>
                <a:ea typeface="Times New Roman" panose="02020603050405020304" pitchFamily="18" charset="0"/>
              </a:rPr>
              <a:t>Angles between the joints and the ground are taken into account. Any changes to the joint angles have an impact on the result. </a:t>
            </a:r>
          </a:p>
          <a:p>
            <a:pPr marL="285750" indent="-285750" algn="l">
              <a:buFont typeface="Arial" panose="020B0604020202020204" pitchFamily="34" charset="0"/>
              <a:buChar char="•"/>
            </a:pPr>
            <a:r>
              <a:rPr lang="en-IN" sz="1800" dirty="0">
                <a:effectLst/>
                <a:ea typeface="Times New Roman" panose="02020603050405020304" pitchFamily="18" charset="0"/>
              </a:rPr>
              <a:t>The end-to-end deep learning-based system does away with the requirement for manually creating the features, making it possible to add new asanas by just keeping the model.</a:t>
            </a:r>
            <a:endParaRPr lang="en-IN" sz="1800" dirty="0"/>
          </a:p>
        </p:txBody>
      </p:sp>
    </p:spTree>
    <p:extLst>
      <p:ext uri="{BB962C8B-B14F-4D97-AF65-F5344CB8AC3E}">
        <p14:creationId xmlns:p14="http://schemas.microsoft.com/office/powerpoint/2010/main" val="105553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Diagram&#10;&#10;Description automatically generated">
            <a:extLst>
              <a:ext uri="{FF2B5EF4-FFF2-40B4-BE49-F238E27FC236}">
                <a16:creationId xmlns:a16="http://schemas.microsoft.com/office/drawing/2014/main" id="{DD5DEFD3-B854-686C-5865-FC3CA6E86FBC}"/>
              </a:ext>
            </a:extLst>
          </p:cNvPr>
          <p:cNvPicPr>
            <a:picLocks noChangeAspect="1"/>
          </p:cNvPicPr>
          <p:nvPr/>
        </p:nvPicPr>
        <p:blipFill rotWithShape="1">
          <a:blip r:embed="rId2">
            <a:alphaModFix amt="50000"/>
          </a:blip>
          <a:srcRect t="29687"/>
          <a:stretch/>
        </p:blipFill>
        <p:spPr>
          <a:xfrm>
            <a:off x="20" y="1"/>
            <a:ext cx="12191980" cy="6857999"/>
          </a:xfrm>
          <a:prstGeom prst="rect">
            <a:avLst/>
          </a:prstGeom>
        </p:spPr>
      </p:pic>
      <p:sp>
        <p:nvSpPr>
          <p:cNvPr id="2" name="Title 1">
            <a:extLst>
              <a:ext uri="{FF2B5EF4-FFF2-40B4-BE49-F238E27FC236}">
                <a16:creationId xmlns:a16="http://schemas.microsoft.com/office/drawing/2014/main" id="{FEBB90A4-0693-36D6-FC77-F4499CD4EFF1}"/>
              </a:ext>
            </a:extLst>
          </p:cNvPr>
          <p:cNvSpPr>
            <a:spLocks noGrp="1"/>
          </p:cNvSpPr>
          <p:nvPr>
            <p:ph type="ctrTitle"/>
          </p:nvPr>
        </p:nvSpPr>
        <p:spPr>
          <a:xfrm>
            <a:off x="1524000" y="1122362"/>
            <a:ext cx="9144000" cy="2900518"/>
          </a:xfrm>
        </p:spPr>
        <p:txBody>
          <a:bodyPr>
            <a:normAutofit/>
          </a:bodyPr>
          <a:lstStyle/>
          <a:p>
            <a:r>
              <a:rPr lang="en-IN">
                <a:solidFill>
                  <a:srgbClr val="FFFFFF"/>
                </a:solidFill>
              </a:rPr>
              <a:t>Thank You</a:t>
            </a:r>
          </a:p>
        </p:txBody>
      </p:sp>
    </p:spTree>
    <p:extLst>
      <p:ext uri="{BB962C8B-B14F-4D97-AF65-F5344CB8AC3E}">
        <p14:creationId xmlns:p14="http://schemas.microsoft.com/office/powerpoint/2010/main" val="23220062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F5B96-FF66-E65C-9D7A-0A5F365ACC60}"/>
              </a:ext>
            </a:extLst>
          </p:cNvPr>
          <p:cNvSpPr>
            <a:spLocks noGrp="1"/>
          </p:cNvSpPr>
          <p:nvPr>
            <p:ph type="ctrTitle"/>
          </p:nvPr>
        </p:nvSpPr>
        <p:spPr>
          <a:xfrm>
            <a:off x="1155559" y="637762"/>
            <a:ext cx="2899568" cy="5576770"/>
          </a:xfrm>
        </p:spPr>
        <p:txBody>
          <a:bodyPr anchor="ctr">
            <a:normAutofit/>
          </a:bodyPr>
          <a:lstStyle/>
          <a:p>
            <a:pPr algn="l"/>
            <a:r>
              <a:rPr lang="en-IN" sz="4800">
                <a:solidFill>
                  <a:schemeClr val="bg1"/>
                </a:solidFill>
              </a:rPr>
              <a:t>Abstract</a:t>
            </a: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2D1943F-C795-758F-F1DF-9DEC17AE77CB}"/>
              </a:ext>
            </a:extLst>
          </p:cNvPr>
          <p:cNvSpPr>
            <a:spLocks noGrp="1"/>
          </p:cNvSpPr>
          <p:nvPr>
            <p:ph type="subTitle" idx="1"/>
          </p:nvPr>
        </p:nvSpPr>
        <p:spPr>
          <a:xfrm>
            <a:off x="5444775" y="637762"/>
            <a:ext cx="5600580" cy="5576770"/>
          </a:xfrm>
        </p:spPr>
        <p:txBody>
          <a:bodyPr anchor="ctr">
            <a:normAutofit fontScale="92500" lnSpcReduction="10000"/>
          </a:bodyPr>
          <a:lstStyle/>
          <a:p>
            <a:pPr marL="457200" indent="-457200" algn="l">
              <a:buFont typeface="Arial" panose="020B0604020202020204" pitchFamily="34" charset="0"/>
              <a:buChar char="•"/>
            </a:pPr>
            <a:r>
              <a:rPr lang="en-IN" sz="2700" dirty="0">
                <a:effectLst/>
                <a:latin typeface="Times New Roman" panose="02020603050405020304" pitchFamily="18" charset="0"/>
                <a:ea typeface="Times New Roman" panose="02020603050405020304" pitchFamily="18" charset="0"/>
              </a:rPr>
              <a:t>COVID-19 has had such an enormous influence on everyone's lives, Yoga has grown more and more popular every day. </a:t>
            </a:r>
          </a:p>
          <a:p>
            <a:pPr marL="457200" indent="-457200" algn="l">
              <a:buFont typeface="Arial" panose="020B0604020202020204" pitchFamily="34" charset="0"/>
              <a:buChar char="•"/>
            </a:pPr>
            <a:r>
              <a:rPr lang="en-IN" sz="2700" dirty="0">
                <a:effectLst/>
                <a:latin typeface="Times New Roman" panose="02020603050405020304" pitchFamily="18" charset="0"/>
                <a:ea typeface="Times New Roman" panose="02020603050405020304" pitchFamily="18" charset="0"/>
              </a:rPr>
              <a:t>This can be explained by Yoga's potentially wide range of physical, mental, and spiritual advantages.</a:t>
            </a:r>
          </a:p>
          <a:p>
            <a:pPr marL="457200" indent="-457200" algn="l">
              <a:buFont typeface="Arial" panose="020B0604020202020204" pitchFamily="34" charset="0"/>
              <a:buChar char="•"/>
            </a:pPr>
            <a:r>
              <a:rPr lang="en-IN" sz="2700" dirty="0">
                <a:effectLst/>
                <a:latin typeface="Times New Roman" panose="02020603050405020304" pitchFamily="18" charset="0"/>
                <a:ea typeface="Times New Roman" panose="02020603050405020304" pitchFamily="18" charset="0"/>
              </a:rPr>
              <a:t>Without a teacher's guidance, many people have taken up this trend and practiced Yoga. </a:t>
            </a:r>
          </a:p>
          <a:p>
            <a:pPr marL="457200" indent="-457200" algn="l">
              <a:buFont typeface="Arial" panose="020B0604020202020204" pitchFamily="34" charset="0"/>
              <a:buChar char="•"/>
            </a:pPr>
            <a:r>
              <a:rPr lang="en-IN" sz="2700" dirty="0">
                <a:latin typeface="Times New Roman" panose="02020603050405020304" pitchFamily="18" charset="0"/>
                <a:ea typeface="Times New Roman" panose="02020603050405020304" pitchFamily="18" charset="0"/>
              </a:rPr>
              <a:t>P</a:t>
            </a:r>
            <a:r>
              <a:rPr lang="en-IN" sz="2700" dirty="0">
                <a:effectLst/>
                <a:latin typeface="Times New Roman" panose="02020603050405020304" pitchFamily="18" charset="0"/>
                <a:ea typeface="Times New Roman" panose="02020603050405020304" pitchFamily="18" charset="0"/>
              </a:rPr>
              <a:t>racticing Yoga improperly or without the correct direction can harm one's health. </a:t>
            </a:r>
          </a:p>
          <a:p>
            <a:pPr marL="457200" indent="-457200" algn="l">
              <a:buFont typeface="Arial" panose="020B0604020202020204" pitchFamily="34" charset="0"/>
              <a:buChar char="•"/>
            </a:pPr>
            <a:r>
              <a:rPr lang="en-IN" sz="2700" dirty="0">
                <a:effectLst/>
                <a:latin typeface="Times New Roman" panose="02020603050405020304" pitchFamily="18" charset="0"/>
                <a:ea typeface="Times New Roman" panose="02020603050405020304" pitchFamily="18" charset="0"/>
              </a:rPr>
              <a:t>There is currently only a handful of pieces of research on this complex topic. </a:t>
            </a:r>
            <a:endParaRPr lang="en-IN" sz="2700" dirty="0"/>
          </a:p>
        </p:txBody>
      </p:sp>
    </p:spTree>
    <p:extLst>
      <p:ext uri="{BB962C8B-B14F-4D97-AF65-F5344CB8AC3E}">
        <p14:creationId xmlns:p14="http://schemas.microsoft.com/office/powerpoint/2010/main" val="82041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48BA4-2DDD-30BF-047B-CEDA435070FC}"/>
              </a:ext>
            </a:extLst>
          </p:cNvPr>
          <p:cNvSpPr>
            <a:spLocks noGrp="1"/>
          </p:cNvSpPr>
          <p:nvPr>
            <p:ph type="ctrTitle"/>
          </p:nvPr>
        </p:nvSpPr>
        <p:spPr>
          <a:xfrm>
            <a:off x="1155559" y="637762"/>
            <a:ext cx="2899568" cy="5576770"/>
          </a:xfrm>
        </p:spPr>
        <p:txBody>
          <a:bodyPr anchor="ctr">
            <a:normAutofit/>
          </a:bodyPr>
          <a:lstStyle/>
          <a:p>
            <a:pPr algn="l"/>
            <a:r>
              <a:rPr lang="en-IN" sz="4800">
                <a:solidFill>
                  <a:schemeClr val="bg1"/>
                </a:solidFill>
              </a:rPr>
              <a:t>Abstract</a:t>
            </a: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7BF0151-82AC-FE63-9AE9-931D5ADDE536}"/>
              </a:ext>
            </a:extLst>
          </p:cNvPr>
          <p:cNvSpPr>
            <a:spLocks noGrp="1"/>
          </p:cNvSpPr>
          <p:nvPr>
            <p:ph type="subTitle" idx="1"/>
          </p:nvPr>
        </p:nvSpPr>
        <p:spPr>
          <a:xfrm>
            <a:off x="5444775" y="637762"/>
            <a:ext cx="5600580" cy="5576770"/>
          </a:xfrm>
        </p:spPr>
        <p:txBody>
          <a:bodyPr anchor="ctr">
            <a:normAutofit lnSpcReduction="10000"/>
          </a:bodyPr>
          <a:lstStyle/>
          <a:p>
            <a:pPr marL="342900" indent="-342900" algn="l">
              <a:buFont typeface="Arial" panose="020B0604020202020204" pitchFamily="34" charset="0"/>
              <a:buChar char="•"/>
            </a:pPr>
            <a:r>
              <a:rPr lang="en-IN" sz="2500" dirty="0">
                <a:effectLst/>
                <a:latin typeface="Times New Roman" panose="02020603050405020304" pitchFamily="18" charset="0"/>
                <a:ea typeface="Times New Roman" panose="02020603050405020304" pitchFamily="18" charset="0"/>
              </a:rPr>
              <a:t>Yoga positions in the existing datasets, and their demand that the user is under the camera's range of view are the problems.</a:t>
            </a:r>
          </a:p>
          <a:p>
            <a:pPr marL="342900" indent="-342900" algn="l">
              <a:buFont typeface="Arial" panose="020B0604020202020204" pitchFamily="34" charset="0"/>
              <a:buChar char="•"/>
            </a:pPr>
            <a:r>
              <a:rPr lang="en-IN" sz="2500" dirty="0">
                <a:effectLst/>
                <a:latin typeface="Times New Roman" panose="02020603050405020304" pitchFamily="18" charset="0"/>
                <a:ea typeface="Times New Roman" panose="02020603050405020304" pitchFamily="18" charset="0"/>
              </a:rPr>
              <a:t>We suggest in this study a deep learning model-based posture correction for Yoga that will provide users and clients with the right instruction. </a:t>
            </a:r>
          </a:p>
          <a:p>
            <a:pPr marL="342900" indent="-342900" algn="l">
              <a:buFont typeface="Arial" panose="020B0604020202020204" pitchFamily="34" charset="0"/>
              <a:buChar char="•"/>
            </a:pPr>
            <a:r>
              <a:rPr lang="en-IN" sz="2500" dirty="0">
                <a:effectLst/>
                <a:latin typeface="Times New Roman" panose="02020603050405020304" pitchFamily="18" charset="0"/>
                <a:ea typeface="Times New Roman" panose="02020603050405020304" pitchFamily="18" charset="0"/>
              </a:rPr>
              <a:t>Earlier models only had a small number of positions and had poor accuracy for comparable postures</a:t>
            </a:r>
            <a:r>
              <a:rPr lang="en-IN" sz="2500" dirty="0">
                <a:latin typeface="Times New Roman" panose="02020603050405020304" pitchFamily="18" charset="0"/>
                <a:ea typeface="Times New Roman" panose="02020603050405020304" pitchFamily="18" charset="0"/>
              </a:rPr>
              <a:t>. </a:t>
            </a:r>
          </a:p>
          <a:p>
            <a:pPr marL="342900" indent="-342900" algn="l">
              <a:buFont typeface="Arial" panose="020B0604020202020204" pitchFamily="34" charset="0"/>
              <a:buChar char="•"/>
            </a:pPr>
            <a:r>
              <a:rPr lang="en-IN" sz="2500" dirty="0">
                <a:latin typeface="Times New Roman" panose="02020603050405020304" pitchFamily="18" charset="0"/>
                <a:ea typeface="Times New Roman" panose="02020603050405020304" pitchFamily="18" charset="0"/>
              </a:rPr>
              <a:t>T</a:t>
            </a:r>
            <a:r>
              <a:rPr lang="en-IN" sz="2500" dirty="0">
                <a:effectLst/>
                <a:latin typeface="Times New Roman" panose="02020603050405020304" pitchFamily="18" charset="0"/>
                <a:ea typeface="Times New Roman" panose="02020603050405020304" pitchFamily="18" charset="0"/>
              </a:rPr>
              <a:t>he main goal of the proposed work is to include additional positions and strive to provide higher accuracy for similar stances.</a:t>
            </a:r>
            <a:endParaRPr lang="en-IN" sz="2500" dirty="0"/>
          </a:p>
        </p:txBody>
      </p:sp>
    </p:spTree>
    <p:extLst>
      <p:ext uri="{BB962C8B-B14F-4D97-AF65-F5344CB8AC3E}">
        <p14:creationId xmlns:p14="http://schemas.microsoft.com/office/powerpoint/2010/main" val="278618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2C410-8403-6B79-44A2-09F6483A3643}"/>
              </a:ext>
            </a:extLst>
          </p:cNvPr>
          <p:cNvSpPr>
            <a:spLocks noGrp="1"/>
          </p:cNvSpPr>
          <p:nvPr>
            <p:ph type="ctrTitle"/>
          </p:nvPr>
        </p:nvSpPr>
        <p:spPr>
          <a:xfrm>
            <a:off x="1155559" y="637762"/>
            <a:ext cx="2899568" cy="5576770"/>
          </a:xfrm>
        </p:spPr>
        <p:txBody>
          <a:bodyPr anchor="ctr">
            <a:normAutofit/>
          </a:bodyPr>
          <a:lstStyle/>
          <a:p>
            <a:pPr algn="l"/>
            <a:r>
              <a:rPr lang="en-IN" sz="4100">
                <a:solidFill>
                  <a:schemeClr val="bg1"/>
                </a:solidFill>
              </a:rPr>
              <a:t>Introduction</a:t>
            </a:r>
          </a:p>
        </p:txBody>
      </p:sp>
      <p:sp>
        <p:nvSpPr>
          <p:cNvPr id="26" name="Rectangle 2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141EB53-F6FF-F64E-6D34-919C67D92CEF}"/>
              </a:ext>
            </a:extLst>
          </p:cNvPr>
          <p:cNvSpPr>
            <a:spLocks noGrp="1"/>
          </p:cNvSpPr>
          <p:nvPr>
            <p:ph type="subTitle" idx="1"/>
          </p:nvPr>
        </p:nvSpPr>
        <p:spPr>
          <a:xfrm>
            <a:off x="5444775" y="637762"/>
            <a:ext cx="5600580" cy="5576770"/>
          </a:xfrm>
        </p:spPr>
        <p:txBody>
          <a:bodyPr anchor="ctr">
            <a:normAutofit fontScale="92500"/>
          </a:bodyPr>
          <a:lstStyle/>
          <a:p>
            <a:pPr marL="342900" indent="-342900" algn="l">
              <a:buFont typeface="Arial" panose="020B0604020202020204" pitchFamily="34" charset="0"/>
              <a:buChar char="•"/>
            </a:pPr>
            <a:r>
              <a:rPr lang="en-US" sz="2500" dirty="0">
                <a:effectLst/>
                <a:latin typeface="Times New Roman" panose="02020603050405020304" pitchFamily="18" charset="0"/>
                <a:ea typeface="Times New Roman" panose="02020603050405020304" pitchFamily="18" charset="0"/>
              </a:rPr>
              <a:t>Improper posture execution might result in harm or diminished benefits.</a:t>
            </a:r>
          </a:p>
          <a:p>
            <a:pPr marL="342900" indent="-342900" algn="l">
              <a:buFont typeface="Arial" panose="020B0604020202020204" pitchFamily="34" charset="0"/>
              <a:buChar char="•"/>
            </a:pPr>
            <a:r>
              <a:rPr lang="en-US" sz="2500" dirty="0">
                <a:effectLst/>
                <a:latin typeface="Times New Roman" panose="02020603050405020304" pitchFamily="18" charset="0"/>
                <a:ea typeface="Times New Roman" panose="02020603050405020304" pitchFamily="18" charset="0"/>
              </a:rPr>
              <a:t>It's crucial to make sure people are doing Yoga poses correctly. Yoga teachers typically use both verbal instructions and physical corrections to improve posture. </a:t>
            </a:r>
          </a:p>
          <a:p>
            <a:pPr marL="342900" indent="-342900" algn="l">
              <a:buFont typeface="Arial" panose="020B0604020202020204" pitchFamily="34" charset="0"/>
              <a:buChar char="•"/>
            </a:pPr>
            <a:r>
              <a:rPr lang="en-US" sz="2500" dirty="0">
                <a:effectLst/>
                <a:latin typeface="Times New Roman" panose="02020603050405020304" pitchFamily="18" charset="0"/>
                <a:ea typeface="Times New Roman" panose="02020603050405020304" pitchFamily="18" charset="0"/>
              </a:rPr>
              <a:t>Using these techniques, especially in group situations, can be difficult. </a:t>
            </a:r>
          </a:p>
          <a:p>
            <a:pPr marL="342900" indent="-342900" algn="l">
              <a:buFont typeface="Arial" panose="020B0604020202020204" pitchFamily="34" charset="0"/>
              <a:buChar char="•"/>
            </a:pPr>
            <a:r>
              <a:rPr lang="en-US" sz="2500" dirty="0">
                <a:effectLst/>
                <a:latin typeface="Times New Roman" panose="02020603050405020304" pitchFamily="18" charset="0"/>
                <a:ea typeface="Times New Roman" panose="02020603050405020304" pitchFamily="18" charset="0"/>
              </a:rPr>
              <a:t>They could also be ineffective in correcting positions that alter dynamically while the instructor is changing the pose. </a:t>
            </a:r>
          </a:p>
          <a:p>
            <a:pPr marL="342900" indent="-342900" algn="l">
              <a:buFont typeface="Arial" panose="020B0604020202020204" pitchFamily="34" charset="0"/>
              <a:buChar char="•"/>
            </a:pPr>
            <a:r>
              <a:rPr lang="en-US" sz="2500" dirty="0">
                <a:effectLst/>
                <a:latin typeface="Times New Roman" panose="02020603050405020304" pitchFamily="18" charset="0"/>
                <a:ea typeface="Times New Roman" panose="02020603050405020304" pitchFamily="18" charset="0"/>
              </a:rPr>
              <a:t>In order to successfully correct Yoga postures and manage dynamically changing positions, an automated system is required. </a:t>
            </a:r>
            <a:endParaRPr lang="en-IN" sz="2500" dirty="0"/>
          </a:p>
        </p:txBody>
      </p:sp>
    </p:spTree>
    <p:extLst>
      <p:ext uri="{BB962C8B-B14F-4D97-AF65-F5344CB8AC3E}">
        <p14:creationId xmlns:p14="http://schemas.microsoft.com/office/powerpoint/2010/main" val="14883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FE629-0D93-307A-83DB-D25BCAB49B71}"/>
              </a:ext>
            </a:extLst>
          </p:cNvPr>
          <p:cNvSpPr>
            <a:spLocks noGrp="1"/>
          </p:cNvSpPr>
          <p:nvPr>
            <p:ph type="ctrTitle"/>
          </p:nvPr>
        </p:nvSpPr>
        <p:spPr>
          <a:xfrm>
            <a:off x="1155559" y="637762"/>
            <a:ext cx="2899568" cy="5576770"/>
          </a:xfrm>
        </p:spPr>
        <p:txBody>
          <a:bodyPr anchor="ctr">
            <a:normAutofit/>
          </a:bodyPr>
          <a:lstStyle/>
          <a:p>
            <a:pPr algn="l"/>
            <a:r>
              <a:rPr lang="en-IN" sz="4100">
                <a:solidFill>
                  <a:schemeClr val="bg1"/>
                </a:solidFill>
              </a:rPr>
              <a:t>Introduction</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48EA39B-F831-1027-64DF-13C5E97695F3}"/>
              </a:ext>
            </a:extLst>
          </p:cNvPr>
          <p:cNvSpPr>
            <a:spLocks noGrp="1"/>
          </p:cNvSpPr>
          <p:nvPr>
            <p:ph type="subTitle" idx="1"/>
          </p:nvPr>
        </p:nvSpPr>
        <p:spPr>
          <a:xfrm>
            <a:off x="5444775" y="637762"/>
            <a:ext cx="5600580" cy="5576770"/>
          </a:xfrm>
        </p:spPr>
        <p:txBody>
          <a:bodyPr anchor="ctr">
            <a:normAutofit fontScale="92500"/>
          </a:bodyPr>
          <a:lstStyle/>
          <a:p>
            <a:pPr marL="342900" indent="-342900" algn="l">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C</a:t>
            </a:r>
            <a:r>
              <a:rPr lang="en-US" dirty="0">
                <a:effectLst/>
                <a:latin typeface="Times New Roman" panose="02020603050405020304" pitchFamily="18" charset="0"/>
                <a:ea typeface="Times New Roman" panose="02020603050405020304" pitchFamily="18" charset="0"/>
              </a:rPr>
              <a:t>onvolutional neural networks (CNNs) have made tremendous strides in the field of image recognition. </a:t>
            </a:r>
          </a:p>
          <a:p>
            <a:pPr marL="342900" indent="-342900" algn="l">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These methods have been used for a variety of purposes, including correcting posture. </a:t>
            </a:r>
          </a:p>
          <a:p>
            <a:pPr marL="342900" indent="-342900" algn="l">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In this article, we provide a deep learning-based method for correcting Yoga posture using dynamically changing postures. </a:t>
            </a:r>
          </a:p>
          <a:p>
            <a:pPr marL="342900" indent="-342900" algn="l">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suggested method analyzes photographs of a person executing Yoga poses using a CNN and then offers suggestions to rectify the stance. </a:t>
            </a:r>
          </a:p>
          <a:p>
            <a:pPr marL="342900" indent="-342900" algn="l">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widely recognized convolutional pose machine (CPM) adopted a method that advanced joint recognition over a sequence of network stages.</a:t>
            </a:r>
            <a:endParaRPr lang="en-IN" dirty="0"/>
          </a:p>
        </p:txBody>
      </p:sp>
    </p:spTree>
    <p:extLst>
      <p:ext uri="{BB962C8B-B14F-4D97-AF65-F5344CB8AC3E}">
        <p14:creationId xmlns:p14="http://schemas.microsoft.com/office/powerpoint/2010/main" val="47849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5AFDB-15D1-3968-C441-0628D12D051E}"/>
              </a:ext>
            </a:extLst>
          </p:cNvPr>
          <p:cNvSpPr>
            <a:spLocks noGrp="1"/>
          </p:cNvSpPr>
          <p:nvPr>
            <p:ph type="ctrTitle"/>
          </p:nvPr>
        </p:nvSpPr>
        <p:spPr>
          <a:xfrm>
            <a:off x="1155559" y="637762"/>
            <a:ext cx="2899568" cy="5576770"/>
          </a:xfrm>
        </p:spPr>
        <p:txBody>
          <a:bodyPr anchor="ctr">
            <a:normAutofit/>
          </a:bodyPr>
          <a:lstStyle/>
          <a:p>
            <a:pPr algn="l"/>
            <a:r>
              <a:rPr lang="en-IN" sz="4800" dirty="0">
                <a:solidFill>
                  <a:schemeClr val="bg1"/>
                </a:solidFill>
              </a:rPr>
              <a:t>Related Work</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A322BB4-1674-AA18-1350-2421B7FAAC2B}"/>
              </a:ext>
            </a:extLst>
          </p:cNvPr>
          <p:cNvSpPr>
            <a:spLocks noGrp="1"/>
          </p:cNvSpPr>
          <p:nvPr>
            <p:ph type="subTitle" idx="1"/>
          </p:nvPr>
        </p:nvSpPr>
        <p:spPr>
          <a:xfrm>
            <a:off x="4795520" y="213360"/>
            <a:ext cx="7233919" cy="6461760"/>
          </a:xfrm>
        </p:spPr>
        <p:txBody>
          <a:bodyPr anchor="ctr">
            <a:normAutofit/>
          </a:bodyPr>
          <a:lstStyle/>
          <a:p>
            <a:pPr marL="342900" indent="-342900" algn="l">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Earlier, computer vision, the concept of describing articulated objects in a general and human pose in particular as a graph of components has been promoted. </a:t>
            </a:r>
          </a:p>
          <a:p>
            <a:pPr marL="342900" indent="-342900" algn="l">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Pictorial Structures (PSs), first developed by </a:t>
            </a:r>
            <a:r>
              <a:rPr lang="en-US" sz="2000" dirty="0" err="1">
                <a:effectLst/>
                <a:latin typeface="Times New Roman" panose="02020603050405020304" pitchFamily="18" charset="0"/>
                <a:ea typeface="Times New Roman" panose="02020603050405020304" pitchFamily="18" charset="0"/>
              </a:rPr>
              <a:t>Fishler</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Elschlager</a:t>
            </a:r>
            <a:r>
              <a:rPr lang="en-US" sz="2000" dirty="0">
                <a:effectLst/>
                <a:latin typeface="Times New Roman" panose="02020603050405020304" pitchFamily="18" charset="0"/>
                <a:ea typeface="Times New Roman" panose="02020603050405020304" pitchFamily="18" charset="0"/>
              </a:rPr>
              <a:t> were streamlined and made usable by employing the distance transformation approach of </a:t>
            </a:r>
            <a:r>
              <a:rPr lang="en-US" sz="2000" dirty="0" err="1">
                <a:effectLst/>
                <a:latin typeface="Times New Roman" panose="02020603050405020304" pitchFamily="18" charset="0"/>
                <a:ea typeface="Times New Roman" panose="02020603050405020304" pitchFamily="18" charset="0"/>
              </a:rPr>
              <a:t>Felzenszwalb</a:t>
            </a:r>
            <a:r>
              <a:rPr lang="en-US" sz="2000" dirty="0">
                <a:effectLst/>
                <a:latin typeface="Times New Roman" panose="02020603050405020304" pitchFamily="18" charset="0"/>
                <a:ea typeface="Times New Roman" panose="02020603050405020304" pitchFamily="18" charset="0"/>
              </a:rPr>
              <a:t> and </a:t>
            </a:r>
            <a:r>
              <a:rPr lang="en-US" sz="2000" dirty="0" err="1">
                <a:effectLst/>
                <a:latin typeface="Times New Roman" panose="02020603050405020304" pitchFamily="18" charset="0"/>
                <a:ea typeface="Times New Roman" panose="02020603050405020304" pitchFamily="18" charset="0"/>
              </a:rPr>
              <a:t>Huttenlocher</a:t>
            </a:r>
            <a:r>
              <a:rPr lang="en-US" sz="2000" dirty="0">
                <a:effectLst/>
                <a:latin typeface="Times New Roman" panose="02020603050405020304" pitchFamily="18" charset="0"/>
                <a:ea typeface="Times New Roman" panose="02020603050405020304" pitchFamily="18" charset="0"/>
              </a:rPr>
              <a:t>. </a:t>
            </a:r>
          </a:p>
          <a:p>
            <a:pPr marL="342900" indent="-342900" algn="l">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There are therefore many different PS-based models with the immediate application that were afterward created. </a:t>
            </a:r>
          </a:p>
          <a:p>
            <a:pPr marL="342900" indent="-342900" algn="l">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Pooling and local reaction normalization layers are introduced after an array of convolutional layers, and layers for dropout are used to regularize the layers that are completely interconnected. </a:t>
            </a:r>
          </a:p>
          <a:p>
            <a:pPr marL="342900" indent="-342900" algn="l">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Pictorial structural models have been a common component of traditional pose estimation techniques that maximize a partial configuration based on local image evidence for a component and a priority for the relevant components.</a:t>
            </a:r>
          </a:p>
          <a:p>
            <a:pPr marL="342900" indent="-342900" algn="l">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rPr>
              <a:t>Poselets</a:t>
            </a:r>
            <a:r>
              <a:rPr lang="en-US" sz="2000" dirty="0">
                <a:effectLst/>
                <a:latin typeface="Times New Roman" panose="02020603050405020304" pitchFamily="18" charset="0"/>
                <a:ea typeface="Times New Roman" panose="02020603050405020304" pitchFamily="18" charset="0"/>
              </a:rPr>
              <a:t> are used in an alternative strategy. There have been early examples of posture comparisons utilizing </a:t>
            </a:r>
            <a:r>
              <a:rPr lang="en-US" sz="2000" dirty="0" err="1">
                <a:effectLst/>
                <a:latin typeface="Times New Roman" panose="02020603050405020304" pitchFamily="18" charset="0"/>
                <a:ea typeface="Times New Roman" panose="02020603050405020304" pitchFamily="18" charset="0"/>
              </a:rPr>
              <a:t>ConvNets</a:t>
            </a:r>
            <a:r>
              <a:rPr lang="en-US" sz="2000" dirty="0">
                <a:effectLst/>
                <a:latin typeface="Times New Roman" panose="02020603050405020304" pitchFamily="18" charset="0"/>
                <a:ea typeface="Times New Roman" panose="02020603050405020304" pitchFamily="18" charset="0"/>
              </a:rPr>
              <a:t> for pose estimation.</a:t>
            </a:r>
            <a:endParaRPr lang="en-IN" sz="2000" dirty="0"/>
          </a:p>
        </p:txBody>
      </p:sp>
    </p:spTree>
    <p:extLst>
      <p:ext uri="{BB962C8B-B14F-4D97-AF65-F5344CB8AC3E}">
        <p14:creationId xmlns:p14="http://schemas.microsoft.com/office/powerpoint/2010/main" val="362685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502DB-FE88-BF8B-D82C-E97238CBF499}"/>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Proposed Methodology</a:t>
            </a:r>
          </a:p>
        </p:txBody>
      </p:sp>
      <p:sp>
        <p:nvSpPr>
          <p:cNvPr id="3" name="Subtitle 2">
            <a:extLst>
              <a:ext uri="{FF2B5EF4-FFF2-40B4-BE49-F238E27FC236}">
                <a16:creationId xmlns:a16="http://schemas.microsoft.com/office/drawing/2014/main" id="{BE1F8316-1830-2A59-9EF9-E2D74302BF4B}"/>
              </a:ext>
            </a:extLst>
          </p:cNvPr>
          <p:cNvSpPr>
            <a:spLocks noGrp="1"/>
          </p:cNvSpPr>
          <p:nvPr>
            <p:ph type="subTitle" idx="1"/>
          </p:nvPr>
        </p:nvSpPr>
        <p:spPr>
          <a:xfrm>
            <a:off x="4810259" y="1304925"/>
            <a:ext cx="7019791" cy="5542937"/>
          </a:xfrm>
        </p:spPr>
        <p:txBody>
          <a:bodyPr vert="horz" lIns="91440" tIns="45720" rIns="91440" bIns="45720" rtlCol="0" anchor="ctr">
            <a:noAutofit/>
          </a:bodyPr>
          <a:lstStyle/>
          <a:p>
            <a:pPr algn="l"/>
            <a:r>
              <a:rPr lang="en-US" sz="1800" dirty="0"/>
              <a:t>The deep learning papers uses the following methodologies. </a:t>
            </a:r>
          </a:p>
          <a:p>
            <a:pPr marL="457200" indent="-228600" algn="l">
              <a:buFont typeface="Arial" panose="020B0604020202020204" pitchFamily="34" charset="0"/>
              <a:buChar char="•"/>
            </a:pPr>
            <a:r>
              <a:rPr lang="en-US" sz="1800" b="1" dirty="0"/>
              <a:t>Data Collection</a:t>
            </a:r>
            <a:r>
              <a:rPr lang="en-US" sz="1800" dirty="0"/>
              <a:t>: </a:t>
            </a:r>
            <a:r>
              <a:rPr lang="en-US" sz="1800" dirty="0">
                <a:effectLst/>
              </a:rPr>
              <a:t>Assembling video evidence of individuals engaging in numerous acts. A uniform method should be used to identify each video with the appropriate stance.</a:t>
            </a:r>
          </a:p>
          <a:p>
            <a:pPr marL="457200" indent="-228600" algn="l">
              <a:buFont typeface="Arial" panose="020B0604020202020204" pitchFamily="34" charset="0"/>
              <a:buChar char="•"/>
            </a:pPr>
            <a:r>
              <a:rPr lang="en-US" sz="1800" b="1" dirty="0"/>
              <a:t>Model Selection</a:t>
            </a:r>
            <a:r>
              <a:rPr lang="en-US" sz="1800" dirty="0"/>
              <a:t>: </a:t>
            </a:r>
            <a:r>
              <a:rPr lang="en-US" sz="1800" dirty="0">
                <a:effectLst/>
              </a:rPr>
              <a:t>Pick the most relevant deep learning models, and afterward evaluate the output produced by each model to the output produced by our suggested model. In order to process the data, all the models employ CNN.</a:t>
            </a:r>
          </a:p>
          <a:p>
            <a:pPr marL="457200" indent="-228600" algn="l">
              <a:buFont typeface="Arial" panose="020B0604020202020204" pitchFamily="34" charset="0"/>
              <a:buChar char="•"/>
            </a:pPr>
            <a:r>
              <a:rPr lang="en-US" sz="1800" b="1" dirty="0">
                <a:effectLst/>
              </a:rPr>
              <a:t>Feature Extraction</a:t>
            </a:r>
            <a:r>
              <a:rPr lang="en-US" sz="1800" dirty="0">
                <a:effectLst/>
              </a:rPr>
              <a:t>: The model receives input in the form of movies, from which frames are taken at certain intervals and supplied to the technique to create joint vectors. The axis and joints' angles are calculated.</a:t>
            </a:r>
          </a:p>
          <a:p>
            <a:pPr marL="457200" indent="-228600" algn="l">
              <a:buFont typeface="Arial" panose="020B0604020202020204" pitchFamily="34" charset="0"/>
              <a:buChar char="•"/>
            </a:pPr>
            <a:r>
              <a:rPr lang="en-US" sz="1800" b="1" dirty="0">
                <a:effectLst/>
              </a:rPr>
              <a:t>Feedback Generation</a:t>
            </a:r>
            <a:r>
              <a:rPr lang="en-US" sz="1800" dirty="0">
                <a:effectLst/>
              </a:rPr>
              <a:t>: The discrepancies are computed on a regular basis in real-time for each angle, along with figures for the angle and marks indicating that the joint is also being performed appropriately and which practice is being performed incorrectly for each specific exercise. </a:t>
            </a:r>
          </a:p>
          <a:p>
            <a:pPr marL="228600" algn="l"/>
            <a:r>
              <a:rPr lang="en-US" sz="1800" dirty="0"/>
              <a:t>The major elements of </a:t>
            </a:r>
            <a:r>
              <a:rPr lang="en-IN" sz="1800" dirty="0">
                <a:effectLst/>
                <a:ea typeface="Times New Roman" panose="02020603050405020304" pitchFamily="18" charset="0"/>
              </a:rPr>
              <a:t>the suggested Yoga posture Correction System are: </a:t>
            </a:r>
          </a:p>
          <a:p>
            <a:pPr marL="571500" indent="-342900" algn="l">
              <a:buFont typeface="Arial" panose="020B0604020202020204" pitchFamily="34" charset="0"/>
              <a:buChar char="•"/>
            </a:pPr>
            <a:r>
              <a:rPr lang="en-IN" sz="1800" dirty="0">
                <a:effectLst/>
                <a:ea typeface="Times New Roman" panose="02020603050405020304" pitchFamily="18" charset="0"/>
              </a:rPr>
              <a:t>Key points detection using OpenCV</a:t>
            </a:r>
          </a:p>
          <a:p>
            <a:pPr marL="571500" indent="-342900" algn="l">
              <a:buFont typeface="Arial" panose="020B0604020202020204" pitchFamily="34" charset="0"/>
              <a:buChar char="•"/>
            </a:pPr>
            <a:r>
              <a:rPr lang="en-IN" sz="1800" dirty="0">
                <a:effectLst/>
                <a:ea typeface="Times New Roman" panose="02020603050405020304" pitchFamily="18" charset="0"/>
              </a:rPr>
              <a:t>Higher probability prediction and comparison.</a:t>
            </a:r>
          </a:p>
          <a:p>
            <a:pPr marL="571500" indent="-342900" algn="l">
              <a:buFont typeface="Arial" panose="020B0604020202020204" pitchFamily="34" charset="0"/>
              <a:buChar char="•"/>
            </a:pPr>
            <a:endParaRPr lang="en-IN" sz="1800" dirty="0">
              <a:effectLst/>
              <a:ea typeface="Times New Roman" panose="02020603050405020304" pitchFamily="18" charset="0"/>
            </a:endParaRPr>
          </a:p>
          <a:p>
            <a:pPr marL="571500" indent="-342900" algn="l">
              <a:buFont typeface="Arial" panose="020B0604020202020204" pitchFamily="34" charset="0"/>
              <a:buChar char="•"/>
            </a:pPr>
            <a:endParaRPr lang="en-US" sz="1800" dirty="0">
              <a:effectLst/>
            </a:endParaRPr>
          </a:p>
          <a:p>
            <a:pPr marL="457200" indent="-228600" algn="l">
              <a:buFont typeface="Arial" panose="020B0604020202020204" pitchFamily="34" charset="0"/>
              <a:buChar char="•"/>
            </a:pPr>
            <a:endParaRPr lang="en-US" sz="1800" dirty="0"/>
          </a:p>
        </p:txBody>
      </p:sp>
    </p:spTree>
    <p:extLst>
      <p:ext uri="{BB962C8B-B14F-4D97-AF65-F5344CB8AC3E}">
        <p14:creationId xmlns:p14="http://schemas.microsoft.com/office/powerpoint/2010/main" val="424814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9120B09-F6CA-437E-B1DE-587311BBB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Timeline&#10;&#10;Description automatically generated">
            <a:extLst>
              <a:ext uri="{FF2B5EF4-FFF2-40B4-BE49-F238E27FC236}">
                <a16:creationId xmlns:a16="http://schemas.microsoft.com/office/drawing/2014/main" id="{CC741A14-F037-A04A-95DC-7BD6675F1F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33120" y="299258"/>
            <a:ext cx="3185858" cy="4126265"/>
          </a:xfrm>
          <a:prstGeom prst="rect">
            <a:avLst/>
          </a:prstGeom>
          <a:noFill/>
        </p:spPr>
      </p:pic>
      <p:pic>
        <p:nvPicPr>
          <p:cNvPr id="5" name="Picture 4" descr="Diagram&#10;&#10;Description automatically generated">
            <a:extLst>
              <a:ext uri="{FF2B5EF4-FFF2-40B4-BE49-F238E27FC236}">
                <a16:creationId xmlns:a16="http://schemas.microsoft.com/office/drawing/2014/main" id="{5B61F943-5448-E63F-34E2-0866D088C8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8121164" y="299259"/>
            <a:ext cx="3383536" cy="4126264"/>
          </a:xfrm>
          <a:prstGeom prst="rect">
            <a:avLst/>
          </a:prstGeom>
          <a:noFill/>
        </p:spPr>
      </p:pic>
      <p:pic>
        <p:nvPicPr>
          <p:cNvPr id="6" name="Picture 5">
            <a:extLst>
              <a:ext uri="{FF2B5EF4-FFF2-40B4-BE49-F238E27FC236}">
                <a16:creationId xmlns:a16="http://schemas.microsoft.com/office/drawing/2014/main" id="{D5D13B4F-D2D6-3478-35E1-9DF7A30E3EE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3705" y="543962"/>
            <a:ext cx="1778157" cy="1488037"/>
          </a:xfrm>
          <a:prstGeom prst="rect">
            <a:avLst/>
          </a:prstGeom>
          <a:noFill/>
          <a:ln>
            <a:noFill/>
          </a:ln>
        </p:spPr>
      </p:pic>
      <p:pic>
        <p:nvPicPr>
          <p:cNvPr id="7" name="Picture 6">
            <a:extLst>
              <a:ext uri="{FF2B5EF4-FFF2-40B4-BE49-F238E27FC236}">
                <a16:creationId xmlns:a16="http://schemas.microsoft.com/office/drawing/2014/main" id="{E5F3B6E5-97CB-9E0F-7715-E2B98002BCA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4909" y="543963"/>
            <a:ext cx="1815591" cy="1488036"/>
          </a:xfrm>
          <a:prstGeom prst="rect">
            <a:avLst/>
          </a:prstGeom>
          <a:noFill/>
          <a:ln>
            <a:noFill/>
          </a:ln>
        </p:spPr>
      </p:pic>
      <p:pic>
        <p:nvPicPr>
          <p:cNvPr id="8" name="Picture 7">
            <a:extLst>
              <a:ext uri="{FF2B5EF4-FFF2-40B4-BE49-F238E27FC236}">
                <a16:creationId xmlns:a16="http://schemas.microsoft.com/office/drawing/2014/main" id="{18FA5B2E-5897-2367-3FD7-21D897F4DA4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1326" y="2084398"/>
            <a:ext cx="1770536" cy="1470763"/>
          </a:xfrm>
          <a:prstGeom prst="rect">
            <a:avLst/>
          </a:prstGeom>
          <a:noFill/>
          <a:ln>
            <a:noFill/>
          </a:ln>
        </p:spPr>
      </p:pic>
      <p:pic>
        <p:nvPicPr>
          <p:cNvPr id="9" name="Picture 8">
            <a:extLst>
              <a:ext uri="{FF2B5EF4-FFF2-40B4-BE49-F238E27FC236}">
                <a16:creationId xmlns:a16="http://schemas.microsoft.com/office/drawing/2014/main" id="{456A9FF9-85C3-83B8-735A-BA82E4AFD127}"/>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39964" y="2084398"/>
            <a:ext cx="1770536" cy="1488036"/>
          </a:xfrm>
          <a:prstGeom prst="rect">
            <a:avLst/>
          </a:prstGeom>
          <a:noFill/>
          <a:ln>
            <a:noFill/>
          </a:ln>
        </p:spPr>
      </p:pic>
      <p:sp>
        <p:nvSpPr>
          <p:cNvPr id="28" name="Subtitle 27">
            <a:extLst>
              <a:ext uri="{FF2B5EF4-FFF2-40B4-BE49-F238E27FC236}">
                <a16:creationId xmlns:a16="http://schemas.microsoft.com/office/drawing/2014/main" id="{27F3C8B3-4CF3-07E7-AD66-9CB11E5973DE}"/>
              </a:ext>
            </a:extLst>
          </p:cNvPr>
          <p:cNvSpPr>
            <a:spLocks noGrp="1"/>
          </p:cNvSpPr>
          <p:nvPr>
            <p:ph type="subTitle" idx="1"/>
          </p:nvPr>
        </p:nvSpPr>
        <p:spPr>
          <a:xfrm>
            <a:off x="833120" y="4544894"/>
            <a:ext cx="10671580" cy="1554201"/>
          </a:xfrm>
        </p:spPr>
        <p:txBody>
          <a:bodyPr/>
          <a:lstStyle/>
          <a:p>
            <a:r>
              <a:rPr lang="en-IN" dirty="0"/>
              <a:t>Overview of proposed model(left), Output pictures of the model(centre), Working steps of model(right).</a:t>
            </a:r>
          </a:p>
          <a:p>
            <a:endParaRPr lang="en-IN" dirty="0"/>
          </a:p>
        </p:txBody>
      </p:sp>
    </p:spTree>
    <p:extLst>
      <p:ext uri="{BB962C8B-B14F-4D97-AF65-F5344CB8AC3E}">
        <p14:creationId xmlns:p14="http://schemas.microsoft.com/office/powerpoint/2010/main" val="202666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1F8D5-5DA9-8374-F488-3440DADBB618}"/>
              </a:ext>
            </a:extLst>
          </p:cNvPr>
          <p:cNvSpPr>
            <a:spLocks noGrp="1"/>
          </p:cNvSpPr>
          <p:nvPr>
            <p:ph type="ctrTitle"/>
          </p:nvPr>
        </p:nvSpPr>
        <p:spPr>
          <a:xfrm>
            <a:off x="1155559" y="637762"/>
            <a:ext cx="2899568" cy="5576770"/>
          </a:xfrm>
        </p:spPr>
        <p:txBody>
          <a:bodyPr anchor="ctr">
            <a:normAutofit/>
          </a:bodyPr>
          <a:lstStyle/>
          <a:p>
            <a:pPr algn="l"/>
            <a:r>
              <a:rPr lang="en-IN" sz="4800">
                <a:solidFill>
                  <a:schemeClr val="bg1"/>
                </a:solidFill>
              </a:rPr>
              <a:t>Result Analysis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08F2456B-7176-A424-DE43-C4B3D0BB247C}"/>
                  </a:ext>
                </a:extLst>
              </p:cNvPr>
              <p:cNvSpPr>
                <a:spLocks noGrp="1"/>
              </p:cNvSpPr>
              <p:nvPr>
                <p:ph type="subTitle" idx="1"/>
              </p:nvPr>
            </p:nvSpPr>
            <p:spPr>
              <a:xfrm>
                <a:off x="5444775" y="637762"/>
                <a:ext cx="5600580" cy="5576770"/>
              </a:xfrm>
            </p:spPr>
            <p:txBody>
              <a:bodyPr anchor="ctr">
                <a:normAutofit/>
              </a:bodyPr>
              <a:lstStyle/>
              <a:p>
                <a:pPr marL="342900" lvl="0" indent="-342900" algn="l">
                  <a:buFont typeface="Symbol" panose="05050102010706020507" pitchFamily="18" charset="2"/>
                  <a:buChar char=""/>
                </a:pPr>
                <a:r>
                  <a:rPr lang="en-US" sz="1500" b="1" i="1" dirty="0">
                    <a:effectLst/>
                    <a:latin typeface="Times New Roman" panose="02020603050405020304" pitchFamily="18" charset="0"/>
                    <a:ea typeface="Times New Roman" panose="02020603050405020304" pitchFamily="18" charset="0"/>
                  </a:rPr>
                  <a:t>Model Accuracy and Model Loss</a:t>
                </a:r>
                <a:r>
                  <a:rPr lang="en-US" sz="1500" i="1"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The model's accuracy on the training dataset was 98.5782% after 60 iterations</a:t>
                </a:r>
                <a:r>
                  <a:rPr lang="en-US" sz="1500" dirty="0">
                    <a:latin typeface="Times New Roman" panose="02020603050405020304" pitchFamily="18" charset="0"/>
                    <a:ea typeface="Times New Roman" panose="02020603050405020304" pitchFamily="18" charset="0"/>
                  </a:rPr>
                  <a:t> </a:t>
                </a:r>
              </a:p>
              <a:p>
                <a:pPr marL="342900" lvl="0" indent="-342900" algn="l">
                  <a:buFont typeface="Symbol" panose="05050102010706020507" pitchFamily="18" charset="2"/>
                  <a:buChar char=""/>
                </a:pPr>
                <a:r>
                  <a:rPr lang="en-US" sz="1500" dirty="0">
                    <a:latin typeface="Times New Roman" panose="02020603050405020304" pitchFamily="18" charset="0"/>
                    <a:ea typeface="Times New Roman" panose="02020603050405020304" pitchFamily="18" charset="0"/>
                  </a:rPr>
                  <a:t>I</a:t>
                </a:r>
                <a:r>
                  <a:rPr lang="en-US" sz="1500" dirty="0">
                    <a:effectLst/>
                    <a:latin typeface="Times New Roman" panose="02020603050405020304" pitchFamily="18" charset="0"/>
                    <a:ea typeface="Times New Roman" panose="02020603050405020304" pitchFamily="18" charset="0"/>
                  </a:rPr>
                  <a:t>t’s accuracy on the validation dataset was </a:t>
                </a:r>
                <a:r>
                  <a:rPr lang="en-US" sz="1500" b="1" dirty="0">
                    <a:effectLst/>
                    <a:latin typeface="Times New Roman" panose="02020603050405020304" pitchFamily="18" charset="0"/>
                    <a:ea typeface="Times New Roman" panose="02020603050405020304" pitchFamily="18" charset="0"/>
                  </a:rPr>
                  <a:t>94.2101</a:t>
                </a:r>
                <a:r>
                  <a:rPr lang="en-US" sz="1500" dirty="0">
                    <a:effectLst/>
                    <a:latin typeface="Times New Roman" panose="02020603050405020304" pitchFamily="18" charset="0"/>
                    <a:ea typeface="Times New Roman" panose="02020603050405020304" pitchFamily="18" charset="0"/>
                  </a:rPr>
                  <a:t>%. The model's accuracy was predicted using the formula given in Eq. (1).</a:t>
                </a:r>
                <a:endParaRPr lang="en-IN" sz="1500" dirty="0">
                  <a:effectLst/>
                  <a:latin typeface="Times New Roman" panose="02020603050405020304" pitchFamily="18" charset="0"/>
                  <a:ea typeface="Times New Roman" panose="02020603050405020304" pitchFamily="18" charset="0"/>
                </a:endParaRPr>
              </a:p>
              <a:p>
                <a:pPr algn="l">
                  <a:tabLst>
                    <a:tab pos="2743200" algn="ctr"/>
                    <a:tab pos="5868670" algn="r"/>
                  </a:tabLst>
                </a:pPr>
                <a:r>
                  <a:rPr lang="en-US" sz="15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1500" i="1">
                        <a:effectLst/>
                        <a:latin typeface="Cambria Math" panose="02040503050406030204" pitchFamily="18" charset="0"/>
                        <a:ea typeface="Times New Roman" panose="02020603050405020304" pitchFamily="18" charset="0"/>
                      </a:rPr>
                      <m:t>𝑀𝑜𝑑𝑒𝑙</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𝐴𝑐𝑐𝑢𝑟𝑎𝑐𝑦</m:t>
                    </m:r>
                    <m:r>
                      <a:rPr lang="en-US" sz="1500" i="1">
                        <a:effectLst/>
                        <a:latin typeface="Cambria Math" panose="02040503050406030204" pitchFamily="18" charset="0"/>
                        <a:ea typeface="Times New Roman" panose="02020603050405020304" pitchFamily="18" charset="0"/>
                      </a:rPr>
                      <m:t>=</m:t>
                    </m:r>
                    <m:r>
                      <m:rPr>
                        <m:nor/>
                      </m:rPr>
                      <a:rPr lang="en-US" sz="1500">
                        <a:effectLst/>
                        <a:latin typeface="Cambria Math" panose="02040503050406030204" pitchFamily="18" charset="0"/>
                        <a:ea typeface="Times New Roman" panose="02020603050405020304" pitchFamily="18" charset="0"/>
                      </a:rPr>
                      <m:t>  </m:t>
                    </m:r>
                    <m:f>
                      <m:fPr>
                        <m:ctrlPr>
                          <a:rPr lang="en-IN" sz="1500" i="1">
                            <a:effectLst/>
                            <a:latin typeface="Cambria Math" panose="02040503050406030204" pitchFamily="18" charset="0"/>
                            <a:ea typeface="Times New Roman" panose="02020603050405020304" pitchFamily="18" charset="0"/>
                          </a:rPr>
                        </m:ctrlPr>
                      </m:fPr>
                      <m:num>
                        <m:r>
                          <a:rPr lang="en-US" sz="1500" i="1">
                            <a:effectLst/>
                            <a:latin typeface="Cambria Math" panose="02040503050406030204" pitchFamily="18" charset="0"/>
                            <a:ea typeface="Times New Roman" panose="02020603050405020304" pitchFamily="18" charset="0"/>
                          </a:rPr>
                          <m:t>𝑇𝑜𝑡𝑎𝑙</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𝑁𝑢𝑚𝑏𝑒𝑟</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𝑜𝑓</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𝑔𝑟𝑒𝑒𝑛</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𝑙𝑖𝑛𝑒𝑠</m:t>
                        </m:r>
                      </m:num>
                      <m:den>
                        <m:r>
                          <a:rPr lang="en-US" sz="1500" i="1">
                            <a:effectLst/>
                            <a:latin typeface="Cambria Math" panose="02040503050406030204" pitchFamily="18" charset="0"/>
                            <a:ea typeface="Times New Roman" panose="02020603050405020304" pitchFamily="18" charset="0"/>
                          </a:rPr>
                          <m:t>𝑇𝑜𝑡𝑎𝑙</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𝑛𝑢𝑚𝑏𝑒𝑟</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𝑜𝑓</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𝑔𝑟𝑒𝑒𝑛</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𝑝𝑙𝑢𝑠</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𝑟𝑒𝑑</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𝑙𝑖𝑛𝑒𝑠</m:t>
                        </m:r>
                      </m:den>
                    </m:f>
                  </m:oMath>
                </a14:m>
                <a:r>
                  <a:rPr lang="en-US" sz="1500" dirty="0">
                    <a:effectLst/>
                    <a:latin typeface="Times New Roman" panose="02020603050405020304" pitchFamily="18" charset="0"/>
                    <a:ea typeface="Times New Roman" panose="02020603050405020304" pitchFamily="18" charset="0"/>
                  </a:rPr>
                  <a:t>	(1)</a:t>
                </a:r>
                <a:endParaRPr lang="en-IN" sz="15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US" sz="1500" b="1" i="1" dirty="0">
                    <a:effectLst/>
                    <a:latin typeface="Times New Roman" panose="02020603050405020304" pitchFamily="18" charset="0"/>
                    <a:ea typeface="Times New Roman" panose="02020603050405020304" pitchFamily="18" charset="0"/>
                  </a:rPr>
                  <a:t>Precision</a:t>
                </a:r>
                <a:r>
                  <a:rPr lang="en-US" sz="1500" i="1"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It is employed to assess the model's effectiveness. Given that all the samples were accurately identified as positive, it is calculated as the ratio of those samples. </a:t>
                </a:r>
              </a:p>
              <a:p>
                <a:pPr marL="342900" lvl="0" indent="-342900" algn="l">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rPr>
                  <a:t>Our model's accuracy is </a:t>
                </a:r>
                <a:r>
                  <a:rPr lang="en-US" sz="1500" b="1" dirty="0">
                    <a:effectLst/>
                    <a:latin typeface="Times New Roman" panose="02020603050405020304" pitchFamily="18" charset="0"/>
                    <a:ea typeface="Times New Roman" panose="02020603050405020304" pitchFamily="18" charset="0"/>
                  </a:rPr>
                  <a:t>0.92813</a:t>
                </a:r>
                <a:r>
                  <a:rPr lang="en-US" sz="1500" dirty="0">
                    <a:effectLst/>
                    <a:latin typeface="Times New Roman" panose="02020603050405020304" pitchFamily="18" charset="0"/>
                    <a:ea typeface="Times New Roman" panose="02020603050405020304" pitchFamily="18" charset="0"/>
                  </a:rPr>
                  <a:t>. It is given by Eq. (2).  </a:t>
                </a:r>
                <a:endParaRPr lang="en-IN" sz="1500" dirty="0">
                  <a:effectLst/>
                  <a:latin typeface="Times New Roman" panose="02020603050405020304" pitchFamily="18" charset="0"/>
                  <a:ea typeface="Times New Roman" panose="02020603050405020304" pitchFamily="18" charset="0"/>
                </a:endParaRPr>
              </a:p>
              <a:p>
                <a:pPr algn="l">
                  <a:tabLst>
                    <a:tab pos="2743200" algn="ctr"/>
                    <a:tab pos="5868670" algn="r"/>
                  </a:tabLst>
                </a:pPr>
                <a:r>
                  <a:rPr lang="en-US" sz="15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1500" i="1">
                        <a:effectLst/>
                        <a:latin typeface="Cambria Math" panose="02040503050406030204" pitchFamily="18" charset="0"/>
                        <a:ea typeface="Times New Roman" panose="02020603050405020304" pitchFamily="18" charset="0"/>
                      </a:rPr>
                      <m:t>𝑀𝑜𝑑𝑒𝑙</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𝑃𝑟𝑒𝑐𝑖𝑠𝑖𝑜𝑛</m:t>
                    </m:r>
                    <m:r>
                      <a:rPr lang="en-US" sz="1500" i="1">
                        <a:effectLst/>
                        <a:latin typeface="Cambria Math" panose="02040503050406030204" pitchFamily="18" charset="0"/>
                        <a:ea typeface="Times New Roman" panose="02020603050405020304" pitchFamily="18" charset="0"/>
                      </a:rPr>
                      <m:t>=</m:t>
                    </m:r>
                    <m:r>
                      <m:rPr>
                        <m:nor/>
                      </m:rPr>
                      <a:rPr lang="en-US" sz="1500">
                        <a:effectLst/>
                        <a:latin typeface="Cambria Math" panose="02040503050406030204" pitchFamily="18" charset="0"/>
                        <a:ea typeface="Times New Roman" panose="02020603050405020304" pitchFamily="18" charset="0"/>
                      </a:rPr>
                      <m:t>  </m:t>
                    </m:r>
                    <m:f>
                      <m:fPr>
                        <m:ctrlPr>
                          <a:rPr lang="en-IN" sz="1500" i="1">
                            <a:effectLst/>
                            <a:latin typeface="Cambria Math" panose="02040503050406030204" pitchFamily="18" charset="0"/>
                            <a:ea typeface="Times New Roman" panose="02020603050405020304" pitchFamily="18" charset="0"/>
                          </a:rPr>
                        </m:ctrlPr>
                      </m:fPr>
                      <m:num>
                        <m:r>
                          <a:rPr lang="en-US" sz="1500" i="1">
                            <a:effectLst/>
                            <a:latin typeface="Cambria Math" panose="02040503050406030204" pitchFamily="18" charset="0"/>
                            <a:ea typeface="Times New Roman" panose="02020603050405020304" pitchFamily="18" charset="0"/>
                          </a:rPr>
                          <m:t>𝑇𝑃</m:t>
                        </m:r>
                      </m:num>
                      <m:den>
                        <m:r>
                          <a:rPr lang="en-US" sz="1500" i="1">
                            <a:effectLst/>
                            <a:latin typeface="Cambria Math" panose="02040503050406030204" pitchFamily="18" charset="0"/>
                            <a:ea typeface="Times New Roman" panose="02020603050405020304" pitchFamily="18" charset="0"/>
                          </a:rPr>
                          <m:t>𝑇𝑃</m:t>
                        </m:r>
                        <m:r>
                          <a:rPr lang="en-US" sz="1500" i="1">
                            <a:effectLst/>
                            <a:latin typeface="Cambria Math" panose="02040503050406030204" pitchFamily="18" charset="0"/>
                            <a:ea typeface="Times New Roman" panose="02020603050405020304" pitchFamily="18" charset="0"/>
                          </a:rPr>
                          <m:t>+</m:t>
                        </m:r>
                        <m:r>
                          <a:rPr lang="en-US" sz="1500" i="1">
                            <a:effectLst/>
                            <a:latin typeface="Cambria Math" panose="02040503050406030204" pitchFamily="18" charset="0"/>
                            <a:ea typeface="Times New Roman" panose="02020603050405020304" pitchFamily="18" charset="0"/>
                          </a:rPr>
                          <m:t>𝐹𝑃</m:t>
                        </m:r>
                        <m:r>
                          <a:rPr lang="en-US" sz="1500" i="1">
                            <a:effectLst/>
                            <a:latin typeface="Cambria Math" panose="02040503050406030204" pitchFamily="18" charset="0"/>
                            <a:ea typeface="Times New Roman" panose="02020603050405020304" pitchFamily="18" charset="0"/>
                          </a:rPr>
                          <m:t> </m:t>
                        </m:r>
                      </m:den>
                    </m:f>
                  </m:oMath>
                </a14:m>
                <a:r>
                  <a:rPr lang="en-US" sz="1500" dirty="0">
                    <a:effectLst/>
                    <a:latin typeface="Times New Roman" panose="02020603050405020304" pitchFamily="18" charset="0"/>
                    <a:ea typeface="Times New Roman" panose="02020603050405020304" pitchFamily="18" charset="0"/>
                  </a:rPr>
                  <a:t>	(2)</a:t>
                </a:r>
                <a:endParaRPr lang="en-IN" sz="15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US" sz="1500" b="1" i="1" dirty="0">
                    <a:effectLst/>
                    <a:latin typeface="Times New Roman" panose="02020603050405020304" pitchFamily="18" charset="0"/>
                    <a:ea typeface="Times New Roman" panose="02020603050405020304" pitchFamily="18" charset="0"/>
                  </a:rPr>
                  <a:t>Recall</a:t>
                </a:r>
                <a:r>
                  <a:rPr lang="en-US" sz="1500" i="1"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It is used to assess the model's effectiveness. Given that all samples are expected to be positive, it is calculated as the proportion of samples that were correctly identified as positive. </a:t>
                </a:r>
              </a:p>
              <a:p>
                <a:pPr marL="342900" lvl="0" indent="-342900" algn="l">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rPr>
                  <a:t>Our model has a </a:t>
                </a:r>
                <a:r>
                  <a:rPr lang="en-US" sz="1500" b="1" dirty="0">
                    <a:effectLst/>
                    <a:latin typeface="Times New Roman" panose="02020603050405020304" pitchFamily="18" charset="0"/>
                    <a:ea typeface="Times New Roman" panose="02020603050405020304" pitchFamily="18" charset="0"/>
                  </a:rPr>
                  <a:t>0.90926</a:t>
                </a:r>
                <a:r>
                  <a:rPr lang="en-US" sz="1500" dirty="0">
                    <a:effectLst/>
                    <a:latin typeface="Times New Roman" panose="02020603050405020304" pitchFamily="18" charset="0"/>
                    <a:ea typeface="Times New Roman" panose="02020603050405020304" pitchFamily="18" charset="0"/>
                  </a:rPr>
                  <a:t> recall rate. In mathematics, it is represented by Eq. (3). </a:t>
                </a:r>
                <a:endParaRPr lang="en-IN" sz="1500" dirty="0">
                  <a:effectLst/>
                  <a:latin typeface="Times New Roman" panose="02020603050405020304" pitchFamily="18" charset="0"/>
                  <a:ea typeface="Times New Roman" panose="02020603050405020304" pitchFamily="18" charset="0"/>
                </a:endParaRPr>
              </a:p>
              <a:p>
                <a:pPr algn="l">
                  <a:tabLst>
                    <a:tab pos="2743200" algn="ctr"/>
                    <a:tab pos="5868670" algn="r"/>
                  </a:tabLst>
                </a:pPr>
                <a:r>
                  <a:rPr lang="en-US" sz="15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1500" i="1">
                        <a:effectLst/>
                        <a:latin typeface="Cambria Math" panose="02040503050406030204" pitchFamily="18" charset="0"/>
                        <a:ea typeface="Times New Roman" panose="02020603050405020304" pitchFamily="18" charset="0"/>
                      </a:rPr>
                      <m:t>𝑀𝑜𝑑𝑒𝑙</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Times New Roman" panose="02020603050405020304" pitchFamily="18" charset="0"/>
                      </a:rPr>
                      <m:t>𝑅𝑒𝑐𝑎𝑙𝑙</m:t>
                    </m:r>
                    <m:r>
                      <a:rPr lang="en-US" sz="1500" i="1">
                        <a:effectLst/>
                        <a:latin typeface="Cambria Math" panose="02040503050406030204" pitchFamily="18" charset="0"/>
                        <a:ea typeface="Times New Roman" panose="02020603050405020304" pitchFamily="18" charset="0"/>
                      </a:rPr>
                      <m:t>=</m:t>
                    </m:r>
                    <m:r>
                      <m:rPr>
                        <m:nor/>
                      </m:rPr>
                      <a:rPr lang="en-US" sz="1500">
                        <a:effectLst/>
                        <a:latin typeface="Cambria Math" panose="02040503050406030204" pitchFamily="18" charset="0"/>
                        <a:ea typeface="Times New Roman" panose="02020603050405020304" pitchFamily="18" charset="0"/>
                      </a:rPr>
                      <m:t>  </m:t>
                    </m:r>
                    <m:f>
                      <m:fPr>
                        <m:ctrlPr>
                          <a:rPr lang="en-IN" sz="1500" i="1">
                            <a:effectLst/>
                            <a:latin typeface="Cambria Math" panose="02040503050406030204" pitchFamily="18" charset="0"/>
                            <a:ea typeface="Times New Roman" panose="02020603050405020304" pitchFamily="18" charset="0"/>
                          </a:rPr>
                        </m:ctrlPr>
                      </m:fPr>
                      <m:num>
                        <m:r>
                          <a:rPr lang="en-US" sz="1500" i="1">
                            <a:effectLst/>
                            <a:latin typeface="Cambria Math" panose="02040503050406030204" pitchFamily="18" charset="0"/>
                            <a:ea typeface="Times New Roman" panose="02020603050405020304" pitchFamily="18" charset="0"/>
                          </a:rPr>
                          <m:t>𝑇𝑃</m:t>
                        </m:r>
                      </m:num>
                      <m:den>
                        <m:r>
                          <a:rPr lang="en-US" sz="1500" i="1">
                            <a:effectLst/>
                            <a:latin typeface="Cambria Math" panose="02040503050406030204" pitchFamily="18" charset="0"/>
                            <a:ea typeface="Times New Roman" panose="02020603050405020304" pitchFamily="18" charset="0"/>
                          </a:rPr>
                          <m:t>𝑇𝑃</m:t>
                        </m:r>
                        <m:r>
                          <a:rPr lang="en-US" sz="1500" i="1">
                            <a:effectLst/>
                            <a:latin typeface="Cambria Math" panose="02040503050406030204" pitchFamily="18" charset="0"/>
                            <a:ea typeface="Times New Roman" panose="02020603050405020304" pitchFamily="18" charset="0"/>
                          </a:rPr>
                          <m:t>+</m:t>
                        </m:r>
                        <m:r>
                          <a:rPr lang="en-US" sz="1500" i="1">
                            <a:effectLst/>
                            <a:latin typeface="Cambria Math" panose="02040503050406030204" pitchFamily="18" charset="0"/>
                            <a:ea typeface="Times New Roman" panose="02020603050405020304" pitchFamily="18" charset="0"/>
                          </a:rPr>
                          <m:t>𝐹𝑁</m:t>
                        </m:r>
                        <m:r>
                          <a:rPr lang="en-US" sz="1500" i="1">
                            <a:effectLst/>
                            <a:latin typeface="Cambria Math" panose="02040503050406030204" pitchFamily="18" charset="0"/>
                            <a:ea typeface="Times New Roman" panose="02020603050405020304" pitchFamily="18" charset="0"/>
                          </a:rPr>
                          <m:t> </m:t>
                        </m:r>
                      </m:den>
                    </m:f>
                  </m:oMath>
                </a14:m>
                <a:r>
                  <a:rPr lang="en-US" sz="1500" dirty="0">
                    <a:effectLst/>
                    <a:latin typeface="Times New Roman" panose="02020603050405020304" pitchFamily="18" charset="0"/>
                    <a:ea typeface="Times New Roman" panose="02020603050405020304" pitchFamily="18" charset="0"/>
                  </a:rPr>
                  <a:t>	(3)</a:t>
                </a:r>
                <a:endParaRPr lang="en-IN" sz="1500" dirty="0">
                  <a:effectLst/>
                  <a:latin typeface="Times New Roman" panose="02020603050405020304" pitchFamily="18" charset="0"/>
                  <a:ea typeface="Times New Roman" panose="02020603050405020304" pitchFamily="18" charset="0"/>
                </a:endParaRPr>
              </a:p>
              <a:p>
                <a:pPr algn="l"/>
                <a:r>
                  <a:rPr lang="en-IN" sz="1500" i="1" dirty="0">
                    <a:effectLst/>
                    <a:latin typeface="Times New Roman" panose="02020603050405020304" pitchFamily="18" charset="0"/>
                    <a:ea typeface="Times New Roman" panose="02020603050405020304" pitchFamily="18" charset="0"/>
                  </a:rPr>
                  <a:t>TP = True Positive, FP = False Positive, FN = False Negative</a:t>
                </a:r>
                <a:endParaRPr lang="en-IN" sz="1500" dirty="0">
                  <a:effectLst/>
                  <a:latin typeface="Times New Roman" panose="02020603050405020304" pitchFamily="18" charset="0"/>
                  <a:ea typeface="Times New Roman" panose="02020603050405020304" pitchFamily="18" charset="0"/>
                </a:endParaRPr>
              </a:p>
              <a:p>
                <a:pPr algn="l"/>
                <a:endParaRPr lang="en-IN" sz="1500" dirty="0"/>
              </a:p>
            </p:txBody>
          </p:sp>
        </mc:Choice>
        <mc:Fallback>
          <p:sp>
            <p:nvSpPr>
              <p:cNvPr id="3" name="Subtitle 2">
                <a:extLst>
                  <a:ext uri="{FF2B5EF4-FFF2-40B4-BE49-F238E27FC236}">
                    <a16:creationId xmlns:a16="http://schemas.microsoft.com/office/drawing/2014/main" id="{08F2456B-7176-A424-DE43-C4B3D0BB247C}"/>
                  </a:ext>
                </a:extLst>
              </p:cNvPr>
              <p:cNvSpPr>
                <a:spLocks noGrp="1" noRot="1" noChangeAspect="1" noMove="1" noResize="1" noEditPoints="1" noAdjustHandles="1" noChangeArrowheads="1" noChangeShapeType="1" noTextEdit="1"/>
              </p:cNvSpPr>
              <p:nvPr>
                <p:ph type="subTitle" idx="1"/>
              </p:nvPr>
            </p:nvSpPr>
            <p:spPr>
              <a:xfrm>
                <a:off x="5444775" y="637762"/>
                <a:ext cx="5600580" cy="5576770"/>
              </a:xfrm>
              <a:blipFill>
                <a:blip r:embed="rId2"/>
                <a:stretch>
                  <a:fillRect l="-435" r="-871"/>
                </a:stretch>
              </a:blipFill>
            </p:spPr>
            <p:txBody>
              <a:bodyPr/>
              <a:lstStyle/>
              <a:p>
                <a:r>
                  <a:rPr lang="en-IN">
                    <a:noFill/>
                  </a:rPr>
                  <a:t> </a:t>
                </a:r>
              </a:p>
            </p:txBody>
          </p:sp>
        </mc:Fallback>
      </mc:AlternateContent>
    </p:spTree>
    <p:extLst>
      <p:ext uri="{BB962C8B-B14F-4D97-AF65-F5344CB8AC3E}">
        <p14:creationId xmlns:p14="http://schemas.microsoft.com/office/powerpoint/2010/main" val="2337287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1294</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Microsoft YaHei</vt:lpstr>
      <vt:lpstr>Arial</vt:lpstr>
      <vt:lpstr>Avenir Next LT Pro</vt:lpstr>
      <vt:lpstr>Calibri</vt:lpstr>
      <vt:lpstr>Calibri Light</vt:lpstr>
      <vt:lpstr>Californian FB</vt:lpstr>
      <vt:lpstr>Cambria Math</vt:lpstr>
      <vt:lpstr>Symbol</vt:lpstr>
      <vt:lpstr>Times New Roman</vt:lpstr>
      <vt:lpstr>Office Theme</vt:lpstr>
      <vt:lpstr>PowerPoint Presentation</vt:lpstr>
      <vt:lpstr>Abstract</vt:lpstr>
      <vt:lpstr>Abstract</vt:lpstr>
      <vt:lpstr>Introduction</vt:lpstr>
      <vt:lpstr>Introduction</vt:lpstr>
      <vt:lpstr>Related Work</vt:lpstr>
      <vt:lpstr>Proposed Methodology</vt:lpstr>
      <vt:lpstr>PowerPoint Presentation</vt:lpstr>
      <vt:lpstr>Result Analysis</vt:lpstr>
      <vt:lpstr>Result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Sumurth</dc:creator>
  <cp:lastModifiedBy>Sumurth</cp:lastModifiedBy>
  <cp:revision>2</cp:revision>
  <dcterms:created xsi:type="dcterms:W3CDTF">2023-05-04T12:49:51Z</dcterms:created>
  <dcterms:modified xsi:type="dcterms:W3CDTF">2023-05-04T15:39:50Z</dcterms:modified>
</cp:coreProperties>
</file>