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35"/>
  </p:notesMasterIdLst>
  <p:handoutMasterIdLst>
    <p:handoutMasterId r:id="rId36"/>
  </p:handoutMasterIdLst>
  <p:sldIdLst>
    <p:sldId id="1502" r:id="rId6"/>
    <p:sldId id="305" r:id="rId7"/>
    <p:sldId id="352" r:id="rId8"/>
    <p:sldId id="1587" r:id="rId9"/>
    <p:sldId id="1592" r:id="rId10"/>
    <p:sldId id="1593" r:id="rId11"/>
    <p:sldId id="1565" r:id="rId12"/>
    <p:sldId id="1566" r:id="rId13"/>
    <p:sldId id="1567" r:id="rId14"/>
    <p:sldId id="1568" r:id="rId15"/>
    <p:sldId id="1585" r:id="rId16"/>
    <p:sldId id="1571" r:id="rId17"/>
    <p:sldId id="1586" r:id="rId18"/>
    <p:sldId id="1573" r:id="rId19"/>
    <p:sldId id="1558" r:id="rId20"/>
    <p:sldId id="1575" r:id="rId21"/>
    <p:sldId id="1580" r:id="rId22"/>
    <p:sldId id="1559" r:id="rId23"/>
    <p:sldId id="347" r:id="rId24"/>
    <p:sldId id="1560" r:id="rId25"/>
    <p:sldId id="1581" r:id="rId26"/>
    <p:sldId id="1576" r:id="rId27"/>
    <p:sldId id="1563" r:id="rId28"/>
    <p:sldId id="1578" r:id="rId29"/>
    <p:sldId id="1564" r:id="rId30"/>
    <p:sldId id="1582" r:id="rId31"/>
    <p:sldId id="1584" r:id="rId32"/>
    <p:sldId id="1533" r:id="rId33"/>
    <p:sldId id="1530"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Winter)" id="{E1C8FB21-FF75-44A0-8090-B2FB240B014B}">
          <p14:sldIdLst>
            <p14:sldId id="1502"/>
            <p14:sldId id="305"/>
            <p14:sldId id="352"/>
            <p14:sldId id="1587"/>
            <p14:sldId id="1592"/>
            <p14:sldId id="1593"/>
            <p14:sldId id="1565"/>
            <p14:sldId id="1566"/>
            <p14:sldId id="1567"/>
            <p14:sldId id="1568"/>
            <p14:sldId id="1585"/>
            <p14:sldId id="1571"/>
            <p14:sldId id="1586"/>
            <p14:sldId id="1573"/>
            <p14:sldId id="1558"/>
            <p14:sldId id="1575"/>
            <p14:sldId id="1580"/>
            <p14:sldId id="1559"/>
            <p14:sldId id="347"/>
            <p14:sldId id="1560"/>
            <p14:sldId id="1581"/>
            <p14:sldId id="1576"/>
            <p14:sldId id="1563"/>
            <p14:sldId id="1578"/>
            <p14:sldId id="1564"/>
            <p14:sldId id="1582"/>
            <p14:sldId id="1584"/>
            <p14:sldId id="1533"/>
            <p14:sldId id="15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Pat Mines (Sound Planning)" initials="PM(P" lastIdx="26" clrIdx="4">
    <p:extLst>
      <p:ext uri="{19B8F6BF-5375-455C-9EA6-DF929625EA0E}">
        <p15:presenceInfo xmlns:p15="http://schemas.microsoft.com/office/powerpoint/2012/main" userId="S-1-5-21-2127521184-1604012920-1887927527-1381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FFFFFF"/>
    <a:srgbClr val="0078D7"/>
    <a:srgbClr val="000000"/>
    <a:srgbClr val="FF8C00"/>
    <a:srgbClr val="D83B01"/>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FD86C-3031-405C-9969-CBB91818488A}" v="172" dt="2018-04-20T04:57:09.755"/>
    <p1510:client id="{C1BA869A-009B-4511-B9FE-CC68A1FB3337}" v="216" dt="2018-04-21T04:55:45.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6740" autoAdjust="0"/>
  </p:normalViewPr>
  <p:slideViewPr>
    <p:cSldViewPr>
      <p:cViewPr varScale="1">
        <p:scale>
          <a:sx n="62" d="100"/>
          <a:sy n="62" d="100"/>
        </p:scale>
        <p:origin x="1272" y="48"/>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Vaishnavi" userId="e4dea491-8aea-440f-a41d-c043974f3ae4" providerId="ADAL" clId="{C1BA869A-009B-4511-B9FE-CC68A1FB3337}"/>
    <pc:docChg chg="undo redo custSel addSld delSld modSld sldOrd modMainMaster modSection">
      <pc:chgData name="Divya Vaishnavi" userId="e4dea491-8aea-440f-a41d-c043974f3ae4" providerId="ADAL" clId="{C1BA869A-009B-4511-B9FE-CC68A1FB3337}" dt="2018-04-21T04:55:45.738" v="1257" actId="20577"/>
      <pc:docMkLst>
        <pc:docMk/>
      </pc:docMkLst>
      <pc:sldChg chg="modSp modAnim modNotesTx">
        <pc:chgData name="Divya Vaishnavi" userId="e4dea491-8aea-440f-a41d-c043974f3ae4" providerId="ADAL" clId="{C1BA869A-009B-4511-B9FE-CC68A1FB3337}" dt="2018-04-21T02:12:11.290" v="1142" actId="20577"/>
        <pc:sldMkLst>
          <pc:docMk/>
          <pc:sldMk cId="103596832" sldId="305"/>
        </pc:sldMkLst>
        <pc:spChg chg="mod">
          <ac:chgData name="Divya Vaishnavi" userId="e4dea491-8aea-440f-a41d-c043974f3ae4" providerId="ADAL" clId="{C1BA869A-009B-4511-B9FE-CC68A1FB3337}" dt="2018-04-15T05:26:30.230" v="93" actId="12"/>
          <ac:spMkLst>
            <pc:docMk/>
            <pc:sldMk cId="103596832" sldId="305"/>
            <ac:spMk id="10" creationId="{CE6AC5AD-B128-43D8-9319-689CA54AD9FC}"/>
          </ac:spMkLst>
        </pc:spChg>
      </pc:sldChg>
      <pc:sldChg chg="add del">
        <pc:chgData name="Divya Vaishnavi" userId="e4dea491-8aea-440f-a41d-c043974f3ae4" providerId="ADAL" clId="{C1BA869A-009B-4511-B9FE-CC68A1FB3337}" dt="2018-04-20T19:35:46.254" v="1120"/>
        <pc:sldMkLst>
          <pc:docMk/>
          <pc:sldMk cId="1391798861" sldId="347"/>
        </pc:sldMkLst>
      </pc:sldChg>
      <pc:sldChg chg="modSp add del ord">
        <pc:chgData name="Divya Vaishnavi" userId="e4dea491-8aea-440f-a41d-c043974f3ae4" providerId="ADAL" clId="{C1BA869A-009B-4511-B9FE-CC68A1FB3337}" dt="2018-04-20T19:35:57.042" v="1122"/>
        <pc:sldMkLst>
          <pc:docMk/>
          <pc:sldMk cId="3564117918" sldId="347"/>
        </pc:sldMkLst>
        <pc:spChg chg="mod">
          <ac:chgData name="Divya Vaishnavi" userId="e4dea491-8aea-440f-a41d-c043974f3ae4" providerId="ADAL" clId="{C1BA869A-009B-4511-B9FE-CC68A1FB3337}" dt="2018-04-19T01:32:33.720" v="204" actId="1037"/>
          <ac:spMkLst>
            <pc:docMk/>
            <pc:sldMk cId="3564117918" sldId="347"/>
            <ac:spMk id="90" creationId="{0D9AEEAF-C7B3-4540-B28A-2C5252900161}"/>
          </ac:spMkLst>
        </pc:spChg>
        <pc:spChg chg="mod">
          <ac:chgData name="Divya Vaishnavi" userId="e4dea491-8aea-440f-a41d-c043974f3ae4" providerId="ADAL" clId="{C1BA869A-009B-4511-B9FE-CC68A1FB3337}" dt="2018-04-19T01:33:46.447" v="227" actId="1036"/>
          <ac:spMkLst>
            <pc:docMk/>
            <pc:sldMk cId="3564117918" sldId="347"/>
            <ac:spMk id="108" creationId="{333720F2-2E08-4B22-881D-CBCEEA32D85B}"/>
          </ac:spMkLst>
        </pc:spChg>
        <pc:spChg chg="mod">
          <ac:chgData name="Divya Vaishnavi" userId="e4dea491-8aea-440f-a41d-c043974f3ae4" providerId="ADAL" clId="{C1BA869A-009B-4511-B9FE-CC68A1FB3337}" dt="2018-04-19T01:34:04.320" v="228" actId="1035"/>
          <ac:spMkLst>
            <pc:docMk/>
            <pc:sldMk cId="3564117918" sldId="347"/>
            <ac:spMk id="116" creationId="{A238BA6D-CEAA-42B3-B00C-1EFE0B138412}"/>
          </ac:spMkLst>
        </pc:spChg>
        <pc:spChg chg="mod">
          <ac:chgData name="Divya Vaishnavi" userId="e4dea491-8aea-440f-a41d-c043974f3ae4" providerId="ADAL" clId="{C1BA869A-009B-4511-B9FE-CC68A1FB3337}" dt="2018-04-19T01:33:12.200" v="224" actId="1035"/>
          <ac:spMkLst>
            <pc:docMk/>
            <pc:sldMk cId="3564117918" sldId="347"/>
            <ac:spMk id="132" creationId="{C62FE9DF-5342-483B-8746-4920A5DB00AD}"/>
          </ac:spMkLst>
        </pc:spChg>
      </pc:sldChg>
      <pc:sldChg chg="delSp add delDesignElem">
        <pc:chgData name="Divya Vaishnavi" userId="e4dea491-8aea-440f-a41d-c043974f3ae4" providerId="ADAL" clId="{C1BA869A-009B-4511-B9FE-CC68A1FB3337}" dt="2018-04-20T19:26:13.773" v="1051"/>
        <pc:sldMkLst>
          <pc:docMk/>
          <pc:sldMk cId="1727661713" sldId="352"/>
        </pc:sldMkLst>
        <pc:spChg chg="del">
          <ac:chgData name="Divya Vaishnavi" userId="e4dea491-8aea-440f-a41d-c043974f3ae4" providerId="ADAL" clId="{C1BA869A-009B-4511-B9FE-CC68A1FB3337}" dt="2018-04-20T19:26:13.773" v="1051"/>
          <ac:spMkLst>
            <pc:docMk/>
            <pc:sldMk cId="1727661713" sldId="352"/>
            <ac:spMk id="1035" creationId="{00000000-0000-0000-0000-000000000000}"/>
          </ac:spMkLst>
        </pc:spChg>
      </pc:sldChg>
      <pc:sldChg chg="addSp delSp modSp modNotesTx">
        <pc:chgData name="Divya Vaishnavi" userId="e4dea491-8aea-440f-a41d-c043974f3ae4" providerId="ADAL" clId="{C1BA869A-009B-4511-B9FE-CC68A1FB3337}" dt="2018-04-21T04:55:45.738" v="1257" actId="20577"/>
        <pc:sldMkLst>
          <pc:docMk/>
          <pc:sldMk cId="3788647698" sldId="1502"/>
        </pc:sldMkLst>
        <pc:spChg chg="add del">
          <ac:chgData name="Divya Vaishnavi" userId="e4dea491-8aea-440f-a41d-c043974f3ae4" providerId="ADAL" clId="{C1BA869A-009B-4511-B9FE-CC68A1FB3337}" dt="2018-04-15T05:22:38.128" v="66" actId="20577"/>
          <ac:spMkLst>
            <pc:docMk/>
            <pc:sldMk cId="3788647698" sldId="1502"/>
            <ac:spMk id="2" creationId="{A3BA0B34-C7F7-4D8B-AE4B-DD829074A918}"/>
          </ac:spMkLst>
        </pc:spChg>
        <pc:spChg chg="add del">
          <ac:chgData name="Divya Vaishnavi" userId="e4dea491-8aea-440f-a41d-c043974f3ae4" providerId="ADAL" clId="{C1BA869A-009B-4511-B9FE-CC68A1FB3337}" dt="2018-04-15T05:24:18.946" v="90" actId="20577"/>
          <ac:spMkLst>
            <pc:docMk/>
            <pc:sldMk cId="3788647698" sldId="1502"/>
            <ac:spMk id="3" creationId="{97E54BA1-9D25-431D-86E6-ADF9BDDC7E89}"/>
          </ac:spMkLst>
        </pc:spChg>
        <pc:spChg chg="mod">
          <ac:chgData name="Divya Vaishnavi" userId="e4dea491-8aea-440f-a41d-c043974f3ae4" providerId="ADAL" clId="{C1BA869A-009B-4511-B9FE-CC68A1FB3337}" dt="2018-04-15T05:22:25.588" v="62" actId="20577"/>
          <ac:spMkLst>
            <pc:docMk/>
            <pc:sldMk cId="3788647698" sldId="1502"/>
            <ac:spMk id="4" creationId="{00000000-0000-0000-0000-000000000000}"/>
          </ac:spMkLst>
        </pc:spChg>
        <pc:spChg chg="add del">
          <ac:chgData name="Divya Vaishnavi" userId="e4dea491-8aea-440f-a41d-c043974f3ae4" providerId="ADAL" clId="{C1BA869A-009B-4511-B9FE-CC68A1FB3337}" dt="2018-04-15T05:21:26.888" v="20" actId="20577"/>
          <ac:spMkLst>
            <pc:docMk/>
            <pc:sldMk cId="3788647698" sldId="1502"/>
            <ac:spMk id="5" creationId="{5280097B-7683-40B8-A586-4F48ECA77CF1}"/>
          </ac:spMkLst>
        </pc:spChg>
        <pc:spChg chg="add del mod">
          <ac:chgData name="Divya Vaishnavi" userId="e4dea491-8aea-440f-a41d-c043974f3ae4" providerId="ADAL" clId="{C1BA869A-009B-4511-B9FE-CC68A1FB3337}" dt="2018-04-21T04:55:45.738" v="1257" actId="20577"/>
          <ac:spMkLst>
            <pc:docMk/>
            <pc:sldMk cId="3788647698" sldId="1502"/>
            <ac:spMk id="7" creationId="{C909E491-2D36-4F75-A25B-713643942D7B}"/>
          </ac:spMkLst>
        </pc:spChg>
        <pc:spChg chg="add del">
          <ac:chgData name="Divya Vaishnavi" userId="e4dea491-8aea-440f-a41d-c043974f3ae4" providerId="ADAL" clId="{C1BA869A-009B-4511-B9FE-CC68A1FB3337}" dt="2018-04-15T05:25:44.561" v="92" actId="20577"/>
          <ac:spMkLst>
            <pc:docMk/>
            <pc:sldMk cId="3788647698" sldId="1502"/>
            <ac:spMk id="8" creationId="{81396504-491F-4697-B688-F955A018A30E}"/>
          </ac:spMkLst>
        </pc:spChg>
        <pc:picChg chg="add mod">
          <ac:chgData name="Divya Vaishnavi" userId="e4dea491-8aea-440f-a41d-c043974f3ae4" providerId="ADAL" clId="{C1BA869A-009B-4511-B9FE-CC68A1FB3337}" dt="2018-04-21T04:52:52.461" v="1254" actId="1076"/>
          <ac:picMkLst>
            <pc:docMk/>
            <pc:sldMk cId="3788647698" sldId="1502"/>
            <ac:picMk id="5" creationId="{68DB5D87-0A03-4887-93E8-A38B544CF73F}"/>
          </ac:picMkLst>
        </pc:picChg>
        <pc:picChg chg="add mod">
          <ac:chgData name="Divya Vaishnavi" userId="e4dea491-8aea-440f-a41d-c043974f3ae4" providerId="ADAL" clId="{C1BA869A-009B-4511-B9FE-CC68A1FB3337}" dt="2018-04-15T05:23:07.900" v="75" actId="1076"/>
          <ac:picMkLst>
            <pc:docMk/>
            <pc:sldMk cId="3788647698" sldId="1502"/>
            <ac:picMk id="6" creationId="{F0DDCEBB-DD61-44E0-A019-A29E68D227A1}"/>
          </ac:picMkLst>
        </pc:picChg>
      </pc:sldChg>
      <pc:sldChg chg="del modNotesTx">
        <pc:chgData name="Divya Vaishnavi" userId="e4dea491-8aea-440f-a41d-c043974f3ae4" providerId="ADAL" clId="{C1BA869A-009B-4511-B9FE-CC68A1FB3337}" dt="2018-04-21T02:48:05.223" v="1182" actId="2696"/>
        <pc:sldMkLst>
          <pc:docMk/>
          <pc:sldMk cId="3025467789" sldId="1555"/>
        </pc:sldMkLst>
      </pc:sldChg>
      <pc:sldChg chg="modSp">
        <pc:chgData name="Divya Vaishnavi" userId="e4dea491-8aea-440f-a41d-c043974f3ae4" providerId="ADAL" clId="{C1BA869A-009B-4511-B9FE-CC68A1FB3337}" dt="2018-04-19T01:40:53.057" v="232" actId="1076"/>
        <pc:sldMkLst>
          <pc:docMk/>
          <pc:sldMk cId="661528594" sldId="1558"/>
        </pc:sldMkLst>
        <pc:spChg chg="mod">
          <ac:chgData name="Divya Vaishnavi" userId="e4dea491-8aea-440f-a41d-c043974f3ae4" providerId="ADAL" clId="{C1BA869A-009B-4511-B9FE-CC68A1FB3337}" dt="2018-04-19T01:40:53.057" v="232" actId="1076"/>
          <ac:spMkLst>
            <pc:docMk/>
            <pc:sldMk cId="661528594" sldId="1558"/>
            <ac:spMk id="3" creationId="{84F45FF6-AB6D-45A6-8313-1DB654CA914B}"/>
          </ac:spMkLst>
        </pc:spChg>
      </pc:sldChg>
      <pc:sldChg chg="modNotesTx">
        <pc:chgData name="Divya Vaishnavi" userId="e4dea491-8aea-440f-a41d-c043974f3ae4" providerId="ADAL" clId="{C1BA869A-009B-4511-B9FE-CC68A1FB3337}" dt="2018-04-19T02:57:11.978" v="997" actId="20577"/>
        <pc:sldMkLst>
          <pc:docMk/>
          <pc:sldMk cId="32675162" sldId="1565"/>
        </pc:sldMkLst>
      </pc:sldChg>
      <pc:sldChg chg="modNotesTx">
        <pc:chgData name="Divya Vaishnavi" userId="e4dea491-8aea-440f-a41d-c043974f3ae4" providerId="ADAL" clId="{C1BA869A-009B-4511-B9FE-CC68A1FB3337}" dt="2018-04-19T02:57:55.748" v="1028" actId="20577"/>
        <pc:sldMkLst>
          <pc:docMk/>
          <pc:sldMk cId="3758924972" sldId="1566"/>
        </pc:sldMkLst>
      </pc:sldChg>
      <pc:sldChg chg="modNotesTx">
        <pc:chgData name="Divya Vaishnavi" userId="e4dea491-8aea-440f-a41d-c043974f3ae4" providerId="ADAL" clId="{C1BA869A-009B-4511-B9FE-CC68A1FB3337}" dt="2018-04-19T02:58:13.876" v="1048" actId="20577"/>
        <pc:sldMkLst>
          <pc:docMk/>
          <pc:sldMk cId="3718839952" sldId="1568"/>
        </pc:sldMkLst>
      </pc:sldChg>
      <pc:sldChg chg="modTransition">
        <pc:chgData name="Divya Vaishnavi" userId="e4dea491-8aea-440f-a41d-c043974f3ae4" providerId="ADAL" clId="{C1BA869A-009B-4511-B9FE-CC68A1FB3337}" dt="2018-04-21T02:22:52.063" v="1152"/>
        <pc:sldMkLst>
          <pc:docMk/>
          <pc:sldMk cId="1647513619" sldId="1575"/>
        </pc:sldMkLst>
      </pc:sldChg>
      <pc:sldChg chg="modSp modNotesTx">
        <pc:chgData name="Divya Vaishnavi" userId="e4dea491-8aea-440f-a41d-c043974f3ae4" providerId="ADAL" clId="{C1BA869A-009B-4511-B9FE-CC68A1FB3337}" dt="2018-04-21T02:57:33.136" v="1243" actId="20577"/>
        <pc:sldMkLst>
          <pc:docMk/>
          <pc:sldMk cId="3136204498" sldId="1580"/>
        </pc:sldMkLst>
        <pc:spChg chg="mod">
          <ac:chgData name="Divya Vaishnavi" userId="e4dea491-8aea-440f-a41d-c043974f3ae4" providerId="ADAL" clId="{C1BA869A-009B-4511-B9FE-CC68A1FB3337}" dt="2018-04-21T02:48:00.171" v="1181" actId="6549"/>
          <ac:spMkLst>
            <pc:docMk/>
            <pc:sldMk cId="3136204498" sldId="1580"/>
            <ac:spMk id="3" creationId="{EB482C64-939E-4481-8DB3-CAC08A400AA0}"/>
          </ac:spMkLst>
        </pc:spChg>
      </pc:sldChg>
      <pc:sldChg chg="addSp delSp modSp add ord modNotesTx">
        <pc:chgData name="Divya Vaishnavi" userId="e4dea491-8aea-440f-a41d-c043974f3ae4" providerId="ADAL" clId="{C1BA869A-009B-4511-B9FE-CC68A1FB3337}" dt="2018-04-21T02:14:43.271" v="1149" actId="12788"/>
        <pc:sldMkLst>
          <pc:docMk/>
          <pc:sldMk cId="3320448312" sldId="1587"/>
        </pc:sldMkLst>
        <pc:spChg chg="del mod">
          <ac:chgData name="Divya Vaishnavi" userId="e4dea491-8aea-440f-a41d-c043974f3ae4" providerId="ADAL" clId="{C1BA869A-009B-4511-B9FE-CC68A1FB3337}" dt="2018-04-21T02:14:23.023" v="1144" actId="478"/>
          <ac:spMkLst>
            <pc:docMk/>
            <pc:sldMk cId="3320448312" sldId="1587"/>
            <ac:spMk id="2" creationId="{69B19B95-82F1-4D9A-8BF8-DB1C63C2906B}"/>
          </ac:spMkLst>
        </pc:spChg>
        <pc:spChg chg="add del mod">
          <ac:chgData name="Divya Vaishnavi" userId="e4dea491-8aea-440f-a41d-c043974f3ae4" providerId="ADAL" clId="{C1BA869A-009B-4511-B9FE-CC68A1FB3337}" dt="2018-04-21T02:14:25.526" v="1145" actId="478"/>
          <ac:spMkLst>
            <pc:docMk/>
            <pc:sldMk cId="3320448312" sldId="1587"/>
            <ac:spMk id="4" creationId="{A26B3443-1D4A-49D4-A2B9-8725D4659C72}"/>
          </ac:spMkLst>
        </pc:spChg>
        <pc:picChg chg="mod">
          <ac:chgData name="Divya Vaishnavi" userId="e4dea491-8aea-440f-a41d-c043974f3ae4" providerId="ADAL" clId="{C1BA869A-009B-4511-B9FE-CC68A1FB3337}" dt="2018-04-21T02:14:43.271" v="1149" actId="12788"/>
          <ac:picMkLst>
            <pc:docMk/>
            <pc:sldMk cId="3320448312" sldId="1587"/>
            <ac:picMk id="1026" creationId="{41A44E93-0F36-4A8D-A80F-C68C1F7DC537}"/>
          </ac:picMkLst>
        </pc:picChg>
      </pc:sldChg>
      <pc:sldChg chg="delSp modSp add delDesignElem">
        <pc:chgData name="Divya Vaishnavi" userId="e4dea491-8aea-440f-a41d-c043974f3ae4" providerId="ADAL" clId="{C1BA869A-009B-4511-B9FE-CC68A1FB3337}" dt="2018-04-20T19:26:46.234" v="1056" actId="12788"/>
        <pc:sldMkLst>
          <pc:docMk/>
          <pc:sldMk cId="3975170965" sldId="1592"/>
        </pc:sldMkLst>
        <pc:spChg chg="del">
          <ac:chgData name="Divya Vaishnavi" userId="e4dea491-8aea-440f-a41d-c043974f3ae4" providerId="ADAL" clId="{C1BA869A-009B-4511-B9FE-CC68A1FB3337}" dt="2018-04-20T19:26:13.773" v="1051"/>
          <ac:spMkLst>
            <pc:docMk/>
            <pc:sldMk cId="3975170965" sldId="1592"/>
            <ac:spMk id="1035" creationId="{00000000-0000-0000-0000-000000000000}"/>
          </ac:spMkLst>
        </pc:spChg>
        <pc:picChg chg="mod">
          <ac:chgData name="Divya Vaishnavi" userId="e4dea491-8aea-440f-a41d-c043974f3ae4" providerId="ADAL" clId="{C1BA869A-009B-4511-B9FE-CC68A1FB3337}" dt="2018-04-20T19:26:46.234" v="1056" actId="12788"/>
          <ac:picMkLst>
            <pc:docMk/>
            <pc:sldMk cId="3975170965" sldId="1592"/>
            <ac:picMk id="1026" creationId="{90526F42-4CD0-4183-A5D7-314E8FB8809C}"/>
          </ac:picMkLst>
        </pc:picChg>
      </pc:sldChg>
      <pc:sldChg chg="addSp delSp modSp add">
        <pc:chgData name="Divya Vaishnavi" userId="e4dea491-8aea-440f-a41d-c043974f3ae4" providerId="ADAL" clId="{C1BA869A-009B-4511-B9FE-CC68A1FB3337}" dt="2018-04-21T02:06:20.344" v="1124"/>
        <pc:sldMkLst>
          <pc:docMk/>
          <pc:sldMk cId="1430849092" sldId="1593"/>
        </pc:sldMkLst>
        <pc:spChg chg="mod">
          <ac:chgData name="Divya Vaishnavi" userId="e4dea491-8aea-440f-a41d-c043974f3ae4" providerId="ADAL" clId="{C1BA869A-009B-4511-B9FE-CC68A1FB3337}" dt="2018-04-20T19:27:57.327" v="1117" actId="12788"/>
          <ac:spMkLst>
            <pc:docMk/>
            <pc:sldMk cId="1430849092" sldId="1593"/>
            <ac:spMk id="2" creationId="{BCD2441F-9803-4CC8-8D58-2861725AEDAA}"/>
          </ac:spMkLst>
        </pc:spChg>
        <pc:spChg chg="add del mod">
          <ac:chgData name="Divya Vaishnavi" userId="e4dea491-8aea-440f-a41d-c043974f3ae4" providerId="ADAL" clId="{C1BA869A-009B-4511-B9FE-CC68A1FB3337}" dt="2018-04-21T02:06:20.344" v="1124"/>
          <ac:spMkLst>
            <pc:docMk/>
            <pc:sldMk cId="1430849092" sldId="1593"/>
            <ac:spMk id="3" creationId="{E1BF87DF-E95F-47E4-B348-95F1BCCE76A7}"/>
          </ac:spMkLst>
        </pc:spChg>
      </pc:sldChg>
      <pc:sldMasterChg chg="modSldLayout">
        <pc:chgData name="Divya Vaishnavi" userId="e4dea491-8aea-440f-a41d-c043974f3ae4" providerId="ADAL" clId="{C1BA869A-009B-4511-B9FE-CC68A1FB3337}" dt="2018-04-21T02:20:51.759" v="1151" actId="478"/>
        <pc:sldMasterMkLst>
          <pc:docMk/>
          <pc:sldMasterMk cId="4059602932" sldId="2147484475"/>
        </pc:sldMasterMkLst>
        <pc:sldLayoutChg chg="delSp modSp">
          <pc:chgData name="Divya Vaishnavi" userId="e4dea491-8aea-440f-a41d-c043974f3ae4" providerId="ADAL" clId="{C1BA869A-009B-4511-B9FE-CC68A1FB3337}" dt="2018-04-21T02:06:45.899" v="1126" actId="478"/>
          <pc:sldLayoutMkLst>
            <pc:docMk/>
            <pc:sldMasterMk cId="4059602932" sldId="2147484475"/>
            <pc:sldLayoutMk cId="3280903040" sldId="2147484486"/>
          </pc:sldLayoutMkLst>
          <pc:spChg chg="del mod">
            <ac:chgData name="Divya Vaishnavi" userId="e4dea491-8aea-440f-a41d-c043974f3ae4" providerId="ADAL" clId="{C1BA869A-009B-4511-B9FE-CC68A1FB3337}" dt="2018-04-21T02:06:45.899" v="1126" actId="478"/>
            <ac:spMkLst>
              <pc:docMk/>
              <pc:sldMasterMk cId="4059602932" sldId="2147484475"/>
              <pc:sldLayoutMk cId="3280903040" sldId="2147484486"/>
              <ac:spMk id="3" creationId="{00000000-0000-0000-0000-000000000000}"/>
            </ac:spMkLst>
          </pc:spChg>
        </pc:sldLayoutChg>
        <pc:sldLayoutChg chg="delSp modSp">
          <pc:chgData name="Divya Vaishnavi" userId="e4dea491-8aea-440f-a41d-c043974f3ae4" providerId="ADAL" clId="{C1BA869A-009B-4511-B9FE-CC68A1FB3337}" dt="2018-04-21T02:20:51.759" v="1151" actId="478"/>
          <pc:sldLayoutMkLst>
            <pc:docMk/>
            <pc:sldMasterMk cId="4059602932" sldId="2147484475"/>
            <pc:sldLayoutMk cId="2419038417" sldId="2147484491"/>
          </pc:sldLayoutMkLst>
          <pc:spChg chg="del mod">
            <ac:chgData name="Divya Vaishnavi" userId="e4dea491-8aea-440f-a41d-c043974f3ae4" providerId="ADAL" clId="{C1BA869A-009B-4511-B9FE-CC68A1FB3337}" dt="2018-04-21T02:20:51.759" v="1151" actId="478"/>
            <ac:spMkLst>
              <pc:docMk/>
              <pc:sldMasterMk cId="4059602932" sldId="2147484475"/>
              <pc:sldLayoutMk cId="2419038417" sldId="2147484491"/>
              <ac:spMk id="2" creationId="{00000000-0000-0000-0000-000000000000}"/>
            </ac:spMkLst>
          </pc:spChg>
        </pc:sldLayoutChg>
      </pc:sldMasterChg>
      <pc:sldMasterChg chg="modSldLayout">
        <pc:chgData name="Divya Vaishnavi" userId="e4dea491-8aea-440f-a41d-c043974f3ae4" providerId="ADAL" clId="{C1BA869A-009B-4511-B9FE-CC68A1FB3337}" dt="2018-04-19T01:37:03.188" v="231" actId="478"/>
        <pc:sldMasterMkLst>
          <pc:docMk/>
          <pc:sldMasterMk cId="2005544715" sldId="2147484495"/>
        </pc:sldMasterMkLst>
        <pc:sldLayoutChg chg="delSp">
          <pc:chgData name="Divya Vaishnavi" userId="e4dea491-8aea-440f-a41d-c043974f3ae4" providerId="ADAL" clId="{C1BA869A-009B-4511-B9FE-CC68A1FB3337}" dt="2018-04-19T01:36:50.967" v="229" actId="478"/>
          <pc:sldLayoutMkLst>
            <pc:docMk/>
            <pc:sldMasterMk cId="2005544715" sldId="2147484495"/>
            <pc:sldLayoutMk cId="1007454243" sldId="2147484508"/>
          </pc:sldLayoutMkLst>
          <pc:spChg chg="del">
            <ac:chgData name="Divya Vaishnavi" userId="e4dea491-8aea-440f-a41d-c043974f3ae4" providerId="ADAL" clId="{C1BA869A-009B-4511-B9FE-CC68A1FB3337}" dt="2018-04-19T01:36:50.967" v="229" actId="478"/>
            <ac:spMkLst>
              <pc:docMk/>
              <pc:sldMasterMk cId="2005544715" sldId="2147484495"/>
              <pc:sldLayoutMk cId="1007454243" sldId="2147484508"/>
              <ac:spMk id="3" creationId="{00000000-0000-0000-0000-000000000000}"/>
            </ac:spMkLst>
          </pc:spChg>
        </pc:sldLayoutChg>
        <pc:sldLayoutChg chg="delSp modSp">
          <pc:chgData name="Divya Vaishnavi" userId="e4dea491-8aea-440f-a41d-c043974f3ae4" providerId="ADAL" clId="{C1BA869A-009B-4511-B9FE-CC68A1FB3337}" dt="2018-04-19T01:37:03.188" v="231" actId="478"/>
          <pc:sldLayoutMkLst>
            <pc:docMk/>
            <pc:sldMasterMk cId="2005544715" sldId="2147484495"/>
            <pc:sldLayoutMk cId="2312058579" sldId="2147484511"/>
          </pc:sldLayoutMkLst>
          <pc:spChg chg="del mod">
            <ac:chgData name="Divya Vaishnavi" userId="e4dea491-8aea-440f-a41d-c043974f3ae4" providerId="ADAL" clId="{C1BA869A-009B-4511-B9FE-CC68A1FB3337}" dt="2018-04-19T01:37:03.188" v="231" actId="478"/>
            <ac:spMkLst>
              <pc:docMk/>
              <pc:sldMasterMk cId="2005544715" sldId="2147484495"/>
              <pc:sldLayoutMk cId="2312058579" sldId="2147484511"/>
              <ac:spMk id="2" creationId="{00000000-0000-0000-0000-000000000000}"/>
            </ac:spMkLst>
          </pc:spChg>
        </pc:sldLayoutChg>
      </pc:sldMasterChg>
    </pc:docChg>
  </pc:docChgLst>
  <pc:docChgLst>
    <pc:chgData name="Divya Vaishnavi" userId="e4dea491-8aea-440f-a41d-c043974f3ae4" providerId="ADAL" clId="{350FD86C-3031-405C-9969-CBB91818488A}"/>
    <pc:docChg chg="custSel addSld delSld modSld modSection">
      <pc:chgData name="Divya Vaishnavi" userId="e4dea491-8aea-440f-a41d-c043974f3ae4" providerId="ADAL" clId="{350FD86C-3031-405C-9969-CBB91818488A}" dt="2018-04-20T04:57:09.755" v="168" actId="20577"/>
      <pc:docMkLst>
        <pc:docMk/>
      </pc:docMkLst>
      <pc:sldChg chg="modNotesTx">
        <pc:chgData name="Divya Vaishnavi" userId="e4dea491-8aea-440f-a41d-c043974f3ae4" providerId="ADAL" clId="{350FD86C-3031-405C-9969-CBB91818488A}" dt="2018-04-20T04:55:33.059" v="108" actId="20577"/>
        <pc:sldMkLst>
          <pc:docMk/>
          <pc:sldMk cId="4288346882" sldId="1559"/>
        </pc:sldMkLst>
      </pc:sldChg>
      <pc:sldChg chg="modTransition modNotesTx">
        <pc:chgData name="Divya Vaishnavi" userId="e4dea491-8aea-440f-a41d-c043974f3ae4" providerId="ADAL" clId="{350FD86C-3031-405C-9969-CBB91818488A}" dt="2018-04-20T04:57:09.755" v="168" actId="20577"/>
        <pc:sldMkLst>
          <pc:docMk/>
          <pc:sldMk cId="2928843624" sldId="1560"/>
        </pc:sldMkLst>
      </pc:sldChg>
      <pc:sldChg chg="modTransition">
        <pc:chgData name="Divya Vaishnavi" userId="e4dea491-8aea-440f-a41d-c043974f3ae4" providerId="ADAL" clId="{350FD86C-3031-405C-9969-CBB91818488A}" dt="2018-04-20T04:56:14.958" v="109" actId="20577"/>
        <pc:sldMkLst>
          <pc:docMk/>
          <pc:sldMk cId="3334202642" sldId="1563"/>
        </pc:sldMkLst>
      </pc:sldChg>
      <pc:sldChg chg="modTransition">
        <pc:chgData name="Divya Vaishnavi" userId="e4dea491-8aea-440f-a41d-c043974f3ae4" providerId="ADAL" clId="{350FD86C-3031-405C-9969-CBB91818488A}" dt="2018-04-20T04:56:14.958" v="109" actId="20577"/>
        <pc:sldMkLst>
          <pc:docMk/>
          <pc:sldMk cId="4068005580" sldId="1564"/>
        </pc:sldMkLst>
      </pc:sldChg>
      <pc:sldChg chg="modTransition">
        <pc:chgData name="Divya Vaishnavi" userId="e4dea491-8aea-440f-a41d-c043974f3ae4" providerId="ADAL" clId="{350FD86C-3031-405C-9969-CBB91818488A}" dt="2018-04-20T04:56:14.958" v="109" actId="20577"/>
        <pc:sldMkLst>
          <pc:docMk/>
          <pc:sldMk cId="828889081" sldId="1576"/>
        </pc:sldMkLst>
      </pc:sldChg>
      <pc:sldChg chg="modTransition">
        <pc:chgData name="Divya Vaishnavi" userId="e4dea491-8aea-440f-a41d-c043974f3ae4" providerId="ADAL" clId="{350FD86C-3031-405C-9969-CBB91818488A}" dt="2018-04-20T04:56:14.958" v="109" actId="20577"/>
        <pc:sldMkLst>
          <pc:docMk/>
          <pc:sldMk cId="2190652861" sldId="1578"/>
        </pc:sldMkLst>
      </pc:sldChg>
      <pc:sldChg chg="modTransition">
        <pc:chgData name="Divya Vaishnavi" userId="e4dea491-8aea-440f-a41d-c043974f3ae4" providerId="ADAL" clId="{350FD86C-3031-405C-9969-CBB91818488A}" dt="2018-04-20T04:56:14.958" v="109" actId="20577"/>
        <pc:sldMkLst>
          <pc:docMk/>
          <pc:sldMk cId="1797179945" sldId="1581"/>
        </pc:sldMkLst>
      </pc:sldChg>
      <pc:sldChg chg="addSp delSp modSp">
        <pc:chgData name="Divya Vaishnavi" userId="e4dea491-8aea-440f-a41d-c043974f3ae4" providerId="ADAL" clId="{350FD86C-3031-405C-9969-CBB91818488A}" dt="2018-04-20T04:49:59.665" v="9" actId="1076"/>
        <pc:sldMkLst>
          <pc:docMk/>
          <pc:sldMk cId="3320448312" sldId="1587"/>
        </pc:sldMkLst>
        <pc:spChg chg="del">
          <ac:chgData name="Divya Vaishnavi" userId="e4dea491-8aea-440f-a41d-c043974f3ae4" providerId="ADAL" clId="{350FD86C-3031-405C-9969-CBB91818488A}" dt="2018-04-20T04:49:25.532" v="0" actId="478"/>
          <ac:spMkLst>
            <pc:docMk/>
            <pc:sldMk cId="3320448312" sldId="1587"/>
            <ac:spMk id="3" creationId="{1F3BF184-E71C-4C81-8FDB-DBB33C1FC704}"/>
          </ac:spMkLst>
        </pc:spChg>
        <pc:picChg chg="add mod modCrop">
          <ac:chgData name="Divya Vaishnavi" userId="e4dea491-8aea-440f-a41d-c043974f3ae4" providerId="ADAL" clId="{350FD86C-3031-405C-9969-CBB91818488A}" dt="2018-04-20T04:49:59.665" v="9" actId="1076"/>
          <ac:picMkLst>
            <pc:docMk/>
            <pc:sldMk cId="3320448312" sldId="1587"/>
            <ac:picMk id="1026" creationId="{41A44E93-0F36-4A8D-A80F-C68C1F7DC537}"/>
          </ac:picMkLst>
        </pc:picChg>
      </pc:sldChg>
      <pc:sldChg chg="add del">
        <pc:chgData name="Divya Vaishnavi" userId="e4dea491-8aea-440f-a41d-c043974f3ae4" providerId="ADAL" clId="{350FD86C-3031-405C-9969-CBB91818488A}" dt="2018-04-20T04:56:40.768" v="111" actId="2696"/>
        <pc:sldMkLst>
          <pc:docMk/>
          <pc:sldMk cId="3748505923" sldId="1588"/>
        </pc:sldMkLst>
      </pc:sldChg>
      <pc:sldChg chg="add del">
        <pc:chgData name="Divya Vaishnavi" userId="e4dea491-8aea-440f-a41d-c043974f3ae4" providerId="ADAL" clId="{350FD86C-3031-405C-9969-CBB91818488A}" dt="2018-04-20T04:56:40.785" v="112" actId="2696"/>
        <pc:sldMkLst>
          <pc:docMk/>
          <pc:sldMk cId="1872668347" sldId="15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4/21/2018 12:56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4/21/2018 12:10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4/21/2018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8418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398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If you have an app that you haven’t containerized, you can deploy to auto-scaling sets of VMs using Azure VMSS. We worked with </a:t>
            </a:r>
            <a:r>
              <a:rPr lang="en-US" baseline="0" dirty="0" err="1"/>
              <a:t>Hashicorp</a:t>
            </a:r>
            <a:r>
              <a:rPr lang="en-US" baseline="0" dirty="0"/>
              <a:t> to extend Packer which is an OSS tool to bake both Windows and Linux Azure VHDs efficiently. </a:t>
            </a:r>
          </a:p>
          <a:p>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0092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Azure = Best DevOps Offering</a:t>
            </a:r>
          </a:p>
          <a:p>
            <a:endParaRPr lang="en-US" dirty="0"/>
          </a:p>
          <a:p>
            <a:r>
              <a:rPr lang="en-US" dirty="0"/>
              <a:t>VSTS brings</a:t>
            </a:r>
            <a:r>
              <a:rPr lang="en-US" baseline="0" dirty="0"/>
              <a:t> to you a simple experience to configure continuous delivery on Azure app services. </a:t>
            </a:r>
          </a:p>
          <a:p>
            <a:r>
              <a:rPr lang="en-US" baseline="0" dirty="0"/>
              <a:t>Let us say a website is under development. Traditionally the way to test the website on Azure was to perform publish on a need basis.</a:t>
            </a:r>
          </a:p>
          <a:p>
            <a:r>
              <a:rPr lang="en-US" baseline="0" dirty="0"/>
              <a:t>By configuring CD, your customers can ensure all changes made by anybody in the team automatically get deployed and tested on Azure.</a:t>
            </a:r>
          </a:p>
          <a:p>
            <a:endParaRPr lang="en-US" baseline="0" dirty="0"/>
          </a:p>
          <a:p>
            <a:r>
              <a:rPr lang="en-US" baseline="0" dirty="0"/>
              <a:t>Demo: Show configure CD on new ASP.net web app from VS IDE. After configuration, show the build definition and release definition.</a:t>
            </a:r>
          </a:p>
          <a:p>
            <a:pPr marL="171450" indent="-171450">
              <a:buFontTx/>
              <a:buChar char="-"/>
            </a:pPr>
            <a:r>
              <a:rPr lang="en-US" baseline="0" dirty="0"/>
              <a:t>Code: https://releasemanagementpm.visualstudio.com/DevOPS/_git/AspNet </a:t>
            </a:r>
          </a:p>
          <a:p>
            <a:pPr marL="171450" indent="-171450">
              <a:buFontTx/>
              <a:buChar char="-"/>
            </a:pPr>
            <a:r>
              <a:rPr lang="en-US" baseline="0" dirty="0"/>
              <a:t>Configure on an existing application for which a pipeline is not yet configured [</a:t>
            </a:r>
            <a:r>
              <a:rPr lang="en-US" baseline="0" dirty="0" err="1"/>
              <a:t>aspnewdevops</a:t>
            </a:r>
            <a:r>
              <a:rPr lang="en-US" baseline="0" dirty="0"/>
              <a:t>-dev-as]</a:t>
            </a:r>
          </a:p>
          <a:p>
            <a:pPr marL="171450" indent="-171450">
              <a:buFontTx/>
              <a:buChar char="-"/>
            </a:pPr>
            <a:r>
              <a:rPr lang="en-US" baseline="0" dirty="0"/>
              <a:t>Takes approximately 6 minutes to configure and complete first build and release</a:t>
            </a:r>
          </a:p>
          <a:p>
            <a:pPr marL="171450" indent="-171450">
              <a:buFontTx/>
              <a:buChar char="-"/>
            </a:pPr>
            <a:r>
              <a:rPr lang="en-US" baseline="0" dirty="0"/>
              <a:t>Make a change and rerun would take ~ 5 minutes more</a:t>
            </a:r>
          </a:p>
          <a:p>
            <a:r>
              <a:rPr lang="en-US" baseline="0" dirty="0"/>
              <a:t>-- While this is running, we can talk about the set of tasks related to app services available in the catalog (App Service Manage etc.)</a:t>
            </a:r>
          </a:p>
          <a:p>
            <a:r>
              <a:rPr lang="en-US" baseline="0" dirty="0"/>
              <a:t>-- And how this is a simple pipeline that can be configured to grow</a:t>
            </a:r>
          </a:p>
          <a:p>
            <a:r>
              <a:rPr lang="en-US" baseline="0" dirty="0"/>
              <a:t>-- Show add environment experience by cloning the environment etc.</a:t>
            </a:r>
          </a:p>
          <a:p>
            <a:r>
              <a:rPr lang="en-US" baseline="0" dirty="0"/>
              <a:t>-- Show the Canary RD () as a reference</a:t>
            </a:r>
          </a:p>
          <a:p>
            <a:endParaRPr lang="en-US" dirty="0"/>
          </a:p>
          <a:p>
            <a:r>
              <a:rPr lang="en-US" dirty="0"/>
              <a:t>If you are a CLI person, you</a:t>
            </a:r>
            <a:r>
              <a:rPr lang="en-US" baseline="0" dirty="0"/>
              <a:t> can do this configuration using Azure CLI as well.</a:t>
            </a:r>
          </a:p>
          <a:p>
            <a:endParaRPr lang="en-US" baseline="0" dirty="0"/>
          </a:p>
          <a:p>
            <a:r>
              <a:rPr lang="en-US" baseline="0" dirty="0"/>
              <a:t>From Azure portal, we take this one step further.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Use application </a:t>
            </a:r>
            <a:r>
              <a:rPr lang="en-US" sz="900" b="1" i="0" kern="1200" dirty="0" err="1">
                <a:solidFill>
                  <a:schemeClr val="tx1"/>
                </a:solidFill>
                <a:effectLst/>
                <a:latin typeface="Segoe UI Light" pitchFamily="34" charset="0"/>
                <a:ea typeface="+mn-ea"/>
                <a:cs typeface="+mn-cs"/>
              </a:rPr>
              <a:t>aspnewdevops</a:t>
            </a:r>
            <a:r>
              <a:rPr lang="en-US" sz="900" b="1" i="0" kern="1200" dirty="0">
                <a:solidFill>
                  <a:schemeClr val="tx1"/>
                </a:solidFill>
                <a:effectLst/>
                <a:latin typeface="Segoe UI Light" pitchFamily="34" charset="0"/>
                <a:ea typeface="+mn-ea"/>
                <a:cs typeface="+mn-cs"/>
              </a:rPr>
              <a:t>-dev-</a:t>
            </a:r>
            <a:r>
              <a:rPr lang="en-US" sz="900" b="1" i="0" kern="1200" dirty="0" err="1">
                <a:solidFill>
                  <a:schemeClr val="tx1"/>
                </a:solidFill>
                <a:effectLst/>
                <a:latin typeface="Segoe UI Light" pitchFamily="34" charset="0"/>
                <a:ea typeface="+mn-ea"/>
                <a:cs typeface="+mn-cs"/>
              </a:rPr>
              <a:t>ib</a:t>
            </a:r>
            <a:r>
              <a:rPr lang="en-US" sz="900" b="0" i="0" kern="1200" dirty="0">
                <a:solidFill>
                  <a:schemeClr val="tx1"/>
                </a:solidFill>
                <a:effectLst/>
                <a:latin typeface="Segoe UI Light" pitchFamily="34" charset="0"/>
                <a:ea typeface="+mn-ea"/>
                <a:cs typeface="+mn-cs"/>
              </a:rPr>
              <a:t>, show</a:t>
            </a:r>
            <a:r>
              <a:rPr lang="en-US" sz="900" b="0" i="0" kern="1200" baseline="0" dirty="0">
                <a:solidFill>
                  <a:schemeClr val="tx1"/>
                </a:solidFill>
                <a:effectLst/>
                <a:latin typeface="Segoe UI Light" pitchFamily="34" charset="0"/>
                <a:ea typeface="+mn-ea"/>
                <a:cs typeface="+mn-cs"/>
              </a:rPr>
              <a:t> configuration of continuous deployment</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sz="900" b="0" i="0" kern="1200" baseline="0" dirty="0">
                <a:solidFill>
                  <a:schemeClr val="tx1"/>
                </a:solidFill>
                <a:effectLst/>
                <a:latin typeface="Segoe UI Light" pitchFamily="34" charset="0"/>
                <a:ea typeface="+mn-ea"/>
                <a:cs typeface="+mn-cs"/>
              </a:rPr>
              <a:t>Show load test configuration and use of staging slot</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sz="900" b="0" i="0" kern="1200" dirty="0">
                <a:solidFill>
                  <a:schemeClr val="tx1"/>
                </a:solidFill>
                <a:effectLst/>
                <a:latin typeface="Segoe UI Light" pitchFamily="34" charset="0"/>
                <a:ea typeface="+mn-ea"/>
                <a:cs typeface="+mn-cs"/>
              </a:rPr>
              <a:t>Talk</a:t>
            </a:r>
            <a:r>
              <a:rPr lang="en-US" sz="900" b="0" i="0" kern="1200" baseline="0" dirty="0">
                <a:solidFill>
                  <a:schemeClr val="tx1"/>
                </a:solidFill>
                <a:effectLst/>
                <a:latin typeface="Segoe UI Light" pitchFamily="34" charset="0"/>
                <a:ea typeface="+mn-ea"/>
                <a:cs typeface="+mn-cs"/>
              </a:rPr>
              <a:t> about the best practices involved here. Why run load testing on a separate site and not the same one or a slot of the same.</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1342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7024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app Service, you can host </a:t>
            </a:r>
            <a:r>
              <a:rPr lang="en-US" dirty="0" err="1"/>
              <a:t>webapps</a:t>
            </a:r>
            <a:r>
              <a:rPr lang="en-US" dirty="0"/>
              <a:t>, mobile apps, API apps, Logic apps, BOTs etc. on Azure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1448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sample project - https://ms.portal.azure.com/#@microsoft.onmicrosoft.com/resource/subscriptions/4cef6782-19b2-4d4b-bfcb-aa44cacb5539/resourceGroups/VstsResourceGroup-DivaPython/providers/microsoft.visualstudio/account/divavso-us/project/PythonProject </a:t>
            </a:r>
          </a:p>
          <a:p>
            <a:endParaRPr lang="en-US" dirty="0"/>
          </a:p>
          <a:p>
            <a:r>
              <a:rPr lang="en-US" dirty="0"/>
              <a:t>Show get started</a:t>
            </a:r>
          </a:p>
          <a:p>
            <a:r>
              <a:rPr lang="en-US" dirty="0"/>
              <a:t>Jump to this project</a:t>
            </a:r>
          </a:p>
          <a:p>
            <a:r>
              <a:rPr lang="en-US" dirty="0"/>
              <a:t>Make change</a:t>
            </a:r>
          </a:p>
          <a:p>
            <a:r>
              <a:rPr lang="en-US" dirty="0"/>
              <a:t>Deploy</a:t>
            </a:r>
          </a:p>
          <a:p>
            <a:r>
              <a:rPr lang="en-US" dirty="0"/>
              <a:t>Change RD</a:t>
            </a:r>
          </a:p>
          <a:p>
            <a:r>
              <a:rPr lang="en-US" dirty="0"/>
              <a:t>Talk about RD – release gate </a:t>
            </a:r>
          </a:p>
          <a:p>
            <a:r>
              <a:rPr lang="en-US" dirty="0"/>
              <a:t>Talk about AI </a:t>
            </a:r>
          </a:p>
          <a:p>
            <a:endParaRPr lang="en-US" dirty="0"/>
          </a:p>
          <a:p>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2941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sample project - https://ms.portal.azure.com/#@microsoft.onmicrosoft.com/resource/subscriptions/4cef6782-19b2-4d4b-bfcb-aa44cacb5539/resourceGroups/VstsResourceGroup-DivaPython/providers/microsoft.visualstudio/account/divavso-us/project/PythonProject </a:t>
            </a:r>
          </a:p>
          <a:p>
            <a:endParaRPr lang="en-US" dirty="0"/>
          </a:p>
          <a:p>
            <a:r>
              <a:rPr lang="en-US" dirty="0"/>
              <a:t>Show get started</a:t>
            </a:r>
          </a:p>
          <a:p>
            <a:r>
              <a:rPr lang="en-US" dirty="0"/>
              <a:t>Jump to this project</a:t>
            </a:r>
          </a:p>
          <a:p>
            <a:r>
              <a:rPr lang="en-US" dirty="0"/>
              <a:t>Make change</a:t>
            </a:r>
          </a:p>
          <a:p>
            <a:r>
              <a:rPr lang="en-US" dirty="0"/>
              <a:t>deploy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0874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p>
          <a:p>
            <a:r>
              <a:rPr lang="en-US" dirty="0"/>
              <a:t>Azure has you covered for all your container needs.</a:t>
            </a:r>
          </a:p>
          <a:p>
            <a:endParaRPr lang="en-US" dirty="0"/>
          </a:p>
          <a:p>
            <a:r>
              <a:rPr lang="en-US" b="1" dirty="0"/>
              <a:t>Key talking points:</a:t>
            </a:r>
          </a:p>
          <a:p>
            <a:r>
              <a:rPr lang="en-US" dirty="0"/>
              <a:t>Whether</a:t>
            </a:r>
            <a:r>
              <a:rPr lang="en-US" baseline="0" dirty="0"/>
              <a:t> you’re running Linux or Windows Server containers, we have VM extensions to support running your Docker containers on those VMs.</a:t>
            </a:r>
          </a:p>
          <a:p>
            <a:endParaRPr lang="en-US" baseline="0" dirty="0"/>
          </a:p>
          <a:p>
            <a:r>
              <a:rPr lang="en-US" baseline="0" dirty="0"/>
              <a:t>Our own Service Fabric and other Microservice PaaS platforms that also support containers are available, including Pivotal Cloud Foundry and Red Hat OpenShift</a:t>
            </a:r>
          </a:p>
          <a:p>
            <a:endParaRPr lang="en-US" baseline="0" dirty="0"/>
          </a:p>
          <a:p>
            <a:r>
              <a:rPr lang="en-US" baseline="0" dirty="0"/>
              <a:t>The Azure Container Service provides a really fast way to get containers into production with a choice of popular open source container orchestration solutions: DC/OS or Docker Swarm</a:t>
            </a:r>
          </a:p>
          <a:p>
            <a:endParaRPr lang="en-US" baseline="0" dirty="0"/>
          </a:p>
          <a:p>
            <a:r>
              <a:rPr lang="en-US" baseline="0" dirty="0"/>
              <a:t>And we also have a rich and growing  set of partner technologies in the Azure Marketplace including Docker, Mesosphere, Kubernetes and more.</a:t>
            </a:r>
          </a:p>
          <a:p>
            <a:endParaRPr lang="en-US" baseline="0" dirty="0"/>
          </a:p>
          <a:p>
            <a:r>
              <a:rPr lang="en-US" baseline="0" dirty="0"/>
              <a:t>Azure has all your container needs covered from development through to large scale production.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657078-6DF4-4B15-AEE7-8504F49DC1D1}"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378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Add new environment</a:t>
            </a:r>
          </a:p>
          <a:p>
            <a:endParaRPr lang="en-GB" b="0" dirty="0"/>
          </a:p>
          <a:p>
            <a:r>
              <a:rPr lang="en-GB" b="0" dirty="0"/>
              <a:t>Db support</a:t>
            </a:r>
          </a:p>
          <a:p>
            <a:endParaRPr lang="en-GB" b="0" dirty="0"/>
          </a:p>
          <a:p>
            <a:r>
              <a:rPr lang="en-GB" b="0"/>
              <a:t>Bring your own code</a:t>
            </a:r>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234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Poll on </a:t>
            </a:r>
            <a:r>
              <a:rPr lang="en-GB" dirty="0" err="1"/>
              <a:t>Devops</a:t>
            </a:r>
            <a:r>
              <a:rPr lang="en-GB" dirty="0"/>
              <a:t>, </a:t>
            </a:r>
            <a:r>
              <a:rPr lang="en-GB" dirty="0" err="1"/>
              <a:t>devops</a:t>
            </a:r>
            <a:r>
              <a:rPr lang="en-GB" dirty="0"/>
              <a:t> </a:t>
            </a:r>
            <a:r>
              <a:rPr lang="en-GB" dirty="0" err="1"/>
              <a:t>practioners</a:t>
            </a:r>
            <a:r>
              <a:rPr lang="en-GB" dirty="0"/>
              <a:t>, apps they build, tools they use, why </a:t>
            </a:r>
            <a:r>
              <a:rPr lang="en-GB" dirty="0" err="1"/>
              <a:t>devops</a:t>
            </a:r>
            <a:endParaRPr lang="en-GB" dirty="0"/>
          </a:p>
          <a:p>
            <a:r>
              <a:rPr lang="en-GB" dirty="0"/>
              <a:t>Our definition of DevOps is the union of PEOPLE, PROCESS and TOOLS to enable the continuous delivery of value to our CUSTOMERS</a:t>
            </a:r>
            <a:endParaRPr lang="en-US" dirty="0"/>
          </a:p>
        </p:txBody>
      </p:sp>
      <p:sp>
        <p:nvSpPr>
          <p:cNvPr id="4" name="Header Placeholder 3"/>
          <p:cNvSpPr>
            <a:spLocks noGrp="1"/>
          </p:cNvSpPr>
          <p:nvPr>
            <p:ph type="hdr" sz="quarter" idx="10"/>
          </p:nvPr>
        </p:nvSpPr>
        <p:spPr/>
        <p:txBody>
          <a:bodyPr/>
          <a:lstStyle/>
          <a:p>
            <a:pPr defTabSz="958206">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939054"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8206">
              <a:defRPr/>
            </a:pPr>
            <a:fld id="{0C673344-19C1-4F3F-B3FC-900A05EF21EA}" type="datetime8">
              <a:rPr lang="en-US">
                <a:solidFill>
                  <a:prstClr val="black"/>
                </a:solidFill>
              </a:rPr>
              <a:pPr defTabSz="958206">
                <a:defRPr/>
              </a:pPr>
              <a:t>4/21/2018 12:10 AM</a:t>
            </a:fld>
            <a:endParaRPr lang="en-US">
              <a:solidFill>
                <a:prstClr val="black"/>
              </a:solidFill>
            </a:endParaRPr>
          </a:p>
        </p:txBody>
      </p:sp>
      <p:sp>
        <p:nvSpPr>
          <p:cNvPr id="7" name="Slide Number Placeholder 6"/>
          <p:cNvSpPr>
            <a:spLocks noGrp="1"/>
          </p:cNvSpPr>
          <p:nvPr>
            <p:ph type="sldNum" sz="quarter" idx="13"/>
          </p:nvPr>
        </p:nvSpPr>
        <p:spPr/>
        <p:txBody>
          <a:bodyPr/>
          <a:lstStyle/>
          <a:p>
            <a:pPr defTabSz="958206">
              <a:defRPr/>
            </a:pPr>
            <a:fld id="{B4008EB6-D09E-4580-8CD6-DDB14511944F}" type="slidenum">
              <a:rPr lang="en-US">
                <a:solidFill>
                  <a:prstClr val="black"/>
                </a:solidFill>
              </a:rPr>
              <a:pPr defTabSz="958206">
                <a:defRPr/>
              </a:pPr>
              <a:t>2</a:t>
            </a:fld>
            <a:endParaRPr lang="en-US">
              <a:solidFill>
                <a:prstClr val="black"/>
              </a:solidFill>
            </a:endParaRPr>
          </a:p>
        </p:txBody>
      </p:sp>
    </p:spTree>
    <p:extLst>
      <p:ext uri="{BB962C8B-B14F-4D97-AF65-F5344CB8AC3E}">
        <p14:creationId xmlns:p14="http://schemas.microsoft.com/office/powerpoint/2010/main" val="3004636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Services is a</a:t>
            </a:r>
            <a:r>
              <a:rPr lang="en-US" baseline="0" dirty="0"/>
              <a:t> PaaS, platform as a service. It truly embraces cloud and lets software up there manage the application. </a:t>
            </a:r>
          </a:p>
          <a:p>
            <a:r>
              <a:rPr lang="en-US" baseline="0" dirty="0"/>
              <a:t>However, there is a large pool of applications today that run on physical/ virtual machines.</a:t>
            </a:r>
          </a:p>
          <a:p>
            <a:r>
              <a:rPr lang="en-US" baseline="0" dirty="0"/>
              <a:t>Those applications are what made Azure Virtual Machines super popular. You can get a VM with a configuration and platform of your choice within minutes.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44114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IaaS deployment</a:t>
            </a:r>
            <a:r>
              <a:rPr lang="en-US" b="1" baseline="0" dirty="0"/>
              <a:t> challenges</a:t>
            </a:r>
          </a:p>
          <a:p>
            <a:r>
              <a:rPr lang="en-US" b="1" baseline="0" dirty="0"/>
              <a:t>Unlike PaaS where Azure abstracts everything, this ends up being like old school</a:t>
            </a:r>
          </a:p>
          <a:p>
            <a:r>
              <a:rPr lang="en-US" b="0" baseline="0" dirty="0"/>
              <a:t>Orchestration needs to go over the boundaries of machines, move the bits around and run scripts locally</a:t>
            </a:r>
          </a:p>
          <a:p>
            <a:endParaRPr lang="en-US" dirty="0"/>
          </a:p>
          <a:p>
            <a:r>
              <a:rPr lang="en-US" dirty="0"/>
              <a:t>ARG </a:t>
            </a:r>
            <a:r>
              <a:rPr lang="en-US" dirty="0">
                <a:sym typeface="Wingdings" panose="05000000000000000000" pitchFamily="2" charset="2"/>
              </a:rPr>
              <a:t> Deployment Group  </a:t>
            </a:r>
            <a:r>
              <a:rPr lang="en-US" dirty="0" err="1">
                <a:sym typeface="Wingdings" panose="05000000000000000000" pitchFamily="2" charset="2"/>
              </a:rPr>
              <a:t>Fabfiber</a:t>
            </a:r>
            <a:r>
              <a:rPr lang="en-US" dirty="0">
                <a:sym typeface="Wingdings" panose="05000000000000000000" pitchFamily="2" charset="2"/>
              </a:rPr>
              <a:t> RD  Rolling</a:t>
            </a:r>
            <a:r>
              <a:rPr lang="en-US" baseline="0" dirty="0">
                <a:sym typeface="Wingdings" panose="05000000000000000000" pitchFamily="2" charset="2"/>
              </a:rPr>
              <a:t> deployment policy  Create release  Load Balancer  VM extension + ARG task</a:t>
            </a:r>
            <a:endParaRPr lang="en-US" dirty="0"/>
          </a:p>
          <a:p>
            <a:endParaRPr lang="en-US" dirty="0"/>
          </a:p>
          <a:p>
            <a:endParaRPr lang="en-US" dirty="0"/>
          </a:p>
          <a:p>
            <a:r>
              <a:rPr lang="en-US" dirty="0"/>
              <a:t>Deploying to IaaS machines however comes with it’s own set of challenges. There is no</a:t>
            </a:r>
            <a:r>
              <a:rPr lang="en-US" baseline="0" dirty="0"/>
              <a:t> single command that I can now run, telling Azure to deploy. I need to know how to move the bits to each of the machines and execute the deployment scripts on those machines locally.</a:t>
            </a:r>
          </a:p>
          <a:p>
            <a:endParaRPr lang="en-US" baseline="0" dirty="0"/>
          </a:p>
          <a:p>
            <a:r>
              <a:rPr lang="en-US" baseline="0" dirty="0"/>
              <a:t>Moreover, when you have multiple such apps hosted in a single subscription, organizing the machines so as to now cause accidents is equally important. It is like have racks of servers, where each rack contains servers for different applications. Naming scheme, physical organization, etc. all those lab management techniques, now need to applied to the virtual environment exposed by Azure.</a:t>
            </a:r>
          </a:p>
          <a:p>
            <a:endParaRPr lang="en-US" baseline="0" dirty="0"/>
          </a:p>
          <a:p>
            <a:r>
              <a:rPr lang="en-US" baseline="0" dirty="0"/>
              <a:t>Azure provides resource groups as means to group related resources and configure network/security rules against the group as a whole.</a:t>
            </a:r>
          </a:p>
          <a:p>
            <a:r>
              <a:rPr lang="en-US" baseline="0" dirty="0"/>
              <a:t>Here I have an application that consists of a web front end and a database backend. 4 web servers and 2 </a:t>
            </a:r>
            <a:r>
              <a:rPr lang="en-US" baseline="0" dirty="0" err="1"/>
              <a:t>db</a:t>
            </a:r>
            <a:r>
              <a:rPr lang="en-US" baseline="0" dirty="0"/>
              <a:t> servers. </a:t>
            </a:r>
          </a:p>
          <a:p>
            <a:r>
              <a:rPr lang="en-US" baseline="0" dirty="0"/>
              <a:t>I have created an Azure resource group for these and tagged the machines based on the role they play for my application. </a:t>
            </a:r>
          </a:p>
          <a:p>
            <a:endParaRPr lang="en-US" baseline="0" dirty="0"/>
          </a:p>
          <a:p>
            <a:r>
              <a:rPr lang="en-US" baseline="0" dirty="0"/>
              <a:t>While configuring CD for the application, we do not want to give up this grouping. </a:t>
            </a:r>
          </a:p>
          <a:p>
            <a:r>
              <a:rPr lang="en-US" baseline="0" dirty="0"/>
              <a:t>Introducing deployment groups.</a:t>
            </a:r>
          </a:p>
          <a:p>
            <a:endParaRPr lang="en-US" baseline="0" dirty="0"/>
          </a:p>
          <a:p>
            <a:r>
              <a:rPr lang="en-US" baseline="0" dirty="0"/>
              <a:t>Here I have a deployment group that maps 1:1 with the configured Azure Resource Group. </a:t>
            </a:r>
          </a:p>
          <a:p>
            <a:r>
              <a:rPr lang="en-US" baseline="0" dirty="0"/>
              <a:t>The machines in the resource group interact with VSTS by means of a light weight agent configured on them.</a:t>
            </a:r>
          </a:p>
          <a:p>
            <a:endParaRPr lang="en-US" baseline="0" dirty="0"/>
          </a:p>
          <a:p>
            <a:r>
              <a:rPr lang="en-US" baseline="0" dirty="0"/>
              <a:t>Configuring an agent is super simple. You can do so from Azure by means of installing the VSTS VM extension.</a:t>
            </a:r>
          </a:p>
          <a:p>
            <a:endParaRPr lang="en-US" baseline="0" dirty="0"/>
          </a:p>
          <a:p>
            <a:r>
              <a:rPr lang="en-US" baseline="0" dirty="0"/>
              <a:t>In this case, I have already configured the agent. Let us look at the release definition for deploying this application.</a:t>
            </a:r>
          </a:p>
          <a:p>
            <a:r>
              <a:rPr lang="en-US" baseline="0" dirty="0"/>
              <a:t>&lt;walk through the phase properties and the role they play&gt;</a:t>
            </a:r>
          </a:p>
          <a:p>
            <a:r>
              <a:rPr lang="en-US" baseline="0" dirty="0"/>
              <a:t>Create a release and show live logs, rolling deployments etc.</a:t>
            </a:r>
          </a:p>
          <a:p>
            <a:endParaRPr lang="en-US" baseline="0" dirty="0"/>
          </a:p>
          <a:p>
            <a:r>
              <a:rPr lang="en-US" baseline="0" dirty="0"/>
              <a:t>However, this is not a true representation of a production application deployment. In production, each of these machines is bearing some of the customer load and those folks could see a downtime at the time of deployment. </a:t>
            </a:r>
          </a:p>
          <a:p>
            <a:r>
              <a:rPr lang="en-US" baseline="0" dirty="0"/>
              <a:t>To handle such cases, customers include a load balancer in their Azure resource groups. The load balancer controls the routing of traffic to target machines.</a:t>
            </a:r>
          </a:p>
          <a:p>
            <a:r>
              <a:rPr lang="en-US" baseline="0" dirty="0"/>
              <a:t>In such a scenario, the definition would look slightly different. Each machine needs to be removed from the load balancer before being updated and joined back to it after the update is complete. That also means that if we remove too many nodes from the load balancer then customers can experience availability issues with the application. Hence, a one at a time strategy is recommended.</a:t>
            </a:r>
          </a:p>
          <a:p>
            <a:endParaRPr lang="en-US" baseline="0" dirty="0"/>
          </a:p>
          <a:p>
            <a:r>
              <a:rPr lang="en-US" baseline="0" dirty="0"/>
              <a:t>There are other means to configure the agents besides the VM extension. VSTS offers an ability to auto-configure agents on machines provisioned as a part of the deployments. In the Azure Resource Group task, you can provide inputs to auto-configure the agents.</a:t>
            </a:r>
          </a:p>
          <a:p>
            <a:endParaRPr lang="en-US" baseline="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06418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#1 – Pre-configured release definition (IIS + SQL) .. Execute a release</a:t>
            </a:r>
          </a:p>
          <a:p>
            <a:r>
              <a:rPr lang="en-GB" dirty="0"/>
              <a:t>Demo #2 – Provision, Configure, Deploy using ARG</a:t>
            </a:r>
          </a:p>
          <a:p>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703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enable application developers to easily deploy applications and the related infrastructure across multiple environments.</a:t>
            </a:r>
            <a:r>
              <a:rPr lang="en-US" baseline="0" dirty="0"/>
              <a:t> Azure offers a hosting solution which is compatible with all popular open source tooling, so that you can continue to manage your applications using familiar tools. </a:t>
            </a:r>
          </a:p>
          <a:p>
            <a:r>
              <a:rPr lang="en-US" baseline="0" dirty="0"/>
              <a:t>Containers address the challenges of application portability, scale and agility.</a:t>
            </a:r>
          </a:p>
          <a:p>
            <a:r>
              <a:rPr lang="en-US" baseline="0" dirty="0"/>
              <a:t>You can scale and orchestrate the applications using DC/OS, Kubernetes or Docker Swarm.</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12409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VSTS enables customers to configure continuous</a:t>
            </a:r>
            <a:r>
              <a:rPr lang="en-GB" baseline="0" dirty="0"/>
              <a:t> delivery for container applications hosted in Azure.</a:t>
            </a:r>
          </a:p>
          <a:p>
            <a:pPr lvl="0"/>
            <a:endParaRPr lang="en-GB" baseline="0" dirty="0"/>
          </a:p>
          <a:p>
            <a:pPr lvl="0"/>
            <a:r>
              <a:rPr lang="en-GB" baseline="0" dirty="0"/>
              <a:t>Here we have an ASP.net Core MVC application. We’ve </a:t>
            </a:r>
            <a:r>
              <a:rPr lang="en-GB" baseline="0" dirty="0" err="1"/>
              <a:t>dockerized</a:t>
            </a:r>
            <a:r>
              <a:rPr lang="en-GB" baseline="0" dirty="0"/>
              <a:t> it so that we can create an image for the application and make it portable. The image can then be applied to multiple environments without needing to rebuild the image again.</a:t>
            </a:r>
          </a:p>
          <a:p>
            <a:pPr lvl="0"/>
            <a:endParaRPr lang="en-GB" baseline="0" dirty="0"/>
          </a:p>
          <a:p>
            <a:pPr lvl="0"/>
            <a:r>
              <a:rPr lang="en-GB" baseline="0" dirty="0"/>
              <a:t>Code </a:t>
            </a:r>
            <a:r>
              <a:rPr lang="en-GB" baseline="0" dirty="0">
                <a:sym typeface="Wingdings" panose="05000000000000000000" pitchFamily="2" charset="2"/>
              </a:rPr>
              <a:t> https://releasemanagementpm.visualstudio.com/DevOPS/_git/k8s-docker-core</a:t>
            </a:r>
            <a:endParaRPr lang="en-GB" baseline="0" dirty="0"/>
          </a:p>
          <a:p>
            <a:pPr lvl="0"/>
            <a:r>
              <a:rPr lang="en-GB" baseline="0" dirty="0"/>
              <a:t>BD </a:t>
            </a:r>
            <a:r>
              <a:rPr lang="en-GB" baseline="0" dirty="0">
                <a:sym typeface="Wingdings" panose="05000000000000000000" pitchFamily="2" charset="2"/>
              </a:rPr>
              <a:t> </a:t>
            </a:r>
            <a:r>
              <a:rPr lang="en-GB" baseline="0" dirty="0"/>
              <a:t>https://releasemanagementpm.visualstudio.com/DevOPS/_build/index?definitionId=73&amp;_a=completed</a:t>
            </a:r>
          </a:p>
          <a:p>
            <a:pPr lvl="0"/>
            <a:r>
              <a:rPr lang="en-GB" dirty="0"/>
              <a:t>RD </a:t>
            </a:r>
            <a:r>
              <a:rPr lang="en-GB" dirty="0">
                <a:sym typeface="Wingdings" panose="05000000000000000000" pitchFamily="2" charset="2"/>
              </a:rPr>
              <a:t> </a:t>
            </a:r>
            <a:r>
              <a:rPr lang="en-GB" dirty="0"/>
              <a:t>https://releasemanagementpm.visualstudio.com/DevOPS/_release?definitionId=8&amp;_a=releases </a:t>
            </a:r>
          </a:p>
          <a:p>
            <a:pPr lvl="0"/>
            <a:r>
              <a:rPr lang="en-GB" dirty="0"/>
              <a:t>App </a:t>
            </a:r>
            <a:r>
              <a:rPr lang="en-GB" dirty="0">
                <a:sym typeface="Wingdings" panose="05000000000000000000" pitchFamily="2" charset="2"/>
              </a:rPr>
              <a:t> http://13.84.155.190:8080/ </a:t>
            </a:r>
            <a:endParaRPr lang="en-GB" dirty="0"/>
          </a:p>
          <a:p>
            <a:pPr lvl="0"/>
            <a:endParaRPr lang="en-GB" dirty="0"/>
          </a:p>
          <a:p>
            <a:pPr lvl="0"/>
            <a:r>
              <a:rPr lang="en-GB" baseline="0" dirty="0"/>
              <a:t>The </a:t>
            </a:r>
            <a:r>
              <a:rPr lang="en-GB" b="1" baseline="0" dirty="0"/>
              <a:t>tasks available in the </a:t>
            </a:r>
            <a:r>
              <a:rPr lang="en-GB" b="1" baseline="0" dirty="0" err="1"/>
              <a:t>catalog</a:t>
            </a:r>
            <a:r>
              <a:rPr lang="en-GB" b="1" baseline="0" dirty="0"/>
              <a:t> with VSTS </a:t>
            </a:r>
            <a:r>
              <a:rPr lang="en-GB" baseline="0" dirty="0"/>
              <a:t>enable you to build images, push the images to registries in Docker/ Azure/ Google cloud, and deploy the same to a platform of your choice. </a:t>
            </a:r>
          </a:p>
          <a:p>
            <a:pPr lvl="0"/>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42269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61518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a:solidFill>
                  <a:schemeClr val="tx1"/>
                </a:solidFill>
                <a:latin typeface="Segoe UI" pitchFamily="34" charset="0"/>
                <a:ea typeface="+mn-ea"/>
                <a:cs typeface="+mn-cs"/>
              </a:rPr>
              <a:t>This slide is</a:t>
            </a:r>
            <a:r>
              <a:rPr lang="en-US" sz="900" b="1" kern="1200" baseline="0">
                <a:solidFill>
                  <a:schemeClr val="tx1"/>
                </a:solidFill>
                <a:latin typeface="Segoe UI" pitchFamily="34" charset="0"/>
                <a:ea typeface="+mn-ea"/>
                <a:cs typeface="+mn-cs"/>
              </a:rPr>
              <a:t> recommended as a final slide to recap the objectives of the session to remind attendees what you said would be covered and to highlight that you did indeed cover those points.</a:t>
            </a:r>
            <a:endParaRPr lang="en-US" sz="900" b="0" kern="1200" baseline="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0" kern="1200" baseline="0">
              <a:solidFill>
                <a:schemeClr val="tx1"/>
              </a:solidFill>
              <a:latin typeface="Segoe UI" pitchFamily="34" charset="0"/>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LEARNING OBJECTIVES:</a:t>
            </a:r>
          </a:p>
          <a:p>
            <a:pPr marL="0" marR="0" lvl="0" indent="0" algn="l" defTabSz="932472" rtl="0" eaLnBrk="1" fontAlgn="base" latinLnBrk="0" hangingPunct="1">
              <a:lnSpc>
                <a:spcPct val="90000"/>
              </a:lnSpc>
              <a:spcBef>
                <a:spcPts val="0"/>
              </a:spcBef>
              <a:spcAft>
                <a:spcPct val="0"/>
              </a:spcAft>
              <a:buClrTx/>
              <a:buSzTx/>
              <a:buFontTx/>
              <a:buNone/>
              <a:tabLst/>
              <a:defRPr/>
            </a:pPr>
            <a:r>
              <a:rPr lang="en-US" sz="900" b="0" kern="1200" baseline="0">
                <a:solidFill>
                  <a:schemeClr val="tx1"/>
                </a:solidFill>
                <a:latin typeface="Segoe UI" pitchFamily="34" charset="0"/>
                <a:ea typeface="+mn-ea"/>
                <a:cs typeface="+mn-cs"/>
              </a:rPr>
              <a:t>Match the objectives covered on the required Objective slide at the beginning of your presentation. </a:t>
            </a:r>
            <a:endPar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KEY TAKEAWAYS:</a:t>
            </a:r>
            <a:b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Bullet points highlighting the </a:t>
            </a:r>
            <a:r>
              <a:rPr kumimoji="0" lang="en-US" sz="900" b="0" i="1"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primary information </a:t>
            </a: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sellers should be able to recall from the session to help them perform in role (e.g. practical guidance, tips, suggested behavior changes.)</a:t>
            </a: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0" i="0" u="none" strike="noStrike" kern="1200" cap="none" spc="0" normalizeH="0" baseline="0">
                <a:ln>
                  <a:noFill/>
                </a:ln>
                <a:gradFill>
                  <a:gsLst>
                    <a:gs pos="0">
                      <a:srgbClr val="FFFFFF"/>
                    </a:gs>
                    <a:gs pos="100000">
                      <a:srgbClr val="FFFFFF"/>
                    </a:gs>
                  </a:gsLst>
                  <a:lin ang="5400000" scaled="0"/>
                </a:gradFill>
                <a:effectLst/>
                <a:uLnTx/>
                <a:uFillTx/>
                <a:latin typeface="Segoe UI Semilight"/>
                <a:ea typeface="+mn-ea"/>
                <a:cs typeface="+mn-cs"/>
              </a:rPr>
              <a:t>Please Note: Key Takeaways are not required to be noted in this slide for Group Discussions (formerly known as Chalk Talks) or Workshop sessions; however, takeaways should be captured real time by the facilitator during the session and those key points should be emphasized during the discussion or workshop.</a:t>
            </a: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ACTION ITEMS:</a:t>
            </a:r>
            <a:b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Next steps to </a:t>
            </a:r>
            <a:r>
              <a:rPr kumimoji="0" lang="en-US" sz="900" b="0" i="1"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put their learnings into action.</a:t>
            </a:r>
            <a:b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br>
              <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lang="en-US" sz="900" kern="1200">
                <a:solidFill>
                  <a:schemeClr val="tx1"/>
                </a:solidFill>
                <a:latin typeface="Segoe UI" pitchFamily="34" charset="0"/>
                <a:ea typeface="+mn-ea"/>
                <a:cs typeface="+mn-cs"/>
              </a:rPr>
              <a:t>If you have questions, please contact your Track PM.</a:t>
            </a:r>
          </a:p>
        </p:txBody>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EC64DE5-4A80-4049-BDC7-E36CCA81128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00134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latin typeface="Segoe"/>
              </a:rPr>
              <a:t>Use this slide to share additional content available that attendees should know about. In this section you can call out whitepapers or websites that you and your team have created.</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4/21/2018 12:10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47732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Display this slide during session Q&amp;A and</a:t>
            </a:r>
            <a:r>
              <a:rPr lang="en-US" sz="90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direct attendees to use the Q&amp;A microphone located in the session room:</a:t>
            </a:r>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Digital Ready session recordings cannot capture Q&amp;A unless it is spoken using the microphone</a:t>
            </a:r>
          </a:p>
          <a:p>
            <a:pPr lvl="0"/>
            <a:r>
              <a:rPr lang="en-US" sz="900" kern="1200" dirty="0">
                <a:solidFill>
                  <a:schemeClr val="tx1"/>
                </a:solidFill>
                <a:effectLst/>
                <a:latin typeface="Segoe UI Light" pitchFamily="34" charset="0"/>
                <a:ea typeface="+mn-ea"/>
                <a:cs typeface="+mn-cs"/>
              </a:rPr>
              <a:t>Attendees in the back of the room may not be able to hear a question from someone in the front of the room</a:t>
            </a:r>
          </a:p>
          <a:p>
            <a:pPr lvl="0"/>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SPEAKERS MUST REPEAT THE QUESTIONS IF THE ATTENDEE IS NOT USING THE Q&amp;A MICROPHONE</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3151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90D233-F26C-49EB-8514-A6618CB65A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6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have seen this… this is a simple mistake and common </a:t>
            </a:r>
          </a:p>
          <a:p>
            <a:r>
              <a:rPr lang="en-US" dirty="0"/>
              <a:t>Imp is how quickly u can recover, how can u avoid</a:t>
            </a:r>
          </a:p>
          <a:p>
            <a:endParaRPr lang="en-US" dirty="0"/>
          </a:p>
          <a:p>
            <a:r>
              <a:rPr lang="en-US" dirty="0"/>
              <a:t>Payment application and you see this error and now u r unsure did your money go not go.. Would you use this app again</a:t>
            </a:r>
          </a:p>
          <a:p>
            <a:r>
              <a:rPr lang="en-US" dirty="0"/>
              <a:t>Losing customers, losing money and losing brand… </a:t>
            </a:r>
          </a:p>
          <a:p>
            <a:r>
              <a:rPr lang="en-US" dirty="0"/>
              <a:t>Mistakes are human but u can put the check and balances in place to ensure they r least, how can u recover from downtime, manual deployments, turnaround time from mistakes… deployments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390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90D233-F26C-49EB-8514-A6618CB65A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0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CD, one of the best practices which helps you automate </a:t>
            </a:r>
            <a:r>
              <a:rPr lang="en-GB" dirty="0" err="1"/>
              <a:t>ur</a:t>
            </a:r>
            <a:r>
              <a:rPr lang="en-GB" dirty="0"/>
              <a:t> deployment e2e</a:t>
            </a:r>
          </a:p>
          <a:p>
            <a:r>
              <a:rPr lang="en-GB" dirty="0"/>
              <a:t>From source control, automated build, as many tests as possible and generate a package </a:t>
            </a:r>
          </a:p>
          <a:p>
            <a:r>
              <a:rPr lang="en-GB" dirty="0"/>
              <a:t>Package can be zip, exe, docker image for containers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1587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Build and test together is CI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450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6428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Systems involved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4/21/2018 12:10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54048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9593B-9DE8-46BA-A3C8-83906BD38CD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A9C0-68E8-47BE-94E2-86B6EF87A0BF}" type="slidenum">
              <a:rPr lang="en-US" smtClean="0"/>
              <a:t>‹#›</a:t>
            </a:fld>
            <a:endParaRPr lang="en-US"/>
          </a:p>
        </p:txBody>
      </p:sp>
    </p:spTree>
    <p:extLst>
      <p:ext uri="{BB962C8B-B14F-4D97-AF65-F5344CB8AC3E}">
        <p14:creationId xmlns:p14="http://schemas.microsoft.com/office/powerpoint/2010/main" val="319188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3" y="6118886"/>
            <a:ext cx="4722575" cy="627864"/>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 id="2147484518"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1.xml"/><Relationship Id="rId6" Type="http://schemas.openxmlformats.org/officeDocument/2006/relationships/hyperlink" Target="https://www.google.com/url?sa=i&amp;rct=j&amp;q=&amp;esrc=s&amp;source=images&amp;cd=&amp;cad=rja&amp;uact=8&amp;ved=0ahUKEwiziuHu0vPRAhVGjFQKHXpWBw4QjRwIBw&amp;url=https://azure.microsoft.com/en-us/services/virtual-machine-scale-sets/&amp;psig=AFQjCNEUp4YXMGQXRatYgyyShyUzyONZyw&amp;ust=1486201685561372"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34.jpg"/><Relationship Id="rId13" Type="http://schemas.openxmlformats.org/officeDocument/2006/relationships/image" Target="../media/image39.jpeg"/><Relationship Id="rId18" Type="http://schemas.openxmlformats.org/officeDocument/2006/relationships/image" Target="../media/image44.png"/><Relationship Id="rId26" Type="http://schemas.openxmlformats.org/officeDocument/2006/relationships/image" Target="../media/image51.png"/><Relationship Id="rId3" Type="http://schemas.openxmlformats.org/officeDocument/2006/relationships/image" Target="../media/image29.png"/><Relationship Id="rId21" Type="http://schemas.openxmlformats.org/officeDocument/2006/relationships/image" Target="../media/image47.jpg"/><Relationship Id="rId34" Type="http://schemas.openxmlformats.org/officeDocument/2006/relationships/image" Target="../media/image59.png"/><Relationship Id="rId7" Type="http://schemas.openxmlformats.org/officeDocument/2006/relationships/image" Target="../media/image33.png"/><Relationship Id="rId12" Type="http://schemas.openxmlformats.org/officeDocument/2006/relationships/image" Target="../media/image38.jpg"/><Relationship Id="rId17" Type="http://schemas.openxmlformats.org/officeDocument/2006/relationships/image" Target="../media/image43.png"/><Relationship Id="rId25" Type="http://schemas.openxmlformats.org/officeDocument/2006/relationships/image" Target="../media/image19.png"/><Relationship Id="rId33" Type="http://schemas.openxmlformats.org/officeDocument/2006/relationships/image" Target="../media/image58.png"/><Relationship Id="rId2" Type="http://schemas.openxmlformats.org/officeDocument/2006/relationships/notesSlide" Target="../notesSlides/notesSlide18.xml"/><Relationship Id="rId16" Type="http://schemas.openxmlformats.org/officeDocument/2006/relationships/image" Target="../media/image42.jpg"/><Relationship Id="rId20" Type="http://schemas.openxmlformats.org/officeDocument/2006/relationships/image" Target="../media/image46.png"/><Relationship Id="rId29" Type="http://schemas.openxmlformats.org/officeDocument/2006/relationships/image" Target="../media/image54.png"/><Relationship Id="rId1" Type="http://schemas.openxmlformats.org/officeDocument/2006/relationships/slideLayout" Target="../slideLayouts/slideLayout15.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7.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3.jpg"/><Relationship Id="rId36" Type="http://schemas.openxmlformats.org/officeDocument/2006/relationships/image" Target="../media/image61.svg"/><Relationship Id="rId10" Type="http://schemas.openxmlformats.org/officeDocument/2006/relationships/image" Target="../media/image36.png"/><Relationship Id="rId19" Type="http://schemas.openxmlformats.org/officeDocument/2006/relationships/image" Target="../media/image45.png"/><Relationship Id="rId31" Type="http://schemas.openxmlformats.org/officeDocument/2006/relationships/image" Target="../media/image56.jp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2.png"/><Relationship Id="rId30" Type="http://schemas.openxmlformats.org/officeDocument/2006/relationships/image" Target="../media/image55.jpg"/><Relationship Id="rId35"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features/devops-projects/"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devop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hyperlink" Target="https://digital.microsoftready.com/" TargetMode="External"/><Relationship Id="rId5" Type="http://schemas.openxmlformats.org/officeDocument/2006/relationships/hyperlink" Target="https://aka.ms/devopsassessment" TargetMode="External"/><Relationship Id="rId4" Type="http://schemas.openxmlformats.org/officeDocument/2006/relationships/hyperlink" Target="https://aka.ms/whatisdevop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0667935" cy="1828786"/>
          </a:xfrm>
        </p:spPr>
        <p:txBody>
          <a:bodyPr/>
          <a:lstStyle/>
          <a:p>
            <a:r>
              <a:rPr lang="en-US" dirty="0"/>
              <a:t>DevOps on Azure</a:t>
            </a:r>
          </a:p>
        </p:txBody>
      </p:sp>
      <p:sp>
        <p:nvSpPr>
          <p:cNvPr id="7" name="Text Placeholder 4">
            <a:extLst>
              <a:ext uri="{FF2B5EF4-FFF2-40B4-BE49-F238E27FC236}">
                <a16:creationId xmlns:a16="http://schemas.microsoft.com/office/drawing/2014/main" id="{C909E491-2D36-4F75-A25B-713643942D7B}"/>
              </a:ext>
            </a:extLst>
          </p:cNvPr>
          <p:cNvSpPr txBox="1">
            <a:spLocks/>
          </p:cNvSpPr>
          <p:nvPr/>
        </p:nvSpPr>
        <p:spPr>
          <a:xfrm>
            <a:off x="427037" y="4183062"/>
            <a:ext cx="10058400" cy="1828007"/>
          </a:xfrm>
          <a:prstGeom prst="rect">
            <a:avLst/>
          </a:prstGeom>
          <a:noFill/>
        </p:spPr>
        <p:txBody>
          <a:bodyPr vert="horz" wrap="square" lIns="164592" tIns="109728" rIns="164592"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200" kern="1200" spc="0" baseline="0">
                <a:gradFill>
                  <a:gsLst>
                    <a:gs pos="91000">
                      <a:schemeClr val="tx1"/>
                    </a:gs>
                    <a:gs pos="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ct val="0"/>
              </a:spcBef>
              <a:buSzTx/>
              <a:defRPr/>
            </a:pPr>
            <a:r>
              <a:rPr lang="en-GB" sz="4000" dirty="0">
                <a:gradFill>
                  <a:gsLst>
                    <a:gs pos="1250">
                      <a:schemeClr val="tx1"/>
                    </a:gs>
                    <a:gs pos="100000">
                      <a:schemeClr val="tx1"/>
                    </a:gs>
                  </a:gsLst>
                  <a:lin ang="5400000" scaled="0"/>
                </a:gradFill>
              </a:rPr>
              <a:t>Divya Vaishnavi</a:t>
            </a:r>
          </a:p>
          <a:p>
            <a:pPr lvl="0">
              <a:spcBef>
                <a:spcPct val="0"/>
              </a:spcBef>
              <a:buSzTx/>
              <a:defRPr/>
            </a:pPr>
            <a:r>
              <a:rPr lang="en-GB" dirty="0">
                <a:gradFill>
                  <a:gsLst>
                    <a:gs pos="1250">
                      <a:schemeClr val="tx1"/>
                    </a:gs>
                    <a:gs pos="100000">
                      <a:schemeClr val="tx1"/>
                    </a:gs>
                  </a:gsLst>
                  <a:lin ang="5400000" scaled="0"/>
                </a:gradFill>
              </a:rPr>
              <a:t>Sr. Program Manager</a:t>
            </a:r>
            <a:br>
              <a:rPr lang="en-GB" dirty="0">
                <a:gradFill>
                  <a:gsLst>
                    <a:gs pos="1250">
                      <a:schemeClr val="tx1"/>
                    </a:gs>
                    <a:gs pos="100000">
                      <a:schemeClr val="tx1"/>
                    </a:gs>
                  </a:gsLst>
                  <a:lin ang="5400000" scaled="0"/>
                </a:gradFill>
              </a:rPr>
            </a:br>
            <a:endParaRPr lang="en-GB" dirty="0">
              <a:gradFill>
                <a:gsLst>
                  <a:gs pos="1250">
                    <a:schemeClr val="tx1"/>
                  </a:gs>
                  <a:gs pos="100000">
                    <a:schemeClr val="tx1"/>
                  </a:gs>
                </a:gsLst>
                <a:lin ang="5400000" scaled="0"/>
              </a:gradFill>
            </a:endParaRPr>
          </a:p>
          <a:p>
            <a:pPr lvl="0">
              <a:spcBef>
                <a:spcPct val="0"/>
              </a:spcBef>
              <a:buSzTx/>
              <a:defRPr/>
            </a:pPr>
            <a:r>
              <a:rPr lang="en-US" dirty="0"/>
              <a:t>   @</a:t>
            </a:r>
            <a:r>
              <a:rPr lang="en-US" dirty="0" err="1"/>
              <a:t>divyavaishnavi</a:t>
            </a:r>
            <a:endParaRPr lang="en-US" dirty="0"/>
          </a:p>
          <a:p>
            <a:pPr lvl="0">
              <a:spcBef>
                <a:spcPct val="0"/>
              </a:spcBef>
              <a:buSzTx/>
              <a:defRPr/>
            </a:pPr>
            <a:r>
              <a:rPr lang="en-US" dirty="0"/>
              <a:t>    trends: #VSTS</a:t>
            </a:r>
            <a:r>
              <a:rPr lang="en-US"/>
              <a:t>; #GAB2018 </a:t>
            </a:r>
            <a:r>
              <a:rPr lang="en-US" dirty="0"/>
              <a:t>#</a:t>
            </a:r>
            <a:r>
              <a:rPr lang="en-US" dirty="0" err="1"/>
              <a:t>GlobalAzure</a:t>
            </a:r>
            <a:endParaRPr lang="en-GB" dirty="0">
              <a:gradFill>
                <a:gsLst>
                  <a:gs pos="1250">
                    <a:schemeClr val="tx1"/>
                  </a:gs>
                  <a:gs pos="100000">
                    <a:schemeClr val="tx1"/>
                  </a:gs>
                </a:gsLst>
                <a:lin ang="5400000" scaled="0"/>
              </a:gradFill>
            </a:endParaRPr>
          </a:p>
        </p:txBody>
      </p:sp>
      <p:pic>
        <p:nvPicPr>
          <p:cNvPr id="6" name="Picture 9">
            <a:extLst>
              <a:ext uri="{FF2B5EF4-FFF2-40B4-BE49-F238E27FC236}">
                <a16:creationId xmlns:a16="http://schemas.microsoft.com/office/drawing/2014/main" id="{F0DDCEBB-DD61-44E0-A019-A29E68D227A1}"/>
              </a:ext>
            </a:extLst>
          </p:cNvPr>
          <p:cNvPicPr>
            <a:picLocks noChangeAspect="1"/>
          </p:cNvPicPr>
          <p:nvPr/>
        </p:nvPicPr>
        <p:blipFill>
          <a:blip r:embed="rId3"/>
          <a:stretch>
            <a:fillRect/>
          </a:stretch>
        </p:blipFill>
        <p:spPr>
          <a:xfrm>
            <a:off x="579437" y="5785901"/>
            <a:ext cx="342481" cy="293430"/>
          </a:xfrm>
          <a:prstGeom prst="rect">
            <a:avLst/>
          </a:prstGeom>
        </p:spPr>
      </p:pic>
      <p:pic>
        <p:nvPicPr>
          <p:cNvPr id="5" name="Picture 9">
            <a:extLst>
              <a:ext uri="{FF2B5EF4-FFF2-40B4-BE49-F238E27FC236}">
                <a16:creationId xmlns:a16="http://schemas.microsoft.com/office/drawing/2014/main" id="{68DB5D87-0A03-4887-93E8-A38B544CF73F}"/>
              </a:ext>
            </a:extLst>
          </p:cNvPr>
          <p:cNvPicPr>
            <a:picLocks noChangeAspect="1"/>
          </p:cNvPicPr>
          <p:nvPr/>
        </p:nvPicPr>
        <p:blipFill>
          <a:blip r:embed="rId3"/>
          <a:stretch>
            <a:fillRect/>
          </a:stretch>
        </p:blipFill>
        <p:spPr>
          <a:xfrm>
            <a:off x="579437" y="6239667"/>
            <a:ext cx="342481" cy="293430"/>
          </a:xfrm>
          <a:prstGeom prst="rect">
            <a:avLst/>
          </a:prstGeom>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spTree>
    <p:extLst>
      <p:ext uri="{BB962C8B-B14F-4D97-AF65-F5344CB8AC3E}">
        <p14:creationId xmlns:p14="http://schemas.microsoft.com/office/powerpoint/2010/main" val="3718839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250"/>
                                        <p:tgtEl>
                                          <p:spTgt spid="6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250"/>
                                        <p:tgtEl>
                                          <p:spTgt spid="74"/>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2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5" name="Graphic 4">
            <a:extLst>
              <a:ext uri="{FF2B5EF4-FFF2-40B4-BE49-F238E27FC236}">
                <a16:creationId xmlns:a16="http://schemas.microsoft.com/office/drawing/2014/main" id="{478BAD14-AA50-4311-A028-F3DAA8A2BE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9710" r="23547" b="34778"/>
          <a:stretch/>
        </p:blipFill>
        <p:spPr>
          <a:xfrm>
            <a:off x="9964834" y="3353246"/>
            <a:ext cx="1293963" cy="939531"/>
          </a:xfrm>
          <a:prstGeom prst="rect">
            <a:avLst/>
          </a:prstGeom>
        </p:spPr>
      </p:pic>
      <p:pic>
        <p:nvPicPr>
          <p:cNvPr id="7" name="Picture 6">
            <a:extLst>
              <a:ext uri="{FF2B5EF4-FFF2-40B4-BE49-F238E27FC236}">
                <a16:creationId xmlns:a16="http://schemas.microsoft.com/office/drawing/2014/main" id="{4D1C0EEB-2B8C-46BE-9D9A-4CEB1D0C52F6}"/>
              </a:ext>
            </a:extLst>
          </p:cNvPr>
          <p:cNvPicPr>
            <a:picLocks noChangeAspect="1"/>
          </p:cNvPicPr>
          <p:nvPr/>
        </p:nvPicPr>
        <p:blipFill>
          <a:blip r:embed="rId5"/>
          <a:stretch>
            <a:fillRect/>
          </a:stretch>
        </p:blipFill>
        <p:spPr>
          <a:xfrm>
            <a:off x="1181913" y="3372393"/>
            <a:ext cx="920384" cy="920384"/>
          </a:xfrm>
          <a:prstGeom prst="rect">
            <a:avLst/>
          </a:prstGeom>
        </p:spPr>
      </p:pic>
      <p:pic>
        <p:nvPicPr>
          <p:cNvPr id="16" name="Picture 15">
            <a:extLst>
              <a:ext uri="{FF2B5EF4-FFF2-40B4-BE49-F238E27FC236}">
                <a16:creationId xmlns:a16="http://schemas.microsoft.com/office/drawing/2014/main" id="{9F007F24-F6F0-4F60-961E-12FAD4C45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3258" y="3353246"/>
            <a:ext cx="702298" cy="971828"/>
          </a:xfrm>
          <a:prstGeom prst="rect">
            <a:avLst/>
          </a:prstGeom>
        </p:spPr>
      </p:pic>
      <p:sp>
        <p:nvSpPr>
          <p:cNvPr id="22" name="TextBox 21">
            <a:extLst>
              <a:ext uri="{FF2B5EF4-FFF2-40B4-BE49-F238E27FC236}">
                <a16:creationId xmlns:a16="http://schemas.microsoft.com/office/drawing/2014/main" id="{CDCA6E42-EA12-446B-B439-8B0F8008E50E}"/>
              </a:ext>
            </a:extLst>
          </p:cNvPr>
          <p:cNvSpPr txBox="1"/>
          <p:nvPr/>
        </p:nvSpPr>
        <p:spPr>
          <a:xfrm>
            <a:off x="6597428" y="6011862"/>
            <a:ext cx="4999895"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Octopus Deploy ASP.NET Web App</a:t>
            </a:r>
          </a:p>
        </p:txBody>
      </p:sp>
      <p:pic>
        <p:nvPicPr>
          <p:cNvPr id="8" name="Picture 7" descr="A close up of a sign&#10;&#10;Description generated with high confidence">
            <a:extLst>
              <a:ext uri="{FF2B5EF4-FFF2-40B4-BE49-F238E27FC236}">
                <a16:creationId xmlns:a16="http://schemas.microsoft.com/office/drawing/2014/main" id="{677346F5-D525-4C40-B43D-765A8C3C6F22}"/>
              </a:ext>
            </a:extLst>
          </p:cNvPr>
          <p:cNvPicPr>
            <a:picLocks noChangeAspect="1"/>
          </p:cNvPicPr>
          <p:nvPr/>
        </p:nvPicPr>
        <p:blipFill rotWithShape="1">
          <a:blip r:embed="rId7"/>
          <a:srcRect r="81955"/>
          <a:stretch/>
        </p:blipFill>
        <p:spPr>
          <a:xfrm>
            <a:off x="7947694" y="3258886"/>
            <a:ext cx="1044059" cy="1128250"/>
          </a:xfrm>
          <a:prstGeom prst="rect">
            <a:avLst/>
          </a:prstGeom>
        </p:spPr>
      </p:pic>
      <p:grpSp>
        <p:nvGrpSpPr>
          <p:cNvPr id="9" name="Group 8">
            <a:extLst>
              <a:ext uri="{FF2B5EF4-FFF2-40B4-BE49-F238E27FC236}">
                <a16:creationId xmlns:a16="http://schemas.microsoft.com/office/drawing/2014/main" id="{8D83B2EF-9F92-489D-AC56-58548F591B1F}"/>
              </a:ext>
            </a:extLst>
          </p:cNvPr>
          <p:cNvGrpSpPr/>
          <p:nvPr/>
        </p:nvGrpSpPr>
        <p:grpSpPr>
          <a:xfrm>
            <a:off x="5784741" y="3164527"/>
            <a:ext cx="1044059" cy="1391379"/>
            <a:chOff x="5784741" y="3164527"/>
            <a:chExt cx="1044059" cy="1391379"/>
          </a:xfrm>
        </p:grpSpPr>
        <p:sp>
          <p:nvSpPr>
            <p:cNvPr id="3" name="TextBox 2">
              <a:extLst>
                <a:ext uri="{FF2B5EF4-FFF2-40B4-BE49-F238E27FC236}">
                  <a16:creationId xmlns:a16="http://schemas.microsoft.com/office/drawing/2014/main" id="{08D662F6-8267-4065-A3AF-38A649212FC2}"/>
                </a:ext>
              </a:extLst>
            </p:cNvPr>
            <p:cNvSpPr txBox="1"/>
            <p:nvPr/>
          </p:nvSpPr>
          <p:spPr>
            <a:xfrm>
              <a:off x="5784741" y="4094241"/>
              <a:ext cx="989951" cy="461665"/>
            </a:xfrm>
            <a:prstGeom prst="rect">
              <a:avLst/>
            </a:prstGeom>
            <a:noFill/>
          </p:spPr>
          <p:txBody>
            <a:bodyPr wrap="none" lIns="182880" tIns="146304" rIns="182880" bIns="146304" rtlCol="0">
              <a:spAutoFit/>
            </a:bodyPr>
            <a:lstStyle/>
            <a:p>
              <a:pPr>
                <a:lnSpc>
                  <a:spcPct val="90000"/>
                </a:lnSpc>
                <a:spcAft>
                  <a:spcPts val="600"/>
                </a:spcAft>
              </a:pPr>
              <a:r>
                <a:rPr lang="en-GB" sz="1200" dirty="0" err="1">
                  <a:gradFill>
                    <a:gsLst>
                      <a:gs pos="2917">
                        <a:schemeClr val="tx1"/>
                      </a:gs>
                      <a:gs pos="30000">
                        <a:schemeClr val="tx1"/>
                      </a:gs>
                    </a:gsLst>
                    <a:lin ang="5400000" scaled="0"/>
                  </a:gradFill>
                </a:rPr>
                <a:t>OctoPack</a:t>
              </a:r>
              <a:endParaRPr lang="en-GB" sz="1200" dirty="0">
                <a:gradFill>
                  <a:gsLst>
                    <a:gs pos="2917">
                      <a:schemeClr val="tx1"/>
                    </a:gs>
                    <a:gs pos="30000">
                      <a:schemeClr val="tx1"/>
                    </a:gs>
                  </a:gsLst>
                  <a:lin ang="5400000" scaled="0"/>
                </a:gradFill>
              </a:endParaRPr>
            </a:p>
          </p:txBody>
        </p:sp>
        <p:pic>
          <p:nvPicPr>
            <p:cNvPr id="20" name="Picture 19" descr="A close up of a sign&#10;&#10;Description generated with high confidence">
              <a:extLst>
                <a:ext uri="{FF2B5EF4-FFF2-40B4-BE49-F238E27FC236}">
                  <a16:creationId xmlns:a16="http://schemas.microsoft.com/office/drawing/2014/main" id="{EF37992B-C801-4F20-864E-ADD22E3F5296}"/>
                </a:ext>
              </a:extLst>
            </p:cNvPr>
            <p:cNvPicPr>
              <a:picLocks noChangeAspect="1"/>
            </p:cNvPicPr>
            <p:nvPr/>
          </p:nvPicPr>
          <p:blipFill rotWithShape="1">
            <a:blip r:embed="rId7"/>
            <a:srcRect r="81955"/>
            <a:stretch/>
          </p:blipFill>
          <p:spPr>
            <a:xfrm>
              <a:off x="5784741" y="3164527"/>
              <a:ext cx="1044059" cy="1128250"/>
            </a:xfrm>
            <a:prstGeom prst="rect">
              <a:avLst/>
            </a:prstGeom>
          </p:spPr>
        </p:pic>
      </p:grpSp>
    </p:spTree>
    <p:extLst>
      <p:ext uri="{BB962C8B-B14F-4D97-AF65-F5344CB8AC3E}">
        <p14:creationId xmlns:p14="http://schemas.microsoft.com/office/powerpoint/2010/main" val="38915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20" name="Picture 19">
            <a:extLst>
              <a:ext uri="{FF2B5EF4-FFF2-40B4-BE49-F238E27FC236}">
                <a16:creationId xmlns:a16="http://schemas.microsoft.com/office/drawing/2014/main" id="{F770CC80-D4BE-4720-A7F3-70B91667863A}"/>
              </a:ext>
            </a:extLst>
          </p:cNvPr>
          <p:cNvPicPr>
            <a:picLocks noChangeAspect="1"/>
          </p:cNvPicPr>
          <p:nvPr/>
        </p:nvPicPr>
        <p:blipFill rotWithShape="1">
          <a:blip r:embed="rId3"/>
          <a:srcRect t="9842" b="37160"/>
          <a:stretch/>
        </p:blipFill>
        <p:spPr>
          <a:xfrm>
            <a:off x="5434280" y="3343852"/>
            <a:ext cx="1778423" cy="840898"/>
          </a:xfrm>
          <a:prstGeom prst="rect">
            <a:avLst/>
          </a:prstGeom>
        </p:spPr>
      </p:pic>
      <p:pic>
        <p:nvPicPr>
          <p:cNvPr id="21" name="Picture 20">
            <a:extLst>
              <a:ext uri="{FF2B5EF4-FFF2-40B4-BE49-F238E27FC236}">
                <a16:creationId xmlns:a16="http://schemas.microsoft.com/office/drawing/2014/main" id="{588695E2-25DD-4B01-8151-13F3E943F2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8677" y="3372393"/>
            <a:ext cx="865227" cy="844528"/>
          </a:xfrm>
          <a:prstGeom prst="rect">
            <a:avLst/>
          </a:prstGeom>
        </p:spPr>
      </p:pic>
      <p:sp>
        <p:nvSpPr>
          <p:cNvPr id="31" name="TextBox 30">
            <a:extLst>
              <a:ext uri="{FF2B5EF4-FFF2-40B4-BE49-F238E27FC236}">
                <a16:creationId xmlns:a16="http://schemas.microsoft.com/office/drawing/2014/main" id="{ADA7E6AB-E6D3-4AFA-A25F-D0FDB15F6133}"/>
              </a:ext>
            </a:extLst>
          </p:cNvPr>
          <p:cNvSpPr txBox="1"/>
          <p:nvPr/>
        </p:nvSpPr>
        <p:spPr>
          <a:xfrm>
            <a:off x="1603444" y="6014465"/>
            <a:ext cx="9380710"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Azure Container Registry to Azure Container Service with Kubernetes</a:t>
            </a:r>
          </a:p>
        </p:txBody>
      </p:sp>
      <p:pic>
        <p:nvPicPr>
          <p:cNvPr id="22" name="Picture 21">
            <a:extLst>
              <a:ext uri="{FF2B5EF4-FFF2-40B4-BE49-F238E27FC236}">
                <a16:creationId xmlns:a16="http://schemas.microsoft.com/office/drawing/2014/main" id="{9BAF3500-9931-4458-93F7-7CD9C184FC86}"/>
              </a:ext>
            </a:extLst>
          </p:cNvPr>
          <p:cNvPicPr>
            <a:picLocks noChangeAspect="1"/>
          </p:cNvPicPr>
          <p:nvPr/>
        </p:nvPicPr>
        <p:blipFill>
          <a:blip r:embed="rId5"/>
          <a:stretch>
            <a:fillRect/>
          </a:stretch>
        </p:blipFill>
        <p:spPr>
          <a:xfrm>
            <a:off x="3598378" y="3299296"/>
            <a:ext cx="1011215" cy="1011215"/>
          </a:xfrm>
          <a:prstGeom prst="rect">
            <a:avLst/>
          </a:prstGeom>
        </p:spPr>
      </p:pic>
      <p:pic>
        <p:nvPicPr>
          <p:cNvPr id="24" name="Picture 23">
            <a:extLst>
              <a:ext uri="{FF2B5EF4-FFF2-40B4-BE49-F238E27FC236}">
                <a16:creationId xmlns:a16="http://schemas.microsoft.com/office/drawing/2014/main" id="{FFA95496-CA83-4B84-BAEB-A802A611C3E2}"/>
              </a:ext>
            </a:extLst>
          </p:cNvPr>
          <p:cNvPicPr>
            <a:picLocks noChangeAspect="1"/>
          </p:cNvPicPr>
          <p:nvPr/>
        </p:nvPicPr>
        <p:blipFill>
          <a:blip r:embed="rId5"/>
          <a:stretch>
            <a:fillRect/>
          </a:stretch>
        </p:blipFill>
        <p:spPr>
          <a:xfrm>
            <a:off x="7908883" y="3321787"/>
            <a:ext cx="966234" cy="966234"/>
          </a:xfrm>
          <a:prstGeom prst="rect">
            <a:avLst/>
          </a:prstGeom>
        </p:spPr>
      </p:pic>
      <p:pic>
        <p:nvPicPr>
          <p:cNvPr id="18" name="Picture 17">
            <a:extLst>
              <a:ext uri="{FF2B5EF4-FFF2-40B4-BE49-F238E27FC236}">
                <a16:creationId xmlns:a16="http://schemas.microsoft.com/office/drawing/2014/main" id="{49DDC0FB-36FB-441B-B861-D56D8F04C46E}"/>
              </a:ext>
            </a:extLst>
          </p:cNvPr>
          <p:cNvPicPr>
            <a:picLocks noChangeAspect="1"/>
          </p:cNvPicPr>
          <p:nvPr/>
        </p:nvPicPr>
        <p:blipFill>
          <a:blip r:embed="rId6"/>
          <a:stretch>
            <a:fillRect/>
          </a:stretch>
        </p:blipFill>
        <p:spPr>
          <a:xfrm>
            <a:off x="1143252" y="3366278"/>
            <a:ext cx="920384" cy="920384"/>
          </a:xfrm>
          <a:prstGeom prst="rect">
            <a:avLst/>
          </a:prstGeom>
        </p:spPr>
      </p:pic>
    </p:spTree>
    <p:extLst>
      <p:ext uri="{BB962C8B-B14F-4D97-AF65-F5344CB8AC3E}">
        <p14:creationId xmlns:p14="http://schemas.microsoft.com/office/powerpoint/2010/main" val="104049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16" name="Picture 15">
            <a:extLst>
              <a:ext uri="{FF2B5EF4-FFF2-40B4-BE49-F238E27FC236}">
                <a16:creationId xmlns:a16="http://schemas.microsoft.com/office/drawing/2014/main" id="{9F007F24-F6F0-4F60-961E-12FAD4C45D70}"/>
              </a:ext>
            </a:extLst>
          </p:cNvPr>
          <p:cNvPicPr>
            <a:picLocks noChangeAspect="1"/>
          </p:cNvPicPr>
          <p:nvPr/>
        </p:nvPicPr>
        <p:blipFill>
          <a:blip r:embed="rId3"/>
          <a:stretch>
            <a:fillRect/>
          </a:stretch>
        </p:blipFill>
        <p:spPr>
          <a:xfrm>
            <a:off x="3598378" y="3299296"/>
            <a:ext cx="1011215" cy="1011215"/>
          </a:xfrm>
          <a:prstGeom prst="rect">
            <a:avLst/>
          </a:prstGeom>
        </p:spPr>
      </p:pic>
      <p:pic>
        <p:nvPicPr>
          <p:cNvPr id="19" name="Picture 18">
            <a:extLst>
              <a:ext uri="{FF2B5EF4-FFF2-40B4-BE49-F238E27FC236}">
                <a16:creationId xmlns:a16="http://schemas.microsoft.com/office/drawing/2014/main" id="{8076C784-3081-46ED-BC10-F4BE6FD2C1B9}"/>
              </a:ext>
            </a:extLst>
          </p:cNvPr>
          <p:cNvPicPr>
            <a:picLocks noChangeAspect="1"/>
          </p:cNvPicPr>
          <p:nvPr/>
        </p:nvPicPr>
        <p:blipFill>
          <a:blip r:embed="rId3"/>
          <a:stretch>
            <a:fillRect/>
          </a:stretch>
        </p:blipFill>
        <p:spPr>
          <a:xfrm>
            <a:off x="7908883" y="3321787"/>
            <a:ext cx="966234" cy="966234"/>
          </a:xfrm>
          <a:prstGeom prst="rect">
            <a:avLst/>
          </a:prstGeom>
        </p:spPr>
      </p:pic>
      <p:pic>
        <p:nvPicPr>
          <p:cNvPr id="23" name="Picture 22">
            <a:extLst>
              <a:ext uri="{FF2B5EF4-FFF2-40B4-BE49-F238E27FC236}">
                <a16:creationId xmlns:a16="http://schemas.microsoft.com/office/drawing/2014/main" id="{988ADD35-4443-4C27-9B20-2164B003B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912" y="3357385"/>
            <a:ext cx="904486" cy="904486"/>
          </a:xfrm>
          <a:prstGeom prst="rect">
            <a:avLst/>
          </a:prstGeom>
        </p:spPr>
      </p:pic>
      <p:pic>
        <p:nvPicPr>
          <p:cNvPr id="17" name="Picture 16">
            <a:extLst>
              <a:ext uri="{FF2B5EF4-FFF2-40B4-BE49-F238E27FC236}">
                <a16:creationId xmlns:a16="http://schemas.microsoft.com/office/drawing/2014/main" id="{24B81652-A283-4E36-A7B9-821C8876E65E}"/>
              </a:ext>
            </a:extLst>
          </p:cNvPr>
          <p:cNvPicPr>
            <a:picLocks noChangeAspect="1"/>
          </p:cNvPicPr>
          <p:nvPr/>
        </p:nvPicPr>
        <p:blipFill>
          <a:blip r:embed="rId5"/>
          <a:stretch>
            <a:fillRect/>
          </a:stretch>
        </p:blipFill>
        <p:spPr>
          <a:xfrm>
            <a:off x="5595486" y="3497262"/>
            <a:ext cx="1446898" cy="490016"/>
          </a:xfrm>
          <a:prstGeom prst="rect">
            <a:avLst/>
          </a:prstGeom>
        </p:spPr>
      </p:pic>
      <p:grpSp>
        <p:nvGrpSpPr>
          <p:cNvPr id="18" name="Group 17">
            <a:extLst>
              <a:ext uri="{FF2B5EF4-FFF2-40B4-BE49-F238E27FC236}">
                <a16:creationId xmlns:a16="http://schemas.microsoft.com/office/drawing/2014/main" id="{96D6D24A-EC3F-4966-A35F-FE851723AD71}"/>
              </a:ext>
            </a:extLst>
          </p:cNvPr>
          <p:cNvGrpSpPr/>
          <p:nvPr/>
        </p:nvGrpSpPr>
        <p:grpSpPr>
          <a:xfrm>
            <a:off x="9822660" y="3347937"/>
            <a:ext cx="1528898" cy="913934"/>
            <a:chOff x="8217731" y="4992701"/>
            <a:chExt cx="1989211" cy="1189097"/>
          </a:xfrm>
        </p:grpSpPr>
        <p:pic>
          <p:nvPicPr>
            <p:cNvPr id="22" name="Picture 2" descr="Image result for azure vm">
              <a:hlinkClick r:id="rId6"/>
              <a:extLst>
                <a:ext uri="{FF2B5EF4-FFF2-40B4-BE49-F238E27FC236}">
                  <a16:creationId xmlns:a16="http://schemas.microsoft.com/office/drawing/2014/main" id="{A8DB4596-46B5-409F-8DD2-D00D1F79C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7731" y="4992701"/>
              <a:ext cx="1684449" cy="8843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azure vm">
              <a:hlinkClick r:id="rId6"/>
              <a:extLst>
                <a:ext uri="{FF2B5EF4-FFF2-40B4-BE49-F238E27FC236}">
                  <a16:creationId xmlns:a16="http://schemas.microsoft.com/office/drawing/2014/main" id="{935B084A-1EE3-4B9F-B75D-446A5CB873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0112" y="5145081"/>
              <a:ext cx="1684449" cy="88433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azure vm">
              <a:hlinkClick r:id="rId6"/>
              <a:extLst>
                <a:ext uri="{FF2B5EF4-FFF2-40B4-BE49-F238E27FC236}">
                  <a16:creationId xmlns:a16="http://schemas.microsoft.com/office/drawing/2014/main" id="{91DC4011-3FC7-4B48-813B-7D2F59F2BA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2493" y="5297462"/>
              <a:ext cx="1684449" cy="884336"/>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2C30B975-1EDB-4F53-8A3F-4B2F54C2F296}"/>
              </a:ext>
            </a:extLst>
          </p:cNvPr>
          <p:cNvSpPr txBox="1"/>
          <p:nvPr/>
        </p:nvSpPr>
        <p:spPr>
          <a:xfrm>
            <a:off x="6956885" y="6011862"/>
            <a:ext cx="4640438"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Azure VM Scale Sets with Packer</a:t>
            </a:r>
          </a:p>
        </p:txBody>
      </p:sp>
    </p:spTree>
    <p:extLst>
      <p:ext uri="{BB962C8B-B14F-4D97-AF65-F5344CB8AC3E}">
        <p14:creationId xmlns:p14="http://schemas.microsoft.com/office/powerpoint/2010/main" val="16638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699-C6BA-4268-9260-98FB18B0AC11}"/>
              </a:ext>
            </a:extLst>
          </p:cNvPr>
          <p:cNvSpPr>
            <a:spLocks noGrp="1"/>
          </p:cNvSpPr>
          <p:nvPr>
            <p:ph type="title" idx="4294967295"/>
          </p:nvPr>
        </p:nvSpPr>
        <p:spPr>
          <a:xfrm>
            <a:off x="547688" y="295275"/>
            <a:ext cx="11888787" cy="917575"/>
          </a:xfrm>
        </p:spPr>
        <p:txBody>
          <a:bodyPr/>
          <a:lstStyle/>
          <a:p>
            <a:r>
              <a:rPr lang="en-GB" sz="5400" dirty="0"/>
              <a:t>Continuous Delivery with VSTS</a:t>
            </a:r>
          </a:p>
        </p:txBody>
      </p:sp>
      <p:sp>
        <p:nvSpPr>
          <p:cNvPr id="5" name="Text Placeholder 2">
            <a:extLst>
              <a:ext uri="{FF2B5EF4-FFF2-40B4-BE49-F238E27FC236}">
                <a16:creationId xmlns:a16="http://schemas.microsoft.com/office/drawing/2014/main" id="{90ACFC41-E285-46D8-AAA1-060242DDDA08}"/>
              </a:ext>
            </a:extLst>
          </p:cNvPr>
          <p:cNvSpPr txBox="1">
            <a:spLocks/>
          </p:cNvSpPr>
          <p:nvPr/>
        </p:nvSpPr>
        <p:spPr>
          <a:xfrm>
            <a:off x="745629" y="1481038"/>
            <a:ext cx="10153128" cy="5112568"/>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GB" dirty="0"/>
              <a:t>Any app, any developer, any platform</a:t>
            </a:r>
          </a:p>
          <a:p>
            <a:pPr>
              <a:spcBef>
                <a:spcPts val="1800"/>
              </a:spcBef>
            </a:pPr>
            <a:r>
              <a:rPr lang="en-GB" dirty="0"/>
              <a:t>Best DevOps offering for targeting Azure</a:t>
            </a:r>
          </a:p>
          <a:p>
            <a:pPr>
              <a:spcBef>
                <a:spcPts val="1800"/>
              </a:spcBef>
            </a:pPr>
            <a:r>
              <a:rPr lang="en-GB" dirty="0"/>
              <a:t>Enterprise class – grows with customer</a:t>
            </a:r>
          </a:p>
          <a:p>
            <a:pPr>
              <a:spcBef>
                <a:spcPts val="1800"/>
              </a:spcBef>
            </a:pPr>
            <a:r>
              <a:rPr lang="en-GB" dirty="0"/>
              <a:t>Fully integrated with OSS, Jenkins, GitHub etc</a:t>
            </a:r>
            <a:endParaRPr lang="en-GB" sz="100" dirty="0"/>
          </a:p>
          <a:p>
            <a:pPr>
              <a:spcBef>
                <a:spcPts val="1800"/>
              </a:spcBef>
            </a:pPr>
            <a:r>
              <a:rPr lang="en-GB" dirty="0"/>
              <a:t>Lowers the barriers to entry</a:t>
            </a:r>
          </a:p>
          <a:p>
            <a:pPr marL="0" indent="0">
              <a:spcBef>
                <a:spcPts val="1800"/>
              </a:spcBef>
              <a:buNone/>
            </a:pPr>
            <a:endParaRPr lang="en-GB" dirty="0"/>
          </a:p>
        </p:txBody>
      </p:sp>
    </p:spTree>
    <p:extLst>
      <p:ext uri="{BB962C8B-B14F-4D97-AF65-F5344CB8AC3E}">
        <p14:creationId xmlns:p14="http://schemas.microsoft.com/office/powerpoint/2010/main" val="3938004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47B1-E4AB-476E-9A84-9838008D4C51}"/>
              </a:ext>
            </a:extLst>
          </p:cNvPr>
          <p:cNvSpPr>
            <a:spLocks noGrp="1"/>
          </p:cNvSpPr>
          <p:nvPr>
            <p:ph type="title" idx="4294967295"/>
          </p:nvPr>
        </p:nvSpPr>
        <p:spPr>
          <a:xfrm>
            <a:off x="547688" y="295275"/>
            <a:ext cx="11888787" cy="917575"/>
          </a:xfrm>
        </p:spPr>
        <p:txBody>
          <a:bodyPr/>
          <a:lstStyle/>
          <a:p>
            <a:r>
              <a:rPr lang="en-US" dirty="0"/>
              <a:t>Where to start ?</a:t>
            </a:r>
          </a:p>
        </p:txBody>
      </p:sp>
      <p:sp>
        <p:nvSpPr>
          <p:cNvPr id="3" name="Text Placeholder 2">
            <a:extLst>
              <a:ext uri="{FF2B5EF4-FFF2-40B4-BE49-F238E27FC236}">
                <a16:creationId xmlns:a16="http://schemas.microsoft.com/office/drawing/2014/main" id="{84F45FF6-AB6D-45A6-8313-1DB654CA914B}"/>
              </a:ext>
            </a:extLst>
          </p:cNvPr>
          <p:cNvSpPr>
            <a:spLocks noGrp="1"/>
          </p:cNvSpPr>
          <p:nvPr>
            <p:ph type="body" sz="quarter" idx="4294967295"/>
          </p:nvPr>
        </p:nvSpPr>
        <p:spPr>
          <a:xfrm>
            <a:off x="672842" y="1690687"/>
            <a:ext cx="6934200" cy="3613150"/>
          </a:xfrm>
        </p:spPr>
        <p:txBody>
          <a:bodyPr/>
          <a:lstStyle/>
          <a:p>
            <a:r>
              <a:rPr lang="en-US" sz="3200" dirty="0"/>
              <a:t>VSTS Portal</a:t>
            </a:r>
          </a:p>
          <a:p>
            <a:r>
              <a:rPr lang="en-US" sz="3200" dirty="0"/>
              <a:t>Azure Portal</a:t>
            </a:r>
          </a:p>
          <a:p>
            <a:r>
              <a:rPr lang="en-US" sz="3200" dirty="0"/>
              <a:t>Visual Studio 2017 IDE</a:t>
            </a:r>
          </a:p>
          <a:p>
            <a:r>
              <a:rPr lang="en-US" sz="3200" dirty="0"/>
              <a:t>AZ CLI</a:t>
            </a:r>
          </a:p>
          <a:p>
            <a:r>
              <a:rPr lang="en-US" sz="3200" dirty="0"/>
              <a:t>PowerShell</a:t>
            </a:r>
          </a:p>
          <a:p>
            <a:r>
              <a:rPr lang="en-US" sz="3200" dirty="0"/>
              <a:t>Others..</a:t>
            </a:r>
          </a:p>
        </p:txBody>
      </p:sp>
      <p:pic>
        <p:nvPicPr>
          <p:cNvPr id="15" name="Picture 14" descr="A close up of a sign&#10;&#10;Description generated with very high confidence">
            <a:extLst>
              <a:ext uri="{FF2B5EF4-FFF2-40B4-BE49-F238E27FC236}">
                <a16:creationId xmlns:a16="http://schemas.microsoft.com/office/drawing/2014/main" id="{1B451E4E-45F2-42B4-A549-F500FA2790CE}"/>
              </a:ext>
            </a:extLst>
          </p:cNvPr>
          <p:cNvPicPr>
            <a:picLocks noChangeAspect="1"/>
          </p:cNvPicPr>
          <p:nvPr/>
        </p:nvPicPr>
        <p:blipFill>
          <a:blip r:embed="rId3"/>
          <a:stretch>
            <a:fillRect/>
          </a:stretch>
        </p:blipFill>
        <p:spPr>
          <a:xfrm>
            <a:off x="8313738" y="1287462"/>
            <a:ext cx="3467100" cy="4933950"/>
          </a:xfrm>
          <a:prstGeom prst="rect">
            <a:avLst/>
          </a:prstGeom>
        </p:spPr>
      </p:pic>
    </p:spTree>
    <p:extLst>
      <p:ext uri="{BB962C8B-B14F-4D97-AF65-F5344CB8AC3E}">
        <p14:creationId xmlns:p14="http://schemas.microsoft.com/office/powerpoint/2010/main" val="6615285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dirty="0"/>
              <a:t>Azure App Services</a:t>
            </a:r>
          </a:p>
        </p:txBody>
      </p:sp>
      <p:pic>
        <p:nvPicPr>
          <p:cNvPr id="4" name="Picture 3"/>
          <p:cNvPicPr>
            <a:picLocks noChangeAspect="1"/>
          </p:cNvPicPr>
          <p:nvPr/>
        </p:nvPicPr>
        <p:blipFill>
          <a:blip r:embed="rId3"/>
          <a:stretch>
            <a:fillRect/>
          </a:stretch>
        </p:blipFill>
        <p:spPr>
          <a:xfrm>
            <a:off x="655637" y="1897062"/>
            <a:ext cx="5943600" cy="3524251"/>
          </a:xfrm>
          <a:prstGeom prst="rect">
            <a:avLst/>
          </a:prstGeom>
        </p:spPr>
      </p:pic>
      <p:sp>
        <p:nvSpPr>
          <p:cNvPr id="5" name="TextBox 4"/>
          <p:cNvSpPr txBox="1"/>
          <p:nvPr/>
        </p:nvSpPr>
        <p:spPr>
          <a:xfrm>
            <a:off x="7208837" y="2278062"/>
            <a:ext cx="4876801"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Widely popular Azure Service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1 M+ active sites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Growing ~10% </a:t>
            </a:r>
            <a:r>
              <a:rPr lang="en-US" sz="2400" dirty="0" err="1">
                <a:gradFill>
                  <a:gsLst>
                    <a:gs pos="2917">
                      <a:schemeClr val="tx1"/>
                    </a:gs>
                    <a:gs pos="30000">
                      <a:schemeClr val="tx1"/>
                    </a:gs>
                  </a:gsLst>
                  <a:lin ang="5400000" scaled="0"/>
                </a:gradFill>
              </a:rPr>
              <a:t>MoM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751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1181862"/>
          </a:xfrm>
        </p:spPr>
        <p:txBody>
          <a:bodyPr/>
          <a:lstStyle/>
          <a:p>
            <a:r>
              <a:rPr lang="en-GB" dirty="0"/>
              <a:t>Getting started made easy:</a:t>
            </a:r>
          </a:p>
          <a:p>
            <a:r>
              <a:rPr lang="en-GB" dirty="0"/>
              <a:t>Azure DevOps Project</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313620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EB46-B4DE-4FB7-B0E1-212A9952A344}"/>
              </a:ext>
            </a:extLst>
          </p:cNvPr>
          <p:cNvSpPr>
            <a:spLocks noGrp="1"/>
          </p:cNvSpPr>
          <p:nvPr>
            <p:ph type="title" idx="4294967295"/>
          </p:nvPr>
        </p:nvSpPr>
        <p:spPr>
          <a:xfrm>
            <a:off x="0" y="219075"/>
            <a:ext cx="11890375" cy="917575"/>
          </a:xfrm>
        </p:spPr>
        <p:txBody>
          <a:bodyPr/>
          <a:lstStyle/>
          <a:p>
            <a:r>
              <a:rPr lang="en-US" dirty="0"/>
              <a:t>Get started fast on Azure </a:t>
            </a:r>
            <a:br>
              <a:rPr lang="en-US" dirty="0"/>
            </a:br>
            <a:r>
              <a:rPr lang="en-US" dirty="0"/>
              <a:t>with any language, any platform</a:t>
            </a:r>
          </a:p>
        </p:txBody>
      </p:sp>
      <p:sp>
        <p:nvSpPr>
          <p:cNvPr id="5" name="Text Placeholder 2">
            <a:extLst>
              <a:ext uri="{FF2B5EF4-FFF2-40B4-BE49-F238E27FC236}">
                <a16:creationId xmlns:a16="http://schemas.microsoft.com/office/drawing/2014/main" id="{26BB5CA9-70FB-4126-A675-35D87BC5E4F1}"/>
              </a:ext>
            </a:extLst>
          </p:cNvPr>
          <p:cNvSpPr txBox="1">
            <a:spLocks/>
          </p:cNvSpPr>
          <p:nvPr/>
        </p:nvSpPr>
        <p:spPr>
          <a:xfrm>
            <a:off x="427037" y="2430462"/>
            <a:ext cx="10134600" cy="2667000"/>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Built in support for popular application frameworks</a:t>
            </a:r>
          </a:p>
          <a:p>
            <a:r>
              <a:rPr lang="en-US" sz="3200" dirty="0"/>
              <a:t>Deploy to platform of your choice</a:t>
            </a:r>
          </a:p>
          <a:p>
            <a:r>
              <a:rPr lang="en-US" sz="3200" dirty="0"/>
              <a:t>Get fully integrated CI/CD pipeline automatically</a:t>
            </a:r>
          </a:p>
          <a:p>
            <a:r>
              <a:rPr lang="en-US" sz="3200" dirty="0"/>
              <a:t>Application Insights integration</a:t>
            </a:r>
          </a:p>
        </p:txBody>
      </p:sp>
      <p:pic>
        <p:nvPicPr>
          <p:cNvPr id="1026" name="Picture 2" descr="https://azurecomcdn.azureedge.net/cvt-e2c30016957e4dfa2dd5ab175b3592c981d5ae628430b1a0e1426b492eabf034/images/page/features/devops-projects/asset-1.png">
            <a:extLst>
              <a:ext uri="{FF2B5EF4-FFF2-40B4-BE49-F238E27FC236}">
                <a16:creationId xmlns:a16="http://schemas.microsoft.com/office/drawing/2014/main" id="{AEE94385-957F-4A8B-B75F-D140311E6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1396" y="4483893"/>
            <a:ext cx="2811623" cy="197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3468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FCB82-619B-420B-8984-B8ED4A18846D}"/>
              </a:ext>
            </a:extLst>
          </p:cNvPr>
          <p:cNvSpPr/>
          <p:nvPr/>
        </p:nvSpPr>
        <p:spPr bwMode="auto">
          <a:xfrm>
            <a:off x="458018" y="1249034"/>
            <a:ext cx="5760220" cy="254848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9FE88E44-1690-4FAA-8D0B-CE56F053BD00}"/>
              </a:ext>
            </a:extLst>
          </p:cNvPr>
          <p:cNvSpPr/>
          <p:nvPr/>
        </p:nvSpPr>
        <p:spPr bwMode="auto">
          <a:xfrm>
            <a:off x="6403141" y="1249034"/>
            <a:ext cx="5760220" cy="254848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90E2B018-3AA3-4D0E-BD4D-2491FD2A6BD0}"/>
              </a:ext>
            </a:extLst>
          </p:cNvPr>
          <p:cNvSpPr/>
          <p:nvPr/>
        </p:nvSpPr>
        <p:spPr bwMode="auto">
          <a:xfrm>
            <a:off x="458018" y="3966192"/>
            <a:ext cx="5760220" cy="26550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08311DB-157A-4989-A846-4945A04836B3}"/>
              </a:ext>
            </a:extLst>
          </p:cNvPr>
          <p:cNvSpPr/>
          <p:nvPr/>
        </p:nvSpPr>
        <p:spPr bwMode="auto">
          <a:xfrm>
            <a:off x="6403139" y="3966192"/>
            <a:ext cx="5760220" cy="26550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547688" y="295275"/>
            <a:ext cx="11888787" cy="917575"/>
          </a:xfrm>
        </p:spPr>
        <p:txBody>
          <a:bodyPr/>
          <a:lstStyle/>
          <a:p>
            <a:r>
              <a:rPr lang="en-US" dirty="0">
                <a:solidFill>
                  <a:schemeClr val="tx2"/>
                </a:solidFill>
              </a:rPr>
              <a:t>DevOps with Azure &amp; VSTS</a:t>
            </a: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endParaRPr lang="en-US" dirty="0">
              <a:solidFill>
                <a:schemeClr val="tx2"/>
              </a:solidFill>
            </a:endParaRPr>
          </a:p>
        </p:txBody>
      </p:sp>
      <p:grpSp>
        <p:nvGrpSpPr>
          <p:cNvPr id="6" name="Group 5">
            <a:extLst>
              <a:ext uri="{FF2B5EF4-FFF2-40B4-BE49-F238E27FC236}">
                <a16:creationId xmlns:a16="http://schemas.microsoft.com/office/drawing/2014/main" id="{A2CAC58D-3CFA-4758-90F0-BADA798B2C3D}"/>
              </a:ext>
            </a:extLst>
          </p:cNvPr>
          <p:cNvGrpSpPr/>
          <p:nvPr/>
        </p:nvGrpSpPr>
        <p:grpSpPr>
          <a:xfrm>
            <a:off x="5266190" y="2552407"/>
            <a:ext cx="2067055" cy="2067052"/>
            <a:chOff x="4900250" y="2494449"/>
            <a:chExt cx="2798958" cy="2798956"/>
          </a:xfrm>
        </p:grpSpPr>
        <p:sp>
          <p:nvSpPr>
            <p:cNvPr id="9" name="Oval 8">
              <a:extLst>
                <a:ext uri="{FF2B5EF4-FFF2-40B4-BE49-F238E27FC236}">
                  <a16:creationId xmlns:a16="http://schemas.microsoft.com/office/drawing/2014/main" id="{0EA203D4-1B7C-4589-BE15-806517C1BD82}"/>
                </a:ext>
              </a:extLst>
            </p:cNvPr>
            <p:cNvSpPr/>
            <p:nvPr/>
          </p:nvSpPr>
          <p:spPr>
            <a:xfrm>
              <a:off x="4900250" y="2494449"/>
              <a:ext cx="2798958" cy="2798956"/>
            </a:xfrm>
            <a:prstGeom prst="ellipse">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32563">
                <a:defRPr/>
              </a:pPr>
              <a:endParaRPr lang="en-US">
                <a:solidFill>
                  <a:schemeClr val="tx1"/>
                </a:solidFill>
                <a:latin typeface="Segoe UI Semilight"/>
              </a:endParaRPr>
            </a:p>
          </p:txBody>
        </p:sp>
        <p:sp>
          <p:nvSpPr>
            <p:cNvPr id="52" name="Oval 51">
              <a:extLst>
                <a:ext uri="{FF2B5EF4-FFF2-40B4-BE49-F238E27FC236}">
                  <a16:creationId xmlns:a16="http://schemas.microsoft.com/office/drawing/2014/main" id="{1738E53F-4327-41C6-8BB5-49367597F07F}"/>
                </a:ext>
              </a:extLst>
            </p:cNvPr>
            <p:cNvSpPr/>
            <p:nvPr/>
          </p:nvSpPr>
          <p:spPr>
            <a:xfrm>
              <a:off x="5177578" y="2771777"/>
              <a:ext cx="2244302" cy="2244300"/>
            </a:xfrm>
            <a:prstGeom prst="ellipse">
              <a:avLst/>
            </a:prstGeom>
            <a:ln>
              <a:headEnd type="non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defTabSz="932563">
                <a:defRPr/>
              </a:pPr>
              <a:endParaRPr lang="en-US">
                <a:solidFill>
                  <a:schemeClr val="tx1"/>
                </a:solidFill>
                <a:latin typeface="Segoe UI Semilight"/>
              </a:endParaRPr>
            </a:p>
          </p:txBody>
        </p:sp>
      </p:grpSp>
      <p:grpSp>
        <p:nvGrpSpPr>
          <p:cNvPr id="3" name="Group 2">
            <a:extLst>
              <a:ext uri="{FF2B5EF4-FFF2-40B4-BE49-F238E27FC236}">
                <a16:creationId xmlns:a16="http://schemas.microsoft.com/office/drawing/2014/main" id="{439C2E2A-73FF-4EFD-883D-5B262A673BE2}"/>
              </a:ext>
            </a:extLst>
          </p:cNvPr>
          <p:cNvGrpSpPr/>
          <p:nvPr/>
        </p:nvGrpSpPr>
        <p:grpSpPr>
          <a:xfrm>
            <a:off x="5766377" y="3058799"/>
            <a:ext cx="1066685" cy="1054269"/>
            <a:chOff x="5704282" y="3632660"/>
            <a:chExt cx="1066837" cy="1054419"/>
          </a:xfrm>
        </p:grpSpPr>
        <p:pic>
          <p:nvPicPr>
            <p:cNvPr id="47" name="Picture 46" descr="A close up of a logo&#10;&#10;Description generated with very high confidence">
              <a:extLst>
                <a:ext uri="{FF2B5EF4-FFF2-40B4-BE49-F238E27FC236}">
                  <a16:creationId xmlns:a16="http://schemas.microsoft.com/office/drawing/2014/main" id="{11AD1C94-2F11-4CDA-94A2-D0DA7CF46AA1}"/>
                </a:ext>
              </a:extLst>
            </p:cNvPr>
            <p:cNvPicPr>
              <a:picLocks noChangeAspect="1"/>
            </p:cNvPicPr>
            <p:nvPr/>
          </p:nvPicPr>
          <p:blipFill>
            <a:blip r:embed="rId3"/>
            <a:stretch>
              <a:fillRect/>
            </a:stretch>
          </p:blipFill>
          <p:spPr>
            <a:xfrm>
              <a:off x="5707047" y="3632660"/>
              <a:ext cx="1054419" cy="1054419"/>
            </a:xfrm>
            <a:prstGeom prst="rect">
              <a:avLst/>
            </a:prstGeom>
          </p:spPr>
        </p:pic>
        <p:sp>
          <p:nvSpPr>
            <p:cNvPr id="48" name="TextBox 47">
              <a:extLst>
                <a:ext uri="{FF2B5EF4-FFF2-40B4-BE49-F238E27FC236}">
                  <a16:creationId xmlns:a16="http://schemas.microsoft.com/office/drawing/2014/main" id="{92D84FF0-6DE5-4523-8D90-76A58972D07D}"/>
                </a:ext>
              </a:extLst>
            </p:cNvPr>
            <p:cNvSpPr txBox="1"/>
            <p:nvPr/>
          </p:nvSpPr>
          <p:spPr>
            <a:xfrm>
              <a:off x="5704282" y="3887929"/>
              <a:ext cx="1066837" cy="572464"/>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000" dirty="0">
                  <a:solidFill>
                    <a:srgbClr val="FFFFFF"/>
                  </a:solidFill>
                  <a:latin typeface="Segoe UI Semilight"/>
                </a:rPr>
                <a:t>VSTS</a:t>
              </a:r>
            </a:p>
          </p:txBody>
        </p:sp>
      </p:grpSp>
      <p:grpSp>
        <p:nvGrpSpPr>
          <p:cNvPr id="28" name="Group 27">
            <a:extLst>
              <a:ext uri="{FF2B5EF4-FFF2-40B4-BE49-F238E27FC236}">
                <a16:creationId xmlns:a16="http://schemas.microsoft.com/office/drawing/2014/main" id="{84C9A1BA-F244-4D1B-B43F-3EFD55FB272A}"/>
              </a:ext>
            </a:extLst>
          </p:cNvPr>
          <p:cNvGrpSpPr/>
          <p:nvPr/>
        </p:nvGrpSpPr>
        <p:grpSpPr>
          <a:xfrm>
            <a:off x="4983631" y="4082392"/>
            <a:ext cx="2881933" cy="2806182"/>
            <a:chOff x="4983455" y="4082473"/>
            <a:chExt cx="2882341" cy="2806580"/>
          </a:xfrm>
        </p:grpSpPr>
        <p:sp>
          <p:nvSpPr>
            <p:cNvPr id="15" name="TextBox 14">
              <a:extLst>
                <a:ext uri="{FF2B5EF4-FFF2-40B4-BE49-F238E27FC236}">
                  <a16:creationId xmlns:a16="http://schemas.microsoft.com/office/drawing/2014/main" id="{FD260DE5-6405-4F2B-8AA2-9DB369CE8E64}"/>
                </a:ext>
              </a:extLst>
            </p:cNvPr>
            <p:cNvSpPr txBox="1"/>
            <p:nvPr/>
          </p:nvSpPr>
          <p:spPr>
            <a:xfrm>
              <a:off x="6849971" y="4619882"/>
              <a:ext cx="737346"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Write code</a:t>
              </a:r>
            </a:p>
          </p:txBody>
        </p:sp>
        <p:sp>
          <p:nvSpPr>
            <p:cNvPr id="86" name="TextBox 85">
              <a:extLst>
                <a:ext uri="{FF2B5EF4-FFF2-40B4-BE49-F238E27FC236}">
                  <a16:creationId xmlns:a16="http://schemas.microsoft.com/office/drawing/2014/main" id="{CAA71D66-0D9D-4A0B-BC88-189DC402790C}"/>
                </a:ext>
              </a:extLst>
            </p:cNvPr>
            <p:cNvSpPr txBox="1"/>
            <p:nvPr/>
          </p:nvSpPr>
          <p:spPr>
            <a:xfrm>
              <a:off x="6847866" y="5374512"/>
              <a:ext cx="951549"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Version control</a:t>
              </a:r>
            </a:p>
          </p:txBody>
        </p:sp>
        <p:sp>
          <p:nvSpPr>
            <p:cNvPr id="87" name="TextBox 86">
              <a:extLst>
                <a:ext uri="{FF2B5EF4-FFF2-40B4-BE49-F238E27FC236}">
                  <a16:creationId xmlns:a16="http://schemas.microsoft.com/office/drawing/2014/main" id="{E3FD9EF6-B6E4-42B2-8EA4-A0C1AA23B1C2}"/>
                </a:ext>
              </a:extLst>
            </p:cNvPr>
            <p:cNvSpPr txBox="1"/>
            <p:nvPr/>
          </p:nvSpPr>
          <p:spPr>
            <a:xfrm>
              <a:off x="6847207" y="6129140"/>
              <a:ext cx="1018589"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Build verification</a:t>
              </a:r>
            </a:p>
          </p:txBody>
        </p:sp>
        <p:sp>
          <p:nvSpPr>
            <p:cNvPr id="88" name="TextBox 87">
              <a:extLst>
                <a:ext uri="{FF2B5EF4-FFF2-40B4-BE49-F238E27FC236}">
                  <a16:creationId xmlns:a16="http://schemas.microsoft.com/office/drawing/2014/main" id="{B800788F-FD83-49CA-AC7E-242BC65E5D8C}"/>
                </a:ext>
              </a:extLst>
            </p:cNvPr>
            <p:cNvSpPr txBox="1"/>
            <p:nvPr/>
          </p:nvSpPr>
          <p:spPr>
            <a:xfrm>
              <a:off x="4983455" y="4997197"/>
              <a:ext cx="766778"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Unit testing</a:t>
              </a:r>
            </a:p>
          </p:txBody>
        </p:sp>
        <p:sp>
          <p:nvSpPr>
            <p:cNvPr id="89" name="TextBox 88">
              <a:extLst>
                <a:ext uri="{FF2B5EF4-FFF2-40B4-BE49-F238E27FC236}">
                  <a16:creationId xmlns:a16="http://schemas.microsoft.com/office/drawing/2014/main" id="{31D22F3D-DF25-4CA0-B3C3-839242C9816B}"/>
                </a:ext>
              </a:extLst>
            </p:cNvPr>
            <p:cNvSpPr txBox="1"/>
            <p:nvPr/>
          </p:nvSpPr>
          <p:spPr>
            <a:xfrm>
              <a:off x="5302913" y="5751826"/>
              <a:ext cx="434843"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Build</a:t>
              </a:r>
            </a:p>
          </p:txBody>
        </p:sp>
        <p:grpSp>
          <p:nvGrpSpPr>
            <p:cNvPr id="24" name="Group 23">
              <a:extLst>
                <a:ext uri="{FF2B5EF4-FFF2-40B4-BE49-F238E27FC236}">
                  <a16:creationId xmlns:a16="http://schemas.microsoft.com/office/drawing/2014/main" id="{E0D84AF5-E043-4E79-B4F5-DDC536D939A2}"/>
                </a:ext>
              </a:extLst>
            </p:cNvPr>
            <p:cNvGrpSpPr/>
            <p:nvPr/>
          </p:nvGrpSpPr>
          <p:grpSpPr>
            <a:xfrm>
              <a:off x="5558462" y="4082473"/>
              <a:ext cx="1493672" cy="2806580"/>
              <a:chOff x="5558462" y="4082473"/>
              <a:chExt cx="1493672" cy="2806580"/>
            </a:xfrm>
          </p:grpSpPr>
          <p:cxnSp>
            <p:nvCxnSpPr>
              <p:cNvPr id="8" name="Straight Connector 7">
                <a:extLst>
                  <a:ext uri="{FF2B5EF4-FFF2-40B4-BE49-F238E27FC236}">
                    <a16:creationId xmlns:a16="http://schemas.microsoft.com/office/drawing/2014/main" id="{2287CE2E-2523-466C-AE6A-390E69D0BA11}"/>
                  </a:ext>
                </a:extLst>
              </p:cNvPr>
              <p:cNvCxnSpPr>
                <a:cxnSpLocks/>
              </p:cNvCxnSpPr>
              <p:nvPr/>
            </p:nvCxnSpPr>
            <p:spPr>
              <a:xfrm>
                <a:off x="6304576" y="4082473"/>
                <a:ext cx="0" cy="2432627"/>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2" name="Oval 11">
                <a:extLst>
                  <a:ext uri="{FF2B5EF4-FFF2-40B4-BE49-F238E27FC236}">
                    <a16:creationId xmlns:a16="http://schemas.microsoft.com/office/drawing/2014/main" id="{644C0064-788A-4D8D-AB76-FCD252F80D61}"/>
                  </a:ext>
                </a:extLst>
              </p:cNvPr>
              <p:cNvSpPr/>
              <p:nvPr/>
            </p:nvSpPr>
            <p:spPr bwMode="auto">
              <a:xfrm>
                <a:off x="6198213" y="6186870"/>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0" name="Oval 49">
                <a:extLst>
                  <a:ext uri="{FF2B5EF4-FFF2-40B4-BE49-F238E27FC236}">
                    <a16:creationId xmlns:a16="http://schemas.microsoft.com/office/drawing/2014/main" id="{3901BF00-65E1-40F7-96EE-F8C91881C095}"/>
                  </a:ext>
                </a:extLst>
              </p:cNvPr>
              <p:cNvSpPr/>
              <p:nvPr/>
            </p:nvSpPr>
            <p:spPr bwMode="auto">
              <a:xfrm>
                <a:off x="6198213" y="5811172"/>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1" name="Oval 50">
                <a:extLst>
                  <a:ext uri="{FF2B5EF4-FFF2-40B4-BE49-F238E27FC236}">
                    <a16:creationId xmlns:a16="http://schemas.microsoft.com/office/drawing/2014/main" id="{FC41DAF8-76C1-4433-80E4-44C1466A00C2}"/>
                  </a:ext>
                </a:extLst>
              </p:cNvPr>
              <p:cNvSpPr/>
              <p:nvPr/>
            </p:nvSpPr>
            <p:spPr bwMode="auto">
              <a:xfrm>
                <a:off x="6198213" y="5435474"/>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DF1B6A1D-7E51-4687-BF2C-063D063D853F}"/>
                  </a:ext>
                </a:extLst>
              </p:cNvPr>
              <p:cNvSpPr/>
              <p:nvPr/>
            </p:nvSpPr>
            <p:spPr bwMode="auto">
              <a:xfrm>
                <a:off x="6198213" y="5059776"/>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4" name="Oval 53">
                <a:extLst>
                  <a:ext uri="{FF2B5EF4-FFF2-40B4-BE49-F238E27FC236}">
                    <a16:creationId xmlns:a16="http://schemas.microsoft.com/office/drawing/2014/main" id="{7A09485A-5636-481B-985F-9E62914C45C6}"/>
                  </a:ext>
                </a:extLst>
              </p:cNvPr>
              <p:cNvSpPr/>
              <p:nvPr/>
            </p:nvSpPr>
            <p:spPr bwMode="auto">
              <a:xfrm>
                <a:off x="6198213" y="4684078"/>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37B59D97-4F6C-48A0-AA96-5B1C9583B7DB}"/>
                  </a:ext>
                </a:extLst>
              </p:cNvPr>
              <p:cNvCxnSpPr>
                <a:stCxn id="12" idx="6"/>
              </p:cNvCxnSpPr>
              <p:nvPr/>
            </p:nvCxnSpPr>
            <p:spPr>
              <a:xfrm>
                <a:off x="6410939" y="6293233"/>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CE4A56EA-46EA-4572-B1A6-E3AAB45D79A8}"/>
                  </a:ext>
                </a:extLst>
              </p:cNvPr>
              <p:cNvCxnSpPr/>
              <p:nvPr/>
            </p:nvCxnSpPr>
            <p:spPr>
              <a:xfrm>
                <a:off x="6410939" y="5551631"/>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34DC49B6-775E-4CFA-A803-0E0DA71A4B9F}"/>
                  </a:ext>
                </a:extLst>
              </p:cNvPr>
              <p:cNvCxnSpPr/>
              <p:nvPr/>
            </p:nvCxnSpPr>
            <p:spPr>
              <a:xfrm>
                <a:off x="6410939" y="4790441"/>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A14D0FA8-0B46-41BA-8BC4-36DD4BA8DC97}"/>
                  </a:ext>
                </a:extLst>
              </p:cNvPr>
              <p:cNvCxnSpPr>
                <a:cxnSpLocks/>
              </p:cNvCxnSpPr>
              <p:nvPr/>
            </p:nvCxnSpPr>
            <p:spPr>
              <a:xfrm flipH="1">
                <a:off x="5829914" y="517103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B8D22A7F-C394-4F90-A97E-A4208F5B2AC7}"/>
                  </a:ext>
                </a:extLst>
              </p:cNvPr>
              <p:cNvCxnSpPr>
                <a:cxnSpLocks/>
              </p:cNvCxnSpPr>
              <p:nvPr/>
            </p:nvCxnSpPr>
            <p:spPr>
              <a:xfrm flipH="1">
                <a:off x="5829914" y="593222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0D9AEEAF-C7B3-4540-B28A-2C5252900161}"/>
                  </a:ext>
                </a:extLst>
              </p:cNvPr>
              <p:cNvSpPr txBox="1"/>
              <p:nvPr/>
            </p:nvSpPr>
            <p:spPr>
              <a:xfrm>
                <a:off x="5558462" y="6510460"/>
                <a:ext cx="149367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a:solidFill>
                      <a:schemeClr val="tx1"/>
                    </a:solidFill>
                  </a:rPr>
                  <a:t>Develop and test</a:t>
                </a:r>
              </a:p>
            </p:txBody>
          </p:sp>
        </p:grpSp>
      </p:grpSp>
      <p:grpSp>
        <p:nvGrpSpPr>
          <p:cNvPr id="29" name="Group 28">
            <a:extLst>
              <a:ext uri="{FF2B5EF4-FFF2-40B4-BE49-F238E27FC236}">
                <a16:creationId xmlns:a16="http://schemas.microsoft.com/office/drawing/2014/main" id="{43C19F32-F253-4FC9-9104-A1E9C1EB48C8}"/>
              </a:ext>
            </a:extLst>
          </p:cNvPr>
          <p:cNvGrpSpPr/>
          <p:nvPr/>
        </p:nvGrpSpPr>
        <p:grpSpPr>
          <a:xfrm>
            <a:off x="7010290" y="2830301"/>
            <a:ext cx="5405161" cy="1984326"/>
            <a:chOff x="7010400" y="2830206"/>
            <a:chExt cx="5405928" cy="1984607"/>
          </a:xfrm>
        </p:grpSpPr>
        <p:sp>
          <p:nvSpPr>
            <p:cNvPr id="103" name="TextBox 102">
              <a:extLst>
                <a:ext uri="{FF2B5EF4-FFF2-40B4-BE49-F238E27FC236}">
                  <a16:creationId xmlns:a16="http://schemas.microsoft.com/office/drawing/2014/main" id="{DED58810-68F5-4BA0-9FBD-D8D3F13CC139}"/>
                </a:ext>
              </a:extLst>
            </p:cNvPr>
            <p:cNvSpPr txBox="1"/>
            <p:nvPr/>
          </p:nvSpPr>
          <p:spPr>
            <a:xfrm>
              <a:off x="7313493" y="2830206"/>
              <a:ext cx="1078764" cy="56611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lIns="91427" tIns="91427" rIns="91427" bIns="91427" rtlCol="0">
              <a:spAutoFit/>
            </a:bodyPr>
            <a:lstStyle/>
            <a:p>
              <a:pPr algn="ctr">
                <a:lnSpc>
                  <a:spcPct val="90000"/>
                </a:lnSpc>
                <a:spcAft>
                  <a:spcPts val="600"/>
                </a:spcAft>
              </a:pPr>
              <a:r>
                <a:rPr lang="en-US" sz="900">
                  <a:solidFill>
                    <a:schemeClr val="bg1"/>
                  </a:solidFill>
                </a:rPr>
                <a:t>Automated functional testing environment</a:t>
              </a:r>
            </a:p>
          </p:txBody>
        </p:sp>
        <p:sp>
          <p:nvSpPr>
            <p:cNvPr id="106" name="TextBox 105">
              <a:extLst>
                <a:ext uri="{FF2B5EF4-FFF2-40B4-BE49-F238E27FC236}">
                  <a16:creationId xmlns:a16="http://schemas.microsoft.com/office/drawing/2014/main" id="{DD1C57DA-33BB-44E9-B1A2-9E26E74E6BD6}"/>
                </a:ext>
              </a:extLst>
            </p:cNvPr>
            <p:cNvSpPr txBox="1"/>
            <p:nvPr/>
          </p:nvSpPr>
          <p:spPr>
            <a:xfrm>
              <a:off x="8313715" y="4375850"/>
              <a:ext cx="1146132"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Integration testing </a:t>
              </a:r>
              <a:br>
                <a:rPr lang="en-US" sz="900">
                  <a:solidFill>
                    <a:schemeClr val="bg1"/>
                  </a:solidFill>
                </a:rPr>
              </a:br>
              <a:r>
                <a:rPr lang="en-US" sz="900">
                  <a:solidFill>
                    <a:schemeClr val="bg1"/>
                  </a:solidFill>
                </a:rPr>
                <a:t>environment</a:t>
              </a:r>
            </a:p>
          </p:txBody>
        </p:sp>
        <p:sp>
          <p:nvSpPr>
            <p:cNvPr id="107" name="TextBox 106">
              <a:extLst>
                <a:ext uri="{FF2B5EF4-FFF2-40B4-BE49-F238E27FC236}">
                  <a16:creationId xmlns:a16="http://schemas.microsoft.com/office/drawing/2014/main" id="{E2ACFD7F-ECF7-4292-A122-545522023958}"/>
                </a:ext>
              </a:extLst>
            </p:cNvPr>
            <p:cNvSpPr txBox="1"/>
            <p:nvPr/>
          </p:nvSpPr>
          <p:spPr>
            <a:xfrm>
              <a:off x="9405446" y="2966973"/>
              <a:ext cx="985886"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Pre-production </a:t>
              </a:r>
              <a:br>
                <a:rPr lang="en-US" sz="900">
                  <a:solidFill>
                    <a:schemeClr val="bg1"/>
                  </a:solidFill>
                </a:rPr>
              </a:br>
              <a:r>
                <a:rPr lang="en-US" sz="900">
                  <a:solidFill>
                    <a:schemeClr val="bg1"/>
                  </a:solidFill>
                </a:rPr>
                <a:t>environment</a:t>
              </a:r>
            </a:p>
          </p:txBody>
        </p:sp>
        <p:sp>
          <p:nvSpPr>
            <p:cNvPr id="113" name="TextBox 112">
              <a:extLst>
                <a:ext uri="{FF2B5EF4-FFF2-40B4-BE49-F238E27FC236}">
                  <a16:creationId xmlns:a16="http://schemas.microsoft.com/office/drawing/2014/main" id="{917BD941-BD73-4C6C-81E6-FE143D2259E4}"/>
                </a:ext>
              </a:extLst>
            </p:cNvPr>
            <p:cNvSpPr txBox="1"/>
            <p:nvPr/>
          </p:nvSpPr>
          <p:spPr>
            <a:xfrm>
              <a:off x="10515115" y="4375850"/>
              <a:ext cx="827278"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Staging </a:t>
              </a:r>
              <a:br>
                <a:rPr lang="en-US" sz="900">
                  <a:solidFill>
                    <a:schemeClr val="bg1"/>
                  </a:solidFill>
                </a:rPr>
              </a:br>
              <a:r>
                <a:rPr lang="en-US" sz="900">
                  <a:solidFill>
                    <a:schemeClr val="bg1"/>
                  </a:solidFill>
                </a:rPr>
                <a:t>environment</a:t>
              </a:r>
            </a:p>
          </p:txBody>
        </p:sp>
        <p:grpSp>
          <p:nvGrpSpPr>
            <p:cNvPr id="25" name="Group 24">
              <a:extLst>
                <a:ext uri="{FF2B5EF4-FFF2-40B4-BE49-F238E27FC236}">
                  <a16:creationId xmlns:a16="http://schemas.microsoft.com/office/drawing/2014/main" id="{A446A4BB-0AEC-49AC-9208-06862FA1D167}"/>
                </a:ext>
              </a:extLst>
            </p:cNvPr>
            <p:cNvGrpSpPr/>
            <p:nvPr/>
          </p:nvGrpSpPr>
          <p:grpSpPr>
            <a:xfrm>
              <a:off x="7010400" y="3418871"/>
              <a:ext cx="5405928" cy="928052"/>
              <a:chOff x="7010400" y="3418871"/>
              <a:chExt cx="5405928" cy="928052"/>
            </a:xfrm>
          </p:grpSpPr>
          <p:cxnSp>
            <p:nvCxnSpPr>
              <p:cNvPr id="92" name="Straight Connector 91">
                <a:extLst>
                  <a:ext uri="{FF2B5EF4-FFF2-40B4-BE49-F238E27FC236}">
                    <a16:creationId xmlns:a16="http://schemas.microsoft.com/office/drawing/2014/main" id="{14A99B70-14FD-4280-BB69-BEED50D573C3}"/>
                  </a:ext>
                </a:extLst>
              </p:cNvPr>
              <p:cNvCxnSpPr>
                <a:cxnSpLocks/>
              </p:cNvCxnSpPr>
              <p:nvPr/>
            </p:nvCxnSpPr>
            <p:spPr>
              <a:xfrm>
                <a:off x="7010400" y="3876388"/>
                <a:ext cx="4655130" cy="0"/>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96" name="Oval 95">
                <a:extLst>
                  <a:ext uri="{FF2B5EF4-FFF2-40B4-BE49-F238E27FC236}">
                    <a16:creationId xmlns:a16="http://schemas.microsoft.com/office/drawing/2014/main" id="{CED8070C-19B0-4AD2-9CE0-55E2F3942E4A}"/>
                  </a:ext>
                </a:extLst>
              </p:cNvPr>
              <p:cNvSpPr/>
              <p:nvPr/>
            </p:nvSpPr>
            <p:spPr bwMode="auto">
              <a:xfrm>
                <a:off x="8771805"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97" name="Oval 96">
                <a:extLst>
                  <a:ext uri="{FF2B5EF4-FFF2-40B4-BE49-F238E27FC236}">
                    <a16:creationId xmlns:a16="http://schemas.microsoft.com/office/drawing/2014/main" id="{91E0CDC1-AB32-4E2E-85D8-274B86E936D7}"/>
                  </a:ext>
                </a:extLst>
              </p:cNvPr>
              <p:cNvSpPr/>
              <p:nvPr/>
            </p:nvSpPr>
            <p:spPr bwMode="auto">
              <a:xfrm>
                <a:off x="7746512"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FFE4C4CC-5697-487C-B7CF-8A51A8FF1793}"/>
                  </a:ext>
                </a:extLst>
              </p:cNvPr>
              <p:cNvCxnSpPr>
                <a:cxnSpLocks/>
              </p:cNvCxnSpPr>
              <p:nvPr/>
            </p:nvCxnSpPr>
            <p:spPr>
              <a:xfrm rot="16200000">
                <a:off x="7670789"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3BC8325E-28B3-49D1-AE34-055159C11459}"/>
                  </a:ext>
                </a:extLst>
              </p:cNvPr>
              <p:cNvCxnSpPr>
                <a:cxnSpLocks/>
              </p:cNvCxnSpPr>
              <p:nvPr/>
            </p:nvCxnSpPr>
            <p:spPr>
              <a:xfrm rot="16200000" flipH="1">
                <a:off x="8692388"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TextBox 107">
                <a:extLst>
                  <a:ext uri="{FF2B5EF4-FFF2-40B4-BE49-F238E27FC236}">
                    <a16:creationId xmlns:a16="http://schemas.microsoft.com/office/drawing/2014/main" id="{333720F2-2E08-4B22-881D-CBCEEA32D85B}"/>
                  </a:ext>
                </a:extLst>
              </p:cNvPr>
              <p:cNvSpPr txBox="1"/>
              <p:nvPr/>
            </p:nvSpPr>
            <p:spPr>
              <a:xfrm>
                <a:off x="11649882" y="3709010"/>
                <a:ext cx="766446" cy="378592"/>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Release</a:t>
                </a:r>
              </a:p>
            </p:txBody>
          </p:sp>
          <p:sp>
            <p:nvSpPr>
              <p:cNvPr id="110" name="Oval 109">
                <a:extLst>
                  <a:ext uri="{FF2B5EF4-FFF2-40B4-BE49-F238E27FC236}">
                    <a16:creationId xmlns:a16="http://schemas.microsoft.com/office/drawing/2014/main" id="{4D62F308-455D-4C61-B0BD-A12E28190F1B}"/>
                  </a:ext>
                </a:extLst>
              </p:cNvPr>
              <p:cNvSpPr/>
              <p:nvPr/>
            </p:nvSpPr>
            <p:spPr bwMode="auto">
              <a:xfrm>
                <a:off x="9797098"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2EC61D60-6EC6-44A9-B0D8-8065195BC508}"/>
                  </a:ext>
                </a:extLst>
              </p:cNvPr>
              <p:cNvSpPr/>
              <p:nvPr/>
            </p:nvSpPr>
            <p:spPr bwMode="auto">
              <a:xfrm>
                <a:off x="10822391"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12" name="Straight Connector 111">
                <a:extLst>
                  <a:ext uri="{FF2B5EF4-FFF2-40B4-BE49-F238E27FC236}">
                    <a16:creationId xmlns:a16="http://schemas.microsoft.com/office/drawing/2014/main" id="{2EBE47A1-B1C2-498F-95EF-6D96CAFA04B8}"/>
                  </a:ext>
                </a:extLst>
              </p:cNvPr>
              <p:cNvCxnSpPr>
                <a:cxnSpLocks/>
              </p:cNvCxnSpPr>
              <p:nvPr/>
            </p:nvCxnSpPr>
            <p:spPr>
              <a:xfrm rot="16200000" flipH="1">
                <a:off x="10746668"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Straight Connector 113">
                <a:extLst>
                  <a:ext uri="{FF2B5EF4-FFF2-40B4-BE49-F238E27FC236}">
                    <a16:creationId xmlns:a16="http://schemas.microsoft.com/office/drawing/2014/main" id="{A52E23DF-BE4B-47B4-AB8A-2E64DF7A1199}"/>
                  </a:ext>
                </a:extLst>
              </p:cNvPr>
              <p:cNvCxnSpPr>
                <a:cxnSpLocks/>
              </p:cNvCxnSpPr>
              <p:nvPr/>
            </p:nvCxnSpPr>
            <p:spPr>
              <a:xfrm rot="16200000">
                <a:off x="9720614"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27" name="Group 26">
            <a:extLst>
              <a:ext uri="{FF2B5EF4-FFF2-40B4-BE49-F238E27FC236}">
                <a16:creationId xmlns:a16="http://schemas.microsoft.com/office/drawing/2014/main" id="{F4FB0286-7B38-46B7-85FA-A4205D4AA736}"/>
              </a:ext>
            </a:extLst>
          </p:cNvPr>
          <p:cNvGrpSpPr/>
          <p:nvPr/>
        </p:nvGrpSpPr>
        <p:grpSpPr>
          <a:xfrm>
            <a:off x="237596" y="3044457"/>
            <a:ext cx="5320916" cy="1643038"/>
            <a:chOff x="236745" y="3044393"/>
            <a:chExt cx="5321673" cy="1643271"/>
          </a:xfrm>
        </p:grpSpPr>
        <p:grpSp>
          <p:nvGrpSpPr>
            <p:cNvPr id="23" name="Group 22">
              <a:extLst>
                <a:ext uri="{FF2B5EF4-FFF2-40B4-BE49-F238E27FC236}">
                  <a16:creationId xmlns:a16="http://schemas.microsoft.com/office/drawing/2014/main" id="{CBC073EE-5113-40EC-93BF-72D36286AC53}"/>
                </a:ext>
              </a:extLst>
            </p:cNvPr>
            <p:cNvGrpSpPr/>
            <p:nvPr/>
          </p:nvGrpSpPr>
          <p:grpSpPr>
            <a:xfrm>
              <a:off x="236745" y="3418871"/>
              <a:ext cx="5321673" cy="928052"/>
              <a:chOff x="236745" y="3418871"/>
              <a:chExt cx="5321673" cy="928052"/>
            </a:xfrm>
          </p:grpSpPr>
          <p:cxnSp>
            <p:nvCxnSpPr>
              <p:cNvPr id="115" name="Straight Connector 114">
                <a:extLst>
                  <a:ext uri="{FF2B5EF4-FFF2-40B4-BE49-F238E27FC236}">
                    <a16:creationId xmlns:a16="http://schemas.microsoft.com/office/drawing/2014/main" id="{6E4354A1-44A8-4357-AA9C-6F2143757E26}"/>
                  </a:ext>
                </a:extLst>
              </p:cNvPr>
              <p:cNvCxnSpPr>
                <a:cxnSpLocks/>
              </p:cNvCxnSpPr>
              <p:nvPr/>
            </p:nvCxnSpPr>
            <p:spPr>
              <a:xfrm>
                <a:off x="903288" y="3876388"/>
                <a:ext cx="4655130" cy="0"/>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16" name="TextBox 115">
                <a:extLst>
                  <a:ext uri="{FF2B5EF4-FFF2-40B4-BE49-F238E27FC236}">
                    <a16:creationId xmlns:a16="http://schemas.microsoft.com/office/drawing/2014/main" id="{A238BA6D-CEAA-42B3-B00C-1EFE0B138412}"/>
                  </a:ext>
                </a:extLst>
              </p:cNvPr>
              <p:cNvSpPr txBox="1"/>
              <p:nvPr/>
            </p:nvSpPr>
            <p:spPr>
              <a:xfrm>
                <a:off x="236745" y="3709010"/>
                <a:ext cx="127967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Plan and track</a:t>
                </a:r>
              </a:p>
            </p:txBody>
          </p:sp>
          <p:sp>
            <p:nvSpPr>
              <p:cNvPr id="118" name="Oval 117">
                <a:extLst>
                  <a:ext uri="{FF2B5EF4-FFF2-40B4-BE49-F238E27FC236}">
                    <a16:creationId xmlns:a16="http://schemas.microsoft.com/office/drawing/2014/main" id="{61CAC388-309F-4C51-B565-56ABD222F15E}"/>
                  </a:ext>
                </a:extLst>
              </p:cNvPr>
              <p:cNvSpPr/>
              <p:nvPr/>
            </p:nvSpPr>
            <p:spPr bwMode="auto">
              <a:xfrm>
                <a:off x="2813417"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19" name="Oval 118">
                <a:extLst>
                  <a:ext uri="{FF2B5EF4-FFF2-40B4-BE49-F238E27FC236}">
                    <a16:creationId xmlns:a16="http://schemas.microsoft.com/office/drawing/2014/main" id="{5A7DAF9D-A21D-4FDF-AABD-FA991BF831CA}"/>
                  </a:ext>
                </a:extLst>
              </p:cNvPr>
              <p:cNvSpPr/>
              <p:nvPr/>
            </p:nvSpPr>
            <p:spPr bwMode="auto">
              <a:xfrm>
                <a:off x="1798559"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20" name="Straight Connector 119">
                <a:extLst>
                  <a:ext uri="{FF2B5EF4-FFF2-40B4-BE49-F238E27FC236}">
                    <a16:creationId xmlns:a16="http://schemas.microsoft.com/office/drawing/2014/main" id="{DE60E82F-FE45-4172-A257-F0A547643C0C}"/>
                  </a:ext>
                </a:extLst>
              </p:cNvPr>
              <p:cNvCxnSpPr>
                <a:cxnSpLocks/>
              </p:cNvCxnSpPr>
              <p:nvPr/>
            </p:nvCxnSpPr>
            <p:spPr>
              <a:xfrm rot="16200000">
                <a:off x="1722836"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E7639490-741E-447F-9052-E6CBA3C7D450}"/>
                  </a:ext>
                </a:extLst>
              </p:cNvPr>
              <p:cNvCxnSpPr>
                <a:cxnSpLocks/>
              </p:cNvCxnSpPr>
              <p:nvPr/>
            </p:nvCxnSpPr>
            <p:spPr>
              <a:xfrm rot="16200000" flipH="1">
                <a:off x="2737694"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Oval 121">
                <a:extLst>
                  <a:ext uri="{FF2B5EF4-FFF2-40B4-BE49-F238E27FC236}">
                    <a16:creationId xmlns:a16="http://schemas.microsoft.com/office/drawing/2014/main" id="{920586B4-180E-428C-BC9E-E6F0B944B85B}"/>
                  </a:ext>
                </a:extLst>
              </p:cNvPr>
              <p:cNvSpPr/>
              <p:nvPr/>
            </p:nvSpPr>
            <p:spPr bwMode="auto">
              <a:xfrm>
                <a:off x="3825023"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23" name="Oval 122">
                <a:extLst>
                  <a:ext uri="{FF2B5EF4-FFF2-40B4-BE49-F238E27FC236}">
                    <a16:creationId xmlns:a16="http://schemas.microsoft.com/office/drawing/2014/main" id="{60A821A5-ABC7-40BF-AB83-27391254F31E}"/>
                  </a:ext>
                </a:extLst>
              </p:cNvPr>
              <p:cNvSpPr/>
              <p:nvPr/>
            </p:nvSpPr>
            <p:spPr bwMode="auto">
              <a:xfrm>
                <a:off x="4707959"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24" name="Straight Connector 123">
                <a:extLst>
                  <a:ext uri="{FF2B5EF4-FFF2-40B4-BE49-F238E27FC236}">
                    <a16:creationId xmlns:a16="http://schemas.microsoft.com/office/drawing/2014/main" id="{55F47BB9-EADC-4A33-8092-B7068127E4F8}"/>
                  </a:ext>
                </a:extLst>
              </p:cNvPr>
              <p:cNvCxnSpPr>
                <a:cxnSpLocks/>
              </p:cNvCxnSpPr>
              <p:nvPr/>
            </p:nvCxnSpPr>
            <p:spPr>
              <a:xfrm rot="16200000" flipH="1">
                <a:off x="4632236"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4EB69FAB-BCD1-4C59-9C9F-DDA651358873}"/>
                  </a:ext>
                </a:extLst>
              </p:cNvPr>
              <p:cNvCxnSpPr>
                <a:cxnSpLocks/>
              </p:cNvCxnSpPr>
              <p:nvPr/>
            </p:nvCxnSpPr>
            <p:spPr>
              <a:xfrm rot="16200000">
                <a:off x="3749300"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26" name="TextBox 125">
              <a:extLst>
                <a:ext uri="{FF2B5EF4-FFF2-40B4-BE49-F238E27FC236}">
                  <a16:creationId xmlns:a16="http://schemas.microsoft.com/office/drawing/2014/main" id="{7E2465E1-6551-4CFF-9733-33A5B02D7F23}"/>
                </a:ext>
              </a:extLst>
            </p:cNvPr>
            <p:cNvSpPr txBox="1"/>
            <p:nvPr/>
          </p:nvSpPr>
          <p:spPr>
            <a:xfrm>
              <a:off x="1365540" y="3058736"/>
              <a:ext cx="1078764" cy="309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27" tIns="91427" rIns="91427" bIns="91427" rtlCol="0">
              <a:spAutoFit/>
            </a:bodyPr>
            <a:lstStyle/>
            <a:p>
              <a:pPr algn="ctr">
                <a:lnSpc>
                  <a:spcPct val="90000"/>
                </a:lnSpc>
                <a:spcAft>
                  <a:spcPts val="600"/>
                </a:spcAft>
              </a:pPr>
              <a:r>
                <a:rPr lang="en-US" sz="900">
                  <a:solidFill>
                    <a:schemeClr val="bg1"/>
                  </a:solidFill>
                </a:rPr>
                <a:t>Track progress</a:t>
              </a:r>
            </a:p>
          </p:txBody>
        </p:sp>
        <p:sp>
          <p:nvSpPr>
            <p:cNvPr id="127" name="TextBox 126">
              <a:extLst>
                <a:ext uri="{FF2B5EF4-FFF2-40B4-BE49-F238E27FC236}">
                  <a16:creationId xmlns:a16="http://schemas.microsoft.com/office/drawing/2014/main" id="{F71B73DB-3821-499F-9B26-18C586268760}"/>
                </a:ext>
              </a:extLst>
            </p:cNvPr>
            <p:cNvSpPr txBox="1"/>
            <p:nvPr/>
          </p:nvSpPr>
          <p:spPr>
            <a:xfrm>
              <a:off x="2483250" y="4375850"/>
              <a:ext cx="873062"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Manage work</a:t>
              </a:r>
            </a:p>
          </p:txBody>
        </p:sp>
        <p:sp>
          <p:nvSpPr>
            <p:cNvPr id="128" name="TextBox 127">
              <a:extLst>
                <a:ext uri="{FF2B5EF4-FFF2-40B4-BE49-F238E27FC236}">
                  <a16:creationId xmlns:a16="http://schemas.microsoft.com/office/drawing/2014/main" id="{0AD055BD-A2AD-47E8-825D-2F7DECE04244}"/>
                </a:ext>
              </a:extLst>
            </p:cNvPr>
            <p:cNvSpPr txBox="1"/>
            <p:nvPr/>
          </p:nvSpPr>
          <p:spPr>
            <a:xfrm>
              <a:off x="3592963" y="3044393"/>
              <a:ext cx="676844"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Plan work</a:t>
              </a:r>
            </a:p>
          </p:txBody>
        </p:sp>
        <p:sp>
          <p:nvSpPr>
            <p:cNvPr id="129" name="TextBox 128">
              <a:extLst>
                <a:ext uri="{FF2B5EF4-FFF2-40B4-BE49-F238E27FC236}">
                  <a16:creationId xmlns:a16="http://schemas.microsoft.com/office/drawing/2014/main" id="{2F8A7CA9-EE1D-49B6-952B-95566E453D5D}"/>
                </a:ext>
              </a:extLst>
            </p:cNvPr>
            <p:cNvSpPr txBox="1"/>
            <p:nvPr/>
          </p:nvSpPr>
          <p:spPr>
            <a:xfrm>
              <a:off x="4396595" y="4375850"/>
              <a:ext cx="835454"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Project starts</a:t>
              </a:r>
            </a:p>
          </p:txBody>
        </p:sp>
      </p:grpSp>
      <p:grpSp>
        <p:nvGrpSpPr>
          <p:cNvPr id="30" name="Group 29">
            <a:extLst>
              <a:ext uri="{FF2B5EF4-FFF2-40B4-BE49-F238E27FC236}">
                <a16:creationId xmlns:a16="http://schemas.microsoft.com/office/drawing/2014/main" id="{3AB52CF3-0DB8-4815-9358-F77134E4DAD2}"/>
              </a:ext>
            </a:extLst>
          </p:cNvPr>
          <p:cNvGrpSpPr/>
          <p:nvPr/>
        </p:nvGrpSpPr>
        <p:grpSpPr>
          <a:xfrm>
            <a:off x="5146899" y="1076910"/>
            <a:ext cx="2365785" cy="1733063"/>
            <a:chOff x="5146748" y="1076565"/>
            <a:chExt cx="2366121" cy="1733310"/>
          </a:xfrm>
        </p:grpSpPr>
        <p:sp>
          <p:nvSpPr>
            <p:cNvPr id="135" name="TextBox 134">
              <a:extLst>
                <a:ext uri="{FF2B5EF4-FFF2-40B4-BE49-F238E27FC236}">
                  <a16:creationId xmlns:a16="http://schemas.microsoft.com/office/drawing/2014/main" id="{63BAF320-9359-4BF9-82AD-312213221391}"/>
                </a:ext>
              </a:extLst>
            </p:cNvPr>
            <p:cNvSpPr txBox="1"/>
            <p:nvPr/>
          </p:nvSpPr>
          <p:spPr>
            <a:xfrm>
              <a:off x="6849106" y="1616322"/>
              <a:ext cx="663763"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Feedback</a:t>
              </a:r>
            </a:p>
          </p:txBody>
        </p:sp>
        <p:grpSp>
          <p:nvGrpSpPr>
            <p:cNvPr id="26" name="Group 25">
              <a:extLst>
                <a:ext uri="{FF2B5EF4-FFF2-40B4-BE49-F238E27FC236}">
                  <a16:creationId xmlns:a16="http://schemas.microsoft.com/office/drawing/2014/main" id="{DCAF96FF-2CD4-413C-BCEC-0E31A990A8FA}"/>
                </a:ext>
              </a:extLst>
            </p:cNvPr>
            <p:cNvGrpSpPr/>
            <p:nvPr/>
          </p:nvGrpSpPr>
          <p:grpSpPr>
            <a:xfrm>
              <a:off x="5531401" y="1076565"/>
              <a:ext cx="1576142" cy="1733310"/>
              <a:chOff x="5531401" y="1076565"/>
              <a:chExt cx="1576142" cy="1733310"/>
            </a:xfrm>
          </p:grpSpPr>
          <p:cxnSp>
            <p:nvCxnSpPr>
              <p:cNvPr id="131" name="Straight Connector 130">
                <a:extLst>
                  <a:ext uri="{FF2B5EF4-FFF2-40B4-BE49-F238E27FC236}">
                    <a16:creationId xmlns:a16="http://schemas.microsoft.com/office/drawing/2014/main" id="{9212B21C-0DF7-470B-991B-CF63B6A1D92D}"/>
                  </a:ext>
                </a:extLst>
              </p:cNvPr>
              <p:cNvCxnSpPr>
                <a:cxnSpLocks/>
              </p:cNvCxnSpPr>
              <p:nvPr/>
            </p:nvCxnSpPr>
            <p:spPr>
              <a:xfrm>
                <a:off x="6304576" y="1234498"/>
                <a:ext cx="0" cy="1575377"/>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32" name="TextBox 131">
                <a:extLst>
                  <a:ext uri="{FF2B5EF4-FFF2-40B4-BE49-F238E27FC236}">
                    <a16:creationId xmlns:a16="http://schemas.microsoft.com/office/drawing/2014/main" id="{C62FE9DF-5342-483B-8746-4920A5DB00AD}"/>
                  </a:ext>
                </a:extLst>
              </p:cNvPr>
              <p:cNvSpPr txBox="1"/>
              <p:nvPr/>
            </p:nvSpPr>
            <p:spPr>
              <a:xfrm>
                <a:off x="5531401" y="1076565"/>
                <a:ext cx="157614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Monitor and learn</a:t>
                </a:r>
              </a:p>
            </p:txBody>
          </p:sp>
          <p:sp>
            <p:nvSpPr>
              <p:cNvPr id="133" name="Oval 132">
                <a:extLst>
                  <a:ext uri="{FF2B5EF4-FFF2-40B4-BE49-F238E27FC236}">
                    <a16:creationId xmlns:a16="http://schemas.microsoft.com/office/drawing/2014/main" id="{0B6ABE5A-0DD2-4D02-BAB8-7893793F3F58}"/>
                  </a:ext>
                </a:extLst>
              </p:cNvPr>
              <p:cNvSpPr/>
              <p:nvPr/>
            </p:nvSpPr>
            <p:spPr bwMode="auto">
              <a:xfrm>
                <a:off x="6198213" y="1664653"/>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34" name="Straight Connector 133">
                <a:extLst>
                  <a:ext uri="{FF2B5EF4-FFF2-40B4-BE49-F238E27FC236}">
                    <a16:creationId xmlns:a16="http://schemas.microsoft.com/office/drawing/2014/main" id="{20275AD4-C817-4668-8F07-6CD3AFF6CCE2}"/>
                  </a:ext>
                </a:extLst>
              </p:cNvPr>
              <p:cNvCxnSpPr/>
              <p:nvPr/>
            </p:nvCxnSpPr>
            <p:spPr>
              <a:xfrm>
                <a:off x="6410939" y="177101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6" name="Oval 135">
                <a:extLst>
                  <a:ext uri="{FF2B5EF4-FFF2-40B4-BE49-F238E27FC236}">
                    <a16:creationId xmlns:a16="http://schemas.microsoft.com/office/drawing/2014/main" id="{43B5EC2A-4937-443E-889B-98201A17B2C1}"/>
                  </a:ext>
                </a:extLst>
              </p:cNvPr>
              <p:cNvSpPr/>
              <p:nvPr/>
            </p:nvSpPr>
            <p:spPr bwMode="auto">
              <a:xfrm>
                <a:off x="6198213" y="2126076"/>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37" name="Straight Connector 136">
                <a:extLst>
                  <a:ext uri="{FF2B5EF4-FFF2-40B4-BE49-F238E27FC236}">
                    <a16:creationId xmlns:a16="http://schemas.microsoft.com/office/drawing/2014/main" id="{604BE674-7523-47CF-BA0C-34413448F4B6}"/>
                  </a:ext>
                </a:extLst>
              </p:cNvPr>
              <p:cNvCxnSpPr>
                <a:cxnSpLocks/>
              </p:cNvCxnSpPr>
              <p:nvPr/>
            </p:nvCxnSpPr>
            <p:spPr>
              <a:xfrm flipH="1">
                <a:off x="5829914" y="223733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8" name="TextBox 137">
              <a:extLst>
                <a:ext uri="{FF2B5EF4-FFF2-40B4-BE49-F238E27FC236}">
                  <a16:creationId xmlns:a16="http://schemas.microsoft.com/office/drawing/2014/main" id="{4C8203F7-AFE0-4924-B863-B4618C875293}"/>
                </a:ext>
              </a:extLst>
            </p:cNvPr>
            <p:cNvSpPr txBox="1"/>
            <p:nvPr/>
          </p:nvSpPr>
          <p:spPr>
            <a:xfrm>
              <a:off x="5146748" y="2082678"/>
              <a:ext cx="588547"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Monitor</a:t>
              </a:r>
            </a:p>
          </p:txBody>
        </p:sp>
      </p:grpSp>
      <p:pic>
        <p:nvPicPr>
          <p:cNvPr id="139" name="Picture 138" descr="A close up of a sign&#10;&#10;Description generated with high confidence">
            <a:extLst>
              <a:ext uri="{FF2B5EF4-FFF2-40B4-BE49-F238E27FC236}">
                <a16:creationId xmlns:a16="http://schemas.microsoft.com/office/drawing/2014/main" id="{017F5797-3A40-4681-BE60-E40A92ADC71A}"/>
              </a:ext>
            </a:extLst>
          </p:cNvPr>
          <p:cNvPicPr>
            <a:picLocks noChangeAspect="1"/>
          </p:cNvPicPr>
          <p:nvPr/>
        </p:nvPicPr>
        <p:blipFill>
          <a:blip r:embed="rId4"/>
          <a:stretch>
            <a:fillRect/>
          </a:stretch>
        </p:blipFill>
        <p:spPr>
          <a:xfrm>
            <a:off x="3497509" y="2568419"/>
            <a:ext cx="821773" cy="410887"/>
          </a:xfrm>
          <a:prstGeom prst="rect">
            <a:avLst/>
          </a:prstGeom>
        </p:spPr>
      </p:pic>
      <p:pic>
        <p:nvPicPr>
          <p:cNvPr id="140" name="Picture 139">
            <a:extLst>
              <a:ext uri="{FF2B5EF4-FFF2-40B4-BE49-F238E27FC236}">
                <a16:creationId xmlns:a16="http://schemas.microsoft.com/office/drawing/2014/main" id="{70DBE9BE-3E5F-4E4E-AE91-452629E468A8}"/>
              </a:ext>
            </a:extLst>
          </p:cNvPr>
          <p:cNvPicPr>
            <a:picLocks noChangeAspect="1"/>
          </p:cNvPicPr>
          <p:nvPr/>
        </p:nvPicPr>
        <p:blipFill>
          <a:blip r:embed="rId5"/>
          <a:stretch>
            <a:fillRect/>
          </a:stretch>
        </p:blipFill>
        <p:spPr>
          <a:xfrm>
            <a:off x="1541692" y="2552406"/>
            <a:ext cx="727685" cy="448982"/>
          </a:xfrm>
          <a:prstGeom prst="rect">
            <a:avLst/>
          </a:prstGeom>
        </p:spPr>
      </p:pic>
      <p:pic>
        <p:nvPicPr>
          <p:cNvPr id="141" name="Picture 140">
            <a:extLst>
              <a:ext uri="{FF2B5EF4-FFF2-40B4-BE49-F238E27FC236}">
                <a16:creationId xmlns:a16="http://schemas.microsoft.com/office/drawing/2014/main" id="{11ADB061-2E16-412D-9BE2-2ABC8F9ABE71}"/>
              </a:ext>
            </a:extLst>
          </p:cNvPr>
          <p:cNvPicPr>
            <a:picLocks noChangeAspect="1"/>
          </p:cNvPicPr>
          <p:nvPr/>
        </p:nvPicPr>
        <p:blipFill>
          <a:blip r:embed="rId6"/>
          <a:stretch>
            <a:fillRect/>
          </a:stretch>
        </p:blipFill>
        <p:spPr>
          <a:xfrm>
            <a:off x="2662266" y="4726669"/>
            <a:ext cx="728659" cy="170779"/>
          </a:xfrm>
          <a:prstGeom prst="rect">
            <a:avLst/>
          </a:prstGeom>
        </p:spPr>
      </p:pic>
      <p:pic>
        <p:nvPicPr>
          <p:cNvPr id="142" name="Picture 141" descr="A close up of a logo&#10;&#10;Description generated with very high confidence">
            <a:extLst>
              <a:ext uri="{FF2B5EF4-FFF2-40B4-BE49-F238E27FC236}">
                <a16:creationId xmlns:a16="http://schemas.microsoft.com/office/drawing/2014/main" id="{ED2C0CD9-0BD4-4D0A-8F9C-39A3EC89DF77}"/>
              </a:ext>
            </a:extLst>
          </p:cNvPr>
          <p:cNvPicPr>
            <a:picLocks noChangeAspect="1"/>
          </p:cNvPicPr>
          <p:nvPr/>
        </p:nvPicPr>
        <p:blipFill>
          <a:blip r:embed="rId7"/>
          <a:stretch>
            <a:fillRect/>
          </a:stretch>
        </p:blipFill>
        <p:spPr>
          <a:xfrm>
            <a:off x="3126227" y="5030606"/>
            <a:ext cx="322216" cy="322216"/>
          </a:xfrm>
          <a:prstGeom prst="rect">
            <a:avLst/>
          </a:prstGeom>
        </p:spPr>
      </p:pic>
      <p:pic>
        <p:nvPicPr>
          <p:cNvPr id="143" name="Picture 142">
            <a:extLst>
              <a:ext uri="{FF2B5EF4-FFF2-40B4-BE49-F238E27FC236}">
                <a16:creationId xmlns:a16="http://schemas.microsoft.com/office/drawing/2014/main" id="{72588D4F-1ADD-4D08-8A38-CC18EBBAAB5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550768" y="5034664"/>
            <a:ext cx="440539" cy="297363"/>
          </a:xfrm>
          <a:prstGeom prst="rect">
            <a:avLst/>
          </a:prstGeom>
        </p:spPr>
      </p:pic>
      <p:pic>
        <p:nvPicPr>
          <p:cNvPr id="149" name="Picture 148" descr="A close up of a sign&#10;&#10;Description generated with very high confidence">
            <a:extLst>
              <a:ext uri="{FF2B5EF4-FFF2-40B4-BE49-F238E27FC236}">
                <a16:creationId xmlns:a16="http://schemas.microsoft.com/office/drawing/2014/main" id="{76A69DE4-EA62-4351-A4DA-DD92F40C6628}"/>
              </a:ext>
            </a:extLst>
          </p:cNvPr>
          <p:cNvPicPr>
            <a:picLocks noChangeAspect="1"/>
          </p:cNvPicPr>
          <p:nvPr/>
        </p:nvPicPr>
        <p:blipFill>
          <a:blip r:embed="rId9"/>
          <a:stretch>
            <a:fillRect/>
          </a:stretch>
        </p:blipFill>
        <p:spPr>
          <a:xfrm>
            <a:off x="4438903" y="4677336"/>
            <a:ext cx="534461" cy="327625"/>
          </a:xfrm>
          <a:prstGeom prst="rect">
            <a:avLst/>
          </a:prstGeom>
        </p:spPr>
      </p:pic>
      <p:pic>
        <p:nvPicPr>
          <p:cNvPr id="150" name="Picture 149">
            <a:extLst>
              <a:ext uri="{FF2B5EF4-FFF2-40B4-BE49-F238E27FC236}">
                <a16:creationId xmlns:a16="http://schemas.microsoft.com/office/drawing/2014/main" id="{068D53DE-DD68-4A82-BFA8-0DD4266E5F21}"/>
              </a:ext>
            </a:extLst>
          </p:cNvPr>
          <p:cNvPicPr>
            <a:picLocks noChangeAspect="1"/>
          </p:cNvPicPr>
          <p:nvPr/>
        </p:nvPicPr>
        <p:blipFill>
          <a:blip r:embed="rId6"/>
          <a:stretch>
            <a:fillRect/>
          </a:stretch>
        </p:blipFill>
        <p:spPr>
          <a:xfrm>
            <a:off x="5129610" y="4743274"/>
            <a:ext cx="742121" cy="173934"/>
          </a:xfrm>
          <a:prstGeom prst="rect">
            <a:avLst/>
          </a:prstGeom>
        </p:spPr>
      </p:pic>
      <p:pic>
        <p:nvPicPr>
          <p:cNvPr id="151" name="Picture 150">
            <a:extLst>
              <a:ext uri="{FF2B5EF4-FFF2-40B4-BE49-F238E27FC236}">
                <a16:creationId xmlns:a16="http://schemas.microsoft.com/office/drawing/2014/main" id="{03DCAAE8-F485-4011-BEBF-90A93C01CEA3}"/>
              </a:ext>
            </a:extLst>
          </p:cNvPr>
          <p:cNvPicPr>
            <a:picLocks noChangeAspect="1"/>
          </p:cNvPicPr>
          <p:nvPr/>
        </p:nvPicPr>
        <p:blipFill>
          <a:blip r:embed="rId10"/>
          <a:stretch>
            <a:fillRect/>
          </a:stretch>
        </p:blipFill>
        <p:spPr>
          <a:xfrm>
            <a:off x="4788861" y="5411548"/>
            <a:ext cx="791436" cy="263152"/>
          </a:xfrm>
          <a:prstGeom prst="rect">
            <a:avLst/>
          </a:prstGeom>
        </p:spPr>
      </p:pic>
      <p:pic>
        <p:nvPicPr>
          <p:cNvPr id="152" name="Picture 151">
            <a:extLst>
              <a:ext uri="{FF2B5EF4-FFF2-40B4-BE49-F238E27FC236}">
                <a16:creationId xmlns:a16="http://schemas.microsoft.com/office/drawing/2014/main" id="{EFC3ABBB-9DD1-40DD-BB84-38D0A9782B15}"/>
              </a:ext>
            </a:extLst>
          </p:cNvPr>
          <p:cNvPicPr>
            <a:picLocks noChangeAspect="1"/>
          </p:cNvPicPr>
          <p:nvPr/>
        </p:nvPicPr>
        <p:blipFill>
          <a:blip r:embed="rId11"/>
          <a:stretch>
            <a:fillRect/>
          </a:stretch>
        </p:blipFill>
        <p:spPr>
          <a:xfrm>
            <a:off x="4555635" y="6019947"/>
            <a:ext cx="1113921" cy="267931"/>
          </a:xfrm>
          <a:prstGeom prst="rect">
            <a:avLst/>
          </a:prstGeom>
        </p:spPr>
      </p:pic>
      <p:pic>
        <p:nvPicPr>
          <p:cNvPr id="153" name="Picture 152" descr="A picture containing clipart&#10;&#10;Description generated with very high confidence">
            <a:extLst>
              <a:ext uri="{FF2B5EF4-FFF2-40B4-BE49-F238E27FC236}">
                <a16:creationId xmlns:a16="http://schemas.microsoft.com/office/drawing/2014/main" id="{8809FC23-223E-4C5F-A134-2B3614CBB2AF}"/>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3329032" y="6013093"/>
            <a:ext cx="984111" cy="277774"/>
          </a:xfrm>
          <a:prstGeom prst="rect">
            <a:avLst/>
          </a:prstGeom>
        </p:spPr>
      </p:pic>
      <p:pic>
        <p:nvPicPr>
          <p:cNvPr id="154" name="Picture 153" descr="A drawing of a face&#10;&#10;Description generated with high confidence">
            <a:extLst>
              <a:ext uri="{FF2B5EF4-FFF2-40B4-BE49-F238E27FC236}">
                <a16:creationId xmlns:a16="http://schemas.microsoft.com/office/drawing/2014/main" id="{41F9E916-0E4B-469A-B1B9-CF2B6FC41F47}"/>
              </a:ext>
            </a:extLst>
          </p:cNvPr>
          <p:cNvPicPr>
            <a:picLocks noChangeAspect="1"/>
          </p:cNvPicPr>
          <p:nvPr/>
        </p:nvPicPr>
        <p:blipFill rotWithShape="1">
          <a:blip r:embed="rId13">
            <a:clrChange>
              <a:clrFrom>
                <a:srgbClr val="FFFEFD"/>
              </a:clrFrom>
              <a:clrTo>
                <a:srgbClr val="FFFEFD">
                  <a:alpha val="0"/>
                </a:srgbClr>
              </a:clrTo>
            </a:clrChange>
            <a:extLst/>
          </a:blip>
          <a:srcRect l="3355" t="12699" r="5707" b="7516"/>
          <a:stretch/>
        </p:blipFill>
        <p:spPr>
          <a:xfrm>
            <a:off x="3593736" y="4952794"/>
            <a:ext cx="545060" cy="338092"/>
          </a:xfrm>
          <a:prstGeom prst="rect">
            <a:avLst/>
          </a:prstGeom>
        </p:spPr>
      </p:pic>
      <p:grpSp>
        <p:nvGrpSpPr>
          <p:cNvPr id="21" name="Group 20">
            <a:extLst>
              <a:ext uri="{FF2B5EF4-FFF2-40B4-BE49-F238E27FC236}">
                <a16:creationId xmlns:a16="http://schemas.microsoft.com/office/drawing/2014/main" id="{7478780C-B967-4C01-9DBC-15C2BDCAA4FB}"/>
              </a:ext>
            </a:extLst>
          </p:cNvPr>
          <p:cNvGrpSpPr/>
          <p:nvPr/>
        </p:nvGrpSpPr>
        <p:grpSpPr>
          <a:xfrm>
            <a:off x="540911" y="5019421"/>
            <a:ext cx="2239723" cy="820952"/>
            <a:chOff x="350780" y="4184591"/>
            <a:chExt cx="2858837" cy="1047883"/>
          </a:xfrm>
        </p:grpSpPr>
        <p:pic>
          <p:nvPicPr>
            <p:cNvPr id="155" name="Picture 154">
              <a:extLst>
                <a:ext uri="{FF2B5EF4-FFF2-40B4-BE49-F238E27FC236}">
                  <a16:creationId xmlns:a16="http://schemas.microsoft.com/office/drawing/2014/main" id="{69FB227F-428A-406C-9BA9-D596E6E73261}"/>
                </a:ext>
              </a:extLst>
            </p:cNvPr>
            <p:cNvPicPr>
              <a:picLocks noChangeAspect="1"/>
            </p:cNvPicPr>
            <p:nvPr/>
          </p:nvPicPr>
          <p:blipFill>
            <a:blip r:embed="rId14"/>
            <a:stretch>
              <a:fillRect/>
            </a:stretch>
          </p:blipFill>
          <p:spPr>
            <a:xfrm>
              <a:off x="350780" y="4624630"/>
              <a:ext cx="2858837" cy="607844"/>
            </a:xfrm>
            <a:prstGeom prst="rect">
              <a:avLst/>
            </a:prstGeom>
          </p:spPr>
        </p:pic>
        <p:pic>
          <p:nvPicPr>
            <p:cNvPr id="156" name="Picture 155">
              <a:extLst>
                <a:ext uri="{FF2B5EF4-FFF2-40B4-BE49-F238E27FC236}">
                  <a16:creationId xmlns:a16="http://schemas.microsoft.com/office/drawing/2014/main" id="{0239D20D-6804-4C99-BEE7-7845A77792FF}"/>
                </a:ext>
              </a:extLst>
            </p:cNvPr>
            <p:cNvPicPr>
              <a:picLocks noChangeAspect="1"/>
            </p:cNvPicPr>
            <p:nvPr/>
          </p:nvPicPr>
          <p:blipFill>
            <a:blip r:embed="rId15"/>
            <a:stretch>
              <a:fillRect/>
            </a:stretch>
          </p:blipFill>
          <p:spPr>
            <a:xfrm>
              <a:off x="503112" y="4279737"/>
              <a:ext cx="341609" cy="341609"/>
            </a:xfrm>
            <a:prstGeom prst="rect">
              <a:avLst/>
            </a:prstGeom>
          </p:spPr>
        </p:pic>
        <p:sp>
          <p:nvSpPr>
            <p:cNvPr id="157" name="TextBox 156">
              <a:extLst>
                <a:ext uri="{FF2B5EF4-FFF2-40B4-BE49-F238E27FC236}">
                  <a16:creationId xmlns:a16="http://schemas.microsoft.com/office/drawing/2014/main" id="{496D1F2B-CA13-4057-A4F6-F19F367994E9}"/>
                </a:ext>
              </a:extLst>
            </p:cNvPr>
            <p:cNvSpPr txBox="1"/>
            <p:nvPr/>
          </p:nvSpPr>
          <p:spPr>
            <a:xfrm>
              <a:off x="732881" y="4184591"/>
              <a:ext cx="1906954" cy="65977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599">
                  <a:solidFill>
                    <a:srgbClr val="7030A0"/>
                  </a:solidFill>
                  <a:latin typeface="Segoe UI Semilight"/>
                </a:rPr>
                <a:t>Visual Studio</a:t>
              </a:r>
              <a:endParaRPr lang="en-CA" sz="1599">
                <a:solidFill>
                  <a:srgbClr val="7030A0"/>
                </a:solidFill>
                <a:latin typeface="Segoe UI Semilight"/>
              </a:endParaRPr>
            </a:p>
          </p:txBody>
        </p:sp>
      </p:grpSp>
      <p:pic>
        <p:nvPicPr>
          <p:cNvPr id="158" name="Picture 157" descr="A drawing of a face&#10;&#10;Description generated with high confidence">
            <a:extLst>
              <a:ext uri="{FF2B5EF4-FFF2-40B4-BE49-F238E27FC236}">
                <a16:creationId xmlns:a16="http://schemas.microsoft.com/office/drawing/2014/main" id="{BFEAC63C-9A16-403C-8AAA-40A4A7C96F9E}"/>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6788517" y="4977347"/>
            <a:ext cx="496969" cy="348545"/>
          </a:xfrm>
          <a:prstGeom prst="rect">
            <a:avLst/>
          </a:prstGeom>
        </p:spPr>
      </p:pic>
      <p:pic>
        <p:nvPicPr>
          <p:cNvPr id="159" name="Picture 158">
            <a:extLst>
              <a:ext uri="{FF2B5EF4-FFF2-40B4-BE49-F238E27FC236}">
                <a16:creationId xmlns:a16="http://schemas.microsoft.com/office/drawing/2014/main" id="{54273547-B409-41DE-B533-30B868F55F34}"/>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6522185" y="5707534"/>
            <a:ext cx="1263654" cy="387530"/>
          </a:xfrm>
          <a:prstGeom prst="rect">
            <a:avLst/>
          </a:prstGeom>
        </p:spPr>
      </p:pic>
      <p:pic>
        <p:nvPicPr>
          <p:cNvPr id="160" name="Picture 159" descr="A close up of a sign&#10;&#10;Description generated with very high confidence">
            <a:extLst>
              <a:ext uri="{FF2B5EF4-FFF2-40B4-BE49-F238E27FC236}">
                <a16:creationId xmlns:a16="http://schemas.microsoft.com/office/drawing/2014/main" id="{D68A2970-193A-49B0-9247-E731AAB069E2}"/>
              </a:ext>
            </a:extLst>
          </p:cNvPr>
          <p:cNvPicPr>
            <a:picLocks noChangeAspect="1"/>
          </p:cNvPicPr>
          <p:nvPr/>
        </p:nvPicPr>
        <p:blipFill>
          <a:blip r:embed="rId18"/>
          <a:stretch>
            <a:fillRect/>
          </a:stretch>
        </p:blipFill>
        <p:spPr>
          <a:xfrm>
            <a:off x="7747883" y="5687005"/>
            <a:ext cx="982012" cy="330376"/>
          </a:xfrm>
          <a:prstGeom prst="rect">
            <a:avLst/>
          </a:prstGeom>
        </p:spPr>
      </p:pic>
      <p:pic>
        <p:nvPicPr>
          <p:cNvPr id="161" name="Picture 160">
            <a:extLst>
              <a:ext uri="{FF2B5EF4-FFF2-40B4-BE49-F238E27FC236}">
                <a16:creationId xmlns:a16="http://schemas.microsoft.com/office/drawing/2014/main" id="{CF37D5F9-3776-451A-A630-9C3FCE3CACD1}"/>
              </a:ext>
            </a:extLst>
          </p:cNvPr>
          <p:cNvPicPr>
            <a:picLocks noChangeAspect="1"/>
          </p:cNvPicPr>
          <p:nvPr/>
        </p:nvPicPr>
        <p:blipFill rotWithShape="1">
          <a:blip r:embed="rId19"/>
          <a:srcRect l="28897" t="9516" b="15012"/>
          <a:stretch/>
        </p:blipFill>
        <p:spPr>
          <a:xfrm>
            <a:off x="8844194" y="5723763"/>
            <a:ext cx="568674" cy="355069"/>
          </a:xfrm>
          <a:prstGeom prst="rect">
            <a:avLst/>
          </a:prstGeom>
        </p:spPr>
      </p:pic>
      <p:pic>
        <p:nvPicPr>
          <p:cNvPr id="162" name="Picture 161" descr="A close up of a logo&#10;&#10;Description generated with very high confidence">
            <a:extLst>
              <a:ext uri="{FF2B5EF4-FFF2-40B4-BE49-F238E27FC236}">
                <a16:creationId xmlns:a16="http://schemas.microsoft.com/office/drawing/2014/main" id="{2F091296-3757-4E87-92DC-A0535F9DBB10}"/>
              </a:ext>
            </a:extLst>
          </p:cNvPr>
          <p:cNvPicPr>
            <a:picLocks noChangeAspect="1"/>
          </p:cNvPicPr>
          <p:nvPr/>
        </p:nvPicPr>
        <p:blipFill>
          <a:blip r:embed="rId20"/>
          <a:stretch>
            <a:fillRect/>
          </a:stretch>
        </p:blipFill>
        <p:spPr>
          <a:xfrm>
            <a:off x="8277116" y="5059556"/>
            <a:ext cx="905558" cy="217078"/>
          </a:xfrm>
          <a:prstGeom prst="rect">
            <a:avLst/>
          </a:prstGeom>
        </p:spPr>
      </p:pic>
      <p:pic>
        <p:nvPicPr>
          <p:cNvPr id="163" name="Picture 162">
            <a:extLst>
              <a:ext uri="{FF2B5EF4-FFF2-40B4-BE49-F238E27FC236}">
                <a16:creationId xmlns:a16="http://schemas.microsoft.com/office/drawing/2014/main" id="{3B47E7DA-2E4B-43E7-AD1B-93389D526D1E}"/>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7467797" y="4881094"/>
            <a:ext cx="539726" cy="539726"/>
          </a:xfrm>
          <a:prstGeom prst="rect">
            <a:avLst/>
          </a:prstGeom>
        </p:spPr>
      </p:pic>
      <p:pic>
        <p:nvPicPr>
          <p:cNvPr id="164" name="Picture 163" descr="A close up of a sign&#10;&#10;Description generated with high confidence">
            <a:extLst>
              <a:ext uri="{FF2B5EF4-FFF2-40B4-BE49-F238E27FC236}">
                <a16:creationId xmlns:a16="http://schemas.microsoft.com/office/drawing/2014/main" id="{B3EB54F2-9E90-4953-94A8-72962FABBE6B}"/>
              </a:ext>
            </a:extLst>
          </p:cNvPr>
          <p:cNvPicPr>
            <a:picLocks noChangeAspect="1"/>
          </p:cNvPicPr>
          <p:nvPr/>
        </p:nvPicPr>
        <p:blipFill>
          <a:blip r:embed="rId22"/>
          <a:stretch>
            <a:fillRect/>
          </a:stretch>
        </p:blipFill>
        <p:spPr>
          <a:xfrm>
            <a:off x="9575393" y="5099050"/>
            <a:ext cx="1071054" cy="221351"/>
          </a:xfrm>
          <a:prstGeom prst="rect">
            <a:avLst/>
          </a:prstGeom>
        </p:spPr>
      </p:pic>
      <p:pic>
        <p:nvPicPr>
          <p:cNvPr id="165" name="Picture 164">
            <a:extLst>
              <a:ext uri="{FF2B5EF4-FFF2-40B4-BE49-F238E27FC236}">
                <a16:creationId xmlns:a16="http://schemas.microsoft.com/office/drawing/2014/main" id="{F93BC839-3169-4010-A005-3BF9F0183E47}"/>
              </a:ext>
            </a:extLst>
          </p:cNvPr>
          <p:cNvPicPr>
            <a:picLocks noChangeAspect="1"/>
          </p:cNvPicPr>
          <p:nvPr/>
        </p:nvPicPr>
        <p:blipFill>
          <a:blip r:embed="rId23"/>
          <a:stretch>
            <a:fillRect/>
          </a:stretch>
        </p:blipFill>
        <p:spPr>
          <a:xfrm>
            <a:off x="10104032" y="4119412"/>
            <a:ext cx="488785" cy="488785"/>
          </a:xfrm>
          <a:prstGeom prst="rect">
            <a:avLst/>
          </a:prstGeom>
        </p:spPr>
      </p:pic>
      <p:pic>
        <p:nvPicPr>
          <p:cNvPr id="166" name="Picture 165">
            <a:extLst>
              <a:ext uri="{FF2B5EF4-FFF2-40B4-BE49-F238E27FC236}">
                <a16:creationId xmlns:a16="http://schemas.microsoft.com/office/drawing/2014/main" id="{39E5F6FD-938E-4968-9E52-9B08FB21FA04}"/>
              </a:ext>
            </a:extLst>
          </p:cNvPr>
          <p:cNvPicPr>
            <a:picLocks noChangeAspect="1"/>
          </p:cNvPicPr>
          <p:nvPr/>
        </p:nvPicPr>
        <p:blipFill rotWithShape="1">
          <a:blip r:embed="rId17">
            <a:clrChange>
              <a:clrFrom>
                <a:srgbClr val="FFFFFF"/>
              </a:clrFrom>
              <a:clrTo>
                <a:srgbClr val="FFFFFF">
                  <a:alpha val="0"/>
                </a:srgbClr>
              </a:clrTo>
            </a:clrChange>
          </a:blip>
          <a:srcRect l="12821" t="7694" r="13781" b="16241"/>
          <a:stretch/>
        </p:blipFill>
        <p:spPr>
          <a:xfrm>
            <a:off x="10803847" y="4822000"/>
            <a:ext cx="996206" cy="316611"/>
          </a:xfrm>
          <a:prstGeom prst="rect">
            <a:avLst/>
          </a:prstGeom>
        </p:spPr>
      </p:pic>
      <p:pic>
        <p:nvPicPr>
          <p:cNvPr id="167" name="Picture 166">
            <a:extLst>
              <a:ext uri="{FF2B5EF4-FFF2-40B4-BE49-F238E27FC236}">
                <a16:creationId xmlns:a16="http://schemas.microsoft.com/office/drawing/2014/main" id="{4D5174B4-912F-4AEB-B03D-85AD229B6838}"/>
              </a:ext>
            </a:extLst>
          </p:cNvPr>
          <p:cNvPicPr>
            <a:picLocks noChangeAspect="1"/>
          </p:cNvPicPr>
          <p:nvPr/>
        </p:nvPicPr>
        <p:blipFill>
          <a:blip r:embed="rId24"/>
          <a:stretch>
            <a:fillRect/>
          </a:stretch>
        </p:blipFill>
        <p:spPr>
          <a:xfrm>
            <a:off x="9377538" y="4685113"/>
            <a:ext cx="763924" cy="268522"/>
          </a:xfrm>
          <a:prstGeom prst="rect">
            <a:avLst/>
          </a:prstGeom>
        </p:spPr>
      </p:pic>
      <p:pic>
        <p:nvPicPr>
          <p:cNvPr id="168" name="Picture 167" descr="A close up of a sign&#10;&#10;Description generated with very high confidence">
            <a:extLst>
              <a:ext uri="{FF2B5EF4-FFF2-40B4-BE49-F238E27FC236}">
                <a16:creationId xmlns:a16="http://schemas.microsoft.com/office/drawing/2014/main" id="{4CA4E0AC-236B-4362-AE9F-701D1247FE8C}"/>
              </a:ext>
            </a:extLst>
          </p:cNvPr>
          <p:cNvPicPr>
            <a:picLocks noChangeAspect="1"/>
          </p:cNvPicPr>
          <p:nvPr/>
        </p:nvPicPr>
        <p:blipFill>
          <a:blip r:embed="rId18"/>
          <a:stretch>
            <a:fillRect/>
          </a:stretch>
        </p:blipFill>
        <p:spPr>
          <a:xfrm>
            <a:off x="10838335" y="5189341"/>
            <a:ext cx="916840" cy="308450"/>
          </a:xfrm>
          <a:prstGeom prst="rect">
            <a:avLst/>
          </a:prstGeom>
        </p:spPr>
      </p:pic>
      <p:pic>
        <p:nvPicPr>
          <p:cNvPr id="169" name="Picture 168" descr="A close up of a logo&#10;&#10;Description generated with very high confidence">
            <a:extLst>
              <a:ext uri="{FF2B5EF4-FFF2-40B4-BE49-F238E27FC236}">
                <a16:creationId xmlns:a16="http://schemas.microsoft.com/office/drawing/2014/main" id="{8E7D750F-C934-4A0B-B0EE-AACF521ECC10}"/>
              </a:ext>
            </a:extLst>
          </p:cNvPr>
          <p:cNvPicPr>
            <a:picLocks noChangeAspect="1"/>
          </p:cNvPicPr>
          <p:nvPr/>
        </p:nvPicPr>
        <p:blipFill>
          <a:blip r:embed="rId25"/>
          <a:stretch>
            <a:fillRect/>
          </a:stretch>
        </p:blipFill>
        <p:spPr>
          <a:xfrm>
            <a:off x="11296755" y="5478681"/>
            <a:ext cx="602446" cy="537485"/>
          </a:xfrm>
          <a:prstGeom prst="rect">
            <a:avLst/>
          </a:prstGeom>
        </p:spPr>
      </p:pic>
      <p:pic>
        <p:nvPicPr>
          <p:cNvPr id="170" name="Picture 169" descr="A close up of a logo&#10;&#10;Description generated with very high confidence">
            <a:extLst>
              <a:ext uri="{FF2B5EF4-FFF2-40B4-BE49-F238E27FC236}">
                <a16:creationId xmlns:a16="http://schemas.microsoft.com/office/drawing/2014/main" id="{5D6B54E6-08DA-4F55-A401-7C4D438466BF}"/>
              </a:ext>
            </a:extLst>
          </p:cNvPr>
          <p:cNvPicPr>
            <a:picLocks noChangeAspect="1"/>
          </p:cNvPicPr>
          <p:nvPr/>
        </p:nvPicPr>
        <p:blipFill>
          <a:blip r:embed="rId26"/>
          <a:stretch>
            <a:fillRect/>
          </a:stretch>
        </p:blipFill>
        <p:spPr>
          <a:xfrm>
            <a:off x="10738363" y="5542718"/>
            <a:ext cx="541187" cy="409414"/>
          </a:xfrm>
          <a:prstGeom prst="rect">
            <a:avLst/>
          </a:prstGeom>
        </p:spPr>
      </p:pic>
      <p:pic>
        <p:nvPicPr>
          <p:cNvPr id="171" name="Picture 170" descr="A close up of a sign&#10;&#10;Description generated with very high confidence">
            <a:extLst>
              <a:ext uri="{FF2B5EF4-FFF2-40B4-BE49-F238E27FC236}">
                <a16:creationId xmlns:a16="http://schemas.microsoft.com/office/drawing/2014/main" id="{0CBC808D-7513-4ED2-AFC8-AA29133D4C17}"/>
              </a:ext>
            </a:extLst>
          </p:cNvPr>
          <p:cNvPicPr>
            <a:picLocks noChangeAspect="1"/>
          </p:cNvPicPr>
          <p:nvPr/>
        </p:nvPicPr>
        <p:blipFill>
          <a:blip r:embed="rId27"/>
          <a:stretch>
            <a:fillRect/>
          </a:stretch>
        </p:blipFill>
        <p:spPr>
          <a:xfrm>
            <a:off x="10754700" y="6060778"/>
            <a:ext cx="1039961" cy="202792"/>
          </a:xfrm>
          <a:prstGeom prst="rect">
            <a:avLst/>
          </a:prstGeom>
        </p:spPr>
      </p:pic>
      <p:pic>
        <p:nvPicPr>
          <p:cNvPr id="172" name="Picture 171">
            <a:extLst>
              <a:ext uri="{FF2B5EF4-FFF2-40B4-BE49-F238E27FC236}">
                <a16:creationId xmlns:a16="http://schemas.microsoft.com/office/drawing/2014/main" id="{E9ED90E2-05D9-4C66-9E59-784FEFF2F6A3}"/>
              </a:ext>
            </a:extLst>
          </p:cNvPr>
          <p:cNvPicPr>
            <a:picLocks noChangeAspect="1"/>
          </p:cNvPicPr>
          <p:nvPr/>
        </p:nvPicPr>
        <p:blipFill rotWithShape="1">
          <a:blip r:embed="rId28">
            <a:clrChange>
              <a:clrFrom>
                <a:srgbClr val="FEFEFE"/>
              </a:clrFrom>
              <a:clrTo>
                <a:srgbClr val="FEFEFE">
                  <a:alpha val="0"/>
                </a:srgbClr>
              </a:clrTo>
            </a:clrChange>
          </a:blip>
          <a:srcRect l="24401" r="21955"/>
          <a:stretch/>
        </p:blipFill>
        <p:spPr>
          <a:xfrm>
            <a:off x="8310449" y="3213434"/>
            <a:ext cx="414583" cy="511651"/>
          </a:xfrm>
          <a:prstGeom prst="rect">
            <a:avLst/>
          </a:prstGeom>
        </p:spPr>
      </p:pic>
      <p:pic>
        <p:nvPicPr>
          <p:cNvPr id="173" name="Picture 172" descr="A picture containing object, clock&#10;&#10;Description generated with high confidence">
            <a:extLst>
              <a:ext uri="{FF2B5EF4-FFF2-40B4-BE49-F238E27FC236}">
                <a16:creationId xmlns:a16="http://schemas.microsoft.com/office/drawing/2014/main" id="{B2A8271B-19D4-4CEE-BC21-B06CB176BE65}"/>
              </a:ext>
            </a:extLst>
          </p:cNvPr>
          <p:cNvPicPr>
            <a:picLocks noChangeAspect="1"/>
          </p:cNvPicPr>
          <p:nvPr/>
        </p:nvPicPr>
        <p:blipFill>
          <a:blip r:embed="rId29"/>
          <a:stretch>
            <a:fillRect/>
          </a:stretch>
        </p:blipFill>
        <p:spPr>
          <a:xfrm>
            <a:off x="10075922" y="3401996"/>
            <a:ext cx="831011" cy="228251"/>
          </a:xfrm>
          <a:prstGeom prst="rect">
            <a:avLst/>
          </a:prstGeom>
        </p:spPr>
      </p:pic>
      <p:pic>
        <p:nvPicPr>
          <p:cNvPr id="175" name="Picture 174">
            <a:extLst>
              <a:ext uri="{FF2B5EF4-FFF2-40B4-BE49-F238E27FC236}">
                <a16:creationId xmlns:a16="http://schemas.microsoft.com/office/drawing/2014/main" id="{2BCE9454-D11D-4B2E-8CD0-8221035DB7B4}"/>
              </a:ext>
            </a:extLst>
          </p:cNvPr>
          <p:cNvPicPr>
            <a:picLocks noChangeAspect="1"/>
          </p:cNvPicPr>
          <p:nvPr/>
        </p:nvPicPr>
        <p:blipFill rotWithShape="1">
          <a:blip r:embed="rId19"/>
          <a:srcRect l="28897" t="9516" b="15012"/>
          <a:stretch/>
        </p:blipFill>
        <p:spPr>
          <a:xfrm>
            <a:off x="11152957" y="3294945"/>
            <a:ext cx="568674" cy="355069"/>
          </a:xfrm>
          <a:prstGeom prst="rect">
            <a:avLst/>
          </a:prstGeom>
        </p:spPr>
      </p:pic>
      <p:pic>
        <p:nvPicPr>
          <p:cNvPr id="176" name="Picture 175">
            <a:extLst>
              <a:ext uri="{FF2B5EF4-FFF2-40B4-BE49-F238E27FC236}">
                <a16:creationId xmlns:a16="http://schemas.microsoft.com/office/drawing/2014/main" id="{840940F3-5701-4B09-97BD-CFA4BA636FF1}"/>
              </a:ext>
            </a:extLst>
          </p:cNvPr>
          <p:cNvPicPr>
            <a:picLocks noChangeAspect="1"/>
          </p:cNvPicPr>
          <p:nvPr/>
        </p:nvPicPr>
        <p:blipFill rotWithShape="1">
          <a:blip r:embed="rId30">
            <a:clrChange>
              <a:clrFrom>
                <a:srgbClr val="FFFFFF"/>
              </a:clrFrom>
              <a:clrTo>
                <a:srgbClr val="FFFFFF">
                  <a:alpha val="0"/>
                </a:srgbClr>
              </a:clrTo>
            </a:clrChange>
          </a:blip>
          <a:srcRect t="29072" b="29279"/>
          <a:stretch/>
        </p:blipFill>
        <p:spPr>
          <a:xfrm>
            <a:off x="9182672" y="2641885"/>
            <a:ext cx="808395" cy="228098"/>
          </a:xfrm>
          <a:prstGeom prst="rect">
            <a:avLst/>
          </a:prstGeom>
        </p:spPr>
      </p:pic>
      <p:pic>
        <p:nvPicPr>
          <p:cNvPr id="177" name="Picture 176">
            <a:extLst>
              <a:ext uri="{FF2B5EF4-FFF2-40B4-BE49-F238E27FC236}">
                <a16:creationId xmlns:a16="http://schemas.microsoft.com/office/drawing/2014/main" id="{FFEFDC94-DA12-440B-95F0-E5816F0D0D0F}"/>
              </a:ext>
            </a:extLst>
          </p:cNvPr>
          <p:cNvPicPr>
            <a:picLocks noChangeAspect="1"/>
          </p:cNvPicPr>
          <p:nvPr/>
        </p:nvPicPr>
        <p:blipFill rotWithShape="1">
          <a:blip r:embed="rId31">
            <a:clrChange>
              <a:clrFrom>
                <a:srgbClr val="FFFFFF"/>
              </a:clrFrom>
              <a:clrTo>
                <a:srgbClr val="FFFFFF">
                  <a:alpha val="0"/>
                </a:srgbClr>
              </a:clrTo>
            </a:clrChange>
          </a:blip>
          <a:srcRect t="32118" b="33546"/>
          <a:stretch/>
        </p:blipFill>
        <p:spPr>
          <a:xfrm>
            <a:off x="8310449" y="2658062"/>
            <a:ext cx="779166" cy="200650"/>
          </a:xfrm>
          <a:prstGeom prst="rect">
            <a:avLst/>
          </a:prstGeom>
        </p:spPr>
      </p:pic>
      <p:pic>
        <p:nvPicPr>
          <p:cNvPr id="178" name="Picture 177">
            <a:extLst>
              <a:ext uri="{FF2B5EF4-FFF2-40B4-BE49-F238E27FC236}">
                <a16:creationId xmlns:a16="http://schemas.microsoft.com/office/drawing/2014/main" id="{CC87BDBA-B6E2-49F9-9439-288510812CD1}"/>
              </a:ext>
            </a:extLst>
          </p:cNvPr>
          <p:cNvPicPr>
            <a:picLocks noChangeAspect="1"/>
          </p:cNvPicPr>
          <p:nvPr/>
        </p:nvPicPr>
        <p:blipFill>
          <a:blip r:embed="rId32"/>
          <a:stretch>
            <a:fillRect/>
          </a:stretch>
        </p:blipFill>
        <p:spPr>
          <a:xfrm>
            <a:off x="11049034" y="2766454"/>
            <a:ext cx="850460" cy="389110"/>
          </a:xfrm>
          <a:prstGeom prst="rect">
            <a:avLst/>
          </a:prstGeom>
        </p:spPr>
      </p:pic>
      <p:pic>
        <p:nvPicPr>
          <p:cNvPr id="179" name="Picture 178">
            <a:extLst>
              <a:ext uri="{FF2B5EF4-FFF2-40B4-BE49-F238E27FC236}">
                <a16:creationId xmlns:a16="http://schemas.microsoft.com/office/drawing/2014/main" id="{4074CCC3-2557-4D46-9F7E-135A4BD2CBDB}"/>
              </a:ext>
            </a:extLst>
          </p:cNvPr>
          <p:cNvPicPr>
            <a:picLocks noChangeAspect="1"/>
          </p:cNvPicPr>
          <p:nvPr/>
        </p:nvPicPr>
        <p:blipFill rotWithShape="1">
          <a:blip r:embed="rId33">
            <a:clrChange>
              <a:clrFrom>
                <a:srgbClr val="FFFFFF"/>
              </a:clrFrom>
              <a:clrTo>
                <a:srgbClr val="FFFFFF">
                  <a:alpha val="0"/>
                </a:srgbClr>
              </a:clrTo>
            </a:clrChange>
          </a:blip>
          <a:srcRect t="32609" b="32682"/>
          <a:stretch/>
        </p:blipFill>
        <p:spPr>
          <a:xfrm>
            <a:off x="6886280" y="1908517"/>
            <a:ext cx="683941" cy="237390"/>
          </a:xfrm>
          <a:prstGeom prst="rect">
            <a:avLst/>
          </a:prstGeom>
        </p:spPr>
      </p:pic>
      <p:grpSp>
        <p:nvGrpSpPr>
          <p:cNvPr id="22" name="Group 21">
            <a:extLst>
              <a:ext uri="{FF2B5EF4-FFF2-40B4-BE49-F238E27FC236}">
                <a16:creationId xmlns:a16="http://schemas.microsoft.com/office/drawing/2014/main" id="{0A49385F-8295-440C-8DBB-1C90611194E9}"/>
              </a:ext>
            </a:extLst>
          </p:cNvPr>
          <p:cNvGrpSpPr/>
          <p:nvPr/>
        </p:nvGrpSpPr>
        <p:grpSpPr>
          <a:xfrm>
            <a:off x="7983346" y="1760987"/>
            <a:ext cx="1754707" cy="447752"/>
            <a:chOff x="8340389" y="525465"/>
            <a:chExt cx="2661407" cy="679115"/>
          </a:xfrm>
        </p:grpSpPr>
        <p:pic>
          <p:nvPicPr>
            <p:cNvPr id="180" name="Picture 179" descr="A picture containing clipart&#10;&#10;Description generated with very high confidence">
              <a:extLst>
                <a:ext uri="{FF2B5EF4-FFF2-40B4-BE49-F238E27FC236}">
                  <a16:creationId xmlns:a16="http://schemas.microsoft.com/office/drawing/2014/main" id="{12040AA4-930C-4BD6-88E9-1D46EA31F960}"/>
                </a:ext>
              </a:extLst>
            </p:cNvPr>
            <p:cNvPicPr>
              <a:picLocks noChangeAspect="1"/>
            </p:cNvPicPr>
            <p:nvPr/>
          </p:nvPicPr>
          <p:blipFill>
            <a:blip r:embed="rId34"/>
            <a:stretch>
              <a:fillRect/>
            </a:stretch>
          </p:blipFill>
          <p:spPr>
            <a:xfrm>
              <a:off x="8340389" y="697760"/>
              <a:ext cx="294080" cy="313969"/>
            </a:xfrm>
            <a:prstGeom prst="rect">
              <a:avLst/>
            </a:prstGeom>
          </p:spPr>
        </p:pic>
        <p:sp>
          <p:nvSpPr>
            <p:cNvPr id="181" name="TextBox 180">
              <a:extLst>
                <a:ext uri="{FF2B5EF4-FFF2-40B4-BE49-F238E27FC236}">
                  <a16:creationId xmlns:a16="http://schemas.microsoft.com/office/drawing/2014/main" id="{AA53ACB0-F442-45E4-8386-3152F27A6256}"/>
                </a:ext>
              </a:extLst>
            </p:cNvPr>
            <p:cNvSpPr txBox="1"/>
            <p:nvPr/>
          </p:nvSpPr>
          <p:spPr>
            <a:xfrm>
              <a:off x="8535963" y="525465"/>
              <a:ext cx="2465833" cy="679115"/>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099" dirty="0">
                  <a:solidFill>
                    <a:srgbClr val="7030A0"/>
                  </a:solidFill>
                  <a:latin typeface="Segoe UI Semilight"/>
                </a:rPr>
                <a:t>Application Insights</a:t>
              </a:r>
              <a:endParaRPr lang="en-CA" sz="1099" dirty="0">
                <a:solidFill>
                  <a:srgbClr val="7030A0"/>
                </a:solidFill>
                <a:latin typeface="Segoe UI Semilight"/>
              </a:endParaRPr>
            </a:p>
          </p:txBody>
        </p:sp>
      </p:grpSp>
      <p:pic>
        <p:nvPicPr>
          <p:cNvPr id="182" name="Graphic 181">
            <a:extLst>
              <a:ext uri="{FF2B5EF4-FFF2-40B4-BE49-F238E27FC236}">
                <a16:creationId xmlns:a16="http://schemas.microsoft.com/office/drawing/2014/main" id="{1A0A014F-7D5F-40B9-A672-1329C3A2004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788516" y="2246302"/>
            <a:ext cx="1041742" cy="143689"/>
          </a:xfrm>
          <a:prstGeom prst="rect">
            <a:avLst/>
          </a:prstGeom>
        </p:spPr>
      </p:pic>
    </p:spTree>
    <p:extLst>
      <p:ext uri="{BB962C8B-B14F-4D97-AF65-F5344CB8AC3E}">
        <p14:creationId xmlns:p14="http://schemas.microsoft.com/office/powerpoint/2010/main" val="3564117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par>
                                <p:cTn id="28" presetID="10" presetClass="entr" presetSubtype="0" fill="hold" nodeType="with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par>
                                <p:cTn id="31" presetID="10" presetClass="entr" presetSubtype="0" fill="hold" nodeType="withEffect">
                                  <p:stCondLst>
                                    <p:cond delay="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fade">
                                      <p:cBhvr>
                                        <p:cTn id="37" dur="500"/>
                                        <p:tgtEl>
                                          <p:spTgt spid="154"/>
                                        </p:tgtEl>
                                      </p:cBhvr>
                                    </p:animEffect>
                                  </p:childTnLst>
                                </p:cTn>
                              </p:par>
                              <p:par>
                                <p:cTn id="38" presetID="10" presetClass="entr" presetSubtype="0" fill="hold"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500"/>
                                        <p:tgtEl>
                                          <p:spTgt spid="142"/>
                                        </p:tgtEl>
                                      </p:cBhvr>
                                    </p:animEffect>
                                  </p:childTnLst>
                                </p:cTn>
                              </p:par>
                              <p:par>
                                <p:cTn id="41" presetID="10" presetClass="entr" presetSubtype="0" fill="hold" nodeType="withEffect">
                                  <p:stCondLst>
                                    <p:cond delay="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58"/>
                                        </p:tgtEl>
                                        <p:attrNameLst>
                                          <p:attrName>style.visibility</p:attrName>
                                        </p:attrNameLst>
                                      </p:cBhvr>
                                      <p:to>
                                        <p:strVal val="visible"/>
                                      </p:to>
                                    </p:set>
                                    <p:animEffect transition="in" filter="fade">
                                      <p:cBhvr>
                                        <p:cTn id="56" dur="500"/>
                                        <p:tgtEl>
                                          <p:spTgt spid="158"/>
                                        </p:tgtEl>
                                      </p:cBhvr>
                                    </p:animEffect>
                                  </p:childTnLst>
                                </p:cTn>
                              </p:par>
                              <p:par>
                                <p:cTn id="57" presetID="10" presetClass="entr" presetSubtype="0" fill="hold" nodeType="withEffect">
                                  <p:stCondLst>
                                    <p:cond delay="0"/>
                                  </p:stCondLst>
                                  <p:childTnLst>
                                    <p:set>
                                      <p:cBhvr>
                                        <p:cTn id="58" dur="1" fill="hold">
                                          <p:stCondLst>
                                            <p:cond delay="0"/>
                                          </p:stCondLst>
                                        </p:cTn>
                                        <p:tgtEl>
                                          <p:spTgt spid="151"/>
                                        </p:tgtEl>
                                        <p:attrNameLst>
                                          <p:attrName>style.visibility</p:attrName>
                                        </p:attrNameLst>
                                      </p:cBhvr>
                                      <p:to>
                                        <p:strVal val="visible"/>
                                      </p:to>
                                    </p:set>
                                    <p:animEffect transition="in" filter="fade">
                                      <p:cBhvr>
                                        <p:cTn id="59" dur="500"/>
                                        <p:tgtEl>
                                          <p:spTgt spid="151"/>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159"/>
                                        </p:tgtEl>
                                        <p:attrNameLst>
                                          <p:attrName>style.visibility</p:attrName>
                                        </p:attrNameLst>
                                      </p:cBhvr>
                                      <p:to>
                                        <p:strVal val="visible"/>
                                      </p:to>
                                    </p:set>
                                    <p:animEffect transition="in" filter="fade">
                                      <p:cBhvr>
                                        <p:cTn id="63" dur="500"/>
                                        <p:tgtEl>
                                          <p:spTgt spid="159"/>
                                        </p:tgtEl>
                                      </p:cBhvr>
                                    </p:animEffect>
                                  </p:childTnLst>
                                </p:cTn>
                              </p:par>
                              <p:par>
                                <p:cTn id="64" presetID="10" presetClass="entr" presetSubtype="0" fill="hold" nodeType="withEffect">
                                  <p:stCondLst>
                                    <p:cond delay="0"/>
                                  </p:stCondLst>
                                  <p:childTnLst>
                                    <p:set>
                                      <p:cBhvr>
                                        <p:cTn id="65" dur="1" fill="hold">
                                          <p:stCondLst>
                                            <p:cond delay="0"/>
                                          </p:stCondLst>
                                        </p:cTn>
                                        <p:tgtEl>
                                          <p:spTgt spid="160"/>
                                        </p:tgtEl>
                                        <p:attrNameLst>
                                          <p:attrName>style.visibility</p:attrName>
                                        </p:attrNameLst>
                                      </p:cBhvr>
                                      <p:to>
                                        <p:strVal val="visible"/>
                                      </p:to>
                                    </p:set>
                                    <p:animEffect transition="in" filter="fade">
                                      <p:cBhvr>
                                        <p:cTn id="66" dur="500"/>
                                        <p:tgtEl>
                                          <p:spTgt spid="160"/>
                                        </p:tgtEl>
                                      </p:cBhvr>
                                    </p:animEffect>
                                  </p:childTnLst>
                                </p:cTn>
                              </p:par>
                              <p:par>
                                <p:cTn id="67" presetID="10" presetClass="entr" presetSubtype="0" fill="hold"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fade">
                                      <p:cBhvr>
                                        <p:cTn id="73" dur="500"/>
                                        <p:tgtEl>
                                          <p:spTgt spid="164"/>
                                        </p:tgtEl>
                                      </p:cBhvr>
                                    </p:animEffect>
                                  </p:childTnLst>
                                </p:cTn>
                              </p:par>
                              <p:par>
                                <p:cTn id="74" presetID="10" presetClass="entr" presetSubtype="0" fill="hold" nodeType="withEffect">
                                  <p:stCondLst>
                                    <p:cond delay="0"/>
                                  </p:stCondLst>
                                  <p:childTnLst>
                                    <p:set>
                                      <p:cBhvr>
                                        <p:cTn id="75" dur="1" fill="hold">
                                          <p:stCondLst>
                                            <p:cond delay="0"/>
                                          </p:stCondLst>
                                        </p:cTn>
                                        <p:tgtEl>
                                          <p:spTgt spid="153"/>
                                        </p:tgtEl>
                                        <p:attrNameLst>
                                          <p:attrName>style.visibility</p:attrName>
                                        </p:attrNameLst>
                                      </p:cBhvr>
                                      <p:to>
                                        <p:strVal val="visible"/>
                                      </p:to>
                                    </p:set>
                                    <p:animEffect transition="in" filter="fade">
                                      <p:cBhvr>
                                        <p:cTn id="76" dur="500"/>
                                        <p:tgtEl>
                                          <p:spTgt spid="153"/>
                                        </p:tgtEl>
                                      </p:cBhvr>
                                    </p:animEffect>
                                  </p:childTnLst>
                                </p:cTn>
                              </p:par>
                              <p:par>
                                <p:cTn id="77" presetID="10" presetClass="entr" presetSubtype="0" fill="hold" nodeType="withEffect">
                                  <p:stCondLst>
                                    <p:cond delay="0"/>
                                  </p:stCondLst>
                                  <p:childTnLst>
                                    <p:set>
                                      <p:cBhvr>
                                        <p:cTn id="78" dur="1" fill="hold">
                                          <p:stCondLst>
                                            <p:cond delay="0"/>
                                          </p:stCondLst>
                                        </p:cTn>
                                        <p:tgtEl>
                                          <p:spTgt spid="163"/>
                                        </p:tgtEl>
                                        <p:attrNameLst>
                                          <p:attrName>style.visibility</p:attrName>
                                        </p:attrNameLst>
                                      </p:cBhvr>
                                      <p:to>
                                        <p:strVal val="visible"/>
                                      </p:to>
                                    </p:set>
                                    <p:animEffect transition="in" filter="fade">
                                      <p:cBhvr>
                                        <p:cTn id="79" dur="500"/>
                                        <p:tgtEl>
                                          <p:spTgt spid="163"/>
                                        </p:tgtEl>
                                      </p:cBhvr>
                                    </p:animEffect>
                                  </p:childTnLst>
                                </p:cTn>
                              </p:par>
                              <p:par>
                                <p:cTn id="80" presetID="10" presetClass="entr" presetSubtype="0" fill="hold" nodeType="withEffect">
                                  <p:stCondLst>
                                    <p:cond delay="0"/>
                                  </p:stCondLst>
                                  <p:childTnLst>
                                    <p:set>
                                      <p:cBhvr>
                                        <p:cTn id="81" dur="1" fill="hold">
                                          <p:stCondLst>
                                            <p:cond delay="0"/>
                                          </p:stCondLst>
                                        </p:cTn>
                                        <p:tgtEl>
                                          <p:spTgt spid="162"/>
                                        </p:tgtEl>
                                        <p:attrNameLst>
                                          <p:attrName>style.visibility</p:attrName>
                                        </p:attrNameLst>
                                      </p:cBhvr>
                                      <p:to>
                                        <p:strVal val="visible"/>
                                      </p:to>
                                    </p:set>
                                    <p:animEffect transition="in" filter="fade">
                                      <p:cBhvr>
                                        <p:cTn id="82" dur="500"/>
                                        <p:tgtEl>
                                          <p:spTgt spid="162"/>
                                        </p:tgtEl>
                                      </p:cBhvr>
                                    </p:animEffect>
                                  </p:childTnLst>
                                </p:cTn>
                              </p:par>
                              <p:par>
                                <p:cTn id="83" presetID="10" presetClass="entr" presetSubtype="0" fill="hold"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transition="in" filter="fade">
                                      <p:cBhvr>
                                        <p:cTn id="85" dur="500"/>
                                        <p:tgtEl>
                                          <p:spTgt spid="167"/>
                                        </p:tgtEl>
                                      </p:cBhvr>
                                    </p:animEffect>
                                  </p:childTnLst>
                                </p:cTn>
                              </p:par>
                              <p:par>
                                <p:cTn id="86" presetID="10" presetClass="entr" presetSubtype="0" fill="hold" nodeType="withEffect">
                                  <p:stCondLst>
                                    <p:cond delay="0"/>
                                  </p:stCondLst>
                                  <p:childTnLst>
                                    <p:set>
                                      <p:cBhvr>
                                        <p:cTn id="87" dur="1" fill="hold">
                                          <p:stCondLst>
                                            <p:cond delay="0"/>
                                          </p:stCondLst>
                                        </p:cTn>
                                        <p:tgtEl>
                                          <p:spTgt spid="152"/>
                                        </p:tgtEl>
                                        <p:attrNameLst>
                                          <p:attrName>style.visibility</p:attrName>
                                        </p:attrNameLst>
                                      </p:cBhvr>
                                      <p:to>
                                        <p:strVal val="visible"/>
                                      </p:to>
                                    </p:set>
                                    <p:animEffect transition="in" filter="fade">
                                      <p:cBhvr>
                                        <p:cTn id="88" dur="500"/>
                                        <p:tgtEl>
                                          <p:spTgt spid="152"/>
                                        </p:tgtEl>
                                      </p:cBhvr>
                                    </p:animEffect>
                                  </p:childTnLst>
                                </p:cTn>
                              </p:par>
                            </p:childTnLst>
                          </p:cTn>
                        </p:par>
                        <p:par>
                          <p:cTn id="89" fill="hold">
                            <p:stCondLst>
                              <p:cond delay="2500"/>
                            </p:stCondLst>
                            <p:childTnLst>
                              <p:par>
                                <p:cTn id="90" presetID="10" presetClass="entr" presetSubtype="0" fill="hold" nodeType="afterEffect">
                                  <p:stCondLst>
                                    <p:cond delay="0"/>
                                  </p:stCondLst>
                                  <p:childTnLst>
                                    <p:set>
                                      <p:cBhvr>
                                        <p:cTn id="91" dur="1" fill="hold">
                                          <p:stCondLst>
                                            <p:cond delay="0"/>
                                          </p:stCondLst>
                                        </p:cTn>
                                        <p:tgtEl>
                                          <p:spTgt spid="172"/>
                                        </p:tgtEl>
                                        <p:attrNameLst>
                                          <p:attrName>style.visibility</p:attrName>
                                        </p:attrNameLst>
                                      </p:cBhvr>
                                      <p:to>
                                        <p:strVal val="visible"/>
                                      </p:to>
                                    </p:set>
                                    <p:animEffect transition="in" filter="fade">
                                      <p:cBhvr>
                                        <p:cTn id="92" dur="500"/>
                                        <p:tgtEl>
                                          <p:spTgt spid="172"/>
                                        </p:tgtEl>
                                      </p:cBhvr>
                                    </p:animEffect>
                                  </p:childTnLst>
                                </p:cTn>
                              </p:par>
                              <p:par>
                                <p:cTn id="93" presetID="10" presetClass="entr" presetSubtype="0" fill="hold" nodeType="withEffect">
                                  <p:stCondLst>
                                    <p:cond delay="0"/>
                                  </p:stCondLst>
                                  <p:childTnLst>
                                    <p:set>
                                      <p:cBhvr>
                                        <p:cTn id="94" dur="1" fill="hold">
                                          <p:stCondLst>
                                            <p:cond delay="0"/>
                                          </p:stCondLst>
                                        </p:cTn>
                                        <p:tgtEl>
                                          <p:spTgt spid="165"/>
                                        </p:tgtEl>
                                        <p:attrNameLst>
                                          <p:attrName>style.visibility</p:attrName>
                                        </p:attrNameLst>
                                      </p:cBhvr>
                                      <p:to>
                                        <p:strVal val="visible"/>
                                      </p:to>
                                    </p:set>
                                    <p:animEffect transition="in" filter="fade">
                                      <p:cBhvr>
                                        <p:cTn id="95" dur="500"/>
                                        <p:tgtEl>
                                          <p:spTgt spid="165"/>
                                        </p:tgtEl>
                                      </p:cBhvr>
                                    </p:animEffect>
                                  </p:childTnLst>
                                </p:cTn>
                              </p:par>
                              <p:par>
                                <p:cTn id="96" presetID="10" presetClass="entr" presetSubtype="0" fill="hold" nodeType="withEffect">
                                  <p:stCondLst>
                                    <p:cond delay="0"/>
                                  </p:stCondLst>
                                  <p:childTnLst>
                                    <p:set>
                                      <p:cBhvr>
                                        <p:cTn id="97" dur="1" fill="hold">
                                          <p:stCondLst>
                                            <p:cond delay="0"/>
                                          </p:stCondLst>
                                        </p:cTn>
                                        <p:tgtEl>
                                          <p:spTgt spid="166"/>
                                        </p:tgtEl>
                                        <p:attrNameLst>
                                          <p:attrName>style.visibility</p:attrName>
                                        </p:attrNameLst>
                                      </p:cBhvr>
                                      <p:to>
                                        <p:strVal val="visible"/>
                                      </p:to>
                                    </p:set>
                                    <p:animEffect transition="in" filter="fade">
                                      <p:cBhvr>
                                        <p:cTn id="98" dur="500"/>
                                        <p:tgtEl>
                                          <p:spTgt spid="166"/>
                                        </p:tgtEl>
                                      </p:cBhvr>
                                    </p:animEffect>
                                  </p:childTnLst>
                                </p:cTn>
                              </p:par>
                              <p:par>
                                <p:cTn id="99" presetID="10" presetClass="entr" presetSubtype="0" fill="hold" nodeType="withEffect">
                                  <p:stCondLst>
                                    <p:cond delay="0"/>
                                  </p:stCondLst>
                                  <p:childTnLst>
                                    <p:set>
                                      <p:cBhvr>
                                        <p:cTn id="100" dur="1" fill="hold">
                                          <p:stCondLst>
                                            <p:cond delay="0"/>
                                          </p:stCondLst>
                                        </p:cTn>
                                        <p:tgtEl>
                                          <p:spTgt spid="171"/>
                                        </p:tgtEl>
                                        <p:attrNameLst>
                                          <p:attrName>style.visibility</p:attrName>
                                        </p:attrNameLst>
                                      </p:cBhvr>
                                      <p:to>
                                        <p:strVal val="visible"/>
                                      </p:to>
                                    </p:set>
                                    <p:animEffect transition="in" filter="fade">
                                      <p:cBhvr>
                                        <p:cTn id="101" dur="500"/>
                                        <p:tgtEl>
                                          <p:spTgt spid="171"/>
                                        </p:tgtEl>
                                      </p:cBhvr>
                                    </p:animEffect>
                                  </p:childTnLst>
                                </p:cTn>
                              </p:par>
                              <p:par>
                                <p:cTn id="102" presetID="10" presetClass="entr" presetSubtype="0" fill="hold" nodeType="withEffect">
                                  <p:stCondLst>
                                    <p:cond delay="0"/>
                                  </p:stCondLst>
                                  <p:childTnLst>
                                    <p:set>
                                      <p:cBhvr>
                                        <p:cTn id="103" dur="1" fill="hold">
                                          <p:stCondLst>
                                            <p:cond delay="0"/>
                                          </p:stCondLst>
                                        </p:cTn>
                                        <p:tgtEl>
                                          <p:spTgt spid="170"/>
                                        </p:tgtEl>
                                        <p:attrNameLst>
                                          <p:attrName>style.visibility</p:attrName>
                                        </p:attrNameLst>
                                      </p:cBhvr>
                                      <p:to>
                                        <p:strVal val="visible"/>
                                      </p:to>
                                    </p:set>
                                    <p:animEffect transition="in" filter="fade">
                                      <p:cBhvr>
                                        <p:cTn id="104" dur="500"/>
                                        <p:tgtEl>
                                          <p:spTgt spid="170"/>
                                        </p:tgtEl>
                                      </p:cBhvr>
                                    </p:animEffect>
                                  </p:childTnLst>
                                </p:cTn>
                              </p:par>
                              <p:par>
                                <p:cTn id="105" presetID="10" presetClass="entr" presetSubtype="0" fill="hold" nodeType="withEffect">
                                  <p:stCondLst>
                                    <p:cond delay="0"/>
                                  </p:stCondLst>
                                  <p:childTnLst>
                                    <p:set>
                                      <p:cBhvr>
                                        <p:cTn id="106" dur="1" fill="hold">
                                          <p:stCondLst>
                                            <p:cond delay="0"/>
                                          </p:stCondLst>
                                        </p:cTn>
                                        <p:tgtEl>
                                          <p:spTgt spid="169"/>
                                        </p:tgtEl>
                                        <p:attrNameLst>
                                          <p:attrName>style.visibility</p:attrName>
                                        </p:attrNameLst>
                                      </p:cBhvr>
                                      <p:to>
                                        <p:strVal val="visible"/>
                                      </p:to>
                                    </p:set>
                                    <p:animEffect transition="in" filter="fade">
                                      <p:cBhvr>
                                        <p:cTn id="107" dur="500"/>
                                        <p:tgtEl>
                                          <p:spTgt spid="169"/>
                                        </p:tgtEl>
                                      </p:cBhvr>
                                    </p:animEffect>
                                  </p:childTnLst>
                                </p:cTn>
                              </p:par>
                              <p:par>
                                <p:cTn id="108" presetID="10" presetClass="entr" presetSubtype="0" fill="hold" nodeType="withEffect">
                                  <p:stCondLst>
                                    <p:cond delay="0"/>
                                  </p:stCondLst>
                                  <p:childTnLst>
                                    <p:set>
                                      <p:cBhvr>
                                        <p:cTn id="109" dur="1" fill="hold">
                                          <p:stCondLst>
                                            <p:cond delay="0"/>
                                          </p:stCondLst>
                                        </p:cTn>
                                        <p:tgtEl>
                                          <p:spTgt spid="168"/>
                                        </p:tgtEl>
                                        <p:attrNameLst>
                                          <p:attrName>style.visibility</p:attrName>
                                        </p:attrNameLst>
                                      </p:cBhvr>
                                      <p:to>
                                        <p:strVal val="visible"/>
                                      </p:to>
                                    </p:set>
                                    <p:animEffect transition="in" filter="fade">
                                      <p:cBhvr>
                                        <p:cTn id="110" dur="500"/>
                                        <p:tgtEl>
                                          <p:spTgt spid="168"/>
                                        </p:tgtEl>
                                      </p:cBhvr>
                                    </p:animEffect>
                                  </p:childTnLst>
                                </p:cTn>
                              </p:par>
                              <p:par>
                                <p:cTn id="111" presetID="10" presetClass="entr" presetSubtype="0" fill="hold" nodeType="withEffect">
                                  <p:stCondLst>
                                    <p:cond delay="0"/>
                                  </p:stCondLst>
                                  <p:childTnLst>
                                    <p:set>
                                      <p:cBhvr>
                                        <p:cTn id="112" dur="1" fill="hold">
                                          <p:stCondLst>
                                            <p:cond delay="0"/>
                                          </p:stCondLst>
                                        </p:cTn>
                                        <p:tgtEl>
                                          <p:spTgt spid="173"/>
                                        </p:tgtEl>
                                        <p:attrNameLst>
                                          <p:attrName>style.visibility</p:attrName>
                                        </p:attrNameLst>
                                      </p:cBhvr>
                                      <p:to>
                                        <p:strVal val="visible"/>
                                      </p:to>
                                    </p:set>
                                    <p:animEffect transition="in" filter="fade">
                                      <p:cBhvr>
                                        <p:cTn id="113" dur="500"/>
                                        <p:tgtEl>
                                          <p:spTgt spid="173"/>
                                        </p:tgtEl>
                                      </p:cBhvr>
                                    </p:animEffect>
                                  </p:childTnLst>
                                </p:cTn>
                              </p:par>
                              <p:par>
                                <p:cTn id="114" presetID="10" presetClass="entr" presetSubtype="0" fill="hold" nodeType="withEffect">
                                  <p:stCondLst>
                                    <p:cond delay="0"/>
                                  </p:stCondLst>
                                  <p:childTnLst>
                                    <p:set>
                                      <p:cBhvr>
                                        <p:cTn id="115" dur="1" fill="hold">
                                          <p:stCondLst>
                                            <p:cond delay="0"/>
                                          </p:stCondLst>
                                        </p:cTn>
                                        <p:tgtEl>
                                          <p:spTgt spid="175"/>
                                        </p:tgtEl>
                                        <p:attrNameLst>
                                          <p:attrName>style.visibility</p:attrName>
                                        </p:attrNameLst>
                                      </p:cBhvr>
                                      <p:to>
                                        <p:strVal val="visible"/>
                                      </p:to>
                                    </p:set>
                                    <p:animEffect transition="in" filter="fade">
                                      <p:cBhvr>
                                        <p:cTn id="116" dur="500"/>
                                        <p:tgtEl>
                                          <p:spTgt spid="175"/>
                                        </p:tgtEl>
                                      </p:cBhvr>
                                    </p:animEffect>
                                  </p:childTnLst>
                                </p:cTn>
                              </p:par>
                              <p:par>
                                <p:cTn id="117" presetID="10" presetClass="entr" presetSubtype="0" fill="hold" nodeType="withEffect">
                                  <p:stCondLst>
                                    <p:cond delay="0"/>
                                  </p:stCondLst>
                                  <p:childTnLst>
                                    <p:set>
                                      <p:cBhvr>
                                        <p:cTn id="118" dur="1" fill="hold">
                                          <p:stCondLst>
                                            <p:cond delay="0"/>
                                          </p:stCondLst>
                                        </p:cTn>
                                        <p:tgtEl>
                                          <p:spTgt spid="178"/>
                                        </p:tgtEl>
                                        <p:attrNameLst>
                                          <p:attrName>style.visibility</p:attrName>
                                        </p:attrNameLst>
                                      </p:cBhvr>
                                      <p:to>
                                        <p:strVal val="visible"/>
                                      </p:to>
                                    </p:set>
                                    <p:animEffect transition="in" filter="fade">
                                      <p:cBhvr>
                                        <p:cTn id="119" dur="500"/>
                                        <p:tgtEl>
                                          <p:spTgt spid="178"/>
                                        </p:tgtEl>
                                      </p:cBhvr>
                                    </p:animEffect>
                                  </p:childTnLst>
                                </p:cTn>
                              </p:par>
                            </p:childTnLst>
                          </p:cTn>
                        </p:par>
                        <p:par>
                          <p:cTn id="120" fill="hold">
                            <p:stCondLst>
                              <p:cond delay="3000"/>
                            </p:stCondLst>
                            <p:childTnLst>
                              <p:par>
                                <p:cTn id="121" presetID="10" presetClass="entr" presetSubtype="0" fill="hold" nodeType="afterEffect">
                                  <p:stCondLst>
                                    <p:cond delay="0"/>
                                  </p:stCondLst>
                                  <p:childTnLst>
                                    <p:set>
                                      <p:cBhvr>
                                        <p:cTn id="122" dur="1" fill="hold">
                                          <p:stCondLst>
                                            <p:cond delay="0"/>
                                          </p:stCondLst>
                                        </p:cTn>
                                        <p:tgtEl>
                                          <p:spTgt spid="179"/>
                                        </p:tgtEl>
                                        <p:attrNameLst>
                                          <p:attrName>style.visibility</p:attrName>
                                        </p:attrNameLst>
                                      </p:cBhvr>
                                      <p:to>
                                        <p:strVal val="visible"/>
                                      </p:to>
                                    </p:set>
                                    <p:animEffect transition="in" filter="fade">
                                      <p:cBhvr>
                                        <p:cTn id="123" dur="500"/>
                                        <p:tgtEl>
                                          <p:spTgt spid="179"/>
                                        </p:tgtEl>
                                      </p:cBhvr>
                                    </p:animEffect>
                                  </p:childTnLst>
                                </p:cTn>
                              </p:par>
                              <p:par>
                                <p:cTn id="124" presetID="10" presetClass="entr" presetSubtype="0" fill="hold" nodeType="withEffect">
                                  <p:stCondLst>
                                    <p:cond delay="0"/>
                                  </p:stCondLst>
                                  <p:childTnLst>
                                    <p:set>
                                      <p:cBhvr>
                                        <p:cTn id="125" dur="1" fill="hold">
                                          <p:stCondLst>
                                            <p:cond delay="0"/>
                                          </p:stCondLst>
                                        </p:cTn>
                                        <p:tgtEl>
                                          <p:spTgt spid="177"/>
                                        </p:tgtEl>
                                        <p:attrNameLst>
                                          <p:attrName>style.visibility</p:attrName>
                                        </p:attrNameLst>
                                      </p:cBhvr>
                                      <p:to>
                                        <p:strVal val="visible"/>
                                      </p:to>
                                    </p:set>
                                    <p:animEffect transition="in" filter="fade">
                                      <p:cBhvr>
                                        <p:cTn id="126" dur="500"/>
                                        <p:tgtEl>
                                          <p:spTgt spid="177"/>
                                        </p:tgtEl>
                                      </p:cBhvr>
                                    </p:animEffect>
                                  </p:childTnLst>
                                </p:cTn>
                              </p:par>
                              <p:par>
                                <p:cTn id="127" presetID="10" presetClass="entr" presetSubtype="0" fill="hold" nodeType="withEffect">
                                  <p:stCondLst>
                                    <p:cond delay="0"/>
                                  </p:stCondLst>
                                  <p:childTnLst>
                                    <p:set>
                                      <p:cBhvr>
                                        <p:cTn id="128" dur="1" fill="hold">
                                          <p:stCondLst>
                                            <p:cond delay="0"/>
                                          </p:stCondLst>
                                        </p:cTn>
                                        <p:tgtEl>
                                          <p:spTgt spid="176"/>
                                        </p:tgtEl>
                                        <p:attrNameLst>
                                          <p:attrName>style.visibility</p:attrName>
                                        </p:attrNameLst>
                                      </p:cBhvr>
                                      <p:to>
                                        <p:strVal val="visible"/>
                                      </p:to>
                                    </p:set>
                                    <p:animEffect transition="in" filter="fade">
                                      <p:cBhvr>
                                        <p:cTn id="129" dur="500"/>
                                        <p:tgtEl>
                                          <p:spTgt spid="176"/>
                                        </p:tgtEl>
                                      </p:cBhvr>
                                    </p:animEffect>
                                  </p:childTnLst>
                                </p:cTn>
                              </p:par>
                              <p:par>
                                <p:cTn id="130" presetID="10" presetClass="entr" presetSubtype="0" fill="hold" nodeType="with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par>
                                <p:cTn id="133" presetID="10" presetClass="entr" presetSubtype="0" fill="hold" nodeType="withEffect">
                                  <p:stCondLst>
                                    <p:cond delay="0"/>
                                  </p:stCondLst>
                                  <p:childTnLst>
                                    <p:set>
                                      <p:cBhvr>
                                        <p:cTn id="134" dur="1" fill="hold">
                                          <p:stCondLst>
                                            <p:cond delay="0"/>
                                          </p:stCondLst>
                                        </p:cTn>
                                        <p:tgtEl>
                                          <p:spTgt spid="182"/>
                                        </p:tgtEl>
                                        <p:attrNameLst>
                                          <p:attrName>style.visibility</p:attrName>
                                        </p:attrNameLst>
                                      </p:cBhvr>
                                      <p:to>
                                        <p:strVal val="visible"/>
                                      </p:to>
                                    </p:set>
                                    <p:animEffect transition="in" filter="fade">
                                      <p:cBhvr>
                                        <p:cTn id="135"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5EDD-52E8-456F-8534-0D562E45CEA3}"/>
              </a:ext>
            </a:extLst>
          </p:cNvPr>
          <p:cNvSpPr/>
          <p:nvPr/>
        </p:nvSpPr>
        <p:spPr bwMode="auto">
          <a:xfrm>
            <a:off x="6866844" y="497"/>
            <a:ext cx="5567866" cy="69935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69"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Title 2">
            <a:extLst>
              <a:ext uri="{FF2B5EF4-FFF2-40B4-BE49-F238E27FC236}">
                <a16:creationId xmlns:a16="http://schemas.microsoft.com/office/drawing/2014/main" id="{C9239F86-4742-4B40-8AE2-EC6C9A92D614}"/>
              </a:ext>
            </a:extLst>
          </p:cNvPr>
          <p:cNvSpPr>
            <a:spLocks noGrp="1"/>
          </p:cNvSpPr>
          <p:nvPr>
            <p:ph type="title" idx="4294967295"/>
          </p:nvPr>
        </p:nvSpPr>
        <p:spPr>
          <a:xfrm>
            <a:off x="547688" y="295275"/>
            <a:ext cx="11888787" cy="917575"/>
          </a:xfrm>
        </p:spPr>
        <p:txBody>
          <a:bodyPr/>
          <a:lstStyle/>
          <a:p>
            <a:r>
              <a:rPr lang="en-GB"/>
              <a:t>What is DevOps?</a:t>
            </a:r>
            <a:endParaRPr lang="en-US"/>
          </a:p>
        </p:txBody>
      </p:sp>
      <p:sp>
        <p:nvSpPr>
          <p:cNvPr id="10" name="Text Placeholder 9">
            <a:extLst>
              <a:ext uri="{FF2B5EF4-FFF2-40B4-BE49-F238E27FC236}">
                <a16:creationId xmlns:a16="http://schemas.microsoft.com/office/drawing/2014/main" id="{CE6AC5AD-B128-43D8-9319-689CA54AD9FC}"/>
              </a:ext>
            </a:extLst>
          </p:cNvPr>
          <p:cNvSpPr>
            <a:spLocks noGrp="1"/>
          </p:cNvSpPr>
          <p:nvPr>
            <p:ph type="body" sz="quarter" idx="4294967295"/>
          </p:nvPr>
        </p:nvSpPr>
        <p:spPr>
          <a:xfrm>
            <a:off x="0" y="2219324"/>
            <a:ext cx="6445250" cy="2646365"/>
          </a:xfrm>
        </p:spPr>
        <p:txBody>
          <a:bodyPr anchor="ctr"/>
          <a:lstStyle/>
          <a:p>
            <a:pPr marL="0" indent="0">
              <a:lnSpc>
                <a:spcPct val="100000"/>
              </a:lnSpc>
              <a:buNone/>
            </a:pPr>
            <a:r>
              <a:rPr lang="en-GB" sz="3999" dirty="0"/>
              <a:t>DevOps is the union of people, process, and tools to enable continuous delivery of value to our customers.</a:t>
            </a:r>
          </a:p>
        </p:txBody>
      </p:sp>
      <p:pic>
        <p:nvPicPr>
          <p:cNvPr id="15" name="Picture 14">
            <a:extLst>
              <a:ext uri="{FF2B5EF4-FFF2-40B4-BE49-F238E27FC236}">
                <a16:creationId xmlns:a16="http://schemas.microsoft.com/office/drawing/2014/main" id="{EA45B614-3E66-4226-9FF3-C81B826B7D00}"/>
              </a:ext>
            </a:extLst>
          </p:cNvPr>
          <p:cNvPicPr>
            <a:picLocks noChangeAspect="1"/>
          </p:cNvPicPr>
          <p:nvPr/>
        </p:nvPicPr>
        <p:blipFill rotWithShape="1">
          <a:blip r:embed="rId3">
            <a:extLst>
              <a:ext uri="{28A0092B-C50C-407E-A947-70E740481C1C}">
                <a14:useLocalDpi xmlns:a14="http://schemas.microsoft.com/office/drawing/2010/main" val="0"/>
              </a:ext>
            </a:extLst>
          </a:blip>
          <a:srcRect l="12968" r="12268"/>
          <a:stretch/>
        </p:blipFill>
        <p:spPr>
          <a:xfrm>
            <a:off x="7195904" y="1969276"/>
            <a:ext cx="4909746" cy="3283472"/>
          </a:xfrm>
          <a:prstGeom prst="rect">
            <a:avLst/>
          </a:prstGeom>
        </p:spPr>
      </p:pic>
      <p:sp>
        <p:nvSpPr>
          <p:cNvPr id="5" name="TextBox 4"/>
          <p:cNvSpPr txBox="1"/>
          <p:nvPr/>
        </p:nvSpPr>
        <p:spPr>
          <a:xfrm>
            <a:off x="1764" y="6087951"/>
            <a:ext cx="4116946" cy="906079"/>
          </a:xfrm>
          <a:prstGeom prst="rect">
            <a:avLst/>
          </a:prstGeom>
          <a:solidFill>
            <a:srgbClr val="3A4CA4"/>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Increase flow of value</a:t>
            </a:r>
          </a:p>
        </p:txBody>
      </p:sp>
      <p:sp>
        <p:nvSpPr>
          <p:cNvPr id="6" name="TextBox 5"/>
          <p:cNvSpPr txBox="1"/>
          <p:nvPr/>
        </p:nvSpPr>
        <p:spPr>
          <a:xfrm>
            <a:off x="4118710" y="6087951"/>
            <a:ext cx="4158000" cy="906077"/>
          </a:xfrm>
          <a:prstGeom prst="rect">
            <a:avLst/>
          </a:prstGeom>
          <a:solidFill>
            <a:srgbClr val="498BAA"/>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Shorten cycle times</a:t>
            </a:r>
          </a:p>
        </p:txBody>
      </p:sp>
      <p:sp>
        <p:nvSpPr>
          <p:cNvPr id="7" name="TextBox 6"/>
          <p:cNvSpPr txBox="1"/>
          <p:nvPr/>
        </p:nvSpPr>
        <p:spPr>
          <a:xfrm>
            <a:off x="8276712" y="6087952"/>
            <a:ext cx="4158000" cy="906079"/>
          </a:xfrm>
          <a:prstGeom prst="rect">
            <a:avLst/>
          </a:prstGeom>
          <a:solidFill>
            <a:srgbClr val="107C10"/>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Continuously Improve</a:t>
            </a:r>
          </a:p>
        </p:txBody>
      </p:sp>
      <p:grpSp>
        <p:nvGrpSpPr>
          <p:cNvPr id="13" name="Group 12">
            <a:extLst>
              <a:ext uri="{FF2B5EF4-FFF2-40B4-BE49-F238E27FC236}">
                <a16:creationId xmlns:a16="http://schemas.microsoft.com/office/drawing/2014/main" id="{71F715AA-2550-41CB-9911-728437784D68}"/>
              </a:ext>
            </a:extLst>
          </p:cNvPr>
          <p:cNvGrpSpPr/>
          <p:nvPr/>
        </p:nvGrpSpPr>
        <p:grpSpPr>
          <a:xfrm>
            <a:off x="10466108" y="3137273"/>
            <a:ext cx="892418" cy="883583"/>
            <a:chOff x="10466709" y="3137222"/>
            <a:chExt cx="892545" cy="883708"/>
          </a:xfrm>
        </p:grpSpPr>
        <p:sp>
          <p:nvSpPr>
            <p:cNvPr id="12" name="Oval 11">
              <a:extLst>
                <a:ext uri="{FF2B5EF4-FFF2-40B4-BE49-F238E27FC236}">
                  <a16:creationId xmlns:a16="http://schemas.microsoft.com/office/drawing/2014/main" id="{6B1C2DF9-ABC0-4AC2-9136-8BA1AB7BCDBC}"/>
                </a:ext>
              </a:extLst>
            </p:cNvPr>
            <p:cNvSpPr/>
            <p:nvPr/>
          </p:nvSpPr>
          <p:spPr bwMode="auto">
            <a:xfrm>
              <a:off x="10466709" y="3137222"/>
              <a:ext cx="892545" cy="883708"/>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people_4" title="Icon of a person">
              <a:extLst>
                <a:ext uri="{FF2B5EF4-FFF2-40B4-BE49-F238E27FC236}">
                  <a16:creationId xmlns:a16="http://schemas.microsoft.com/office/drawing/2014/main" id="{6B023F89-D9F1-4DE8-B29C-956BCE945C87}"/>
                </a:ext>
              </a:extLst>
            </p:cNvPr>
            <p:cNvSpPr>
              <a:spLocks noChangeAspect="1" noEditPoints="1"/>
            </p:cNvSpPr>
            <p:nvPr/>
          </p:nvSpPr>
          <p:spPr bwMode="auto">
            <a:xfrm>
              <a:off x="10696957" y="3337565"/>
              <a:ext cx="432048" cy="48302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381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4A225976-1C1A-4318-ADAF-ECF8F8898F23}"/>
              </a:ext>
            </a:extLst>
          </p:cNvPr>
          <p:cNvSpPr/>
          <p:nvPr/>
        </p:nvSpPr>
        <p:spPr bwMode="auto">
          <a:xfrm>
            <a:off x="7904407" y="3169220"/>
            <a:ext cx="892418" cy="883583"/>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rackers_EADF_bidi" title="Icon of a clipboard with a checklist on it">
            <a:extLst>
              <a:ext uri="{FF2B5EF4-FFF2-40B4-BE49-F238E27FC236}">
                <a16:creationId xmlns:a16="http://schemas.microsoft.com/office/drawing/2014/main" id="{926B4BB6-CC9A-4B12-9453-0DE65EFB2A4B}"/>
              </a:ext>
            </a:extLst>
          </p:cNvPr>
          <p:cNvSpPr>
            <a:spLocks noChangeAspect="1" noEditPoints="1"/>
          </p:cNvSpPr>
          <p:nvPr/>
        </p:nvSpPr>
        <p:spPr bwMode="auto">
          <a:xfrm>
            <a:off x="8155469" y="3312975"/>
            <a:ext cx="390292" cy="53218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Tree>
    <p:extLst>
      <p:ext uri="{BB962C8B-B14F-4D97-AF65-F5344CB8AC3E}">
        <p14:creationId xmlns:p14="http://schemas.microsoft.com/office/powerpoint/2010/main" val="10359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build="p"/>
      <p:bldP spid="5" grpId="0" animBg="1"/>
      <p:bldP spid="6" grpId="0" animBg="1"/>
      <p:bldP spid="7" grpId="0" animBg="1"/>
      <p:bldP spid="19"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3</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CD for Azure App Services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292884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Azure Virtual Machines</a:t>
            </a:r>
          </a:p>
        </p:txBody>
      </p:sp>
      <p:sp>
        <p:nvSpPr>
          <p:cNvPr id="7" name="TextBox 6"/>
          <p:cNvSpPr txBox="1"/>
          <p:nvPr/>
        </p:nvSpPr>
        <p:spPr>
          <a:xfrm>
            <a:off x="8128226" y="3009314"/>
            <a:ext cx="4343400" cy="1403461"/>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Any OS, </a:t>
            </a:r>
            <a:br>
              <a:rPr lang="en-US" sz="4000" dirty="0">
                <a:gradFill>
                  <a:gsLst>
                    <a:gs pos="2917">
                      <a:schemeClr val="tx1"/>
                    </a:gs>
                    <a:gs pos="30000">
                      <a:schemeClr val="tx1"/>
                    </a:gs>
                  </a:gsLst>
                  <a:lin ang="5400000" scaled="0"/>
                </a:gradFill>
              </a:rPr>
            </a:br>
            <a:r>
              <a:rPr lang="en-US" sz="4000" dirty="0">
                <a:gradFill>
                  <a:gsLst>
                    <a:gs pos="2917">
                      <a:schemeClr val="tx1"/>
                    </a:gs>
                    <a:gs pos="30000">
                      <a:schemeClr val="tx1"/>
                    </a:gs>
                  </a:gsLst>
                  <a:lin ang="5400000" scaled="0"/>
                </a:gradFill>
              </a:rPr>
              <a:t>Any workload</a:t>
            </a:r>
          </a:p>
        </p:txBody>
      </p:sp>
      <p:pic>
        <p:nvPicPr>
          <p:cNvPr id="4" name="Picture 3"/>
          <p:cNvPicPr>
            <a:picLocks noChangeAspect="1"/>
          </p:cNvPicPr>
          <p:nvPr/>
        </p:nvPicPr>
        <p:blipFill>
          <a:blip r:embed="rId3"/>
          <a:stretch>
            <a:fillRect/>
          </a:stretch>
        </p:blipFill>
        <p:spPr>
          <a:xfrm>
            <a:off x="322262" y="2149719"/>
            <a:ext cx="7496175" cy="3676650"/>
          </a:xfrm>
          <a:prstGeom prst="rect">
            <a:avLst/>
          </a:prstGeom>
        </p:spPr>
      </p:pic>
    </p:spTree>
    <p:extLst>
      <p:ext uri="{BB962C8B-B14F-4D97-AF65-F5344CB8AC3E}">
        <p14:creationId xmlns:p14="http://schemas.microsoft.com/office/powerpoint/2010/main" val="179717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699-C6BA-4268-9260-98FB18B0AC11}"/>
              </a:ext>
            </a:extLst>
          </p:cNvPr>
          <p:cNvSpPr>
            <a:spLocks noGrp="1"/>
          </p:cNvSpPr>
          <p:nvPr>
            <p:ph type="title"/>
          </p:nvPr>
        </p:nvSpPr>
        <p:spPr/>
        <p:txBody>
          <a:bodyPr/>
          <a:lstStyle/>
          <a:p>
            <a:r>
              <a:rPr lang="en-GB" sz="5400" dirty="0"/>
              <a:t>Deployment Groups</a:t>
            </a:r>
          </a:p>
        </p:txBody>
      </p:sp>
      <p:grpSp>
        <p:nvGrpSpPr>
          <p:cNvPr id="9" name="Group 8"/>
          <p:cNvGrpSpPr/>
          <p:nvPr/>
        </p:nvGrpSpPr>
        <p:grpSpPr>
          <a:xfrm>
            <a:off x="1722437" y="2201861"/>
            <a:ext cx="7467600" cy="3733800"/>
            <a:chOff x="1722437" y="2278062"/>
            <a:chExt cx="7467600" cy="3733800"/>
          </a:xfrm>
        </p:grpSpPr>
        <p:sp>
          <p:nvSpPr>
            <p:cNvPr id="7" name="Rectangle: Top Corners Rounded 6"/>
            <p:cNvSpPr/>
            <p:nvPr/>
          </p:nvSpPr>
          <p:spPr bwMode="auto">
            <a:xfrm>
              <a:off x="1722437" y="2278062"/>
              <a:ext cx="7467600" cy="3733800"/>
            </a:xfrm>
            <a:prstGeom prst="round2Same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7996795" y="2625488"/>
              <a:ext cx="896546" cy="727582"/>
            </a:xfrm>
            <a:prstGeom prst="rect">
              <a:avLst/>
            </a:prstGeom>
          </p:spPr>
        </p:pic>
        <p:pic>
          <p:nvPicPr>
            <p:cNvPr id="8" name="Picture 7"/>
            <p:cNvPicPr>
              <a:picLocks noChangeAspect="1"/>
            </p:cNvPicPr>
            <p:nvPr/>
          </p:nvPicPr>
          <p:blipFill>
            <a:blip r:embed="rId4"/>
            <a:stretch>
              <a:fillRect/>
            </a:stretch>
          </p:blipFill>
          <p:spPr>
            <a:xfrm>
              <a:off x="3104785" y="2391836"/>
              <a:ext cx="4595314" cy="3506251"/>
            </a:xfrm>
            <a:prstGeom prst="rect">
              <a:avLst/>
            </a:prstGeom>
          </p:spPr>
        </p:pic>
      </p:grpSp>
      <p:cxnSp>
        <p:nvCxnSpPr>
          <p:cNvPr id="12" name="Straight Connector 11"/>
          <p:cNvCxnSpPr>
            <a:cxnSpLocks/>
          </p:cNvCxnSpPr>
          <p:nvPr/>
        </p:nvCxnSpPr>
        <p:spPr>
          <a:xfrm>
            <a:off x="1512100" y="3928435"/>
            <a:ext cx="1592685" cy="0"/>
          </a:xfrm>
          <a:prstGeom prst="line">
            <a:avLst/>
          </a:prstGeom>
          <a:ln w="38100">
            <a:solidFill>
              <a:srgbClr val="4D4D4D"/>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723437" y="1895184"/>
            <a:ext cx="1979324"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Movement of bits</a:t>
            </a:r>
          </a:p>
        </p:txBody>
      </p:sp>
      <p:sp>
        <p:nvSpPr>
          <p:cNvPr id="21" name="Rectangle 20"/>
          <p:cNvSpPr/>
          <p:nvPr/>
        </p:nvSpPr>
        <p:spPr>
          <a:xfrm>
            <a:off x="9723437" y="2365930"/>
            <a:ext cx="1749005"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Local Execution</a:t>
            </a:r>
          </a:p>
        </p:txBody>
      </p:sp>
      <p:sp>
        <p:nvSpPr>
          <p:cNvPr id="22" name="Rectangle 21"/>
          <p:cNvSpPr/>
          <p:nvPr/>
        </p:nvSpPr>
        <p:spPr>
          <a:xfrm>
            <a:off x="9723437" y="2836676"/>
            <a:ext cx="2293961"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Rolling Deployments</a:t>
            </a:r>
          </a:p>
        </p:txBody>
      </p:sp>
      <p:sp>
        <p:nvSpPr>
          <p:cNvPr id="23" name="Rectangle 22"/>
          <p:cNvSpPr/>
          <p:nvPr/>
        </p:nvSpPr>
        <p:spPr>
          <a:xfrm>
            <a:off x="9723437" y="3339192"/>
            <a:ext cx="1321965"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Traceability</a:t>
            </a:r>
          </a:p>
        </p:txBody>
      </p:sp>
      <p:sp>
        <p:nvSpPr>
          <p:cNvPr id="24" name="Rectangle 23"/>
          <p:cNvSpPr/>
          <p:nvPr/>
        </p:nvSpPr>
        <p:spPr>
          <a:xfrm>
            <a:off x="9737390" y="3799069"/>
            <a:ext cx="1200970"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Scalability</a:t>
            </a:r>
          </a:p>
        </p:txBody>
      </p:sp>
      <p:pic>
        <p:nvPicPr>
          <p:cNvPr id="4" name="Picture 3">
            <a:extLst>
              <a:ext uri="{FF2B5EF4-FFF2-40B4-BE49-F238E27FC236}">
                <a16:creationId xmlns:a16="http://schemas.microsoft.com/office/drawing/2014/main" id="{0CB201D5-D5F6-446A-AB55-05941633648D}"/>
              </a:ext>
            </a:extLst>
          </p:cNvPr>
          <p:cNvPicPr>
            <a:picLocks noChangeAspect="1"/>
          </p:cNvPicPr>
          <p:nvPr/>
        </p:nvPicPr>
        <p:blipFill>
          <a:blip r:embed="rId5"/>
          <a:stretch>
            <a:fillRect/>
          </a:stretch>
        </p:blipFill>
        <p:spPr>
          <a:xfrm>
            <a:off x="400382" y="3276869"/>
            <a:ext cx="1111718" cy="1111718"/>
          </a:xfrm>
          <a:prstGeom prst="rect">
            <a:avLst/>
          </a:prstGeom>
        </p:spPr>
      </p:pic>
      <p:sp>
        <p:nvSpPr>
          <p:cNvPr id="14" name="Oval 13"/>
          <p:cNvSpPr/>
          <p:nvPr/>
        </p:nvSpPr>
        <p:spPr>
          <a:xfrm>
            <a:off x="1227423"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5" name="Oval 14"/>
          <p:cNvSpPr/>
          <p:nvPr/>
        </p:nvSpPr>
        <p:spPr>
          <a:xfrm>
            <a:off x="1227423"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 name="Oval 15"/>
          <p:cNvSpPr/>
          <p:nvPr/>
        </p:nvSpPr>
        <p:spPr>
          <a:xfrm>
            <a:off x="1229373" y="406993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7" name="Oval 16"/>
          <p:cNvSpPr/>
          <p:nvPr/>
        </p:nvSpPr>
        <p:spPr>
          <a:xfrm>
            <a:off x="1245822"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8" name="Oval 17"/>
          <p:cNvSpPr/>
          <p:nvPr/>
        </p:nvSpPr>
        <p:spPr>
          <a:xfrm>
            <a:off x="1239441" y="4067529"/>
            <a:ext cx="259897" cy="24474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9" name="Oval 18"/>
          <p:cNvSpPr/>
          <p:nvPr/>
        </p:nvSpPr>
        <p:spPr>
          <a:xfrm>
            <a:off x="1239441" y="4066298"/>
            <a:ext cx="259897" cy="24474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82888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42" presetClass="path" presetSubtype="0" accel="50000" decel="50000" fill="hold" grpId="0" nodeType="afterEffect">
                                  <p:stCondLst>
                                    <p:cond delay="100"/>
                                  </p:stCondLst>
                                  <p:childTnLst>
                                    <p:animMotion origin="layout" path="M 3.5231E-7 -2.93236E-6 L 0.24381 0.15888 " pathEditMode="relative" rAng="0" ptsTypes="AA">
                                      <p:cBhvr>
                                        <p:cTn id="15" dur="1000" fill="hold"/>
                                        <p:tgtEl>
                                          <p:spTgt spid="14"/>
                                        </p:tgtEl>
                                        <p:attrNameLst>
                                          <p:attrName>ppt_x</p:attrName>
                                          <p:attrName>ppt_y</p:attrName>
                                        </p:attrNameLst>
                                      </p:cBhvr>
                                      <p:rCtr x="12190" y="7944"/>
                                    </p:animMotion>
                                  </p:childTnLst>
                                </p:cTn>
                              </p:par>
                              <p:par>
                                <p:cTn id="16" presetID="42" presetClass="path" presetSubtype="0" accel="50000" decel="50000" fill="hold" grpId="0" nodeType="withEffect">
                                  <p:stCondLst>
                                    <p:cond delay="100"/>
                                  </p:stCondLst>
                                  <p:childTnLst>
                                    <p:animMotion origin="layout" path="M 3.5231E-7 -2.93236E-6 L 0.24381 0.04449 " pathEditMode="relative" rAng="0" ptsTypes="AA">
                                      <p:cBhvr>
                                        <p:cTn id="17" dur="1000" fill="hold"/>
                                        <p:tgtEl>
                                          <p:spTgt spid="15"/>
                                        </p:tgtEl>
                                        <p:attrNameLst>
                                          <p:attrName>ppt_x</p:attrName>
                                          <p:attrName>ppt_y</p:attrName>
                                        </p:attrNameLst>
                                      </p:cBhvr>
                                      <p:rCtr x="12190" y="2224"/>
                                    </p:animMotion>
                                  </p:childTnLst>
                                </p:cTn>
                              </p:par>
                              <p:par>
                                <p:cTn id="18" presetID="42" presetClass="path" presetSubtype="0" accel="50000" decel="50000" fill="hold" grpId="0" nodeType="withEffect">
                                  <p:stCondLst>
                                    <p:cond delay="100"/>
                                  </p:stCondLst>
                                  <p:childTnLst>
                                    <p:animMotion origin="layout" path="M 2.7036E-6 1.04403E-7 L 0.24368 -0.09941 " pathEditMode="relative" rAng="0" ptsTypes="AA">
                                      <p:cBhvr>
                                        <p:cTn id="19" dur="1000" fill="hold"/>
                                        <p:tgtEl>
                                          <p:spTgt spid="16"/>
                                        </p:tgtEl>
                                        <p:attrNameLst>
                                          <p:attrName>ppt_x</p:attrName>
                                          <p:attrName>ppt_y</p:attrName>
                                        </p:attrNameLst>
                                      </p:cBhvr>
                                      <p:rCtr x="12178" y="-4970"/>
                                    </p:animMotion>
                                  </p:childTnLst>
                                </p:cTn>
                              </p:par>
                              <p:par>
                                <p:cTn id="20" presetID="42" presetClass="path" presetSubtype="0" accel="50000" decel="50000" fill="hold" grpId="0" nodeType="withEffect">
                                  <p:stCondLst>
                                    <p:cond delay="100"/>
                                  </p:stCondLst>
                                  <p:childTnLst>
                                    <p:animMotion origin="layout" path="M -3.78351E-6 -2.93236E-6 L 0.24241 -0.20812 " pathEditMode="relative" rAng="0" ptsTypes="AA">
                                      <p:cBhvr>
                                        <p:cTn id="21" dur="1000" fill="hold"/>
                                        <p:tgtEl>
                                          <p:spTgt spid="17"/>
                                        </p:tgtEl>
                                        <p:attrNameLst>
                                          <p:attrName>ppt_x</p:attrName>
                                          <p:attrName>ppt_y</p:attrName>
                                        </p:attrNameLst>
                                      </p:cBhvr>
                                      <p:rCtr x="12114" y="-10418"/>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grpId="0" nodeType="afterEffect">
                                  <p:stCondLst>
                                    <p:cond delay="100"/>
                                  </p:stCondLst>
                                  <p:childTnLst>
                                    <p:animMotion origin="layout" path="M -3.18866E-6 4.03087E-6 L 0.43286 -0.10985 " pathEditMode="relative" rAng="0" ptsTypes="AA">
                                      <p:cBhvr>
                                        <p:cTn id="30" dur="1000" fill="hold"/>
                                        <p:tgtEl>
                                          <p:spTgt spid="18"/>
                                        </p:tgtEl>
                                        <p:attrNameLst>
                                          <p:attrName>ppt_x</p:attrName>
                                          <p:attrName>ppt_y</p:attrName>
                                        </p:attrNameLst>
                                      </p:cBhvr>
                                      <p:rCtr x="21636" y="-5493"/>
                                    </p:animMotion>
                                  </p:childTnLst>
                                </p:cTn>
                              </p:par>
                              <p:par>
                                <p:cTn id="31" presetID="42" presetClass="path" presetSubtype="0" accel="50000" decel="50000" fill="hold" grpId="0" nodeType="withEffect">
                                  <p:stCondLst>
                                    <p:cond delay="100"/>
                                  </p:stCondLst>
                                  <p:childTnLst>
                                    <p:animMotion origin="layout" path="M -3.18866E-6 9.94099E-7 L 0.43235 0.09623 " pathEditMode="relative" rAng="0" ptsTypes="AA">
                                      <p:cBhvr>
                                        <p:cTn id="32" dur="1000" fill="hold"/>
                                        <p:tgtEl>
                                          <p:spTgt spid="19"/>
                                        </p:tgtEl>
                                        <p:attrNameLst>
                                          <p:attrName>ppt_x</p:attrName>
                                          <p:attrName>ppt_y</p:attrName>
                                        </p:attrNameLst>
                                      </p:cBhvr>
                                      <p:rCtr x="21611" y="48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4</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1181862"/>
          </a:xfrm>
        </p:spPr>
        <p:txBody>
          <a:bodyPr/>
          <a:lstStyle/>
          <a:p>
            <a:r>
              <a:rPr lang="en-GB" dirty="0"/>
              <a:t>Virtual Machines using</a:t>
            </a:r>
          </a:p>
          <a:p>
            <a:r>
              <a:rPr lang="en-GB" dirty="0"/>
              <a:t>Deployment Groups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333420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DE2A-EDC0-4F33-8DB9-19AC4BE8BA9D}"/>
              </a:ext>
            </a:extLst>
          </p:cNvPr>
          <p:cNvSpPr>
            <a:spLocks noGrp="1"/>
          </p:cNvSpPr>
          <p:nvPr>
            <p:ph type="title"/>
          </p:nvPr>
        </p:nvSpPr>
        <p:spPr/>
        <p:txBody>
          <a:bodyPr/>
          <a:lstStyle/>
          <a:p>
            <a:r>
              <a:rPr lang="en-US" dirty="0"/>
              <a:t>Azure Container Services (AKS)</a:t>
            </a:r>
          </a:p>
        </p:txBody>
      </p:sp>
      <p:sp>
        <p:nvSpPr>
          <p:cNvPr id="4" name="TextBox 3">
            <a:extLst>
              <a:ext uri="{FF2B5EF4-FFF2-40B4-BE49-F238E27FC236}">
                <a16:creationId xmlns:a16="http://schemas.microsoft.com/office/drawing/2014/main" id="{5251A9F0-91BB-481F-9B3E-579324CB3294}"/>
              </a:ext>
            </a:extLst>
          </p:cNvPr>
          <p:cNvSpPr txBox="1"/>
          <p:nvPr/>
        </p:nvSpPr>
        <p:spPr>
          <a:xfrm>
            <a:off x="6904037" y="2278062"/>
            <a:ext cx="4953000" cy="37056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Move your workloads to cloud</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Manage container applications on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Use any of the popular open source tooling</a:t>
            </a:r>
          </a:p>
        </p:txBody>
      </p:sp>
      <p:pic>
        <p:nvPicPr>
          <p:cNvPr id="6" name="Picture 5">
            <a:extLst>
              <a:ext uri="{FF2B5EF4-FFF2-40B4-BE49-F238E27FC236}">
                <a16:creationId xmlns:a16="http://schemas.microsoft.com/office/drawing/2014/main" id="{504F8A26-2161-47CF-A9AC-61134722C6EF}"/>
              </a:ext>
            </a:extLst>
          </p:cNvPr>
          <p:cNvPicPr>
            <a:picLocks noChangeAspect="1"/>
          </p:cNvPicPr>
          <p:nvPr/>
        </p:nvPicPr>
        <p:blipFill>
          <a:blip r:embed="rId3"/>
          <a:stretch>
            <a:fillRect/>
          </a:stretch>
        </p:blipFill>
        <p:spPr>
          <a:xfrm>
            <a:off x="1036637" y="2659062"/>
            <a:ext cx="4906108" cy="2362200"/>
          </a:xfrm>
          <a:prstGeom prst="rect">
            <a:avLst/>
          </a:prstGeom>
        </p:spPr>
      </p:pic>
    </p:spTree>
    <p:extLst>
      <p:ext uri="{BB962C8B-B14F-4D97-AF65-F5344CB8AC3E}">
        <p14:creationId xmlns:p14="http://schemas.microsoft.com/office/powerpoint/2010/main" val="21906528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5</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Containers - Kubernetes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40680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Bonus Demo</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Release Gates - Twitter</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159228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 review: session objectives and takeaways</a:t>
            </a:r>
          </a:p>
        </p:txBody>
      </p:sp>
      <p:sp>
        <p:nvSpPr>
          <p:cNvPr id="6" name="Text Placeholder 5"/>
          <p:cNvSpPr>
            <a:spLocks noGrp="1"/>
          </p:cNvSpPr>
          <p:nvPr>
            <p:ph type="body" sz="quarter" idx="10"/>
          </p:nvPr>
        </p:nvSpPr>
        <p:spPr>
          <a:xfrm>
            <a:off x="274638" y="1212850"/>
            <a:ext cx="11887200" cy="5484578"/>
          </a:xfrm>
        </p:spPr>
        <p:txBody>
          <a:bodyPr/>
          <a:lstStyle/>
          <a:p>
            <a:r>
              <a:rPr lang="en-US" sz="3200" dirty="0">
                <a:gradFill>
                  <a:gsLst>
                    <a:gs pos="7965">
                      <a:schemeClr val="tx1"/>
                    </a:gs>
                    <a:gs pos="63000">
                      <a:schemeClr val="tx1"/>
                    </a:gs>
                  </a:gsLst>
                  <a:lin ang="5400000" scaled="0"/>
                </a:gradFill>
              </a:rPr>
              <a:t>Objectives</a:t>
            </a:r>
          </a:p>
          <a:p>
            <a:pPr marL="339725" indent="-339725">
              <a:buFont typeface="Arial" panose="020B0604020202020204" pitchFamily="34" charset="0"/>
              <a:buChar char="•"/>
            </a:pPr>
            <a:r>
              <a:rPr lang="en-US" sz="2800" dirty="0">
                <a:gradFill>
                  <a:gsLst>
                    <a:gs pos="7965">
                      <a:schemeClr val="tx1"/>
                    </a:gs>
                    <a:gs pos="63000">
                      <a:schemeClr val="tx1"/>
                    </a:gs>
                  </a:gsLst>
                  <a:lin ang="5400000" scaled="0"/>
                </a:gradFill>
              </a:rPr>
              <a:t>Understand what is continuous delivery and how to do it for Azure</a:t>
            </a:r>
          </a:p>
          <a:p>
            <a:pPr marL="339725" indent="-339725">
              <a:buFont typeface="Arial" panose="020B0604020202020204" pitchFamily="34" charset="0"/>
              <a:buChar char="•"/>
            </a:pPr>
            <a:r>
              <a:rPr lang="en-US" sz="2800" dirty="0"/>
              <a:t>Understand how you can achieve Continuous Delivery for various Azure resources - Web Apps, VM, Containers</a:t>
            </a:r>
            <a:endParaRPr lang="en-US" sz="2800" dirty="0">
              <a:gradFill>
                <a:gsLst>
                  <a:gs pos="7965">
                    <a:schemeClr val="tx1"/>
                  </a:gs>
                  <a:gs pos="63000">
                    <a:schemeClr val="tx1"/>
                  </a:gs>
                </a:gsLst>
                <a:lin ang="5400000" scaled="0"/>
              </a:gradFill>
            </a:endParaRPr>
          </a:p>
          <a:p>
            <a:endParaRPr lang="en-US" sz="28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Takeaways</a:t>
            </a:r>
          </a:p>
          <a:p>
            <a:pPr marL="339725" indent="-339725">
              <a:buFont typeface="Arial" panose="020B0604020202020204" pitchFamily="34" charset="0"/>
              <a:buChar char="•"/>
            </a:pPr>
            <a:r>
              <a:rPr lang="en-US" sz="2800" dirty="0"/>
              <a:t>VSTS provides best Azure DevOps Solution</a:t>
            </a:r>
          </a:p>
          <a:p>
            <a:endParaRPr lang="en-US" sz="2800" dirty="0"/>
          </a:p>
          <a:p>
            <a:r>
              <a:rPr lang="en-US" sz="3200" dirty="0"/>
              <a:t>Actions</a:t>
            </a:r>
          </a:p>
          <a:p>
            <a:pPr marL="339725" indent="-339725">
              <a:buFont typeface="Arial" panose="020B0604020202020204" pitchFamily="34" charset="0"/>
              <a:buChar char="•"/>
            </a:pPr>
            <a:r>
              <a:rPr lang="en-US" sz="2800" dirty="0">
                <a:gradFill>
                  <a:gsLst>
                    <a:gs pos="7965">
                      <a:schemeClr val="tx1"/>
                    </a:gs>
                    <a:gs pos="63000">
                      <a:schemeClr val="tx1"/>
                    </a:gs>
                  </a:gsLst>
                  <a:lin ang="5400000" scaled="0"/>
                </a:gradFill>
              </a:rPr>
              <a:t>Try out </a:t>
            </a:r>
            <a:r>
              <a:rPr lang="en-US" sz="2800" dirty="0">
                <a:gradFill>
                  <a:gsLst>
                    <a:gs pos="7965">
                      <a:schemeClr val="tx1"/>
                    </a:gs>
                    <a:gs pos="63000">
                      <a:schemeClr val="tx1"/>
                    </a:gs>
                  </a:gsLst>
                  <a:lin ang="5400000" scaled="0"/>
                </a:gradFill>
                <a:hlinkClick r:id="rId3"/>
              </a:rPr>
              <a:t>DevOps Projects</a:t>
            </a:r>
            <a:endParaRPr lang="en-US" sz="2800" dirty="0">
              <a:gradFill>
                <a:gsLst>
                  <a:gs pos="7965">
                    <a:schemeClr val="tx1"/>
                  </a:gs>
                  <a:gs pos="63000">
                    <a:schemeClr val="tx1"/>
                  </a:gs>
                </a:gsLst>
                <a:lin ang="5400000" scaled="0"/>
              </a:gradFill>
            </a:endParaRPr>
          </a:p>
          <a:p>
            <a:pPr marL="339725" indent="-339725">
              <a:buFont typeface="Arial" panose="020B0604020202020204" pitchFamily="34" charset="0"/>
              <a:buChar char="•"/>
            </a:pPr>
            <a:r>
              <a:rPr lang="en-US" sz="2800" dirty="0"/>
              <a:t>Use DevOps tools to position Azure as a developer-friendly platform</a:t>
            </a:r>
          </a:p>
        </p:txBody>
      </p:sp>
    </p:spTree>
    <p:extLst>
      <p:ext uri="{BB962C8B-B14F-4D97-AF65-F5344CB8AC3E}">
        <p14:creationId xmlns:p14="http://schemas.microsoft.com/office/powerpoint/2010/main" val="318662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7" y="1212850"/>
            <a:ext cx="12039599" cy="4838248"/>
          </a:xfrm>
        </p:spPr>
        <p:txBody>
          <a:bodyPr/>
          <a:lstStyle/>
          <a:p>
            <a:pPr marL="342900" indent="-342900">
              <a:buFont typeface="Arial" panose="020B0604020202020204" pitchFamily="34" charset="0"/>
              <a:buChar char="•"/>
            </a:pPr>
            <a:r>
              <a:rPr lang="en-US" dirty="0">
                <a:hlinkClick r:id="rId3"/>
              </a:rPr>
              <a:t>aka.ms/</a:t>
            </a:r>
            <a:r>
              <a:rPr lang="en-US" dirty="0" err="1">
                <a:hlinkClick r:id="rId3"/>
              </a:rPr>
              <a:t>devops</a:t>
            </a:r>
            <a:r>
              <a:rPr lang="en-US" dirty="0"/>
              <a:t>		DevOps at Microsoft</a:t>
            </a:r>
          </a:p>
          <a:p>
            <a:pPr marL="342900" indent="-342900">
              <a:buFont typeface="Arial" panose="020B0604020202020204" pitchFamily="34" charset="0"/>
              <a:buChar char="•"/>
            </a:pPr>
            <a:r>
              <a:rPr lang="en-US" dirty="0">
                <a:hlinkClick r:id="rId4"/>
              </a:rPr>
              <a:t>aka.ms/</a:t>
            </a:r>
            <a:r>
              <a:rPr lang="en-US" dirty="0" err="1">
                <a:hlinkClick r:id="rId4"/>
              </a:rPr>
              <a:t>whatisdevops</a:t>
            </a:r>
            <a:r>
              <a:rPr lang="en-US" dirty="0"/>
              <a:t>	Your guide through theory and implementation of DevOps</a:t>
            </a:r>
          </a:p>
          <a:p>
            <a:pPr marL="342900" indent="-342900">
              <a:buFont typeface="Arial" panose="020B0604020202020204" pitchFamily="34" charset="0"/>
              <a:buChar char="•"/>
            </a:pPr>
            <a:r>
              <a:rPr lang="en-US" dirty="0">
                <a:hlinkClick r:id="rId5"/>
              </a:rPr>
              <a:t>aka.ms/</a:t>
            </a:r>
            <a:r>
              <a:rPr lang="en-US" dirty="0" err="1">
                <a:hlinkClick r:id="rId5"/>
              </a:rPr>
              <a:t>devopsassessment</a:t>
            </a:r>
            <a:r>
              <a:rPr lang="en-US" dirty="0"/>
              <a:t> 	DevOps Self-Assessment</a:t>
            </a: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a:p>
            <a:pPr marL="0" indent="0">
              <a:buNone/>
            </a:pPr>
            <a:r>
              <a:rPr lang="en-US" dirty="0">
                <a:gradFill>
                  <a:gsLst>
                    <a:gs pos="7965">
                      <a:schemeClr val="tx1"/>
                    </a:gs>
                    <a:gs pos="63000">
                      <a:schemeClr val="tx1"/>
                    </a:gs>
                  </a:gsLst>
                  <a:lin ang="5400000" scaled="0"/>
                </a:gradFill>
              </a:rPr>
              <a:t>Microsoft Ready content </a:t>
            </a:r>
          </a:p>
          <a:p>
            <a:pPr marL="0" indent="0">
              <a:buNone/>
            </a:pPr>
            <a:r>
              <a:rPr lang="en-US" dirty="0">
                <a:gradFill>
                  <a:gsLst>
                    <a:gs pos="7965">
                      <a:schemeClr val="tx1"/>
                    </a:gs>
                    <a:gs pos="63000">
                      <a:schemeClr val="tx1"/>
                    </a:gs>
                  </a:gsLst>
                  <a:lin ang="5400000" scaled="0"/>
                </a:gradFill>
                <a:hlinkClick r:id="rId6"/>
              </a:rPr>
              <a:t>https://digital.microsoftready.com/</a:t>
            </a: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Session resources</a:t>
            </a:r>
          </a:p>
        </p:txBody>
      </p:sp>
    </p:spTree>
    <p:extLst>
      <p:ext uri="{BB962C8B-B14F-4D97-AF65-F5344CB8AC3E}">
        <p14:creationId xmlns:p14="http://schemas.microsoft.com/office/powerpoint/2010/main" val="84581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Q&amp;A</a:t>
            </a:r>
          </a:p>
        </p:txBody>
      </p:sp>
      <p:sp>
        <p:nvSpPr>
          <p:cNvPr id="4" name="Rectangle 3"/>
          <p:cNvSpPr/>
          <p:nvPr/>
        </p:nvSpPr>
        <p:spPr bwMode="auto">
          <a:xfrm>
            <a:off x="274638" y="3576367"/>
            <a:ext cx="10332672" cy="15544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Q&amp;A MICROPHONE located in your session room.</a:t>
            </a:r>
          </a:p>
        </p:txBody>
      </p:sp>
    </p:spTree>
    <p:extLst>
      <p:ext uri="{BB962C8B-B14F-4D97-AF65-F5344CB8AC3E}">
        <p14:creationId xmlns:p14="http://schemas.microsoft.com/office/powerpoint/2010/main" val="305736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ight-click publish in VS">
            <a:extLst>
              <a:ext uri="{FF2B5EF4-FFF2-40B4-BE49-F238E27FC236}">
                <a16:creationId xmlns:a16="http://schemas.microsoft.com/office/drawing/2014/main" id="{8FCC96F4-7F2A-417F-AB59-5EF10D7C9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37" y="601661"/>
            <a:ext cx="6248400" cy="634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41A44E93-0F36-4A8D-A80F-C68C1F7D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7" t="10132" r="3288"/>
          <a:stretch/>
        </p:blipFill>
        <p:spPr bwMode="auto">
          <a:xfrm>
            <a:off x="693737" y="0"/>
            <a:ext cx="11049001" cy="811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4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2.quickmeme.com/img/8b/8b5baf61a01f149abe12d7b416fca70de852b0ddfbab5047eb70eb971ea5b024.jpg">
            <a:extLst>
              <a:ext uri="{FF2B5EF4-FFF2-40B4-BE49-F238E27FC236}">
                <a16:creationId xmlns:a16="http://schemas.microsoft.com/office/drawing/2014/main" id="{90526F42-4CD0-4183-A5D7-314E8FB88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265" y="146431"/>
            <a:ext cx="10039944" cy="670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7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441F-9803-4CC8-8D58-2861725AEDAA}"/>
              </a:ext>
            </a:extLst>
          </p:cNvPr>
          <p:cNvSpPr>
            <a:spLocks noGrp="1"/>
          </p:cNvSpPr>
          <p:nvPr>
            <p:ph type="title"/>
          </p:nvPr>
        </p:nvSpPr>
        <p:spPr>
          <a:xfrm>
            <a:off x="2027634" y="2906331"/>
            <a:ext cx="8381206" cy="1181862"/>
          </a:xfrm>
        </p:spPr>
        <p:txBody>
          <a:bodyPr/>
          <a:lstStyle/>
          <a:p>
            <a:r>
              <a:rPr lang="en-US"/>
              <a:t>What should you do?</a:t>
            </a:r>
            <a:endParaRPr lang="en-US" dirty="0"/>
          </a:p>
        </p:txBody>
      </p:sp>
    </p:spTree>
    <p:extLst>
      <p:ext uri="{BB962C8B-B14F-4D97-AF65-F5344CB8AC3E}">
        <p14:creationId xmlns:p14="http://schemas.microsoft.com/office/powerpoint/2010/main" val="143084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3208063" y="2364428"/>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5123871" y="2364428"/>
            <a:ext cx="244515"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endCxn id="95" idx="1"/>
          </p:cNvCxnSpPr>
          <p:nvPr/>
        </p:nvCxnSpPr>
        <p:spPr>
          <a:xfrm>
            <a:off x="6980237" y="2363816"/>
            <a:ext cx="376439" cy="61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31" idx="1"/>
          </p:cNvCxnSpPr>
          <p:nvPr/>
        </p:nvCxnSpPr>
        <p:spPr>
          <a:xfrm>
            <a:off x="9037637" y="2364428"/>
            <a:ext cx="637335"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F0A23250-CE4B-4678-902C-0D39D43F6C16}"/>
              </a:ext>
            </a:extLst>
          </p:cNvPr>
          <p:cNvCxnSpPr>
            <a:cxnSpLocks/>
            <a:endCxn id="7" idx="0"/>
          </p:cNvCxnSpPr>
          <p:nvPr/>
        </p:nvCxnSpPr>
        <p:spPr>
          <a:xfrm>
            <a:off x="2768369" y="3154663"/>
            <a:ext cx="0" cy="2204675"/>
          </a:xfrm>
          <a:prstGeom prst="line">
            <a:avLst/>
          </a:prstGeom>
          <a:ln w="9525" cap="flat" cmpd="sng" algn="ctr">
            <a:solidFill>
              <a:schemeClr val="accent6"/>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823835" y="1568316"/>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442910"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BUILD</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68316"/>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sp>
        <p:nvSpPr>
          <p:cNvPr id="66" name="Rectangle 65">
            <a:extLst>
              <a:ext uri="{FF2B5EF4-FFF2-40B4-BE49-F238E27FC236}">
                <a16:creationId xmlns:a16="http://schemas.microsoft.com/office/drawing/2014/main" id="{ED204D90-779B-417F-AED9-0029D1D8536B}"/>
              </a:ext>
            </a:extLst>
          </p:cNvPr>
          <p:cNvSpPr/>
          <p:nvPr/>
        </p:nvSpPr>
        <p:spPr bwMode="auto">
          <a:xfrm>
            <a:off x="5368386"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TEST</a:t>
            </a:r>
          </a:p>
        </p:txBody>
      </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cxnSp>
        <p:nvCxnSpPr>
          <p:cNvPr id="76" name="Straight Arrow Connector 75">
            <a:extLst>
              <a:ext uri="{FF2B5EF4-FFF2-40B4-BE49-F238E27FC236}">
                <a16:creationId xmlns:a16="http://schemas.microsoft.com/office/drawing/2014/main" id="{D226417C-8EF1-49A7-9D9E-F10D3D98B7AF}"/>
              </a:ext>
            </a:extLst>
          </p:cNvPr>
          <p:cNvCxnSpPr>
            <a:cxnSpLocks/>
            <a:stCxn id="31" idx="2"/>
            <a:endCxn id="32" idx="0"/>
          </p:cNvCxnSpPr>
          <p:nvPr/>
        </p:nvCxnSpPr>
        <p:spPr>
          <a:xfrm>
            <a:off x="10867086" y="3160540"/>
            <a:ext cx="0" cy="22830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E8314B3-22DB-4106-899E-3E8931734CEE}"/>
              </a:ext>
            </a:extLst>
          </p:cNvPr>
          <p:cNvCxnSpPr>
            <a:cxnSpLocks/>
            <a:stCxn id="32" idx="2"/>
            <a:endCxn id="33" idx="0"/>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356676"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spTree>
    <p:extLst>
      <p:ext uri="{BB962C8B-B14F-4D97-AF65-F5344CB8AC3E}">
        <p14:creationId xmlns:p14="http://schemas.microsoft.com/office/powerpoint/2010/main" val="3267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6EF184AD-BAF7-43FD-A844-F5CD68F3D20E}"/>
              </a:ext>
            </a:extLst>
          </p:cNvPr>
          <p:cNvCxnSpPr>
            <a:cxnSpLocks/>
          </p:cNvCxnSpPr>
          <p:nvPr/>
        </p:nvCxnSpPr>
        <p:spPr>
          <a:xfrm>
            <a:off x="6898962" y="2363816"/>
            <a:ext cx="376439" cy="61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ectangle 65">
            <a:extLst>
              <a:ext uri="{FF2B5EF4-FFF2-40B4-BE49-F238E27FC236}">
                <a16:creationId xmlns:a16="http://schemas.microsoft.com/office/drawing/2014/main" id="{ED204D90-779B-417F-AED9-0029D1D8536B}"/>
              </a:ext>
            </a:extLst>
          </p:cNvPr>
          <p:cNvSpPr/>
          <p:nvPr/>
        </p:nvSpPr>
        <p:spPr bwMode="auto">
          <a:xfrm>
            <a:off x="5368386"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endPar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442910" y="1571969"/>
            <a:ext cx="3601320"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BUILD</a:t>
            </a:r>
          </a:p>
        </p:txBody>
      </p:sp>
      <p:sp>
        <p:nvSpPr>
          <p:cNvPr id="58" name="Rectangle 57">
            <a:extLst>
              <a:ext uri="{FF2B5EF4-FFF2-40B4-BE49-F238E27FC236}">
                <a16:creationId xmlns:a16="http://schemas.microsoft.com/office/drawing/2014/main" id="{66461E6F-D7B4-418E-8100-7A63B36F379F}"/>
              </a:ext>
            </a:extLst>
          </p:cNvPr>
          <p:cNvSpPr/>
          <p:nvPr/>
        </p:nvSpPr>
        <p:spPr bwMode="auto">
          <a:xfrm>
            <a:off x="823835" y="1571969"/>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71969"/>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281008"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cxnSp>
        <p:nvCxnSpPr>
          <p:cNvPr id="65" name="Straight Arrow Connector 64">
            <a:extLst>
              <a:ext uri="{FF2B5EF4-FFF2-40B4-BE49-F238E27FC236}">
                <a16:creationId xmlns:a16="http://schemas.microsoft.com/office/drawing/2014/main" id="{1CA51974-0CB1-4DC9-9675-4D7F4C5D7891}"/>
              </a:ext>
            </a:extLst>
          </p:cNvPr>
          <p:cNvCxnSpPr>
            <a:cxnSpLocks/>
          </p:cNvCxnSpPr>
          <p:nvPr/>
        </p:nvCxnSpPr>
        <p:spPr>
          <a:xfrm>
            <a:off x="3208063" y="2364428"/>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A444120D-260D-4982-BEA6-06584606158D}"/>
              </a:ext>
            </a:extLst>
          </p:cNvPr>
          <p:cNvCxnSpPr>
            <a:cxnSpLocks/>
            <a:stCxn id="95" idx="3"/>
          </p:cNvCxnSpPr>
          <p:nvPr/>
        </p:nvCxnSpPr>
        <p:spPr>
          <a:xfrm flipV="1">
            <a:off x="8961969" y="2364429"/>
            <a:ext cx="713003" cy="365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2DB38705-6E24-4513-999E-0FDF6FED0A70}"/>
              </a:ext>
            </a:extLst>
          </p:cNvPr>
          <p:cNvCxnSpPr>
            <a:cxnSpLocks/>
          </p:cNvCxnSpPr>
          <p:nvPr/>
        </p:nvCxnSpPr>
        <p:spPr>
          <a:xfrm>
            <a:off x="2768369" y="3154663"/>
            <a:ext cx="0" cy="2204675"/>
          </a:xfrm>
          <a:prstGeom prst="line">
            <a:avLst/>
          </a:prstGeom>
          <a:ln w="9525" cap="flat" cmpd="sng" algn="ctr">
            <a:solidFill>
              <a:schemeClr val="accent6"/>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B97DA260-640B-4E44-AF85-B995E40EE441}"/>
              </a:ext>
            </a:extLst>
          </p:cNvPr>
          <p:cNvCxnSpPr>
            <a:cxnSpLocks/>
          </p:cNvCxnSpPr>
          <p:nvPr/>
        </p:nvCxnSpPr>
        <p:spPr>
          <a:xfrm>
            <a:off x="10867086" y="3160540"/>
            <a:ext cx="0" cy="22830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32934BEF-6CBC-4747-8642-BF29C7B29084}"/>
              </a:ext>
            </a:extLst>
          </p:cNvPr>
          <p:cNvCxnSpPr>
            <a:cxnSpLocks/>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58924972"/>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Arrow Connector 73">
            <a:extLst>
              <a:ext uri="{FF2B5EF4-FFF2-40B4-BE49-F238E27FC236}">
                <a16:creationId xmlns:a16="http://schemas.microsoft.com/office/drawing/2014/main" id="{9E0433BA-8186-4BA6-A94B-C0A995CAD7D9}"/>
              </a:ext>
            </a:extLst>
          </p:cNvPr>
          <p:cNvCxnSpPr>
            <a:cxnSpLocks/>
            <a:endCxn id="95" idx="1"/>
          </p:cNvCxnSpPr>
          <p:nvPr/>
        </p:nvCxnSpPr>
        <p:spPr>
          <a:xfrm>
            <a:off x="7049347" y="2368081"/>
            <a:ext cx="231661"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3208063" y="2368081"/>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465718C1-34FF-4AB8-AE45-C821717C4702}"/>
              </a:ext>
            </a:extLst>
          </p:cNvPr>
          <p:cNvSpPr/>
          <p:nvPr/>
        </p:nvSpPr>
        <p:spPr bwMode="auto">
          <a:xfrm>
            <a:off x="3442910" y="1571969"/>
            <a:ext cx="3601320"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31" idx="1"/>
          </p:cNvCxnSpPr>
          <p:nvPr/>
        </p:nvCxnSpPr>
        <p:spPr>
          <a:xfrm>
            <a:off x="8961969" y="2368081"/>
            <a:ext cx="71300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F0A23250-CE4B-4678-902C-0D39D43F6C16}"/>
              </a:ext>
            </a:extLst>
          </p:cNvPr>
          <p:cNvCxnSpPr>
            <a:cxnSpLocks/>
            <a:endCxn id="7" idx="0"/>
          </p:cNvCxnSpPr>
          <p:nvPr/>
        </p:nvCxnSpPr>
        <p:spPr>
          <a:xfrm>
            <a:off x="2768369" y="3154663"/>
            <a:ext cx="0" cy="2204675"/>
          </a:xfrm>
          <a:prstGeom prst="line">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823835" y="1571969"/>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71969"/>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cxnSp>
        <p:nvCxnSpPr>
          <p:cNvPr id="76" name="Straight Arrow Connector 75">
            <a:extLst>
              <a:ext uri="{FF2B5EF4-FFF2-40B4-BE49-F238E27FC236}">
                <a16:creationId xmlns:a16="http://schemas.microsoft.com/office/drawing/2014/main" id="{D226417C-8EF1-49A7-9D9E-F10D3D98B7AF}"/>
              </a:ext>
            </a:extLst>
          </p:cNvPr>
          <p:cNvCxnSpPr>
            <a:cxnSpLocks/>
            <a:stCxn id="31" idx="2"/>
            <a:endCxn id="32" idx="0"/>
          </p:cNvCxnSpPr>
          <p:nvPr/>
        </p:nvCxnSpPr>
        <p:spPr>
          <a:xfrm>
            <a:off x="10867086" y="3164193"/>
            <a:ext cx="0" cy="22465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E8314B3-22DB-4106-899E-3E8931734CEE}"/>
              </a:ext>
            </a:extLst>
          </p:cNvPr>
          <p:cNvCxnSpPr>
            <a:cxnSpLocks/>
            <a:stCxn id="32" idx="2"/>
            <a:endCxn id="33" idx="0"/>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281008"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spTree>
    <p:extLst>
      <p:ext uri="{BB962C8B-B14F-4D97-AF65-F5344CB8AC3E}">
        <p14:creationId xmlns:p14="http://schemas.microsoft.com/office/powerpoint/2010/main" val="177413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2.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776B0F014561449A14C7E00B1E0D69" ma:contentTypeVersion="11" ma:contentTypeDescription="Create a new document." ma:contentTypeScope="" ma:versionID="819d1d737cb821a516b18622eacc61e9">
  <xsd:schema xmlns:xsd="http://www.w3.org/2001/XMLSchema" xmlns:xs="http://www.w3.org/2001/XMLSchema" xmlns:p="http://schemas.microsoft.com/office/2006/metadata/properties" xmlns:ns1="http://schemas.microsoft.com/sharepoint/v3" xmlns:ns2="1c3a9a06-21ad-4692-bcf4-d9b56a108176" xmlns:ns3="01ebbdea-c758-4919-ad36-ba43a501e279" xmlns:ns4="96558579-edac-4944-b92c-d033e1524770" targetNamespace="http://schemas.microsoft.com/office/2006/metadata/properties" ma:root="true" ma:fieldsID="48babc7a63506aebdc67b26225ce9f4c" ns1:_="" ns2:_="" ns3:_="" ns4:_="">
    <xsd:import namespace="http://schemas.microsoft.com/sharepoint/v3"/>
    <xsd:import namespace="1c3a9a06-21ad-4692-bcf4-d9b56a108176"/>
    <xsd:import namespace="01ebbdea-c758-4919-ad36-ba43a501e279"/>
    <xsd:import namespace="96558579-edac-4944-b92c-d033e1524770"/>
    <xsd:element name="properties">
      <xsd:complexType>
        <xsd:sequence>
          <xsd:element name="documentManagement">
            <xsd:complexType>
              <xsd:all>
                <xsd:element ref="ns2:Date" minOccurs="0"/>
                <xsd:element ref="ns3:SharedWithUsers" minOccurs="0"/>
                <xsd:element ref="ns4:SharingHintHash" minOccurs="0"/>
                <xsd:element ref="ns3:SharedWithDetails" minOccurs="0"/>
                <xsd:element ref="ns4:LastSharedByUser" minOccurs="0"/>
                <xsd:element ref="ns4:LastSharedByTime" minOccurs="0"/>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3a9a06-21ad-4692-bcf4-d9b56a108176" elementFormDefault="qualified">
    <xsd:import namespace="http://schemas.microsoft.com/office/2006/documentManagement/types"/>
    <xsd:import namespace="http://schemas.microsoft.com/office/infopath/2007/PartnerControls"/>
    <xsd:element name="Date" ma:index="8" nillable="true" ma:displayName="Date" ma:format="DateOnly" ma:internalName="Date">
      <xsd:simpleType>
        <xsd:restriction base="dms:DateTime"/>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bbdea-c758-4919-ad36-ba43a501e279"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558579-edac-4944-b92c-d033e1524770"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ate xmlns="1c3a9a06-21ad-4692-bcf4-d9b56a108176">2018-01-12T13:32:52+00:00</Date>
    <LastSharedByUser xmlns="96558579-edac-4944-b92c-d033e1524770">alagrawa@microsoft.com</LastSharedByUser>
    <SharedWithUsers xmlns="01ebbdea-c758-4919-ad36-ba43a501e279">
      <UserInfo>
        <DisplayName>Gopinath Chigakkagari</DisplayName>
        <AccountId>2043</AccountId>
        <AccountType/>
      </UserInfo>
    </SharedWithUsers>
    <LastSharedByTime xmlns="96558579-edac-4944-b92c-d033e1524770">2018-01-30T05:49:33+00:00</LastSharedByTim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D7B3DD-0BF7-4BB6-9A66-6F8BA5B251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3a9a06-21ad-4692-bcf4-d9b56a108176"/>
    <ds:schemaRef ds:uri="01ebbdea-c758-4919-ad36-ba43a501e279"/>
    <ds:schemaRef ds:uri="96558579-edac-4944-b92c-d033e1524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01ebbdea-c758-4919-ad36-ba43a501e279"/>
    <ds:schemaRef ds:uri="http://schemas.microsoft.com/office/infopath/2007/PartnerControls"/>
    <ds:schemaRef ds:uri="http://schemas.openxmlformats.org/package/2006/metadata/core-properties"/>
    <ds:schemaRef ds:uri="96558579-edac-4944-b92c-d033e1524770"/>
    <ds:schemaRef ds:uri="http://purl.org/dc/terms/"/>
    <ds:schemaRef ds:uri="1c3a9a06-21ad-4692-bcf4-d9b56a108176"/>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Microsoft_Ready_Winter_Template_16x9</Template>
  <TotalTime>7012</TotalTime>
  <Words>3164</Words>
  <Application>Microsoft Office PowerPoint</Application>
  <PresentationFormat>Custom</PresentationFormat>
  <Paragraphs>393</Paragraphs>
  <Slides>29</Slides>
  <Notes>28</Notes>
  <HiddenSlides>7</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Calibri</vt:lpstr>
      <vt:lpstr>Consolas</vt:lpstr>
      <vt:lpstr>Segoe</vt:lpstr>
      <vt:lpstr>Segoe UI</vt:lpstr>
      <vt:lpstr>Segoe UI Light</vt:lpstr>
      <vt:lpstr>Segoe UI Semibold</vt:lpstr>
      <vt:lpstr>Segoe UI Semilight</vt:lpstr>
      <vt:lpstr>Wingdings</vt:lpstr>
      <vt:lpstr>5-50173_Microsoft_Ready_Light_Template</vt:lpstr>
      <vt:lpstr>5-50173_Microsoft_Ready_Dark_Template</vt:lpstr>
      <vt:lpstr>DevOps on Azure</vt:lpstr>
      <vt:lpstr>What is DevOps?</vt:lpstr>
      <vt:lpstr>PowerPoint Presentation</vt:lpstr>
      <vt:lpstr>PowerPoint Presentation</vt:lpstr>
      <vt:lpstr>PowerPoint Presentation</vt:lpstr>
      <vt:lpstr>What should you do?</vt:lpstr>
      <vt:lpstr>Continuous Delivery</vt:lpstr>
      <vt:lpstr>Continuous Delivery</vt:lpstr>
      <vt:lpstr>Continuous Delivery</vt:lpstr>
      <vt:lpstr>Continuous Delivery</vt:lpstr>
      <vt:lpstr>Continuous Delivery</vt:lpstr>
      <vt:lpstr>Continuous Delivery</vt:lpstr>
      <vt:lpstr>Continuous Delivery</vt:lpstr>
      <vt:lpstr>Continuous Delivery with VSTS</vt:lpstr>
      <vt:lpstr>Where to start ?</vt:lpstr>
      <vt:lpstr>Azure App Services</vt:lpstr>
      <vt:lpstr>Demo </vt:lpstr>
      <vt:lpstr>Get started fast on Azure  with any language, any platform</vt:lpstr>
      <vt:lpstr>DevOps with Azure &amp; VSTS         </vt:lpstr>
      <vt:lpstr>Demo 3</vt:lpstr>
      <vt:lpstr>Azure Virtual Machines</vt:lpstr>
      <vt:lpstr>Deployment Groups</vt:lpstr>
      <vt:lpstr>Demo 4</vt:lpstr>
      <vt:lpstr>Azure Container Services (AKS)</vt:lpstr>
      <vt:lpstr>Demo 5</vt:lpstr>
      <vt:lpstr>Bonus Demo</vt:lpstr>
      <vt:lpstr>In review: session objectives and takeaways</vt:lpstr>
      <vt:lpstr>Session resources</vt:lpstr>
      <vt:lpstr>Q&amp;A</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Alok Agrawal</dc:creator>
  <cp:keywords>Microsoft Ready</cp:keywords>
  <dc:description>Template: Mitchell Derrey, Silver Fox Productions_x000d_
Formatting: _x000d_
Audience Type:</dc:description>
  <cp:lastModifiedBy>Divya Vaishnavi</cp:lastModifiedBy>
  <cp:revision>7</cp:revision>
  <dcterms:created xsi:type="dcterms:W3CDTF">2018-01-12T13:11:44Z</dcterms:created>
  <dcterms:modified xsi:type="dcterms:W3CDTF">2018-04-21T04:55:49Z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0x01010092776B0F014561449A14C7E00B1E0D69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15;#Washington State Convention and Trade Center|2ebf141d-f871-4cc9-bf08-f87f112ab464</vt:lpwstr>
  </property>
  <property fmtid="{D5CDD505-2E9C-101B-9397-08002B2CF9AE}" pid="7" name="Track">
    <vt:lpwstr/>
  </property>
  <property fmtid="{D5CDD505-2E9C-101B-9397-08002B2CF9AE}" pid="8" name="Event Location">
    <vt:lpwstr>14;#Seattle|54f46ed2-c77e-4a59-b182-a4171fdb0d11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79;#Microsoft Ready|3ca26e5f-dc1b-4496-bbb3-9dc6901a235f</vt:lpwstr>
  </property>
  <property fmtid="{D5CDD505-2E9C-101B-9397-08002B2CF9AE}" pid="12" name="Audience1">
    <vt:lpwstr/>
  </property>
  <property fmtid="{D5CDD505-2E9C-101B-9397-08002B2CF9AE}" pid="13" name="Event Name">
    <vt:lpwstr>83;#Microsoft Ready|3ca26e5f-dc1b-4496-bbb3-9dc6901a235f</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v-pmines@microsoft.com</vt:lpwstr>
  </property>
  <property fmtid="{D5CDD505-2E9C-101B-9397-08002B2CF9AE}" pid="17" name="MSIP_Label_f42aa342-8706-4288-bd11-ebb85995028c_SetDate">
    <vt:lpwstr>2017-11-13T23:28:00.1113045Z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