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6" r:id="rId1"/>
    <p:sldMasterId id="2147483928" r:id="rId2"/>
  </p:sldMasterIdLst>
  <p:notesMasterIdLst>
    <p:notesMasterId r:id="rId31"/>
  </p:notesMasterIdLst>
  <p:sldIdLst>
    <p:sldId id="275" r:id="rId3"/>
    <p:sldId id="256" r:id="rId4"/>
    <p:sldId id="276" r:id="rId5"/>
    <p:sldId id="258" r:id="rId6"/>
    <p:sldId id="259" r:id="rId7"/>
    <p:sldId id="260" r:id="rId8"/>
    <p:sldId id="262" r:id="rId9"/>
    <p:sldId id="261" r:id="rId10"/>
    <p:sldId id="263" r:id="rId11"/>
    <p:sldId id="264" r:id="rId12"/>
    <p:sldId id="269" r:id="rId13"/>
    <p:sldId id="266" r:id="rId14"/>
    <p:sldId id="267" r:id="rId15"/>
    <p:sldId id="271" r:id="rId16"/>
    <p:sldId id="272" r:id="rId17"/>
    <p:sldId id="273" r:id="rId18"/>
    <p:sldId id="274" r:id="rId19"/>
    <p:sldId id="270" r:id="rId20"/>
    <p:sldId id="284" r:id="rId21"/>
    <p:sldId id="285" r:id="rId22"/>
    <p:sldId id="268"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2873" autoAdjust="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93A67-E03B-4DC1-8664-AACF8370824E}" type="datetimeFigureOut">
              <a:rPr lang="en-IN" smtClean="0"/>
              <a:t>24-04-2018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98304-778D-45AB-956E-5F56F9AC3DBA}" type="slidenum">
              <a:rPr lang="en-IN" smtClean="0"/>
              <a:t>‹#›</a:t>
            </a:fld>
            <a:endParaRPr lang="en-IN"/>
          </a:p>
        </p:txBody>
      </p:sp>
    </p:spTree>
    <p:extLst>
      <p:ext uri="{BB962C8B-B14F-4D97-AF65-F5344CB8AC3E}">
        <p14:creationId xmlns:p14="http://schemas.microsoft.com/office/powerpoint/2010/main" val="1486618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1821051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C98304-778D-45AB-956E-5F56F9AC3DBA}" type="slidenum">
              <a:rPr lang="en-IN" smtClean="0"/>
              <a:t>15</a:t>
            </a:fld>
            <a:endParaRPr lang="en-IN"/>
          </a:p>
        </p:txBody>
      </p:sp>
    </p:spTree>
    <p:extLst>
      <p:ext uri="{BB962C8B-B14F-4D97-AF65-F5344CB8AC3E}">
        <p14:creationId xmlns:p14="http://schemas.microsoft.com/office/powerpoint/2010/main" val="99372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C98304-778D-45AB-956E-5F56F9AC3DBA}" type="slidenum">
              <a:rPr lang="en-IN" smtClean="0"/>
              <a:t>16</a:t>
            </a:fld>
            <a:endParaRPr lang="en-IN"/>
          </a:p>
        </p:txBody>
      </p:sp>
    </p:spTree>
    <p:extLst>
      <p:ext uri="{BB962C8B-B14F-4D97-AF65-F5344CB8AC3E}">
        <p14:creationId xmlns:p14="http://schemas.microsoft.com/office/powerpoint/2010/main" val="211567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C98304-778D-45AB-956E-5F56F9AC3DBA}" type="slidenum">
              <a:rPr lang="en-IN" smtClean="0"/>
              <a:t>17</a:t>
            </a:fld>
            <a:endParaRPr lang="en-IN"/>
          </a:p>
        </p:txBody>
      </p:sp>
    </p:spTree>
    <p:extLst>
      <p:ext uri="{BB962C8B-B14F-4D97-AF65-F5344CB8AC3E}">
        <p14:creationId xmlns:p14="http://schemas.microsoft.com/office/powerpoint/2010/main" val="266572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C98304-778D-45AB-956E-5F56F9AC3DBA}" type="slidenum">
              <a:rPr lang="en-IN" smtClean="0"/>
              <a:t>18</a:t>
            </a:fld>
            <a:endParaRPr lang="en-IN"/>
          </a:p>
        </p:txBody>
      </p:sp>
    </p:spTree>
    <p:extLst>
      <p:ext uri="{BB962C8B-B14F-4D97-AF65-F5344CB8AC3E}">
        <p14:creationId xmlns:p14="http://schemas.microsoft.com/office/powerpoint/2010/main" val="411621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C98304-778D-45AB-956E-5F56F9AC3DBA}" type="slidenum">
              <a:rPr lang="en-IN" smtClean="0"/>
              <a:t>19</a:t>
            </a:fld>
            <a:endParaRPr lang="en-IN"/>
          </a:p>
        </p:txBody>
      </p:sp>
    </p:spTree>
    <p:extLst>
      <p:ext uri="{BB962C8B-B14F-4D97-AF65-F5344CB8AC3E}">
        <p14:creationId xmlns:p14="http://schemas.microsoft.com/office/powerpoint/2010/main" val="14775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2C98304-778D-45AB-956E-5F56F9AC3DBA}" type="slidenum">
              <a:rPr lang="en-IN" smtClean="0"/>
              <a:t>20</a:t>
            </a:fld>
            <a:endParaRPr lang="en-IN"/>
          </a:p>
        </p:txBody>
      </p:sp>
    </p:spTree>
    <p:extLst>
      <p:ext uri="{BB962C8B-B14F-4D97-AF65-F5344CB8AC3E}">
        <p14:creationId xmlns:p14="http://schemas.microsoft.com/office/powerpoint/2010/main" val="428226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a demo app that correlates with https://docs.microsoft.com/en-us/azure/service-fabric/service-fabric-quickstart-dotnet</a:t>
            </a:r>
          </a:p>
        </p:txBody>
      </p:sp>
      <p:sp>
        <p:nvSpPr>
          <p:cNvPr id="4" name="Slide Number Placeholder 3"/>
          <p:cNvSpPr>
            <a:spLocks noGrp="1"/>
          </p:cNvSpPr>
          <p:nvPr>
            <p:ph type="sldNum" sz="quarter" idx="10"/>
          </p:nvPr>
        </p:nvSpPr>
        <p:spPr/>
        <p:txBody>
          <a:bodyPr/>
          <a:lstStyle/>
          <a:p>
            <a:fld id="{12C98304-778D-45AB-956E-5F56F9AC3DBA}" type="slidenum">
              <a:rPr lang="en-IN" smtClean="0"/>
              <a:t>21</a:t>
            </a:fld>
            <a:endParaRPr lang="en-IN"/>
          </a:p>
        </p:txBody>
      </p:sp>
    </p:spTree>
    <p:extLst>
      <p:ext uri="{BB962C8B-B14F-4D97-AF65-F5344CB8AC3E}">
        <p14:creationId xmlns:p14="http://schemas.microsoft.com/office/powerpoint/2010/main" val="1508791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a demo app that correlates with https://docs.microsoft.com/en-us/azure/service-fabric/service-fabric-quickstart-dotnet</a:t>
            </a:r>
          </a:p>
        </p:txBody>
      </p:sp>
      <p:sp>
        <p:nvSpPr>
          <p:cNvPr id="4" name="Slide Number Placeholder 3"/>
          <p:cNvSpPr>
            <a:spLocks noGrp="1"/>
          </p:cNvSpPr>
          <p:nvPr>
            <p:ph type="sldNum" sz="quarter" idx="10"/>
          </p:nvPr>
        </p:nvSpPr>
        <p:spPr/>
        <p:txBody>
          <a:bodyPr/>
          <a:lstStyle/>
          <a:p>
            <a:fld id="{12C98304-778D-45AB-956E-5F56F9AC3DBA}" type="slidenum">
              <a:rPr lang="en-IN" smtClean="0"/>
              <a:t>24</a:t>
            </a:fld>
            <a:endParaRPr lang="en-IN"/>
          </a:p>
        </p:txBody>
      </p:sp>
    </p:spTree>
    <p:extLst>
      <p:ext uri="{BB962C8B-B14F-4D97-AF65-F5344CB8AC3E}">
        <p14:creationId xmlns:p14="http://schemas.microsoft.com/office/powerpoint/2010/main" val="3236158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a demo app that correlates with https://docs.microsoft.com/en-us/azure/service-fabric/service-fabric-quickstart-dotnet</a:t>
            </a:r>
          </a:p>
        </p:txBody>
      </p:sp>
      <p:sp>
        <p:nvSpPr>
          <p:cNvPr id="4" name="Slide Number Placeholder 3"/>
          <p:cNvSpPr>
            <a:spLocks noGrp="1"/>
          </p:cNvSpPr>
          <p:nvPr>
            <p:ph type="sldNum" sz="quarter" idx="10"/>
          </p:nvPr>
        </p:nvSpPr>
        <p:spPr/>
        <p:txBody>
          <a:bodyPr/>
          <a:lstStyle/>
          <a:p>
            <a:fld id="{12C98304-778D-45AB-956E-5F56F9AC3DBA}" type="slidenum">
              <a:rPr lang="en-IN" smtClean="0"/>
              <a:t>27</a:t>
            </a:fld>
            <a:endParaRPr lang="en-IN"/>
          </a:p>
        </p:txBody>
      </p:sp>
    </p:spTree>
    <p:extLst>
      <p:ext uri="{BB962C8B-B14F-4D97-AF65-F5344CB8AC3E}">
        <p14:creationId xmlns:p14="http://schemas.microsoft.com/office/powerpoint/2010/main" val="87109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the start – give idea about the current development industry with various aspects of development including CI CD.</a:t>
            </a:r>
          </a:p>
        </p:txBody>
      </p:sp>
      <p:sp>
        <p:nvSpPr>
          <p:cNvPr id="4" name="Slide Number Placeholder 3"/>
          <p:cNvSpPr>
            <a:spLocks noGrp="1"/>
          </p:cNvSpPr>
          <p:nvPr>
            <p:ph type="sldNum" sz="quarter" idx="10"/>
          </p:nvPr>
        </p:nvSpPr>
        <p:spPr/>
        <p:txBody>
          <a:bodyPr/>
          <a:lstStyle/>
          <a:p>
            <a:fld id="{12C98304-778D-45AB-956E-5F56F9AC3DBA}" type="slidenum">
              <a:rPr lang="en-IN" smtClean="0"/>
              <a:t>5</a:t>
            </a:fld>
            <a:endParaRPr lang="en-IN"/>
          </a:p>
        </p:txBody>
      </p:sp>
    </p:spTree>
    <p:extLst>
      <p:ext uri="{BB962C8B-B14F-4D97-AF65-F5344CB8AC3E}">
        <p14:creationId xmlns:p14="http://schemas.microsoft.com/office/powerpoint/2010/main" val="257377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Open url: https://dzone.com/articles/reality-developers-life-gifs and interact with the </a:t>
            </a:r>
            <a:r>
              <a:rPr lang="en-IN" dirty="0" err="1"/>
              <a:t>devs</a:t>
            </a:r>
            <a:endParaRPr lang="en-IN" dirty="0"/>
          </a:p>
        </p:txBody>
      </p:sp>
      <p:sp>
        <p:nvSpPr>
          <p:cNvPr id="4" name="Slide Number Placeholder 3"/>
          <p:cNvSpPr>
            <a:spLocks noGrp="1"/>
          </p:cNvSpPr>
          <p:nvPr>
            <p:ph type="sldNum" sz="quarter" idx="10"/>
          </p:nvPr>
        </p:nvSpPr>
        <p:spPr/>
        <p:txBody>
          <a:bodyPr/>
          <a:lstStyle/>
          <a:p>
            <a:fld id="{12C98304-778D-45AB-956E-5F56F9AC3DBA}" type="slidenum">
              <a:rPr lang="en-IN" smtClean="0"/>
              <a:t>6</a:t>
            </a:fld>
            <a:endParaRPr lang="en-IN"/>
          </a:p>
        </p:txBody>
      </p:sp>
    </p:spTree>
    <p:extLst>
      <p:ext uri="{BB962C8B-B14F-4D97-AF65-F5344CB8AC3E}">
        <p14:creationId xmlns:p14="http://schemas.microsoft.com/office/powerpoint/2010/main" val="319038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the start – give idea about the current development industry with various aspects of development including CI CD.</a:t>
            </a:r>
          </a:p>
        </p:txBody>
      </p:sp>
      <p:sp>
        <p:nvSpPr>
          <p:cNvPr id="4" name="Slide Number Placeholder 3"/>
          <p:cNvSpPr>
            <a:spLocks noGrp="1"/>
          </p:cNvSpPr>
          <p:nvPr>
            <p:ph type="sldNum" sz="quarter" idx="10"/>
          </p:nvPr>
        </p:nvSpPr>
        <p:spPr/>
        <p:txBody>
          <a:bodyPr/>
          <a:lstStyle/>
          <a:p>
            <a:fld id="{12C98304-778D-45AB-956E-5F56F9AC3DBA}" type="slidenum">
              <a:rPr lang="en-IN" smtClean="0"/>
              <a:t>7</a:t>
            </a:fld>
            <a:endParaRPr lang="en-IN"/>
          </a:p>
        </p:txBody>
      </p:sp>
    </p:spTree>
    <p:extLst>
      <p:ext uri="{BB962C8B-B14F-4D97-AF65-F5344CB8AC3E}">
        <p14:creationId xmlns:p14="http://schemas.microsoft.com/office/powerpoint/2010/main" val="56097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Correlate – pain areas of dev’s life and give download how these can be resolved with the help of microservices</a:t>
            </a:r>
          </a:p>
        </p:txBody>
      </p:sp>
      <p:sp>
        <p:nvSpPr>
          <p:cNvPr id="4" name="Slide Number Placeholder 3"/>
          <p:cNvSpPr>
            <a:spLocks noGrp="1"/>
          </p:cNvSpPr>
          <p:nvPr>
            <p:ph type="sldNum" sz="quarter" idx="10"/>
          </p:nvPr>
        </p:nvSpPr>
        <p:spPr/>
        <p:txBody>
          <a:bodyPr/>
          <a:lstStyle/>
          <a:p>
            <a:fld id="{12C98304-778D-45AB-956E-5F56F9AC3DBA}" type="slidenum">
              <a:rPr lang="en-IN" smtClean="0"/>
              <a:t>8</a:t>
            </a:fld>
            <a:endParaRPr lang="en-IN"/>
          </a:p>
        </p:txBody>
      </p:sp>
    </p:spTree>
    <p:extLst>
      <p:ext uri="{BB962C8B-B14F-4D97-AF65-F5344CB8AC3E}">
        <p14:creationId xmlns:p14="http://schemas.microsoft.com/office/powerpoint/2010/main" val="312761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Just give the overview of microservices and correlate the characteristics of microservices with previous slides. Ref: http://microservicesfor.net/microservices-at-a-glance/</a:t>
            </a:r>
          </a:p>
        </p:txBody>
      </p:sp>
      <p:sp>
        <p:nvSpPr>
          <p:cNvPr id="4" name="Slide Number Placeholder 3"/>
          <p:cNvSpPr>
            <a:spLocks noGrp="1"/>
          </p:cNvSpPr>
          <p:nvPr>
            <p:ph type="sldNum" sz="quarter" idx="10"/>
          </p:nvPr>
        </p:nvSpPr>
        <p:spPr/>
        <p:txBody>
          <a:bodyPr/>
          <a:lstStyle/>
          <a:p>
            <a:fld id="{12C98304-778D-45AB-956E-5F56F9AC3DBA}" type="slidenum">
              <a:rPr lang="en-IN" smtClean="0"/>
              <a:t>9</a:t>
            </a:fld>
            <a:endParaRPr lang="en-IN"/>
          </a:p>
        </p:txBody>
      </p:sp>
    </p:spTree>
    <p:extLst>
      <p:ext uri="{BB962C8B-B14F-4D97-AF65-F5344CB8AC3E}">
        <p14:creationId xmlns:p14="http://schemas.microsoft.com/office/powerpoint/2010/main" val="33411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to Blog post: https://blogs.msdn.microsoft.com/azuredev/2018/03/30/why-a-developer-should-build-a-solution-with-microservices/</a:t>
            </a:r>
          </a:p>
        </p:txBody>
      </p:sp>
      <p:sp>
        <p:nvSpPr>
          <p:cNvPr id="4" name="Slide Number Placeholder 3"/>
          <p:cNvSpPr>
            <a:spLocks noGrp="1"/>
          </p:cNvSpPr>
          <p:nvPr>
            <p:ph type="sldNum" sz="quarter" idx="10"/>
          </p:nvPr>
        </p:nvSpPr>
        <p:spPr/>
        <p:txBody>
          <a:bodyPr/>
          <a:lstStyle/>
          <a:p>
            <a:fld id="{12C98304-778D-45AB-956E-5F56F9AC3DBA}" type="slidenum">
              <a:rPr lang="en-IN" smtClean="0"/>
              <a:t>10</a:t>
            </a:fld>
            <a:endParaRPr lang="en-IN"/>
          </a:p>
        </p:txBody>
      </p:sp>
    </p:spTree>
    <p:extLst>
      <p:ext uri="{BB962C8B-B14F-4D97-AF65-F5344CB8AC3E}">
        <p14:creationId xmlns:p14="http://schemas.microsoft.com/office/powerpoint/2010/main" val="1363179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Give an overview of Service Fabric using link: https://docs.microsoft.com/en-us/azure/service-fabric/service-fabric-overview</a:t>
            </a:r>
          </a:p>
        </p:txBody>
      </p:sp>
      <p:sp>
        <p:nvSpPr>
          <p:cNvPr id="4" name="Slide Number Placeholder 3"/>
          <p:cNvSpPr>
            <a:spLocks noGrp="1"/>
          </p:cNvSpPr>
          <p:nvPr>
            <p:ph type="sldNum" sz="quarter" idx="10"/>
          </p:nvPr>
        </p:nvSpPr>
        <p:spPr/>
        <p:txBody>
          <a:bodyPr/>
          <a:lstStyle/>
          <a:p>
            <a:fld id="{12C98304-778D-45AB-956E-5F56F9AC3DBA}" type="slidenum">
              <a:rPr lang="en-IN" smtClean="0"/>
              <a:t>13</a:t>
            </a:fld>
            <a:endParaRPr lang="en-IN"/>
          </a:p>
        </p:txBody>
      </p:sp>
    </p:spTree>
    <p:extLst>
      <p:ext uri="{BB962C8B-B14F-4D97-AF65-F5344CB8AC3E}">
        <p14:creationId xmlns:p14="http://schemas.microsoft.com/office/powerpoint/2010/main" val="290930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C98304-778D-45AB-956E-5F56F9AC3DBA}" type="slidenum">
              <a:rPr lang="en-IN" smtClean="0"/>
              <a:t>14</a:t>
            </a:fld>
            <a:endParaRPr lang="en-IN"/>
          </a:p>
        </p:txBody>
      </p:sp>
    </p:spTree>
    <p:extLst>
      <p:ext uri="{BB962C8B-B14F-4D97-AF65-F5344CB8AC3E}">
        <p14:creationId xmlns:p14="http://schemas.microsoft.com/office/powerpoint/2010/main" val="113812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9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426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396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051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928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rPr>
              <a:pPr/>
              <a:t>4/24/2018</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35022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265103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10609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4266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6439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6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4504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418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83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532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9671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123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rPr>
              <a:pPr/>
              <a:t>4/24/2018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53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31425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345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818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730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37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51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596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586B75A-687E-405C-8A0B-8D00578BA2C3}" type="datetimeFigureOut">
              <a:rPr lang="en-US" smtClean="0"/>
              <a:pPr/>
              <a:t>4/24/2018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6685573"/>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459C166-16D3-4A25-A2F8-C51E0E346B22}" type="datetimeFigureOut">
              <a:rPr lang="en-US" smtClean="0">
                <a:solidFill>
                  <a:prstClr val="black">
                    <a:tint val="75000"/>
                  </a:prstClr>
                </a:solidFill>
              </a:rPr>
              <a:pPr defTabSz="914400"/>
              <a:t>4/24/2018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59DE4316-4355-4038-9262-DF05D0694534}" type="slidenum">
              <a:rPr lang="en-US" smtClean="0">
                <a:solidFill>
                  <a:prstClr val="black">
                    <a:tint val="75000"/>
                  </a:prstClr>
                </a:solidFill>
              </a:rPr>
              <a:pPr defTabSz="914400"/>
              <a:t>‹#›</a:t>
            </a:fld>
            <a:endParaRPr lang="en-US">
              <a:solidFill>
                <a:prstClr val="black">
                  <a:tint val="75000"/>
                </a:prstClr>
              </a:solidFill>
            </a:endParaRPr>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black"/>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black"/>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Tree>
    <p:extLst>
      <p:ext uri="{BB962C8B-B14F-4D97-AF65-F5344CB8AC3E}">
        <p14:creationId xmlns:p14="http://schemas.microsoft.com/office/powerpoint/2010/main" val="57833275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logs.msdn.microsoft.com/azureservicefabric/2018/03/14/service-fabric-is-going-open-sourc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msdn.microsoft.com/azurecat/2018/04/17/two-new-azurecat-ebooks-build-and-deploy-a-multi-container-application-service-fabric-azure-container-servic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zone.com/articles/reality-developers-life-gif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693574" cy="6978316"/>
          </a:xfrm>
          <a:prstGeom prst="rect">
            <a:avLst/>
          </a:prstGeom>
        </p:spPr>
      </p:pic>
    </p:spTree>
    <p:extLst>
      <p:ext uri="{BB962C8B-B14F-4D97-AF65-F5344CB8AC3E}">
        <p14:creationId xmlns:p14="http://schemas.microsoft.com/office/powerpoint/2010/main" val="147462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9397-A89B-41C4-A6DE-A04815C0F7F7}"/>
              </a:ext>
            </a:extLst>
          </p:cNvPr>
          <p:cNvSpPr>
            <a:spLocks noGrp="1"/>
          </p:cNvSpPr>
          <p:nvPr>
            <p:ph type="title"/>
          </p:nvPr>
        </p:nvSpPr>
        <p:spPr/>
        <p:txBody>
          <a:bodyPr/>
          <a:lstStyle/>
          <a:p>
            <a:r>
              <a:rPr lang="en-IN" dirty="0"/>
              <a:t>Microservices: Benefits for Dev</a:t>
            </a:r>
          </a:p>
        </p:txBody>
      </p:sp>
      <p:sp>
        <p:nvSpPr>
          <p:cNvPr id="3" name="Content Placeholder 2">
            <a:extLst>
              <a:ext uri="{FF2B5EF4-FFF2-40B4-BE49-F238E27FC236}">
                <a16:creationId xmlns:a16="http://schemas.microsoft.com/office/drawing/2014/main" id="{8D0A8D06-5BD4-4191-902A-AEEBF3C2F674}"/>
              </a:ext>
            </a:extLst>
          </p:cNvPr>
          <p:cNvSpPr>
            <a:spLocks noGrp="1"/>
          </p:cNvSpPr>
          <p:nvPr>
            <p:ph idx="1"/>
          </p:nvPr>
        </p:nvSpPr>
        <p:spPr/>
        <p:txBody>
          <a:bodyPr/>
          <a:lstStyle/>
          <a:p>
            <a:pPr marL="0" indent="0">
              <a:buNone/>
            </a:pPr>
            <a:r>
              <a:rPr lang="en-IN" dirty="0"/>
              <a:t>There will be more benefits apart from mentioned below:</a:t>
            </a:r>
          </a:p>
          <a:p>
            <a:r>
              <a:rPr lang="en-IN" dirty="0"/>
              <a:t>Knowledge Transfer</a:t>
            </a:r>
          </a:p>
          <a:p>
            <a:r>
              <a:rPr lang="en-IN" dirty="0"/>
              <a:t>Code/Components</a:t>
            </a:r>
          </a:p>
          <a:p>
            <a:r>
              <a:rPr lang="en-IN" dirty="0"/>
              <a:t>Deployment</a:t>
            </a:r>
          </a:p>
          <a:p>
            <a:r>
              <a:rPr lang="en-IN" dirty="0"/>
              <a:t>Technology Choice</a:t>
            </a:r>
          </a:p>
          <a:p>
            <a:r>
              <a:rPr lang="en-IN" dirty="0"/>
              <a:t>Scaling</a:t>
            </a:r>
          </a:p>
          <a:p>
            <a:pPr marL="0" indent="0">
              <a:buNone/>
            </a:pPr>
            <a:endParaRPr lang="en-IN" dirty="0"/>
          </a:p>
        </p:txBody>
      </p:sp>
    </p:spTree>
    <p:extLst>
      <p:ext uri="{BB962C8B-B14F-4D97-AF65-F5344CB8AC3E}">
        <p14:creationId xmlns:p14="http://schemas.microsoft.com/office/powerpoint/2010/main" val="18178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C382-A21D-4599-A994-22B65B3A1393}"/>
              </a:ext>
            </a:extLst>
          </p:cNvPr>
          <p:cNvSpPr>
            <a:spLocks noGrp="1"/>
          </p:cNvSpPr>
          <p:nvPr>
            <p:ph type="title"/>
          </p:nvPr>
        </p:nvSpPr>
        <p:spPr/>
        <p:txBody>
          <a:bodyPr/>
          <a:lstStyle/>
          <a:p>
            <a:r>
              <a:rPr lang="en-IN" dirty="0"/>
              <a:t>Building microservices</a:t>
            </a:r>
          </a:p>
        </p:txBody>
      </p:sp>
      <p:sp>
        <p:nvSpPr>
          <p:cNvPr id="3" name="Content Placeholder 2">
            <a:extLst>
              <a:ext uri="{FF2B5EF4-FFF2-40B4-BE49-F238E27FC236}">
                <a16:creationId xmlns:a16="http://schemas.microsoft.com/office/drawing/2014/main" id="{61CABC8B-CF2D-4D12-B1E1-F5E9FC52634E}"/>
              </a:ext>
            </a:extLst>
          </p:cNvPr>
          <p:cNvSpPr>
            <a:spLocks noGrp="1"/>
          </p:cNvSpPr>
          <p:nvPr>
            <p:ph idx="1"/>
          </p:nvPr>
        </p:nvSpPr>
        <p:spPr/>
        <p:txBody>
          <a:bodyPr/>
          <a:lstStyle/>
          <a:p>
            <a:pPr marL="0" indent="0">
              <a:buNone/>
            </a:pPr>
            <a:r>
              <a:rPr lang="en-IN" dirty="0"/>
              <a:t>I have authored a book and you would like to read it. </a:t>
            </a:r>
          </a:p>
        </p:txBody>
      </p:sp>
      <p:sp>
        <p:nvSpPr>
          <p:cNvPr id="4" name="Text Placeholder 3">
            <a:extLst>
              <a:ext uri="{FF2B5EF4-FFF2-40B4-BE49-F238E27FC236}">
                <a16:creationId xmlns:a16="http://schemas.microsoft.com/office/drawing/2014/main" id="{9FD8A66C-B72F-4C9A-AE95-79E865FD5717}"/>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EC0DE008-498B-4021-A0AE-59A26596DC3E}"/>
              </a:ext>
            </a:extLst>
          </p:cNvPr>
          <p:cNvPicPr>
            <a:picLocks noChangeAspect="1"/>
          </p:cNvPicPr>
          <p:nvPr/>
        </p:nvPicPr>
        <p:blipFill>
          <a:blip r:embed="rId2"/>
          <a:stretch>
            <a:fillRect/>
          </a:stretch>
        </p:blipFill>
        <p:spPr>
          <a:xfrm>
            <a:off x="7789023" y="1891449"/>
            <a:ext cx="3703327" cy="4572009"/>
          </a:xfrm>
          <a:prstGeom prst="rect">
            <a:avLst/>
          </a:prstGeom>
        </p:spPr>
      </p:pic>
    </p:spTree>
    <p:extLst>
      <p:ext uri="{BB962C8B-B14F-4D97-AF65-F5344CB8AC3E}">
        <p14:creationId xmlns:p14="http://schemas.microsoft.com/office/powerpoint/2010/main" val="118390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8978-3CFD-4FBD-A8FE-C44095DD374B}"/>
              </a:ext>
            </a:extLst>
          </p:cNvPr>
          <p:cNvSpPr>
            <a:spLocks noGrp="1"/>
          </p:cNvSpPr>
          <p:nvPr>
            <p:ph type="title"/>
          </p:nvPr>
        </p:nvSpPr>
        <p:spPr/>
        <p:txBody>
          <a:bodyPr/>
          <a:lstStyle/>
          <a:p>
            <a:r>
              <a:rPr lang="en-IN" dirty="0"/>
              <a:t>Service Fabric</a:t>
            </a:r>
          </a:p>
        </p:txBody>
      </p:sp>
      <p:sp>
        <p:nvSpPr>
          <p:cNvPr id="3" name="Text Placeholder 2">
            <a:extLst>
              <a:ext uri="{FF2B5EF4-FFF2-40B4-BE49-F238E27FC236}">
                <a16:creationId xmlns:a16="http://schemas.microsoft.com/office/drawing/2014/main" id="{E11A1B37-CF0E-4650-8D78-3D79DB641AC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8262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9F12-349E-4D39-91CA-027BF418742E}"/>
              </a:ext>
            </a:extLst>
          </p:cNvPr>
          <p:cNvSpPr>
            <a:spLocks noGrp="1"/>
          </p:cNvSpPr>
          <p:nvPr>
            <p:ph type="title"/>
          </p:nvPr>
        </p:nvSpPr>
        <p:spPr/>
        <p:txBody>
          <a:bodyPr/>
          <a:lstStyle/>
          <a:p>
            <a:r>
              <a:rPr lang="en-IN" dirty="0"/>
              <a:t>Making dev’s life easy</a:t>
            </a:r>
          </a:p>
        </p:txBody>
      </p:sp>
      <p:sp>
        <p:nvSpPr>
          <p:cNvPr id="3" name="Content Placeholder 2">
            <a:extLst>
              <a:ext uri="{FF2B5EF4-FFF2-40B4-BE49-F238E27FC236}">
                <a16:creationId xmlns:a16="http://schemas.microsoft.com/office/drawing/2014/main" id="{4768607B-E9E5-4185-80BA-6D5437213B4E}"/>
              </a:ext>
            </a:extLst>
          </p:cNvPr>
          <p:cNvSpPr>
            <a:spLocks noGrp="1"/>
          </p:cNvSpPr>
          <p:nvPr>
            <p:ph idx="1"/>
          </p:nvPr>
        </p:nvSpPr>
        <p:spPr/>
        <p:txBody>
          <a:bodyPr/>
          <a:lstStyle/>
          <a:p>
            <a:pPr marL="0" indent="0">
              <a:buNone/>
            </a:pPr>
            <a:r>
              <a:rPr lang="en-IN" dirty="0"/>
              <a:t>Service Fabric is a distributing system platform that is an open source under MIT License. On March 14, 2018 (on PI day) , Service Fabric team blogged about this news: </a:t>
            </a:r>
            <a:r>
              <a:rPr lang="en-IN" dirty="0">
                <a:hlinkClick r:id="rId3"/>
              </a:rPr>
              <a:t>https://blogs.msdn.microsoft.com/azureservicefabric/2018/03/14/service-fabric-is-going-open-source/</a:t>
            </a:r>
            <a:r>
              <a:rPr lang="en-IN" dirty="0"/>
              <a:t> </a:t>
            </a:r>
          </a:p>
          <a:p>
            <a:pPr marL="0" indent="0">
              <a:buNone/>
            </a:pPr>
            <a:endParaRPr lang="en-IN" dirty="0"/>
          </a:p>
          <a:p>
            <a:pPr marL="0" indent="0">
              <a:buNone/>
            </a:pPr>
            <a:r>
              <a:rPr lang="en-IN" dirty="0"/>
              <a:t>Main highlight of Service Fabric is that it can run on Windows and Linux  or on your laptop or on cloud besides any geographical locations. </a:t>
            </a:r>
          </a:p>
          <a:p>
            <a:pPr marL="0" indent="0">
              <a:buNone/>
            </a:pPr>
            <a:endParaRPr lang="en-IN" dirty="0"/>
          </a:p>
          <a:p>
            <a:pPr marL="0" indent="0">
              <a:buNone/>
            </a:pPr>
            <a:r>
              <a:rPr lang="en-IN" dirty="0"/>
              <a:t>It enables </a:t>
            </a:r>
            <a:r>
              <a:rPr lang="en-IN" dirty="0" err="1"/>
              <a:t>devs</a:t>
            </a:r>
            <a:r>
              <a:rPr lang="en-IN" dirty="0"/>
              <a:t> to build and manage scalable applications. It empowered many more services viz. Azure SQL DB, Azure Cosmos DB, Azure Event hub etc.</a:t>
            </a:r>
          </a:p>
        </p:txBody>
      </p:sp>
    </p:spTree>
    <p:extLst>
      <p:ext uri="{BB962C8B-B14F-4D97-AF65-F5344CB8AC3E}">
        <p14:creationId xmlns:p14="http://schemas.microsoft.com/office/powerpoint/2010/main" val="147402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9F12-349E-4D39-91CA-027BF418742E}"/>
              </a:ext>
            </a:extLst>
          </p:cNvPr>
          <p:cNvSpPr>
            <a:spLocks noGrp="1"/>
          </p:cNvSpPr>
          <p:nvPr>
            <p:ph type="title"/>
          </p:nvPr>
        </p:nvSpPr>
        <p:spPr/>
        <p:txBody>
          <a:bodyPr/>
          <a:lstStyle/>
          <a:p>
            <a:r>
              <a:rPr lang="en-IN" dirty="0"/>
              <a:t>Making BUSINESS EFFECTIVE</a:t>
            </a:r>
          </a:p>
        </p:txBody>
      </p:sp>
      <p:sp>
        <p:nvSpPr>
          <p:cNvPr id="3" name="Content Placeholder 2">
            <a:extLst>
              <a:ext uri="{FF2B5EF4-FFF2-40B4-BE49-F238E27FC236}">
                <a16:creationId xmlns:a16="http://schemas.microsoft.com/office/drawing/2014/main" id="{4768607B-E9E5-4185-80BA-6D5437213B4E}"/>
              </a:ext>
            </a:extLst>
          </p:cNvPr>
          <p:cNvSpPr>
            <a:spLocks noGrp="1"/>
          </p:cNvSpPr>
          <p:nvPr>
            <p:ph idx="1"/>
          </p:nvPr>
        </p:nvSpPr>
        <p:spPr/>
        <p:txBody>
          <a:bodyPr/>
          <a:lstStyle/>
          <a:p>
            <a:pPr marL="0" indent="0">
              <a:buNone/>
            </a:pPr>
            <a:r>
              <a:rPr lang="en-IN" dirty="0"/>
              <a:t>With Cloud – things have changed. And in some ways – cloud was born out of the need for this change.</a:t>
            </a:r>
          </a:p>
          <a:p>
            <a:pPr marL="0" indent="0">
              <a:buNone/>
            </a:pPr>
            <a:endParaRPr lang="en-IN" dirty="0"/>
          </a:p>
          <a:p>
            <a:pPr marL="457200" indent="-457200">
              <a:buFont typeface="+mj-lt"/>
              <a:buAutoNum type="arabicPeriod"/>
            </a:pPr>
            <a:r>
              <a:rPr lang="en-IN" dirty="0"/>
              <a:t>Time To Market</a:t>
            </a:r>
          </a:p>
          <a:p>
            <a:pPr marL="457200" indent="-457200">
              <a:buFont typeface="+mj-lt"/>
              <a:buAutoNum type="arabicPeriod"/>
            </a:pPr>
            <a:r>
              <a:rPr lang="en-IN" dirty="0"/>
              <a:t>High Availability</a:t>
            </a:r>
          </a:p>
          <a:p>
            <a:pPr marL="457200" indent="-457200">
              <a:buFont typeface="+mj-lt"/>
              <a:buAutoNum type="arabicPeriod"/>
            </a:pPr>
            <a:r>
              <a:rPr lang="en-IN" dirty="0"/>
              <a:t>Scalability</a:t>
            </a:r>
          </a:p>
          <a:p>
            <a:pPr marL="457200" indent="-457200">
              <a:buFont typeface="+mj-lt"/>
              <a:buAutoNum type="arabicPeriod"/>
            </a:pPr>
            <a:endParaRPr lang="en-IN" dirty="0"/>
          </a:p>
          <a:p>
            <a:pPr marL="0" indent="0">
              <a:buNone/>
            </a:pPr>
            <a:r>
              <a:rPr lang="en-IN" dirty="0"/>
              <a:t>These are all the more important and define your business and development strategy. Frameworks and Databases are secondary now.</a:t>
            </a:r>
          </a:p>
        </p:txBody>
      </p:sp>
    </p:spTree>
    <p:extLst>
      <p:ext uri="{BB962C8B-B14F-4D97-AF65-F5344CB8AC3E}">
        <p14:creationId xmlns:p14="http://schemas.microsoft.com/office/powerpoint/2010/main" val="6870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9F12-349E-4D39-91CA-027BF418742E}"/>
              </a:ext>
            </a:extLst>
          </p:cNvPr>
          <p:cNvSpPr>
            <a:spLocks noGrp="1"/>
          </p:cNvSpPr>
          <p:nvPr>
            <p:ph type="title"/>
          </p:nvPr>
        </p:nvSpPr>
        <p:spPr/>
        <p:txBody>
          <a:bodyPr/>
          <a:lstStyle/>
          <a:p>
            <a:r>
              <a:rPr lang="en-IN" dirty="0"/>
              <a:t>Why Microsoft fabric</a:t>
            </a:r>
          </a:p>
        </p:txBody>
      </p:sp>
      <p:sp>
        <p:nvSpPr>
          <p:cNvPr id="3" name="Content Placeholder 2">
            <a:extLst>
              <a:ext uri="{FF2B5EF4-FFF2-40B4-BE49-F238E27FC236}">
                <a16:creationId xmlns:a16="http://schemas.microsoft.com/office/drawing/2014/main" id="{4768607B-E9E5-4185-80BA-6D5437213B4E}"/>
              </a:ext>
            </a:extLst>
          </p:cNvPr>
          <p:cNvSpPr>
            <a:spLocks noGrp="1"/>
          </p:cNvSpPr>
          <p:nvPr>
            <p:ph idx="1"/>
          </p:nvPr>
        </p:nvSpPr>
        <p:spPr/>
        <p:txBody>
          <a:bodyPr/>
          <a:lstStyle/>
          <a:p>
            <a:pPr marL="0" indent="0">
              <a:buNone/>
            </a:pPr>
            <a:r>
              <a:rPr lang="en-IN" dirty="0"/>
              <a:t>As discussed earlier about Microservices - first step is converting humongous applications into: </a:t>
            </a:r>
            <a:br>
              <a:rPr lang="en-IN" dirty="0"/>
            </a:br>
            <a:br>
              <a:rPr lang="en-IN" dirty="0"/>
            </a:br>
            <a:r>
              <a:rPr lang="en-IN" dirty="0"/>
              <a:t>1. fine grained , </a:t>
            </a:r>
            <a:br>
              <a:rPr lang="en-IN" dirty="0"/>
            </a:br>
            <a:r>
              <a:rPr lang="en-IN" dirty="0"/>
              <a:t>2. loosely coupled services </a:t>
            </a:r>
            <a:br>
              <a:rPr lang="en-IN" dirty="0"/>
            </a:br>
            <a:r>
              <a:rPr lang="en-IN" dirty="0"/>
              <a:t>3. that can individually </a:t>
            </a:r>
          </a:p>
          <a:p>
            <a:r>
              <a:rPr lang="en-IN" dirty="0"/>
              <a:t>scaled and </a:t>
            </a:r>
          </a:p>
          <a:p>
            <a:r>
              <a:rPr lang="en-IN" dirty="0"/>
              <a:t>updated </a:t>
            </a:r>
          </a:p>
          <a:p>
            <a:pPr marL="0" indent="0">
              <a:buNone/>
            </a:pPr>
            <a:r>
              <a:rPr lang="en-IN" dirty="0"/>
              <a:t>as required.</a:t>
            </a:r>
          </a:p>
          <a:p>
            <a:pPr marL="0" indent="0">
              <a:buNone/>
            </a:pPr>
            <a:r>
              <a:rPr lang="en-IN" dirty="0"/>
              <a:t>Question – If all is so easy then why is Fabric required?</a:t>
            </a:r>
          </a:p>
        </p:txBody>
      </p:sp>
    </p:spTree>
    <p:extLst>
      <p:ext uri="{BB962C8B-B14F-4D97-AF65-F5344CB8AC3E}">
        <p14:creationId xmlns:p14="http://schemas.microsoft.com/office/powerpoint/2010/main" val="129655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9F12-349E-4D39-91CA-027BF418742E}"/>
              </a:ext>
            </a:extLst>
          </p:cNvPr>
          <p:cNvSpPr>
            <a:spLocks noGrp="1"/>
          </p:cNvSpPr>
          <p:nvPr>
            <p:ph type="title"/>
          </p:nvPr>
        </p:nvSpPr>
        <p:spPr/>
        <p:txBody>
          <a:bodyPr/>
          <a:lstStyle/>
          <a:p>
            <a:r>
              <a:rPr lang="en-IN" dirty="0"/>
              <a:t>Why Microsoft fabric</a:t>
            </a:r>
          </a:p>
        </p:txBody>
      </p:sp>
      <p:sp>
        <p:nvSpPr>
          <p:cNvPr id="3" name="Content Placeholder 2">
            <a:extLst>
              <a:ext uri="{FF2B5EF4-FFF2-40B4-BE49-F238E27FC236}">
                <a16:creationId xmlns:a16="http://schemas.microsoft.com/office/drawing/2014/main" id="{4768607B-E9E5-4185-80BA-6D5437213B4E}"/>
              </a:ext>
            </a:extLst>
          </p:cNvPr>
          <p:cNvSpPr>
            <a:spLocks noGrp="1"/>
          </p:cNvSpPr>
          <p:nvPr>
            <p:ph idx="1"/>
          </p:nvPr>
        </p:nvSpPr>
        <p:spPr/>
        <p:txBody>
          <a:bodyPr/>
          <a:lstStyle/>
          <a:p>
            <a:pPr marL="0" indent="0">
              <a:buNone/>
            </a:pPr>
            <a:r>
              <a:rPr lang="en-IN" dirty="0"/>
              <a:t>There is plenty of pain to be dealt with when writing Microservices. The most critical areas are</a:t>
            </a:r>
          </a:p>
          <a:p>
            <a:pPr marL="0" indent="0">
              <a:buNone/>
            </a:pPr>
            <a:endParaRPr lang="en-IN" dirty="0"/>
          </a:p>
          <a:p>
            <a:pPr marL="457200" indent="-457200">
              <a:buFont typeface="+mj-lt"/>
              <a:buAutoNum type="arabicPeriod"/>
            </a:pPr>
            <a:r>
              <a:rPr lang="en-IN" dirty="0"/>
              <a:t>Inter Service communication</a:t>
            </a:r>
          </a:p>
          <a:p>
            <a:pPr marL="457200" indent="-457200">
              <a:buFont typeface="+mj-lt"/>
              <a:buAutoNum type="arabicPeriod"/>
            </a:pPr>
            <a:r>
              <a:rPr lang="en-IN" dirty="0"/>
              <a:t>Failure Handling</a:t>
            </a:r>
          </a:p>
          <a:p>
            <a:pPr marL="457200" indent="-457200">
              <a:buFont typeface="+mj-lt"/>
              <a:buAutoNum type="arabicPeriod"/>
            </a:pPr>
            <a:endParaRPr lang="en-IN" dirty="0"/>
          </a:p>
          <a:p>
            <a:pPr marL="0" indent="0">
              <a:buNone/>
            </a:pPr>
            <a:r>
              <a:rPr lang="en-IN" dirty="0"/>
              <a:t>Just imagine a set of 15 Microservices – running 15 instances each and each maintaining its data set.</a:t>
            </a:r>
          </a:p>
          <a:p>
            <a:pPr marL="0" indent="0">
              <a:buNone/>
            </a:pPr>
            <a:r>
              <a:rPr lang="en-IN" dirty="0"/>
              <a:t>Question - What are the scenarios that you feel are possible?</a:t>
            </a:r>
          </a:p>
        </p:txBody>
      </p:sp>
    </p:spTree>
    <p:extLst>
      <p:ext uri="{BB962C8B-B14F-4D97-AF65-F5344CB8AC3E}">
        <p14:creationId xmlns:p14="http://schemas.microsoft.com/office/powerpoint/2010/main" val="523953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9F12-349E-4D39-91CA-027BF418742E}"/>
              </a:ext>
            </a:extLst>
          </p:cNvPr>
          <p:cNvSpPr>
            <a:spLocks noGrp="1"/>
          </p:cNvSpPr>
          <p:nvPr>
            <p:ph type="title"/>
          </p:nvPr>
        </p:nvSpPr>
        <p:spPr/>
        <p:txBody>
          <a:bodyPr/>
          <a:lstStyle/>
          <a:p>
            <a:r>
              <a:rPr lang="en-IN" dirty="0"/>
              <a:t>Why Microsoft fabric</a:t>
            </a:r>
          </a:p>
        </p:txBody>
      </p:sp>
      <p:sp>
        <p:nvSpPr>
          <p:cNvPr id="3" name="Content Placeholder 2">
            <a:extLst>
              <a:ext uri="{FF2B5EF4-FFF2-40B4-BE49-F238E27FC236}">
                <a16:creationId xmlns:a16="http://schemas.microsoft.com/office/drawing/2014/main" id="{4768607B-E9E5-4185-80BA-6D5437213B4E}"/>
              </a:ext>
            </a:extLst>
          </p:cNvPr>
          <p:cNvSpPr>
            <a:spLocks noGrp="1"/>
          </p:cNvSpPr>
          <p:nvPr>
            <p:ph idx="1"/>
          </p:nvPr>
        </p:nvSpPr>
        <p:spPr/>
        <p:txBody>
          <a:bodyPr>
            <a:normAutofit fontScale="92500" lnSpcReduction="10000"/>
          </a:bodyPr>
          <a:lstStyle/>
          <a:p>
            <a:pPr marL="0" indent="0">
              <a:buNone/>
            </a:pPr>
            <a:r>
              <a:rPr lang="en-IN" dirty="0"/>
              <a:t>Microsoft Fabric lets the developers to focus on core business logic rather than trying to figure out solutions to other set of problems around communication or error handling.</a:t>
            </a:r>
          </a:p>
          <a:p>
            <a:pPr marL="457200" indent="-457200">
              <a:buFont typeface="+mj-lt"/>
              <a:buAutoNum type="arabicPeriod"/>
            </a:pPr>
            <a:r>
              <a:rPr lang="en-IN" dirty="0"/>
              <a:t>Issue Tracking and Mitigation is part of the Fabric.</a:t>
            </a:r>
          </a:p>
          <a:p>
            <a:pPr marL="457200" indent="-457200">
              <a:buFont typeface="+mj-lt"/>
              <a:buAutoNum type="arabicPeriod"/>
            </a:pPr>
            <a:r>
              <a:rPr lang="en-IN" dirty="0"/>
              <a:t>Beauty is that apart from the Stateless Microservices it also allows to run </a:t>
            </a:r>
            <a:r>
              <a:rPr lang="en-IN" dirty="0" err="1"/>
              <a:t>Stateful</a:t>
            </a:r>
            <a:r>
              <a:rPr lang="en-IN" dirty="0"/>
              <a:t> Microservices.</a:t>
            </a:r>
          </a:p>
          <a:p>
            <a:pPr marL="457200" indent="-457200">
              <a:buFont typeface="+mj-lt"/>
              <a:buAutoNum type="arabicPeriod"/>
            </a:pPr>
            <a:r>
              <a:rPr lang="en-IN" dirty="0"/>
              <a:t>Data and computing is collocated to reduce latency.</a:t>
            </a:r>
          </a:p>
          <a:p>
            <a:pPr marL="457200" indent="-457200">
              <a:buFont typeface="+mj-lt"/>
              <a:buAutoNum type="arabicPeriod"/>
            </a:pPr>
            <a:r>
              <a:rPr lang="en-IN" dirty="0"/>
              <a:t>Dynamic Scaling</a:t>
            </a:r>
          </a:p>
          <a:p>
            <a:pPr marL="457200" indent="-457200">
              <a:buFont typeface="+mj-lt"/>
              <a:buAutoNum type="arabicPeriod"/>
            </a:pPr>
            <a:r>
              <a:rPr lang="en-IN" dirty="0"/>
              <a:t>Easy Scaling Up / Down.</a:t>
            </a:r>
          </a:p>
          <a:p>
            <a:pPr marL="457200" indent="-457200">
              <a:buFont typeface="+mj-lt"/>
              <a:buAutoNum type="arabicPeriod"/>
            </a:pPr>
            <a:r>
              <a:rPr lang="en-IN" dirty="0"/>
              <a:t>State management, Application Life Cycle Management – without Downtime</a:t>
            </a:r>
          </a:p>
          <a:p>
            <a:pPr marL="457200" indent="-457200">
              <a:buFont typeface="+mj-lt"/>
              <a:buAutoNum type="arabicPeriod"/>
            </a:pPr>
            <a:r>
              <a:rPr lang="en-IN" dirty="0"/>
              <a:t>Diagnostics</a:t>
            </a:r>
          </a:p>
          <a:p>
            <a:pPr marL="457200" indent="-457200">
              <a:buFont typeface="+mj-lt"/>
              <a:buAutoNum type="arabicPeriod"/>
            </a:pPr>
            <a:r>
              <a:rPr lang="en-IN" dirty="0"/>
              <a:t>Run Any code.</a:t>
            </a:r>
          </a:p>
        </p:txBody>
      </p:sp>
    </p:spTree>
    <p:extLst>
      <p:ext uri="{BB962C8B-B14F-4D97-AF65-F5344CB8AC3E}">
        <p14:creationId xmlns:p14="http://schemas.microsoft.com/office/powerpoint/2010/main" val="271906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F786-9A59-4941-B800-F6F644B887AD}"/>
              </a:ext>
            </a:extLst>
          </p:cNvPr>
          <p:cNvSpPr>
            <a:spLocks noGrp="1"/>
          </p:cNvSpPr>
          <p:nvPr>
            <p:ph type="title"/>
          </p:nvPr>
        </p:nvSpPr>
        <p:spPr>
          <a:xfrm>
            <a:off x="1202919" y="284176"/>
            <a:ext cx="9784080" cy="1508760"/>
          </a:xfrm>
        </p:spPr>
        <p:txBody>
          <a:bodyPr>
            <a:normAutofit/>
          </a:bodyPr>
          <a:lstStyle/>
          <a:p>
            <a:r>
              <a:rPr lang="en-IN" sz="2400" dirty="0">
                <a:hlinkClick r:id="rId3"/>
              </a:rPr>
              <a:t>https://blogs.msdn.microsoft.com/azurecat/2018/04/17/two-new-azurecat-ebooks-build-and-deploy-a-multi-container-application-service-fabric-azure-container-service/</a:t>
            </a:r>
            <a:r>
              <a:rPr lang="en-IN" sz="2400" dirty="0"/>
              <a:t> </a:t>
            </a:r>
            <a:br>
              <a:rPr lang="en-IN" sz="2400" dirty="0"/>
            </a:br>
            <a:endParaRPr lang="en-IN" sz="2400" dirty="0"/>
          </a:p>
        </p:txBody>
      </p:sp>
      <p:pic>
        <p:nvPicPr>
          <p:cNvPr id="10" name="Content Placeholder 9">
            <a:extLst>
              <a:ext uri="{FF2B5EF4-FFF2-40B4-BE49-F238E27FC236}">
                <a16:creationId xmlns:a16="http://schemas.microsoft.com/office/drawing/2014/main" id="{7090379A-36A3-43A4-BE3F-12112C28185A}"/>
              </a:ext>
            </a:extLst>
          </p:cNvPr>
          <p:cNvPicPr>
            <a:picLocks noGrp="1" noChangeAspect="1"/>
          </p:cNvPicPr>
          <p:nvPr>
            <p:ph sz="half" idx="2"/>
          </p:nvPr>
        </p:nvPicPr>
        <p:blipFill>
          <a:blip r:embed="rId4"/>
          <a:stretch>
            <a:fillRect/>
          </a:stretch>
        </p:blipFill>
        <p:spPr>
          <a:xfrm>
            <a:off x="2202319" y="2655888"/>
            <a:ext cx="2764511" cy="3567112"/>
          </a:xfrm>
        </p:spPr>
      </p:pic>
      <p:pic>
        <p:nvPicPr>
          <p:cNvPr id="6" name="Content Placeholder 5">
            <a:extLst>
              <a:ext uri="{FF2B5EF4-FFF2-40B4-BE49-F238E27FC236}">
                <a16:creationId xmlns:a16="http://schemas.microsoft.com/office/drawing/2014/main" id="{1B6861CF-3B78-48A0-B464-8FD32CE538EF}"/>
              </a:ext>
            </a:extLst>
          </p:cNvPr>
          <p:cNvPicPr>
            <a:picLocks noGrp="1" noChangeAspect="1"/>
          </p:cNvPicPr>
          <p:nvPr>
            <p:ph sz="quarter" idx="4"/>
          </p:nvPr>
        </p:nvPicPr>
        <p:blipFill>
          <a:blip r:embed="rId5"/>
          <a:stretch>
            <a:fillRect/>
          </a:stretch>
        </p:blipFill>
        <p:spPr>
          <a:xfrm>
            <a:off x="7225963" y="2655888"/>
            <a:ext cx="2764511" cy="3567112"/>
          </a:xfrm>
        </p:spPr>
      </p:pic>
    </p:spTree>
    <p:extLst>
      <p:ext uri="{BB962C8B-B14F-4D97-AF65-F5344CB8AC3E}">
        <p14:creationId xmlns:p14="http://schemas.microsoft.com/office/powerpoint/2010/main" val="291407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F786-9A59-4941-B800-F6F644B887AD}"/>
              </a:ext>
            </a:extLst>
          </p:cNvPr>
          <p:cNvSpPr>
            <a:spLocks noGrp="1"/>
          </p:cNvSpPr>
          <p:nvPr>
            <p:ph type="title"/>
          </p:nvPr>
        </p:nvSpPr>
        <p:spPr/>
        <p:txBody>
          <a:bodyPr>
            <a:normAutofit/>
          </a:bodyPr>
          <a:lstStyle/>
          <a:p>
            <a:r>
              <a:rPr lang="en-IN" sz="2400" dirty="0"/>
              <a:t>Build and deploy a multi-container application in Azure service fabric – a book from Azure Cat</a:t>
            </a:r>
          </a:p>
        </p:txBody>
      </p:sp>
      <p:pic>
        <p:nvPicPr>
          <p:cNvPr id="10" name="Content Placeholder 9">
            <a:extLst>
              <a:ext uri="{FF2B5EF4-FFF2-40B4-BE49-F238E27FC236}">
                <a16:creationId xmlns:a16="http://schemas.microsoft.com/office/drawing/2014/main" id="{7090379A-36A3-43A4-BE3F-12112C28185A}"/>
              </a:ext>
            </a:extLst>
          </p:cNvPr>
          <p:cNvPicPr>
            <a:picLocks noGrp="1" noChangeAspect="1"/>
          </p:cNvPicPr>
          <p:nvPr>
            <p:ph sz="half" idx="2"/>
          </p:nvPr>
        </p:nvPicPr>
        <p:blipFill>
          <a:blip r:embed="rId3"/>
          <a:stretch>
            <a:fillRect/>
          </a:stretch>
        </p:blipFill>
        <p:spPr>
          <a:xfrm>
            <a:off x="4712703" y="2592292"/>
            <a:ext cx="2764511" cy="3567112"/>
          </a:xfrm>
        </p:spPr>
      </p:pic>
    </p:spTree>
    <p:extLst>
      <p:ext uri="{BB962C8B-B14F-4D97-AF65-F5344CB8AC3E}">
        <p14:creationId xmlns:p14="http://schemas.microsoft.com/office/powerpoint/2010/main" val="359560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CD7-69D0-4F27-9CB1-E0EC2AE50277}"/>
              </a:ext>
            </a:extLst>
          </p:cNvPr>
          <p:cNvSpPr>
            <a:spLocks noGrp="1"/>
          </p:cNvSpPr>
          <p:nvPr>
            <p:ph type="ctrTitle"/>
          </p:nvPr>
        </p:nvSpPr>
        <p:spPr/>
        <p:txBody>
          <a:bodyPr/>
          <a:lstStyle/>
          <a:p>
            <a:r>
              <a:rPr lang="en-IN" dirty="0"/>
              <a:t>Microservices  with Service Fabric</a:t>
            </a:r>
          </a:p>
        </p:txBody>
      </p:sp>
      <p:sp>
        <p:nvSpPr>
          <p:cNvPr id="3" name="Subtitle 2">
            <a:extLst>
              <a:ext uri="{FF2B5EF4-FFF2-40B4-BE49-F238E27FC236}">
                <a16:creationId xmlns:a16="http://schemas.microsoft.com/office/drawing/2014/main" id="{FB121AE6-4297-49E1-A061-ECD2D5EB1A54}"/>
              </a:ext>
            </a:extLst>
          </p:cNvPr>
          <p:cNvSpPr>
            <a:spLocks noGrp="1"/>
          </p:cNvSpPr>
          <p:nvPr>
            <p:ph type="subTitle" idx="1"/>
          </p:nvPr>
        </p:nvSpPr>
        <p:spPr/>
        <p:txBody>
          <a:bodyPr/>
          <a:lstStyle/>
          <a:p>
            <a:r>
              <a:rPr lang="en-IN" dirty="0"/>
              <a:t>Making dev’s life easier</a:t>
            </a:r>
          </a:p>
        </p:txBody>
      </p:sp>
    </p:spTree>
    <p:extLst>
      <p:ext uri="{BB962C8B-B14F-4D97-AF65-F5344CB8AC3E}">
        <p14:creationId xmlns:p14="http://schemas.microsoft.com/office/powerpoint/2010/main" val="392050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F786-9A59-4941-B800-F6F644B887AD}"/>
              </a:ext>
            </a:extLst>
          </p:cNvPr>
          <p:cNvSpPr>
            <a:spLocks noGrp="1"/>
          </p:cNvSpPr>
          <p:nvPr>
            <p:ph type="title"/>
          </p:nvPr>
        </p:nvSpPr>
        <p:spPr/>
        <p:txBody>
          <a:bodyPr>
            <a:normAutofit/>
          </a:bodyPr>
          <a:lstStyle/>
          <a:p>
            <a:r>
              <a:rPr lang="en-IN" sz="2400" dirty="0"/>
              <a:t>Build and deploy a multi-container application in Azure container service – a book from Azure Cat</a:t>
            </a:r>
          </a:p>
        </p:txBody>
      </p:sp>
      <p:pic>
        <p:nvPicPr>
          <p:cNvPr id="9" name="Content Placeholder 5">
            <a:extLst>
              <a:ext uri="{FF2B5EF4-FFF2-40B4-BE49-F238E27FC236}">
                <a16:creationId xmlns:a16="http://schemas.microsoft.com/office/drawing/2014/main" id="{059647EC-AC79-468F-B69F-DC89DFE32508}"/>
              </a:ext>
            </a:extLst>
          </p:cNvPr>
          <p:cNvPicPr>
            <a:picLocks noChangeAspect="1"/>
          </p:cNvPicPr>
          <p:nvPr/>
        </p:nvPicPr>
        <p:blipFill>
          <a:blip r:embed="rId3"/>
          <a:stretch>
            <a:fillRect/>
          </a:stretch>
        </p:blipFill>
        <p:spPr>
          <a:xfrm>
            <a:off x="4478478" y="2655612"/>
            <a:ext cx="2764511" cy="3567112"/>
          </a:xfrm>
          <a:prstGeom prst="rect">
            <a:avLst/>
          </a:prstGeom>
        </p:spPr>
      </p:pic>
    </p:spTree>
    <p:extLst>
      <p:ext uri="{BB962C8B-B14F-4D97-AF65-F5344CB8AC3E}">
        <p14:creationId xmlns:p14="http://schemas.microsoft.com/office/powerpoint/2010/main" val="160059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8978-3CFD-4FBD-A8FE-C44095DD374B}"/>
              </a:ext>
            </a:extLst>
          </p:cNvPr>
          <p:cNvSpPr>
            <a:spLocks noGrp="1"/>
          </p:cNvSpPr>
          <p:nvPr>
            <p:ph type="title"/>
          </p:nvPr>
        </p:nvSpPr>
        <p:spPr/>
        <p:txBody>
          <a:bodyPr/>
          <a:lstStyle/>
          <a:p>
            <a:r>
              <a:rPr lang="en-IN" dirty="0"/>
              <a:t>Demo-1</a:t>
            </a:r>
          </a:p>
        </p:txBody>
      </p:sp>
      <p:sp>
        <p:nvSpPr>
          <p:cNvPr id="3" name="Text Placeholder 2">
            <a:extLst>
              <a:ext uri="{FF2B5EF4-FFF2-40B4-BE49-F238E27FC236}">
                <a16:creationId xmlns:a16="http://schemas.microsoft.com/office/drawing/2014/main" id="{E11A1B37-CF0E-4650-8D78-3D79DB641AC2}"/>
              </a:ext>
            </a:extLst>
          </p:cNvPr>
          <p:cNvSpPr>
            <a:spLocks noGrp="1"/>
          </p:cNvSpPr>
          <p:nvPr>
            <p:ph type="body" idx="1"/>
          </p:nvPr>
        </p:nvSpPr>
        <p:spPr/>
        <p:txBody>
          <a:bodyPr/>
          <a:lstStyle/>
          <a:p>
            <a:r>
              <a:rPr lang="en-IN" dirty="0"/>
              <a:t>https://github.com/garora/talks</a:t>
            </a:r>
          </a:p>
        </p:txBody>
      </p:sp>
    </p:spTree>
    <p:extLst>
      <p:ext uri="{BB962C8B-B14F-4D97-AF65-F5344CB8AC3E}">
        <p14:creationId xmlns:p14="http://schemas.microsoft.com/office/powerpoint/2010/main" val="49600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7AD9-348C-4694-8B44-7B5CB68B55D9}"/>
              </a:ext>
            </a:extLst>
          </p:cNvPr>
          <p:cNvSpPr>
            <a:spLocks noGrp="1"/>
          </p:cNvSpPr>
          <p:nvPr>
            <p:ph type="title"/>
          </p:nvPr>
        </p:nvSpPr>
        <p:spPr/>
        <p:txBody>
          <a:bodyPr/>
          <a:lstStyle/>
          <a:p>
            <a:r>
              <a:rPr lang="en-IN" dirty="0"/>
              <a:t>What will we build here?</a:t>
            </a:r>
          </a:p>
        </p:txBody>
      </p:sp>
      <p:sp>
        <p:nvSpPr>
          <p:cNvPr id="3" name="Content Placeholder 2">
            <a:extLst>
              <a:ext uri="{FF2B5EF4-FFF2-40B4-BE49-F238E27FC236}">
                <a16:creationId xmlns:a16="http://schemas.microsoft.com/office/drawing/2014/main" id="{79A58074-4E76-4C15-A4AF-7C7B5341C157}"/>
              </a:ext>
            </a:extLst>
          </p:cNvPr>
          <p:cNvSpPr>
            <a:spLocks noGrp="1"/>
          </p:cNvSpPr>
          <p:nvPr>
            <p:ph idx="1"/>
          </p:nvPr>
        </p:nvSpPr>
        <p:spPr/>
        <p:txBody>
          <a:bodyPr/>
          <a:lstStyle/>
          <a:p>
            <a:pPr marL="0" indent="0">
              <a:buNone/>
            </a:pPr>
            <a:r>
              <a:rPr lang="en-IN" dirty="0"/>
              <a:t>1. Application using .NET and Service Fabric</a:t>
            </a:r>
          </a:p>
          <a:p>
            <a:pPr marL="0" indent="0">
              <a:buNone/>
            </a:pPr>
            <a:r>
              <a:rPr lang="en-IN" dirty="0"/>
              <a:t>2. ASP.NET Core for web interface</a:t>
            </a:r>
          </a:p>
          <a:p>
            <a:pPr marL="0" indent="0">
              <a:buNone/>
            </a:pPr>
            <a:r>
              <a:rPr lang="en-IN" dirty="0"/>
              <a:t>3. A small voting system</a:t>
            </a:r>
          </a:p>
        </p:txBody>
      </p:sp>
    </p:spTree>
    <p:extLst>
      <p:ext uri="{BB962C8B-B14F-4D97-AF65-F5344CB8AC3E}">
        <p14:creationId xmlns:p14="http://schemas.microsoft.com/office/powerpoint/2010/main" val="136098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215-458E-4B2B-89AE-905C34E23515}"/>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95CF81AE-E65F-4D52-9985-D86C78D8C6BD}"/>
              </a:ext>
            </a:extLst>
          </p:cNvPr>
          <p:cNvSpPr>
            <a:spLocks noGrp="1"/>
          </p:cNvSpPr>
          <p:nvPr>
            <p:ph idx="1"/>
          </p:nvPr>
        </p:nvSpPr>
        <p:spPr/>
        <p:txBody>
          <a:bodyPr/>
          <a:lstStyle/>
          <a:p>
            <a:pPr marL="0" indent="0">
              <a:buNone/>
            </a:pPr>
            <a:r>
              <a:rPr lang="en-IN" dirty="0"/>
              <a:t>1. Visual Studio 2017</a:t>
            </a:r>
          </a:p>
          <a:p>
            <a:pPr marL="0" indent="0">
              <a:buNone/>
            </a:pPr>
            <a:r>
              <a:rPr lang="en-IN" dirty="0"/>
              <a:t>2. Azure Development, ASP.NET Web development</a:t>
            </a:r>
          </a:p>
          <a:p>
            <a:pPr marL="0" indent="0">
              <a:buNone/>
            </a:pPr>
            <a:r>
              <a:rPr lang="en-IN" dirty="0"/>
              <a:t>3. Microsoft Service Fabric</a:t>
            </a:r>
          </a:p>
        </p:txBody>
      </p:sp>
    </p:spTree>
    <p:extLst>
      <p:ext uri="{BB962C8B-B14F-4D97-AF65-F5344CB8AC3E}">
        <p14:creationId xmlns:p14="http://schemas.microsoft.com/office/powerpoint/2010/main" val="164068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8978-3CFD-4FBD-A8FE-C44095DD374B}"/>
              </a:ext>
            </a:extLst>
          </p:cNvPr>
          <p:cNvSpPr>
            <a:spLocks noGrp="1"/>
          </p:cNvSpPr>
          <p:nvPr>
            <p:ph type="title"/>
          </p:nvPr>
        </p:nvSpPr>
        <p:spPr/>
        <p:txBody>
          <a:bodyPr/>
          <a:lstStyle/>
          <a:p>
            <a:r>
              <a:rPr lang="en-IN" dirty="0"/>
              <a:t>Demo-2</a:t>
            </a:r>
          </a:p>
        </p:txBody>
      </p:sp>
      <p:sp>
        <p:nvSpPr>
          <p:cNvPr id="3" name="Text Placeholder 2">
            <a:extLst>
              <a:ext uri="{FF2B5EF4-FFF2-40B4-BE49-F238E27FC236}">
                <a16:creationId xmlns:a16="http://schemas.microsoft.com/office/drawing/2014/main" id="{E11A1B37-CF0E-4650-8D78-3D79DB641AC2}"/>
              </a:ext>
            </a:extLst>
          </p:cNvPr>
          <p:cNvSpPr>
            <a:spLocks noGrp="1"/>
          </p:cNvSpPr>
          <p:nvPr>
            <p:ph type="body" idx="1"/>
          </p:nvPr>
        </p:nvSpPr>
        <p:spPr/>
        <p:txBody>
          <a:bodyPr/>
          <a:lstStyle/>
          <a:p>
            <a:r>
              <a:rPr lang="en-IN" dirty="0"/>
              <a:t>https://github.com/garora/talks</a:t>
            </a:r>
          </a:p>
        </p:txBody>
      </p:sp>
    </p:spTree>
    <p:extLst>
      <p:ext uri="{BB962C8B-B14F-4D97-AF65-F5344CB8AC3E}">
        <p14:creationId xmlns:p14="http://schemas.microsoft.com/office/powerpoint/2010/main" val="308869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7AD9-348C-4694-8B44-7B5CB68B55D9}"/>
              </a:ext>
            </a:extLst>
          </p:cNvPr>
          <p:cNvSpPr>
            <a:spLocks noGrp="1"/>
          </p:cNvSpPr>
          <p:nvPr>
            <p:ph type="title"/>
          </p:nvPr>
        </p:nvSpPr>
        <p:spPr/>
        <p:txBody>
          <a:bodyPr/>
          <a:lstStyle/>
          <a:p>
            <a:r>
              <a:rPr lang="en-IN" dirty="0"/>
              <a:t>What will we build here?</a:t>
            </a:r>
          </a:p>
        </p:txBody>
      </p:sp>
      <p:sp>
        <p:nvSpPr>
          <p:cNvPr id="3" name="Content Placeholder 2">
            <a:extLst>
              <a:ext uri="{FF2B5EF4-FFF2-40B4-BE49-F238E27FC236}">
                <a16:creationId xmlns:a16="http://schemas.microsoft.com/office/drawing/2014/main" id="{79A58074-4E76-4C15-A4AF-7C7B5341C157}"/>
              </a:ext>
            </a:extLst>
          </p:cNvPr>
          <p:cNvSpPr>
            <a:spLocks noGrp="1"/>
          </p:cNvSpPr>
          <p:nvPr>
            <p:ph idx="1"/>
          </p:nvPr>
        </p:nvSpPr>
        <p:spPr/>
        <p:txBody>
          <a:bodyPr/>
          <a:lstStyle/>
          <a:p>
            <a:pPr marL="0" indent="0">
              <a:buNone/>
            </a:pPr>
            <a:r>
              <a:rPr lang="en-IN" dirty="0"/>
              <a:t>1. Building  microservices using .NET Core with Service Fabric</a:t>
            </a:r>
          </a:p>
          <a:p>
            <a:pPr marL="0" indent="0">
              <a:buNone/>
            </a:pPr>
            <a:r>
              <a:rPr lang="en-IN" dirty="0"/>
              <a:t>2. ASP.NET Core for web interface</a:t>
            </a:r>
          </a:p>
          <a:p>
            <a:pPr marL="0" indent="0">
              <a:buNone/>
            </a:pPr>
            <a:r>
              <a:rPr lang="en-IN" dirty="0"/>
              <a:t>3. A small ticketing system</a:t>
            </a:r>
          </a:p>
        </p:txBody>
      </p:sp>
    </p:spTree>
    <p:extLst>
      <p:ext uri="{BB962C8B-B14F-4D97-AF65-F5344CB8AC3E}">
        <p14:creationId xmlns:p14="http://schemas.microsoft.com/office/powerpoint/2010/main" val="96055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215-458E-4B2B-89AE-905C34E23515}"/>
              </a:ext>
            </a:extLst>
          </p:cNvPr>
          <p:cNvSpPr>
            <a:spLocks noGrp="1"/>
          </p:cNvSpPr>
          <p:nvPr>
            <p:ph type="title"/>
          </p:nvPr>
        </p:nvSpPr>
        <p:spPr/>
        <p:txBody>
          <a:bodyPr/>
          <a:lstStyle/>
          <a:p>
            <a:r>
              <a:rPr lang="en-IN" dirty="0"/>
              <a:t>Prerequisites</a:t>
            </a:r>
          </a:p>
        </p:txBody>
      </p:sp>
      <p:sp>
        <p:nvSpPr>
          <p:cNvPr id="3" name="Content Placeholder 2">
            <a:extLst>
              <a:ext uri="{FF2B5EF4-FFF2-40B4-BE49-F238E27FC236}">
                <a16:creationId xmlns:a16="http://schemas.microsoft.com/office/drawing/2014/main" id="{95CF81AE-E65F-4D52-9985-D86C78D8C6BD}"/>
              </a:ext>
            </a:extLst>
          </p:cNvPr>
          <p:cNvSpPr>
            <a:spLocks noGrp="1"/>
          </p:cNvSpPr>
          <p:nvPr>
            <p:ph idx="1"/>
          </p:nvPr>
        </p:nvSpPr>
        <p:spPr/>
        <p:txBody>
          <a:bodyPr/>
          <a:lstStyle/>
          <a:p>
            <a:pPr marL="0" indent="0">
              <a:buNone/>
            </a:pPr>
            <a:r>
              <a:rPr lang="en-IN" dirty="0"/>
              <a:t>1. Visual Studio 2017 Update  3 or later</a:t>
            </a:r>
          </a:p>
          <a:p>
            <a:pPr marL="0" indent="0">
              <a:buNone/>
            </a:pPr>
            <a:r>
              <a:rPr lang="en-IN" dirty="0"/>
              <a:t>2. Azure Development, ASP.NET Core</a:t>
            </a:r>
          </a:p>
          <a:p>
            <a:pPr marL="0" indent="0">
              <a:buNone/>
            </a:pPr>
            <a:r>
              <a:rPr lang="en-IN" dirty="0"/>
              <a:t>3. Microsoft Service Fabric</a:t>
            </a:r>
          </a:p>
        </p:txBody>
      </p:sp>
    </p:spTree>
    <p:extLst>
      <p:ext uri="{BB962C8B-B14F-4D97-AF65-F5344CB8AC3E}">
        <p14:creationId xmlns:p14="http://schemas.microsoft.com/office/powerpoint/2010/main" val="302920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8978-3CFD-4FBD-A8FE-C44095DD374B}"/>
              </a:ext>
            </a:extLst>
          </p:cNvPr>
          <p:cNvSpPr>
            <a:spLocks noGrp="1"/>
          </p:cNvSpPr>
          <p:nvPr>
            <p:ph type="title"/>
          </p:nvPr>
        </p:nvSpPr>
        <p:spPr/>
        <p:txBody>
          <a:bodyPr/>
          <a:lstStyle/>
          <a:p>
            <a:r>
              <a:rPr lang="en-IN" dirty="0"/>
              <a:t>Demo-3</a:t>
            </a:r>
          </a:p>
        </p:txBody>
      </p:sp>
      <p:sp>
        <p:nvSpPr>
          <p:cNvPr id="3" name="Text Placeholder 2">
            <a:extLst>
              <a:ext uri="{FF2B5EF4-FFF2-40B4-BE49-F238E27FC236}">
                <a16:creationId xmlns:a16="http://schemas.microsoft.com/office/drawing/2014/main" id="{E11A1B37-CF0E-4650-8D78-3D79DB641AC2}"/>
              </a:ext>
            </a:extLst>
          </p:cNvPr>
          <p:cNvSpPr>
            <a:spLocks noGrp="1"/>
          </p:cNvSpPr>
          <p:nvPr>
            <p:ph type="body" idx="1"/>
          </p:nvPr>
        </p:nvSpPr>
        <p:spPr/>
        <p:txBody>
          <a:bodyPr/>
          <a:lstStyle/>
          <a:p>
            <a:r>
              <a:rPr lang="en-IN" dirty="0"/>
              <a:t>https://github.com/garora/talks</a:t>
            </a:r>
          </a:p>
        </p:txBody>
      </p:sp>
    </p:spTree>
    <p:extLst>
      <p:ext uri="{BB962C8B-B14F-4D97-AF65-F5344CB8AC3E}">
        <p14:creationId xmlns:p14="http://schemas.microsoft.com/office/powerpoint/2010/main" val="44804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7AD9-348C-4694-8B44-7B5CB68B55D9}"/>
              </a:ext>
            </a:extLst>
          </p:cNvPr>
          <p:cNvSpPr>
            <a:spLocks noGrp="1"/>
          </p:cNvSpPr>
          <p:nvPr>
            <p:ph type="title"/>
          </p:nvPr>
        </p:nvSpPr>
        <p:spPr/>
        <p:txBody>
          <a:bodyPr/>
          <a:lstStyle/>
          <a:p>
            <a:r>
              <a:rPr lang="en-IN" dirty="0"/>
              <a:t>What will we build here?</a:t>
            </a:r>
          </a:p>
        </p:txBody>
      </p:sp>
      <p:sp>
        <p:nvSpPr>
          <p:cNvPr id="3" name="Content Placeholder 2">
            <a:extLst>
              <a:ext uri="{FF2B5EF4-FFF2-40B4-BE49-F238E27FC236}">
                <a16:creationId xmlns:a16="http://schemas.microsoft.com/office/drawing/2014/main" id="{79A58074-4E76-4C15-A4AF-7C7B5341C157}"/>
              </a:ext>
            </a:extLst>
          </p:cNvPr>
          <p:cNvSpPr>
            <a:spLocks noGrp="1"/>
          </p:cNvSpPr>
          <p:nvPr>
            <p:ph idx="1"/>
          </p:nvPr>
        </p:nvSpPr>
        <p:spPr/>
        <p:txBody>
          <a:bodyPr/>
          <a:lstStyle/>
          <a:p>
            <a:pPr marL="0" indent="0">
              <a:buNone/>
            </a:pPr>
            <a:r>
              <a:rPr lang="en-IN" dirty="0"/>
              <a:t>1. Building  microservices using .NET Core with Service Fabric</a:t>
            </a:r>
          </a:p>
          <a:p>
            <a:pPr marL="0" indent="0">
              <a:buNone/>
            </a:pPr>
            <a:r>
              <a:rPr lang="en-IN" dirty="0"/>
              <a:t>2. ASP.NET Core for web interface</a:t>
            </a:r>
          </a:p>
          <a:p>
            <a:pPr marL="0" indent="0">
              <a:buNone/>
            </a:pPr>
            <a:r>
              <a:rPr lang="en-IN" dirty="0"/>
              <a:t>3. A small ecommerce system – (checkout only)</a:t>
            </a:r>
          </a:p>
          <a:p>
            <a:pPr marL="0" indent="0">
              <a:buNone/>
            </a:pPr>
            <a:r>
              <a:rPr lang="en-IN" dirty="0"/>
              <a:t>4. Mapping DevOps (using VSTS)</a:t>
            </a:r>
          </a:p>
          <a:p>
            <a:pPr marL="0" indent="0">
              <a:buNone/>
            </a:pPr>
            <a:r>
              <a:rPr lang="en-IN" dirty="0"/>
              <a:t>5. Deployment using containers</a:t>
            </a:r>
          </a:p>
        </p:txBody>
      </p:sp>
    </p:spTree>
    <p:extLst>
      <p:ext uri="{BB962C8B-B14F-4D97-AF65-F5344CB8AC3E}">
        <p14:creationId xmlns:p14="http://schemas.microsoft.com/office/powerpoint/2010/main" val="347437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1762" y="1071847"/>
            <a:ext cx="2284938" cy="2284938"/>
          </a:xfrm>
        </p:spPr>
      </p:pic>
      <p:pic>
        <p:nvPicPr>
          <p:cNvPr id="2050" name="Picture 2" descr="https://pbs.twimg.com/profile_images/685545181328756736/xYRETZ4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17" y="1089812"/>
            <a:ext cx="929993" cy="9299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832181" y="3356785"/>
            <a:ext cx="2324100" cy="369332"/>
          </a:xfrm>
          <a:prstGeom prst="rect">
            <a:avLst/>
          </a:prstGeom>
          <a:noFill/>
        </p:spPr>
        <p:txBody>
          <a:bodyPr wrap="square" rtlCol="0">
            <a:spAutoFit/>
          </a:bodyPr>
          <a:lstStyle/>
          <a:p>
            <a:pPr algn="ctr" defTabSz="914400"/>
            <a:r>
              <a:rPr lang="en-US" b="1" dirty="0">
                <a:solidFill>
                  <a:prstClr val="black"/>
                </a:solidFill>
              </a:rPr>
              <a:t>Gaurav Arora</a:t>
            </a:r>
            <a:endParaRPr lang="en-US" sz="1400" b="1" dirty="0">
              <a:solidFill>
                <a:prstClr val="black"/>
              </a:solidFill>
            </a:endParaRPr>
          </a:p>
        </p:txBody>
      </p:sp>
      <p:sp>
        <p:nvSpPr>
          <p:cNvPr id="9" name="TextBox 8"/>
          <p:cNvSpPr txBox="1"/>
          <p:nvPr/>
        </p:nvSpPr>
        <p:spPr>
          <a:xfrm>
            <a:off x="857413" y="1463986"/>
            <a:ext cx="1458747" cy="307777"/>
          </a:xfrm>
          <a:prstGeom prst="rect">
            <a:avLst/>
          </a:prstGeom>
          <a:noFill/>
        </p:spPr>
        <p:txBody>
          <a:bodyPr wrap="square" rtlCol="0">
            <a:spAutoFit/>
          </a:bodyPr>
          <a:lstStyle/>
          <a:p>
            <a:pPr algn="ctr" defTabSz="914400"/>
            <a:r>
              <a:rPr lang="en-US" sz="1400" dirty="0">
                <a:solidFill>
                  <a:prstClr val="black"/>
                </a:solidFill>
              </a:rPr>
              <a:t>@</a:t>
            </a:r>
            <a:r>
              <a:rPr lang="en-US" sz="1400" dirty="0" err="1">
                <a:solidFill>
                  <a:prstClr val="black"/>
                </a:solidFill>
              </a:rPr>
              <a:t>g_arora</a:t>
            </a:r>
            <a:endParaRPr lang="en-US" sz="1100" dirty="0">
              <a:solidFill>
                <a:prstClr val="black"/>
              </a:solidFill>
            </a:endParaRPr>
          </a:p>
        </p:txBody>
      </p:sp>
      <p:pic>
        <p:nvPicPr>
          <p:cNvPr id="2052" name="Picture 4" descr="http://www.indiamentor.com/wp-content/uploads/2016/05/cropped-IM_Ne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8188" y="3688652"/>
            <a:ext cx="1396737" cy="12134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bs.twimg.com/profile_images/729712917319438337/l7DUa8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212" y="3869608"/>
            <a:ext cx="773100" cy="7731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tnetspider.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7288" y="3992161"/>
            <a:ext cx="1418038" cy="5279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7414" y="3217372"/>
            <a:ext cx="6594897" cy="1107996"/>
          </a:xfrm>
          <a:prstGeom prst="rect">
            <a:avLst/>
          </a:prstGeom>
        </p:spPr>
        <p:txBody>
          <a:bodyPr wrap="square">
            <a:spAutoFit/>
          </a:bodyPr>
          <a:lstStyle/>
          <a:p>
            <a:pPr defTabSz="914400"/>
            <a:r>
              <a:rPr lang="en-US" sz="2200" dirty="0">
                <a:solidFill>
                  <a:srgbClr val="555555"/>
                </a:solidFill>
                <a:latin typeface="Open Sans"/>
              </a:rPr>
              <a:t>Gaurav is Microsoft Most Valuable Professional , an author, Mentor and a technology enthusiast with more than 19 years industry experience.</a:t>
            </a:r>
            <a:endParaRPr lang="en-US" sz="2200" dirty="0">
              <a:solidFill>
                <a:prstClr val="black"/>
              </a:solidFill>
            </a:endParaRPr>
          </a:p>
        </p:txBody>
      </p:sp>
      <p:sp>
        <p:nvSpPr>
          <p:cNvPr id="15" name="Rectangle 14"/>
          <p:cNvSpPr/>
          <p:nvPr/>
        </p:nvSpPr>
        <p:spPr>
          <a:xfrm>
            <a:off x="0" y="6375724"/>
            <a:ext cx="12192000" cy="477054"/>
          </a:xfrm>
          <a:prstGeom prst="rect">
            <a:avLst/>
          </a:prstGeom>
          <a:solidFill>
            <a:schemeClr val="accent1">
              <a:lumMod val="75000"/>
            </a:schemeClr>
          </a:solidFill>
        </p:spPr>
        <p:txBody>
          <a:bodyPr wrap="square">
            <a:spAutoFit/>
          </a:bodyPr>
          <a:lstStyle/>
          <a:p>
            <a:pPr algn="ctr" defTabSz="914400"/>
            <a:r>
              <a:rPr lang="en-IN" sz="2500" dirty="0">
                <a:solidFill>
                  <a:prstClr val="white"/>
                </a:solidFill>
                <a:cs typeface="Segoe UI" panose="020B0502040204020203" pitchFamily="34" charset="0"/>
              </a:rPr>
              <a:t> Trends: #GAB2018 #</a:t>
            </a:r>
            <a:r>
              <a:rPr lang="en-IN" sz="2500" dirty="0" err="1">
                <a:solidFill>
                  <a:prstClr val="white"/>
                </a:solidFill>
                <a:cs typeface="Segoe UI" panose="020B0502040204020203" pitchFamily="34" charset="0"/>
              </a:rPr>
              <a:t>GlobalAzure</a:t>
            </a:r>
            <a:r>
              <a:rPr lang="en-IN" sz="2500" dirty="0">
                <a:solidFill>
                  <a:prstClr val="white"/>
                </a:solidFill>
                <a:cs typeface="Segoe UI" panose="020B0502040204020203" pitchFamily="34" charset="0"/>
              </a:rPr>
              <a:t> #</a:t>
            </a:r>
            <a:r>
              <a:rPr lang="en-IN" sz="2500" dirty="0" err="1">
                <a:solidFill>
                  <a:prstClr val="white"/>
                </a:solidFill>
                <a:cs typeface="Segoe UI" panose="020B0502040204020203" pitchFamily="34" charset="0"/>
              </a:rPr>
              <a:t>IndiaMentor</a:t>
            </a:r>
            <a:r>
              <a:rPr lang="en-IN" sz="2500" dirty="0">
                <a:solidFill>
                  <a:prstClr val="white"/>
                </a:solidFill>
                <a:cs typeface="Segoe UI" panose="020B0502040204020203" pitchFamily="34" charset="0"/>
              </a:rPr>
              <a:t> #Azure</a:t>
            </a:r>
          </a:p>
        </p:txBody>
      </p:sp>
      <p:pic>
        <p:nvPicPr>
          <p:cNvPr id="12" name="Picture 2" descr="https://pbs.twimg.com/profile_images/685545181328756736/xYRETZ4f.png">
            <a:extLst>
              <a:ext uri="{FF2B5EF4-FFF2-40B4-BE49-F238E27FC236}">
                <a16:creationId xmlns:a16="http://schemas.microsoft.com/office/drawing/2014/main" id="{635DCAD4-0ED2-4979-B87E-7A78451C0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788" y="6284794"/>
            <a:ext cx="719372" cy="57320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0" y="6868"/>
            <a:ext cx="12192000" cy="523220"/>
          </a:xfrm>
          <a:prstGeom prst="rect">
            <a:avLst/>
          </a:prstGeom>
          <a:solidFill>
            <a:schemeClr val="accent1">
              <a:lumMod val="75000"/>
            </a:schemeClr>
          </a:solidFill>
        </p:spPr>
        <p:txBody>
          <a:bodyPr wrap="square">
            <a:spAutoFit/>
          </a:bodyPr>
          <a:lstStyle/>
          <a:p>
            <a:pPr defTabSz="914400"/>
            <a:endParaRPr lang="en-IN" sz="2800" dirty="0">
              <a:solidFill>
                <a:prstClr val="white"/>
              </a:solidFill>
              <a:cs typeface="Segoe UI" panose="020B0502040204020203" pitchFamily="34" charset="0"/>
            </a:endParaRPr>
          </a:p>
        </p:txBody>
      </p:sp>
    </p:spTree>
    <p:extLst>
      <p:ext uri="{BB962C8B-B14F-4D97-AF65-F5344CB8AC3E}">
        <p14:creationId xmlns:p14="http://schemas.microsoft.com/office/powerpoint/2010/main" val="122950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E7F3-695E-4F7C-94A6-5A5EB425AD7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84D90296-AB68-457D-8FBB-A43B61632E93}"/>
              </a:ext>
            </a:extLst>
          </p:cNvPr>
          <p:cNvSpPr>
            <a:spLocks noGrp="1"/>
          </p:cNvSpPr>
          <p:nvPr>
            <p:ph idx="1"/>
          </p:nvPr>
        </p:nvSpPr>
        <p:spPr/>
        <p:txBody>
          <a:bodyPr>
            <a:normAutofit/>
          </a:bodyPr>
          <a:lstStyle/>
          <a:p>
            <a:r>
              <a:rPr lang="en-IN" sz="2400" dirty="0"/>
              <a:t>What, why, when of dev’s life</a:t>
            </a:r>
          </a:p>
          <a:p>
            <a:r>
              <a:rPr lang="en-IN" sz="2400" dirty="0"/>
              <a:t>Lets make our life easier – here are microservices</a:t>
            </a:r>
          </a:p>
          <a:p>
            <a:r>
              <a:rPr lang="en-IN" sz="2400" dirty="0"/>
              <a:t>Service Fabric – makes dev happy</a:t>
            </a:r>
          </a:p>
          <a:p>
            <a:r>
              <a:rPr lang="en-IN" sz="2400" dirty="0"/>
              <a:t>Microservices in Service Fabric – dev’s life is so easy</a:t>
            </a:r>
          </a:p>
          <a:p>
            <a:r>
              <a:rPr lang="en-IN" sz="2400" dirty="0"/>
              <a:t>Demo</a:t>
            </a:r>
          </a:p>
        </p:txBody>
      </p:sp>
    </p:spTree>
    <p:extLst>
      <p:ext uri="{BB962C8B-B14F-4D97-AF65-F5344CB8AC3E}">
        <p14:creationId xmlns:p14="http://schemas.microsoft.com/office/powerpoint/2010/main" val="231428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25D9-9EC6-45F7-A3DE-82D051E28AA7}"/>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63424894-C804-4E19-A453-67F77E94E4C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469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C941-E613-4F2A-85E4-09E355E20BF2}"/>
              </a:ext>
            </a:extLst>
          </p:cNvPr>
          <p:cNvSpPr>
            <a:spLocks noGrp="1"/>
          </p:cNvSpPr>
          <p:nvPr>
            <p:ph type="title"/>
          </p:nvPr>
        </p:nvSpPr>
        <p:spPr/>
        <p:txBody>
          <a:bodyPr/>
          <a:lstStyle/>
          <a:p>
            <a:r>
              <a:rPr lang="en-IN" dirty="0"/>
              <a:t>What, why, when of dev’s life</a:t>
            </a:r>
          </a:p>
        </p:txBody>
      </p:sp>
      <p:sp>
        <p:nvSpPr>
          <p:cNvPr id="3" name="Content Placeholder 2">
            <a:extLst>
              <a:ext uri="{FF2B5EF4-FFF2-40B4-BE49-F238E27FC236}">
                <a16:creationId xmlns:a16="http://schemas.microsoft.com/office/drawing/2014/main" id="{9D63AB29-D773-440D-9F08-8B4122D5FA55}"/>
              </a:ext>
            </a:extLst>
          </p:cNvPr>
          <p:cNvSpPr>
            <a:spLocks noGrp="1"/>
          </p:cNvSpPr>
          <p:nvPr>
            <p:ph idx="1"/>
          </p:nvPr>
        </p:nvSpPr>
        <p:spPr/>
        <p:txBody>
          <a:bodyPr/>
          <a:lstStyle/>
          <a:p>
            <a:pPr marL="0" indent="0">
              <a:buNone/>
            </a:pPr>
            <a:r>
              <a:rPr lang="en-IN" dirty="0"/>
              <a:t>Alex Soto  who is a medical device analyst  has defined developer’s life in a visual way. Thanks Alex for speaking on the reality. In his article, he tried to visualize: </a:t>
            </a:r>
            <a:r>
              <a:rPr lang="en-IN" dirty="0">
                <a:hlinkClick r:id="rId3"/>
              </a:rPr>
              <a:t>https://dzone.com/articles/reality-developers-life-gifs</a:t>
            </a:r>
            <a:endParaRPr lang="en-IN" dirty="0"/>
          </a:p>
          <a:p>
            <a:r>
              <a:rPr lang="en-IN" dirty="0"/>
              <a:t>Production environment is always a pain</a:t>
            </a:r>
          </a:p>
          <a:p>
            <a:r>
              <a:rPr lang="en-IN" dirty="0"/>
              <a:t>Bug, bug and bug</a:t>
            </a:r>
          </a:p>
          <a:p>
            <a:r>
              <a:rPr lang="en-IN" dirty="0"/>
              <a:t>When you tried to be a </a:t>
            </a:r>
            <a:r>
              <a:rPr lang="en-IN" dirty="0" err="1"/>
              <a:t>Singham</a:t>
            </a:r>
            <a:r>
              <a:rPr lang="en-IN" dirty="0"/>
              <a:t> (an Indian movie’s hero)</a:t>
            </a:r>
          </a:p>
          <a:p>
            <a:r>
              <a:rPr lang="en-IN" dirty="0"/>
              <a:t>Senior took the credit of work</a:t>
            </a:r>
          </a:p>
          <a:p>
            <a:pPr marL="0" indent="0">
              <a:buNone/>
            </a:pPr>
            <a:r>
              <a:rPr lang="en-IN" dirty="0"/>
              <a:t>And many more.</a:t>
            </a:r>
          </a:p>
        </p:txBody>
      </p:sp>
    </p:spTree>
    <p:extLst>
      <p:ext uri="{BB962C8B-B14F-4D97-AF65-F5344CB8AC3E}">
        <p14:creationId xmlns:p14="http://schemas.microsoft.com/office/powerpoint/2010/main" val="279691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25D9-9EC6-45F7-A3DE-82D051E28AA7}"/>
              </a:ext>
            </a:extLst>
          </p:cNvPr>
          <p:cNvSpPr>
            <a:spLocks noGrp="1"/>
          </p:cNvSpPr>
          <p:nvPr>
            <p:ph type="title"/>
          </p:nvPr>
        </p:nvSpPr>
        <p:spPr/>
        <p:txBody>
          <a:bodyPr/>
          <a:lstStyle/>
          <a:p>
            <a:r>
              <a:rPr lang="en-IN" dirty="0"/>
              <a:t>Microservices</a:t>
            </a:r>
          </a:p>
        </p:txBody>
      </p:sp>
      <p:sp>
        <p:nvSpPr>
          <p:cNvPr id="3" name="Text Placeholder 2">
            <a:extLst>
              <a:ext uri="{FF2B5EF4-FFF2-40B4-BE49-F238E27FC236}">
                <a16:creationId xmlns:a16="http://schemas.microsoft.com/office/drawing/2014/main" id="{63424894-C804-4E19-A453-67F77E94E4C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7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C941-E613-4F2A-85E4-09E355E20BF2}"/>
              </a:ext>
            </a:extLst>
          </p:cNvPr>
          <p:cNvSpPr>
            <a:spLocks noGrp="1"/>
          </p:cNvSpPr>
          <p:nvPr>
            <p:ph type="title"/>
          </p:nvPr>
        </p:nvSpPr>
        <p:spPr/>
        <p:txBody>
          <a:bodyPr/>
          <a:lstStyle/>
          <a:p>
            <a:r>
              <a:rPr lang="en-IN" dirty="0"/>
              <a:t>Let’s make our life easier</a:t>
            </a:r>
          </a:p>
        </p:txBody>
      </p:sp>
      <p:sp>
        <p:nvSpPr>
          <p:cNvPr id="3" name="Content Placeholder 2">
            <a:extLst>
              <a:ext uri="{FF2B5EF4-FFF2-40B4-BE49-F238E27FC236}">
                <a16:creationId xmlns:a16="http://schemas.microsoft.com/office/drawing/2014/main" id="{9D63AB29-D773-440D-9F08-8B4122D5FA55}"/>
              </a:ext>
            </a:extLst>
          </p:cNvPr>
          <p:cNvSpPr>
            <a:spLocks noGrp="1"/>
          </p:cNvSpPr>
          <p:nvPr>
            <p:ph idx="1"/>
          </p:nvPr>
        </p:nvSpPr>
        <p:spPr>
          <a:xfrm>
            <a:off x="1202919" y="2806566"/>
            <a:ext cx="9784080" cy="2303646"/>
          </a:xfrm>
        </p:spPr>
        <p:txBody>
          <a:bodyPr>
            <a:normAutofit/>
          </a:bodyPr>
          <a:lstStyle/>
          <a:p>
            <a:pPr marL="0" indent="0">
              <a:buNone/>
            </a:pPr>
            <a:r>
              <a:rPr lang="en-IN" sz="2800" dirty="0"/>
              <a:t>We, </a:t>
            </a:r>
            <a:r>
              <a:rPr lang="en-IN" sz="2800" dirty="0" err="1"/>
              <a:t>devs</a:t>
            </a:r>
            <a:r>
              <a:rPr lang="en-IN" sz="2800" dirty="0"/>
              <a:t> are working in a manner that could be located in different geographical zones, in different teams for same project or any other combination of work. Sometime this is very tough to coordinate with each other or say there’s a sync problem chances between </a:t>
            </a:r>
            <a:r>
              <a:rPr lang="en-IN" sz="2800" dirty="0" err="1"/>
              <a:t>devs</a:t>
            </a:r>
            <a:r>
              <a:rPr lang="en-IN" sz="2800" dirty="0"/>
              <a:t>.  </a:t>
            </a:r>
          </a:p>
        </p:txBody>
      </p:sp>
    </p:spTree>
    <p:extLst>
      <p:ext uri="{BB962C8B-B14F-4D97-AF65-F5344CB8AC3E}">
        <p14:creationId xmlns:p14="http://schemas.microsoft.com/office/powerpoint/2010/main" val="82945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A4DF-D021-4CDB-A3DB-7DD4CE994FDD}"/>
              </a:ext>
            </a:extLst>
          </p:cNvPr>
          <p:cNvSpPr>
            <a:spLocks noGrp="1"/>
          </p:cNvSpPr>
          <p:nvPr>
            <p:ph type="title"/>
          </p:nvPr>
        </p:nvSpPr>
        <p:spPr/>
        <p:txBody>
          <a:bodyPr/>
          <a:lstStyle/>
          <a:p>
            <a:r>
              <a:rPr lang="en-IN" dirty="0"/>
              <a:t>What is microservice?</a:t>
            </a:r>
          </a:p>
        </p:txBody>
      </p:sp>
      <p:sp>
        <p:nvSpPr>
          <p:cNvPr id="3" name="Content Placeholder 2">
            <a:extLst>
              <a:ext uri="{FF2B5EF4-FFF2-40B4-BE49-F238E27FC236}">
                <a16:creationId xmlns:a16="http://schemas.microsoft.com/office/drawing/2014/main" id="{F0774274-03B3-4C29-8A57-9EC55052FCB7}"/>
              </a:ext>
            </a:extLst>
          </p:cNvPr>
          <p:cNvSpPr>
            <a:spLocks noGrp="1"/>
          </p:cNvSpPr>
          <p:nvPr>
            <p:ph idx="1"/>
          </p:nvPr>
        </p:nvSpPr>
        <p:spPr/>
        <p:txBody>
          <a:bodyPr/>
          <a:lstStyle/>
          <a:p>
            <a:pPr marL="0" indent="0">
              <a:buNone/>
            </a:pPr>
            <a:r>
              <a:rPr lang="en-IN" dirty="0"/>
              <a:t>Microservices is an architectural style is new buzz world that has following characteristics:</a:t>
            </a:r>
          </a:p>
          <a:p>
            <a:r>
              <a:rPr lang="en-IN" dirty="0"/>
              <a:t>A big project/application can be divided into small pieces of independent services</a:t>
            </a:r>
          </a:p>
          <a:p>
            <a:r>
              <a:rPr lang="en-IN" dirty="0"/>
              <a:t>Services are independent and loosely coupled</a:t>
            </a:r>
          </a:p>
          <a:p>
            <a:r>
              <a:rPr lang="en-IN" dirty="0"/>
              <a:t>Every service project is purely independent from other service project – as it contains its own configuration, styles etc. and can be manageable by small teams</a:t>
            </a:r>
          </a:p>
          <a:p>
            <a:r>
              <a:rPr lang="en-IN" dirty="0"/>
              <a:t>Services can be built on different framework or language e.g. if Service A is written in .NET Core that does not mean that Service B should be written on .NET Core</a:t>
            </a:r>
          </a:p>
          <a:p>
            <a:r>
              <a:rPr lang="en-IN" dirty="0"/>
              <a:t>These services communicate with each other </a:t>
            </a:r>
          </a:p>
          <a:p>
            <a:endParaRPr lang="en-IN" dirty="0"/>
          </a:p>
        </p:txBody>
      </p:sp>
    </p:spTree>
    <p:extLst>
      <p:ext uri="{BB962C8B-B14F-4D97-AF65-F5344CB8AC3E}">
        <p14:creationId xmlns:p14="http://schemas.microsoft.com/office/powerpoint/2010/main" val="1572751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528</TotalTime>
  <Words>1169</Words>
  <Application>Microsoft Office PowerPoint</Application>
  <PresentationFormat>Widescreen</PresentationFormat>
  <Paragraphs>137</Paragraphs>
  <Slides>28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Corbel</vt:lpstr>
      <vt:lpstr>Lucida Console</vt:lpstr>
      <vt:lpstr>Open Sans</vt:lpstr>
      <vt:lpstr>Segoe UI</vt:lpstr>
      <vt:lpstr>Wingdings</vt:lpstr>
      <vt:lpstr>Banded</vt:lpstr>
      <vt:lpstr>Office Theme</vt:lpstr>
      <vt:lpstr>PowerPoint Presentation</vt:lpstr>
      <vt:lpstr>Microservices  with Service Fabric</vt:lpstr>
      <vt:lpstr>PowerPoint Presentation</vt:lpstr>
      <vt:lpstr>Agenda</vt:lpstr>
      <vt:lpstr>introduction</vt:lpstr>
      <vt:lpstr>What, why, when of dev’s life</vt:lpstr>
      <vt:lpstr>Microservices</vt:lpstr>
      <vt:lpstr>Let’s make our life easier</vt:lpstr>
      <vt:lpstr>What is microservice?</vt:lpstr>
      <vt:lpstr>Microservices: Benefits for Dev</vt:lpstr>
      <vt:lpstr>Building microservices</vt:lpstr>
      <vt:lpstr>Service Fabric</vt:lpstr>
      <vt:lpstr>Making dev’s life easy</vt:lpstr>
      <vt:lpstr>Making BUSINESS EFFECTIVE</vt:lpstr>
      <vt:lpstr>Why Microsoft fabric</vt:lpstr>
      <vt:lpstr>Why Microsoft fabric</vt:lpstr>
      <vt:lpstr>Why Microsoft fabric</vt:lpstr>
      <vt:lpstr>https://blogs.msdn.microsoft.com/azurecat/2018/04/17/two-new-azurecat-ebooks-build-and-deploy-a-multi-container-application-service-fabric-azure-container-service/  </vt:lpstr>
      <vt:lpstr>Build and deploy a multi-container application in Azure service fabric – a book from Azure Cat</vt:lpstr>
      <vt:lpstr>Build and deploy a multi-container application in Azure container service – a book from Azure Cat</vt:lpstr>
      <vt:lpstr>Demo-1</vt:lpstr>
      <vt:lpstr>What will we build here?</vt:lpstr>
      <vt:lpstr>Prerequisites</vt:lpstr>
      <vt:lpstr>Demo-2</vt:lpstr>
      <vt:lpstr>What will we build here?</vt:lpstr>
      <vt:lpstr>Prerequisites</vt:lpstr>
      <vt:lpstr>Demo-3</vt:lpstr>
      <vt:lpstr>What will we build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with Service Fabric</dc:title>
  <dc:creator>Gaurav Arora</dc:creator>
  <cp:keywords>Microservces;Service Fabric</cp:keywords>
  <cp:lastModifiedBy>Ram Nath Rao</cp:lastModifiedBy>
  <cp:revision>66</cp:revision>
  <dcterms:created xsi:type="dcterms:W3CDTF">2018-04-20T12:29:47Z</dcterms:created>
  <dcterms:modified xsi:type="dcterms:W3CDTF">2018-04-24T18:15:13Z</dcterms:modified>
</cp:coreProperties>
</file>