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 id="258" r:id="rId19"/>
    <p:sldId id="276" r:id="rId20"/>
    <p:sldId id="274" r:id="rId21"/>
    <p:sldId id="277" r:id="rId22"/>
    <p:sldId id="278" r:id="rId23"/>
    <p:sldId id="279" r:id="rId24"/>
    <p:sldId id="282" r:id="rId25"/>
    <p:sldId id="283" r:id="rId26"/>
    <p:sldId id="281" r:id="rId27"/>
    <p:sldId id="280"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5"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7CA123E-4633-416A-88CD-C42AE07E3216}"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A123E-4633-416A-88CD-C42AE07E321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7CA123E-4633-416A-88CD-C42AE07E3216}"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7CA123E-4633-416A-88CD-C42AE07E3216}"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7CA123E-4633-416A-88CD-C42AE07E3216}"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4D90263-FB4C-403F-AB0C-AF7FD5D3F89B}" type="datetimeFigureOut">
              <a:rPr lang="en-IN" smtClean="0"/>
              <a:pPr/>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A123E-4633-416A-88CD-C42AE07E3216}"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7CA123E-4633-416A-88CD-C42AE07E3216}"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7CA123E-4633-416A-88CD-C42AE07E32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7CA123E-4633-416A-88CD-C42AE07E32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7CA123E-4633-416A-88CD-C42AE07E3216}"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4D90263-FB4C-403F-AB0C-AF7FD5D3F89B}" type="datetimeFigureOut">
              <a:rPr lang="en-IN" smtClean="0"/>
              <a:pPr/>
              <a:t>30-03-2020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7CA123E-4633-416A-88CD-C42AE07E3216}"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4D90263-FB4C-403F-AB0C-AF7FD5D3F89B}" type="datetimeFigureOut">
              <a:rPr lang="en-IN" smtClean="0"/>
              <a:pPr/>
              <a:t>30-03-2020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4D90263-FB4C-403F-AB0C-AF7FD5D3F89B}" type="datetimeFigureOut">
              <a:rPr lang="en-IN" smtClean="0"/>
              <a:pPr/>
              <a:t>30-03-2020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7CA123E-4633-416A-88CD-C42AE07E3216}"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sh.com/ssh/ftp/" TargetMode="External"/><Relationship Id="rId2" Type="http://schemas.openxmlformats.org/officeDocument/2006/relationships/hyperlink" Target="https://www.ssh.com/ssh/telne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Times New Roman" pitchFamily="18" charset="0"/>
                <a:cs typeface="Times New Roman" pitchFamily="18" charset="0"/>
              </a:rPr>
              <a:t>Linux Internet Services</a:t>
            </a:r>
            <a:endParaRPr lang="en-IN" dirty="0">
              <a:latin typeface="Times New Roman" pitchFamily="18" charset="0"/>
              <a:cs typeface="Times New Roman" pitchFamily="18" charset="0"/>
            </a:endParaRPr>
          </a:p>
        </p:txBody>
      </p:sp>
      <p:sp>
        <p:nvSpPr>
          <p:cNvPr id="4" name="TextBox 3"/>
          <p:cNvSpPr txBox="1"/>
          <p:nvPr/>
        </p:nvSpPr>
        <p:spPr>
          <a:xfrm>
            <a:off x="2555776" y="2996952"/>
            <a:ext cx="3600400" cy="461665"/>
          </a:xfrm>
          <a:prstGeom prst="rect">
            <a:avLst/>
          </a:prstGeom>
          <a:noFill/>
        </p:spPr>
        <p:txBody>
          <a:bodyPr wrap="square" rtlCol="0">
            <a:spAutoFit/>
          </a:bodyPr>
          <a:lstStyle/>
          <a:p>
            <a:pPr algn="ctr"/>
            <a:r>
              <a:rPr lang="en-US" sz="2400" b="1" i="1" dirty="0" smtClean="0">
                <a:solidFill>
                  <a:srgbClr val="002060"/>
                </a:solidFill>
              </a:rPr>
              <a:t>UNIT 3</a:t>
            </a:r>
            <a:endParaRPr lang="en-US" sz="2400" b="1" i="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Less Secure Services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smtClean="0">
                <a:latin typeface="Times New Roman" pitchFamily="18" charset="0"/>
                <a:cs typeface="Times New Roman" pitchFamily="18" charset="0"/>
              </a:rPr>
              <a:t>These are insecure services that should not be used, since they trust that the net- work is absolutely secure. Their secure equivalents should be used instead.</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Using these services should be discouraged, because all their traffic is sent over the network in plain text. This means that anyone with a common sniffer such as </a:t>
            </a:r>
            <a:r>
              <a:rPr lang="en-US" sz="2000" b="1" dirty="0" err="1" smtClean="0">
                <a:latin typeface="Times New Roman" pitchFamily="18" charset="0"/>
                <a:cs typeface="Times New Roman" pitchFamily="18" charset="0"/>
              </a:rPr>
              <a:t>tcpdump</a:t>
            </a:r>
            <a:r>
              <a:rPr lang="en-US" sz="2000" dirty="0" smtClean="0">
                <a:latin typeface="Times New Roman" pitchFamily="18" charset="0"/>
                <a:cs typeface="Times New Roman" pitchFamily="18" charset="0"/>
              </a:rPr>
              <a:t> can see every key stroke that is typed in the session, including your users’ passwords.</a:t>
            </a:r>
          </a:p>
          <a:p>
            <a:pPr algn="just"/>
            <a:endParaRPr lang="en-US"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TELNET</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pPr algn="just"/>
            <a:r>
              <a:rPr lang="en-US" dirty="0" smtClean="0">
                <a:latin typeface="Times New Roman" pitchFamily="18" charset="0"/>
                <a:cs typeface="Times New Roman" pitchFamily="18" charset="0"/>
              </a:rPr>
              <a:t>telnet is a protocol and application that enables someone to have access to a </a:t>
            </a:r>
            <a:r>
              <a:rPr lang="en-US" dirty="0" err="1" smtClean="0">
                <a:latin typeface="Times New Roman" pitchFamily="18" charset="0"/>
                <a:cs typeface="Times New Roman" pitchFamily="18" charset="0"/>
              </a:rPr>
              <a:t>vir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tual</a:t>
            </a:r>
            <a:r>
              <a:rPr lang="en-US" dirty="0" smtClean="0">
                <a:latin typeface="Times New Roman" pitchFamily="18" charset="0"/>
                <a:cs typeface="Times New Roman" pitchFamily="18" charset="0"/>
              </a:rPr>
              <a:t> terminal on a remote host. It resembles text-based console access on a Unix machine.</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Telnet is an application that’s available almost everywhere. Because of this </a:t>
            </a:r>
            <a:r>
              <a:rPr lang="en-US" dirty="0" err="1" smtClean="0">
                <a:latin typeface="Times New Roman" pitchFamily="18" charset="0"/>
                <a:cs typeface="Times New Roman" pitchFamily="18" charset="0"/>
              </a:rPr>
              <a:t>dis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tribution</a:t>
            </a:r>
            <a:r>
              <a:rPr lang="en-US" dirty="0" smtClean="0">
                <a:latin typeface="Times New Roman" pitchFamily="18" charset="0"/>
                <a:cs typeface="Times New Roman" pitchFamily="18" charset="0"/>
              </a:rPr>
              <a:t>, most beginning Unix users use Telnet exclusively to communicate with other Unix and NT machines. </a:t>
            </a:r>
          </a:p>
          <a:p>
            <a:pPr algn="just"/>
            <a:r>
              <a:rPr lang="en-US" dirty="0" smtClean="0">
                <a:latin typeface="Times New Roman" pitchFamily="18" charset="0"/>
                <a:cs typeface="Times New Roman" pitchFamily="18" charset="0"/>
              </a:rPr>
              <a:t>Since all telnet traffic, including passwords, is sent in plain text, the Secure Shell (</a:t>
            </a:r>
            <a:r>
              <a:rPr lang="en-US" dirty="0" err="1" smtClean="0">
                <a:latin typeface="Times New Roman" pitchFamily="18" charset="0"/>
                <a:cs typeface="Times New Roman" pitchFamily="18" charset="0"/>
              </a:rPr>
              <a:t>ssh</a:t>
            </a:r>
            <a:r>
              <a:rPr lang="en-US" dirty="0" smtClean="0">
                <a:latin typeface="Times New Roman" pitchFamily="18" charset="0"/>
                <a:cs typeface="Times New Roman" pitchFamily="18" charset="0"/>
              </a:rPr>
              <a:t>) command should be used instead, if at all possible. </a:t>
            </a:r>
            <a:r>
              <a:rPr lang="en-US" dirty="0" err="1" smtClean="0">
                <a:latin typeface="Times New Roman" pitchFamily="18" charset="0"/>
                <a:cs typeface="Times New Roman" pitchFamily="18" charset="0"/>
              </a:rPr>
              <a:t>ssh</a:t>
            </a:r>
            <a:r>
              <a:rPr lang="en-US" dirty="0" smtClean="0">
                <a:latin typeface="Times New Roman" pitchFamily="18" charset="0"/>
                <a:cs typeface="Times New Roman" pitchFamily="18" charset="0"/>
              </a:rPr>
              <a:t> provides an equivalent interface to telnet, with increased features, and most importantly, encrypted traffic and passwords.</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is what it looks like when you log into a machine with telnet:</a:t>
            </a: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vnavrat@buffy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vnavrat</a:t>
            </a:r>
            <a:r>
              <a:rPr lang="en-US" dirty="0" smtClean="0">
                <a:latin typeface="Times New Roman" pitchFamily="18" charset="0"/>
                <a:cs typeface="Times New Roman" pitchFamily="18" charset="0"/>
              </a:rPr>
              <a:t>]$ telnet </a:t>
            </a:r>
            <a:r>
              <a:rPr lang="en-US" dirty="0" err="1" smtClean="0">
                <a:latin typeface="Times New Roman" pitchFamily="18" charset="0"/>
                <a:cs typeface="Times New Roman" pitchFamily="18" charset="0"/>
              </a:rPr>
              <a:t>xena</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Trying 127.0.0.1...</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Connected to </a:t>
            </a:r>
            <a:r>
              <a:rPr lang="en-US" dirty="0" err="1" smtClean="0">
                <a:latin typeface="Times New Roman" pitchFamily="18" charset="0"/>
                <a:cs typeface="Times New Roman" pitchFamily="18" charset="0"/>
              </a:rPr>
              <a:t>xena</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Escape character is ‘^]’. </a:t>
            </a:r>
          </a:p>
          <a:p>
            <a:pPr algn="just">
              <a:buNone/>
            </a:pPr>
            <a:r>
              <a:rPr lang="en-US" dirty="0" smtClean="0">
                <a:latin typeface="Times New Roman" pitchFamily="18" charset="0"/>
                <a:cs typeface="Times New Roman" pitchFamily="18" charset="0"/>
              </a:rPr>
              <a:t>Welcome to null.xena.edu </a:t>
            </a: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TELNET</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It is a client-server protocol that provides the user a terminal session to the remote host from the telnet client application. Since the protocol provides no built-in security measures, it suffers from serious security issues that have limited its usefulness in environments where the network cannot be fully trusted. </a:t>
            </a:r>
          </a:p>
          <a:p>
            <a:pPr algn="just">
              <a:buNone/>
            </a:pPr>
            <a:r>
              <a:rPr lang="en-IN" sz="2000" b="1" cap="all" dirty="0" smtClean="0">
                <a:latin typeface="Times New Roman" pitchFamily="18" charset="0"/>
                <a:cs typeface="Times New Roman" pitchFamily="18" charset="0"/>
              </a:rPr>
              <a:t>TELNET SECURITY PROBLEMS</a:t>
            </a:r>
          </a:p>
          <a:p>
            <a:pPr algn="just"/>
            <a:r>
              <a:rPr lang="en-IN" sz="2000" dirty="0" smtClean="0">
                <a:latin typeface="Times New Roman" pitchFamily="18" charset="0"/>
                <a:cs typeface="Times New Roman" pitchFamily="18" charset="0"/>
              </a:rPr>
              <a:t>The Telnet session between the client and the server is not encrypted. Anyone with access to the TCP/IP packet flow between the communicating hosts can reconstruct the data that flows between the endpoints and read the messaging, including the usernames and passwords that are used to log in to the remote machine. </a:t>
            </a:r>
          </a:p>
          <a:p>
            <a:pPr algn="just"/>
            <a:r>
              <a:rPr lang="en-IN" sz="2000" dirty="0" smtClean="0">
                <a:latin typeface="Times New Roman" pitchFamily="18" charset="0"/>
                <a:cs typeface="Times New Roman" pitchFamily="18" charset="0"/>
              </a:rPr>
              <a:t>This network attack requires very little expertise and can be performed with network debugging tools that are readily available.</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lnet-is-not-secure-600x375-isRltzeE.png"/>
          <p:cNvPicPr>
            <a:picLocks noGrp="1" noChangeAspect="1"/>
          </p:cNvPicPr>
          <p:nvPr>
            <p:ph sz="quarter" idx="1"/>
          </p:nvPr>
        </p:nvPicPr>
        <p:blipFill>
          <a:blip r:embed="rId2" cstate="print"/>
          <a:stretch>
            <a:fillRect/>
          </a:stretch>
        </p:blipFill>
        <p:spPr>
          <a:xfrm>
            <a:off x="395536" y="692696"/>
            <a:ext cx="8352928" cy="495642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FTP</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smtClean="0">
                <a:latin typeface="Times New Roman" pitchFamily="18" charset="0"/>
                <a:cs typeface="Times New Roman" pitchFamily="18" charset="0"/>
              </a:rPr>
              <a:t>ftp is a  ubiquitous file transfer protocol that runs over ports 20 and 21. </a:t>
            </a:r>
            <a:r>
              <a:rPr lang="en-US" sz="2000" smtClean="0">
                <a:latin typeface="Times New Roman" pitchFamily="18" charset="0"/>
                <a:cs typeface="Times New Roman" pitchFamily="18" charset="0"/>
              </a:rPr>
              <a:t>For transferring </a:t>
            </a:r>
            <a:r>
              <a:rPr lang="en-US" sz="2000" dirty="0" smtClean="0">
                <a:latin typeface="Times New Roman" pitchFamily="18" charset="0"/>
                <a:cs typeface="Times New Roman" pitchFamily="18" charset="0"/>
              </a:rPr>
              <a:t>software packages from anonymous ftp repositories, such as </a:t>
            </a:r>
            <a:r>
              <a:rPr lang="en-US" sz="2000" dirty="0" err="1" smtClean="0">
                <a:latin typeface="Times New Roman" pitchFamily="18" charset="0"/>
                <a:cs typeface="Times New Roman" pitchFamily="18" charset="0"/>
              </a:rPr>
              <a:t>ftp.red</a:t>
            </a:r>
            <a:r>
              <a:rPr lang="en-US" sz="2000" dirty="0" smtClean="0">
                <a:latin typeface="Times New Roman" pitchFamily="18" charset="0"/>
                <a:cs typeface="Times New Roman" pitchFamily="18" charset="0"/>
              </a:rPr>
              <a:t>- hat.com, ftp is still the standard application to use. However, for personal file transfers, you should use </a:t>
            </a:r>
            <a:r>
              <a:rPr lang="en-US" sz="2000" dirty="0" err="1" smtClean="0">
                <a:latin typeface="Times New Roman" pitchFamily="18" charset="0"/>
                <a:cs typeface="Times New Roman" pitchFamily="18" charset="0"/>
              </a:rPr>
              <a:t>scp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scp</a:t>
            </a:r>
            <a:r>
              <a:rPr lang="en-US" sz="2000" dirty="0" smtClean="0">
                <a:latin typeface="Times New Roman" pitchFamily="18" charset="0"/>
                <a:cs typeface="Times New Roman" pitchFamily="18" charset="0"/>
              </a:rPr>
              <a:t> encrypts the traffic, including passwords. </a:t>
            </a:r>
          </a:p>
          <a:p>
            <a:pPr algn="just"/>
            <a:r>
              <a:rPr lang="en-US" sz="2000" dirty="0" smtClean="0">
                <a:latin typeface="Times New Roman" pitchFamily="18" charset="0"/>
                <a:cs typeface="Times New Roman" pitchFamily="18" charset="0"/>
              </a:rPr>
              <a:t>Once you have successfully logged on to an ftp server, you can type </a:t>
            </a:r>
            <a:r>
              <a:rPr lang="en-US" sz="2000" b="1" dirty="0" smtClean="0">
                <a:latin typeface="Times New Roman" pitchFamily="18" charset="0"/>
                <a:cs typeface="Times New Roman" pitchFamily="18" charset="0"/>
              </a:rPr>
              <a:t>help </a:t>
            </a:r>
            <a:r>
              <a:rPr lang="en-US" sz="2000" dirty="0" smtClean="0">
                <a:latin typeface="Times New Roman" pitchFamily="18" charset="0"/>
                <a:cs typeface="Times New Roman" pitchFamily="18" charset="0"/>
              </a:rPr>
              <a:t>for a list of available commands. Two important commands to remember are put to move a file from your machine to the remote machine, and get to pull a file from the remote server to your machine. To send multiple files you can use </a:t>
            </a:r>
            <a:r>
              <a:rPr lang="en-US" sz="2000" b="1" dirty="0" err="1" smtClean="0">
                <a:latin typeface="Times New Roman" pitchFamily="18" charset="0"/>
                <a:cs typeface="Times New Roman" pitchFamily="18" charset="0"/>
              </a:rPr>
              <a:t>mput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and to retrieve multiple files you can use </a:t>
            </a:r>
            <a:r>
              <a:rPr lang="en-US" sz="2000" b="1" dirty="0" err="1" smtClean="0">
                <a:latin typeface="Times New Roman" pitchFamily="18" charset="0"/>
                <a:cs typeface="Times New Roman" pitchFamily="18" charset="0"/>
              </a:rPr>
              <a:t>mget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ls</a:t>
            </a:r>
            <a:r>
              <a:rPr lang="en-US" sz="2000" dirty="0" smtClean="0">
                <a:latin typeface="Times New Roman" pitchFamily="18" charset="0"/>
                <a:cs typeface="Times New Roman" pitchFamily="18" charset="0"/>
              </a:rPr>
              <a:t> or dir give you a listing of files available for download from the remote side.</a:t>
            </a: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latin typeface="Times New Roman" pitchFamily="18" charset="0"/>
                <a:cs typeface="Times New Roman" pitchFamily="18" charset="0"/>
              </a:rPr>
              <a:t>rsync</a:t>
            </a:r>
            <a:r>
              <a:rPr lang="en-IN" b="1" dirty="0" smtClean="0">
                <a:latin typeface="Times New Roman" pitchFamily="18" charset="0"/>
                <a:cs typeface="Times New Roman" pitchFamily="18" charset="0"/>
              </a:rPr>
              <a:t> &amp; </a:t>
            </a:r>
            <a:r>
              <a:rPr lang="en-IN" b="1" dirty="0" err="1" smtClean="0">
                <a:latin typeface="Times New Roman" pitchFamily="18" charset="0"/>
                <a:cs typeface="Times New Roman" pitchFamily="18" charset="0"/>
              </a:rPr>
              <a:t>rsh</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buNone/>
            </a:pPr>
            <a:r>
              <a:rPr lang="en-US" b="1" dirty="0" err="1" smtClean="0">
                <a:latin typeface="Times New Roman" pitchFamily="18" charset="0"/>
                <a:cs typeface="Times New Roman" pitchFamily="18" charset="0"/>
              </a:rPr>
              <a:t>rsync</a:t>
            </a:r>
            <a:endParaRPr lang="en-IN" b="1"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rsync</a:t>
            </a:r>
            <a:r>
              <a:rPr lang="en-US" dirty="0" smtClean="0">
                <a:latin typeface="Times New Roman" pitchFamily="18" charset="0"/>
                <a:cs typeface="Times New Roman" pitchFamily="18" charset="0"/>
              </a:rPr>
              <a:t> is an unencrypted file transfer program that is similar to </a:t>
            </a:r>
            <a:r>
              <a:rPr lang="en-US" dirty="0" err="1" smtClean="0">
                <a:latin typeface="Times New Roman" pitchFamily="18" charset="0"/>
                <a:cs typeface="Times New Roman" pitchFamily="18" charset="0"/>
              </a:rPr>
              <a:t>rcp</a:t>
            </a:r>
            <a:r>
              <a:rPr lang="en-US" dirty="0" smtClean="0">
                <a:latin typeface="Times New Roman" pitchFamily="18" charset="0"/>
                <a:cs typeface="Times New Roman" pitchFamily="18" charset="0"/>
              </a:rPr>
              <a:t>. It includes the added feature of allowing just the differences between two sets of files on two machines to be transferred across the network. Because it sends traffic unencrypted, it should be tunneled through </a:t>
            </a:r>
            <a:r>
              <a:rPr lang="en-US" dirty="0" err="1" smtClean="0">
                <a:latin typeface="Times New Roman" pitchFamily="18" charset="0"/>
                <a:cs typeface="Times New Roman" pitchFamily="18" charset="0"/>
              </a:rPr>
              <a:t>ssh</a:t>
            </a:r>
            <a:r>
              <a:rPr lang="en-US" dirty="0" smtClean="0">
                <a:latin typeface="Times New Roman" pitchFamily="18" charset="0"/>
                <a:cs typeface="Times New Roman" pitchFamily="18" charset="0"/>
              </a:rPr>
              <a:t>. Otherwise don’t use it. The </a:t>
            </a:r>
            <a:r>
              <a:rPr lang="en-US" dirty="0" err="1" smtClean="0">
                <a:latin typeface="Times New Roman" pitchFamily="18" charset="0"/>
                <a:cs typeface="Times New Roman" pitchFamily="18" charset="0"/>
              </a:rPr>
              <a:t>rsync</a:t>
            </a:r>
            <a:r>
              <a:rPr lang="en-US" dirty="0" smtClean="0">
                <a:latin typeface="Times New Roman" pitchFamily="18" charset="0"/>
                <a:cs typeface="Times New Roman" pitchFamily="18" charset="0"/>
              </a:rPr>
              <a:t> server listens on port 873.</a:t>
            </a:r>
            <a:endParaRPr lang="en-IN" dirty="0" smtClean="0">
              <a:latin typeface="Times New Roman" pitchFamily="18" charset="0"/>
              <a:cs typeface="Times New Roman" pitchFamily="18" charset="0"/>
            </a:endParaRPr>
          </a:p>
          <a:p>
            <a:pPr algn="just">
              <a:buNone/>
            </a:pPr>
            <a:r>
              <a:rPr lang="en-US" b="1" dirty="0" err="1" smtClean="0">
                <a:latin typeface="Times New Roman" pitchFamily="18" charset="0"/>
                <a:cs typeface="Times New Roman" pitchFamily="18" charset="0"/>
              </a:rPr>
              <a:t>rsh</a:t>
            </a:r>
            <a:endParaRPr lang="en-IN" b="1"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rsh</a:t>
            </a:r>
            <a:r>
              <a:rPr lang="en-US" dirty="0" smtClean="0">
                <a:latin typeface="Times New Roman" pitchFamily="18" charset="0"/>
                <a:cs typeface="Times New Roman" pitchFamily="18" charset="0"/>
              </a:rPr>
              <a:t> is an unencrypted mechanism to execute commands on remote hosts. Normally you specify a command to be run on the remote host on </a:t>
            </a:r>
            <a:r>
              <a:rPr lang="en-US" dirty="0" err="1" smtClean="0">
                <a:latin typeface="Times New Roman" pitchFamily="18" charset="0"/>
                <a:cs typeface="Times New Roman" pitchFamily="18" charset="0"/>
              </a:rPr>
              <a:t>rsh’s</a:t>
            </a:r>
            <a:r>
              <a:rPr lang="en-US" dirty="0" smtClean="0">
                <a:latin typeface="Times New Roman" pitchFamily="18" charset="0"/>
                <a:cs typeface="Times New Roman" pitchFamily="18" charset="0"/>
              </a:rPr>
              <a:t> command line, but if no command is given, you are logged into the remote host using rlogin. </a:t>
            </a:r>
            <a:r>
              <a:rPr lang="en-US" dirty="0" err="1" smtClean="0">
                <a:latin typeface="Times New Roman" pitchFamily="18" charset="0"/>
                <a:cs typeface="Times New Roman" pitchFamily="18" charset="0"/>
              </a:rPr>
              <a:t>rsh’s</a:t>
            </a:r>
            <a:r>
              <a:rPr lang="en-US" dirty="0" smtClean="0">
                <a:latin typeface="Times New Roman" pitchFamily="18" charset="0"/>
                <a:cs typeface="Times New Roman" pitchFamily="18" charset="0"/>
              </a:rPr>
              <a:t> syntax is</a:t>
            </a: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rsh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remotehostname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remotecommand</a:t>
            </a:r>
            <a:endParaRPr lang="en-IN" b="1"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rlogin &amp; finger</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buNone/>
            </a:pPr>
            <a:r>
              <a:rPr lang="en-US" b="1" dirty="0" smtClean="0">
                <a:latin typeface="Times New Roman" pitchFamily="18" charset="0"/>
                <a:cs typeface="Times New Roman" pitchFamily="18" charset="0"/>
              </a:rPr>
              <a:t>rlogin</a:t>
            </a:r>
            <a:endParaRPr lang="en-IN"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rlogin is a remote login program that connects your terminal to a remote machine’s terminal. rlogin is an insecure protocol, because it sends all information, including passwords, in plain-text. It also enables an implicit trust relationship to exist between machines, so that you can use rlogin without a password.</a:t>
            </a:r>
          </a:p>
          <a:p>
            <a:pPr algn="just"/>
            <a:endParaRPr lang="en-IN"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finger</a:t>
            </a:r>
            <a:endParaRPr lang="en-IN"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finger enables users on remote systems to look up information about users on another system. Generally finger displays a user’s login name, real name, terminal name, idle time, login time, office location, and phone number. You should disable finger outside of your local network, because user information gathered from it could be used to compromise your system. The finger daemon listens on port 79.</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talk and </a:t>
            </a:r>
            <a:r>
              <a:rPr lang="en-US" b="1" dirty="0" err="1" smtClean="0">
                <a:latin typeface="Times New Roman" pitchFamily="18" charset="0"/>
                <a:cs typeface="Times New Roman" pitchFamily="18" charset="0"/>
              </a:rPr>
              <a:t>ntalk</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smtClean="0">
                <a:latin typeface="Times New Roman" pitchFamily="18" charset="0"/>
                <a:cs typeface="Times New Roman" pitchFamily="18" charset="0"/>
              </a:rPr>
              <a:t>Talk and talk are real-time chat protocols. The talk server runs on port 517 and the </a:t>
            </a:r>
            <a:r>
              <a:rPr lang="en-US" sz="2000" dirty="0" err="1" smtClean="0">
                <a:latin typeface="Times New Roman" pitchFamily="18" charset="0"/>
                <a:cs typeface="Times New Roman" pitchFamily="18" charset="0"/>
              </a:rPr>
              <a:t>ntalk</a:t>
            </a:r>
            <a:r>
              <a:rPr lang="en-US" sz="2000" dirty="0" smtClean="0">
                <a:latin typeface="Times New Roman" pitchFamily="18" charset="0"/>
                <a:cs typeface="Times New Roman" pitchFamily="18" charset="0"/>
              </a:rPr>
              <a:t> server runs on port 518. To send someone else a talk request, type </a:t>
            </a:r>
            <a:r>
              <a:rPr lang="en-US" sz="2000" b="1" dirty="0" smtClean="0">
                <a:latin typeface="Times New Roman" pitchFamily="18" charset="0"/>
                <a:cs typeface="Times New Roman" pitchFamily="18" charset="0"/>
              </a:rPr>
              <a:t>talk </a:t>
            </a:r>
            <a:r>
              <a:rPr lang="en-US" sz="2000" dirty="0" smtClean="0">
                <a:latin typeface="Times New Roman" pitchFamily="18" charset="0"/>
                <a:cs typeface="Times New Roman" pitchFamily="18" charset="0"/>
              </a:rPr>
              <a:t>or </a:t>
            </a:r>
            <a:r>
              <a:rPr lang="en-US" sz="2000" b="1" dirty="0" err="1" smtClean="0">
                <a:latin typeface="Times New Roman" pitchFamily="18" charset="0"/>
                <a:cs typeface="Times New Roman" pitchFamily="18" charset="0"/>
              </a:rPr>
              <a:t>ntalk</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username@hostname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If their server is running a talk or </a:t>
            </a:r>
            <a:r>
              <a:rPr lang="en-US" sz="2000" dirty="0" err="1" smtClean="0">
                <a:latin typeface="Times New Roman" pitchFamily="18" charset="0"/>
                <a:cs typeface="Times New Roman" pitchFamily="18" charset="0"/>
              </a:rPr>
              <a:t>ntalk</a:t>
            </a:r>
            <a:r>
              <a:rPr lang="en-US" sz="2000" dirty="0" smtClean="0">
                <a:latin typeface="Times New Roman" pitchFamily="18" charset="0"/>
                <a:cs typeface="Times New Roman" pitchFamily="18" charset="0"/>
              </a:rPr>
              <a:t> daemon and they are logged in, they will see a message inviting them to chat with you. </a:t>
            </a:r>
          </a:p>
          <a:p>
            <a:pPr algn="just"/>
            <a:r>
              <a:rPr lang="en-US" sz="2000" dirty="0" smtClean="0">
                <a:latin typeface="Times New Roman" pitchFamily="18" charset="0"/>
                <a:cs typeface="Times New Roman" pitchFamily="18" charset="0"/>
              </a:rPr>
              <a:t>Talk and </a:t>
            </a:r>
            <a:r>
              <a:rPr lang="en-US" sz="2000" dirty="0" err="1" smtClean="0">
                <a:latin typeface="Times New Roman" pitchFamily="18" charset="0"/>
                <a:cs typeface="Times New Roman" pitchFamily="18" charset="0"/>
              </a:rPr>
              <a:t>ntalk</a:t>
            </a:r>
            <a:r>
              <a:rPr lang="en-US" sz="2000" dirty="0" smtClean="0">
                <a:latin typeface="Times New Roman" pitchFamily="18" charset="0"/>
                <a:cs typeface="Times New Roman" pitchFamily="18" charset="0"/>
              </a:rPr>
              <a:t> aren’t as popular as they once were, since instant messenger clients have become very popular.</a:t>
            </a: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Inetd</a:t>
            </a:r>
            <a:r>
              <a:rPr lang="en-US" b="1" dirty="0" smtClean="0">
                <a:latin typeface="Times New Roman" pitchFamily="18" charset="0"/>
                <a:cs typeface="Times New Roman" pitchFamily="18" charset="0"/>
              </a:rPr>
              <a:t> Server</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is called an Internet </a:t>
            </a:r>
            <a:r>
              <a:rPr lang="en-US" sz="2000" i="1" dirty="0" err="1" smtClean="0">
                <a:latin typeface="Times New Roman" pitchFamily="18" charset="0"/>
                <a:cs typeface="Times New Roman" pitchFamily="18" charset="0"/>
              </a:rPr>
              <a:t>superserver</a:t>
            </a:r>
            <a:r>
              <a:rPr lang="en-US" sz="2000" dirty="0" smtClean="0">
                <a:latin typeface="Times New Roman" pitchFamily="18" charset="0"/>
                <a:cs typeface="Times New Roman" pitchFamily="18" charset="0"/>
              </a:rPr>
              <a:t>. It is launched at boot time, and listens for connections on network sockets. </a:t>
            </a:r>
          </a:p>
          <a:p>
            <a:pPr algn="just"/>
            <a:r>
              <a:rPr lang="en-US" sz="2000" dirty="0" smtClean="0">
                <a:latin typeface="Times New Roman" pitchFamily="18" charset="0"/>
                <a:cs typeface="Times New Roman" pitchFamily="18" charset="0"/>
              </a:rPr>
              <a:t>When </a:t>
            </a:r>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starts up, it checks the </a:t>
            </a:r>
            <a:r>
              <a:rPr lang="en-US" sz="2000" b="1" dirty="0" err="1" smtClean="0">
                <a:latin typeface="Times New Roman" pitchFamily="18" charset="0"/>
                <a:cs typeface="Times New Roman" pitchFamily="18" charset="0"/>
              </a:rPr>
              <a:t>inetd.conf</a:t>
            </a:r>
            <a:r>
              <a:rPr lang="en-US" sz="2000" dirty="0" smtClean="0">
                <a:latin typeface="Times New Roman" pitchFamily="18" charset="0"/>
                <a:cs typeface="Times New Roman" pitchFamily="18" charset="0"/>
              </a:rPr>
              <a:t> file to see what services should be running. It then reads the /etc/services file to see what ports those services should be running on.  </a:t>
            </a:r>
          </a:p>
          <a:p>
            <a:pPr algn="just"/>
            <a:r>
              <a:rPr lang="en-IN" sz="2000" dirty="0" smtClean="0">
                <a:latin typeface="Times New Roman" pitchFamily="18" charset="0"/>
                <a:cs typeface="Times New Roman" pitchFamily="18" charset="0"/>
              </a:rPr>
              <a:t>It is generally located at </a:t>
            </a:r>
            <a:r>
              <a:rPr lang="en-IN" sz="2000" b="1" dirty="0" smtClean="0">
                <a:latin typeface="Times New Roman" pitchFamily="18" charset="0"/>
                <a:cs typeface="Times New Roman" pitchFamily="18" charset="0"/>
              </a:rPr>
              <a:t>/</a:t>
            </a:r>
            <a:r>
              <a:rPr lang="en-IN" sz="2000" b="1" dirty="0" err="1" smtClean="0">
                <a:latin typeface="Times New Roman" pitchFamily="18" charset="0"/>
                <a:cs typeface="Times New Roman" pitchFamily="18" charset="0"/>
              </a:rPr>
              <a:t>usr</a:t>
            </a:r>
            <a:r>
              <a:rPr lang="en-IN" sz="2000" b="1" dirty="0" smtClean="0">
                <a:latin typeface="Times New Roman" pitchFamily="18" charset="0"/>
                <a:cs typeface="Times New Roman" pitchFamily="18" charset="0"/>
              </a:rPr>
              <a:t>/</a:t>
            </a:r>
            <a:r>
              <a:rPr lang="en-IN" sz="2000" b="1" dirty="0" err="1" smtClean="0">
                <a:latin typeface="Times New Roman" pitchFamily="18" charset="0"/>
                <a:cs typeface="Times New Roman" pitchFamily="18" charset="0"/>
              </a:rPr>
              <a:t>sbin</a:t>
            </a:r>
            <a:r>
              <a:rPr lang="en-IN" sz="2000" b="1" dirty="0" smtClean="0">
                <a:latin typeface="Times New Roman" pitchFamily="18" charset="0"/>
                <a:cs typeface="Times New Roman" pitchFamily="18" charset="0"/>
              </a:rPr>
              <a:t>/</a:t>
            </a:r>
            <a:r>
              <a:rPr lang="en-IN" sz="2000" b="1" dirty="0" err="1" smtClean="0">
                <a:latin typeface="Times New Roman" pitchFamily="18" charset="0"/>
                <a:cs typeface="Times New Roman" pitchFamily="18" charset="0"/>
              </a:rPr>
              <a:t>inetd</a:t>
            </a:r>
            <a:r>
              <a:rPr lang="en-IN" sz="2000" b="1"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This single daemon creates multiple sockets and waits for (multiple) incoming requests.</a:t>
            </a:r>
          </a:p>
          <a:p>
            <a:pPr algn="just"/>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typically uses select to watch multiple sockets for input.</a:t>
            </a:r>
          </a:p>
          <a:p>
            <a:pPr algn="just"/>
            <a:r>
              <a:rPr lang="en-US" sz="2000" dirty="0" smtClean="0">
                <a:latin typeface="Times New Roman" pitchFamily="18" charset="0"/>
                <a:cs typeface="Times New Roman" pitchFamily="18" charset="0"/>
              </a:rPr>
              <a:t>When a request arrives, </a:t>
            </a:r>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will fork and the child process handles the client.</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The </a:t>
            </a:r>
            <a:r>
              <a:rPr lang="en-IN" b="1" dirty="0" err="1" smtClean="0">
                <a:latin typeface="Times New Roman" pitchFamily="18" charset="0"/>
                <a:cs typeface="Times New Roman" pitchFamily="18" charset="0"/>
              </a:rPr>
              <a:t>inetd</a:t>
            </a:r>
            <a:r>
              <a:rPr lang="en-IN" b="1" dirty="0" smtClean="0">
                <a:latin typeface="Times New Roman" pitchFamily="18" charset="0"/>
                <a:cs typeface="Times New Roman" pitchFamily="18" charset="0"/>
              </a:rPr>
              <a:t> daemon</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fontAlgn="base"/>
            <a:r>
              <a:rPr lang="en-IN" sz="2000" dirty="0" smtClean="0">
                <a:latin typeface="Times New Roman" pitchFamily="18" charset="0"/>
                <a:cs typeface="Times New Roman" pitchFamily="18" charset="0"/>
              </a:rPr>
              <a:t>This reduces the load that services place on a system, because it means that network services – such as telnet, File Transfer Protocol (FTP), and Simple Mail Transfer Protocol (SMTP) – can be activated on demand rather than having to run continuously.</a:t>
            </a:r>
          </a:p>
          <a:p>
            <a:pPr algn="just" fontAlgn="base"/>
            <a:r>
              <a:rPr lang="en-IN" sz="2000" dirty="0" smtClean="0">
                <a:latin typeface="Times New Roman" pitchFamily="18" charset="0"/>
                <a:cs typeface="Times New Roman" pitchFamily="18" charset="0"/>
              </a:rPr>
              <a:t>When a system initializes, the </a:t>
            </a:r>
            <a:r>
              <a:rPr lang="en-IN" sz="2000" dirty="0" err="1" smtClean="0">
                <a:latin typeface="Times New Roman" pitchFamily="18" charset="0"/>
                <a:cs typeface="Times New Roman" pitchFamily="18" charset="0"/>
              </a:rPr>
              <a:t>inetd</a:t>
            </a:r>
            <a:r>
              <a:rPr lang="en-IN" sz="2000" dirty="0" smtClean="0">
                <a:latin typeface="Times New Roman" pitchFamily="18" charset="0"/>
                <a:cs typeface="Times New Roman" pitchFamily="18" charset="0"/>
              </a:rPr>
              <a:t> daemon needs to determine its configuration information. To do this, the daemon accesses two files – </a:t>
            </a:r>
            <a:r>
              <a:rPr lang="en-IN" sz="2000" b="1" dirty="0" smtClean="0">
                <a:latin typeface="Times New Roman" pitchFamily="18" charset="0"/>
                <a:cs typeface="Times New Roman" pitchFamily="18" charset="0"/>
              </a:rPr>
              <a:t>/etc/services </a:t>
            </a:r>
            <a:r>
              <a:rPr lang="en-IN" sz="2000" dirty="0" smtClean="0">
                <a:latin typeface="Times New Roman" pitchFamily="18" charset="0"/>
                <a:cs typeface="Times New Roman" pitchFamily="18" charset="0"/>
              </a:rPr>
              <a:t>and </a:t>
            </a:r>
            <a:r>
              <a:rPr lang="en-IN" sz="2000" b="1" dirty="0" smtClean="0">
                <a:latin typeface="Times New Roman" pitchFamily="18" charset="0"/>
                <a:cs typeface="Times New Roman" pitchFamily="18" charset="0"/>
              </a:rPr>
              <a:t>/etc/</a:t>
            </a:r>
            <a:r>
              <a:rPr lang="en-IN" sz="2000" b="1" dirty="0" err="1" smtClean="0">
                <a:latin typeface="Times New Roman" pitchFamily="18" charset="0"/>
                <a:cs typeface="Times New Roman" pitchFamily="18" charset="0"/>
              </a:rPr>
              <a:t>inetd.conf</a:t>
            </a:r>
            <a:r>
              <a:rPr lang="en-IN" sz="2000" b="1" dirty="0" smtClean="0">
                <a:latin typeface="Times New Roman" pitchFamily="18" charset="0"/>
                <a:cs typeface="Times New Roman" pitchFamily="18" charset="0"/>
              </a:rPr>
              <a:t>.</a:t>
            </a:r>
          </a:p>
          <a:p>
            <a:pPr algn="just" fontAlgn="base"/>
            <a:r>
              <a:rPr lang="en-IN" sz="2000" dirty="0" smtClean="0">
                <a:latin typeface="Times New Roman" pitchFamily="18" charset="0"/>
                <a:cs typeface="Times New Roman" pitchFamily="18" charset="0"/>
              </a:rPr>
              <a:t>The /etc/services file contains a list of network services and the ports to which they map.  Network services have standard default ports on which client machines can find them. This enables clients to connect to particular services. For instance, HTTP uses port 80, FTP uses port 21, and telnet uses port 23.</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Internet Services</a:t>
            </a:r>
            <a:r>
              <a:rPr lang="en-IN" dirty="0" smtClean="0">
                <a:latin typeface="Times New Roman" pitchFamily="18" charset="0"/>
                <a:cs typeface="Times New Roman" pitchFamily="18" charset="0"/>
              </a:rPr>
              <a:t> </a:t>
            </a:r>
            <a:endParaRPr lang="en-IN" dirty="0"/>
          </a:p>
        </p:txBody>
      </p:sp>
      <p:sp>
        <p:nvSpPr>
          <p:cNvPr id="3" name="Content Placeholder 2"/>
          <p:cNvSpPr>
            <a:spLocks noGrp="1"/>
          </p:cNvSpPr>
          <p:nvPr>
            <p:ph sz="quarter" idx="1"/>
          </p:nvPr>
        </p:nvSpPr>
        <p:spPr/>
        <p:txBody>
          <a:bodyPr>
            <a:normAutofit/>
          </a:bodyPr>
          <a:lstStyle/>
          <a:p>
            <a:r>
              <a:rPr lang="en-IN" sz="2000" dirty="0">
                <a:latin typeface="Arial Black" panose="020B0A04020102020204" pitchFamily="34" charset="0"/>
                <a:cs typeface="Times New Roman" pitchFamily="18" charset="0"/>
              </a:rPr>
              <a:t>Internet Services allows us to access huge amount of information such as text, graphics, sound and software over the internet. </a:t>
            </a:r>
            <a:endParaRPr lang="en-IN" sz="2000" dirty="0" smtClean="0">
              <a:latin typeface="Arial Black" panose="020B0A04020102020204" pitchFamily="34" charset="0"/>
              <a:cs typeface="Times New Roman" pitchFamily="18" charset="0"/>
            </a:endParaRPr>
          </a:p>
          <a:p>
            <a:pPr algn="just"/>
            <a:r>
              <a:rPr lang="en-US" sz="2000" dirty="0" smtClean="0">
                <a:latin typeface="Arial Black" panose="020B0A04020102020204" pitchFamily="34" charset="0"/>
                <a:cs typeface="Times New Roman" pitchFamily="18" charset="0"/>
              </a:rPr>
              <a:t>An Internet Service can be defined as any service that can be accessed through TCP/IP based networks, whether an internal network (Intranet) or external network (Internet). Actually,  TCP and IP are two of   the protocols that are included in a group of protocols sometimes known as the </a:t>
            </a:r>
            <a:r>
              <a:rPr lang="en-US" sz="2000" i="1" dirty="0" smtClean="0">
                <a:latin typeface="Arial Black" panose="020B0A04020102020204" pitchFamily="34" charset="0"/>
                <a:cs typeface="Times New Roman" pitchFamily="18" charset="0"/>
              </a:rPr>
              <a:t>Internet protocols</a:t>
            </a:r>
            <a:r>
              <a:rPr lang="en-US" sz="2000" dirty="0" smtClean="0">
                <a:latin typeface="Arial Black" panose="020B0A04020102020204" pitchFamily="34" charset="0"/>
                <a:cs typeface="Times New Roman" pitchFamily="18" charset="0"/>
              </a:rPr>
              <a:t>. </a:t>
            </a:r>
          </a:p>
          <a:p>
            <a:pPr algn="just"/>
            <a:r>
              <a:rPr lang="en-US" sz="2000" dirty="0" smtClean="0">
                <a:latin typeface="Arial Black" panose="020B0A04020102020204" pitchFamily="34" charset="0"/>
                <a:cs typeface="Times New Roman" pitchFamily="18" charset="0"/>
              </a:rPr>
              <a:t>Internet services can be provided through either secure or non-secure TCP/IP connections. Common services are Telnet, FTP, SMTP, HTTP, ICMP, ARP, DNS, </a:t>
            </a:r>
            <a:r>
              <a:rPr lang="en-US" sz="2000" dirty="0" err="1" smtClean="0">
                <a:latin typeface="Arial Black" panose="020B0A04020102020204" pitchFamily="34" charset="0"/>
                <a:cs typeface="Times New Roman" pitchFamily="18" charset="0"/>
              </a:rPr>
              <a:t>ssh</a:t>
            </a:r>
            <a:r>
              <a:rPr lang="en-US" sz="2000" dirty="0" smtClean="0">
                <a:latin typeface="Arial Black" panose="020B0A04020102020204" pitchFamily="34" charset="0"/>
                <a:cs typeface="Times New Roman" pitchFamily="18" charset="0"/>
              </a:rPr>
              <a:t>, </a:t>
            </a:r>
            <a:r>
              <a:rPr lang="en-US" sz="2000" dirty="0" err="1" smtClean="0">
                <a:latin typeface="Arial Black" panose="020B0A04020102020204" pitchFamily="34" charset="0"/>
                <a:cs typeface="Times New Roman" pitchFamily="18" charset="0"/>
              </a:rPr>
              <a:t>scp</a:t>
            </a:r>
            <a:r>
              <a:rPr lang="en-US" sz="2000" dirty="0" smtClean="0">
                <a:latin typeface="Arial Black" panose="020B0A04020102020204" pitchFamily="34" charset="0"/>
                <a:cs typeface="Times New Roman" pitchFamily="18" charset="0"/>
              </a:rPr>
              <a:t>, </a:t>
            </a:r>
            <a:r>
              <a:rPr lang="en-US" sz="2000" dirty="0" err="1" smtClean="0">
                <a:latin typeface="Arial Black" panose="020B0A04020102020204" pitchFamily="34" charset="0"/>
                <a:cs typeface="Times New Roman" pitchFamily="18" charset="0"/>
              </a:rPr>
              <a:t>sftp</a:t>
            </a:r>
            <a:r>
              <a:rPr lang="en-US" sz="2000" dirty="0" smtClean="0">
                <a:latin typeface="Arial Black" panose="020B0A04020102020204" pitchFamily="34" charset="0"/>
                <a:cs typeface="Times New Roman" pitchFamily="18" charset="0"/>
              </a:rPr>
              <a:t>, and others.</a:t>
            </a:r>
          </a:p>
          <a:p>
            <a:endParaRPr lang="en-I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xinetd</a:t>
            </a:r>
            <a:endParaRPr lang="en-IN" b="1" dirty="0"/>
          </a:p>
        </p:txBody>
      </p:sp>
      <p:sp>
        <p:nvSpPr>
          <p:cNvPr id="3" name="Content Placeholder 2"/>
          <p:cNvSpPr>
            <a:spLocks noGrp="1"/>
          </p:cNvSpPr>
          <p:nvPr>
            <p:ph sz="quarter" idx="1"/>
          </p:nvPr>
        </p:nvSpPr>
        <p:spPr/>
        <p:txBody>
          <a:bodyPr>
            <a:normAutofit/>
          </a:bodyPr>
          <a:lstStyle/>
          <a:p>
            <a:pPr algn="just"/>
            <a:r>
              <a:rPr lang="en-US" sz="2000" dirty="0" err="1" smtClean="0">
                <a:latin typeface="Times New Roman" pitchFamily="18" charset="0"/>
                <a:cs typeface="Times New Roman" pitchFamily="18" charset="0"/>
              </a:rPr>
              <a:t>xinetd</a:t>
            </a:r>
            <a:r>
              <a:rPr lang="en-US" sz="2000" dirty="0" smtClean="0">
                <a:latin typeface="Times New Roman" pitchFamily="18" charset="0"/>
                <a:cs typeface="Times New Roman" pitchFamily="18" charset="0"/>
              </a:rPr>
              <a:t> is a replacement for </a:t>
            </a:r>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that adds more security and functionality. </a:t>
            </a:r>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is the old workhorse of the Linux networking world.</a:t>
            </a:r>
          </a:p>
          <a:p>
            <a:pPr algn="just"/>
            <a:r>
              <a:rPr lang="en-US" sz="2000" dirty="0" err="1" smtClean="0">
                <a:latin typeface="Times New Roman" pitchFamily="18" charset="0"/>
                <a:cs typeface="Times New Roman" pitchFamily="18" charset="0"/>
              </a:rPr>
              <a:t>xinetd</a:t>
            </a:r>
            <a:r>
              <a:rPr lang="en-US" sz="2000" dirty="0" smtClean="0">
                <a:latin typeface="Times New Roman" pitchFamily="18" charset="0"/>
                <a:cs typeface="Times New Roman" pitchFamily="18" charset="0"/>
              </a:rPr>
              <a:t> is an improvement on an important program that has been around for several years. It incorporates new features that have been desired by system administrators for a few years now.</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Another great reason to run </a:t>
            </a:r>
            <a:r>
              <a:rPr lang="en-US" sz="2000" dirty="0" err="1" smtClean="0">
                <a:latin typeface="Times New Roman" pitchFamily="18" charset="0"/>
                <a:cs typeface="Times New Roman" pitchFamily="18" charset="0"/>
              </a:rPr>
              <a:t>xinetd</a:t>
            </a:r>
            <a:r>
              <a:rPr lang="en-US" sz="2000" dirty="0" smtClean="0">
                <a:latin typeface="Times New Roman" pitchFamily="18" charset="0"/>
                <a:cs typeface="Times New Roman" pitchFamily="18" charset="0"/>
              </a:rPr>
              <a:t> is that it can run alongside </a:t>
            </a:r>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 You can set up secured and extensively logged services with </a:t>
            </a:r>
            <a:r>
              <a:rPr lang="en-US" sz="2000" dirty="0" err="1" smtClean="0">
                <a:latin typeface="Times New Roman" pitchFamily="18" charset="0"/>
                <a:cs typeface="Times New Roman" pitchFamily="18" charset="0"/>
              </a:rPr>
              <a:t>xinetd</a:t>
            </a:r>
            <a:r>
              <a:rPr lang="en-US" sz="2000" dirty="0" smtClean="0">
                <a:latin typeface="Times New Roman" pitchFamily="18" charset="0"/>
                <a:cs typeface="Times New Roman" pitchFamily="18" charset="0"/>
              </a:rPr>
              <a:t>, and still be able to run services such as RPC that don’t run well with </a:t>
            </a:r>
            <a:r>
              <a:rPr lang="en-US" sz="2000" dirty="0" err="1" smtClean="0">
                <a:latin typeface="Times New Roman" pitchFamily="18" charset="0"/>
                <a:cs typeface="Times New Roman" pitchFamily="18" charset="0"/>
              </a:rPr>
              <a:t>xinetd</a:t>
            </a:r>
            <a:r>
              <a:rPr lang="en-US" sz="2000" dirty="0" smtClean="0">
                <a:latin typeface="Times New Roman" pitchFamily="18" charset="0"/>
                <a:cs typeface="Times New Roman" pitchFamily="18" charset="0"/>
              </a:rPr>
              <a:t> from </a:t>
            </a:r>
            <a:r>
              <a:rPr lang="en-US" sz="2000" dirty="0" err="1" smtClean="0">
                <a:latin typeface="Times New Roman" pitchFamily="18" charset="0"/>
                <a:cs typeface="Times New Roman" pitchFamily="18" charset="0"/>
              </a:rPr>
              <a:t>inetd</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They both start at system boot time, and they wait and listen for a connection to come in on the ports to which they are assigned in their conf files.</a:t>
            </a:r>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In </a:t>
            </a:r>
            <a:r>
              <a:rPr lang="en-IN" sz="2000" dirty="0" err="1" smtClean="0">
                <a:latin typeface="Times New Roman" pitchFamily="18" charset="0"/>
                <a:cs typeface="Times New Roman" pitchFamily="18" charset="0"/>
              </a:rPr>
              <a:t>linux</a:t>
            </a:r>
            <a:r>
              <a:rPr lang="en-IN" sz="2000" dirty="0" smtClean="0">
                <a:latin typeface="Times New Roman" pitchFamily="18" charset="0"/>
                <a:cs typeface="Times New Roman" pitchFamily="18" charset="0"/>
              </a:rPr>
              <a:t>, the extended Internet services daemon (</a:t>
            </a:r>
            <a:r>
              <a:rPr lang="en-IN" sz="2000" dirty="0" err="1" smtClean="0">
                <a:latin typeface="Times New Roman" pitchFamily="18" charset="0"/>
                <a:cs typeface="Times New Roman" pitchFamily="18" charset="0"/>
              </a:rPr>
              <a:t>xinetd</a:t>
            </a:r>
            <a:r>
              <a:rPr lang="en-IN" sz="2000" dirty="0" smtClean="0">
                <a:latin typeface="Times New Roman" pitchFamily="18" charset="0"/>
                <a:cs typeface="Times New Roman" pitchFamily="18" charset="0"/>
              </a:rPr>
              <a:t>) replaced </a:t>
            </a:r>
            <a:r>
              <a:rPr lang="en-IN" sz="2000" dirty="0" err="1" smtClean="0">
                <a:latin typeface="Times New Roman" pitchFamily="18" charset="0"/>
                <a:cs typeface="Times New Roman" pitchFamily="18" charset="0"/>
              </a:rPr>
              <a:t>inetd</a:t>
            </a:r>
            <a:r>
              <a:rPr lang="en-IN" sz="2000" dirty="0" smtClean="0">
                <a:latin typeface="Times New Roman" pitchFamily="18" charset="0"/>
                <a:cs typeface="Times New Roman" pitchFamily="18" charset="0"/>
              </a:rPr>
              <a:t>.</a:t>
            </a:r>
          </a:p>
          <a:p>
            <a:pPr algn="just"/>
            <a:r>
              <a:rPr lang="en-IN" sz="2000" dirty="0" smtClean="0">
                <a:latin typeface="Times New Roman" pitchFamily="18" charset="0"/>
                <a:cs typeface="Times New Roman" pitchFamily="18" charset="0"/>
              </a:rPr>
              <a:t> It performs the same function as </a:t>
            </a:r>
            <a:r>
              <a:rPr lang="en-IN" sz="2000" dirty="0" err="1" smtClean="0">
                <a:latin typeface="Times New Roman" pitchFamily="18" charset="0"/>
                <a:cs typeface="Times New Roman" pitchFamily="18" charset="0"/>
              </a:rPr>
              <a:t>inetd</a:t>
            </a:r>
            <a:r>
              <a:rPr lang="en-IN" sz="2000" dirty="0" smtClean="0">
                <a:latin typeface="Times New Roman" pitchFamily="18" charset="0"/>
                <a:cs typeface="Times New Roman" pitchFamily="18" charset="0"/>
              </a:rPr>
              <a:t> in that it listens to multiple ports and invokes a requested service. However, it is more secure. </a:t>
            </a:r>
          </a:p>
          <a:p>
            <a:pPr algn="just"/>
            <a:r>
              <a:rPr lang="en-IN" sz="2000" dirty="0" smtClean="0">
                <a:latin typeface="Times New Roman" pitchFamily="18" charset="0"/>
                <a:cs typeface="Times New Roman" pitchFamily="18" charset="0"/>
              </a:rPr>
              <a:t>Typical </a:t>
            </a:r>
            <a:r>
              <a:rPr lang="en-IN" sz="2000" b="1" dirty="0" err="1" smtClean="0">
                <a:latin typeface="Times New Roman" pitchFamily="18" charset="0"/>
                <a:cs typeface="Times New Roman" pitchFamily="18" charset="0"/>
              </a:rPr>
              <a:t>xinetd</a:t>
            </a:r>
            <a:r>
              <a:rPr lang="en-IN" sz="2000" b="1" dirty="0" smtClean="0">
                <a:latin typeface="Times New Roman" pitchFamily="18" charset="0"/>
                <a:cs typeface="Times New Roman" pitchFamily="18" charset="0"/>
              </a:rPr>
              <a:t> services </a:t>
            </a:r>
            <a:r>
              <a:rPr lang="en-IN" sz="2000" dirty="0" smtClean="0">
                <a:latin typeface="Times New Roman" pitchFamily="18" charset="0"/>
                <a:cs typeface="Times New Roman" pitchFamily="18" charset="0"/>
              </a:rPr>
              <a:t>include </a:t>
            </a:r>
            <a:r>
              <a:rPr lang="en-IN" sz="2000" b="1" dirty="0" smtClean="0">
                <a:latin typeface="Times New Roman" pitchFamily="18" charset="0"/>
                <a:cs typeface="Times New Roman" pitchFamily="18" charset="0"/>
              </a:rPr>
              <a:t>Remote Shell (RSH</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FTP</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telnet</a:t>
            </a:r>
            <a:r>
              <a:rPr lang="en-IN" sz="2000" dirty="0" smtClean="0">
                <a:latin typeface="Times New Roman" pitchFamily="18" charset="0"/>
                <a:cs typeface="Times New Roman" pitchFamily="18" charset="0"/>
              </a:rPr>
              <a:t>, and </a:t>
            </a:r>
            <a:r>
              <a:rPr lang="en-IN" sz="2000" b="1" dirty="0" smtClean="0">
                <a:latin typeface="Times New Roman" pitchFamily="18" charset="0"/>
                <a:cs typeface="Times New Roman" pitchFamily="18" charset="0"/>
              </a:rPr>
              <a:t>Post Office Protocol 3 (POP3</a:t>
            </a:r>
            <a:r>
              <a:rPr lang="en-IN" sz="2000" dirty="0" smtClean="0">
                <a:latin typeface="Times New Roman" pitchFamily="18" charset="0"/>
                <a:cs typeface="Times New Roman" pitchFamily="18" charset="0"/>
              </a:rPr>
              <a:t>).</a:t>
            </a:r>
          </a:p>
          <a:p>
            <a:pPr algn="just"/>
            <a:r>
              <a:rPr lang="en-IN" sz="2000" dirty="0" smtClean="0">
                <a:latin typeface="Times New Roman" pitchFamily="18" charset="0"/>
                <a:cs typeface="Times New Roman" pitchFamily="18" charset="0"/>
              </a:rPr>
              <a:t>Like the </a:t>
            </a:r>
            <a:r>
              <a:rPr lang="en-IN" sz="2000" dirty="0" err="1" smtClean="0">
                <a:latin typeface="Times New Roman" pitchFamily="18" charset="0"/>
                <a:cs typeface="Times New Roman" pitchFamily="18" charset="0"/>
              </a:rPr>
              <a:t>inetd</a:t>
            </a:r>
            <a:r>
              <a:rPr lang="en-IN" sz="2000" dirty="0" smtClean="0">
                <a:latin typeface="Times New Roman" pitchFamily="18" charset="0"/>
                <a:cs typeface="Times New Roman" pitchFamily="18" charset="0"/>
              </a:rPr>
              <a:t> daemon, </a:t>
            </a:r>
            <a:r>
              <a:rPr lang="en-IN" sz="2000" dirty="0" err="1" smtClean="0">
                <a:latin typeface="Times New Roman" pitchFamily="18" charset="0"/>
                <a:cs typeface="Times New Roman" pitchFamily="18" charset="0"/>
              </a:rPr>
              <a:t>xinetd</a:t>
            </a:r>
            <a:r>
              <a:rPr lang="en-IN" sz="2000" dirty="0" smtClean="0">
                <a:latin typeface="Times New Roman" pitchFamily="18" charset="0"/>
                <a:cs typeface="Times New Roman" pitchFamily="18" charset="0"/>
              </a:rPr>
              <a:t> needs to load and initialize a new process before it can handle a new request. If a network handles a large volume of e-mail.</a:t>
            </a:r>
          </a:p>
          <a:p>
            <a:pPr algn="just"/>
            <a:r>
              <a:rPr lang="en-IN" sz="2000" dirty="0" smtClean="0">
                <a:latin typeface="Times New Roman" pitchFamily="18" charset="0"/>
                <a:cs typeface="Times New Roman" pitchFamily="18" charset="0"/>
              </a:rPr>
              <a:t>for example, the </a:t>
            </a:r>
            <a:r>
              <a:rPr lang="en-IN" sz="2000" dirty="0" err="1" smtClean="0">
                <a:latin typeface="Times New Roman" pitchFamily="18" charset="0"/>
                <a:cs typeface="Times New Roman" pitchFamily="18" charset="0"/>
              </a:rPr>
              <a:t>xinetd</a:t>
            </a:r>
            <a:r>
              <a:rPr lang="en-IN" sz="2000" dirty="0" smtClean="0">
                <a:latin typeface="Times New Roman" pitchFamily="18" charset="0"/>
                <a:cs typeface="Times New Roman" pitchFamily="18" charset="0"/>
              </a:rPr>
              <a:t> daemon would need to invoke the mail service for each mail request individually, resulting in an extremely slow response time. So it’s preferable to run the network’s mail service as a standalone daemon.</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sz="quarter" idx="1"/>
          </p:nvPr>
        </p:nvSpPr>
        <p:spPr/>
        <p:txBody>
          <a:bodyPr>
            <a:normAutofit/>
          </a:bodyPr>
          <a:lstStyle/>
          <a:p>
            <a:pPr fontAlgn="base"/>
            <a:r>
              <a:rPr lang="en-IN" sz="2000" dirty="0" smtClean="0">
                <a:latin typeface="Times New Roman" pitchFamily="18" charset="0"/>
                <a:cs typeface="Times New Roman" pitchFamily="18" charset="0"/>
              </a:rPr>
              <a:t>Each service’s configuration file has a disable parameter, which has yes as the default value. You can enable a service by manually changing the value of the disable parameter to no.</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You can enable / disable services under </a:t>
            </a:r>
            <a:r>
              <a:rPr lang="en-IN" sz="2000" dirty="0" err="1" smtClean="0">
                <a:latin typeface="Times New Roman" pitchFamily="18" charset="0"/>
                <a:cs typeface="Times New Roman" pitchFamily="18" charset="0"/>
              </a:rPr>
              <a:t>xinetd</a:t>
            </a:r>
            <a:r>
              <a:rPr lang="en-IN" sz="2000" dirty="0" smtClean="0">
                <a:latin typeface="Times New Roman" pitchFamily="18" charset="0"/>
                <a:cs typeface="Times New Roman" pitchFamily="18" charset="0"/>
              </a:rPr>
              <a:t>. With below commands</a:t>
            </a:r>
          </a:p>
          <a:p>
            <a:pPr fontAlgn="base">
              <a:buNone/>
            </a:pP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chkconfig</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service_name</a:t>
            </a:r>
            <a:r>
              <a:rPr lang="en-IN" sz="2000" dirty="0" smtClean="0">
                <a:latin typeface="Times New Roman" pitchFamily="18" charset="0"/>
                <a:cs typeface="Times New Roman" pitchFamily="18" charset="0"/>
              </a:rPr>
              <a:t> on</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chkconfig</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service_name</a:t>
            </a:r>
            <a:r>
              <a:rPr lang="en-IN" sz="2000" dirty="0" smtClean="0">
                <a:latin typeface="Times New Roman" pitchFamily="18" charset="0"/>
                <a:cs typeface="Times New Roman" pitchFamily="18" charset="0"/>
              </a:rPr>
              <a:t> off</a:t>
            </a:r>
          </a:p>
          <a:p>
            <a:pPr fontAlgn="base"/>
            <a:r>
              <a:rPr lang="en-IN" sz="2000" dirty="0" smtClean="0">
                <a:latin typeface="Times New Roman" pitchFamily="18" charset="0"/>
                <a:cs typeface="Times New Roman" pitchFamily="18" charset="0"/>
              </a:rPr>
              <a:t>If you modify the /etc/</a:t>
            </a:r>
            <a:r>
              <a:rPr lang="en-IN" sz="2000" dirty="0" err="1" smtClean="0">
                <a:latin typeface="Times New Roman" pitchFamily="18" charset="0"/>
                <a:cs typeface="Times New Roman" pitchFamily="18" charset="0"/>
              </a:rPr>
              <a:t>xinter.conf</a:t>
            </a:r>
            <a:r>
              <a:rPr lang="en-IN" sz="2000" dirty="0" smtClean="0">
                <a:latin typeface="Times New Roman" pitchFamily="18" charset="0"/>
                <a:cs typeface="Times New Roman" pitchFamily="18" charset="0"/>
              </a:rPr>
              <a:t> you need to refresh the service with below command.</a:t>
            </a:r>
          </a:p>
          <a:p>
            <a:pPr fontAlgn="base"/>
            <a:r>
              <a:rPr lang="en-IN" sz="2000" dirty="0" smtClean="0">
                <a:latin typeface="Times New Roman" pitchFamily="18" charset="0"/>
                <a:cs typeface="Times New Roman" pitchFamily="18" charset="0"/>
              </a:rPr>
              <a:t>[root@easynomad1 </a:t>
            </a:r>
            <a:r>
              <a:rPr lang="en-IN" sz="2000" dirty="0" err="1" smtClean="0">
                <a:latin typeface="Times New Roman" pitchFamily="18" charset="0"/>
                <a:cs typeface="Times New Roman" pitchFamily="18" charset="0"/>
              </a:rPr>
              <a:t>grosetti</a:t>
            </a:r>
            <a:r>
              <a:rPr lang="en-IN" sz="2000" dirty="0" smtClean="0">
                <a:latin typeface="Times New Roman" pitchFamily="18" charset="0"/>
                <a:cs typeface="Times New Roman" pitchFamily="18" charset="0"/>
              </a:rPr>
              <a:t>]# service </a:t>
            </a:r>
            <a:r>
              <a:rPr lang="en-IN" sz="2000" dirty="0" err="1" smtClean="0">
                <a:latin typeface="Times New Roman" pitchFamily="18" charset="0"/>
                <a:cs typeface="Times New Roman" pitchFamily="18" charset="0"/>
              </a:rPr>
              <a:t>xinetd</a:t>
            </a:r>
            <a:r>
              <a:rPr lang="en-IN" sz="2000" dirty="0" smtClean="0">
                <a:latin typeface="Times New Roman" pitchFamily="18" charset="0"/>
                <a:cs typeface="Times New Roman" pitchFamily="18" charset="0"/>
              </a:rPr>
              <a:t> reload</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Reloading configuration: [ OK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[root@easynomad1 </a:t>
            </a:r>
            <a:r>
              <a:rPr lang="en-IN" sz="2000" dirty="0" err="1" smtClean="0">
                <a:latin typeface="Times New Roman" pitchFamily="18" charset="0"/>
                <a:cs typeface="Times New Roman" pitchFamily="18" charset="0"/>
              </a:rPr>
              <a:t>grosetti</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DNS(Domain Name system)</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1800" dirty="0" smtClean="0">
                <a:latin typeface="Times New Roman" pitchFamily="18" charset="0"/>
                <a:cs typeface="Times New Roman" pitchFamily="18" charset="0"/>
              </a:rPr>
              <a:t>DNS is Stand for (Domain Name System) it is a protocol used to change Domain name to IP address and IP address to Domain name</a:t>
            </a:r>
          </a:p>
          <a:p>
            <a:pPr algn="just"/>
            <a:r>
              <a:rPr lang="en-IN" sz="1800" dirty="0" smtClean="0">
                <a:latin typeface="Times New Roman" pitchFamily="18" charset="0"/>
                <a:cs typeface="Times New Roman" pitchFamily="18" charset="0"/>
              </a:rPr>
              <a:t>Application layers protocol. </a:t>
            </a:r>
          </a:p>
          <a:p>
            <a:pPr algn="just"/>
            <a:r>
              <a:rPr lang="en-IN" sz="1800" dirty="0" smtClean="0">
                <a:latin typeface="Times New Roman" pitchFamily="18" charset="0"/>
                <a:cs typeface="Times New Roman" pitchFamily="18" charset="0"/>
              </a:rPr>
              <a:t>DNS is a system that maps name to an IP address. And vice versa </a:t>
            </a:r>
          </a:p>
          <a:p>
            <a:pPr algn="just"/>
            <a:r>
              <a:rPr lang="en-IN" sz="1800" dirty="0" smtClean="0">
                <a:latin typeface="Times New Roman" pitchFamily="18" charset="0"/>
                <a:cs typeface="Times New Roman" pitchFamily="18" charset="0"/>
              </a:rPr>
              <a:t>Its difficult to remember all the IP address of the website so DNS server solved this problem and has all the website Domain name with corresponding IP address.</a:t>
            </a:r>
          </a:p>
          <a:p>
            <a:pPr algn="just"/>
            <a:r>
              <a:rPr lang="en-IN" sz="1800" dirty="0" smtClean="0">
                <a:latin typeface="Times New Roman" pitchFamily="18" charset="0"/>
                <a:cs typeface="Times New Roman" pitchFamily="18" charset="0"/>
              </a:rPr>
              <a:t>The domain name system (DNS) is the way that internet </a:t>
            </a:r>
            <a:r>
              <a:rPr lang="en-IN" sz="1800" u="sng" dirty="0" smtClean="0">
                <a:latin typeface="Times New Roman" pitchFamily="18" charset="0"/>
                <a:cs typeface="Times New Roman" pitchFamily="18" charset="0"/>
              </a:rPr>
              <a:t>domain names</a:t>
            </a:r>
            <a:r>
              <a:rPr lang="en-IN" sz="1800" dirty="0" smtClean="0">
                <a:latin typeface="Times New Roman" pitchFamily="18" charset="0"/>
                <a:cs typeface="Times New Roman" pitchFamily="18" charset="0"/>
              </a:rPr>
              <a:t> are located and translated into internet protocol (</a:t>
            </a:r>
            <a:r>
              <a:rPr lang="en-IN" sz="1800" u="sng" dirty="0" smtClean="0">
                <a:latin typeface="Times New Roman" pitchFamily="18" charset="0"/>
                <a:cs typeface="Times New Roman" pitchFamily="18" charset="0"/>
              </a:rPr>
              <a:t>IP</a:t>
            </a:r>
            <a:r>
              <a:rPr lang="en-IN" sz="1800" dirty="0" smtClean="0">
                <a:latin typeface="Times New Roman" pitchFamily="18" charset="0"/>
                <a:cs typeface="Times New Roman" pitchFamily="18" charset="0"/>
              </a:rPr>
              <a:t>) addresses. </a:t>
            </a:r>
          </a:p>
          <a:p>
            <a:pPr algn="just"/>
            <a:r>
              <a:rPr lang="en-IN" sz="1800" dirty="0" smtClean="0">
                <a:latin typeface="Times New Roman" pitchFamily="18" charset="0"/>
                <a:cs typeface="Times New Roman" pitchFamily="18" charset="0"/>
              </a:rPr>
              <a:t>For example, if someone types www.google.com into a web browser, a server behind the scenes will map that name to the IP address 206.19.49.149.</a:t>
            </a:r>
          </a:p>
          <a:p>
            <a:pPr algn="just"/>
            <a:endParaRPr lang="en-IN" sz="1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Installing the software</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r>
              <a:rPr lang="en-US" sz="2000" dirty="0" smtClean="0">
                <a:latin typeface="Times New Roman" pitchFamily="18" charset="0"/>
                <a:cs typeface="Times New Roman" pitchFamily="18" charset="0"/>
              </a:rPr>
              <a:t>Installing the package installs all the files necessary to set up DNS. The installation creates a directory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/named and places two files, </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var</a:t>
            </a:r>
            <a:r>
              <a:rPr lang="en-US" sz="2000" b="1" dirty="0" smtClean="0">
                <a:latin typeface="Times New Roman" pitchFamily="18" charset="0"/>
                <a:cs typeface="Times New Roman" pitchFamily="18" charset="0"/>
              </a:rPr>
              <a:t>/named/named.ca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var</a:t>
            </a:r>
            <a:r>
              <a:rPr lang="en-US" sz="2000" b="1" dirty="0" smtClean="0">
                <a:latin typeface="Times New Roman" pitchFamily="18" charset="0"/>
                <a:cs typeface="Times New Roman" pitchFamily="18" charset="0"/>
              </a:rPr>
              <a:t>/named/</a:t>
            </a:r>
            <a:r>
              <a:rPr lang="en-US" sz="2000" b="1" dirty="0" err="1" smtClean="0">
                <a:latin typeface="Times New Roman" pitchFamily="18" charset="0"/>
                <a:cs typeface="Times New Roman" pitchFamily="18" charset="0"/>
              </a:rPr>
              <a:t>named.local</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here. </a:t>
            </a:r>
          </a:p>
          <a:p>
            <a:pPr algn="just"/>
            <a:r>
              <a:rPr lang="en-US" sz="2000" dirty="0" smtClean="0">
                <a:latin typeface="Times New Roman" pitchFamily="18" charset="0"/>
                <a:cs typeface="Times New Roman" pitchFamily="18" charset="0"/>
              </a:rPr>
              <a:t>These files are used for </a:t>
            </a:r>
            <a:r>
              <a:rPr lang="en-US" sz="2000" dirty="0" err="1" smtClean="0">
                <a:latin typeface="Times New Roman" pitchFamily="18" charset="0"/>
                <a:cs typeface="Times New Roman" pitchFamily="18" charset="0"/>
              </a:rPr>
              <a:t>localhost</a:t>
            </a:r>
            <a:r>
              <a:rPr lang="en-US" sz="2000" dirty="0" smtClean="0">
                <a:latin typeface="Times New Roman" pitchFamily="18" charset="0"/>
                <a:cs typeface="Times New Roman" pitchFamily="18" charset="0"/>
              </a:rPr>
              <a:t> lookups. Two files are created in the /etc directory: </a:t>
            </a:r>
            <a:r>
              <a:rPr lang="en-US" sz="2000" b="1" dirty="0" smtClean="0">
                <a:latin typeface="Times New Roman" pitchFamily="18" charset="0"/>
                <a:cs typeface="Times New Roman" pitchFamily="18" charset="0"/>
              </a:rPr>
              <a:t>/etc/</a:t>
            </a:r>
            <a:r>
              <a:rPr lang="en-US" sz="2000" b="1" dirty="0" err="1" smtClean="0">
                <a:latin typeface="Times New Roman" pitchFamily="18" charset="0"/>
                <a:cs typeface="Times New Roman" pitchFamily="18" charset="0"/>
              </a:rPr>
              <a:t>named.conf</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/etc/</a:t>
            </a:r>
            <a:r>
              <a:rPr lang="en-US" sz="2000" b="1" dirty="0" err="1" smtClean="0">
                <a:latin typeface="Times New Roman" pitchFamily="18" charset="0"/>
                <a:cs typeface="Times New Roman" pitchFamily="18" charset="0"/>
              </a:rPr>
              <a:t>named.boot</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Four files are created in /</a:t>
            </a:r>
            <a:r>
              <a:rPr lang="en-US" sz="2000" dirty="0" err="1" smtClean="0">
                <a:latin typeface="Times New Roman" pitchFamily="18" charset="0"/>
                <a:cs typeface="Times New Roman" pitchFamily="18" charset="0"/>
              </a:rPr>
              <a:t>usr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sbin</a:t>
            </a:r>
            <a:r>
              <a:rPr lang="en-US" sz="2000" dirty="0" smtClean="0">
                <a:latin typeface="Times New Roman" pitchFamily="18" charset="0"/>
                <a:cs typeface="Times New Roman" pitchFamily="18" charset="0"/>
              </a:rPr>
              <a:t>; these files are named, named-boot, named-</a:t>
            </a:r>
            <a:r>
              <a:rPr lang="en-US" sz="2000" dirty="0" err="1" smtClean="0">
                <a:latin typeface="Times New Roman" pitchFamily="18" charset="0"/>
                <a:cs typeface="Times New Roman" pitchFamily="18" charset="0"/>
              </a:rPr>
              <a:t>xfer</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rndc</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file /</a:t>
            </a:r>
            <a:r>
              <a:rPr lang="en-US" sz="2000" dirty="0" err="1" smtClean="0">
                <a:latin typeface="Times New Roman" pitchFamily="18" charset="0"/>
                <a:cs typeface="Times New Roman" pitchFamily="18" charset="0"/>
              </a:rPr>
              <a:t>usr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sbin</a:t>
            </a:r>
            <a:r>
              <a:rPr lang="en-US" sz="2000" dirty="0" smtClean="0">
                <a:latin typeface="Times New Roman" pitchFamily="18" charset="0"/>
                <a:cs typeface="Times New Roman" pitchFamily="18" charset="0"/>
              </a:rPr>
              <a:t>/named is the name server daemon; </a:t>
            </a:r>
          </a:p>
          <a:p>
            <a:pPr algn="just"/>
            <a:r>
              <a:rPr lang="en-US" sz="2000" b="1" dirty="0" smtClean="0">
                <a:latin typeface="Times New Roman" pitchFamily="18" charset="0"/>
                <a:cs typeface="Times New Roman" pitchFamily="18" charset="0"/>
              </a:rPr>
              <a:t>named-boot</a:t>
            </a:r>
            <a:r>
              <a:rPr lang="en-US" sz="2000" dirty="0" smtClean="0">
                <a:latin typeface="Times New Roman" pitchFamily="18" charset="0"/>
                <a:cs typeface="Times New Roman" pitchFamily="18" charset="0"/>
              </a:rPr>
              <a:t> is a Perl script that converts </a:t>
            </a:r>
            <a:r>
              <a:rPr lang="en-US" sz="2000" dirty="0" err="1" smtClean="0">
                <a:latin typeface="Times New Roman" pitchFamily="18" charset="0"/>
                <a:cs typeface="Times New Roman" pitchFamily="18" charset="0"/>
              </a:rPr>
              <a:t>named.boot</a:t>
            </a:r>
            <a:r>
              <a:rPr lang="en-US" sz="2000" dirty="0" smtClean="0">
                <a:latin typeface="Times New Roman" pitchFamily="18" charset="0"/>
                <a:cs typeface="Times New Roman" pitchFamily="18" charset="0"/>
              </a:rPr>
              <a:t> files to </a:t>
            </a:r>
            <a:r>
              <a:rPr lang="en-US" sz="2000" dirty="0" err="1" smtClean="0">
                <a:latin typeface="Times New Roman" pitchFamily="18" charset="0"/>
                <a:cs typeface="Times New Roman" pitchFamily="18" charset="0"/>
              </a:rPr>
              <a:t>named.conf</a:t>
            </a:r>
            <a:r>
              <a:rPr lang="en-US" sz="2000" dirty="0" smtClean="0">
                <a:latin typeface="Times New Roman" pitchFamily="18" charset="0"/>
                <a:cs typeface="Times New Roman" pitchFamily="18" charset="0"/>
              </a:rPr>
              <a:t> files; </a:t>
            </a:r>
          </a:p>
          <a:p>
            <a:pPr algn="just"/>
            <a:r>
              <a:rPr lang="en-US" sz="2000" b="1" dirty="0" smtClean="0">
                <a:latin typeface="Times New Roman" pitchFamily="18" charset="0"/>
                <a:cs typeface="Times New Roman" pitchFamily="18" charset="0"/>
              </a:rPr>
              <a:t>named-</a:t>
            </a:r>
            <a:r>
              <a:rPr lang="en-US" sz="2000" b="1" dirty="0" err="1" smtClean="0">
                <a:latin typeface="Times New Roman" pitchFamily="18" charset="0"/>
                <a:cs typeface="Times New Roman" pitchFamily="18" charset="0"/>
              </a:rPr>
              <a:t>xfer</a:t>
            </a:r>
            <a:r>
              <a:rPr lang="en-US" sz="2000" dirty="0" smtClean="0">
                <a:latin typeface="Times New Roman" pitchFamily="18" charset="0"/>
                <a:cs typeface="Times New Roman" pitchFamily="18" charset="0"/>
              </a:rPr>
              <a:t> is a transfer program for external zone files; and </a:t>
            </a:r>
          </a:p>
          <a:p>
            <a:pPr algn="just"/>
            <a:r>
              <a:rPr lang="en-US" sz="2000" b="1" dirty="0" err="1" smtClean="0">
                <a:latin typeface="Times New Roman" pitchFamily="18" charset="0"/>
                <a:cs typeface="Times New Roman" pitchFamily="18" charset="0"/>
              </a:rPr>
              <a:t>rndc</a:t>
            </a:r>
            <a:r>
              <a:rPr lang="en-US" sz="2000" dirty="0" smtClean="0">
                <a:latin typeface="Times New Roman" pitchFamily="18" charset="0"/>
                <a:cs typeface="Times New Roman" pitchFamily="18" charset="0"/>
              </a:rPr>
              <a:t> is the name  server  daemon control program. The </a:t>
            </a:r>
            <a:r>
              <a:rPr lang="en-US" sz="2000" dirty="0" err="1" smtClean="0">
                <a:latin typeface="Times New Roman" pitchFamily="18" charset="0"/>
                <a:cs typeface="Times New Roman" pitchFamily="18" charset="0"/>
              </a:rPr>
              <a:t>rndc</a:t>
            </a:r>
            <a:r>
              <a:rPr lang="en-US" sz="2000" dirty="0" smtClean="0">
                <a:latin typeface="Times New Roman" pitchFamily="18" charset="0"/>
                <a:cs typeface="Times New Roman" pitchFamily="18" charset="0"/>
              </a:rPr>
              <a:t> program is a shell script that interacts with the named daemon to provide status information, and can also be used to start, stop, or restart   the named daemon.</a:t>
            </a: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Examining Server Configuration Files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r>
              <a:rPr lang="en-US" sz="2000" dirty="0" smtClean="0">
                <a:latin typeface="Times New Roman" pitchFamily="18" charset="0"/>
                <a:cs typeface="Times New Roman" pitchFamily="18" charset="0"/>
              </a:rPr>
              <a:t>. You need five files to set up the named server. Three files are required regardless of the configuration as a master, slave, or caching-only server, and two files are used on the master </a:t>
            </a:r>
            <a:r>
              <a:rPr lang="en-US" sz="2000" dirty="0" err="1" smtClean="0">
                <a:latin typeface="Times New Roman" pitchFamily="18" charset="0"/>
                <a:cs typeface="Times New Roman" pitchFamily="18" charset="0"/>
              </a:rPr>
              <a:t>server.The</a:t>
            </a:r>
            <a:r>
              <a:rPr lang="en-US" sz="2000" dirty="0" smtClean="0">
                <a:latin typeface="Times New Roman" pitchFamily="18" charset="0"/>
                <a:cs typeface="Times New Roman" pitchFamily="18" charset="0"/>
              </a:rPr>
              <a:t> three required files are</a:t>
            </a:r>
            <a:endParaRPr lang="en-IN" sz="2000" dirty="0" smtClean="0">
              <a:latin typeface="Times New Roman" pitchFamily="18" charset="0"/>
              <a:cs typeface="Times New Roman" pitchFamily="18" charset="0"/>
            </a:endParaRPr>
          </a:p>
          <a:p>
            <a:pPr lvl="0" algn="just"/>
            <a:r>
              <a:rPr lang="en-US" sz="2000" b="1" dirty="0" err="1" smtClean="0">
                <a:latin typeface="Times New Roman" pitchFamily="18" charset="0"/>
                <a:cs typeface="Times New Roman" pitchFamily="18" charset="0"/>
              </a:rPr>
              <a:t>named.conf</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found in the /etc directory, this file contains global properties and sources of configuration files.</a:t>
            </a:r>
            <a:endParaRPr lang="en-IN"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named.ca</a:t>
            </a:r>
            <a:r>
              <a:rPr lang="en-US" sz="2000" dirty="0" smtClean="0">
                <a:latin typeface="Times New Roman" pitchFamily="18" charset="0"/>
                <a:cs typeface="Times New Roman" pitchFamily="18" charset="0"/>
              </a:rPr>
              <a:t> — found in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/named, this file contains the names and addresses of root servers.</a:t>
            </a:r>
            <a:endParaRPr lang="en-IN" sz="2000" dirty="0" smtClean="0">
              <a:latin typeface="Times New Roman" pitchFamily="18" charset="0"/>
              <a:cs typeface="Times New Roman" pitchFamily="18" charset="0"/>
            </a:endParaRPr>
          </a:p>
          <a:p>
            <a:pPr lvl="0" algn="just"/>
            <a:r>
              <a:rPr lang="en-US" sz="2000" b="1" dirty="0" err="1" smtClean="0">
                <a:latin typeface="Times New Roman" pitchFamily="18" charset="0"/>
                <a:cs typeface="Times New Roman" pitchFamily="18" charset="0"/>
              </a:rPr>
              <a:t>named.local</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found in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/named, this file provides information for resolving the loopback address for the </a:t>
            </a:r>
            <a:r>
              <a:rPr lang="en-US" sz="2000" dirty="0" err="1" smtClean="0">
                <a:latin typeface="Times New Roman" pitchFamily="18" charset="0"/>
                <a:cs typeface="Times New Roman" pitchFamily="18" charset="0"/>
              </a:rPr>
              <a:t>localhost</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The two files required for the master domain server are</a:t>
            </a:r>
            <a:endParaRPr lang="en-IN"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zone</a:t>
            </a:r>
            <a:r>
              <a:rPr lang="en-US" sz="2000" dirty="0" smtClean="0">
                <a:latin typeface="Times New Roman" pitchFamily="18" charset="0"/>
                <a:cs typeface="Times New Roman" pitchFamily="18" charset="0"/>
              </a:rPr>
              <a:t> — this file contains the names and addresses of servers and workstations in the local domain and maps names to IP addresses</a:t>
            </a:r>
            <a:endParaRPr lang="en-IN"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reverse zone </a:t>
            </a:r>
            <a:r>
              <a:rPr lang="en-US" sz="2000" dirty="0" smtClean="0">
                <a:latin typeface="Times New Roman" pitchFamily="18" charset="0"/>
                <a:cs typeface="Times New Roman" pitchFamily="18" charset="0"/>
              </a:rPr>
              <a:t>— this file provides information to map IP addresses to names</a:t>
            </a: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Types of DNS Servers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fontAlgn="base"/>
            <a:r>
              <a:rPr lang="en-IN" sz="2000" dirty="0" smtClean="0">
                <a:latin typeface="Times New Roman" pitchFamily="18" charset="0"/>
                <a:cs typeface="Times New Roman" pitchFamily="18" charset="0"/>
              </a:rPr>
              <a:t>There are three types of DNS servers:</a:t>
            </a:r>
          </a:p>
          <a:p>
            <a:pPr algn="just" fontAlgn="base"/>
            <a:r>
              <a:rPr lang="en-IN" sz="2000" b="1" dirty="0" smtClean="0">
                <a:latin typeface="Times New Roman" pitchFamily="18" charset="0"/>
                <a:cs typeface="Times New Roman" pitchFamily="18" charset="0"/>
              </a:rPr>
              <a:t>Primary DNS servers</a:t>
            </a:r>
            <a:r>
              <a:rPr lang="en-IN" sz="2000" dirty="0" smtClean="0">
                <a:latin typeface="Times New Roman" pitchFamily="18" charset="0"/>
                <a:cs typeface="Times New Roman" pitchFamily="18" charset="0"/>
              </a:rPr>
              <a:t>: They contain the domain’s configuration files and they respond to the DNS queries.</a:t>
            </a:r>
          </a:p>
          <a:p>
            <a:pPr algn="just" fontAlgn="base"/>
            <a:r>
              <a:rPr lang="en-IN" sz="2000" b="1" dirty="0" smtClean="0">
                <a:latin typeface="Times New Roman" pitchFamily="18" charset="0"/>
                <a:cs typeface="Times New Roman" pitchFamily="18" charset="0"/>
              </a:rPr>
              <a:t>Secondary DNS server</a:t>
            </a:r>
            <a:r>
              <a:rPr lang="en-IN" sz="2000" dirty="0" smtClean="0">
                <a:latin typeface="Times New Roman" pitchFamily="18" charset="0"/>
                <a:cs typeface="Times New Roman" pitchFamily="18" charset="0"/>
              </a:rPr>
              <a:t>: They work as a backup and load distribution. Primary servers know the existence of the secondary name servers and send updates to them.</a:t>
            </a:r>
          </a:p>
          <a:p>
            <a:pPr algn="just" fontAlgn="base"/>
            <a:r>
              <a:rPr lang="en-IN" sz="2000" b="1" dirty="0" smtClean="0">
                <a:latin typeface="Times New Roman" pitchFamily="18" charset="0"/>
                <a:cs typeface="Times New Roman" pitchFamily="18" charset="0"/>
              </a:rPr>
              <a:t>Caching DNS server</a:t>
            </a:r>
            <a:r>
              <a:rPr lang="en-IN" sz="2000" dirty="0" smtClean="0">
                <a:latin typeface="Times New Roman" pitchFamily="18" charset="0"/>
                <a:cs typeface="Times New Roman" pitchFamily="18" charset="0"/>
              </a:rPr>
              <a:t>: All they do is caching the DNS responses so you don’t need to ask the primary or secondary DNS server again. All DNS servers have a</a:t>
            </a:r>
            <a:r>
              <a:rPr lang="en-IN" sz="2000" dirty="0" smtClean="0"/>
              <a:t> </a:t>
            </a:r>
            <a:r>
              <a:rPr lang="en-IN" sz="2000" dirty="0" smtClean="0">
                <a:latin typeface="Times New Roman" pitchFamily="18" charset="0"/>
                <a:cs typeface="Times New Roman" pitchFamily="18" charset="0"/>
              </a:rPr>
              <a:t>cache.dns file that contains the IP addresses of all Internet root servers.</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How to Install and Configure DNS Server in Linux</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dirty="0" smtClean="0"/>
              <a:t>Covered in Lab..</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Linux SMTP Server</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fontAlgn="base"/>
            <a:r>
              <a:rPr lang="en-IN" sz="2000" dirty="0" smtClean="0">
                <a:latin typeface="Times New Roman" pitchFamily="18" charset="0"/>
                <a:cs typeface="Times New Roman" pitchFamily="18" charset="0"/>
              </a:rPr>
              <a:t>SMTP defines how a mail is sent from one host to another, it is also system independent, which means the sender and receiver can have different operating systems.</a:t>
            </a:r>
          </a:p>
          <a:p>
            <a:pPr algn="just" fontAlgn="base"/>
            <a:r>
              <a:rPr lang="en-IN" sz="2000" dirty="0" smtClean="0">
                <a:latin typeface="Times New Roman" pitchFamily="18" charset="0"/>
                <a:cs typeface="Times New Roman" pitchFamily="18" charset="0"/>
              </a:rPr>
              <a:t>SMTP requires only that a server is able to send straight ASCII text to another server, and this is done by connecting to the server on </a:t>
            </a:r>
            <a:r>
              <a:rPr lang="en-IN" sz="2000" b="1" dirty="0" smtClean="0">
                <a:latin typeface="Times New Roman" pitchFamily="18" charset="0"/>
                <a:cs typeface="Times New Roman" pitchFamily="18" charset="0"/>
              </a:rPr>
              <a:t>port 25 </a:t>
            </a:r>
            <a:r>
              <a:rPr lang="en-IN" sz="2000" dirty="0" smtClean="0">
                <a:latin typeface="Times New Roman" pitchFamily="18" charset="0"/>
                <a:cs typeface="Times New Roman" pitchFamily="18" charset="0"/>
              </a:rPr>
              <a:t>which is the standard SMTP port.</a:t>
            </a:r>
          </a:p>
          <a:p>
            <a:pPr algn="just" fontAlgn="base"/>
            <a:r>
              <a:rPr lang="en-IN" sz="2000" dirty="0" smtClean="0">
                <a:latin typeface="Times New Roman" pitchFamily="18" charset="0"/>
                <a:cs typeface="Times New Roman" pitchFamily="18" charset="0"/>
              </a:rPr>
              <a:t>Most Linux </a:t>
            </a:r>
            <a:r>
              <a:rPr lang="en-IN" sz="2000" dirty="0" err="1" smtClean="0">
                <a:latin typeface="Times New Roman" pitchFamily="18" charset="0"/>
                <a:cs typeface="Times New Roman" pitchFamily="18" charset="0"/>
              </a:rPr>
              <a:t>distros</a:t>
            </a:r>
            <a:r>
              <a:rPr lang="en-IN" sz="2000" dirty="0" smtClean="0">
                <a:latin typeface="Times New Roman" pitchFamily="18" charset="0"/>
                <a:cs typeface="Times New Roman" pitchFamily="18" charset="0"/>
              </a:rPr>
              <a:t> today are shipped with two of the most common implementations of SMTP which are </a:t>
            </a:r>
            <a:r>
              <a:rPr lang="en-IN" sz="2000" b="1" dirty="0" err="1" smtClean="0">
                <a:latin typeface="Times New Roman" pitchFamily="18" charset="0"/>
                <a:cs typeface="Times New Roman" pitchFamily="18" charset="0"/>
              </a:rPr>
              <a:t>sendmail</a:t>
            </a:r>
            <a:r>
              <a:rPr lang="en-IN" sz="2000" dirty="0" smtClean="0">
                <a:latin typeface="Times New Roman" pitchFamily="18" charset="0"/>
                <a:cs typeface="Times New Roman" pitchFamily="18" charset="0"/>
              </a:rPr>
              <a:t> and </a:t>
            </a:r>
            <a:r>
              <a:rPr lang="en-IN" sz="2000" b="1" dirty="0" smtClean="0">
                <a:latin typeface="Times New Roman" pitchFamily="18" charset="0"/>
                <a:cs typeface="Times New Roman" pitchFamily="18" charset="0"/>
              </a:rPr>
              <a:t>Postfix</a:t>
            </a:r>
            <a:r>
              <a:rPr lang="en-IN" sz="2000" dirty="0" smtClean="0">
                <a:latin typeface="Times New Roman" pitchFamily="18" charset="0"/>
                <a:cs typeface="Times New Roman" pitchFamily="18" charset="0"/>
              </a:rPr>
              <a:t>.</a:t>
            </a:r>
          </a:p>
          <a:p>
            <a:pPr algn="just" fontAlgn="base"/>
            <a:r>
              <a:rPr lang="en-IN" sz="2000" dirty="0" err="1" smtClean="0">
                <a:latin typeface="Times New Roman" pitchFamily="18" charset="0"/>
                <a:cs typeface="Times New Roman" pitchFamily="18" charset="0"/>
              </a:rPr>
              <a:t>Sendmail</a:t>
            </a:r>
            <a:r>
              <a:rPr lang="en-IN" sz="2000" dirty="0" smtClean="0">
                <a:latin typeface="Times New Roman" pitchFamily="18" charset="0"/>
                <a:cs typeface="Times New Roman" pitchFamily="18" charset="0"/>
              </a:rPr>
              <a:t> is a famous and free mail server, but it has a little complex design and less secure.</a:t>
            </a:r>
          </a:p>
          <a:p>
            <a:pPr algn="just" fontAlgn="base"/>
            <a:r>
              <a:rPr lang="en-IN" sz="2000" dirty="0" smtClean="0">
                <a:latin typeface="Times New Roman" pitchFamily="18" charset="0"/>
                <a:cs typeface="Times New Roman" pitchFamily="18" charset="0"/>
              </a:rPr>
              <a:t>The Postfix took mail server implementation one step further, it was developed with security in mind.</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Mail Service Components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fontAlgn="base">
              <a:buNone/>
            </a:pPr>
            <a:r>
              <a:rPr lang="en-IN" sz="2000" dirty="0" smtClean="0">
                <a:latin typeface="Times New Roman" pitchFamily="18" charset="0"/>
                <a:cs typeface="Times New Roman" pitchFamily="18" charset="0"/>
              </a:rPr>
              <a:t>The mail service on any mail server has three components:</a:t>
            </a:r>
          </a:p>
          <a:p>
            <a:pPr algn="just" fontAlgn="base"/>
            <a:endParaRPr lang="en-IN" sz="2000" b="1" dirty="0" smtClean="0">
              <a:latin typeface="Times New Roman" pitchFamily="18" charset="0"/>
              <a:cs typeface="Times New Roman" pitchFamily="18" charset="0"/>
            </a:endParaRPr>
          </a:p>
          <a:p>
            <a:pPr algn="just" fontAlgn="base"/>
            <a:r>
              <a:rPr lang="en-IN" sz="2000" b="1" dirty="0" smtClean="0">
                <a:latin typeface="Times New Roman" pitchFamily="18" charset="0"/>
                <a:cs typeface="Times New Roman" pitchFamily="18" charset="0"/>
              </a:rPr>
              <a:t>Mail user agent</a:t>
            </a:r>
            <a:r>
              <a:rPr lang="en-IN" sz="2000" dirty="0" smtClean="0">
                <a:latin typeface="Times New Roman" pitchFamily="18" charset="0"/>
                <a:cs typeface="Times New Roman" pitchFamily="18" charset="0"/>
              </a:rPr>
              <a:t> (MUA): this component that the user sees and interacts with like Thunderbird and Microsoft Outlook, these user agents are responsible for reading mail and allowing you to compose mail.</a:t>
            </a:r>
          </a:p>
          <a:p>
            <a:pPr algn="just" fontAlgn="base"/>
            <a:endParaRPr lang="en-IN" sz="2000" b="1" dirty="0" smtClean="0">
              <a:latin typeface="Times New Roman" pitchFamily="18" charset="0"/>
              <a:cs typeface="Times New Roman" pitchFamily="18" charset="0"/>
            </a:endParaRPr>
          </a:p>
          <a:p>
            <a:pPr algn="just" fontAlgn="base"/>
            <a:r>
              <a:rPr lang="en-IN" sz="2000" b="1" dirty="0" smtClean="0">
                <a:latin typeface="Times New Roman" pitchFamily="18" charset="0"/>
                <a:cs typeface="Times New Roman" pitchFamily="18" charset="0"/>
              </a:rPr>
              <a:t>Mail transport agent</a:t>
            </a:r>
            <a:r>
              <a:rPr lang="en-IN" sz="2000" dirty="0" smtClean="0">
                <a:latin typeface="Times New Roman" pitchFamily="18" charset="0"/>
                <a:cs typeface="Times New Roman" pitchFamily="18" charset="0"/>
              </a:rPr>
              <a:t> (MTA): this component is responsible for getting the mail from one site to another like </a:t>
            </a:r>
            <a:r>
              <a:rPr lang="en-IN" sz="2000" dirty="0" err="1" smtClean="0">
                <a:latin typeface="Times New Roman" pitchFamily="18" charset="0"/>
                <a:cs typeface="Times New Roman" pitchFamily="18" charset="0"/>
              </a:rPr>
              <a:t>Sendmail</a:t>
            </a:r>
            <a:r>
              <a:rPr lang="en-IN" sz="2000" dirty="0" smtClean="0">
                <a:latin typeface="Times New Roman" pitchFamily="18" charset="0"/>
                <a:cs typeface="Times New Roman" pitchFamily="18" charset="0"/>
              </a:rPr>
              <a:t> and Postfix.</a:t>
            </a:r>
          </a:p>
          <a:p>
            <a:pPr algn="just" fontAlgn="base"/>
            <a:endParaRPr lang="en-IN" sz="2000" b="1" dirty="0" smtClean="0">
              <a:latin typeface="Times New Roman" pitchFamily="18" charset="0"/>
              <a:cs typeface="Times New Roman" pitchFamily="18" charset="0"/>
            </a:endParaRPr>
          </a:p>
          <a:p>
            <a:pPr algn="just" fontAlgn="base"/>
            <a:r>
              <a:rPr lang="en-IN" sz="2000" b="1" dirty="0" smtClean="0">
                <a:latin typeface="Times New Roman" pitchFamily="18" charset="0"/>
                <a:cs typeface="Times New Roman" pitchFamily="18" charset="0"/>
              </a:rPr>
              <a:t>Mail delivery agent</a:t>
            </a:r>
            <a:r>
              <a:rPr lang="en-IN" sz="2000" dirty="0" smtClean="0">
                <a:latin typeface="Times New Roman" pitchFamily="18" charset="0"/>
                <a:cs typeface="Times New Roman" pitchFamily="18" charset="0"/>
              </a:rPr>
              <a:t> (MDA): this component is responsible for distributing received messages on the local machine to the appropriate user mailbox like postfix-</a:t>
            </a:r>
            <a:r>
              <a:rPr lang="en-IN" sz="2000" dirty="0" err="1" smtClean="0">
                <a:latin typeface="Times New Roman" pitchFamily="18" charset="0"/>
                <a:cs typeface="Times New Roman" pitchFamily="18" charset="0"/>
              </a:rPr>
              <a:t>maildrop</a:t>
            </a:r>
            <a:r>
              <a:rPr lang="en-IN" sz="2000" dirty="0" smtClean="0">
                <a:latin typeface="Times New Roman" pitchFamily="18" charset="0"/>
                <a:cs typeface="Times New Roman" pitchFamily="18" charset="0"/>
              </a:rPr>
              <a:t> and </a:t>
            </a:r>
            <a:r>
              <a:rPr lang="en-IN" sz="2000" dirty="0" err="1" smtClean="0">
                <a:latin typeface="Times New Roman" pitchFamily="18" charset="0"/>
                <a:cs typeface="Times New Roman" pitchFamily="18" charset="0"/>
              </a:rPr>
              <a:t>Procmail</a:t>
            </a:r>
            <a:r>
              <a:rPr lang="en-IN" sz="2000" dirty="0" smtClean="0">
                <a:latin typeface="Times New Roman" pitchFamily="18" charset="0"/>
                <a:cs typeface="Times New Roman" pitchFamily="18" charset="0"/>
              </a:rPr>
              <a:t>.</a:t>
            </a:r>
          </a:p>
          <a:p>
            <a:pPr algn="just" fontAlgn="base"/>
            <a:r>
              <a:rPr lang="en-IN" sz="2000" dirty="0" smtClean="0">
                <a:latin typeface="Times New Roman" pitchFamily="18" charset="0"/>
                <a:cs typeface="Times New Roman" pitchFamily="18" charset="0"/>
              </a:rPr>
              <a:t> </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Secure </a:t>
            </a:r>
            <a:r>
              <a:rPr lang="en-US" b="1" dirty="0" smtClean="0">
                <a:latin typeface="Times New Roman" pitchFamily="18" charset="0"/>
                <a:cs typeface="Times New Roman" pitchFamily="18" charset="0"/>
              </a:rPr>
              <a:t>Services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a:latin typeface="Arial Black" panose="020B0A04020102020204" pitchFamily="34" charset="0"/>
                <a:cs typeface="Times New Roman" pitchFamily="18" charset="0"/>
              </a:rPr>
              <a:t>There are common services, such as telnet and </a:t>
            </a:r>
            <a:r>
              <a:rPr lang="en-US" sz="2000" dirty="0" smtClean="0">
                <a:latin typeface="Arial Black" panose="020B0A04020102020204" pitchFamily="34" charset="0"/>
                <a:cs typeface="Times New Roman" pitchFamily="18" charset="0"/>
              </a:rPr>
              <a:t>ftp, that </a:t>
            </a:r>
            <a:r>
              <a:rPr lang="en-US" sz="2000" dirty="0">
                <a:latin typeface="Arial Black" panose="020B0A04020102020204" pitchFamily="34" charset="0"/>
                <a:cs typeface="Times New Roman" pitchFamily="18" charset="0"/>
              </a:rPr>
              <a:t>were written in the days when everyone trusted everybody else on the Internet. These services send all of their traffic in plain text, including passwords. </a:t>
            </a:r>
            <a:endParaRPr lang="en-US" sz="2000" dirty="0" smtClean="0">
              <a:latin typeface="Arial Black" panose="020B0A04020102020204" pitchFamily="34" charset="0"/>
              <a:cs typeface="Times New Roman" pitchFamily="18" charset="0"/>
            </a:endParaRPr>
          </a:p>
          <a:p>
            <a:pPr algn="just"/>
            <a:r>
              <a:rPr lang="en-US" sz="2000" dirty="0">
                <a:latin typeface="Arial Black" panose="020B0A04020102020204" pitchFamily="34" charset="0"/>
                <a:cs typeface="Times New Roman" pitchFamily="18" charset="0"/>
              </a:rPr>
              <a:t>These secure services provides stronger authentication controls and encrypt all their traffic to keep your data safe. You should always run secure services instead of </a:t>
            </a:r>
            <a:r>
              <a:rPr lang="en-US" sz="2000" dirty="0" smtClean="0">
                <a:latin typeface="Arial Black" panose="020B0A04020102020204" pitchFamily="34" charset="0"/>
                <a:cs typeface="Times New Roman" pitchFamily="18" charset="0"/>
              </a:rPr>
              <a:t>insecure services. Following are the services: </a:t>
            </a:r>
          </a:p>
          <a:p>
            <a:pPr algn="just"/>
            <a:r>
              <a:rPr lang="en-US" sz="2000" b="1" dirty="0" err="1">
                <a:latin typeface="Arial Black" panose="020B0A04020102020204" pitchFamily="34" charset="0"/>
                <a:cs typeface="Times New Roman" pitchFamily="18" charset="0"/>
              </a:rPr>
              <a:t>ssh</a:t>
            </a:r>
            <a:endParaRPr lang="en-IN" sz="2000" b="1" dirty="0">
              <a:latin typeface="Arial Black" panose="020B0A04020102020204" pitchFamily="34" charset="0"/>
              <a:cs typeface="Times New Roman" pitchFamily="18" charset="0"/>
            </a:endParaRPr>
          </a:p>
          <a:p>
            <a:pPr algn="just"/>
            <a:r>
              <a:rPr lang="en-US" sz="2000" b="1" dirty="0" err="1">
                <a:latin typeface="Arial Black" panose="020B0A04020102020204" pitchFamily="34" charset="0"/>
                <a:cs typeface="Times New Roman" pitchFamily="18" charset="0"/>
              </a:rPr>
              <a:t>scp</a:t>
            </a:r>
            <a:endParaRPr lang="en-IN" sz="2000" b="1" dirty="0">
              <a:latin typeface="Arial Black" panose="020B0A04020102020204" pitchFamily="34" charset="0"/>
              <a:cs typeface="Times New Roman" pitchFamily="18" charset="0"/>
            </a:endParaRPr>
          </a:p>
          <a:p>
            <a:pPr algn="just"/>
            <a:r>
              <a:rPr lang="en-US" sz="2000" b="1" dirty="0" err="1">
                <a:latin typeface="Arial Black" panose="020B0A04020102020204" pitchFamily="34" charset="0"/>
                <a:cs typeface="Times New Roman" pitchFamily="18" charset="0"/>
              </a:rPr>
              <a:t>sftp</a:t>
            </a:r>
            <a:endParaRPr lang="en-IN" sz="2000" dirty="0">
              <a:latin typeface="Arial Black" panose="020B0A04020102020204" pitchFamily="34"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smtClean="0">
                <a:latin typeface="Times New Roman" pitchFamily="18" charset="0"/>
                <a:cs typeface="Times New Roman" pitchFamily="18" charset="0"/>
              </a:rPr>
              <a:t>Setup Email Server</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fontAlgn="base"/>
            <a:r>
              <a:rPr lang="en-IN" sz="2000" dirty="0" smtClean="0">
                <a:latin typeface="Times New Roman" pitchFamily="18" charset="0"/>
                <a:cs typeface="Times New Roman" pitchFamily="18" charset="0"/>
              </a:rPr>
              <a:t>We chose Postfix mail server, which is very popular and common among system administrators today.</a:t>
            </a:r>
          </a:p>
          <a:p>
            <a:pPr algn="just" fontAlgn="base"/>
            <a:r>
              <a:rPr lang="en-IN" sz="2000" dirty="0" smtClean="0">
                <a:latin typeface="Times New Roman" pitchFamily="18" charset="0"/>
                <a:cs typeface="Times New Roman" pitchFamily="18" charset="0"/>
              </a:rPr>
              <a:t>Postfix is the default mail server on most modern Linux </a:t>
            </a:r>
            <a:r>
              <a:rPr lang="en-IN" sz="2000" dirty="0" err="1" smtClean="0">
                <a:latin typeface="Times New Roman" pitchFamily="18" charset="0"/>
                <a:cs typeface="Times New Roman" pitchFamily="18" charset="0"/>
              </a:rPr>
              <a:t>distros</a:t>
            </a:r>
            <a:r>
              <a:rPr lang="en-IN" sz="2000" dirty="0" smtClean="0">
                <a:latin typeface="Times New Roman" pitchFamily="18" charset="0"/>
                <a:cs typeface="Times New Roman" pitchFamily="18" charset="0"/>
              </a:rPr>
              <a:t>.</a:t>
            </a:r>
          </a:p>
          <a:p>
            <a:pPr algn="just" fontAlgn="base"/>
            <a:endParaRPr lang="en-IN" sz="2000" dirty="0" smtClean="0">
              <a:latin typeface="Times New Roman" pitchFamily="18" charset="0"/>
              <a:cs typeface="Times New Roman" pitchFamily="18" charset="0"/>
            </a:endParaRPr>
          </a:p>
          <a:p>
            <a:pPr algn="just" fontAlgn="base"/>
            <a:r>
              <a:rPr lang="en-IN" sz="2000" dirty="0" smtClean="0">
                <a:latin typeface="Times New Roman" pitchFamily="18" charset="0"/>
                <a:cs typeface="Times New Roman" pitchFamily="18" charset="0"/>
              </a:rPr>
              <a:t>First, check if it is installed on your system or not:</a:t>
            </a:r>
          </a:p>
          <a:p>
            <a:pPr algn="just" fontAlgn="base">
              <a:buNone/>
            </a:pPr>
            <a:r>
              <a:rPr lang="en-IN" sz="2000" dirty="0" smtClean="0">
                <a:latin typeface="Times New Roman" pitchFamily="18" charset="0"/>
                <a:cs typeface="Times New Roman" pitchFamily="18" charset="0"/>
              </a:rPr>
              <a:t>		$ rpm -</a:t>
            </a:r>
            <a:r>
              <a:rPr lang="en-IN" sz="2000" dirty="0" err="1" smtClean="0">
                <a:latin typeface="Times New Roman" pitchFamily="18" charset="0"/>
                <a:cs typeface="Times New Roman" pitchFamily="18" charset="0"/>
              </a:rPr>
              <a:t>qa</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grep</a:t>
            </a:r>
            <a:r>
              <a:rPr lang="en-IN" sz="2000" dirty="0" smtClean="0">
                <a:latin typeface="Times New Roman" pitchFamily="18" charset="0"/>
                <a:cs typeface="Times New Roman" pitchFamily="18" charset="0"/>
              </a:rPr>
              <a:t> postfix</a:t>
            </a:r>
          </a:p>
          <a:p>
            <a:pPr algn="just" fontAlgn="base"/>
            <a:endParaRPr lang="en-IN" sz="2000" dirty="0" smtClean="0">
              <a:latin typeface="Times New Roman" pitchFamily="18" charset="0"/>
              <a:cs typeface="Times New Roman" pitchFamily="18" charset="0"/>
            </a:endParaRPr>
          </a:p>
          <a:p>
            <a:pPr algn="just" fontAlgn="base"/>
            <a:r>
              <a:rPr lang="en-IN" sz="2000" dirty="0" smtClean="0">
                <a:latin typeface="Times New Roman" pitchFamily="18" charset="0"/>
                <a:cs typeface="Times New Roman" pitchFamily="18" charset="0"/>
              </a:rPr>
              <a:t>If not installed, you can install Postfix mail server on Red Hat based </a:t>
            </a:r>
            <a:r>
              <a:rPr lang="en-IN" sz="2000" dirty="0" err="1" smtClean="0">
                <a:latin typeface="Times New Roman" pitchFamily="18" charset="0"/>
                <a:cs typeface="Times New Roman" pitchFamily="18" charset="0"/>
              </a:rPr>
              <a:t>distros</a:t>
            </a:r>
            <a:r>
              <a:rPr lang="en-IN" sz="2000" dirty="0" smtClean="0">
                <a:latin typeface="Times New Roman" pitchFamily="18" charset="0"/>
                <a:cs typeface="Times New Roman" pitchFamily="18" charset="0"/>
              </a:rPr>
              <a:t> like this:</a:t>
            </a:r>
          </a:p>
          <a:p>
            <a:pPr algn="just" fontAlgn="base">
              <a:buNone/>
            </a:pP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dnf</a:t>
            </a:r>
            <a:r>
              <a:rPr lang="en-IN" sz="2000" dirty="0" smtClean="0">
                <a:latin typeface="Times New Roman" pitchFamily="18" charset="0"/>
                <a:cs typeface="Times New Roman" pitchFamily="18" charset="0"/>
              </a:rPr>
              <a:t> -y install postfix</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fontAlgn="base"/>
            <a:r>
              <a:rPr lang="en-IN" sz="2400" dirty="0" smtClean="0">
                <a:latin typeface="Times New Roman" pitchFamily="18" charset="0"/>
                <a:cs typeface="Times New Roman" pitchFamily="18" charset="0"/>
              </a:rPr>
              <a:t>Then start the postfix service and enable it on system </a:t>
            </a:r>
            <a:r>
              <a:rPr lang="en-IN" sz="2400" dirty="0" err="1" smtClean="0">
                <a:latin typeface="Times New Roman" pitchFamily="18" charset="0"/>
                <a:cs typeface="Times New Roman" pitchFamily="18" charset="0"/>
              </a:rPr>
              <a:t>startup</a:t>
            </a:r>
            <a:r>
              <a:rPr lang="en-IN" sz="2400" dirty="0" smtClean="0">
                <a:latin typeface="Times New Roman" pitchFamily="18" charset="0"/>
                <a:cs typeface="Times New Roman" pitchFamily="18" charset="0"/>
              </a:rPr>
              <a:t>:</a:t>
            </a:r>
          </a:p>
          <a:p>
            <a:pPr fontAlgn="base">
              <a:buNone/>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systemctl</a:t>
            </a:r>
            <a:r>
              <a:rPr lang="en-IN" sz="2400" b="1" dirty="0" smtClean="0">
                <a:latin typeface="Times New Roman" pitchFamily="18" charset="0"/>
                <a:cs typeface="Times New Roman" pitchFamily="18" charset="0"/>
              </a:rPr>
              <a:t> start postfix</a:t>
            </a:r>
          </a:p>
          <a:p>
            <a:pPr fontAlgn="base">
              <a:buNone/>
            </a:pPr>
            <a:endParaRPr lang="en-IN" sz="2400" dirty="0" smtClean="0">
              <a:latin typeface="Times New Roman" pitchFamily="18" charset="0"/>
              <a:cs typeface="Times New Roman" pitchFamily="18" charset="0"/>
            </a:endParaRPr>
          </a:p>
          <a:p>
            <a:pPr fontAlgn="base">
              <a:buNone/>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systemctl</a:t>
            </a:r>
            <a:r>
              <a:rPr lang="en-IN" sz="2400" b="1" dirty="0" smtClean="0">
                <a:latin typeface="Times New Roman" pitchFamily="18" charset="0"/>
                <a:cs typeface="Times New Roman" pitchFamily="18" charset="0"/>
              </a:rPr>
              <a:t> enable postfix</a:t>
            </a:r>
          </a:p>
          <a:p>
            <a:pPr fontAlgn="base"/>
            <a:endParaRPr lang="en-IN" sz="2400" dirty="0" smtClean="0">
              <a:latin typeface="Times New Roman" pitchFamily="18" charset="0"/>
              <a:cs typeface="Times New Roman" pitchFamily="18" charset="0"/>
            </a:endParaRPr>
          </a:p>
          <a:p>
            <a:pPr fontAlgn="base"/>
            <a:r>
              <a:rPr lang="en-IN" sz="2400" dirty="0" smtClean="0">
                <a:latin typeface="Times New Roman" pitchFamily="18" charset="0"/>
                <a:cs typeface="Times New Roman" pitchFamily="18" charset="0"/>
              </a:rPr>
              <a:t>On </a:t>
            </a:r>
            <a:r>
              <a:rPr lang="en-IN" sz="2400" dirty="0" err="1" smtClean="0">
                <a:latin typeface="Times New Roman" pitchFamily="18" charset="0"/>
                <a:cs typeface="Times New Roman" pitchFamily="18" charset="0"/>
              </a:rPr>
              <a:t>Debian</a:t>
            </a:r>
            <a:r>
              <a:rPr lang="en-IN" sz="2400" dirty="0" smtClean="0">
                <a:latin typeface="Times New Roman" pitchFamily="18" charset="0"/>
                <a:cs typeface="Times New Roman" pitchFamily="18" charset="0"/>
              </a:rPr>
              <a:t> based </a:t>
            </a:r>
            <a:r>
              <a:rPr lang="en-IN" sz="2400" dirty="0" err="1" smtClean="0">
                <a:latin typeface="Times New Roman" pitchFamily="18" charset="0"/>
                <a:cs typeface="Times New Roman" pitchFamily="18" charset="0"/>
              </a:rPr>
              <a:t>distros</a:t>
            </a:r>
            <a:r>
              <a:rPr lang="en-IN" sz="2400" dirty="0" smtClean="0">
                <a:latin typeface="Times New Roman" pitchFamily="18" charset="0"/>
                <a:cs typeface="Times New Roman" pitchFamily="18" charset="0"/>
              </a:rPr>
              <a:t> like </a:t>
            </a:r>
            <a:r>
              <a:rPr lang="en-IN" sz="2400" dirty="0" err="1" smtClean="0">
                <a:latin typeface="Times New Roman" pitchFamily="18" charset="0"/>
                <a:cs typeface="Times New Roman" pitchFamily="18" charset="0"/>
              </a:rPr>
              <a:t>Ubuntu</a:t>
            </a:r>
            <a:r>
              <a:rPr lang="en-IN" sz="2400" dirty="0" smtClean="0">
                <a:latin typeface="Times New Roman" pitchFamily="18" charset="0"/>
                <a:cs typeface="Times New Roman" pitchFamily="18" charset="0"/>
              </a:rPr>
              <a:t>, you can install it like this:</a:t>
            </a:r>
          </a:p>
          <a:p>
            <a:pPr fontAlgn="base">
              <a:buNone/>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 apt-get -y install postfix</a:t>
            </a:r>
          </a:p>
          <a:p>
            <a:pPr fontAlgn="base"/>
            <a:r>
              <a:rPr lang="en-IN" sz="2400" dirty="0" smtClean="0">
                <a:latin typeface="Times New Roman" pitchFamily="18" charset="0"/>
                <a:cs typeface="Times New Roman" pitchFamily="18" charset="0"/>
              </a:rPr>
              <a:t>You will be prompted to select your Postfix mail server configuration type during the installation process.</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Configuring SMTP server in Linux</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sz="2000" b="1" dirty="0" smtClean="0">
                <a:latin typeface="Times New Roman" pitchFamily="18" charset="0"/>
                <a:cs typeface="Times New Roman" pitchFamily="18" charset="0"/>
              </a:rPr>
              <a:t>Configuring Postfix</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Postfix mail server has one important configuration file /etc/postfix/main.cf where all the details are stored for the mail service.</a:t>
            </a:r>
          </a:p>
          <a:p>
            <a:r>
              <a:rPr lang="en-IN" sz="2000" dirty="0" smtClean="0">
                <a:latin typeface="Times New Roman" pitchFamily="18" charset="0"/>
                <a:cs typeface="Times New Roman" pitchFamily="18" charset="0"/>
              </a:rPr>
              <a:t>Open the file in the vi or any other text editor and look for the following section:</a:t>
            </a:r>
          </a:p>
          <a:p>
            <a:r>
              <a:rPr lang="en-IN" sz="2000" b="1" dirty="0" smtClean="0">
                <a:latin typeface="Times New Roman" pitchFamily="18" charset="0"/>
                <a:cs typeface="Times New Roman" pitchFamily="18" charset="0"/>
              </a:rPr>
              <a:t># vi /etc/postfix/main.cf</a:t>
            </a:r>
            <a:endParaRPr lang="en-IN" sz="2000" dirty="0" smtClean="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Myhostname</a:t>
            </a:r>
            <a:r>
              <a:rPr lang="en-IN" sz="2000" b="1" dirty="0" smtClean="0">
                <a:latin typeface="Times New Roman" pitchFamily="18" charset="0"/>
                <a:cs typeface="Times New Roman" pitchFamily="18" charset="0"/>
              </a:rPr>
              <a:t>=</a:t>
            </a:r>
            <a:br>
              <a:rPr lang="en-IN" sz="2000" b="1" dirty="0" smtClean="0">
                <a:latin typeface="Times New Roman" pitchFamily="18" charset="0"/>
                <a:cs typeface="Times New Roman" pitchFamily="18" charset="0"/>
              </a:rPr>
            </a:br>
            <a:r>
              <a:rPr lang="en-IN" sz="2000" b="1" dirty="0" err="1" smtClean="0">
                <a:latin typeface="Times New Roman" pitchFamily="18" charset="0"/>
                <a:cs typeface="Times New Roman" pitchFamily="18" charset="0"/>
              </a:rPr>
              <a:t>inet_interfaces</a:t>
            </a:r>
            <a:r>
              <a:rPr lang="en-IN" sz="2000" b="1" dirty="0" smtClean="0">
                <a:latin typeface="Times New Roman" pitchFamily="18" charset="0"/>
                <a:cs typeface="Times New Roman" pitchFamily="18" charset="0"/>
              </a:rPr>
              <a:t>= all</a:t>
            </a:r>
            <a:br>
              <a:rPr lang="en-IN" sz="2000" b="1" dirty="0" smtClean="0">
                <a:latin typeface="Times New Roman" pitchFamily="18" charset="0"/>
                <a:cs typeface="Times New Roman" pitchFamily="18" charset="0"/>
              </a:rPr>
            </a:br>
            <a:r>
              <a:rPr lang="en-IN" sz="2000" b="1" dirty="0" err="1" smtClean="0">
                <a:latin typeface="Times New Roman" pitchFamily="18" charset="0"/>
                <a:cs typeface="Times New Roman" pitchFamily="18" charset="0"/>
              </a:rPr>
              <a:t>inet_protocols</a:t>
            </a:r>
            <a:r>
              <a:rPr lang="en-IN" sz="2000" b="1" dirty="0" smtClean="0">
                <a:latin typeface="Times New Roman" pitchFamily="18" charset="0"/>
                <a:cs typeface="Times New Roman" pitchFamily="18" charset="0"/>
              </a:rPr>
              <a:t>= ipv4</a:t>
            </a:r>
            <a:br>
              <a:rPr lang="en-IN" sz="2000" b="1" dirty="0" smtClean="0">
                <a:latin typeface="Times New Roman" pitchFamily="18" charset="0"/>
                <a:cs typeface="Times New Roman" pitchFamily="18" charset="0"/>
              </a:rPr>
            </a:br>
            <a:r>
              <a:rPr lang="en-IN" sz="2000" b="1" dirty="0" err="1" smtClean="0">
                <a:latin typeface="Times New Roman" pitchFamily="18" charset="0"/>
                <a:cs typeface="Times New Roman" pitchFamily="18" charset="0"/>
              </a:rPr>
              <a:t>alias_maps</a:t>
            </a:r>
            <a:r>
              <a:rPr lang="en-IN" sz="2000" b="1" dirty="0" smtClean="0">
                <a:latin typeface="Times New Roman" pitchFamily="18" charset="0"/>
                <a:cs typeface="Times New Roman" pitchFamily="18" charset="0"/>
              </a:rPr>
              <a:t> = hash: /etc/aliases</a:t>
            </a:r>
            <a:br>
              <a:rPr lang="en-IN" sz="2000" b="1" dirty="0" smtClean="0">
                <a:latin typeface="Times New Roman" pitchFamily="18" charset="0"/>
                <a:cs typeface="Times New Roman" pitchFamily="18" charset="0"/>
              </a:rPr>
            </a:br>
            <a:r>
              <a:rPr lang="en-IN" sz="2000" b="1" dirty="0" err="1" smtClean="0">
                <a:latin typeface="Times New Roman" pitchFamily="18" charset="0"/>
                <a:cs typeface="Times New Roman" pitchFamily="18" charset="0"/>
              </a:rPr>
              <a:t>mydestination</a:t>
            </a:r>
            <a:r>
              <a:rPr lang="en-IN" sz="2000" b="1" dirty="0" smtClean="0">
                <a:latin typeface="Times New Roman" pitchFamily="18" charset="0"/>
                <a:cs typeface="Times New Roman" pitchFamily="18" charset="0"/>
              </a:rPr>
              <a:t> =</a:t>
            </a:r>
            <a:br>
              <a:rPr lang="en-IN" sz="2000" b="1" dirty="0" smtClean="0">
                <a:latin typeface="Times New Roman" pitchFamily="18" charset="0"/>
                <a:cs typeface="Times New Roman" pitchFamily="18" charset="0"/>
              </a:rPr>
            </a:br>
            <a:r>
              <a:rPr lang="en-IN" sz="2000" b="1" dirty="0" err="1" smtClean="0">
                <a:latin typeface="Times New Roman" pitchFamily="18" charset="0"/>
                <a:cs typeface="Times New Roman" pitchFamily="18" charset="0"/>
              </a:rPr>
              <a:t>mynetworks</a:t>
            </a:r>
            <a:r>
              <a:rPr lang="en-IN"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r>
              <a:rPr lang="en-IN" sz="2000" b="1" dirty="0" err="1" smtClean="0">
                <a:latin typeface="Times New Roman" pitchFamily="18" charset="0"/>
                <a:cs typeface="Times New Roman" pitchFamily="18" charset="0"/>
              </a:rPr>
              <a:t>myhostname</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This parameter specifies the internet hostname of this mail daemon. The default is to use the fully-qualified domain name.</a:t>
            </a:r>
          </a:p>
          <a:p>
            <a:pPr algn="just"/>
            <a:endParaRPr lang="en-IN" sz="2000"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mydestination</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This parameter specifies which destinations this machine will deliver locally. Use the configuration locally which has been provided by default in the server and change the </a:t>
            </a:r>
            <a:r>
              <a:rPr lang="en-IN" sz="2000" dirty="0" err="1" smtClean="0">
                <a:latin typeface="Times New Roman" pitchFamily="18" charset="0"/>
                <a:cs typeface="Times New Roman" pitchFamily="18" charset="0"/>
              </a:rPr>
              <a:t>localhost</a:t>
            </a:r>
            <a:r>
              <a:rPr lang="en-IN" sz="2000" dirty="0" smtClean="0">
                <a:latin typeface="Times New Roman" pitchFamily="18" charset="0"/>
                <a:cs typeface="Times New Roman" pitchFamily="18" charset="0"/>
              </a:rPr>
              <a:t> to the domain name.</a:t>
            </a:r>
          </a:p>
          <a:p>
            <a:pPr algn="just"/>
            <a:endParaRPr lang="en-IN" sz="2000" b="1"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mynetworks</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This entry will define authorized destinations that mail can be relayed from. If you are thinking to add your subnet here, there are partial chances of its success.</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You can go with </a:t>
            </a:r>
            <a:r>
              <a:rPr lang="en-IN" sz="2000" dirty="0" err="1" smtClean="0">
                <a:latin typeface="Times New Roman" pitchFamily="18" charset="0"/>
                <a:cs typeface="Times New Roman" pitchFamily="18" charset="0"/>
              </a:rPr>
              <a:t>mynetworks</a:t>
            </a:r>
            <a:r>
              <a:rPr lang="en-IN" sz="2000" dirty="0" smtClean="0">
                <a:latin typeface="Times New Roman" pitchFamily="18" charset="0"/>
                <a:cs typeface="Times New Roman" pitchFamily="18" charset="0"/>
              </a:rPr>
              <a:t> entry that looks like:</a:t>
            </a:r>
          </a:p>
          <a:p>
            <a:pPr algn="just"/>
            <a:r>
              <a:rPr lang="en-IN" sz="2000" b="1" dirty="0" err="1" smtClean="0">
                <a:latin typeface="Times New Roman" pitchFamily="18" charset="0"/>
                <a:cs typeface="Times New Roman" pitchFamily="18" charset="0"/>
              </a:rPr>
              <a:t>mynetworks</a:t>
            </a:r>
            <a:r>
              <a:rPr lang="en-IN" sz="2000" dirty="0" smtClean="0">
                <a:latin typeface="Times New Roman" pitchFamily="18" charset="0"/>
                <a:cs typeface="Times New Roman" pitchFamily="18" charset="0"/>
              </a:rPr>
              <a:t> = 127.0.0.1/8</a:t>
            </a:r>
          </a:p>
          <a:p>
            <a:pPr algn="just"/>
            <a:r>
              <a:rPr lang="en-IN" sz="2000" dirty="0" smtClean="0">
                <a:latin typeface="Times New Roman" pitchFamily="18" charset="0"/>
                <a:cs typeface="Times New Roman" pitchFamily="18" charset="0"/>
              </a:rPr>
              <a:t>The above entry is a safe entry and defines local machines only.</a:t>
            </a:r>
          </a:p>
          <a:p>
            <a:pPr algn="just"/>
            <a:r>
              <a:rPr lang="en-IN" sz="2000" dirty="0" smtClean="0">
                <a:latin typeface="Times New Roman" pitchFamily="18" charset="0"/>
                <a:cs typeface="Times New Roman" pitchFamily="18" charset="0"/>
              </a:rPr>
              <a:t>The </a:t>
            </a:r>
            <a:r>
              <a:rPr lang="en-IN" sz="2000" dirty="0" err="1" smtClean="0">
                <a:latin typeface="Times New Roman" pitchFamily="18" charset="0"/>
                <a:cs typeface="Times New Roman" pitchFamily="18" charset="0"/>
              </a:rPr>
              <a:t>inet_interfaces</a:t>
            </a:r>
            <a:r>
              <a:rPr lang="en-IN" sz="2000" dirty="0" smtClean="0">
                <a:latin typeface="Times New Roman" pitchFamily="18" charset="0"/>
                <a:cs typeface="Times New Roman" pitchFamily="18" charset="0"/>
              </a:rPr>
              <a:t> parameter specifies the network interface addresses on which it receives mails. By default, the software ensures all active interfaces on the machine. The parameter also controls the delivery of the mails to the </a:t>
            </a:r>
            <a:r>
              <a:rPr lang="en-IN" sz="2000" i="1" dirty="0" smtClean="0">
                <a:latin typeface="Times New Roman" pitchFamily="18" charset="0"/>
                <a:cs typeface="Times New Roman" pitchFamily="18" charset="0"/>
              </a:rPr>
              <a:t>user@[</a:t>
            </a:r>
            <a:r>
              <a:rPr lang="en-IN" sz="2000" i="1" dirty="0" err="1" smtClean="0">
                <a:latin typeface="Times New Roman" pitchFamily="18" charset="0"/>
                <a:cs typeface="Times New Roman" pitchFamily="18" charset="0"/>
              </a:rPr>
              <a:t>ip.address</a:t>
            </a:r>
            <a:r>
              <a:rPr lang="en-IN" sz="2000" i="1"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inet_protocols</a:t>
            </a:r>
            <a:r>
              <a:rPr lang="en-IN" sz="2000" b="1" dirty="0" smtClean="0">
                <a:latin typeface="Times New Roman" pitchFamily="18" charset="0"/>
                <a:cs typeface="Times New Roman" pitchFamily="18" charset="0"/>
              </a:rPr>
              <a:t>= ipv4</a:t>
            </a: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By default, it is set to IPv4 to ensure faster delivery of mails.</a:t>
            </a: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2400" dirty="0" smtClean="0">
                <a:latin typeface="Times New Roman" pitchFamily="18" charset="0"/>
                <a:cs typeface="Times New Roman" pitchFamily="18" charset="0"/>
              </a:rPr>
              <a:t>Now, save and exit the vi editor. Then start/enable the mail service with the command so that it will be Active after server reboot.</a:t>
            </a:r>
          </a:p>
          <a:p>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systemctl</a:t>
            </a:r>
            <a:r>
              <a:rPr lang="en-IN" sz="2400" b="1" dirty="0" smtClean="0">
                <a:latin typeface="Times New Roman" pitchFamily="18" charset="0"/>
                <a:cs typeface="Times New Roman" pitchFamily="18" charset="0"/>
              </a:rPr>
              <a:t> restart postfix</a:t>
            </a:r>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systemctl</a:t>
            </a:r>
            <a:r>
              <a:rPr lang="en-IN" sz="2400" b="1" dirty="0" smtClean="0">
                <a:latin typeface="Times New Roman" pitchFamily="18" charset="0"/>
                <a:cs typeface="Times New Roman" pitchFamily="18" charset="0"/>
              </a:rPr>
              <a:t> enable postfix</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Installation of mail service has been completed. Now it is time to create one user and test it.</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Creating users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sz="2000" dirty="0" smtClean="0">
                <a:latin typeface="Times New Roman" pitchFamily="18" charset="0"/>
                <a:cs typeface="Times New Roman" pitchFamily="18" charset="0"/>
              </a:rPr>
              <a:t>you have to make sure that you have a user name that resembles every email address you need. You can create users with the command:</a:t>
            </a:r>
          </a:p>
          <a:p>
            <a:endParaRPr lang="en-IN" sz="2000" b="1" dirty="0" smtClean="0">
              <a:latin typeface="Times New Roman" pitchFamily="18" charset="0"/>
              <a:cs typeface="Times New Roman" pitchFamily="18" charset="0"/>
            </a:endParaRPr>
          </a:p>
          <a:p>
            <a:endParaRPr lang="en-IN" sz="2000" b="1"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	# </a:t>
            </a:r>
            <a:r>
              <a:rPr lang="en-IN" sz="2000" b="1" dirty="0" err="1" smtClean="0">
                <a:latin typeface="Times New Roman" pitchFamily="18" charset="0"/>
                <a:cs typeface="Times New Roman" pitchFamily="18" charset="0"/>
              </a:rPr>
              <a:t>useradd</a:t>
            </a:r>
            <a:r>
              <a:rPr lang="en-IN" sz="2000" b="1" dirty="0" smtClean="0">
                <a:latin typeface="Times New Roman" pitchFamily="18" charset="0"/>
                <a:cs typeface="Times New Roman" pitchFamily="18" charset="0"/>
              </a:rPr>
              <a:t> -m USERNAME</a:t>
            </a:r>
            <a:r>
              <a:rPr lang="en-IN" sz="2000" dirty="0" smtClean="0">
                <a:latin typeface="Times New Roman" pitchFamily="18" charset="0"/>
                <a:cs typeface="Times New Roman" pitchFamily="18" charset="0"/>
              </a:rPr>
              <a:t> (USERNAME is the real name of the user).</a:t>
            </a:r>
          </a:p>
          <a:p>
            <a:r>
              <a:rPr lang="en-IN" sz="2000" dirty="0" smtClean="0">
                <a:latin typeface="Times New Roman" pitchFamily="18" charset="0"/>
                <a:cs typeface="Times New Roman" pitchFamily="18" charset="0"/>
              </a:rPr>
              <a:t>The next step is to give the username, a password with the command:</a:t>
            </a:r>
          </a:p>
          <a:p>
            <a:pPr>
              <a:buNone/>
            </a:pPr>
            <a:r>
              <a:rPr lang="en-IN" sz="2000" b="1" dirty="0" smtClean="0">
                <a:latin typeface="Times New Roman" pitchFamily="18" charset="0"/>
                <a:cs typeface="Times New Roman" pitchFamily="18" charset="0"/>
              </a:rPr>
              <a:t>		# </a:t>
            </a:r>
            <a:r>
              <a:rPr lang="en-IN" sz="2000" b="1" dirty="0" err="1" smtClean="0">
                <a:latin typeface="Times New Roman" pitchFamily="18" charset="0"/>
                <a:cs typeface="Times New Roman" pitchFamily="18" charset="0"/>
              </a:rPr>
              <a:t>passwd</a:t>
            </a:r>
            <a:r>
              <a:rPr lang="en-IN" sz="2000" b="1" dirty="0" smtClean="0">
                <a:latin typeface="Times New Roman" pitchFamily="18" charset="0"/>
                <a:cs typeface="Times New Roman" pitchFamily="18" charset="0"/>
              </a:rPr>
              <a:t> USERNAME</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Testing Your Server</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sz="2000" dirty="0" smtClean="0">
                <a:latin typeface="Times New Roman" pitchFamily="18" charset="0"/>
                <a:cs typeface="Times New Roman" pitchFamily="18" charset="0"/>
              </a:rPr>
              <a:t>You can use mail </a:t>
            </a:r>
            <a:r>
              <a:rPr lang="en-IN" sz="2000" dirty="0" err="1" smtClean="0">
                <a:latin typeface="Times New Roman" pitchFamily="18" charset="0"/>
                <a:cs typeface="Times New Roman" pitchFamily="18" charset="0"/>
              </a:rPr>
              <a:t>utils</a:t>
            </a:r>
            <a:r>
              <a:rPr lang="en-IN" sz="2000" dirty="0" smtClean="0">
                <a:latin typeface="Times New Roman" pitchFamily="18" charset="0"/>
                <a:cs typeface="Times New Roman" pitchFamily="18" charset="0"/>
              </a:rPr>
              <a:t> package to install necessary things to send the mails by using the command:</a:t>
            </a:r>
          </a:p>
          <a:p>
            <a:pPr>
              <a:buNone/>
            </a:pPr>
            <a:r>
              <a:rPr lang="en-IN" sz="2000" b="1" dirty="0" smtClean="0">
                <a:latin typeface="Times New Roman" pitchFamily="18" charset="0"/>
                <a:cs typeface="Times New Roman" pitchFamily="18" charset="0"/>
              </a:rPr>
              <a:t>		Yum install </a:t>
            </a:r>
            <a:r>
              <a:rPr lang="en-IN" sz="2000" b="1" dirty="0" err="1" smtClean="0">
                <a:latin typeface="Times New Roman" pitchFamily="18" charset="0"/>
                <a:cs typeface="Times New Roman" pitchFamily="18" charset="0"/>
              </a:rPr>
              <a:t>mailx</a:t>
            </a:r>
            <a:r>
              <a:rPr lang="en-IN" sz="2000" b="1" dirty="0" smtClean="0">
                <a:latin typeface="Times New Roman" pitchFamily="18" charset="0"/>
                <a:cs typeface="Times New Roman" pitchFamily="18" charset="0"/>
              </a:rPr>
              <a:t> – y</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After this, try any mail Id by typing:</a:t>
            </a:r>
          </a:p>
          <a:p>
            <a:pPr>
              <a:buNone/>
            </a:pPr>
            <a:r>
              <a:rPr lang="en-IN" sz="2000" b="1" dirty="0" smtClean="0">
                <a:latin typeface="Times New Roman" pitchFamily="18" charset="0"/>
                <a:cs typeface="Times New Roman" pitchFamily="18" charset="0"/>
              </a:rPr>
              <a:t>		Mail (</a:t>
            </a:r>
            <a:r>
              <a:rPr lang="en-IN" sz="2000" b="1" dirty="0" err="1" smtClean="0">
                <a:latin typeface="Times New Roman" pitchFamily="18" charset="0"/>
                <a:cs typeface="Times New Roman" pitchFamily="18" charset="0"/>
              </a:rPr>
              <a:t>mailid</a:t>
            </a:r>
            <a:r>
              <a:rPr lang="en-IN" sz="2000" b="1"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It will ask the subject. Enter the content you want to send.</a:t>
            </a:r>
          </a:p>
          <a:p>
            <a:r>
              <a:rPr lang="en-IN" sz="2000" dirty="0" smtClean="0">
                <a:latin typeface="Times New Roman" pitchFamily="18" charset="0"/>
                <a:cs typeface="Times New Roman" pitchFamily="18" charset="0"/>
              </a:rPr>
              <a:t>After completing, exit and end the mail by using a dot (.)</a:t>
            </a:r>
          </a:p>
          <a:p>
            <a:pPr>
              <a:buNone/>
            </a:pPr>
            <a:r>
              <a:rPr lang="en-IN" sz="2000" b="1" dirty="0" smtClean="0">
                <a:latin typeface="Times New Roman" pitchFamily="18" charset="0"/>
                <a:cs typeface="Times New Roman" pitchFamily="18" charset="0"/>
              </a:rPr>
              <a:t>	Now your mail server is ready to deliver mails as per your needs.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Maintain the E-mail security</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Choose a strong password. ...</a:t>
            </a:r>
          </a:p>
          <a:p>
            <a:pPr algn="just"/>
            <a:r>
              <a:rPr lang="en-IN" sz="2000" dirty="0" smtClean="0">
                <a:latin typeface="Times New Roman" pitchFamily="18" charset="0"/>
                <a:cs typeface="Times New Roman" pitchFamily="18" charset="0"/>
              </a:rPr>
              <a:t>Choose a strong </a:t>
            </a:r>
            <a:r>
              <a:rPr lang="en-IN" sz="2000" b="1" dirty="0" smtClean="0">
                <a:latin typeface="Times New Roman" pitchFamily="18" charset="0"/>
                <a:cs typeface="Times New Roman" pitchFamily="18" charset="0"/>
              </a:rPr>
              <a:t>security</a:t>
            </a:r>
            <a:r>
              <a:rPr lang="en-IN" sz="2000" dirty="0" smtClean="0">
                <a:latin typeface="Times New Roman" pitchFamily="18" charset="0"/>
                <a:cs typeface="Times New Roman" pitchFamily="18" charset="0"/>
              </a:rPr>
              <a:t> question. ...</a:t>
            </a:r>
          </a:p>
          <a:p>
            <a:pPr algn="just"/>
            <a:r>
              <a:rPr lang="en-IN" sz="2000" b="1" dirty="0" smtClean="0">
                <a:latin typeface="Times New Roman" pitchFamily="18" charset="0"/>
                <a:cs typeface="Times New Roman" pitchFamily="18" charset="0"/>
              </a:rPr>
              <a:t>Make</a:t>
            </a:r>
            <a:r>
              <a:rPr lang="en-IN" sz="2000" dirty="0" smtClean="0">
                <a:latin typeface="Times New Roman" pitchFamily="18" charset="0"/>
                <a:cs typeface="Times New Roman" pitchFamily="18" charset="0"/>
              </a:rPr>
              <a:t> sure you're using a </a:t>
            </a:r>
            <a:r>
              <a:rPr lang="en-IN" sz="2000" b="1" dirty="0" smtClean="0">
                <a:latin typeface="Times New Roman" pitchFamily="18" charset="0"/>
                <a:cs typeface="Times New Roman" pitchFamily="18" charset="0"/>
              </a:rPr>
              <a:t>Secure</a:t>
            </a:r>
            <a:r>
              <a:rPr lang="en-IN" sz="2000" dirty="0" smtClean="0">
                <a:latin typeface="Times New Roman" pitchFamily="18" charset="0"/>
                <a:cs typeface="Times New Roman" pitchFamily="18" charset="0"/>
              </a:rPr>
              <a:t> Socket Layers (SSL)-enabled </a:t>
            </a:r>
            <a:r>
              <a:rPr lang="en-IN" sz="2000" b="1" dirty="0" smtClean="0">
                <a:latin typeface="Times New Roman" pitchFamily="18" charset="0"/>
                <a:cs typeface="Times New Roman" pitchFamily="18" charset="0"/>
              </a:rPr>
              <a:t>email</a:t>
            </a:r>
            <a:r>
              <a:rPr lang="en-IN" sz="2000" dirty="0" smtClean="0">
                <a:latin typeface="Times New Roman" pitchFamily="18" charset="0"/>
                <a:cs typeface="Times New Roman" pitchFamily="18" charset="0"/>
              </a:rPr>
              <a:t> client, or use a </a:t>
            </a:r>
            <a:r>
              <a:rPr lang="en-IN" sz="2000" b="1" dirty="0" smtClean="0">
                <a:latin typeface="Times New Roman" pitchFamily="18" charset="0"/>
                <a:cs typeface="Times New Roman" pitchFamily="18" charset="0"/>
              </a:rPr>
              <a:t>secure email</a:t>
            </a:r>
            <a:r>
              <a:rPr lang="en-IN" sz="2000" dirty="0" smtClean="0">
                <a:latin typeface="Times New Roman" pitchFamily="18" charset="0"/>
                <a:cs typeface="Times New Roman" pitchFamily="18" charset="0"/>
              </a:rPr>
              <a:t> service that offers </a:t>
            </a:r>
            <a:r>
              <a:rPr lang="en-IN" sz="2000" dirty="0" err="1" smtClean="0">
                <a:latin typeface="Times New Roman" pitchFamily="18" charset="0"/>
                <a:cs typeface="Times New Roman" pitchFamily="18" charset="0"/>
              </a:rPr>
              <a:t>OpenPGP</a:t>
            </a:r>
            <a:r>
              <a:rPr lang="en-IN" sz="2000" dirty="0" smtClean="0">
                <a:latin typeface="Times New Roman" pitchFamily="18" charset="0"/>
                <a:cs typeface="Times New Roman" pitchFamily="18" charset="0"/>
              </a:rPr>
              <a:t> encryption.</a:t>
            </a:r>
          </a:p>
          <a:p>
            <a:pPr algn="just"/>
            <a:r>
              <a:rPr lang="en-IN" sz="2000" dirty="0" smtClean="0">
                <a:latin typeface="Times New Roman" pitchFamily="18" charset="0"/>
                <a:cs typeface="Times New Roman" pitchFamily="18" charset="0"/>
              </a:rPr>
              <a:t>Encrypt your messages: Ensure that webmail applications are able to secure logins and use encryption.</a:t>
            </a:r>
          </a:p>
          <a:p>
            <a:pPr algn="just" fontAlgn="base"/>
            <a:r>
              <a:rPr lang="en-IN" sz="2000" dirty="0" smtClean="0">
                <a:latin typeface="Times New Roman" pitchFamily="18" charset="0"/>
                <a:cs typeface="Times New Roman" pitchFamily="18" charset="0"/>
              </a:rPr>
              <a:t>Implement scanners and other tools to scan messages and block emails containing malware or other malicious files before they reach your end users.</a:t>
            </a:r>
          </a:p>
          <a:p>
            <a:pPr algn="just" fontAlgn="base"/>
            <a:r>
              <a:rPr lang="en-IN" sz="2000" dirty="0" smtClean="0">
                <a:latin typeface="Times New Roman" pitchFamily="18" charset="0"/>
                <a:cs typeface="Times New Roman" pitchFamily="18" charset="0"/>
              </a:rPr>
              <a:t>Implement a data protection solution to identify sensitive data and prevent it from being lost via email.</a:t>
            </a:r>
          </a:p>
          <a:p>
            <a:pPr algn="just"/>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Introduction to Apache Server</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Web </a:t>
            </a:r>
            <a:r>
              <a:rPr lang="en-IN" sz="2000" b="1" dirty="0" smtClean="0">
                <a:latin typeface="Times New Roman" pitchFamily="18" charset="0"/>
                <a:cs typeface="Times New Roman" pitchFamily="18" charset="0"/>
              </a:rPr>
              <a:t>Server</a:t>
            </a:r>
            <a:r>
              <a:rPr lang="en-IN" sz="2000" dirty="0" smtClean="0">
                <a:latin typeface="Times New Roman" pitchFamily="18" charset="0"/>
                <a:cs typeface="Times New Roman" pitchFamily="18" charset="0"/>
              </a:rPr>
              <a:t> is an open-source web </a:t>
            </a:r>
            <a:r>
              <a:rPr lang="en-IN" sz="2000" b="1" dirty="0" smtClean="0">
                <a:latin typeface="Times New Roman" pitchFamily="18" charset="0"/>
                <a:cs typeface="Times New Roman" pitchFamily="18" charset="0"/>
              </a:rPr>
              <a:t>server</a:t>
            </a:r>
            <a:r>
              <a:rPr lang="en-IN" sz="2000" dirty="0" smtClean="0">
                <a:latin typeface="Times New Roman" pitchFamily="18" charset="0"/>
                <a:cs typeface="Times New Roman" pitchFamily="18" charset="0"/>
              </a:rPr>
              <a:t> creation, deployment and management software. Initially developed by a group of software programmers, it is now maintained by the </a:t>
            </a:r>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Software Foundation.</a:t>
            </a:r>
          </a:p>
          <a:p>
            <a:pPr algn="just"/>
            <a:r>
              <a:rPr lang="en-IN" sz="2000" dirty="0" smtClean="0">
                <a:latin typeface="Times New Roman" pitchFamily="18" charset="0"/>
                <a:cs typeface="Times New Roman" pitchFamily="18" charset="0"/>
              </a:rPr>
              <a:t>Apache is the most popular, secure, robust, reliable and powerful web server. Apache is used by more websites than all other web servers combined.</a:t>
            </a:r>
          </a:p>
          <a:p>
            <a:pPr algn="just"/>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Why is Apache used?</a:t>
            </a:r>
          </a:p>
          <a:p>
            <a:pPr algn="just"/>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is the most widely </a:t>
            </a:r>
            <a:r>
              <a:rPr lang="en-IN" sz="2000" b="1" dirty="0" smtClean="0">
                <a:latin typeface="Times New Roman" pitchFamily="18" charset="0"/>
                <a:cs typeface="Times New Roman" pitchFamily="18" charset="0"/>
              </a:rPr>
              <a:t>used</a:t>
            </a:r>
            <a:r>
              <a:rPr lang="en-IN" sz="2000" dirty="0" smtClean="0">
                <a:latin typeface="Times New Roman" pitchFamily="18" charset="0"/>
                <a:cs typeface="Times New Roman" pitchFamily="18" charset="0"/>
              </a:rPr>
              <a:t> web server software. Developed and maintained by </a:t>
            </a:r>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Software Foundation, </a:t>
            </a:r>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is an open source software available for free. It runs on 67% of all </a:t>
            </a:r>
            <a:r>
              <a:rPr lang="en-IN" sz="2000" dirty="0" err="1" smtClean="0">
                <a:latin typeface="Times New Roman" pitchFamily="18" charset="0"/>
                <a:cs typeface="Times New Roman" pitchFamily="18" charset="0"/>
              </a:rPr>
              <a:t>webservers</a:t>
            </a:r>
            <a:r>
              <a:rPr lang="en-IN" sz="2000" dirty="0" smtClean="0">
                <a:latin typeface="Times New Roman" pitchFamily="18" charset="0"/>
                <a:cs typeface="Times New Roman" pitchFamily="18" charset="0"/>
              </a:rPr>
              <a:t> in the world. ... Most </a:t>
            </a:r>
            <a:r>
              <a:rPr lang="en-IN" sz="2000" dirty="0" err="1" smtClean="0">
                <a:latin typeface="Times New Roman" pitchFamily="18" charset="0"/>
                <a:cs typeface="Times New Roman" pitchFamily="18" charset="0"/>
              </a:rPr>
              <a:t>WordPress</a:t>
            </a:r>
            <a:r>
              <a:rPr lang="en-IN" sz="2000" dirty="0" smtClean="0">
                <a:latin typeface="Times New Roman" pitchFamily="18" charset="0"/>
                <a:cs typeface="Times New Roman" pitchFamily="18" charset="0"/>
              </a:rPr>
              <a:t> hosting providers use </a:t>
            </a:r>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as their web server software.</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all" dirty="0" smtClean="0">
                <a:latin typeface="Times New Roman" pitchFamily="18" charset="0"/>
                <a:cs typeface="Times New Roman" pitchFamily="18" charset="0"/>
              </a:rPr>
              <a:t>SSH PROTOCOL</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1800" dirty="0" smtClean="0">
                <a:latin typeface="Times New Roman" pitchFamily="18" charset="0"/>
                <a:cs typeface="Times New Roman" pitchFamily="18" charset="0"/>
              </a:rPr>
              <a:t>The SSH protocol (also referred to as Secure Shell) is a method for secure remote login from one computer to another. It provides several alternative options for strong authentication, and it protects the communications security and integrity with strong encryption. It is a secure alternative to the non-protected login protocols (such as </a:t>
            </a:r>
            <a:r>
              <a:rPr lang="en-IN" sz="1800" u="sng" dirty="0" smtClean="0">
                <a:latin typeface="Times New Roman" pitchFamily="18" charset="0"/>
                <a:cs typeface="Times New Roman" pitchFamily="18" charset="0"/>
                <a:hlinkClick r:id="rId2"/>
              </a:rPr>
              <a:t>telnet</a:t>
            </a:r>
            <a:r>
              <a:rPr lang="en-IN" sz="1800" dirty="0" smtClean="0">
                <a:latin typeface="Times New Roman" pitchFamily="18" charset="0"/>
                <a:cs typeface="Times New Roman" pitchFamily="18" charset="0"/>
              </a:rPr>
              <a:t>, rlogin) and insecure file transfer methods (such as </a:t>
            </a:r>
            <a:r>
              <a:rPr lang="en-IN" sz="1800" u="sng" dirty="0" smtClean="0">
                <a:latin typeface="Times New Roman" pitchFamily="18" charset="0"/>
                <a:cs typeface="Times New Roman" pitchFamily="18" charset="0"/>
                <a:hlinkClick r:id="rId3"/>
              </a:rPr>
              <a:t>FTP</a:t>
            </a:r>
            <a:r>
              <a:rPr lang="en-IN" sz="1800" dirty="0" smtClean="0">
                <a:latin typeface="Times New Roman" pitchFamily="18" charset="0"/>
                <a:cs typeface="Times New Roman" pitchFamily="18" charset="0"/>
              </a:rPr>
              <a:t>).</a:t>
            </a:r>
          </a:p>
          <a:p>
            <a:pPr algn="just">
              <a:buNone/>
            </a:pPr>
            <a:endParaRPr lang="en-IN" sz="1800" dirty="0" smtClean="0">
              <a:latin typeface="Times New Roman" pitchFamily="18" charset="0"/>
              <a:cs typeface="Times New Roman" pitchFamily="18" charset="0"/>
            </a:endParaRPr>
          </a:p>
          <a:p>
            <a:pPr>
              <a:buNone/>
            </a:pPr>
            <a:r>
              <a:rPr lang="en-IN" sz="2000" b="1" cap="all" dirty="0" smtClean="0">
                <a:latin typeface="Times New Roman" pitchFamily="18" charset="0"/>
                <a:cs typeface="Times New Roman" pitchFamily="18" charset="0"/>
              </a:rPr>
              <a:t>TYPICAL USES OF THE SSH PROTOCOL</a:t>
            </a:r>
          </a:p>
          <a:p>
            <a:pPr>
              <a:buNone/>
            </a:pPr>
            <a:r>
              <a:rPr lang="en-IN" sz="1800" dirty="0" smtClean="0">
                <a:latin typeface="Times New Roman" pitchFamily="18" charset="0"/>
                <a:cs typeface="Times New Roman" pitchFamily="18" charset="0"/>
              </a:rPr>
              <a:t>The protocol is used in corporate networks for:</a:t>
            </a:r>
          </a:p>
          <a:p>
            <a:r>
              <a:rPr lang="en-IN" sz="1800" dirty="0" smtClean="0">
                <a:latin typeface="Times New Roman" pitchFamily="18" charset="0"/>
                <a:cs typeface="Times New Roman" pitchFamily="18" charset="0"/>
              </a:rPr>
              <a:t>providing secure access for users and automated processes</a:t>
            </a:r>
          </a:p>
          <a:p>
            <a:r>
              <a:rPr lang="en-IN" sz="1800" dirty="0" smtClean="0">
                <a:latin typeface="Times New Roman" pitchFamily="18" charset="0"/>
                <a:cs typeface="Times New Roman" pitchFamily="18" charset="0"/>
              </a:rPr>
              <a:t>interactive and automated file transfers</a:t>
            </a:r>
          </a:p>
          <a:p>
            <a:r>
              <a:rPr lang="en-IN" sz="1800" dirty="0" smtClean="0">
                <a:latin typeface="Times New Roman" pitchFamily="18" charset="0"/>
                <a:cs typeface="Times New Roman" pitchFamily="18" charset="0"/>
              </a:rPr>
              <a:t>issuing remote commands</a:t>
            </a:r>
          </a:p>
          <a:p>
            <a:r>
              <a:rPr lang="en-IN" sz="1800" dirty="0" smtClean="0">
                <a:latin typeface="Times New Roman" pitchFamily="18" charset="0"/>
                <a:cs typeface="Times New Roman" pitchFamily="18" charset="0"/>
              </a:rPr>
              <a:t>managing network infrastructure and other mission-critical system components.</a:t>
            </a:r>
          </a:p>
          <a:p>
            <a:pPr algn="just"/>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How does it works?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The </a:t>
            </a:r>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server is set up to run through configuration files, in which directives are added to control its </a:t>
            </a:r>
            <a:r>
              <a:rPr lang="en-IN" sz="2000" dirty="0" err="1" smtClean="0">
                <a:latin typeface="Times New Roman" pitchFamily="18" charset="0"/>
                <a:cs typeface="Times New Roman" pitchFamily="18" charset="0"/>
              </a:rPr>
              <a:t>behavior</a:t>
            </a:r>
            <a:r>
              <a:rPr lang="en-IN" sz="2000" dirty="0" smtClean="0">
                <a:latin typeface="Times New Roman" pitchFamily="18" charset="0"/>
                <a:cs typeface="Times New Roman" pitchFamily="18" charset="0"/>
              </a:rPr>
              <a:t>. </a:t>
            </a:r>
          </a:p>
          <a:p>
            <a:pPr algn="just"/>
            <a:r>
              <a:rPr lang="en-IN" sz="2000" dirty="0" smtClean="0">
                <a:latin typeface="Times New Roman" pitchFamily="18" charset="0"/>
                <a:cs typeface="Times New Roman" pitchFamily="18" charset="0"/>
              </a:rPr>
              <a:t>In its idle state, </a:t>
            </a:r>
            <a:r>
              <a:rPr lang="en-IN" sz="2000" b="1" dirty="0" smtClean="0">
                <a:latin typeface="Times New Roman" pitchFamily="18" charset="0"/>
                <a:cs typeface="Times New Roman" pitchFamily="18" charset="0"/>
              </a:rPr>
              <a:t>Apache</a:t>
            </a:r>
            <a:r>
              <a:rPr lang="en-IN" sz="2000" dirty="0" smtClean="0">
                <a:latin typeface="Times New Roman" pitchFamily="18" charset="0"/>
                <a:cs typeface="Times New Roman" pitchFamily="18" charset="0"/>
              </a:rPr>
              <a:t> listens to the IP addresses identified in its </a:t>
            </a:r>
            <a:r>
              <a:rPr lang="en-IN" sz="2000" dirty="0" err="1" smtClean="0">
                <a:latin typeface="Times New Roman" pitchFamily="18" charset="0"/>
                <a:cs typeface="Times New Roman" pitchFamily="18" charset="0"/>
              </a:rPr>
              <a:t>config</a:t>
            </a:r>
            <a:r>
              <a:rPr lang="en-IN" sz="2000" dirty="0" smtClean="0">
                <a:latin typeface="Times New Roman" pitchFamily="18" charset="0"/>
                <a:cs typeface="Times New Roman" pitchFamily="18" charset="0"/>
              </a:rPr>
              <a:t> file (</a:t>
            </a:r>
            <a:r>
              <a:rPr lang="en-IN" sz="2000" dirty="0" err="1" smtClean="0">
                <a:latin typeface="Times New Roman" pitchFamily="18" charset="0"/>
                <a:cs typeface="Times New Roman" pitchFamily="18" charset="0"/>
              </a:rPr>
              <a:t>HTTPd.conf</a:t>
            </a:r>
            <a:r>
              <a:rPr lang="en-IN" sz="2000" dirty="0" smtClean="0">
                <a:latin typeface="Times New Roman" pitchFamily="18" charset="0"/>
                <a:cs typeface="Times New Roman" pitchFamily="18" charset="0"/>
              </a:rPr>
              <a:t>). ... The browser then connects to a DNS server, which translates the domain names to their IP addresses.</a:t>
            </a:r>
            <a:endParaRPr lang="en-IN"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buNone/>
            </a:pPr>
            <a:r>
              <a:rPr lang="en-IN" sz="2000" b="1" dirty="0" smtClean="0">
                <a:latin typeface="Times New Roman" pitchFamily="18" charset="0"/>
                <a:cs typeface="Times New Roman" pitchFamily="18" charset="0"/>
              </a:rPr>
              <a:t>Two packages are required for Apache server</a:t>
            </a:r>
            <a:endParaRPr lang="en-IN" sz="2000" dirty="0" smtClean="0">
              <a:latin typeface="Times New Roman" pitchFamily="18" charset="0"/>
              <a:cs typeface="Times New Roman" pitchFamily="18" charset="0"/>
            </a:endParaRPr>
          </a:p>
          <a:p>
            <a:pPr algn="just">
              <a:buFont typeface="Wingdings" pitchFamily="2" charset="2"/>
              <a:buChar char="Ø"/>
            </a:pPr>
            <a:r>
              <a:rPr lang="en-IN" sz="2000" dirty="0" err="1" smtClean="0">
                <a:latin typeface="Times New Roman" pitchFamily="18" charset="0"/>
                <a:cs typeface="Times New Roman" pitchFamily="18" charset="0"/>
              </a:rPr>
              <a:t>httpd</a:t>
            </a:r>
            <a:endParaRPr lang="en-IN" sz="2000" dirty="0" smtClean="0">
              <a:latin typeface="Times New Roman" pitchFamily="18" charset="0"/>
              <a:cs typeface="Times New Roman" pitchFamily="18" charset="0"/>
            </a:endParaRPr>
          </a:p>
          <a:p>
            <a:pPr algn="just">
              <a:buFont typeface="Wingdings" pitchFamily="2" charset="2"/>
              <a:buChar char="Ø"/>
            </a:pPr>
            <a:r>
              <a:rPr lang="en-IN" sz="2000" dirty="0" err="1" smtClean="0">
                <a:latin typeface="Times New Roman" pitchFamily="18" charset="0"/>
                <a:cs typeface="Times New Roman" pitchFamily="18" charset="0"/>
              </a:rPr>
              <a:t>mod_ssl</a:t>
            </a:r>
            <a:endParaRPr lang="en-IN" sz="2000" dirty="0" smtClean="0">
              <a:latin typeface="Times New Roman" pitchFamily="18" charset="0"/>
              <a:cs typeface="Times New Roman" pitchFamily="18" charset="0"/>
            </a:endParaRPr>
          </a:p>
          <a:p>
            <a:pPr algn="just">
              <a:buFont typeface="Wingdings" pitchFamily="2" charset="2"/>
              <a:buChar char="Ø"/>
            </a:pPr>
            <a:r>
              <a:rPr lang="en-IN" sz="2000" dirty="0" err="1" smtClean="0">
                <a:latin typeface="Times New Roman" pitchFamily="18" charset="0"/>
                <a:cs typeface="Times New Roman" pitchFamily="18" charset="0"/>
              </a:rPr>
              <a:t>Elinks</a:t>
            </a: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httpd</a:t>
            </a:r>
            <a:r>
              <a:rPr lang="en-IN" sz="2000" dirty="0" smtClean="0">
                <a:latin typeface="Times New Roman" pitchFamily="18" charset="0"/>
                <a:cs typeface="Times New Roman" pitchFamily="18" charset="0"/>
              </a:rPr>
              <a:t> package install Apache web server.</a:t>
            </a:r>
          </a:p>
          <a:p>
            <a:pPr algn="just"/>
            <a:endParaRPr lang="en-IN" sz="2000" b="1" dirty="0" smtClean="0">
              <a:latin typeface="Times New Roman" pitchFamily="18" charset="0"/>
              <a:cs typeface="Times New Roman" pitchFamily="18" charset="0"/>
            </a:endParaRPr>
          </a:p>
          <a:p>
            <a:pPr algn="just"/>
            <a:r>
              <a:rPr lang="en-IN" sz="2000" b="1" dirty="0" err="1" smtClean="0">
                <a:latin typeface="Times New Roman" pitchFamily="18" charset="0"/>
                <a:cs typeface="Times New Roman" pitchFamily="18" charset="0"/>
              </a:rPr>
              <a:t>mod_ssl</a:t>
            </a:r>
            <a:r>
              <a:rPr lang="en-IN" sz="2000" dirty="0" smtClean="0">
                <a:latin typeface="Times New Roman" pitchFamily="18" charset="0"/>
                <a:cs typeface="Times New Roman" pitchFamily="18" charset="0"/>
              </a:rPr>
              <a:t> is the additional package which required to create secure websites</a:t>
            </a:r>
          </a:p>
          <a:p>
            <a:pPr algn="just"/>
            <a:endParaRPr lang="en-IN" sz="2000" b="1" smtClean="0">
              <a:latin typeface="Times New Roman" pitchFamily="18" charset="0"/>
              <a:cs typeface="Times New Roman" pitchFamily="18" charset="0"/>
            </a:endParaRPr>
          </a:p>
          <a:p>
            <a:pPr algn="just"/>
            <a:r>
              <a:rPr lang="en-IN" sz="2000" b="1" smtClean="0">
                <a:latin typeface="Times New Roman" pitchFamily="18" charset="0"/>
                <a:cs typeface="Times New Roman" pitchFamily="18" charset="0"/>
              </a:rPr>
              <a:t>elinks</a:t>
            </a:r>
            <a:r>
              <a:rPr lang="en-IN" sz="2000" dirty="0" smtClean="0">
                <a:latin typeface="Times New Roman" pitchFamily="18" charset="0"/>
                <a:cs typeface="Times New Roman" pitchFamily="18" charset="0"/>
              </a:rPr>
              <a:t> is the additional package for text based web browser.</a:t>
            </a:r>
          </a:p>
          <a:p>
            <a:pPr algn="just"/>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all" dirty="0" smtClean="0">
                <a:latin typeface="Times New Roman" pitchFamily="18" charset="0"/>
                <a:cs typeface="Times New Roman" pitchFamily="18" charset="0"/>
              </a:rPr>
              <a:t>HOW DOES THE SSH PROTOCOL WORK</a:t>
            </a:r>
            <a:endParaRPr lang="en-IN" dirty="0">
              <a:latin typeface="Times New Roman" pitchFamily="18" charset="0"/>
              <a:cs typeface="Times New Roman" pitchFamily="18" charset="0"/>
            </a:endParaRPr>
          </a:p>
        </p:txBody>
      </p:sp>
      <p:pic>
        <p:nvPicPr>
          <p:cNvPr id="4" name="Content Placeholder 3" descr="how-does-ssh-protocol-work-920x272-SWKuhzNV.png"/>
          <p:cNvPicPr>
            <a:picLocks noGrp="1" noChangeAspect="1"/>
          </p:cNvPicPr>
          <p:nvPr>
            <p:ph sz="quarter" idx="1"/>
          </p:nvPr>
        </p:nvPicPr>
        <p:blipFill>
          <a:blip r:embed="rId2" cstate="print"/>
          <a:stretch>
            <a:fillRect/>
          </a:stretch>
        </p:blipFill>
        <p:spPr>
          <a:xfrm>
            <a:off x="323528" y="1844824"/>
            <a:ext cx="8568952" cy="396044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SCP LINUX (SECURE COPY LINUX)</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fontAlgn="base"/>
            <a:r>
              <a:rPr lang="en-IN" sz="2000" dirty="0" smtClean="0">
                <a:latin typeface="Times New Roman" pitchFamily="18" charset="0"/>
                <a:cs typeface="Times New Roman" pitchFamily="18" charset="0"/>
              </a:rPr>
              <a:t>SCP or secure copy allows secure transferring of files between a local host and a remote host or between two remote hosts. It uses the same authentication and security as the Secure Shell (SSH) protocol from which it is based. SCP on Linux is loved for it’s simplicity, security and pre-installed availability.</a:t>
            </a:r>
          </a:p>
          <a:p>
            <a:pPr algn="just" fontAlgn="base">
              <a:buNone/>
            </a:pPr>
            <a:r>
              <a:rPr lang="en-IN" sz="2000" b="1" dirty="0" smtClean="0">
                <a:latin typeface="Times New Roman" pitchFamily="18" charset="0"/>
                <a:cs typeface="Times New Roman" pitchFamily="18" charset="0"/>
              </a:rPr>
              <a:t>Function</a:t>
            </a:r>
          </a:p>
          <a:p>
            <a:pPr algn="just"/>
            <a:r>
              <a:rPr lang="en-IN" sz="2000" dirty="0" smtClean="0">
                <a:latin typeface="Times New Roman" pitchFamily="18" charset="0"/>
                <a:cs typeface="Times New Roman" pitchFamily="18" charset="0"/>
              </a:rPr>
              <a:t>Normally, a client initiates an SSH connection to the remote host, and requests an SCP process to be started on the remote server. The remote SCP process can operate in one of two modes:</a:t>
            </a:r>
          </a:p>
          <a:p>
            <a:pPr algn="just"/>
            <a:r>
              <a:rPr lang="en-IN" sz="2000" dirty="0" smtClean="0">
                <a:latin typeface="Times New Roman" pitchFamily="18" charset="0"/>
                <a:cs typeface="Times New Roman" pitchFamily="18" charset="0"/>
              </a:rPr>
              <a:t>source mode, which reads files (usually from disk) and sends them back to the client, or</a:t>
            </a:r>
          </a:p>
          <a:p>
            <a:pPr algn="just"/>
            <a:r>
              <a:rPr lang="en-IN" sz="2000" dirty="0" smtClean="0">
                <a:latin typeface="Times New Roman" pitchFamily="18" charset="0"/>
                <a:cs typeface="Times New Roman" pitchFamily="18" charset="0"/>
              </a:rPr>
              <a:t>sink mode, which accepts the files sent by the client and writes them (usually to disk) on the remote host.</a:t>
            </a:r>
          </a:p>
          <a:p>
            <a:pPr>
              <a:buNone/>
            </a:pPr>
            <a:r>
              <a:rPr lang="en-IN" sz="1700" b="1" dirty="0" smtClean="0">
                <a:latin typeface="Times New Roman" pitchFamily="18" charset="0"/>
                <a:cs typeface="Times New Roman" pitchFamily="18" charset="0"/>
              </a:rPr>
              <a:t>Copying file to host:</a:t>
            </a:r>
          </a:p>
          <a:p>
            <a:pPr>
              <a:buNone/>
            </a:pPr>
            <a:r>
              <a:rPr lang="en-IN" sz="1700" dirty="0" smtClean="0">
                <a:latin typeface="Times New Roman" pitchFamily="18" charset="0"/>
                <a:cs typeface="Times New Roman" pitchFamily="18" charset="0"/>
              </a:rPr>
              <a:t>	</a:t>
            </a:r>
            <a:r>
              <a:rPr lang="en-IN" sz="1700" dirty="0" err="1" smtClean="0">
                <a:latin typeface="Times New Roman" pitchFamily="18" charset="0"/>
                <a:cs typeface="Times New Roman" pitchFamily="18" charset="0"/>
              </a:rPr>
              <a:t>scp</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SourceFile</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user</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host</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directory</a:t>
            </a:r>
            <a:r>
              <a:rPr lang="en-IN" sz="1700" dirty="0"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TargetFile</a:t>
            </a:r>
            <a:r>
              <a:rPr lang="en-IN" sz="1700" dirty="0" smtClean="0">
                <a:latin typeface="Times New Roman" pitchFamily="18" charset="0"/>
                <a:cs typeface="Times New Roman" pitchFamily="18" charset="0"/>
              </a:rPr>
              <a:t> </a:t>
            </a:r>
          </a:p>
          <a:p>
            <a:pPr>
              <a:buNone/>
            </a:pPr>
            <a:r>
              <a:rPr lang="en-IN" sz="1700" b="1" dirty="0" smtClean="0">
                <a:latin typeface="Times New Roman" pitchFamily="18" charset="0"/>
                <a:cs typeface="Times New Roman" pitchFamily="18" charset="0"/>
              </a:rPr>
              <a:t>Copying file from host:</a:t>
            </a:r>
          </a:p>
          <a:p>
            <a:pPr>
              <a:buNone/>
            </a:pPr>
            <a:r>
              <a:rPr lang="en-IN" sz="1700" dirty="0" smtClean="0">
                <a:latin typeface="Times New Roman" pitchFamily="18" charset="0"/>
                <a:cs typeface="Times New Roman" pitchFamily="18" charset="0"/>
              </a:rPr>
              <a:t>	</a:t>
            </a:r>
            <a:r>
              <a:rPr lang="en-IN" sz="1700" dirty="0" err="1" smtClean="0">
                <a:latin typeface="Times New Roman" pitchFamily="18" charset="0"/>
                <a:cs typeface="Times New Roman" pitchFamily="18" charset="0"/>
              </a:rPr>
              <a:t>scp</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user</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host</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directory</a:t>
            </a:r>
            <a:r>
              <a:rPr lang="en-IN" sz="1700" dirty="0"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SourceFile</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TargetFile</a:t>
            </a:r>
            <a:r>
              <a:rPr lang="en-IN" sz="1700" dirty="0" smtClean="0">
                <a:latin typeface="Times New Roman" pitchFamily="18" charset="0"/>
                <a:cs typeface="Times New Roman" pitchFamily="18" charset="0"/>
              </a:rPr>
              <a:t> </a:t>
            </a:r>
          </a:p>
          <a:p>
            <a:pPr>
              <a:buNone/>
            </a:pPr>
            <a:r>
              <a:rPr lang="en-IN" sz="1700" dirty="0" smtClean="0">
                <a:latin typeface="Times New Roman" pitchFamily="18" charset="0"/>
                <a:cs typeface="Times New Roman" pitchFamily="18" charset="0"/>
              </a:rPr>
              <a:t>	</a:t>
            </a:r>
            <a:r>
              <a:rPr lang="en-IN" sz="1700" dirty="0" err="1" smtClean="0">
                <a:latin typeface="Times New Roman" pitchFamily="18" charset="0"/>
                <a:cs typeface="Times New Roman" pitchFamily="18" charset="0"/>
              </a:rPr>
              <a:t>scp</a:t>
            </a:r>
            <a:r>
              <a:rPr lang="en-IN" sz="1700" dirty="0" smtClean="0">
                <a:latin typeface="Times New Roman" pitchFamily="18" charset="0"/>
                <a:cs typeface="Times New Roman" pitchFamily="18" charset="0"/>
              </a:rPr>
              <a:t> -r </a:t>
            </a:r>
            <a:r>
              <a:rPr lang="en-IN" sz="1700" i="1" dirty="0" err="1" smtClean="0">
                <a:latin typeface="Times New Roman" pitchFamily="18" charset="0"/>
                <a:cs typeface="Times New Roman" pitchFamily="18" charset="0"/>
              </a:rPr>
              <a:t>user</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host</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directory</a:t>
            </a:r>
            <a:r>
              <a:rPr lang="en-IN" sz="1700" dirty="0"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SourceFolder</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TargetFolder</a:t>
            </a:r>
            <a:endParaRPr lang="en-IN" sz="17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SCP LINUX (SECURE COPY LINUX)</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fontAlgn="base"/>
            <a:r>
              <a:rPr lang="en-IN" sz="2000" dirty="0" smtClean="0">
                <a:latin typeface="Times New Roman" pitchFamily="18" charset="0"/>
                <a:cs typeface="Times New Roman" pitchFamily="18" charset="0"/>
              </a:rPr>
              <a:t>SCP or secure copy allows secure transferring of files between a local host and a remote host or between two remote hosts. It uses the same authentication and security as the Secure Shell (SSH) protocol from which it is based. SCP on Linux is loved for it’s simplicity, security and pre-installed availability.</a:t>
            </a:r>
          </a:p>
          <a:p>
            <a:pPr algn="just" fontAlgn="base">
              <a:buNone/>
            </a:pPr>
            <a:r>
              <a:rPr lang="en-IN" sz="2000" b="1" dirty="0" smtClean="0">
                <a:latin typeface="Times New Roman" pitchFamily="18" charset="0"/>
                <a:cs typeface="Times New Roman" pitchFamily="18" charset="0"/>
              </a:rPr>
              <a:t>Function</a:t>
            </a:r>
          </a:p>
          <a:p>
            <a:pPr algn="just"/>
            <a:r>
              <a:rPr lang="en-IN" sz="2000" dirty="0" smtClean="0">
                <a:latin typeface="Times New Roman" pitchFamily="18" charset="0"/>
                <a:cs typeface="Times New Roman" pitchFamily="18" charset="0"/>
              </a:rPr>
              <a:t>Normally, a client initiates an SSH connection to the remote host, and requests an SCP process to be started on the remote server. The remote SCP process can operate in one of two modes:</a:t>
            </a:r>
          </a:p>
          <a:p>
            <a:pPr algn="just"/>
            <a:r>
              <a:rPr lang="en-IN" sz="2000" dirty="0" smtClean="0">
                <a:latin typeface="Times New Roman" pitchFamily="18" charset="0"/>
                <a:cs typeface="Times New Roman" pitchFamily="18" charset="0"/>
              </a:rPr>
              <a:t>source mode, which reads files (usually from disk) and sends them back to the client, or</a:t>
            </a:r>
          </a:p>
          <a:p>
            <a:pPr algn="just"/>
            <a:r>
              <a:rPr lang="en-IN" sz="2000" dirty="0" smtClean="0">
                <a:latin typeface="Times New Roman" pitchFamily="18" charset="0"/>
                <a:cs typeface="Times New Roman" pitchFamily="18" charset="0"/>
              </a:rPr>
              <a:t>sink mode, which accepts the files sent by the client and writes them (usually to disk) on the remote host.</a:t>
            </a:r>
          </a:p>
          <a:p>
            <a:pPr>
              <a:buNone/>
            </a:pPr>
            <a:r>
              <a:rPr lang="en-IN" sz="1700" b="1" dirty="0" smtClean="0">
                <a:latin typeface="Times New Roman" pitchFamily="18" charset="0"/>
                <a:cs typeface="Times New Roman" pitchFamily="18" charset="0"/>
              </a:rPr>
              <a:t>Copying file to host:</a:t>
            </a:r>
          </a:p>
          <a:p>
            <a:pPr>
              <a:buNone/>
            </a:pPr>
            <a:r>
              <a:rPr lang="en-IN" sz="1700" dirty="0" smtClean="0">
                <a:latin typeface="Times New Roman" pitchFamily="18" charset="0"/>
                <a:cs typeface="Times New Roman" pitchFamily="18" charset="0"/>
              </a:rPr>
              <a:t>	</a:t>
            </a:r>
            <a:r>
              <a:rPr lang="en-IN" sz="1700" dirty="0" err="1" smtClean="0">
                <a:latin typeface="Times New Roman" pitchFamily="18" charset="0"/>
                <a:cs typeface="Times New Roman" pitchFamily="18" charset="0"/>
              </a:rPr>
              <a:t>scp</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SourceFile</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user</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host</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directory</a:t>
            </a:r>
            <a:r>
              <a:rPr lang="en-IN" sz="1700" dirty="0"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TargetFile</a:t>
            </a:r>
            <a:r>
              <a:rPr lang="en-IN" sz="1700" dirty="0" smtClean="0">
                <a:latin typeface="Times New Roman" pitchFamily="18" charset="0"/>
                <a:cs typeface="Times New Roman" pitchFamily="18" charset="0"/>
              </a:rPr>
              <a:t> </a:t>
            </a:r>
          </a:p>
          <a:p>
            <a:pPr>
              <a:buNone/>
            </a:pPr>
            <a:r>
              <a:rPr lang="en-IN" sz="1700" b="1" dirty="0" smtClean="0">
                <a:latin typeface="Times New Roman" pitchFamily="18" charset="0"/>
                <a:cs typeface="Times New Roman" pitchFamily="18" charset="0"/>
              </a:rPr>
              <a:t>Copying file from host:</a:t>
            </a:r>
          </a:p>
          <a:p>
            <a:pPr>
              <a:buNone/>
            </a:pPr>
            <a:r>
              <a:rPr lang="en-IN" sz="1700" dirty="0" smtClean="0">
                <a:latin typeface="Times New Roman" pitchFamily="18" charset="0"/>
                <a:cs typeface="Times New Roman" pitchFamily="18" charset="0"/>
              </a:rPr>
              <a:t>	</a:t>
            </a:r>
            <a:r>
              <a:rPr lang="en-IN" sz="1700" dirty="0" err="1" smtClean="0">
                <a:latin typeface="Times New Roman" pitchFamily="18" charset="0"/>
                <a:cs typeface="Times New Roman" pitchFamily="18" charset="0"/>
              </a:rPr>
              <a:t>scp</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user</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host</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directory</a:t>
            </a:r>
            <a:r>
              <a:rPr lang="en-IN" sz="1700" dirty="0"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SourceFile</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TargetFile</a:t>
            </a:r>
            <a:r>
              <a:rPr lang="en-IN" sz="1700" dirty="0" smtClean="0">
                <a:latin typeface="Times New Roman" pitchFamily="18" charset="0"/>
                <a:cs typeface="Times New Roman" pitchFamily="18" charset="0"/>
              </a:rPr>
              <a:t> </a:t>
            </a:r>
          </a:p>
          <a:p>
            <a:pPr>
              <a:buNone/>
            </a:pPr>
            <a:r>
              <a:rPr lang="en-IN" sz="1700" dirty="0" smtClean="0">
                <a:latin typeface="Times New Roman" pitchFamily="18" charset="0"/>
                <a:cs typeface="Times New Roman" pitchFamily="18" charset="0"/>
              </a:rPr>
              <a:t>	</a:t>
            </a:r>
            <a:r>
              <a:rPr lang="en-IN" sz="1700" dirty="0" err="1" smtClean="0">
                <a:latin typeface="Times New Roman" pitchFamily="18" charset="0"/>
                <a:cs typeface="Times New Roman" pitchFamily="18" charset="0"/>
              </a:rPr>
              <a:t>scp</a:t>
            </a:r>
            <a:r>
              <a:rPr lang="en-IN" sz="1700" dirty="0" smtClean="0">
                <a:latin typeface="Times New Roman" pitchFamily="18" charset="0"/>
                <a:cs typeface="Times New Roman" pitchFamily="18" charset="0"/>
              </a:rPr>
              <a:t> -r </a:t>
            </a:r>
            <a:r>
              <a:rPr lang="en-IN" sz="1700" i="1" dirty="0" err="1" smtClean="0">
                <a:latin typeface="Times New Roman" pitchFamily="18" charset="0"/>
                <a:cs typeface="Times New Roman" pitchFamily="18" charset="0"/>
              </a:rPr>
              <a:t>user</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host</a:t>
            </a:r>
            <a:r>
              <a:rPr lang="en-IN" sz="1700" dirty="0" err="1"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directory</a:t>
            </a:r>
            <a:r>
              <a:rPr lang="en-IN" sz="1700" dirty="0" smtClean="0">
                <a:latin typeface="Times New Roman" pitchFamily="18" charset="0"/>
                <a:cs typeface="Times New Roman" pitchFamily="18" charset="0"/>
              </a:rPr>
              <a:t>/</a:t>
            </a:r>
            <a:r>
              <a:rPr lang="en-IN" sz="1700" i="1" dirty="0" err="1" smtClean="0">
                <a:latin typeface="Times New Roman" pitchFamily="18" charset="0"/>
                <a:cs typeface="Times New Roman" pitchFamily="18" charset="0"/>
              </a:rPr>
              <a:t>SourceFolder</a:t>
            </a:r>
            <a:r>
              <a:rPr lang="en-IN" sz="1700" dirty="0" smtClean="0">
                <a:latin typeface="Times New Roman" pitchFamily="18" charset="0"/>
                <a:cs typeface="Times New Roman" pitchFamily="18" charset="0"/>
              </a:rPr>
              <a:t> </a:t>
            </a:r>
            <a:r>
              <a:rPr lang="en-IN" sz="1700" i="1" dirty="0" err="1" smtClean="0">
                <a:latin typeface="Times New Roman" pitchFamily="18" charset="0"/>
                <a:cs typeface="Times New Roman" pitchFamily="18" charset="0"/>
              </a:rPr>
              <a:t>TargetFolder</a:t>
            </a:r>
            <a:endParaRPr lang="en-IN" sz="17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SFTP</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Secure File Transfer Program, also known as </a:t>
            </a:r>
            <a:r>
              <a:rPr lang="en-US" sz="2000" dirty="0" err="1" smtClean="0">
                <a:latin typeface="Times New Roman" pitchFamily="18" charset="0"/>
                <a:cs typeface="Times New Roman" pitchFamily="18" charset="0"/>
              </a:rPr>
              <a:t>sftp</a:t>
            </a:r>
            <a:r>
              <a:rPr lang="en-US" sz="2000" dirty="0" smtClean="0">
                <a:latin typeface="Times New Roman" pitchFamily="18" charset="0"/>
                <a:cs typeface="Times New Roman" pitchFamily="18" charset="0"/>
              </a:rPr>
              <a:t>, is an FTP client that performs all its functions over </a:t>
            </a:r>
            <a:r>
              <a:rPr lang="en-US" sz="2000" dirty="0" err="1" smtClean="0">
                <a:latin typeface="Times New Roman" pitchFamily="18" charset="0"/>
                <a:cs typeface="Times New Roman" pitchFamily="18" charset="0"/>
              </a:rPr>
              <a:t>ssh</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syntax for </a:t>
            </a:r>
            <a:r>
              <a:rPr lang="en-US" sz="2000" dirty="0" err="1" smtClean="0">
                <a:latin typeface="Times New Roman" pitchFamily="18" charset="0"/>
                <a:cs typeface="Times New Roman" pitchFamily="18" charset="0"/>
              </a:rPr>
              <a:t>sftp</a:t>
            </a:r>
            <a:r>
              <a:rPr lang="en-US" sz="2000" dirty="0" smtClean="0">
                <a:latin typeface="Times New Roman" pitchFamily="18" charset="0"/>
                <a:cs typeface="Times New Roman" pitchFamily="18" charset="0"/>
              </a:rPr>
              <a:t> is</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sftp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user@host:file</a:t>
            </a:r>
            <a:r>
              <a:rPr lang="en-US" sz="2000" dirty="0" smtClean="0">
                <a:latin typeface="Times New Roman" pitchFamily="18" charset="0"/>
                <a:cs typeface="Times New Roman" pitchFamily="18" charset="0"/>
              </a:rPr>
              <a:t> file</a:t>
            </a:r>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SFTP, which stands for SSH File Transfer Protocol, or Secure File Transfer Protocol, is a separate protocol packaged with SSH that works in a similar way over a secure connection.</a:t>
            </a:r>
          </a:p>
          <a:p>
            <a:pPr algn="just"/>
            <a:r>
              <a:rPr lang="en-IN" sz="2000" dirty="0" smtClean="0">
                <a:latin typeface="Times New Roman" pitchFamily="18" charset="0"/>
                <a:cs typeface="Times New Roman" pitchFamily="18" charset="0"/>
              </a:rPr>
              <a:t>SFTP is preferable to FTP because of its underlying security features and ability to piggy-back on an SSH connection. FTP is an insecure protocol that should only be used in limited cases or on networks you trust.</a:t>
            </a: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How to Connect with SFTP</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400" dirty="0" smtClean="0">
                <a:latin typeface="Times New Roman" pitchFamily="18" charset="0"/>
                <a:cs typeface="Times New Roman" pitchFamily="18" charset="0"/>
              </a:rPr>
              <a:t>If you can connect to the machine using SSH, then you have completed all of the necessary requirements necessary to use SFTP to manage files. Test SSH access with the following command:</a:t>
            </a:r>
          </a:p>
          <a:p>
            <a:pPr algn="just">
              <a:buNone/>
            </a:pPr>
            <a:endParaRPr lang="en-IN" sz="2400" dirty="0" smtClean="0">
              <a:latin typeface="Times New Roman" pitchFamily="18" charset="0"/>
              <a:cs typeface="Times New Roman" pitchFamily="18" charset="0"/>
            </a:endParaRPr>
          </a:p>
          <a:p>
            <a:pPr algn="just">
              <a:buFont typeface="Courier New" pitchFamily="49" charset="0"/>
              <a:buChar char="o"/>
            </a:pPr>
            <a:r>
              <a:rPr lang="en-IN" sz="2400" dirty="0" err="1" smtClean="0">
                <a:latin typeface="Times New Roman" pitchFamily="18" charset="0"/>
                <a:cs typeface="Times New Roman" pitchFamily="18" charset="0"/>
              </a:rPr>
              <a:t>ssh</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sammy@your_server_ip_or_remote_hostname</a:t>
            </a:r>
            <a:r>
              <a:rPr lang="en-IN" sz="2400" dirty="0" smtClean="0">
                <a:latin typeface="Times New Roman" pitchFamily="18" charset="0"/>
                <a:cs typeface="Times New Roman" pitchFamily="18" charset="0"/>
              </a:rPr>
              <a:t> </a:t>
            </a:r>
          </a:p>
          <a:p>
            <a:pPr algn="just">
              <a:buNone/>
            </a:pPr>
            <a:r>
              <a:rPr lang="en-IN" sz="2400" dirty="0" smtClean="0">
                <a:latin typeface="Times New Roman" pitchFamily="18" charset="0"/>
                <a:cs typeface="Times New Roman" pitchFamily="18" charset="0"/>
              </a:rPr>
              <a:t>If that works, exit back out by typing:</a:t>
            </a:r>
          </a:p>
          <a:p>
            <a:pPr algn="just">
              <a:buNone/>
            </a:pPr>
            <a:endParaRPr lang="en-IN" sz="2400" dirty="0" smtClean="0">
              <a:latin typeface="Times New Roman" pitchFamily="18" charset="0"/>
              <a:cs typeface="Times New Roman" pitchFamily="18" charset="0"/>
            </a:endParaRPr>
          </a:p>
          <a:p>
            <a:pPr algn="just">
              <a:buFont typeface="Courier New" pitchFamily="49" charset="0"/>
              <a:buChar char="o"/>
            </a:pPr>
            <a:r>
              <a:rPr lang="en-IN" sz="2400" dirty="0" smtClean="0">
                <a:latin typeface="Times New Roman" pitchFamily="18" charset="0"/>
                <a:cs typeface="Times New Roman" pitchFamily="18" charset="0"/>
              </a:rPr>
              <a:t>exit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6409</TotalTime>
  <Words>2229</Words>
  <Application>Microsoft Office PowerPoint</Application>
  <PresentationFormat>On-screen Show (4:3)</PresentationFormat>
  <Paragraphs>252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Civic</vt:lpstr>
      <vt:lpstr>Linux Internet Services</vt:lpstr>
      <vt:lpstr>Internet Services </vt:lpstr>
      <vt:lpstr>Secure Services</vt:lpstr>
      <vt:lpstr>SSH PROTOCOL</vt:lpstr>
      <vt:lpstr>HOW DOES THE SSH PROTOCOL WORK</vt:lpstr>
      <vt:lpstr>SCP LINUX (SECURE COPY LINUX)</vt:lpstr>
      <vt:lpstr>SCP LINUX (SECURE COPY LINUX)</vt:lpstr>
      <vt:lpstr>SFTP</vt:lpstr>
      <vt:lpstr>How to Connect with SFTP</vt:lpstr>
      <vt:lpstr>Less Secure Services</vt:lpstr>
      <vt:lpstr>TELNET</vt:lpstr>
      <vt:lpstr>TELNET</vt:lpstr>
      <vt:lpstr>PowerPoint Presentation</vt:lpstr>
      <vt:lpstr>FTP</vt:lpstr>
      <vt:lpstr>rsync &amp; rsh</vt:lpstr>
      <vt:lpstr>rlogin &amp; finger</vt:lpstr>
      <vt:lpstr>talk and ntalk</vt:lpstr>
      <vt:lpstr>The Inetd Server</vt:lpstr>
      <vt:lpstr>The inetd daemon</vt:lpstr>
      <vt:lpstr>xinetd</vt:lpstr>
      <vt:lpstr>…</vt:lpstr>
      <vt:lpstr>…</vt:lpstr>
      <vt:lpstr>DNS(Domain Name system)</vt:lpstr>
      <vt:lpstr>Installing the software</vt:lpstr>
      <vt:lpstr>Examining Server Configuration Files</vt:lpstr>
      <vt:lpstr>Types of DNS Servers</vt:lpstr>
      <vt:lpstr>How to Install and Configure DNS Server in Linux</vt:lpstr>
      <vt:lpstr>Linux SMTP Server</vt:lpstr>
      <vt:lpstr>Mail Service Components</vt:lpstr>
      <vt:lpstr>Setup Email Server</vt:lpstr>
      <vt:lpstr>PowerPoint Presentation</vt:lpstr>
      <vt:lpstr>Configuring SMTP server in Linux</vt:lpstr>
      <vt:lpstr>PowerPoint Presentation</vt:lpstr>
      <vt:lpstr>PowerPoint Presentation</vt:lpstr>
      <vt:lpstr>PowerPoint Presentation</vt:lpstr>
      <vt:lpstr>Creating users</vt:lpstr>
      <vt:lpstr>Testing Your Server</vt:lpstr>
      <vt:lpstr>Maintain the E-mail security</vt:lpstr>
      <vt:lpstr>Introduction to Apache Server</vt:lpstr>
      <vt:lpstr>How does it works?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Internet Services</dc:title>
  <dc:creator>kuldeep</dc:creator>
  <cp:lastModifiedBy>ismail - [2010]</cp:lastModifiedBy>
  <cp:revision>76</cp:revision>
  <dcterms:created xsi:type="dcterms:W3CDTF">2019-03-07T05:03:19Z</dcterms:created>
  <dcterms:modified xsi:type="dcterms:W3CDTF">2020-03-30T04:00:03Z</dcterms:modified>
</cp:coreProperties>
</file>