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0"/>
  </p:notesMasterIdLst>
  <p:sldIdLst>
    <p:sldId id="256" r:id="rId2"/>
    <p:sldId id="282" r:id="rId3"/>
    <p:sldId id="283" r:id="rId4"/>
    <p:sldId id="284" r:id="rId5"/>
    <p:sldId id="285" r:id="rId6"/>
    <p:sldId id="286" r:id="rId7"/>
    <p:sldId id="302" r:id="rId8"/>
    <p:sldId id="288" r:id="rId9"/>
    <p:sldId id="289" r:id="rId10"/>
    <p:sldId id="290" r:id="rId11"/>
    <p:sldId id="287" r:id="rId12"/>
    <p:sldId id="292" r:id="rId13"/>
    <p:sldId id="295" r:id="rId14"/>
    <p:sldId id="296" r:id="rId15"/>
    <p:sldId id="297" r:id="rId16"/>
    <p:sldId id="298" r:id="rId17"/>
    <p:sldId id="300" r:id="rId18"/>
    <p:sldId id="301" r:id="rId19"/>
    <p:sldId id="291" r:id="rId20"/>
    <p:sldId id="293" r:id="rId21"/>
    <p:sldId id="294" r:id="rId22"/>
    <p:sldId id="262" r:id="rId23"/>
    <p:sldId id="263" r:id="rId24"/>
    <p:sldId id="264" r:id="rId25"/>
    <p:sldId id="268" r:id="rId26"/>
    <p:sldId id="269" r:id="rId27"/>
    <p:sldId id="270" r:id="rId28"/>
    <p:sldId id="271" r:id="rId29"/>
    <p:sldId id="272" r:id="rId30"/>
    <p:sldId id="274" r:id="rId31"/>
    <p:sldId id="275" r:id="rId32"/>
    <p:sldId id="276" r:id="rId33"/>
    <p:sldId id="277" r:id="rId34"/>
    <p:sldId id="280" r:id="rId35"/>
    <p:sldId id="281" r:id="rId36"/>
    <p:sldId id="303" r:id="rId37"/>
    <p:sldId id="306" r:id="rId38"/>
    <p:sldId id="30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4660"/>
  </p:normalViewPr>
  <p:slideViewPr>
    <p:cSldViewPr>
      <p:cViewPr>
        <p:scale>
          <a:sx n="70" d="100"/>
          <a:sy n="70" d="100"/>
        </p:scale>
        <p:origin x="-1632"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721F92-80F2-41C7-BF22-5E3721D44B54}" type="datetimeFigureOut">
              <a:rPr lang="en-IN" smtClean="0"/>
              <a:pPr/>
              <a:t>29-01-2020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2B9843-6A44-40BC-A6BC-8951CAFAA89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955F53-710A-4566-9FF7-BDA4B178C296}" type="slidenum">
              <a:rPr lang="en-US"/>
              <a:pPr/>
              <a:t>13</a:t>
            </a:fld>
            <a:endParaRPr lang="en-US"/>
          </a:p>
        </p:txBody>
      </p:sp>
      <p:sp>
        <p:nvSpPr>
          <p:cNvPr id="44034"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44035"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92926-8F76-4416-B2D6-1012BED6CDBA}" type="slidenum">
              <a:rPr lang="en-US"/>
              <a:pPr/>
              <a:t>25</a:t>
            </a:fld>
            <a:endParaRPr lang="en-US"/>
          </a:p>
        </p:txBody>
      </p:sp>
      <p:sp>
        <p:nvSpPr>
          <p:cNvPr id="61442"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61443"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DC2AC1-B2EA-4256-A8DA-7A41DB63BD2E}" type="slidenum">
              <a:rPr lang="en-US"/>
              <a:pPr/>
              <a:t>26</a:t>
            </a:fld>
            <a:endParaRPr lang="en-US"/>
          </a:p>
        </p:txBody>
      </p:sp>
      <p:sp>
        <p:nvSpPr>
          <p:cNvPr id="63490"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63491"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B357F2-4800-4157-AD1F-96DCA1D48AD9}" type="slidenum">
              <a:rPr lang="en-US"/>
              <a:pPr/>
              <a:t>27</a:t>
            </a:fld>
            <a:endParaRPr lang="en-US"/>
          </a:p>
        </p:txBody>
      </p:sp>
      <p:sp>
        <p:nvSpPr>
          <p:cNvPr id="65538"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65539"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FCEAC9-40E7-4940-A083-5EEAF3A9F947}" type="slidenum">
              <a:rPr lang="en-US"/>
              <a:pPr/>
              <a:t>28</a:t>
            </a:fld>
            <a:endParaRPr lang="en-US"/>
          </a:p>
        </p:txBody>
      </p:sp>
      <p:sp>
        <p:nvSpPr>
          <p:cNvPr id="67586"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67587"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50AB57-43A1-48A0-B8D8-1003D600198C}" type="slidenum">
              <a:rPr lang="en-US"/>
              <a:pPr/>
              <a:t>29</a:t>
            </a:fld>
            <a:endParaRPr lang="en-US"/>
          </a:p>
        </p:txBody>
      </p:sp>
      <p:sp>
        <p:nvSpPr>
          <p:cNvPr id="69634"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69635"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78A904-AF7F-4003-9499-23ACC6BFD5F8}" type="slidenum">
              <a:rPr lang="en-US"/>
              <a:pPr/>
              <a:t>30</a:t>
            </a:fld>
            <a:endParaRPr lang="en-US"/>
          </a:p>
        </p:txBody>
      </p:sp>
      <p:sp>
        <p:nvSpPr>
          <p:cNvPr id="71682"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71683"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56F49C-E6DA-4717-A1ED-5494CA060198}" type="slidenum">
              <a:rPr lang="en-US"/>
              <a:pPr/>
              <a:t>31</a:t>
            </a:fld>
            <a:endParaRPr lang="en-US"/>
          </a:p>
        </p:txBody>
      </p:sp>
      <p:sp>
        <p:nvSpPr>
          <p:cNvPr id="73730"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73731"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4DEFA2-A802-4344-B21A-5058163CD4E4}" type="slidenum">
              <a:rPr lang="en-US"/>
              <a:pPr/>
              <a:t>32</a:t>
            </a:fld>
            <a:endParaRPr lang="en-US"/>
          </a:p>
        </p:txBody>
      </p:sp>
      <p:sp>
        <p:nvSpPr>
          <p:cNvPr id="75778"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75779"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72FE3A-3F8D-49D3-A033-F53D2697CE6F}" type="slidenum">
              <a:rPr lang="en-US"/>
              <a:pPr/>
              <a:t>33</a:t>
            </a:fld>
            <a:endParaRPr lang="en-US"/>
          </a:p>
        </p:txBody>
      </p:sp>
      <p:sp>
        <p:nvSpPr>
          <p:cNvPr id="77826"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77827"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D385FE-A9A3-4488-BCBD-6CCBFA9E5179}" type="slidenum">
              <a:rPr lang="en-US"/>
              <a:pPr/>
              <a:t>34</a:t>
            </a:fld>
            <a:endParaRPr lang="en-US"/>
          </a:p>
        </p:txBody>
      </p:sp>
      <p:sp>
        <p:nvSpPr>
          <p:cNvPr id="83970"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83971"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BF8A94-B133-418D-B8B5-4D0E4951902F}" type="slidenum">
              <a:rPr lang="en-US"/>
              <a:pPr/>
              <a:t>14</a:t>
            </a:fld>
            <a:endParaRPr lang="en-US"/>
          </a:p>
        </p:txBody>
      </p:sp>
      <p:sp>
        <p:nvSpPr>
          <p:cNvPr id="46082"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46083"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85C669-6BEF-4F90-A98B-50F19CCF1998}" type="slidenum">
              <a:rPr lang="en-US"/>
              <a:pPr/>
              <a:t>35</a:t>
            </a:fld>
            <a:endParaRPr lang="en-US"/>
          </a:p>
        </p:txBody>
      </p:sp>
      <p:sp>
        <p:nvSpPr>
          <p:cNvPr id="86018"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86019"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C7D206-A9CE-4348-8687-A65CD375CD2E}" type="slidenum">
              <a:rPr lang="en-US"/>
              <a:pPr/>
              <a:t>15</a:t>
            </a:fld>
            <a:endParaRPr lang="en-US"/>
          </a:p>
        </p:txBody>
      </p:sp>
      <p:sp>
        <p:nvSpPr>
          <p:cNvPr id="48130"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48131"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4CB175-C984-4FA2-B77D-3AFEB1FECE27}" type="slidenum">
              <a:rPr lang="en-US"/>
              <a:pPr/>
              <a:t>16</a:t>
            </a:fld>
            <a:endParaRPr lang="en-US"/>
          </a:p>
        </p:txBody>
      </p:sp>
      <p:sp>
        <p:nvSpPr>
          <p:cNvPr id="50178"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50179"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8DFC8-53FD-4CA2-8CC9-1C6183A99340}" type="slidenum">
              <a:rPr lang="en-US"/>
              <a:pPr/>
              <a:t>17</a:t>
            </a:fld>
            <a:endParaRPr lang="en-US"/>
          </a:p>
        </p:txBody>
      </p:sp>
      <p:sp>
        <p:nvSpPr>
          <p:cNvPr id="54274"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54275"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D592E7-13A1-46E6-8E33-AD2918D6E43E}" type="slidenum">
              <a:rPr lang="en-US"/>
              <a:pPr/>
              <a:t>18</a:t>
            </a:fld>
            <a:endParaRPr lang="en-US"/>
          </a:p>
        </p:txBody>
      </p:sp>
      <p:sp>
        <p:nvSpPr>
          <p:cNvPr id="56322"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56323"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9DC565-75C1-487F-A7C0-BE5AF481F790}" type="slidenum">
              <a:rPr lang="en-US"/>
              <a:pPr/>
              <a:t>22</a:t>
            </a:fld>
            <a:endParaRPr lang="en-US"/>
          </a:p>
        </p:txBody>
      </p:sp>
      <p:sp>
        <p:nvSpPr>
          <p:cNvPr id="49154"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49155"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73C298-19BC-4DB5-B54A-5E72F53B4B54}" type="slidenum">
              <a:rPr lang="en-US"/>
              <a:pPr/>
              <a:t>23</a:t>
            </a:fld>
            <a:endParaRPr lang="en-US"/>
          </a:p>
        </p:txBody>
      </p:sp>
      <p:sp>
        <p:nvSpPr>
          <p:cNvPr id="51202"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51203"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BF644C-88B0-4B67-A9F1-E3F1DCEB5DF8}" type="slidenum">
              <a:rPr lang="en-US"/>
              <a:pPr/>
              <a:t>24</a:t>
            </a:fld>
            <a:endParaRPr lang="en-US"/>
          </a:p>
        </p:txBody>
      </p:sp>
      <p:sp>
        <p:nvSpPr>
          <p:cNvPr id="53250"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53251"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B81EDC9-3EEE-4CC9-8480-4C4491F3E01F}" type="datetimeFigureOut">
              <a:rPr lang="en-IN" smtClean="0"/>
              <a:pPr/>
              <a:t>29-01-2020</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567B2C1-97CE-4E83-88E1-031933619713}"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81EDC9-3EEE-4CC9-8480-4C4491F3E01F}" type="datetimeFigureOut">
              <a:rPr lang="en-IN" smtClean="0"/>
              <a:pPr/>
              <a:t>29-01-2020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7B2C1-97CE-4E83-88E1-03193361971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81EDC9-3EEE-4CC9-8480-4C4491F3E01F}" type="datetimeFigureOut">
              <a:rPr lang="en-IN" smtClean="0"/>
              <a:pPr/>
              <a:t>29-01-2020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7B2C1-97CE-4E83-88E1-031933619713}"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1513" y="568325"/>
            <a:ext cx="7805737" cy="1144588"/>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671513" y="1906588"/>
            <a:ext cx="3825875" cy="4319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9788" y="1906588"/>
            <a:ext cx="3827462" cy="4319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B81EDC9-3EEE-4CC9-8480-4C4491F3E01F}" type="datetimeFigureOut">
              <a:rPr lang="en-IN" smtClean="0"/>
              <a:pPr/>
              <a:t>29-01-2020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7B2C1-97CE-4E83-88E1-031933619713}"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B81EDC9-3EEE-4CC9-8480-4C4491F3E01F}" type="datetimeFigureOut">
              <a:rPr lang="en-IN" smtClean="0"/>
              <a:pPr/>
              <a:t>29-01-2020</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567B2C1-97CE-4E83-88E1-03193361971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B81EDC9-3EEE-4CC9-8480-4C4491F3E01F}" type="datetimeFigureOut">
              <a:rPr lang="en-IN" smtClean="0"/>
              <a:pPr/>
              <a:t>29-01-2020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67B2C1-97CE-4E83-88E1-031933619713}"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B81EDC9-3EEE-4CC9-8480-4C4491F3E01F}" type="datetimeFigureOut">
              <a:rPr lang="en-IN" smtClean="0"/>
              <a:pPr/>
              <a:t>29-01-2020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67B2C1-97CE-4E83-88E1-031933619713}"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B81EDC9-3EEE-4CC9-8480-4C4491F3E01F}" type="datetimeFigureOut">
              <a:rPr lang="en-IN" smtClean="0"/>
              <a:pPr/>
              <a:t>29-01-2020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67B2C1-97CE-4E83-88E1-03193361971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81EDC9-3EEE-4CC9-8480-4C4491F3E01F}" type="datetimeFigureOut">
              <a:rPr lang="en-IN" smtClean="0"/>
              <a:pPr/>
              <a:t>29-01-2020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67B2C1-97CE-4E83-88E1-03193361971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B81EDC9-3EEE-4CC9-8480-4C4491F3E01F}" type="datetimeFigureOut">
              <a:rPr lang="en-IN" smtClean="0"/>
              <a:pPr/>
              <a:t>29-01-2020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67B2C1-97CE-4E83-88E1-031933619713}"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B81EDC9-3EEE-4CC9-8480-4C4491F3E01F}" type="datetimeFigureOut">
              <a:rPr lang="en-IN" smtClean="0"/>
              <a:pPr/>
              <a:t>29-01-2020</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5567B2C1-97CE-4E83-88E1-031933619713}"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B81EDC9-3EEE-4CC9-8480-4C4491F3E01F}" type="datetimeFigureOut">
              <a:rPr lang="en-IN" smtClean="0"/>
              <a:pPr/>
              <a:t>29-01-2020</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567B2C1-97CE-4E83-88E1-03193361971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cmint.com/basic-guide-on-iptables-linux-firewall-tips-commands/" TargetMode="External"/><Relationship Id="rId2" Type="http://schemas.openxmlformats.org/officeDocument/2006/relationships/hyperlink" Target="https://www.tecmint.com/install-jdk-jre-on-rhe-centos-6-5-and-fedora-17-12/" TargetMode="External"/><Relationship Id="rId1" Type="http://schemas.openxmlformats.org/officeDocument/2006/relationships/slideLayout" Target="../slideLayouts/slideLayout2.xml"/><Relationship Id="rId5" Type="http://schemas.openxmlformats.org/officeDocument/2006/relationships/hyperlink" Target="https://www.tecmint.com/ifconfig-command-examples/" TargetMode="External"/><Relationship Id="rId4" Type="http://schemas.openxmlformats.org/officeDocument/2006/relationships/hyperlink" Target="https://www.tecmint.com/fdisk-commands-to-manage-linux-disk-partition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hemeOverride" Target="../theme/themeOverride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cmint.com/check-linux-disk-usage-of-files-and-directories/" TargetMode="External"/><Relationship Id="rId7" Type="http://schemas.openxmlformats.org/officeDocument/2006/relationships/hyperlink" Target="https://www.tecmint.com/wc-command-examples/" TargetMode="External"/><Relationship Id="rId2" Type="http://schemas.openxmlformats.org/officeDocument/2006/relationships/hyperlink" Target="https://www.tecmint.com/13-basic-cat-command-examples-in-linux/" TargetMode="External"/><Relationship Id="rId1" Type="http://schemas.openxmlformats.org/officeDocument/2006/relationships/slideLayout" Target="../slideLayouts/slideLayout2.xml"/><Relationship Id="rId6" Type="http://schemas.openxmlformats.org/officeDocument/2006/relationships/hyperlink" Target="https://www.tecmint.com/20-practical-examples-of-rpm-commands-in-linux/" TargetMode="External"/><Relationship Id="rId5" Type="http://schemas.openxmlformats.org/officeDocument/2006/relationships/hyperlink" Target="https://www.tecmint.com/18-tar-command-examples-in-linux/" TargetMode="External"/><Relationship Id="rId4" Type="http://schemas.openxmlformats.org/officeDocument/2006/relationships/hyperlink" Target="https://www.tecmint.com/how-to-check-disk-space-in-linu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1640" y="3068960"/>
            <a:ext cx="6400800" cy="1752600"/>
          </a:xfrm>
        </p:spPr>
        <p:txBody>
          <a:bodyPr/>
          <a:lstStyle/>
          <a:p>
            <a:r>
              <a:rPr lang="en-IN" dirty="0" smtClean="0">
                <a:latin typeface="Times New Roman" pitchFamily="18" charset="0"/>
                <a:cs typeface="Times New Roman" pitchFamily="18" charset="0"/>
              </a:rPr>
              <a:t>Installation &amp; configuration of Servers</a:t>
            </a:r>
          </a:p>
          <a:p>
            <a:r>
              <a:rPr lang="en-IN" dirty="0" smtClean="0">
                <a:latin typeface="Times New Roman" pitchFamily="18" charset="0"/>
                <a:cs typeface="Times New Roman" pitchFamily="18" charset="0"/>
              </a:rPr>
              <a:t>Introduction</a:t>
            </a:r>
          </a:p>
          <a:p>
            <a:endParaRPr lang="en-IN" dirty="0">
              <a:latin typeface="Times New Roman" pitchFamily="18" charset="0"/>
              <a:cs typeface="Times New Roman" pitchFamily="18" charset="0"/>
            </a:endParaRPr>
          </a:p>
        </p:txBody>
      </p:sp>
      <p:sp>
        <p:nvSpPr>
          <p:cNvPr id="2" name="Title 1"/>
          <p:cNvSpPr>
            <a:spLocks noGrp="1"/>
          </p:cNvSpPr>
          <p:nvPr>
            <p:ph type="ctrTitle"/>
          </p:nvPr>
        </p:nvSpPr>
        <p:spPr>
          <a:xfrm>
            <a:off x="755576" y="764704"/>
            <a:ext cx="7772400" cy="1470025"/>
          </a:xfrm>
        </p:spPr>
        <p:txBody>
          <a:bodyPr>
            <a:normAutofit fontScale="90000"/>
          </a:bodyPr>
          <a:lstStyle/>
          <a:p>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Unit -1 </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8229600" cy="5865515"/>
          </a:xfrm>
        </p:spPr>
        <p:txBody>
          <a:bodyPr>
            <a:noAutofit/>
          </a:bodyPr>
          <a:lstStyle/>
          <a:p>
            <a:pPr algn="just" fontAlgn="base"/>
            <a:r>
              <a:rPr lang="en-GB" sz="1800" b="1" dirty="0" smtClean="0">
                <a:latin typeface="Times New Roman" pitchFamily="18" charset="0"/>
                <a:cs typeface="Times New Roman" pitchFamily="18" charset="0"/>
              </a:rPr>
              <a:t>/opt</a:t>
            </a:r>
            <a:r>
              <a:rPr lang="en-GB" sz="1800" dirty="0" smtClean="0">
                <a:latin typeface="Times New Roman" pitchFamily="18" charset="0"/>
                <a:cs typeface="Times New Roman" pitchFamily="18" charset="0"/>
              </a:rPr>
              <a:t> : Optional is abbreviated as opt. Contains third party application software. Viz., </a:t>
            </a:r>
            <a:r>
              <a:rPr lang="en-GB" sz="1800" u="sng" dirty="0" smtClean="0">
                <a:latin typeface="Times New Roman" pitchFamily="18" charset="0"/>
                <a:cs typeface="Times New Roman" pitchFamily="18" charset="0"/>
                <a:hlinkClick r:id="rId2"/>
              </a:rPr>
              <a:t>Java</a:t>
            </a:r>
            <a:r>
              <a:rPr lang="en-GB" sz="1800" dirty="0" smtClean="0">
                <a:latin typeface="Times New Roman" pitchFamily="18" charset="0"/>
                <a:cs typeface="Times New Roman" pitchFamily="18" charset="0"/>
              </a:rPr>
              <a:t>, etc.</a:t>
            </a:r>
          </a:p>
          <a:p>
            <a:pPr algn="just" fontAlgn="base"/>
            <a:r>
              <a:rPr lang="en-GB" sz="1800" b="1" dirty="0" smtClean="0">
                <a:latin typeface="Times New Roman" pitchFamily="18" charset="0"/>
                <a:cs typeface="Times New Roman" pitchFamily="18" charset="0"/>
              </a:rPr>
              <a:t>/proc </a:t>
            </a:r>
            <a:r>
              <a:rPr lang="en-GB" sz="1800" dirty="0" smtClean="0">
                <a:latin typeface="Times New Roman" pitchFamily="18" charset="0"/>
                <a:cs typeface="Times New Roman" pitchFamily="18" charset="0"/>
              </a:rPr>
              <a:t>: A virtual and pseudo file-system which contains information about running process with a particular Process-id.</a:t>
            </a:r>
          </a:p>
          <a:p>
            <a:pPr algn="just" fontAlgn="base"/>
            <a:r>
              <a:rPr lang="en-GB" sz="1800" b="1" dirty="0" smtClean="0">
                <a:latin typeface="Times New Roman" pitchFamily="18" charset="0"/>
                <a:cs typeface="Times New Roman" pitchFamily="18" charset="0"/>
              </a:rPr>
              <a:t>/root</a:t>
            </a:r>
            <a:r>
              <a:rPr lang="en-GB" sz="1800" dirty="0" smtClean="0">
                <a:latin typeface="Times New Roman" pitchFamily="18" charset="0"/>
                <a:cs typeface="Times New Roman" pitchFamily="18" charset="0"/>
              </a:rPr>
              <a:t> : This is the home directory of root user and should never be confused with ‘/‘</a:t>
            </a:r>
          </a:p>
          <a:p>
            <a:pPr algn="just" fontAlgn="base"/>
            <a:r>
              <a:rPr lang="en-GB" sz="1800" dirty="0" smtClean="0">
                <a:latin typeface="Times New Roman" pitchFamily="18" charset="0"/>
                <a:cs typeface="Times New Roman" pitchFamily="18" charset="0"/>
              </a:rPr>
              <a:t>/run : This directory is the only clean solution for early-runtime-dir problem.</a:t>
            </a:r>
          </a:p>
          <a:p>
            <a:pPr algn="just" fontAlgn="base"/>
            <a:r>
              <a:rPr lang="en-GB" sz="1800" b="1" dirty="0" smtClean="0">
                <a:latin typeface="Times New Roman" pitchFamily="18" charset="0"/>
                <a:cs typeface="Times New Roman" pitchFamily="18" charset="0"/>
              </a:rPr>
              <a:t>/</a:t>
            </a:r>
            <a:r>
              <a:rPr lang="en-GB" sz="1800" b="1" dirty="0" err="1" smtClean="0">
                <a:latin typeface="Times New Roman" pitchFamily="18" charset="0"/>
                <a:cs typeface="Times New Roman" pitchFamily="18" charset="0"/>
              </a:rPr>
              <a:t>sbin</a:t>
            </a:r>
            <a:r>
              <a:rPr lang="en-GB" sz="1800" b="1" dirty="0" smtClean="0">
                <a:latin typeface="Times New Roman" pitchFamily="18" charset="0"/>
                <a:cs typeface="Times New Roman" pitchFamily="18" charset="0"/>
              </a:rPr>
              <a:t> </a:t>
            </a:r>
            <a:r>
              <a:rPr lang="en-GB" sz="1800" dirty="0" smtClean="0">
                <a:latin typeface="Times New Roman" pitchFamily="18" charset="0"/>
                <a:cs typeface="Times New Roman" pitchFamily="18" charset="0"/>
              </a:rPr>
              <a:t>: Contains binary executable programs, required by System Administrator, for Maintenance. Viz., </a:t>
            </a:r>
            <a:r>
              <a:rPr lang="en-GB" sz="1800" u="sng" dirty="0" err="1" smtClean="0">
                <a:latin typeface="Times New Roman" pitchFamily="18" charset="0"/>
                <a:cs typeface="Times New Roman" pitchFamily="18" charset="0"/>
                <a:hlinkClick r:id="rId3"/>
              </a:rPr>
              <a:t>iptables</a:t>
            </a:r>
            <a:r>
              <a:rPr lang="en-GB" sz="1800" dirty="0" smtClean="0">
                <a:latin typeface="Times New Roman" pitchFamily="18" charset="0"/>
                <a:cs typeface="Times New Roman" pitchFamily="18" charset="0"/>
              </a:rPr>
              <a:t>, </a:t>
            </a:r>
            <a:r>
              <a:rPr lang="en-GB" sz="1800" u="sng" dirty="0" err="1" smtClean="0">
                <a:latin typeface="Times New Roman" pitchFamily="18" charset="0"/>
                <a:cs typeface="Times New Roman" pitchFamily="18" charset="0"/>
                <a:hlinkClick r:id="rId4"/>
              </a:rPr>
              <a:t>fdisk</a:t>
            </a:r>
            <a:r>
              <a:rPr lang="en-GB" sz="1800" dirty="0" smtClean="0">
                <a:latin typeface="Times New Roman" pitchFamily="18" charset="0"/>
                <a:cs typeface="Times New Roman" pitchFamily="18" charset="0"/>
              </a:rPr>
              <a:t>, </a:t>
            </a:r>
            <a:r>
              <a:rPr lang="en-GB" sz="1800" u="sng" dirty="0" err="1" smtClean="0">
                <a:latin typeface="Times New Roman" pitchFamily="18" charset="0"/>
                <a:cs typeface="Times New Roman" pitchFamily="18" charset="0"/>
                <a:hlinkClick r:id="rId5"/>
              </a:rPr>
              <a:t>ifconfig</a:t>
            </a:r>
            <a:r>
              <a:rPr lang="en-GB" sz="1800" dirty="0" smtClean="0">
                <a:latin typeface="Times New Roman" pitchFamily="18" charset="0"/>
                <a:cs typeface="Times New Roman" pitchFamily="18" charset="0"/>
              </a:rPr>
              <a:t>, </a:t>
            </a:r>
            <a:r>
              <a:rPr lang="en-GB" sz="1800" dirty="0" err="1" smtClean="0">
                <a:latin typeface="Times New Roman" pitchFamily="18" charset="0"/>
                <a:cs typeface="Times New Roman" pitchFamily="18" charset="0"/>
              </a:rPr>
              <a:t>swapon</a:t>
            </a:r>
            <a:r>
              <a:rPr lang="en-GB" sz="1800" dirty="0" smtClean="0">
                <a:latin typeface="Times New Roman" pitchFamily="18" charset="0"/>
                <a:cs typeface="Times New Roman" pitchFamily="18" charset="0"/>
              </a:rPr>
              <a:t>, reboot, etc.</a:t>
            </a:r>
          </a:p>
          <a:p>
            <a:pPr algn="just" fontAlgn="base"/>
            <a:r>
              <a:rPr lang="en-GB" sz="1800" b="1" dirty="0" smtClean="0">
                <a:latin typeface="Times New Roman" pitchFamily="18" charset="0"/>
                <a:cs typeface="Times New Roman" pitchFamily="18" charset="0"/>
              </a:rPr>
              <a:t>/</a:t>
            </a:r>
            <a:r>
              <a:rPr lang="en-GB" sz="1800" b="1" dirty="0" err="1" smtClean="0">
                <a:latin typeface="Times New Roman" pitchFamily="18" charset="0"/>
                <a:cs typeface="Times New Roman" pitchFamily="18" charset="0"/>
              </a:rPr>
              <a:t>srv</a:t>
            </a:r>
            <a:r>
              <a:rPr lang="en-GB" sz="1800" b="1" dirty="0" smtClean="0">
                <a:latin typeface="Times New Roman" pitchFamily="18" charset="0"/>
                <a:cs typeface="Times New Roman" pitchFamily="18" charset="0"/>
              </a:rPr>
              <a:t> </a:t>
            </a:r>
            <a:r>
              <a:rPr lang="en-GB" sz="1800" dirty="0" smtClean="0">
                <a:latin typeface="Times New Roman" pitchFamily="18" charset="0"/>
                <a:cs typeface="Times New Roman" pitchFamily="18" charset="0"/>
              </a:rPr>
              <a:t>: Service is abbreviated as ‘</a:t>
            </a:r>
            <a:r>
              <a:rPr lang="en-GB" sz="1800" dirty="0" err="1" smtClean="0">
                <a:latin typeface="Times New Roman" pitchFamily="18" charset="0"/>
                <a:cs typeface="Times New Roman" pitchFamily="18" charset="0"/>
              </a:rPr>
              <a:t>srv</a:t>
            </a:r>
            <a:r>
              <a:rPr lang="en-GB" sz="1800" dirty="0" smtClean="0">
                <a:latin typeface="Times New Roman" pitchFamily="18" charset="0"/>
                <a:cs typeface="Times New Roman" pitchFamily="18" charset="0"/>
              </a:rPr>
              <a:t>‘. This directory contains server specific and service related files.</a:t>
            </a:r>
          </a:p>
          <a:p>
            <a:pPr algn="just" fontAlgn="base"/>
            <a:r>
              <a:rPr lang="en-GB" sz="1800" b="1" dirty="0" smtClean="0">
                <a:latin typeface="Times New Roman" pitchFamily="18" charset="0"/>
                <a:cs typeface="Times New Roman" pitchFamily="18" charset="0"/>
              </a:rPr>
              <a:t>/sys </a:t>
            </a:r>
            <a:r>
              <a:rPr lang="en-GB" sz="1800" dirty="0" smtClean="0">
                <a:latin typeface="Times New Roman" pitchFamily="18" charset="0"/>
                <a:cs typeface="Times New Roman" pitchFamily="18" charset="0"/>
              </a:rPr>
              <a:t>: Modern Linux distributions include a /sys directory as a virtual </a:t>
            </a:r>
            <a:r>
              <a:rPr lang="en-GB" sz="1800" dirty="0" err="1" smtClean="0">
                <a:latin typeface="Times New Roman" pitchFamily="18" charset="0"/>
                <a:cs typeface="Times New Roman" pitchFamily="18" charset="0"/>
              </a:rPr>
              <a:t>filesystem</a:t>
            </a:r>
            <a:r>
              <a:rPr lang="en-GB" sz="1800" dirty="0" smtClean="0">
                <a:latin typeface="Times New Roman" pitchFamily="18" charset="0"/>
                <a:cs typeface="Times New Roman" pitchFamily="18" charset="0"/>
              </a:rPr>
              <a:t>, which stores and allows modification of the devices connected to the system.</a:t>
            </a:r>
          </a:p>
          <a:p>
            <a:pPr algn="just" fontAlgn="base"/>
            <a:r>
              <a:rPr lang="en-GB" sz="1800" b="1" dirty="0" smtClean="0">
                <a:latin typeface="Times New Roman" pitchFamily="18" charset="0"/>
                <a:cs typeface="Times New Roman" pitchFamily="18" charset="0"/>
              </a:rPr>
              <a:t>/</a:t>
            </a:r>
            <a:r>
              <a:rPr lang="en-GB" sz="1800" b="1" dirty="0" err="1" smtClean="0">
                <a:latin typeface="Times New Roman" pitchFamily="18" charset="0"/>
                <a:cs typeface="Times New Roman" pitchFamily="18" charset="0"/>
              </a:rPr>
              <a:t>tmp</a:t>
            </a:r>
            <a:r>
              <a:rPr lang="en-GB" sz="1800" dirty="0" smtClean="0">
                <a:latin typeface="Times New Roman" pitchFamily="18" charset="0"/>
                <a:cs typeface="Times New Roman" pitchFamily="18" charset="0"/>
              </a:rPr>
              <a:t> :System’s Temporary Directory, Accessible by users and root. Stores temporary files for user and system, till next boot.</a:t>
            </a:r>
          </a:p>
          <a:p>
            <a:pPr algn="just" fontAlgn="base"/>
            <a:r>
              <a:rPr lang="en-GB" sz="1800" b="1" dirty="0" smtClean="0">
                <a:latin typeface="Times New Roman" pitchFamily="18" charset="0"/>
                <a:cs typeface="Times New Roman" pitchFamily="18" charset="0"/>
              </a:rPr>
              <a:t>/</a:t>
            </a:r>
            <a:r>
              <a:rPr lang="en-GB" sz="1800" b="1" dirty="0" err="1" smtClean="0">
                <a:latin typeface="Times New Roman" pitchFamily="18" charset="0"/>
                <a:cs typeface="Times New Roman" pitchFamily="18" charset="0"/>
              </a:rPr>
              <a:t>usr</a:t>
            </a:r>
            <a:r>
              <a:rPr lang="en-GB" sz="1800" dirty="0" smtClean="0">
                <a:latin typeface="Times New Roman" pitchFamily="18" charset="0"/>
                <a:cs typeface="Times New Roman" pitchFamily="18" charset="0"/>
              </a:rPr>
              <a:t> : Contains executable binaries, documentation, source code, libraries for second level program.</a:t>
            </a:r>
          </a:p>
          <a:p>
            <a:pPr algn="just" fontAlgn="base"/>
            <a:r>
              <a:rPr lang="en-GB" sz="1800" b="1" dirty="0" smtClean="0">
                <a:latin typeface="Times New Roman" pitchFamily="18" charset="0"/>
                <a:cs typeface="Times New Roman" pitchFamily="18" charset="0"/>
              </a:rPr>
              <a:t>/</a:t>
            </a:r>
            <a:r>
              <a:rPr lang="en-GB" sz="1800" b="1" dirty="0" err="1" smtClean="0">
                <a:latin typeface="Times New Roman" pitchFamily="18" charset="0"/>
                <a:cs typeface="Times New Roman" pitchFamily="18" charset="0"/>
              </a:rPr>
              <a:t>var</a:t>
            </a:r>
            <a:r>
              <a:rPr lang="en-GB" sz="1800" dirty="0" smtClean="0">
                <a:latin typeface="Times New Roman" pitchFamily="18" charset="0"/>
                <a:cs typeface="Times New Roman" pitchFamily="18" charset="0"/>
              </a:rPr>
              <a:t> : Stands for variable. The contents of this file is expected to grow. This directory contains log, lock, spool, mail and temp files.</a:t>
            </a:r>
          </a:p>
          <a:p>
            <a:pPr algn="just"/>
            <a:endParaRPr lang="en-GB"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New Roman" pitchFamily="18" charset="0"/>
                <a:cs typeface="Times New Roman" pitchFamily="18" charset="0"/>
              </a:rPr>
              <a:t>Disk Management</a:t>
            </a:r>
            <a:endParaRPr lang="en-GB" b="1" dirty="0">
              <a:latin typeface="Times New Roman" pitchFamily="18" charset="0"/>
              <a:cs typeface="Times New Roman" pitchFamily="18" charset="0"/>
            </a:endParaRPr>
          </a:p>
        </p:txBody>
      </p:sp>
      <p:pic>
        <p:nvPicPr>
          <p:cNvPr id="1026" name="Picture 2"/>
          <p:cNvPicPr>
            <a:picLocks noGrp="1" noChangeAspect="1" noChangeArrowheads="1"/>
          </p:cNvPicPr>
          <p:nvPr>
            <p:ph sz="quarter" idx="1"/>
          </p:nvPr>
        </p:nvPicPr>
        <p:blipFill>
          <a:blip r:embed="rId2" cstate="print"/>
          <a:srcRect l="1697" t="29270" r="33899" b="10272"/>
          <a:stretch>
            <a:fillRect/>
          </a:stretch>
        </p:blipFill>
        <p:spPr bwMode="auto">
          <a:xfrm>
            <a:off x="179512" y="1196752"/>
            <a:ext cx="8784976" cy="52565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71682" name="Picture 2"/>
          <p:cNvPicPr>
            <a:picLocks noGrp="1" noChangeAspect="1" noChangeArrowheads="1"/>
          </p:cNvPicPr>
          <p:nvPr>
            <p:ph sz="quarter" idx="1"/>
          </p:nvPr>
        </p:nvPicPr>
        <p:blipFill>
          <a:blip r:embed="rId2" cstate="print"/>
          <a:srcRect l="2592" t="16542" r="33004" b="19818"/>
          <a:stretch>
            <a:fillRect/>
          </a:stretch>
        </p:blipFill>
        <p:spPr bwMode="auto">
          <a:xfrm>
            <a:off x="539552" y="260648"/>
            <a:ext cx="8136904" cy="61206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a:latin typeface="Times" pitchFamily="18" charset="0"/>
                <a:cs typeface="Times" pitchFamily="18" charset="0"/>
              </a:rPr>
              <a:t>What is a Partition?</a:t>
            </a:r>
            <a:endParaRPr lang="en-GB" b="1" dirty="0">
              <a:latin typeface="Times" pitchFamily="18" charset="0"/>
              <a:cs typeface="Times" pitchFamily="18" charset="0"/>
            </a:endParaRPr>
          </a:p>
        </p:txBody>
      </p:sp>
      <p:sp>
        <p:nvSpPr>
          <p:cNvPr id="43011" name="Rectangle 3"/>
          <p:cNvSpPr>
            <a:spLocks noGrp="1" noChangeArrowheads="1"/>
          </p:cNvSpPr>
          <p:nvPr>
            <p:ph type="body" sz="half" idx="1"/>
          </p:nvPr>
        </p:nvSpPr>
        <p:spPr>
          <a:xfrm>
            <a:off x="457200" y="1600200"/>
            <a:ext cx="4033838" cy="4525963"/>
          </a:xfrm>
        </p:spPr>
        <p:txBody>
          <a:bodyPr/>
          <a:lstStyle/>
          <a:p>
            <a:pPr marL="392113" indent="-293688" defTabSz="414338">
              <a:lnSpc>
                <a:spcPct val="80000"/>
              </a:lnSpc>
              <a:buClr>
                <a:srgbClr val="DF0587"/>
              </a:buClr>
              <a:buFont typeface="Wingdings" pitchFamily="2" charset="2"/>
              <a:buNone/>
            </a:pPr>
            <a:endParaRPr lang="en-US" sz="2300" b="1">
              <a:solidFill>
                <a:srgbClr val="000066"/>
              </a:solidFill>
            </a:endParaRPr>
          </a:p>
          <a:p>
            <a:pPr marL="392113" indent="-293688" defTabSz="414338"/>
            <a:endParaRPr lang="en-US" sz="2800"/>
          </a:p>
        </p:txBody>
      </p:sp>
      <p:sp>
        <p:nvSpPr>
          <p:cNvPr id="43018" name="Rectangle 10"/>
          <p:cNvSpPr>
            <a:spLocks noGrp="1" noChangeArrowheads="1"/>
          </p:cNvSpPr>
          <p:nvPr>
            <p:ph sz="half" idx="2"/>
          </p:nvPr>
        </p:nvSpPr>
        <p:spPr>
          <a:xfrm>
            <a:off x="381000" y="1906588"/>
            <a:ext cx="8096250" cy="4319587"/>
          </a:xfrm>
        </p:spPr>
        <p:txBody>
          <a:bodyPr/>
          <a:lstStyle/>
          <a:p>
            <a:pPr algn="just">
              <a:spcBef>
                <a:spcPct val="50000"/>
              </a:spcBef>
              <a:buClr>
                <a:schemeClr val="tx1"/>
              </a:buClr>
              <a:buFont typeface="Wingdings" pitchFamily="2" charset="2"/>
              <a:buBlip>
                <a:blip r:embed="rId3"/>
              </a:buBlip>
            </a:pPr>
            <a:r>
              <a:rPr lang="en-US" sz="2300" dirty="0">
                <a:latin typeface="Times" pitchFamily="18" charset="0"/>
                <a:cs typeface="Times" pitchFamily="18" charset="0"/>
              </a:rPr>
              <a:t>Partitioning is a means to divide a single hard drive into many logical drives.</a:t>
            </a:r>
          </a:p>
          <a:p>
            <a:pPr algn="just">
              <a:spcBef>
                <a:spcPct val="50000"/>
              </a:spcBef>
              <a:buClr>
                <a:schemeClr val="tx1"/>
              </a:buClr>
              <a:buFont typeface="Wingdings" pitchFamily="2" charset="2"/>
              <a:buBlip>
                <a:blip r:embed="rId3"/>
              </a:buBlip>
            </a:pPr>
            <a:r>
              <a:rPr lang="en-US" sz="2300" dirty="0">
                <a:latin typeface="Times" pitchFamily="18" charset="0"/>
                <a:cs typeface="Times" pitchFamily="18" charset="0"/>
              </a:rPr>
              <a:t>A partition is a contiguous set of blocks on a drive that are treated as an independent disk. </a:t>
            </a:r>
          </a:p>
          <a:p>
            <a:pPr algn="just">
              <a:spcBef>
                <a:spcPct val="50000"/>
              </a:spcBef>
              <a:buClr>
                <a:schemeClr val="tx1"/>
              </a:buClr>
              <a:buFont typeface="Wingdings" pitchFamily="2" charset="2"/>
              <a:buBlip>
                <a:blip r:embed="rId3"/>
              </a:buBlip>
            </a:pPr>
            <a:r>
              <a:rPr lang="en-US" sz="2300" dirty="0">
                <a:latin typeface="Times" pitchFamily="18" charset="0"/>
                <a:cs typeface="Times" pitchFamily="18" charset="0"/>
              </a:rPr>
              <a:t>A partition table is an index that relates sections of the hard drive to partitions. </a:t>
            </a:r>
          </a:p>
          <a:p>
            <a:endParaRPr lang="en-US" sz="2300" dirty="0">
              <a:latin typeface="Times" pitchFamily="18" charset="0"/>
              <a:cs typeface="Times" pitchFamily="18" charset="0"/>
            </a:endParaRPr>
          </a:p>
        </p:txBody>
      </p:sp>
      <p:sp>
        <p:nvSpPr>
          <p:cNvPr id="43012"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GB"/>
          </a:p>
        </p:txBody>
      </p:sp>
      <p:sp>
        <p:nvSpPr>
          <p:cNvPr id="43013"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GB"/>
          </a:p>
        </p:txBody>
      </p:sp>
      <p:sp>
        <p:nvSpPr>
          <p:cNvPr id="43014"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GB"/>
          </a:p>
        </p:txBody>
      </p:sp>
      <p:sp>
        <p:nvSpPr>
          <p:cNvPr id="43015" name="AutoShape 7"/>
          <p:cNvSpPr>
            <a:spLocks noChangeArrowheads="1"/>
          </p:cNvSpPr>
          <p:nvPr/>
        </p:nvSpPr>
        <p:spPr bwMode="auto">
          <a:xfrm>
            <a:off x="971600" y="1772816"/>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GB"/>
          </a:p>
        </p:txBody>
      </p:sp>
      <p:sp>
        <p:nvSpPr>
          <p:cNvPr id="43017"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GB"/>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a:latin typeface="Times" pitchFamily="18" charset="0"/>
                <a:cs typeface="Times" pitchFamily="18" charset="0"/>
              </a:rPr>
              <a:t>Why have multiple partitions?</a:t>
            </a:r>
            <a:endParaRPr lang="en-GB" b="1" dirty="0">
              <a:latin typeface="Times" pitchFamily="18" charset="0"/>
              <a:cs typeface="Times" pitchFamily="18" charset="0"/>
            </a:endParaRPr>
          </a:p>
        </p:txBody>
      </p:sp>
      <p:sp>
        <p:nvSpPr>
          <p:cNvPr id="45059" name="Rectangle 3"/>
          <p:cNvSpPr>
            <a:spLocks noGrp="1" noChangeArrowheads="1"/>
          </p:cNvSpPr>
          <p:nvPr>
            <p:ph type="body" sz="half" idx="1"/>
          </p:nvPr>
        </p:nvSpPr>
        <p:spPr>
          <a:xfrm>
            <a:off x="457200" y="1600200"/>
            <a:ext cx="4033838" cy="4525963"/>
          </a:xfrm>
        </p:spPr>
        <p:txBody>
          <a:bodyPr/>
          <a:lstStyle/>
          <a:p>
            <a:pPr marL="392113" indent="-293688" defTabSz="414338">
              <a:lnSpc>
                <a:spcPct val="80000"/>
              </a:lnSpc>
              <a:buClr>
                <a:srgbClr val="DF0587"/>
              </a:buClr>
              <a:buFont typeface="Wingdings" pitchFamily="2" charset="2"/>
              <a:buNone/>
            </a:pPr>
            <a:endParaRPr lang="en-US" sz="2300" b="1">
              <a:solidFill>
                <a:srgbClr val="000066"/>
              </a:solidFill>
            </a:endParaRPr>
          </a:p>
          <a:p>
            <a:pPr marL="392113" indent="-293688" defTabSz="414338"/>
            <a:endParaRPr lang="en-US" sz="2800"/>
          </a:p>
        </p:txBody>
      </p:sp>
      <p:sp>
        <p:nvSpPr>
          <p:cNvPr id="45066" name="Rectangle 10"/>
          <p:cNvSpPr>
            <a:spLocks noGrp="1" noChangeArrowheads="1"/>
          </p:cNvSpPr>
          <p:nvPr>
            <p:ph sz="half" idx="2"/>
          </p:nvPr>
        </p:nvSpPr>
        <p:spPr>
          <a:xfrm>
            <a:off x="381000" y="1906588"/>
            <a:ext cx="8096250" cy="4319587"/>
          </a:xfrm>
        </p:spPr>
        <p:txBody>
          <a:bodyPr/>
          <a:lstStyle/>
          <a:p>
            <a:pPr algn="just">
              <a:lnSpc>
                <a:spcPct val="80000"/>
              </a:lnSpc>
              <a:spcBef>
                <a:spcPct val="50000"/>
              </a:spcBef>
              <a:spcAft>
                <a:spcPts val="1300"/>
              </a:spcAft>
              <a:buClr>
                <a:schemeClr val="tx1"/>
              </a:buClr>
              <a:buFont typeface="Wingdings" pitchFamily="2" charset="2"/>
              <a:buBlip>
                <a:blip r:embed="rId3"/>
              </a:buBlip>
            </a:pPr>
            <a:r>
              <a:rPr lang="en-US" sz="2300" dirty="0">
                <a:latin typeface="Times" pitchFamily="18" charset="0"/>
                <a:cs typeface="Times" pitchFamily="18" charset="0"/>
              </a:rPr>
              <a:t>Reduce the risk of system failure in case a partition becomes full. Runaway processes or maniacal users can consume so much disk space that the operating system no longer has room on the hard drive for its bookkeeping operations. This will lead to disaster. By segregating space, you ensure that things other than the operating system die when allocated disk space is exhausted. </a:t>
            </a:r>
          </a:p>
          <a:p>
            <a:pPr algn="just">
              <a:lnSpc>
                <a:spcPct val="80000"/>
              </a:lnSpc>
              <a:spcBef>
                <a:spcPct val="50000"/>
              </a:spcBef>
              <a:spcAft>
                <a:spcPts val="1300"/>
              </a:spcAft>
              <a:buClr>
                <a:schemeClr val="tx1"/>
              </a:buClr>
              <a:buFont typeface="Wingdings" pitchFamily="2" charset="2"/>
              <a:buBlip>
                <a:blip r:embed="rId3"/>
              </a:buBlip>
            </a:pPr>
            <a:r>
              <a:rPr lang="en-US" sz="2300" dirty="0">
                <a:latin typeface="Times" pitchFamily="18" charset="0"/>
                <a:cs typeface="Times" pitchFamily="18" charset="0"/>
              </a:rPr>
              <a:t>Encapsulate your data. Since file system corruption is local to a partition, you stand to lose only some of your data if an accident occurs. </a:t>
            </a:r>
          </a:p>
          <a:p>
            <a:endParaRPr lang="en-US" sz="2300" dirty="0">
              <a:latin typeface="Times" pitchFamily="18" charset="0"/>
              <a:cs typeface="Times" pitchFamily="18" charset="0"/>
            </a:endParaRPr>
          </a:p>
        </p:txBody>
      </p:sp>
      <p:sp>
        <p:nvSpPr>
          <p:cNvPr id="45061" name="AutoShape 5"/>
          <p:cNvSpPr>
            <a:spLocks noChangeArrowheads="1"/>
          </p:cNvSpPr>
          <p:nvPr/>
        </p:nvSpPr>
        <p:spPr bwMode="auto">
          <a:xfrm>
            <a:off x="323528" y="1412776"/>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GB"/>
          </a:p>
        </p:txBody>
      </p:sp>
      <p:sp>
        <p:nvSpPr>
          <p:cNvPr id="45062" name="AutoShape 6"/>
          <p:cNvSpPr>
            <a:spLocks noChangeArrowheads="1"/>
          </p:cNvSpPr>
          <p:nvPr/>
        </p:nvSpPr>
        <p:spPr bwMode="auto">
          <a:xfrm>
            <a:off x="251520" y="1196752"/>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GB"/>
          </a:p>
        </p:txBody>
      </p:sp>
      <p:sp>
        <p:nvSpPr>
          <p:cNvPr id="45063" name="AutoShape 7"/>
          <p:cNvSpPr>
            <a:spLocks noChangeArrowheads="1"/>
          </p:cNvSpPr>
          <p:nvPr/>
        </p:nvSpPr>
        <p:spPr bwMode="auto">
          <a:xfrm>
            <a:off x="683568" y="1772816"/>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GB"/>
          </a:p>
        </p:txBody>
      </p:sp>
      <p:sp>
        <p:nvSpPr>
          <p:cNvPr id="45064" name="Text Box 8"/>
          <p:cNvSpPr txBox="1">
            <a:spLocks noChangeArrowheads="1"/>
          </p:cNvSpPr>
          <p:nvPr/>
        </p:nvSpPr>
        <p:spPr bwMode="auto">
          <a:xfrm>
            <a:off x="123825" y="104775"/>
            <a:ext cx="5819775" cy="3619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500" b="1">
                <a:solidFill>
                  <a:schemeClr val="bg1"/>
                </a:solidFill>
                <a:latin typeface="Times" pitchFamily="16" charset="0"/>
              </a:rPr>
              <a:t>Linux Installation</a:t>
            </a:r>
          </a:p>
        </p:txBody>
      </p:sp>
      <p:sp>
        <p:nvSpPr>
          <p:cNvPr id="45065"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GB"/>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a:latin typeface="Times" pitchFamily="18" charset="0"/>
                <a:cs typeface="Times" pitchFamily="18" charset="0"/>
              </a:rPr>
              <a:t>Partition Fields</a:t>
            </a:r>
            <a:endParaRPr lang="en-GB" b="1" dirty="0">
              <a:latin typeface="Times" pitchFamily="18" charset="0"/>
              <a:cs typeface="Times" pitchFamily="18" charset="0"/>
            </a:endParaRPr>
          </a:p>
        </p:txBody>
      </p:sp>
      <p:sp>
        <p:nvSpPr>
          <p:cNvPr id="47107" name="Rectangle 3"/>
          <p:cNvSpPr>
            <a:spLocks noGrp="1" noChangeArrowheads="1"/>
          </p:cNvSpPr>
          <p:nvPr>
            <p:ph type="body" sz="half" idx="1"/>
          </p:nvPr>
        </p:nvSpPr>
        <p:spPr>
          <a:xfrm>
            <a:off x="457200" y="1600200"/>
            <a:ext cx="4033838" cy="4525963"/>
          </a:xfrm>
        </p:spPr>
        <p:txBody>
          <a:bodyPr>
            <a:normAutofit/>
          </a:bodyPr>
          <a:lstStyle/>
          <a:p>
            <a:pPr marL="392113" indent="-293688" defTabSz="414338">
              <a:lnSpc>
                <a:spcPct val="80000"/>
              </a:lnSpc>
              <a:buClr>
                <a:srgbClr val="DF0587"/>
              </a:buClr>
              <a:buFont typeface="Wingdings" pitchFamily="2" charset="2"/>
              <a:buNone/>
            </a:pPr>
            <a:endParaRPr lang="en-US" sz="2300" b="1">
              <a:solidFill>
                <a:srgbClr val="000066"/>
              </a:solidFill>
            </a:endParaRPr>
          </a:p>
          <a:p>
            <a:pPr marL="392113" indent="-293688" defTabSz="414338"/>
            <a:endParaRPr lang="en-US" sz="2800"/>
          </a:p>
        </p:txBody>
      </p:sp>
      <p:sp>
        <p:nvSpPr>
          <p:cNvPr id="47114" name="Rectangle 10"/>
          <p:cNvSpPr>
            <a:spLocks noGrp="1" noChangeArrowheads="1"/>
          </p:cNvSpPr>
          <p:nvPr>
            <p:ph sz="half" idx="2"/>
          </p:nvPr>
        </p:nvSpPr>
        <p:spPr>
          <a:xfrm>
            <a:off x="381000" y="1600200"/>
            <a:ext cx="8096250" cy="4319588"/>
          </a:xfrm>
        </p:spPr>
        <p:txBody>
          <a:bodyPr>
            <a:normAutofit fontScale="85000" lnSpcReduction="20000"/>
          </a:bodyPr>
          <a:lstStyle/>
          <a:p>
            <a:pPr algn="just">
              <a:lnSpc>
                <a:spcPct val="80000"/>
              </a:lnSpc>
              <a:spcBef>
                <a:spcPct val="50000"/>
              </a:spcBef>
              <a:spcAft>
                <a:spcPts val="1300"/>
              </a:spcAft>
              <a:buClr>
                <a:schemeClr val="tx1"/>
              </a:buClr>
              <a:buFont typeface="Wingdings" pitchFamily="2" charset="2"/>
              <a:buBlip>
                <a:blip r:embed="rId3"/>
              </a:buBlip>
            </a:pPr>
            <a:endParaRPr lang="en-US" sz="2300" b="1" dirty="0" smtClean="0">
              <a:latin typeface="Times" pitchFamily="18" charset="0"/>
              <a:cs typeface="Times" pitchFamily="18" charset="0"/>
            </a:endParaRPr>
          </a:p>
          <a:p>
            <a:pPr algn="just">
              <a:lnSpc>
                <a:spcPct val="80000"/>
              </a:lnSpc>
              <a:spcBef>
                <a:spcPct val="50000"/>
              </a:spcBef>
              <a:spcAft>
                <a:spcPts val="1300"/>
              </a:spcAft>
              <a:buClr>
                <a:schemeClr val="tx1"/>
              </a:buClr>
              <a:buFont typeface="Wingdings" pitchFamily="2" charset="2"/>
              <a:buBlip>
                <a:blip r:embed="rId3"/>
              </a:buBlip>
            </a:pPr>
            <a:r>
              <a:rPr lang="en-US" sz="2300" b="1" dirty="0" smtClean="0">
                <a:latin typeface="Times" pitchFamily="18" charset="0"/>
                <a:cs typeface="Times" pitchFamily="18" charset="0"/>
              </a:rPr>
              <a:t>Device</a:t>
            </a:r>
            <a:r>
              <a:rPr lang="en-US" sz="2300" b="1" dirty="0">
                <a:latin typeface="Times" pitchFamily="18" charset="0"/>
                <a:cs typeface="Times" pitchFamily="18" charset="0"/>
              </a:rPr>
              <a:t>: </a:t>
            </a:r>
            <a:r>
              <a:rPr lang="en-US" sz="2300" dirty="0">
                <a:latin typeface="Times" pitchFamily="18" charset="0"/>
                <a:cs typeface="Times" pitchFamily="18" charset="0"/>
              </a:rPr>
              <a:t>This field displays the partition's device name. </a:t>
            </a:r>
          </a:p>
          <a:p>
            <a:pPr algn="just">
              <a:lnSpc>
                <a:spcPct val="80000"/>
              </a:lnSpc>
              <a:spcBef>
                <a:spcPct val="50000"/>
              </a:spcBef>
              <a:spcAft>
                <a:spcPts val="1300"/>
              </a:spcAft>
              <a:buClr>
                <a:schemeClr val="tx1"/>
              </a:buClr>
              <a:buFont typeface="Wingdings" pitchFamily="2" charset="2"/>
              <a:buBlip>
                <a:blip r:embed="rId3"/>
              </a:buBlip>
            </a:pPr>
            <a:r>
              <a:rPr lang="en-US" sz="2300" b="1" dirty="0">
                <a:latin typeface="Times" pitchFamily="18" charset="0"/>
                <a:cs typeface="Times" pitchFamily="18" charset="0"/>
              </a:rPr>
              <a:t>Start: </a:t>
            </a:r>
            <a:r>
              <a:rPr lang="en-US" sz="2300" dirty="0">
                <a:latin typeface="Times" pitchFamily="18" charset="0"/>
                <a:cs typeface="Times" pitchFamily="18" charset="0"/>
              </a:rPr>
              <a:t>This field shows the sector on your hard drive where the partition begins.</a:t>
            </a:r>
          </a:p>
          <a:p>
            <a:pPr algn="just">
              <a:lnSpc>
                <a:spcPct val="80000"/>
              </a:lnSpc>
              <a:spcBef>
                <a:spcPct val="50000"/>
              </a:spcBef>
              <a:spcAft>
                <a:spcPts val="1300"/>
              </a:spcAft>
              <a:buClr>
                <a:schemeClr val="tx1"/>
              </a:buClr>
              <a:buFont typeface="Wingdings" pitchFamily="2" charset="2"/>
              <a:buBlip>
                <a:blip r:embed="rId3"/>
              </a:buBlip>
            </a:pPr>
            <a:r>
              <a:rPr lang="en-US" sz="2300" b="1" dirty="0">
                <a:latin typeface="Times" pitchFamily="18" charset="0"/>
                <a:cs typeface="Times" pitchFamily="18" charset="0"/>
              </a:rPr>
              <a:t>End: </a:t>
            </a:r>
            <a:r>
              <a:rPr lang="en-US" sz="2300" dirty="0">
                <a:latin typeface="Times" pitchFamily="18" charset="0"/>
                <a:cs typeface="Times" pitchFamily="18" charset="0"/>
              </a:rPr>
              <a:t>This field shows the sector on your hard drive where the partition ends.</a:t>
            </a:r>
          </a:p>
          <a:p>
            <a:pPr algn="just">
              <a:lnSpc>
                <a:spcPct val="80000"/>
              </a:lnSpc>
              <a:spcBef>
                <a:spcPct val="50000"/>
              </a:spcBef>
              <a:spcAft>
                <a:spcPts val="1300"/>
              </a:spcAft>
              <a:buClr>
                <a:schemeClr val="tx1"/>
              </a:buClr>
              <a:buFont typeface="Wingdings" pitchFamily="2" charset="2"/>
              <a:buBlip>
                <a:blip r:embed="rId3"/>
              </a:buBlip>
            </a:pPr>
            <a:r>
              <a:rPr lang="en-US" sz="2300" b="1" dirty="0">
                <a:latin typeface="Times" pitchFamily="18" charset="0"/>
                <a:cs typeface="Times" pitchFamily="18" charset="0"/>
              </a:rPr>
              <a:t>Size: </a:t>
            </a:r>
            <a:r>
              <a:rPr lang="en-US" sz="2300" dirty="0">
                <a:latin typeface="Times" pitchFamily="18" charset="0"/>
                <a:cs typeface="Times" pitchFamily="18" charset="0"/>
              </a:rPr>
              <a:t>This field shows the partition's size (in MB).</a:t>
            </a:r>
          </a:p>
          <a:p>
            <a:pPr algn="just">
              <a:lnSpc>
                <a:spcPct val="80000"/>
              </a:lnSpc>
              <a:spcBef>
                <a:spcPct val="50000"/>
              </a:spcBef>
              <a:spcAft>
                <a:spcPts val="1300"/>
              </a:spcAft>
              <a:buClr>
                <a:schemeClr val="tx1"/>
              </a:buClr>
              <a:buFont typeface="Wingdings" pitchFamily="2" charset="2"/>
              <a:buBlip>
                <a:blip r:embed="rId3"/>
              </a:buBlip>
            </a:pPr>
            <a:r>
              <a:rPr lang="en-US" sz="2300" b="1" dirty="0">
                <a:latin typeface="Times" pitchFamily="18" charset="0"/>
                <a:cs typeface="Times" pitchFamily="18" charset="0"/>
              </a:rPr>
              <a:t>Type: </a:t>
            </a:r>
            <a:r>
              <a:rPr lang="en-US" sz="2300" dirty="0">
                <a:latin typeface="Times" pitchFamily="18" charset="0"/>
                <a:cs typeface="Times" pitchFamily="18" charset="0"/>
              </a:rPr>
              <a:t>This field shows the partition's type (for example, ext2, ext3, or </a:t>
            </a:r>
            <a:r>
              <a:rPr lang="en-US" sz="2300" dirty="0" err="1">
                <a:latin typeface="Times" pitchFamily="18" charset="0"/>
                <a:cs typeface="Times" pitchFamily="18" charset="0"/>
              </a:rPr>
              <a:t>vfat</a:t>
            </a:r>
            <a:r>
              <a:rPr lang="en-US" sz="2300" dirty="0">
                <a:latin typeface="Times" pitchFamily="18" charset="0"/>
                <a:cs typeface="Times" pitchFamily="18" charset="0"/>
              </a:rPr>
              <a:t>).</a:t>
            </a:r>
            <a:r>
              <a:rPr lang="en-US" sz="2300" b="1" dirty="0">
                <a:latin typeface="Times" pitchFamily="18" charset="0"/>
                <a:cs typeface="Times" pitchFamily="18" charset="0"/>
              </a:rPr>
              <a:t> </a:t>
            </a:r>
          </a:p>
          <a:p>
            <a:pPr algn="just">
              <a:lnSpc>
                <a:spcPct val="80000"/>
              </a:lnSpc>
              <a:spcBef>
                <a:spcPct val="50000"/>
              </a:spcBef>
              <a:spcAft>
                <a:spcPts val="1300"/>
              </a:spcAft>
              <a:buClr>
                <a:schemeClr val="tx1"/>
              </a:buClr>
              <a:buFont typeface="Wingdings" pitchFamily="2" charset="2"/>
              <a:buBlip>
                <a:blip r:embed="rId3"/>
              </a:buBlip>
            </a:pPr>
            <a:r>
              <a:rPr lang="en-US" sz="2300" b="1" dirty="0">
                <a:latin typeface="Times" pitchFamily="18" charset="0"/>
                <a:cs typeface="Times" pitchFamily="18" charset="0"/>
              </a:rPr>
              <a:t>Mount Point: </a:t>
            </a:r>
            <a:r>
              <a:rPr lang="en-US" sz="2300" dirty="0">
                <a:latin typeface="Times" pitchFamily="18" charset="0"/>
                <a:cs typeface="Times" pitchFamily="18" charset="0"/>
              </a:rPr>
              <a:t>A mount point is the location within the directory hierarchy at which a volume exists; the volume is "mounted" at this location. This field indicates where the partition will be mounted. </a:t>
            </a:r>
          </a:p>
        </p:txBody>
      </p:sp>
      <p:sp>
        <p:nvSpPr>
          <p:cNvPr id="47109" name="AutoShape 5"/>
          <p:cNvSpPr>
            <a:spLocks noChangeArrowheads="1"/>
          </p:cNvSpPr>
          <p:nvPr/>
        </p:nvSpPr>
        <p:spPr bwMode="auto">
          <a:xfrm>
            <a:off x="251520" y="1196752"/>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GB"/>
          </a:p>
        </p:txBody>
      </p:sp>
      <p:sp>
        <p:nvSpPr>
          <p:cNvPr id="47110" name="AutoShape 6"/>
          <p:cNvSpPr>
            <a:spLocks noChangeArrowheads="1"/>
          </p:cNvSpPr>
          <p:nvPr/>
        </p:nvSpPr>
        <p:spPr bwMode="auto">
          <a:xfrm>
            <a:off x="323528" y="134076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GB"/>
          </a:p>
        </p:txBody>
      </p:sp>
      <p:sp>
        <p:nvSpPr>
          <p:cNvPr id="47111" name="AutoShape 7"/>
          <p:cNvSpPr>
            <a:spLocks noChangeArrowheads="1"/>
          </p:cNvSpPr>
          <p:nvPr/>
        </p:nvSpPr>
        <p:spPr bwMode="auto">
          <a:xfrm>
            <a:off x="683568" y="1700808"/>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GB"/>
          </a:p>
        </p:txBody>
      </p:sp>
      <p:sp>
        <p:nvSpPr>
          <p:cNvPr id="47112" name="Text Box 8"/>
          <p:cNvSpPr txBox="1">
            <a:spLocks noChangeArrowheads="1"/>
          </p:cNvSpPr>
          <p:nvPr/>
        </p:nvSpPr>
        <p:spPr bwMode="auto">
          <a:xfrm>
            <a:off x="123825" y="104775"/>
            <a:ext cx="5819775" cy="3619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500" b="1">
                <a:solidFill>
                  <a:schemeClr val="bg1"/>
                </a:solidFill>
                <a:latin typeface="Times" pitchFamily="16" charset="0"/>
              </a:rPr>
              <a:t>Linux Installation</a:t>
            </a:r>
          </a:p>
        </p:txBody>
      </p:sp>
      <p:sp>
        <p:nvSpPr>
          <p:cNvPr id="47113"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GB"/>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err="1">
                <a:latin typeface="Times" pitchFamily="18" charset="0"/>
                <a:cs typeface="Times" pitchFamily="18" charset="0"/>
              </a:rPr>
              <a:t>Filesystem</a:t>
            </a:r>
            <a:r>
              <a:rPr lang="en-US" b="1" dirty="0">
                <a:latin typeface="Times" pitchFamily="18" charset="0"/>
                <a:cs typeface="Times" pitchFamily="18" charset="0"/>
              </a:rPr>
              <a:t> Types</a:t>
            </a:r>
            <a:endParaRPr lang="en-GB" b="1" dirty="0">
              <a:latin typeface="Times" pitchFamily="18" charset="0"/>
              <a:cs typeface="Times" pitchFamily="18" charset="0"/>
            </a:endParaRPr>
          </a:p>
        </p:txBody>
      </p:sp>
      <p:sp>
        <p:nvSpPr>
          <p:cNvPr id="49155" name="Rectangle 3"/>
          <p:cNvSpPr>
            <a:spLocks noGrp="1" noChangeArrowheads="1"/>
          </p:cNvSpPr>
          <p:nvPr>
            <p:ph type="body" sz="half" idx="1"/>
          </p:nvPr>
        </p:nvSpPr>
        <p:spPr>
          <a:xfrm>
            <a:off x="457200" y="1600200"/>
            <a:ext cx="4033838" cy="4525963"/>
          </a:xfrm>
        </p:spPr>
        <p:txBody>
          <a:bodyPr/>
          <a:lstStyle/>
          <a:p>
            <a:pPr marL="392113" indent="-293688" defTabSz="414338">
              <a:lnSpc>
                <a:spcPct val="80000"/>
              </a:lnSpc>
              <a:buClr>
                <a:srgbClr val="DF0587"/>
              </a:buClr>
              <a:buFont typeface="Wingdings" pitchFamily="2" charset="2"/>
              <a:buNone/>
            </a:pPr>
            <a:endParaRPr lang="en-US" sz="2300" b="1">
              <a:solidFill>
                <a:srgbClr val="000066"/>
              </a:solidFill>
            </a:endParaRPr>
          </a:p>
          <a:p>
            <a:pPr marL="392113" indent="-293688" defTabSz="414338"/>
            <a:endParaRPr lang="en-US" sz="2800"/>
          </a:p>
        </p:txBody>
      </p:sp>
      <p:sp>
        <p:nvSpPr>
          <p:cNvPr id="49162" name="Rectangle 10"/>
          <p:cNvSpPr>
            <a:spLocks noGrp="1" noChangeArrowheads="1"/>
          </p:cNvSpPr>
          <p:nvPr>
            <p:ph sz="half" idx="2"/>
          </p:nvPr>
        </p:nvSpPr>
        <p:spPr>
          <a:xfrm>
            <a:off x="381000" y="1676400"/>
            <a:ext cx="8096250" cy="4319588"/>
          </a:xfrm>
        </p:spPr>
        <p:txBody>
          <a:bodyPr>
            <a:normAutofit/>
          </a:bodyPr>
          <a:lstStyle/>
          <a:p>
            <a:pPr algn="just">
              <a:lnSpc>
                <a:spcPct val="80000"/>
              </a:lnSpc>
              <a:buClr>
                <a:schemeClr val="tx1"/>
              </a:buClr>
              <a:buFont typeface="Wingdings" pitchFamily="2" charset="2"/>
              <a:buBlip>
                <a:blip r:embed="rId3"/>
              </a:buBlip>
            </a:pPr>
            <a:endParaRPr lang="en-US" sz="1800" b="1" dirty="0" smtClean="0">
              <a:latin typeface="Times" pitchFamily="18" charset="0"/>
              <a:cs typeface="Times" pitchFamily="18" charset="0"/>
            </a:endParaRPr>
          </a:p>
          <a:p>
            <a:pPr algn="just">
              <a:lnSpc>
                <a:spcPct val="80000"/>
              </a:lnSpc>
              <a:buClr>
                <a:schemeClr val="tx1"/>
              </a:buClr>
              <a:buFont typeface="Wingdings" pitchFamily="2" charset="2"/>
              <a:buBlip>
                <a:blip r:embed="rId3"/>
              </a:buBlip>
            </a:pPr>
            <a:r>
              <a:rPr lang="en-US" sz="1800" b="1" dirty="0" smtClean="0">
                <a:latin typeface="Times" pitchFamily="18" charset="0"/>
                <a:cs typeface="Times" pitchFamily="18" charset="0"/>
              </a:rPr>
              <a:t>ext2 </a:t>
            </a:r>
            <a:r>
              <a:rPr lang="en-US" sz="1800" b="1" dirty="0">
                <a:latin typeface="Times" pitchFamily="18" charset="0"/>
                <a:cs typeface="Times" pitchFamily="18" charset="0"/>
              </a:rPr>
              <a:t>— </a:t>
            </a:r>
            <a:r>
              <a:rPr lang="en-US" sz="1800" dirty="0">
                <a:latin typeface="Times" pitchFamily="18" charset="0"/>
                <a:cs typeface="Times" pitchFamily="18" charset="0"/>
              </a:rPr>
              <a:t>An ext2 </a:t>
            </a:r>
            <a:r>
              <a:rPr lang="en-US" sz="1800" dirty="0" err="1">
                <a:latin typeface="Times" pitchFamily="18" charset="0"/>
                <a:cs typeface="Times" pitchFamily="18" charset="0"/>
              </a:rPr>
              <a:t>filesystem</a:t>
            </a:r>
            <a:r>
              <a:rPr lang="en-US" sz="1800" dirty="0">
                <a:latin typeface="Times" pitchFamily="18" charset="0"/>
                <a:cs typeface="Times" pitchFamily="18" charset="0"/>
              </a:rPr>
              <a:t> supports standard Unix file types (regular files, directories, symbolic links, etc). It provides the ability to assign long file names, up to 255 characters. Versions prior to Red Hat Linux 7.2 used ext2 </a:t>
            </a:r>
            <a:r>
              <a:rPr lang="en-US" sz="1800" dirty="0" err="1">
                <a:latin typeface="Times" pitchFamily="18" charset="0"/>
                <a:cs typeface="Times" pitchFamily="18" charset="0"/>
              </a:rPr>
              <a:t>filesystems</a:t>
            </a:r>
            <a:r>
              <a:rPr lang="en-US" sz="1800" dirty="0">
                <a:latin typeface="Times" pitchFamily="18" charset="0"/>
                <a:cs typeface="Times" pitchFamily="18" charset="0"/>
              </a:rPr>
              <a:t> by default.</a:t>
            </a:r>
          </a:p>
          <a:p>
            <a:pPr algn="just">
              <a:lnSpc>
                <a:spcPct val="80000"/>
              </a:lnSpc>
              <a:buClr>
                <a:schemeClr val="tx1"/>
              </a:buClr>
              <a:buFont typeface="Wingdings" pitchFamily="2" charset="2"/>
              <a:buBlip>
                <a:blip r:embed="rId3"/>
              </a:buBlip>
            </a:pPr>
            <a:r>
              <a:rPr lang="en-US" sz="1800" b="1" dirty="0">
                <a:latin typeface="Times" pitchFamily="18" charset="0"/>
                <a:cs typeface="Times" pitchFamily="18" charset="0"/>
              </a:rPr>
              <a:t>ext3 —</a:t>
            </a:r>
            <a:r>
              <a:rPr lang="en-US" sz="1800" dirty="0">
                <a:latin typeface="Times" pitchFamily="18" charset="0"/>
                <a:cs typeface="Times" pitchFamily="18" charset="0"/>
              </a:rPr>
              <a:t> The ext3 </a:t>
            </a:r>
            <a:r>
              <a:rPr lang="en-US" sz="1800" dirty="0" err="1">
                <a:latin typeface="Times" pitchFamily="18" charset="0"/>
                <a:cs typeface="Times" pitchFamily="18" charset="0"/>
              </a:rPr>
              <a:t>filesystem</a:t>
            </a:r>
            <a:r>
              <a:rPr lang="en-US" sz="1800" dirty="0">
                <a:latin typeface="Times" pitchFamily="18" charset="0"/>
                <a:cs typeface="Times" pitchFamily="18" charset="0"/>
              </a:rPr>
              <a:t> is based on the ext2 </a:t>
            </a:r>
            <a:r>
              <a:rPr lang="en-US" sz="1800" dirty="0" err="1">
                <a:latin typeface="Times" pitchFamily="18" charset="0"/>
                <a:cs typeface="Times" pitchFamily="18" charset="0"/>
              </a:rPr>
              <a:t>filesystem</a:t>
            </a:r>
            <a:r>
              <a:rPr lang="en-US" sz="1800" dirty="0">
                <a:latin typeface="Times" pitchFamily="18" charset="0"/>
                <a:cs typeface="Times" pitchFamily="18" charset="0"/>
              </a:rPr>
              <a:t> and has one main advantage — journaling. Using a journaling </a:t>
            </a:r>
            <a:r>
              <a:rPr lang="en-US" sz="1800" dirty="0" err="1">
                <a:latin typeface="Times" pitchFamily="18" charset="0"/>
                <a:cs typeface="Times" pitchFamily="18" charset="0"/>
              </a:rPr>
              <a:t>filesystem</a:t>
            </a:r>
            <a:r>
              <a:rPr lang="en-US" sz="1800" dirty="0">
                <a:latin typeface="Times" pitchFamily="18" charset="0"/>
                <a:cs typeface="Times" pitchFamily="18" charset="0"/>
              </a:rPr>
              <a:t> reduces time spent recovering a </a:t>
            </a:r>
            <a:r>
              <a:rPr lang="en-US" sz="1800" dirty="0" err="1">
                <a:latin typeface="Times" pitchFamily="18" charset="0"/>
                <a:cs typeface="Times" pitchFamily="18" charset="0"/>
              </a:rPr>
              <a:t>filesystem</a:t>
            </a:r>
            <a:r>
              <a:rPr lang="en-US" sz="1800" dirty="0">
                <a:latin typeface="Times" pitchFamily="18" charset="0"/>
                <a:cs typeface="Times" pitchFamily="18" charset="0"/>
              </a:rPr>
              <a:t> after a crash as there is no need to </a:t>
            </a:r>
            <a:r>
              <a:rPr lang="en-US" sz="1800" dirty="0" err="1">
                <a:latin typeface="Times" pitchFamily="18" charset="0"/>
                <a:cs typeface="Times" pitchFamily="18" charset="0"/>
              </a:rPr>
              <a:t>fsck</a:t>
            </a:r>
            <a:r>
              <a:rPr lang="en-US" sz="1800" dirty="0">
                <a:latin typeface="Times" pitchFamily="18" charset="0"/>
                <a:cs typeface="Times" pitchFamily="18" charset="0"/>
              </a:rPr>
              <a:t> the </a:t>
            </a:r>
            <a:r>
              <a:rPr lang="en-US" sz="1800" dirty="0" err="1">
                <a:latin typeface="Times" pitchFamily="18" charset="0"/>
                <a:cs typeface="Times" pitchFamily="18" charset="0"/>
              </a:rPr>
              <a:t>filesystem</a:t>
            </a:r>
            <a:r>
              <a:rPr lang="en-US" sz="1800" dirty="0">
                <a:latin typeface="Times" pitchFamily="18" charset="0"/>
                <a:cs typeface="Times" pitchFamily="18" charset="0"/>
              </a:rPr>
              <a:t>. </a:t>
            </a:r>
          </a:p>
          <a:p>
            <a:pPr algn="just">
              <a:lnSpc>
                <a:spcPct val="80000"/>
              </a:lnSpc>
              <a:buClr>
                <a:schemeClr val="tx1"/>
              </a:buClr>
              <a:buFont typeface="Wingdings" pitchFamily="2" charset="2"/>
              <a:buBlip>
                <a:blip r:embed="rId3"/>
              </a:buBlip>
            </a:pPr>
            <a:r>
              <a:rPr lang="en-US" sz="1800" b="1" dirty="0">
                <a:latin typeface="Times" pitchFamily="18" charset="0"/>
                <a:cs typeface="Times" pitchFamily="18" charset="0"/>
              </a:rPr>
              <a:t>swap —</a:t>
            </a:r>
            <a:r>
              <a:rPr lang="en-US" sz="1800" dirty="0">
                <a:latin typeface="Times" pitchFamily="18" charset="0"/>
                <a:cs typeface="Times" pitchFamily="18" charset="0"/>
              </a:rPr>
              <a:t> Swap partitions are used to support virtual memory. In other words, data is written to a swap partition when there is not enough RAM to store the data your system is processing.</a:t>
            </a:r>
          </a:p>
          <a:p>
            <a:pPr algn="just">
              <a:lnSpc>
                <a:spcPct val="80000"/>
              </a:lnSpc>
              <a:buClr>
                <a:schemeClr val="tx1"/>
              </a:buClr>
              <a:buFont typeface="Wingdings" pitchFamily="2" charset="2"/>
              <a:buBlip>
                <a:blip r:embed="rId3"/>
              </a:buBlip>
            </a:pPr>
            <a:r>
              <a:rPr lang="en-US" sz="1800" b="1" dirty="0" err="1">
                <a:latin typeface="Times" pitchFamily="18" charset="0"/>
                <a:cs typeface="Times" pitchFamily="18" charset="0"/>
              </a:rPr>
              <a:t>vfat</a:t>
            </a:r>
            <a:r>
              <a:rPr lang="en-US" sz="1800" b="1" dirty="0">
                <a:latin typeface="Times" pitchFamily="18" charset="0"/>
                <a:cs typeface="Times" pitchFamily="18" charset="0"/>
              </a:rPr>
              <a:t> —</a:t>
            </a:r>
            <a:r>
              <a:rPr lang="en-US" sz="1800" dirty="0">
                <a:latin typeface="Times" pitchFamily="18" charset="0"/>
                <a:cs typeface="Times" pitchFamily="18" charset="0"/>
              </a:rPr>
              <a:t> The VFAT </a:t>
            </a:r>
            <a:r>
              <a:rPr lang="en-US" sz="1800" dirty="0" err="1">
                <a:latin typeface="Times" pitchFamily="18" charset="0"/>
                <a:cs typeface="Times" pitchFamily="18" charset="0"/>
              </a:rPr>
              <a:t>filesystem</a:t>
            </a:r>
            <a:r>
              <a:rPr lang="en-US" sz="1800" dirty="0">
                <a:latin typeface="Times" pitchFamily="18" charset="0"/>
                <a:cs typeface="Times" pitchFamily="18" charset="0"/>
              </a:rPr>
              <a:t> is a Linux </a:t>
            </a:r>
            <a:r>
              <a:rPr lang="en-US" sz="1800" dirty="0" err="1">
                <a:latin typeface="Times" pitchFamily="18" charset="0"/>
                <a:cs typeface="Times" pitchFamily="18" charset="0"/>
              </a:rPr>
              <a:t>filesystem</a:t>
            </a:r>
            <a:r>
              <a:rPr lang="en-US" sz="1800" dirty="0">
                <a:latin typeface="Times" pitchFamily="18" charset="0"/>
                <a:cs typeface="Times" pitchFamily="18" charset="0"/>
              </a:rPr>
              <a:t> that is compatible with Windows 95/NT long filenames on the FAT </a:t>
            </a:r>
            <a:r>
              <a:rPr lang="en-US" sz="1800" dirty="0" err="1">
                <a:latin typeface="Times" pitchFamily="18" charset="0"/>
                <a:cs typeface="Times" pitchFamily="18" charset="0"/>
              </a:rPr>
              <a:t>filesystem</a:t>
            </a:r>
            <a:r>
              <a:rPr lang="en-US" sz="1800" dirty="0">
                <a:latin typeface="Times" pitchFamily="18" charset="0"/>
                <a:cs typeface="Times" pitchFamily="18" charset="0"/>
              </a:rPr>
              <a:t>. </a:t>
            </a:r>
          </a:p>
        </p:txBody>
      </p:sp>
      <p:sp>
        <p:nvSpPr>
          <p:cNvPr id="49156"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GB"/>
          </a:p>
        </p:txBody>
      </p:sp>
      <p:sp>
        <p:nvSpPr>
          <p:cNvPr id="49157" name="AutoShape 5"/>
          <p:cNvSpPr>
            <a:spLocks noChangeArrowheads="1"/>
          </p:cNvSpPr>
          <p:nvPr/>
        </p:nvSpPr>
        <p:spPr bwMode="auto">
          <a:xfrm>
            <a:off x="323528" y="1484784"/>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GB"/>
          </a:p>
        </p:txBody>
      </p:sp>
      <p:sp>
        <p:nvSpPr>
          <p:cNvPr id="49158" name="AutoShape 6"/>
          <p:cNvSpPr>
            <a:spLocks noChangeArrowheads="1"/>
          </p:cNvSpPr>
          <p:nvPr/>
        </p:nvSpPr>
        <p:spPr bwMode="auto">
          <a:xfrm>
            <a:off x="251520" y="1268760"/>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GB"/>
          </a:p>
        </p:txBody>
      </p:sp>
      <p:sp>
        <p:nvSpPr>
          <p:cNvPr id="49159" name="AutoShape 7"/>
          <p:cNvSpPr>
            <a:spLocks noChangeArrowheads="1"/>
          </p:cNvSpPr>
          <p:nvPr/>
        </p:nvSpPr>
        <p:spPr bwMode="auto">
          <a:xfrm>
            <a:off x="683568" y="1772816"/>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GB"/>
          </a:p>
        </p:txBody>
      </p:sp>
      <p:sp>
        <p:nvSpPr>
          <p:cNvPr id="49160" name="Text Box 8"/>
          <p:cNvSpPr txBox="1">
            <a:spLocks noChangeArrowheads="1"/>
          </p:cNvSpPr>
          <p:nvPr/>
        </p:nvSpPr>
        <p:spPr bwMode="auto">
          <a:xfrm>
            <a:off x="123825" y="104775"/>
            <a:ext cx="5819775" cy="3619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500" b="1">
                <a:solidFill>
                  <a:schemeClr val="bg1"/>
                </a:solidFill>
                <a:latin typeface="Times" pitchFamily="16" charset="0"/>
              </a:rPr>
              <a:t>Linux Installation</a:t>
            </a:r>
          </a:p>
        </p:txBody>
      </p:sp>
      <p:sp>
        <p:nvSpPr>
          <p:cNvPr id="49161"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GB"/>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a:latin typeface="Times" pitchFamily="18" charset="0"/>
                <a:cs typeface="Times" pitchFamily="18" charset="0"/>
              </a:rPr>
              <a:t>Disk Partition</a:t>
            </a:r>
            <a:endParaRPr lang="en-GB" b="1" dirty="0">
              <a:latin typeface="Times" pitchFamily="18" charset="0"/>
              <a:cs typeface="Times" pitchFamily="18" charset="0"/>
            </a:endParaRPr>
          </a:p>
        </p:txBody>
      </p:sp>
      <p:sp>
        <p:nvSpPr>
          <p:cNvPr id="53251" name="Rectangle 3"/>
          <p:cNvSpPr>
            <a:spLocks noGrp="1" noChangeArrowheads="1"/>
          </p:cNvSpPr>
          <p:nvPr>
            <p:ph type="body" sz="half" idx="1"/>
          </p:nvPr>
        </p:nvSpPr>
        <p:spPr>
          <a:xfrm>
            <a:off x="457200" y="1600200"/>
            <a:ext cx="4033838" cy="4525963"/>
          </a:xfrm>
        </p:spPr>
        <p:txBody>
          <a:bodyPr/>
          <a:lstStyle/>
          <a:p>
            <a:pPr marL="392113" indent="-293688" defTabSz="414338">
              <a:lnSpc>
                <a:spcPct val="80000"/>
              </a:lnSpc>
              <a:buClr>
                <a:srgbClr val="DF0587"/>
              </a:buClr>
              <a:buFont typeface="Wingdings" pitchFamily="2" charset="2"/>
              <a:buNone/>
            </a:pPr>
            <a:endParaRPr lang="en-US" sz="2300" b="1">
              <a:solidFill>
                <a:srgbClr val="000066"/>
              </a:solidFill>
            </a:endParaRPr>
          </a:p>
          <a:p>
            <a:pPr marL="392113" indent="-293688" defTabSz="414338"/>
            <a:endParaRPr lang="en-US" sz="2800"/>
          </a:p>
        </p:txBody>
      </p:sp>
      <p:sp>
        <p:nvSpPr>
          <p:cNvPr id="53258" name="Rectangle 10"/>
          <p:cNvSpPr>
            <a:spLocks noGrp="1" noChangeArrowheads="1"/>
          </p:cNvSpPr>
          <p:nvPr>
            <p:ph sz="half" idx="2"/>
          </p:nvPr>
        </p:nvSpPr>
        <p:spPr>
          <a:xfrm>
            <a:off x="457200" y="1906588"/>
            <a:ext cx="8020050" cy="4319587"/>
          </a:xfrm>
        </p:spPr>
        <p:txBody>
          <a:bodyPr>
            <a:normAutofit/>
          </a:bodyPr>
          <a:lstStyle/>
          <a:p>
            <a:pPr>
              <a:lnSpc>
                <a:spcPct val="80000"/>
              </a:lnSpc>
              <a:buClr>
                <a:srgbClr val="DF0587"/>
              </a:buClr>
              <a:buFont typeface="Wingdings" pitchFamily="2" charset="2"/>
              <a:buBlip>
                <a:blip r:embed="rId3"/>
              </a:buBlip>
            </a:pPr>
            <a:r>
              <a:rPr lang="en-US" sz="1800" b="1" dirty="0">
                <a:latin typeface="Times" pitchFamily="18" charset="0"/>
                <a:cs typeface="Times" pitchFamily="18" charset="0"/>
              </a:rPr>
              <a:t>IDE Disk Partitions</a:t>
            </a:r>
          </a:p>
          <a:p>
            <a:pPr lvl="1">
              <a:lnSpc>
                <a:spcPct val="80000"/>
              </a:lnSpc>
              <a:buFontTx/>
              <a:buBlip>
                <a:blip r:embed="rId3"/>
              </a:buBlip>
            </a:pPr>
            <a:r>
              <a:rPr lang="en-US" sz="1800" dirty="0">
                <a:latin typeface="Times" pitchFamily="18" charset="0"/>
                <a:cs typeface="Times" pitchFamily="18" charset="0"/>
              </a:rPr>
              <a:t>/dev/</a:t>
            </a:r>
            <a:r>
              <a:rPr lang="en-US" sz="1800" dirty="0" err="1">
                <a:latin typeface="Times" pitchFamily="18" charset="0"/>
                <a:cs typeface="Times" pitchFamily="18" charset="0"/>
              </a:rPr>
              <a:t>hda</a:t>
            </a:r>
            <a:r>
              <a:rPr lang="en-US" sz="1800" dirty="0">
                <a:latin typeface="Times" pitchFamily="18" charset="0"/>
                <a:cs typeface="Times" pitchFamily="18" charset="0"/>
              </a:rPr>
              <a:t> (Primary Master Disk)</a:t>
            </a:r>
          </a:p>
          <a:p>
            <a:pPr lvl="2">
              <a:lnSpc>
                <a:spcPct val="80000"/>
              </a:lnSpc>
              <a:buFontTx/>
              <a:buBlip>
                <a:blip r:embed="rId3"/>
              </a:buBlip>
            </a:pPr>
            <a:r>
              <a:rPr lang="en-US" sz="1800" dirty="0">
                <a:latin typeface="Times" pitchFamily="18" charset="0"/>
                <a:cs typeface="Times" pitchFamily="18" charset="0"/>
              </a:rPr>
              <a:t>/dev/hda1 (First Primary Partition)</a:t>
            </a:r>
          </a:p>
          <a:p>
            <a:pPr lvl="2">
              <a:lnSpc>
                <a:spcPct val="80000"/>
              </a:lnSpc>
              <a:buFontTx/>
              <a:buBlip>
                <a:blip r:embed="rId3"/>
              </a:buBlip>
            </a:pPr>
            <a:r>
              <a:rPr lang="en-US" sz="1800" dirty="0">
                <a:latin typeface="Times" pitchFamily="18" charset="0"/>
                <a:cs typeface="Times" pitchFamily="18" charset="0"/>
              </a:rPr>
              <a:t>/dev/hda2 (Second Primary Partition)</a:t>
            </a:r>
          </a:p>
          <a:p>
            <a:pPr lvl="1">
              <a:lnSpc>
                <a:spcPct val="80000"/>
              </a:lnSpc>
              <a:buFontTx/>
              <a:buBlip>
                <a:blip r:embed="rId3"/>
              </a:buBlip>
            </a:pPr>
            <a:r>
              <a:rPr lang="en-US" sz="1800" dirty="0">
                <a:latin typeface="Times" pitchFamily="18" charset="0"/>
                <a:cs typeface="Times" pitchFamily="18" charset="0"/>
              </a:rPr>
              <a:t>/dev/</a:t>
            </a:r>
            <a:r>
              <a:rPr lang="en-US" sz="1800" dirty="0" err="1">
                <a:latin typeface="Times" pitchFamily="18" charset="0"/>
                <a:cs typeface="Times" pitchFamily="18" charset="0"/>
              </a:rPr>
              <a:t>hdb</a:t>
            </a:r>
            <a:r>
              <a:rPr lang="en-US" sz="1800" dirty="0">
                <a:latin typeface="Times" pitchFamily="18" charset="0"/>
                <a:cs typeface="Times" pitchFamily="18" charset="0"/>
              </a:rPr>
              <a:t> (Primary Slave Partition)</a:t>
            </a:r>
          </a:p>
          <a:p>
            <a:pPr lvl="2">
              <a:lnSpc>
                <a:spcPct val="80000"/>
              </a:lnSpc>
              <a:buFontTx/>
              <a:buBlip>
                <a:blip r:embed="rId3"/>
              </a:buBlip>
            </a:pPr>
            <a:r>
              <a:rPr lang="en-US" sz="1800" dirty="0">
                <a:latin typeface="Times" pitchFamily="18" charset="0"/>
                <a:cs typeface="Times" pitchFamily="18" charset="0"/>
              </a:rPr>
              <a:t>/dev/hdb1</a:t>
            </a:r>
          </a:p>
          <a:p>
            <a:pPr lvl="1">
              <a:lnSpc>
                <a:spcPct val="80000"/>
              </a:lnSpc>
              <a:buFontTx/>
              <a:buBlip>
                <a:blip r:embed="rId3"/>
              </a:buBlip>
            </a:pPr>
            <a:r>
              <a:rPr lang="en-US" sz="1800" dirty="0">
                <a:latin typeface="Times" pitchFamily="18" charset="0"/>
                <a:cs typeface="Times" pitchFamily="18" charset="0"/>
              </a:rPr>
              <a:t>/dev/</a:t>
            </a:r>
            <a:r>
              <a:rPr lang="en-US" sz="1800" dirty="0" err="1">
                <a:latin typeface="Times" pitchFamily="18" charset="0"/>
                <a:cs typeface="Times" pitchFamily="18" charset="0"/>
              </a:rPr>
              <a:t>hdc</a:t>
            </a:r>
            <a:r>
              <a:rPr lang="en-US" sz="1800" dirty="0">
                <a:latin typeface="Times" pitchFamily="18" charset="0"/>
                <a:cs typeface="Times" pitchFamily="18" charset="0"/>
              </a:rPr>
              <a:t> (Secondary Master/Slave Partition)</a:t>
            </a:r>
          </a:p>
          <a:p>
            <a:pPr lvl="2">
              <a:lnSpc>
                <a:spcPct val="80000"/>
              </a:lnSpc>
              <a:buFontTx/>
              <a:buBlip>
                <a:blip r:embed="rId3"/>
              </a:buBlip>
            </a:pPr>
            <a:r>
              <a:rPr lang="en-US" sz="1800" dirty="0">
                <a:latin typeface="Times" pitchFamily="18" charset="0"/>
                <a:cs typeface="Times" pitchFamily="18" charset="0"/>
              </a:rPr>
              <a:t>/dev/hdc1</a:t>
            </a:r>
          </a:p>
          <a:p>
            <a:pPr>
              <a:lnSpc>
                <a:spcPct val="80000"/>
              </a:lnSpc>
              <a:buClr>
                <a:srgbClr val="DF0587"/>
              </a:buClr>
              <a:buFont typeface="Wingdings" pitchFamily="2" charset="2"/>
              <a:buBlip>
                <a:blip r:embed="rId3"/>
              </a:buBlip>
            </a:pPr>
            <a:r>
              <a:rPr lang="en-US" sz="1800" b="1" dirty="0">
                <a:latin typeface="Times" pitchFamily="18" charset="0"/>
                <a:cs typeface="Times" pitchFamily="18" charset="0"/>
              </a:rPr>
              <a:t>SCSI Disk Partitions</a:t>
            </a:r>
          </a:p>
          <a:p>
            <a:pPr lvl="1">
              <a:lnSpc>
                <a:spcPct val="80000"/>
              </a:lnSpc>
              <a:buFontTx/>
              <a:buBlip>
                <a:blip r:embed="rId3"/>
              </a:buBlip>
            </a:pPr>
            <a:r>
              <a:rPr lang="en-US" sz="1800" dirty="0">
                <a:latin typeface="Times" pitchFamily="18" charset="0"/>
                <a:cs typeface="Times" pitchFamily="18" charset="0"/>
              </a:rPr>
              <a:t>/dev/sda1, /dev/sda2</a:t>
            </a:r>
          </a:p>
          <a:p>
            <a:pPr lvl="1">
              <a:lnSpc>
                <a:spcPct val="80000"/>
              </a:lnSpc>
              <a:buFontTx/>
              <a:buBlip>
                <a:blip r:embed="rId3"/>
              </a:buBlip>
            </a:pPr>
            <a:r>
              <a:rPr lang="en-US" sz="1800" dirty="0">
                <a:latin typeface="Times" pitchFamily="18" charset="0"/>
                <a:cs typeface="Times" pitchFamily="18" charset="0"/>
              </a:rPr>
              <a:t>/dev/sdb1, /dev/sdb2</a:t>
            </a:r>
          </a:p>
          <a:p>
            <a:pPr lvl="1">
              <a:lnSpc>
                <a:spcPct val="80000"/>
              </a:lnSpc>
              <a:buFontTx/>
              <a:buBlip>
                <a:blip r:embed="rId3"/>
              </a:buBlip>
            </a:pPr>
            <a:r>
              <a:rPr lang="en-US" sz="1800" dirty="0">
                <a:latin typeface="Times" pitchFamily="18" charset="0"/>
                <a:cs typeface="Times" pitchFamily="18" charset="0"/>
              </a:rPr>
              <a:t>/dev/sdc1, /dev/sdc2</a:t>
            </a:r>
          </a:p>
          <a:p>
            <a:endParaRPr lang="en-US" sz="1800" dirty="0">
              <a:latin typeface="Times" pitchFamily="18" charset="0"/>
              <a:cs typeface="Times" pitchFamily="18" charset="0"/>
            </a:endParaRPr>
          </a:p>
        </p:txBody>
      </p:sp>
      <p:sp>
        <p:nvSpPr>
          <p:cNvPr id="53253" name="AutoShape 5"/>
          <p:cNvSpPr>
            <a:spLocks noChangeArrowheads="1"/>
          </p:cNvSpPr>
          <p:nvPr/>
        </p:nvSpPr>
        <p:spPr bwMode="auto">
          <a:xfrm>
            <a:off x="179512" y="1196752"/>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GB"/>
          </a:p>
        </p:txBody>
      </p:sp>
      <p:sp>
        <p:nvSpPr>
          <p:cNvPr id="53254" name="AutoShape 6"/>
          <p:cNvSpPr>
            <a:spLocks noChangeArrowheads="1"/>
          </p:cNvSpPr>
          <p:nvPr/>
        </p:nvSpPr>
        <p:spPr bwMode="auto">
          <a:xfrm>
            <a:off x="323528" y="1412776"/>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GB"/>
          </a:p>
        </p:txBody>
      </p:sp>
      <p:sp>
        <p:nvSpPr>
          <p:cNvPr id="53255" name="AutoShape 7"/>
          <p:cNvSpPr>
            <a:spLocks noChangeArrowheads="1"/>
          </p:cNvSpPr>
          <p:nvPr/>
        </p:nvSpPr>
        <p:spPr bwMode="auto">
          <a:xfrm>
            <a:off x="611560" y="1700808"/>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GB"/>
          </a:p>
        </p:txBody>
      </p:sp>
      <p:sp>
        <p:nvSpPr>
          <p:cNvPr id="53256" name="Text Box 8"/>
          <p:cNvSpPr txBox="1">
            <a:spLocks noChangeArrowheads="1"/>
          </p:cNvSpPr>
          <p:nvPr/>
        </p:nvSpPr>
        <p:spPr bwMode="auto">
          <a:xfrm>
            <a:off x="123825" y="104775"/>
            <a:ext cx="5819775" cy="3619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500" b="1">
                <a:solidFill>
                  <a:schemeClr val="bg1"/>
                </a:solidFill>
                <a:latin typeface="Times" pitchFamily="16" charset="0"/>
              </a:rPr>
              <a:t>Linux Installation</a:t>
            </a:r>
          </a:p>
        </p:txBody>
      </p:sp>
      <p:sp>
        <p:nvSpPr>
          <p:cNvPr id="53257"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GB"/>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b="1" dirty="0">
                <a:latin typeface="Times" pitchFamily="18" charset="0"/>
                <a:cs typeface="Times" pitchFamily="18" charset="0"/>
              </a:rPr>
              <a:t>Software RAID and LVM</a:t>
            </a:r>
          </a:p>
        </p:txBody>
      </p:sp>
      <p:sp>
        <p:nvSpPr>
          <p:cNvPr id="55299" name="Rectangle 3"/>
          <p:cNvSpPr>
            <a:spLocks noGrp="1" noChangeArrowheads="1"/>
          </p:cNvSpPr>
          <p:nvPr>
            <p:ph type="body" sz="half" idx="1"/>
          </p:nvPr>
        </p:nvSpPr>
        <p:spPr>
          <a:xfrm>
            <a:off x="457200" y="1600200"/>
            <a:ext cx="4033838" cy="4525963"/>
          </a:xfrm>
        </p:spPr>
        <p:txBody>
          <a:bodyPr>
            <a:normAutofit/>
          </a:bodyPr>
          <a:lstStyle/>
          <a:p>
            <a:pPr marL="392113" indent="-293688" defTabSz="414338">
              <a:lnSpc>
                <a:spcPct val="80000"/>
              </a:lnSpc>
              <a:buClr>
                <a:srgbClr val="DF0587"/>
              </a:buClr>
              <a:buFont typeface="Wingdings" pitchFamily="2" charset="2"/>
              <a:buNone/>
            </a:pPr>
            <a:endParaRPr lang="en-US" sz="2300" b="1">
              <a:solidFill>
                <a:srgbClr val="000066"/>
              </a:solidFill>
            </a:endParaRPr>
          </a:p>
          <a:p>
            <a:pPr marL="392113" indent="-293688" defTabSz="414338"/>
            <a:endParaRPr lang="en-US" sz="2800"/>
          </a:p>
        </p:txBody>
      </p:sp>
      <p:sp>
        <p:nvSpPr>
          <p:cNvPr id="55306" name="Rectangle 10"/>
          <p:cNvSpPr>
            <a:spLocks noGrp="1" noChangeArrowheads="1"/>
          </p:cNvSpPr>
          <p:nvPr>
            <p:ph sz="half" idx="2"/>
          </p:nvPr>
        </p:nvSpPr>
        <p:spPr>
          <a:xfrm>
            <a:off x="381000" y="1906588"/>
            <a:ext cx="8096250" cy="4319587"/>
          </a:xfrm>
        </p:spPr>
        <p:txBody>
          <a:bodyPr>
            <a:noAutofit/>
          </a:bodyPr>
          <a:lstStyle/>
          <a:p>
            <a:pPr algn="just">
              <a:buFont typeface="Wingdings" pitchFamily="2" charset="2"/>
              <a:buChar char="§"/>
            </a:pPr>
            <a:r>
              <a:rPr lang="en-US" sz="1800" b="1" dirty="0">
                <a:latin typeface="Times" pitchFamily="18" charset="0"/>
                <a:cs typeface="Times" pitchFamily="18" charset="0"/>
              </a:rPr>
              <a:t>Software RAID (Redundant Array of Inexpensive Disk</a:t>
            </a:r>
            <a:r>
              <a:rPr lang="en-US" sz="1800" b="1" dirty="0" smtClean="0">
                <a:latin typeface="Times" pitchFamily="18" charset="0"/>
                <a:cs typeface="Times" pitchFamily="18" charset="0"/>
              </a:rPr>
              <a:t>)</a:t>
            </a:r>
          </a:p>
          <a:p>
            <a:pPr algn="just">
              <a:buNone/>
            </a:pPr>
            <a:r>
              <a:rPr lang="en-GB" sz="1800" b="1" dirty="0" smtClean="0"/>
              <a:t>	RAID</a:t>
            </a:r>
            <a:r>
              <a:rPr lang="en-GB" sz="1800" dirty="0" smtClean="0"/>
              <a:t>, or a redundant array of independent disks, is a storage solution intended to improve some combination of fault tolerance, storage management, and performance. </a:t>
            </a:r>
            <a:r>
              <a:rPr lang="en-GB" sz="1800" b="1" dirty="0" smtClean="0"/>
              <a:t>RAID</a:t>
            </a:r>
            <a:r>
              <a:rPr lang="en-GB" sz="1800" dirty="0" smtClean="0"/>
              <a:t> works as a form of storage virtualization that combines multiple physical disks into one logical volume.</a:t>
            </a:r>
            <a:endParaRPr lang="en-US" sz="1800" b="1" dirty="0">
              <a:latin typeface="Times" pitchFamily="18" charset="0"/>
              <a:cs typeface="Times" pitchFamily="18" charset="0"/>
            </a:endParaRPr>
          </a:p>
          <a:p>
            <a:pPr lvl="1" algn="just">
              <a:buFont typeface="Wingdings" pitchFamily="2" charset="2"/>
              <a:buChar char="§"/>
            </a:pPr>
            <a:r>
              <a:rPr lang="en-US" sz="1800" dirty="0">
                <a:latin typeface="Times" pitchFamily="18" charset="0"/>
                <a:cs typeface="Times" pitchFamily="18" charset="0"/>
              </a:rPr>
              <a:t>RAID 0 (Striping)</a:t>
            </a:r>
          </a:p>
          <a:p>
            <a:pPr lvl="1" algn="just">
              <a:buFont typeface="Wingdings" pitchFamily="2" charset="2"/>
              <a:buChar char="§"/>
            </a:pPr>
            <a:r>
              <a:rPr lang="en-US" sz="1800" dirty="0">
                <a:latin typeface="Times" pitchFamily="18" charset="0"/>
                <a:cs typeface="Times" pitchFamily="18" charset="0"/>
              </a:rPr>
              <a:t>RAID 1 (Mirroring)</a:t>
            </a:r>
          </a:p>
          <a:p>
            <a:pPr lvl="1" algn="just">
              <a:buFont typeface="Wingdings" pitchFamily="2" charset="2"/>
              <a:buChar char="§"/>
            </a:pPr>
            <a:r>
              <a:rPr lang="en-US" sz="1800" dirty="0">
                <a:latin typeface="Times" pitchFamily="18" charset="0"/>
                <a:cs typeface="Times" pitchFamily="18" charset="0"/>
              </a:rPr>
              <a:t>RAID 5 (Striping with Parity)</a:t>
            </a:r>
          </a:p>
          <a:p>
            <a:pPr algn="just">
              <a:buFont typeface="Wingdings" pitchFamily="2" charset="2"/>
              <a:buChar char="§"/>
            </a:pPr>
            <a:r>
              <a:rPr lang="en-US" sz="1800" b="1" dirty="0">
                <a:latin typeface="Times" pitchFamily="18" charset="0"/>
                <a:cs typeface="Times" pitchFamily="18" charset="0"/>
              </a:rPr>
              <a:t>LVM (Logical Volume Manager</a:t>
            </a:r>
            <a:r>
              <a:rPr lang="en-US" sz="1800" b="1" dirty="0" smtClean="0">
                <a:latin typeface="Times" pitchFamily="18" charset="0"/>
                <a:cs typeface="Times" pitchFamily="18" charset="0"/>
              </a:rPr>
              <a:t>)</a:t>
            </a:r>
          </a:p>
          <a:p>
            <a:pPr algn="just">
              <a:buFont typeface="Wingdings" pitchFamily="2" charset="2"/>
              <a:buChar char="§"/>
            </a:pPr>
            <a:r>
              <a:rPr lang="en-GB" sz="1800" b="1" dirty="0" smtClean="0"/>
              <a:t>Logical Volume Manager</a:t>
            </a:r>
            <a:r>
              <a:rPr lang="en-GB" sz="1800" dirty="0" smtClean="0"/>
              <a:t> (</a:t>
            </a:r>
            <a:r>
              <a:rPr lang="en-GB" sz="1800" b="1" dirty="0" smtClean="0"/>
              <a:t>LVM</a:t>
            </a:r>
            <a:r>
              <a:rPr lang="en-GB" sz="1800" dirty="0" smtClean="0"/>
              <a:t>) is a device </a:t>
            </a:r>
            <a:r>
              <a:rPr lang="en-GB" sz="1800" dirty="0" err="1" smtClean="0"/>
              <a:t>mapper</a:t>
            </a:r>
            <a:r>
              <a:rPr lang="en-GB" sz="1800" dirty="0" smtClean="0"/>
              <a:t> target that provides </a:t>
            </a:r>
            <a:r>
              <a:rPr lang="en-GB" sz="1800" b="1" dirty="0" smtClean="0"/>
              <a:t>logical volume</a:t>
            </a:r>
            <a:r>
              <a:rPr lang="en-GB" sz="1800" dirty="0" smtClean="0"/>
              <a:t> management for the </a:t>
            </a:r>
            <a:r>
              <a:rPr lang="en-GB" sz="1800" b="1" dirty="0" smtClean="0"/>
              <a:t>Linux</a:t>
            </a:r>
            <a:r>
              <a:rPr lang="en-GB" sz="1800" dirty="0" smtClean="0"/>
              <a:t> kernel. Most modern </a:t>
            </a:r>
            <a:r>
              <a:rPr lang="en-GB" sz="1800" b="1" dirty="0" smtClean="0"/>
              <a:t>Linux</a:t>
            </a:r>
            <a:r>
              <a:rPr lang="en-GB" sz="1800" dirty="0" smtClean="0"/>
              <a:t> distributions are </a:t>
            </a:r>
            <a:r>
              <a:rPr lang="en-GB" sz="1800" b="1" dirty="0" smtClean="0"/>
              <a:t>LVM</a:t>
            </a:r>
            <a:r>
              <a:rPr lang="en-GB" sz="1800" dirty="0" smtClean="0"/>
              <a:t>-aware to the point of being able to have their root file systems on a </a:t>
            </a:r>
            <a:r>
              <a:rPr lang="en-GB" sz="1800" b="1" dirty="0" smtClean="0"/>
              <a:t>logical volume</a:t>
            </a:r>
            <a:r>
              <a:rPr lang="en-GB" sz="1800" dirty="0" smtClean="0"/>
              <a:t>.</a:t>
            </a:r>
            <a:endParaRPr lang="en-US" sz="1800" b="1" dirty="0" smtClean="0">
              <a:latin typeface="Times" pitchFamily="18" charset="0"/>
              <a:cs typeface="Times" pitchFamily="18" charset="0"/>
            </a:endParaRPr>
          </a:p>
          <a:p>
            <a:pPr algn="just">
              <a:buFont typeface="Wingdings" pitchFamily="2" charset="2"/>
              <a:buChar char="§"/>
            </a:pPr>
            <a:endParaRPr lang="en-US" sz="1800" b="1" dirty="0">
              <a:latin typeface="Times" pitchFamily="18" charset="0"/>
              <a:cs typeface="Times" pitchFamily="18" charset="0"/>
            </a:endParaRPr>
          </a:p>
        </p:txBody>
      </p:sp>
      <p:sp>
        <p:nvSpPr>
          <p:cNvPr id="55301" name="AutoShape 5"/>
          <p:cNvSpPr>
            <a:spLocks noChangeArrowheads="1"/>
          </p:cNvSpPr>
          <p:nvPr/>
        </p:nvSpPr>
        <p:spPr bwMode="auto">
          <a:xfrm>
            <a:off x="251520" y="1196752"/>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GB"/>
          </a:p>
        </p:txBody>
      </p:sp>
      <p:sp>
        <p:nvSpPr>
          <p:cNvPr id="55302" name="AutoShape 6"/>
          <p:cNvSpPr>
            <a:spLocks noChangeArrowheads="1"/>
          </p:cNvSpPr>
          <p:nvPr/>
        </p:nvSpPr>
        <p:spPr bwMode="auto">
          <a:xfrm>
            <a:off x="395536" y="134076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GB"/>
          </a:p>
        </p:txBody>
      </p:sp>
      <p:sp>
        <p:nvSpPr>
          <p:cNvPr id="55303" name="AutoShape 7"/>
          <p:cNvSpPr>
            <a:spLocks noChangeArrowheads="1"/>
          </p:cNvSpPr>
          <p:nvPr/>
        </p:nvSpPr>
        <p:spPr bwMode="auto">
          <a:xfrm>
            <a:off x="683568" y="1772816"/>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GB"/>
          </a:p>
        </p:txBody>
      </p:sp>
      <p:sp>
        <p:nvSpPr>
          <p:cNvPr id="55304" name="Text Box 8"/>
          <p:cNvSpPr txBox="1">
            <a:spLocks noChangeArrowheads="1"/>
          </p:cNvSpPr>
          <p:nvPr/>
        </p:nvSpPr>
        <p:spPr bwMode="auto">
          <a:xfrm>
            <a:off x="123825" y="104775"/>
            <a:ext cx="5819775" cy="3619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500" b="1">
                <a:solidFill>
                  <a:schemeClr val="bg1"/>
                </a:solidFill>
                <a:latin typeface="Times" pitchFamily="16" charset="0"/>
              </a:rPr>
              <a:t>Linux Installation</a:t>
            </a:r>
          </a:p>
        </p:txBody>
      </p:sp>
      <p:sp>
        <p:nvSpPr>
          <p:cNvPr id="55305"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GB"/>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pitchFamily="18" charset="0"/>
                <a:cs typeface="Times" pitchFamily="18" charset="0"/>
              </a:rPr>
              <a:t>Working With Linux—Supported File Systems</a:t>
            </a:r>
            <a:endParaRPr lang="en-GB" dirty="0">
              <a:latin typeface="Times" pitchFamily="18" charset="0"/>
              <a:cs typeface="Times" pitchFamily="18" charset="0"/>
            </a:endParaRPr>
          </a:p>
        </p:txBody>
      </p:sp>
      <p:sp>
        <p:nvSpPr>
          <p:cNvPr id="3" name="Content Placeholder 2"/>
          <p:cNvSpPr>
            <a:spLocks noGrp="1"/>
          </p:cNvSpPr>
          <p:nvPr>
            <p:ph sz="quarter" idx="1"/>
          </p:nvPr>
        </p:nvSpPr>
        <p:spPr/>
        <p:txBody>
          <a:bodyPr>
            <a:normAutofit/>
          </a:bodyPr>
          <a:lstStyle/>
          <a:p>
            <a:pPr algn="just"/>
            <a:r>
              <a:rPr lang="en-US" sz="1600" dirty="0" smtClean="0">
                <a:latin typeface="Times" pitchFamily="18" charset="0"/>
                <a:cs typeface="Times" pitchFamily="18" charset="0"/>
              </a:rPr>
              <a:t>Linux is a very flexible operating system that has a long history of interoperability with other systems on a number of different hardware platforms. A consequence of this friendliness to other operating systems is that Linux can read and write to several different file systems that originated with other operating systems much different from Linux. </a:t>
            </a:r>
          </a:p>
          <a:p>
            <a:r>
              <a:rPr lang="en-US" sz="1600" b="1" dirty="0" smtClean="0">
                <a:latin typeface="Times" pitchFamily="18" charset="0"/>
                <a:cs typeface="Times" pitchFamily="18" charset="0"/>
              </a:rPr>
              <a:t>Virtual File Systems (VFS)</a:t>
            </a:r>
            <a:endParaRPr lang="en-US" sz="1600" dirty="0" smtClean="0">
              <a:latin typeface="Times" pitchFamily="18" charset="0"/>
              <a:cs typeface="Times" pitchFamily="18" charset="0"/>
            </a:endParaRPr>
          </a:p>
          <a:p>
            <a:pPr>
              <a:buNone/>
            </a:pPr>
            <a:r>
              <a:rPr lang="en-US" sz="1600" dirty="0" smtClean="0">
                <a:latin typeface="Times" pitchFamily="18" charset="0"/>
                <a:cs typeface="Times" pitchFamily="18" charset="0"/>
              </a:rPr>
              <a:t>	One reason that Linux supports so many file systems is because of the design  of its </a:t>
            </a:r>
            <a:r>
              <a:rPr lang="en-US" sz="1600" b="1" dirty="0" smtClean="0">
                <a:latin typeface="Times" pitchFamily="18" charset="0"/>
                <a:cs typeface="Times" pitchFamily="18" charset="0"/>
              </a:rPr>
              <a:t>Virtual File Systems (VFS) layer</a:t>
            </a:r>
            <a:r>
              <a:rPr lang="en-US" sz="1600" dirty="0" smtClean="0">
                <a:latin typeface="Times" pitchFamily="18" charset="0"/>
                <a:cs typeface="Times" pitchFamily="18" charset="0"/>
              </a:rPr>
              <a:t>. </a:t>
            </a:r>
          </a:p>
          <a:p>
            <a:r>
              <a:rPr lang="en-US" sz="1600" dirty="0" smtClean="0">
                <a:latin typeface="Times" pitchFamily="18" charset="0"/>
                <a:cs typeface="Times" pitchFamily="18" charset="0"/>
              </a:rPr>
              <a:t>The VFS layer is a data abstraction layer between the kernel and the programs in </a:t>
            </a:r>
            <a:r>
              <a:rPr lang="en-US" sz="1600" dirty="0" err="1" smtClean="0">
                <a:latin typeface="Times" pitchFamily="18" charset="0"/>
                <a:cs typeface="Times" pitchFamily="18" charset="0"/>
              </a:rPr>
              <a:t>userspace</a:t>
            </a:r>
            <a:r>
              <a:rPr lang="en-US" sz="1600" dirty="0" smtClean="0">
                <a:latin typeface="Times" pitchFamily="18" charset="0"/>
                <a:cs typeface="Times" pitchFamily="18" charset="0"/>
              </a:rPr>
              <a:t> that issues file system commands.</a:t>
            </a:r>
            <a:endParaRPr lang="en-GB" sz="1600" dirty="0" smtClean="0">
              <a:latin typeface="Times" pitchFamily="18" charset="0"/>
              <a:cs typeface="Times" pitchFamily="18" charset="0"/>
            </a:endParaRPr>
          </a:p>
          <a:p>
            <a:r>
              <a:rPr lang="en-US" sz="1600" dirty="0" smtClean="0">
                <a:latin typeface="Times" pitchFamily="18" charset="0"/>
                <a:cs typeface="Times" pitchFamily="18" charset="0"/>
              </a:rPr>
              <a:t>Programs that run inside the kernel are in </a:t>
            </a:r>
            <a:r>
              <a:rPr lang="en-US" sz="1600" b="1" dirty="0" err="1" smtClean="0">
                <a:latin typeface="Times" pitchFamily="18" charset="0"/>
                <a:cs typeface="Times" pitchFamily="18" charset="0"/>
              </a:rPr>
              <a:t>kernelspace</a:t>
            </a:r>
            <a:r>
              <a:rPr lang="en-US" sz="1600" dirty="0" smtClean="0">
                <a:latin typeface="Times" pitchFamily="18" charset="0"/>
                <a:cs typeface="Times" pitchFamily="18" charset="0"/>
              </a:rPr>
              <a:t>. Programs that don’t run inside the kernel are in </a:t>
            </a:r>
            <a:r>
              <a:rPr lang="en-US" sz="1600" b="1" dirty="0" err="1" smtClean="0">
                <a:latin typeface="Times" pitchFamily="18" charset="0"/>
                <a:cs typeface="Times" pitchFamily="18" charset="0"/>
              </a:rPr>
              <a:t>userspace</a:t>
            </a:r>
            <a:r>
              <a:rPr lang="en-US" sz="1600" dirty="0" smtClean="0">
                <a:latin typeface="Times" pitchFamily="18" charset="0"/>
                <a:cs typeface="Times" pitchFamily="18" charset="0"/>
              </a:rPr>
              <a:t> .The VFS layer avoids duplication of common code between all file systems. </a:t>
            </a:r>
          </a:p>
          <a:p>
            <a:pPr algn="just"/>
            <a:endParaRPr lang="en-GB" sz="1600" dirty="0">
              <a:latin typeface="Times" pitchFamily="18" charset="0"/>
              <a:cs typeface="Times"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New Roman" pitchFamily="18" charset="0"/>
                <a:cs typeface="Times New Roman" pitchFamily="18" charset="0"/>
              </a:rPr>
              <a:t>Server</a:t>
            </a:r>
            <a:endParaRPr lang="en-GB"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fontAlgn="base"/>
            <a:r>
              <a:rPr lang="en-GB" sz="1600" dirty="0" smtClean="0">
                <a:latin typeface="Times New Roman" pitchFamily="18" charset="0"/>
                <a:cs typeface="Times New Roman" pitchFamily="18" charset="0"/>
              </a:rPr>
              <a:t>A server is a type of computer or device on a network that manages network resources. Servers are often dedicated, meaning that they perform no other tasks besides their server tasks. On multiprocessing operating systems, however, a single computer can execute several programs at once. A server in this case could refer to the program that is managing resources rather than the entire computer. </a:t>
            </a:r>
          </a:p>
          <a:p>
            <a:pPr algn="just" fontAlgn="base"/>
            <a:endParaRPr lang="en-GB" sz="1600" b="1" i="1" dirty="0" smtClean="0">
              <a:latin typeface="Times New Roman" pitchFamily="18" charset="0"/>
              <a:cs typeface="Times New Roman" pitchFamily="18" charset="0"/>
            </a:endParaRPr>
          </a:p>
          <a:p>
            <a:pPr algn="just" fontAlgn="base">
              <a:buNone/>
            </a:pPr>
            <a:r>
              <a:rPr lang="en-GB" sz="1600" b="1" i="1" dirty="0" smtClean="0">
                <a:latin typeface="Times New Roman" pitchFamily="18" charset="0"/>
                <a:cs typeface="Times New Roman" pitchFamily="18" charset="0"/>
              </a:rPr>
              <a:t>Different Types of Servers</a:t>
            </a:r>
          </a:p>
          <a:p>
            <a:pPr algn="just" fontAlgn="base"/>
            <a:r>
              <a:rPr lang="en-GB" sz="1600" dirty="0" smtClean="0">
                <a:latin typeface="Times New Roman" pitchFamily="18" charset="0"/>
                <a:cs typeface="Times New Roman" pitchFamily="18" charset="0"/>
              </a:rPr>
              <a:t>Different types servers do different jobs, from serving email and video to protecting internal networks and hosting websites. There are many different types of servers, for example:</a:t>
            </a:r>
          </a:p>
          <a:p>
            <a:pPr algn="just" fontAlgn="base"/>
            <a:r>
              <a:rPr lang="en-GB" sz="1600" b="1" dirty="0" smtClean="0">
                <a:latin typeface="Times New Roman" pitchFamily="18" charset="0"/>
                <a:cs typeface="Times New Roman" pitchFamily="18" charset="0"/>
              </a:rPr>
              <a:t>File server:</a:t>
            </a:r>
            <a:r>
              <a:rPr lang="en-GB" sz="1600" dirty="0" smtClean="0">
                <a:latin typeface="Times New Roman" pitchFamily="18" charset="0"/>
                <a:cs typeface="Times New Roman" pitchFamily="18" charset="0"/>
              </a:rPr>
              <a:t> a computer and storage device dedicated to storing files. Any user on the network can store files on the server.</a:t>
            </a:r>
          </a:p>
          <a:p>
            <a:pPr algn="just" fontAlgn="base"/>
            <a:r>
              <a:rPr lang="en-GB" sz="1600" b="1" dirty="0" smtClean="0">
                <a:latin typeface="Times New Roman" pitchFamily="18" charset="0"/>
                <a:cs typeface="Times New Roman" pitchFamily="18" charset="0"/>
              </a:rPr>
              <a:t>Print server:</a:t>
            </a:r>
            <a:r>
              <a:rPr lang="en-GB" sz="1600" dirty="0" smtClean="0">
                <a:latin typeface="Times New Roman" pitchFamily="18" charset="0"/>
                <a:cs typeface="Times New Roman" pitchFamily="18" charset="0"/>
              </a:rPr>
              <a:t> a computer that manages one or more printers, and a network server is a computer that manages network traffic.</a:t>
            </a:r>
          </a:p>
          <a:p>
            <a:pPr algn="just" fontAlgn="base"/>
            <a:r>
              <a:rPr lang="en-GB" sz="1600" b="1" dirty="0" smtClean="0">
                <a:latin typeface="Times New Roman" pitchFamily="18" charset="0"/>
                <a:cs typeface="Times New Roman" pitchFamily="18" charset="0"/>
              </a:rPr>
              <a:t>Database server:</a:t>
            </a:r>
            <a:r>
              <a:rPr lang="en-GB" sz="1600" dirty="0" smtClean="0">
                <a:latin typeface="Times New Roman" pitchFamily="18" charset="0"/>
                <a:cs typeface="Times New Roman" pitchFamily="18" charset="0"/>
              </a:rPr>
              <a:t> a computer system that processes database queries.</a:t>
            </a:r>
          </a:p>
          <a:p>
            <a:pPr algn="just"/>
            <a:endParaRPr lang="en-GB"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8229600" cy="5793507"/>
          </a:xfrm>
        </p:spPr>
        <p:txBody>
          <a:bodyPr>
            <a:normAutofit lnSpcReduction="10000"/>
          </a:bodyPr>
          <a:lstStyle/>
          <a:p>
            <a:pPr>
              <a:buNone/>
            </a:pPr>
            <a:r>
              <a:rPr lang="en-GB" sz="1800" dirty="0" smtClean="0">
                <a:latin typeface="Times" pitchFamily="18" charset="0"/>
                <a:cs typeface="Times" pitchFamily="18" charset="0"/>
              </a:rPr>
              <a:t>ext2, ext3, ext4</a:t>
            </a:r>
          </a:p>
          <a:p>
            <a:r>
              <a:rPr lang="en-GB" sz="1800" dirty="0" smtClean="0">
                <a:latin typeface="Times" pitchFamily="18" charset="0"/>
                <a:cs typeface="Times" pitchFamily="18" charset="0"/>
              </a:rPr>
              <a:t>– The ext2, ext3 and ext4 file systems are closely related.</a:t>
            </a:r>
            <a:br>
              <a:rPr lang="en-GB" sz="1800" dirty="0" smtClean="0">
                <a:latin typeface="Times" pitchFamily="18" charset="0"/>
                <a:cs typeface="Times" pitchFamily="18" charset="0"/>
              </a:rPr>
            </a:br>
            <a:r>
              <a:rPr lang="en-GB" sz="1800" dirty="0" smtClean="0">
                <a:latin typeface="Times" pitchFamily="18" charset="0"/>
                <a:cs typeface="Times" pitchFamily="18" charset="0"/>
              </a:rPr>
              <a:t>– ext2 can be converted to ext3.</a:t>
            </a:r>
            <a:br>
              <a:rPr lang="en-GB" sz="1800" dirty="0" smtClean="0">
                <a:latin typeface="Times" pitchFamily="18" charset="0"/>
                <a:cs typeface="Times" pitchFamily="18" charset="0"/>
              </a:rPr>
            </a:br>
            <a:r>
              <a:rPr lang="en-GB" sz="1800" dirty="0" smtClean="0">
                <a:latin typeface="Times" pitchFamily="18" charset="0"/>
                <a:cs typeface="Times" pitchFamily="18" charset="0"/>
              </a:rPr>
              <a:t>– ext3 can be mounted as an ext2 file system.</a:t>
            </a:r>
            <a:br>
              <a:rPr lang="en-GB" sz="1800" dirty="0" smtClean="0">
                <a:latin typeface="Times" pitchFamily="18" charset="0"/>
                <a:cs typeface="Times" pitchFamily="18" charset="0"/>
              </a:rPr>
            </a:br>
            <a:r>
              <a:rPr lang="en-GB" sz="1800" dirty="0" smtClean="0">
                <a:latin typeface="Times" pitchFamily="18" charset="0"/>
                <a:cs typeface="Times" pitchFamily="18" charset="0"/>
              </a:rPr>
              <a:t>– ext3 is a </a:t>
            </a:r>
            <a:r>
              <a:rPr lang="en-GB" sz="1800" dirty="0" err="1" smtClean="0">
                <a:latin typeface="Times" pitchFamily="18" charset="0"/>
                <a:cs typeface="Times" pitchFamily="18" charset="0"/>
              </a:rPr>
              <a:t>journaled</a:t>
            </a:r>
            <a:r>
              <a:rPr lang="en-GB" sz="1800" dirty="0" smtClean="0">
                <a:latin typeface="Times" pitchFamily="18" charset="0"/>
                <a:cs typeface="Times" pitchFamily="18" charset="0"/>
              </a:rPr>
              <a:t> file system.</a:t>
            </a:r>
            <a:br>
              <a:rPr lang="en-GB" sz="1800" dirty="0" smtClean="0">
                <a:latin typeface="Times" pitchFamily="18" charset="0"/>
                <a:cs typeface="Times" pitchFamily="18" charset="0"/>
              </a:rPr>
            </a:br>
            <a:r>
              <a:rPr lang="en-GB" sz="1800" dirty="0" smtClean="0">
                <a:latin typeface="Times" pitchFamily="18" charset="0"/>
                <a:cs typeface="Times" pitchFamily="18" charset="0"/>
              </a:rPr>
              <a:t>– ext3 has several performance enhancements to ext2.</a:t>
            </a:r>
            <a:br>
              <a:rPr lang="en-GB" sz="1800" dirty="0" smtClean="0">
                <a:latin typeface="Times" pitchFamily="18" charset="0"/>
                <a:cs typeface="Times" pitchFamily="18" charset="0"/>
              </a:rPr>
            </a:br>
            <a:r>
              <a:rPr lang="en-GB" sz="1800" dirty="0" smtClean="0">
                <a:latin typeface="Times" pitchFamily="18" charset="0"/>
                <a:cs typeface="Times" pitchFamily="18" charset="0"/>
              </a:rPr>
              <a:t>– ext3 can be mounted as ext4.</a:t>
            </a:r>
            <a:br>
              <a:rPr lang="en-GB" sz="1800" dirty="0" smtClean="0">
                <a:latin typeface="Times" pitchFamily="18" charset="0"/>
                <a:cs typeface="Times" pitchFamily="18" charset="0"/>
              </a:rPr>
            </a:br>
            <a:r>
              <a:rPr lang="en-GB" sz="1800" dirty="0" smtClean="0">
                <a:latin typeface="Times" pitchFamily="18" charset="0"/>
                <a:cs typeface="Times" pitchFamily="18" charset="0"/>
              </a:rPr>
              <a:t>– ext4 has all features provided by ext3 and provides features for larger </a:t>
            </a:r>
            <a:r>
              <a:rPr lang="en-GB" sz="1800" dirty="0" err="1" smtClean="0">
                <a:latin typeface="Times" pitchFamily="18" charset="0"/>
                <a:cs typeface="Times" pitchFamily="18" charset="0"/>
              </a:rPr>
              <a:t>filesystems</a:t>
            </a:r>
            <a:r>
              <a:rPr lang="en-GB" sz="1800" dirty="0" smtClean="0">
                <a:latin typeface="Times" pitchFamily="18" charset="0"/>
                <a:cs typeface="Times" pitchFamily="18" charset="0"/>
              </a:rPr>
              <a:t>, performance, increased limits, reliability.</a:t>
            </a:r>
          </a:p>
          <a:p>
            <a:pPr>
              <a:buNone/>
            </a:pPr>
            <a:r>
              <a:rPr lang="en-US" sz="1800" b="1" dirty="0" smtClean="0">
                <a:latin typeface="Times" pitchFamily="18" charset="0"/>
                <a:cs typeface="Times" pitchFamily="18" charset="0"/>
              </a:rPr>
              <a:t>REISERFS</a:t>
            </a:r>
            <a:endParaRPr lang="en-GB" sz="1800" b="1" dirty="0" smtClean="0">
              <a:latin typeface="Times" pitchFamily="18" charset="0"/>
              <a:cs typeface="Times" pitchFamily="18" charset="0"/>
            </a:endParaRPr>
          </a:p>
          <a:p>
            <a:pPr algn="just"/>
            <a:r>
              <a:rPr lang="en-US" sz="1800" dirty="0" smtClean="0">
                <a:latin typeface="Times" pitchFamily="18" charset="0"/>
                <a:cs typeface="Times" pitchFamily="18" charset="0"/>
              </a:rPr>
              <a:t>The </a:t>
            </a:r>
            <a:r>
              <a:rPr lang="en-US" sz="1800" dirty="0" err="1" smtClean="0">
                <a:latin typeface="Times" pitchFamily="18" charset="0"/>
                <a:cs typeface="Times" pitchFamily="18" charset="0"/>
              </a:rPr>
              <a:t>Reiser</a:t>
            </a:r>
            <a:r>
              <a:rPr lang="en-US" sz="1800" dirty="0" smtClean="0">
                <a:latin typeface="Times" pitchFamily="18" charset="0"/>
                <a:cs typeface="Times" pitchFamily="18" charset="0"/>
              </a:rPr>
              <a:t> file system is a journaling file system designed for fast server </a:t>
            </a:r>
            <a:r>
              <a:rPr lang="en-US" sz="1800" dirty="0" err="1" smtClean="0">
                <a:latin typeface="Times" pitchFamily="18" charset="0"/>
                <a:cs typeface="Times" pitchFamily="18" charset="0"/>
              </a:rPr>
              <a:t>perfor</a:t>
            </a:r>
            <a:r>
              <a:rPr lang="en-US" sz="1800" dirty="0" smtClean="0">
                <a:latin typeface="Times" pitchFamily="18" charset="0"/>
                <a:cs typeface="Times" pitchFamily="18" charset="0"/>
              </a:rPr>
              <a:t>- </a:t>
            </a:r>
            <a:r>
              <a:rPr lang="en-US" sz="1800" dirty="0" err="1" smtClean="0">
                <a:latin typeface="Times" pitchFamily="18" charset="0"/>
                <a:cs typeface="Times" pitchFamily="18" charset="0"/>
              </a:rPr>
              <a:t>mance</a:t>
            </a:r>
            <a:r>
              <a:rPr lang="en-US" sz="1800" dirty="0" smtClean="0">
                <a:latin typeface="Times" pitchFamily="18" charset="0"/>
                <a:cs typeface="Times" pitchFamily="18" charset="0"/>
              </a:rPr>
              <a:t>. It is more space efficient than most other file systems, because it does not</a:t>
            </a:r>
            <a:r>
              <a:rPr lang="en-GB" sz="1800" dirty="0" smtClean="0">
                <a:latin typeface="Times" pitchFamily="18" charset="0"/>
                <a:cs typeface="Times" pitchFamily="18" charset="0"/>
              </a:rPr>
              <a:t> </a:t>
            </a:r>
            <a:r>
              <a:rPr lang="en-US" sz="1800" dirty="0" smtClean="0">
                <a:latin typeface="Times" pitchFamily="18" charset="0"/>
                <a:cs typeface="Times" pitchFamily="18" charset="0"/>
              </a:rPr>
              <a:t>take up a minimum of one block per file. If you write a bunch of really small files to disk, reiserfs squeezes them all into one block instead of writing one small file to one block like other file systems do. Reiserfs also does not have fixed space </a:t>
            </a:r>
            <a:r>
              <a:rPr lang="en-US" sz="1800" dirty="0" err="1" smtClean="0">
                <a:latin typeface="Times" pitchFamily="18" charset="0"/>
                <a:cs typeface="Times" pitchFamily="18" charset="0"/>
              </a:rPr>
              <a:t>alloca</a:t>
            </a:r>
            <a:r>
              <a:rPr lang="en-US" sz="1800" dirty="0" smtClean="0">
                <a:latin typeface="Times" pitchFamily="18" charset="0"/>
                <a:cs typeface="Times" pitchFamily="18" charset="0"/>
              </a:rPr>
              <a:t>- tion for inodes, which saves about 6 percent of your disk space.</a:t>
            </a:r>
            <a:endParaRPr lang="en-GB" sz="1800" dirty="0" smtClean="0">
              <a:latin typeface="Times" pitchFamily="18" charset="0"/>
              <a:cs typeface="Times" pitchFamily="18" charset="0"/>
            </a:endParaRPr>
          </a:p>
          <a:p>
            <a:pPr algn="just">
              <a:buNone/>
            </a:pPr>
            <a:r>
              <a:rPr lang="en-US" sz="1800" b="1" dirty="0" smtClean="0">
                <a:latin typeface="Times" pitchFamily="18" charset="0"/>
                <a:cs typeface="Times" pitchFamily="18" charset="0"/>
              </a:rPr>
              <a:t>SYSTEMV</a:t>
            </a:r>
            <a:endParaRPr lang="en-GB" sz="1800" b="1" dirty="0" smtClean="0">
              <a:latin typeface="Times" pitchFamily="18" charset="0"/>
              <a:cs typeface="Times" pitchFamily="18" charset="0"/>
            </a:endParaRPr>
          </a:p>
          <a:p>
            <a:pPr algn="just"/>
            <a:r>
              <a:rPr lang="en-US" sz="1800" dirty="0" smtClean="0">
                <a:latin typeface="Times" pitchFamily="18" charset="0"/>
                <a:cs typeface="Times" pitchFamily="18" charset="0"/>
              </a:rPr>
              <a:t>Linux currently provides read support for </a:t>
            </a:r>
            <a:r>
              <a:rPr lang="en-US" sz="1800" dirty="0" err="1" smtClean="0">
                <a:latin typeface="Times" pitchFamily="18" charset="0"/>
                <a:cs typeface="Times" pitchFamily="18" charset="0"/>
              </a:rPr>
              <a:t>SystemV</a:t>
            </a:r>
            <a:r>
              <a:rPr lang="en-US" sz="1800" dirty="0" smtClean="0">
                <a:latin typeface="Times" pitchFamily="18" charset="0"/>
                <a:cs typeface="Times" pitchFamily="18" charset="0"/>
              </a:rPr>
              <a:t> partitions, and write support is experimental. The </a:t>
            </a:r>
            <a:r>
              <a:rPr lang="en-US" sz="1800" dirty="0" err="1" smtClean="0">
                <a:latin typeface="Times" pitchFamily="18" charset="0"/>
                <a:cs typeface="Times" pitchFamily="18" charset="0"/>
              </a:rPr>
              <a:t>SystemV</a:t>
            </a:r>
            <a:r>
              <a:rPr lang="en-US" sz="1800" dirty="0" smtClean="0">
                <a:latin typeface="Times" pitchFamily="18" charset="0"/>
                <a:cs typeface="Times" pitchFamily="18" charset="0"/>
              </a:rPr>
              <a:t> file system driver currently supports AFS/EAFS/EFS, Coherent FS, </a:t>
            </a:r>
            <a:r>
              <a:rPr lang="en-US" sz="1800" dirty="0" err="1" smtClean="0">
                <a:latin typeface="Times" pitchFamily="18" charset="0"/>
                <a:cs typeface="Times" pitchFamily="18" charset="0"/>
              </a:rPr>
              <a:t>SystemV</a:t>
            </a:r>
            <a:r>
              <a:rPr lang="en-US" sz="1800" dirty="0" smtClean="0">
                <a:latin typeface="Times" pitchFamily="18" charset="0"/>
                <a:cs typeface="Times" pitchFamily="18" charset="0"/>
              </a:rPr>
              <a:t>/386 FS, Version 7 FS, and </a:t>
            </a:r>
            <a:r>
              <a:rPr lang="en-US" sz="1800" dirty="0" err="1" smtClean="0">
                <a:latin typeface="Times" pitchFamily="18" charset="0"/>
                <a:cs typeface="Times" pitchFamily="18" charset="0"/>
              </a:rPr>
              <a:t>Xenix</a:t>
            </a:r>
            <a:r>
              <a:rPr lang="en-US" sz="1800" dirty="0" smtClean="0">
                <a:latin typeface="Times" pitchFamily="18" charset="0"/>
                <a:cs typeface="Times" pitchFamily="18" charset="0"/>
              </a:rPr>
              <a:t> file systems.</a:t>
            </a:r>
            <a:endParaRPr lang="en-GB" sz="1800" dirty="0" smtClean="0">
              <a:latin typeface="Times" pitchFamily="18" charset="0"/>
              <a:cs typeface="Times" pitchFamily="18" charset="0"/>
            </a:endParaRPr>
          </a:p>
          <a:p>
            <a:endParaRPr lang="en-GB" sz="1800" dirty="0">
              <a:latin typeface="Times" pitchFamily="18" charset="0"/>
              <a:cs typeface="Times"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8229600" cy="5793507"/>
          </a:xfrm>
        </p:spPr>
        <p:txBody>
          <a:bodyPr>
            <a:normAutofit fontScale="92500" lnSpcReduction="10000"/>
          </a:bodyPr>
          <a:lstStyle/>
          <a:p>
            <a:pPr algn="just">
              <a:buNone/>
            </a:pPr>
            <a:r>
              <a:rPr lang="en-US" sz="1800" b="1" dirty="0" smtClean="0">
                <a:latin typeface="Times" pitchFamily="18" charset="0"/>
                <a:cs typeface="Times" pitchFamily="18" charset="0"/>
              </a:rPr>
              <a:t>UFS</a:t>
            </a:r>
            <a:endParaRPr lang="en-GB" sz="1800" b="1" dirty="0" smtClean="0">
              <a:latin typeface="Times" pitchFamily="18" charset="0"/>
              <a:cs typeface="Times" pitchFamily="18" charset="0"/>
            </a:endParaRPr>
          </a:p>
          <a:p>
            <a:pPr algn="just"/>
            <a:r>
              <a:rPr lang="en-US" sz="1800" dirty="0" err="1" smtClean="0">
                <a:latin typeface="Times" pitchFamily="18" charset="0"/>
                <a:cs typeface="Times" pitchFamily="18" charset="0"/>
              </a:rPr>
              <a:t>ufs</a:t>
            </a:r>
            <a:r>
              <a:rPr lang="en-US" sz="1800" dirty="0" smtClean="0">
                <a:latin typeface="Times" pitchFamily="18" charset="0"/>
                <a:cs typeface="Times" pitchFamily="18" charset="0"/>
              </a:rPr>
              <a:t> (</a:t>
            </a:r>
            <a:r>
              <a:rPr lang="en-GB" sz="1800" dirty="0" smtClean="0">
                <a:latin typeface="Times" pitchFamily="18" charset="0"/>
                <a:cs typeface="Times" pitchFamily="18" charset="0"/>
              </a:rPr>
              <a:t>Unix file system )</a:t>
            </a:r>
            <a:r>
              <a:rPr lang="en-US" sz="1800" dirty="0" smtClean="0">
                <a:latin typeface="Times" pitchFamily="18" charset="0"/>
                <a:cs typeface="Times" pitchFamily="18" charset="0"/>
              </a:rPr>
              <a:t>is used in Solaris and early BSD operating systems. Linux provides read support, and write support is experimental.</a:t>
            </a:r>
            <a:endParaRPr lang="en-GB" sz="1800" dirty="0" smtClean="0">
              <a:latin typeface="Times" pitchFamily="18" charset="0"/>
              <a:cs typeface="Times" pitchFamily="18" charset="0"/>
            </a:endParaRPr>
          </a:p>
          <a:p>
            <a:pPr algn="just">
              <a:buNone/>
            </a:pPr>
            <a:r>
              <a:rPr lang="en-US" sz="1800" b="1" dirty="0" smtClean="0">
                <a:latin typeface="Times" pitchFamily="18" charset="0"/>
                <a:cs typeface="Times" pitchFamily="18" charset="0"/>
              </a:rPr>
              <a:t>FAT</a:t>
            </a:r>
            <a:endParaRPr lang="en-GB" sz="1800" b="1" dirty="0" smtClean="0">
              <a:latin typeface="Times" pitchFamily="18" charset="0"/>
              <a:cs typeface="Times" pitchFamily="18" charset="0"/>
            </a:endParaRPr>
          </a:p>
          <a:p>
            <a:pPr algn="just"/>
            <a:r>
              <a:rPr lang="en-US" sz="1800" dirty="0" smtClean="0">
                <a:latin typeface="Times" pitchFamily="18" charset="0"/>
                <a:cs typeface="Times" pitchFamily="18" charset="0"/>
              </a:rPr>
              <a:t>FAT is one of a few different file systems used with Windows over the years. Almost every computer user has used FAT at one time or another.</a:t>
            </a:r>
          </a:p>
          <a:p>
            <a:pPr algn="just">
              <a:buFont typeface="Arial" pitchFamily="34" charset="0"/>
              <a:buNone/>
            </a:pPr>
            <a:r>
              <a:rPr lang="en-US" sz="1800" b="1" dirty="0" smtClean="0">
                <a:latin typeface="Times" pitchFamily="18" charset="0"/>
                <a:cs typeface="Times" pitchFamily="18" charset="0"/>
              </a:rPr>
              <a:t>NTFS</a:t>
            </a:r>
            <a:endParaRPr lang="en-GB" sz="1800" b="1" dirty="0" smtClean="0">
              <a:latin typeface="Times" pitchFamily="18" charset="0"/>
              <a:cs typeface="Times" pitchFamily="18" charset="0"/>
            </a:endParaRPr>
          </a:p>
          <a:p>
            <a:pPr algn="just"/>
            <a:r>
              <a:rPr lang="en-US" sz="1800" dirty="0" smtClean="0">
                <a:latin typeface="Times" pitchFamily="18" charset="0"/>
                <a:cs typeface="Times" pitchFamily="18" charset="0"/>
              </a:rPr>
              <a:t>NTFS</a:t>
            </a:r>
            <a:r>
              <a:rPr lang="en-GB" sz="1800" dirty="0" smtClean="0">
                <a:latin typeface="Times" pitchFamily="18" charset="0"/>
                <a:cs typeface="Times" pitchFamily="18" charset="0"/>
              </a:rPr>
              <a:t>(New Technology File System)</a:t>
            </a:r>
            <a:r>
              <a:rPr lang="en-US" sz="1800" dirty="0" smtClean="0">
                <a:latin typeface="Times" pitchFamily="18" charset="0"/>
                <a:cs typeface="Times" pitchFamily="18" charset="0"/>
              </a:rPr>
              <a:t> is the next generation of HPFS(</a:t>
            </a:r>
            <a:r>
              <a:rPr lang="en-GB" sz="1800" dirty="0" smtClean="0">
                <a:latin typeface="Times" pitchFamily="18" charset="0"/>
                <a:cs typeface="Times" pitchFamily="18" charset="0"/>
              </a:rPr>
              <a:t>High Performance File System </a:t>
            </a:r>
            <a:r>
              <a:rPr lang="en-US" sz="1800" dirty="0" smtClean="0">
                <a:latin typeface="Times" pitchFamily="18" charset="0"/>
                <a:cs typeface="Times" pitchFamily="18" charset="0"/>
              </a:rPr>
              <a:t>. It comes with all business versions of Microsoft operating systems beginning with Windows NT. Unlike FAT, it is a b-tree file system, meaning it has a performance and reliability advantage over FAT.</a:t>
            </a:r>
            <a:endParaRPr lang="en-GB" sz="1800" dirty="0" smtClean="0">
              <a:latin typeface="Times" pitchFamily="18" charset="0"/>
              <a:cs typeface="Times" pitchFamily="18" charset="0"/>
            </a:endParaRPr>
          </a:p>
          <a:p>
            <a:pPr algn="just">
              <a:buNone/>
            </a:pPr>
            <a:r>
              <a:rPr lang="en-US" sz="1800" b="1" dirty="0" smtClean="0">
                <a:latin typeface="Times" pitchFamily="18" charset="0"/>
                <a:cs typeface="Times" pitchFamily="18" charset="0"/>
              </a:rPr>
              <a:t>HPFS</a:t>
            </a:r>
            <a:endParaRPr lang="en-GB" sz="1800" b="1" dirty="0" smtClean="0">
              <a:latin typeface="Times" pitchFamily="18" charset="0"/>
              <a:cs typeface="Times" pitchFamily="18" charset="0"/>
            </a:endParaRPr>
          </a:p>
          <a:p>
            <a:pPr algn="just"/>
            <a:r>
              <a:rPr lang="en-US" sz="1800" dirty="0" smtClean="0">
                <a:latin typeface="Times" pitchFamily="18" charset="0"/>
                <a:cs typeface="Times" pitchFamily="18" charset="0"/>
              </a:rPr>
              <a:t>The High Performance File System first came with OS/2 Version 1 created by Microsoft. It’s the standard OS/2 file system. Since OS/2 usage has dropped off significantly, HPFS has become a relatively uncommon file system.</a:t>
            </a:r>
            <a:endParaRPr lang="en-GB" sz="1800" dirty="0" smtClean="0">
              <a:latin typeface="Times" pitchFamily="18" charset="0"/>
              <a:cs typeface="Times" pitchFamily="18" charset="0"/>
            </a:endParaRPr>
          </a:p>
          <a:p>
            <a:pPr algn="just">
              <a:buNone/>
            </a:pPr>
            <a:r>
              <a:rPr lang="en-US" sz="1800" b="1" dirty="0" smtClean="0">
                <a:latin typeface="Times" pitchFamily="18" charset="0"/>
                <a:cs typeface="Times" pitchFamily="18" charset="0"/>
              </a:rPr>
              <a:t>HFS</a:t>
            </a:r>
            <a:endParaRPr lang="en-GB" sz="1800" b="1" dirty="0" smtClean="0">
              <a:latin typeface="Times" pitchFamily="18" charset="0"/>
              <a:cs typeface="Times" pitchFamily="18" charset="0"/>
            </a:endParaRPr>
          </a:p>
          <a:p>
            <a:pPr algn="just"/>
            <a:r>
              <a:rPr lang="en-US" sz="1800" dirty="0" smtClean="0">
                <a:latin typeface="Times" pitchFamily="18" charset="0"/>
                <a:cs typeface="Times" pitchFamily="18" charset="0"/>
              </a:rPr>
              <a:t>The Hierarchical File System is used with older versions of Mac OS. Macintosh- formatted files have two parts to them: </a:t>
            </a:r>
            <a:r>
              <a:rPr lang="en-US" sz="1800" b="1" dirty="0" smtClean="0">
                <a:latin typeface="Times" pitchFamily="18" charset="0"/>
                <a:cs typeface="Times" pitchFamily="18" charset="0"/>
              </a:rPr>
              <a:t>a data fork and a resource fork</a:t>
            </a:r>
            <a:r>
              <a:rPr lang="en-US" sz="1800" dirty="0" smtClean="0">
                <a:latin typeface="Times" pitchFamily="18" charset="0"/>
                <a:cs typeface="Times" pitchFamily="18" charset="0"/>
              </a:rPr>
              <a:t>. The resource fork contains Macintosh operating system-specific information such as dialog boxes and menu items. The data fork contains the meat of the file data. The data fork is readable by Unix.</a:t>
            </a:r>
            <a:endParaRPr lang="en-GB" sz="1800" dirty="0" smtClean="0">
              <a:latin typeface="Times" pitchFamily="18" charset="0"/>
              <a:cs typeface="Times" pitchFamily="18" charset="0"/>
            </a:endParaRPr>
          </a:p>
          <a:p>
            <a:pPr algn="just"/>
            <a:endParaRPr lang="en-GB" sz="1800" dirty="0" smtClean="0">
              <a:latin typeface="Times" pitchFamily="18" charset="0"/>
              <a:cs typeface="Times" pitchFamily="18" charset="0"/>
            </a:endParaRPr>
          </a:p>
          <a:p>
            <a:pPr algn="just"/>
            <a:endParaRPr lang="en-GB" sz="1800" dirty="0">
              <a:latin typeface="Times" pitchFamily="18" charset="0"/>
              <a:cs typeface="Times"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ln/>
        </p:spPr>
        <p:txBody>
          <a:bodyPr/>
          <a:lstStyle/>
          <a:p>
            <a:pPr marL="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chemeClr val="tx1"/>
                </a:solidFill>
                <a:latin typeface="Times" pitchFamily="18" charset="0"/>
                <a:cs typeface="Times" pitchFamily="18" charset="0"/>
              </a:rPr>
              <a:t>LINUX </a:t>
            </a:r>
            <a:r>
              <a:rPr lang="en-US" b="1" dirty="0">
                <a:solidFill>
                  <a:schemeClr val="tx1"/>
                </a:solidFill>
                <a:latin typeface="Times" pitchFamily="18" charset="0"/>
                <a:cs typeface="Times" pitchFamily="18" charset="0"/>
              </a:rPr>
              <a:t>Commands</a:t>
            </a:r>
            <a:endParaRPr lang="en-GB" b="1" dirty="0">
              <a:solidFill>
                <a:schemeClr val="tx1"/>
              </a:solidFill>
              <a:latin typeface="Times" pitchFamily="18" charset="0"/>
              <a:cs typeface="Times" pitchFamily="18" charset="0"/>
            </a:endParaRPr>
          </a:p>
        </p:txBody>
      </p:sp>
      <p:sp>
        <p:nvSpPr>
          <p:cNvPr id="48131" name="Rectangle 3"/>
          <p:cNvSpPr>
            <a:spLocks noGrp="1" noChangeArrowheads="1"/>
          </p:cNvSpPr>
          <p:nvPr>
            <p:ph type="body" sz="half" idx="1"/>
          </p:nvPr>
        </p:nvSpPr>
        <p:spPr/>
        <p:txBody>
          <a:bodyPr/>
          <a:lstStyle/>
          <a:p>
            <a:pPr>
              <a:lnSpc>
                <a:spcPct val="80000"/>
              </a:lnSpc>
              <a:spcBef>
                <a:spcPct val="20000"/>
              </a:spcBef>
              <a:spcAft>
                <a:spcPct val="0"/>
              </a:spcAft>
              <a:buClr>
                <a:srgbClr val="DF0587"/>
              </a:buClr>
              <a:buSzPct val="100000"/>
              <a:buFont typeface="Wingdings" pitchFamily="2" charset="2"/>
              <a:buNone/>
            </a:pPr>
            <a:endParaRPr lang="en-US" sz="2400" b="1">
              <a:solidFill>
                <a:srgbClr val="000066"/>
              </a:solidFill>
              <a:latin typeface="Arial" charset="0"/>
            </a:endParaRPr>
          </a:p>
          <a:p>
            <a:pPr>
              <a:lnSpc>
                <a:spcPct val="100000"/>
              </a:lnSpc>
              <a:spcBef>
                <a:spcPct val="20000"/>
              </a:spcBef>
              <a:spcAft>
                <a:spcPct val="0"/>
              </a:spcAft>
              <a:buSzPct val="100000"/>
              <a:buFont typeface="Times New Roman" pitchFamily="18" charset="0"/>
              <a:buChar char="•"/>
            </a:pPr>
            <a:endParaRPr lang="en-US">
              <a:latin typeface="Times New Roman" pitchFamily="18" charset="0"/>
            </a:endParaRPr>
          </a:p>
        </p:txBody>
      </p:sp>
      <p:sp>
        <p:nvSpPr>
          <p:cNvPr id="48138" name="Rectangle 10"/>
          <p:cNvSpPr>
            <a:spLocks noGrp="1" noChangeArrowheads="1"/>
          </p:cNvSpPr>
          <p:nvPr>
            <p:ph sz="half" idx="2"/>
          </p:nvPr>
        </p:nvSpPr>
        <p:spPr>
          <a:xfrm>
            <a:off x="533400" y="1906588"/>
            <a:ext cx="7943850" cy="4319587"/>
          </a:xfrm>
        </p:spPr>
        <p:txBody>
          <a:bodyPr/>
          <a:lstStyle/>
          <a:p>
            <a:pPr marL="311150" indent="-311150" algn="just">
              <a:lnSpc>
                <a:spcPct val="90000"/>
              </a:lnSpc>
              <a:spcBef>
                <a:spcPct val="20000"/>
              </a:spcBef>
              <a:spcAft>
                <a:spcPct val="0"/>
              </a:spcAft>
              <a:buClr>
                <a:srgbClr val="DF0587"/>
              </a:buClr>
              <a:buSzPct val="100000"/>
              <a:buFont typeface="Wingdings" pitchFamily="2" charset="2"/>
              <a:buChar char="q"/>
            </a:pPr>
            <a:endParaRPr lang="en-US">
              <a:solidFill>
                <a:srgbClr val="DF0587"/>
              </a:solidFill>
              <a:latin typeface="Times New Roman" pitchFamily="18" charset="0"/>
            </a:endParaRPr>
          </a:p>
          <a:p>
            <a:pPr marL="311150" indent="-311150">
              <a:lnSpc>
                <a:spcPct val="100000"/>
              </a:lnSpc>
              <a:spcBef>
                <a:spcPct val="20000"/>
              </a:spcBef>
              <a:spcAft>
                <a:spcPct val="0"/>
              </a:spcAft>
              <a:buSzPct val="100000"/>
              <a:buFont typeface="Times New Roman" pitchFamily="18" charset="0"/>
              <a:buChar char="•"/>
            </a:pPr>
            <a:endParaRPr lang="en-US" sz="2400" b="1">
              <a:solidFill>
                <a:srgbClr val="000066"/>
              </a:solidFill>
              <a:latin typeface="Arial" charset="0"/>
            </a:endParaRPr>
          </a:p>
        </p:txBody>
      </p:sp>
      <p:sp>
        <p:nvSpPr>
          <p:cNvPr id="48132"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48133"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IN"/>
          </a:p>
        </p:txBody>
      </p:sp>
      <p:sp>
        <p:nvSpPr>
          <p:cNvPr id="48134"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IN"/>
          </a:p>
        </p:txBody>
      </p:sp>
      <p:sp>
        <p:nvSpPr>
          <p:cNvPr id="48135"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48136" name="Text Box 8"/>
          <p:cNvSpPr txBox="1">
            <a:spLocks noChangeArrowheads="1"/>
          </p:cNvSpPr>
          <p:nvPr/>
        </p:nvSpPr>
        <p:spPr bwMode="auto">
          <a:xfrm>
            <a:off x="0" y="0"/>
            <a:ext cx="5819775" cy="347663"/>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400" b="1">
                <a:solidFill>
                  <a:schemeClr val="bg1"/>
                </a:solidFill>
                <a:latin typeface="Times New Roman" pitchFamily="18" charset="0"/>
              </a:rPr>
              <a:t>Linux Commands</a:t>
            </a:r>
          </a:p>
        </p:txBody>
      </p:sp>
      <p:sp>
        <p:nvSpPr>
          <p:cNvPr id="48137"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
        <p:nvSpPr>
          <p:cNvPr id="48139" name="Rectangle 11"/>
          <p:cNvSpPr>
            <a:spLocks noChangeArrowheads="1"/>
          </p:cNvSpPr>
          <p:nvPr/>
        </p:nvSpPr>
        <p:spPr bwMode="auto">
          <a:xfrm>
            <a:off x="671513" y="1906588"/>
            <a:ext cx="7805737" cy="4319587"/>
          </a:xfrm>
          <a:prstGeom prst="rect">
            <a:avLst/>
          </a:prstGeom>
          <a:noFill/>
          <a:ln w="9525">
            <a:noFill/>
            <a:miter lim="800000"/>
            <a:headEnd/>
            <a:tailEnd/>
          </a:ln>
          <a:effectLst/>
        </p:spPr>
        <p:txBody>
          <a:bodyPr lIns="0" tIns="0" rIns="0" bIns="0"/>
          <a:lstStyle/>
          <a:p>
            <a:pPr marL="392113" indent="-293688" algn="just" defTabSz="414338" hangingPunct="0">
              <a:lnSpc>
                <a:spcPct val="80000"/>
              </a:lnSpc>
              <a:spcBef>
                <a:spcPct val="50000"/>
              </a:spcBef>
              <a:spcAft>
                <a:spcPts val="1300"/>
              </a:spcAft>
              <a:buClr>
                <a:srgbClr val="DF0587"/>
              </a:buClr>
              <a:buFont typeface="Wingdings" pitchFamily="2" charset="2"/>
              <a:buBlip>
                <a:blip r:embed="rId3"/>
              </a:buBlip>
            </a:pPr>
            <a:r>
              <a:rPr lang="en-US" sz="2000" dirty="0">
                <a:latin typeface="Times" pitchFamily="18" charset="0"/>
                <a:cs typeface="Times" pitchFamily="18" charset="0"/>
              </a:rPr>
              <a:t>A command is a program which interacts with the kernel to provide the environment and perform the functions called for by the user. </a:t>
            </a:r>
          </a:p>
          <a:p>
            <a:pPr marL="392113" indent="-293688" algn="just" defTabSz="414338" hangingPunct="0">
              <a:lnSpc>
                <a:spcPct val="80000"/>
              </a:lnSpc>
              <a:spcBef>
                <a:spcPct val="50000"/>
              </a:spcBef>
              <a:spcAft>
                <a:spcPts val="1300"/>
              </a:spcAft>
              <a:buClr>
                <a:srgbClr val="DF0587"/>
              </a:buClr>
              <a:buFont typeface="Wingdings" pitchFamily="2" charset="2"/>
              <a:buBlip>
                <a:blip r:embed="rId3"/>
              </a:buBlip>
            </a:pPr>
            <a:r>
              <a:rPr lang="en-US" sz="2000" dirty="0">
                <a:latin typeface="Times" pitchFamily="18" charset="0"/>
                <a:cs typeface="Times" pitchFamily="18" charset="0"/>
              </a:rPr>
              <a:t>A command can be: a built-in shell command; an executable shell file, known as a shell script; or a source compiled, object code file. </a:t>
            </a:r>
          </a:p>
          <a:p>
            <a:pPr marL="392113" indent="-293688" algn="just" defTabSz="414338" hangingPunct="0">
              <a:lnSpc>
                <a:spcPct val="80000"/>
              </a:lnSpc>
              <a:spcBef>
                <a:spcPct val="50000"/>
              </a:spcBef>
              <a:spcAft>
                <a:spcPts val="1300"/>
              </a:spcAft>
              <a:buClr>
                <a:srgbClr val="DF0587"/>
              </a:buClr>
              <a:buFont typeface="Wingdings" pitchFamily="2" charset="2"/>
              <a:buBlip>
                <a:blip r:embed="rId3"/>
              </a:buBlip>
            </a:pPr>
            <a:r>
              <a:rPr lang="en-US" sz="2000" dirty="0">
                <a:latin typeface="Times" pitchFamily="18" charset="0"/>
                <a:cs typeface="Times" pitchFamily="18" charset="0"/>
              </a:rPr>
              <a:t>The shell is a command line interpreter. The user interacts with the kernel through the shell. You can write ASCII (text) scripts to be acted upon by a shell. </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ln/>
        </p:spPr>
        <p:txBody>
          <a:bodyPr/>
          <a:lstStyle/>
          <a:p>
            <a:pPr marL="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chemeClr val="tx1"/>
                </a:solidFill>
                <a:latin typeface="Times" pitchFamily="18" charset="0"/>
                <a:cs typeface="Times" pitchFamily="18" charset="0"/>
              </a:rPr>
              <a:t>LINUX </a:t>
            </a:r>
            <a:r>
              <a:rPr lang="en-US" b="1" dirty="0">
                <a:solidFill>
                  <a:schemeClr val="tx1"/>
                </a:solidFill>
                <a:latin typeface="Times" pitchFamily="18" charset="0"/>
                <a:cs typeface="Times" pitchFamily="18" charset="0"/>
              </a:rPr>
              <a:t>Shell</a:t>
            </a:r>
            <a:endParaRPr lang="en-GB" b="1" dirty="0">
              <a:solidFill>
                <a:schemeClr val="tx1"/>
              </a:solidFill>
              <a:latin typeface="Times" pitchFamily="18" charset="0"/>
              <a:cs typeface="Times" pitchFamily="18" charset="0"/>
            </a:endParaRPr>
          </a:p>
        </p:txBody>
      </p:sp>
      <p:sp>
        <p:nvSpPr>
          <p:cNvPr id="50179" name="Rectangle 3"/>
          <p:cNvSpPr>
            <a:spLocks noGrp="1" noChangeArrowheads="1"/>
          </p:cNvSpPr>
          <p:nvPr>
            <p:ph type="body" sz="half" idx="1"/>
          </p:nvPr>
        </p:nvSpPr>
        <p:spPr/>
        <p:txBody>
          <a:bodyPr/>
          <a:lstStyle/>
          <a:p>
            <a:pPr>
              <a:lnSpc>
                <a:spcPct val="80000"/>
              </a:lnSpc>
              <a:spcBef>
                <a:spcPct val="20000"/>
              </a:spcBef>
              <a:spcAft>
                <a:spcPct val="0"/>
              </a:spcAft>
              <a:buClr>
                <a:srgbClr val="DF0587"/>
              </a:buClr>
              <a:buSzPct val="100000"/>
              <a:buFont typeface="Wingdings" pitchFamily="2" charset="2"/>
              <a:buNone/>
            </a:pPr>
            <a:endParaRPr lang="en-US" sz="2400" b="1">
              <a:solidFill>
                <a:srgbClr val="000066"/>
              </a:solidFill>
              <a:latin typeface="Arial" charset="0"/>
            </a:endParaRPr>
          </a:p>
          <a:p>
            <a:pPr>
              <a:lnSpc>
                <a:spcPct val="100000"/>
              </a:lnSpc>
              <a:spcBef>
                <a:spcPct val="20000"/>
              </a:spcBef>
              <a:spcAft>
                <a:spcPct val="0"/>
              </a:spcAft>
              <a:buSzPct val="100000"/>
              <a:buFont typeface="Times New Roman" pitchFamily="18" charset="0"/>
              <a:buChar char="•"/>
            </a:pPr>
            <a:endParaRPr lang="en-US">
              <a:latin typeface="Times New Roman" pitchFamily="18" charset="0"/>
            </a:endParaRPr>
          </a:p>
        </p:txBody>
      </p:sp>
      <p:sp>
        <p:nvSpPr>
          <p:cNvPr id="50186" name="Rectangle 10"/>
          <p:cNvSpPr>
            <a:spLocks noGrp="1" noChangeArrowheads="1"/>
          </p:cNvSpPr>
          <p:nvPr>
            <p:ph sz="half" idx="2"/>
          </p:nvPr>
        </p:nvSpPr>
        <p:spPr>
          <a:xfrm>
            <a:off x="533400" y="1906588"/>
            <a:ext cx="7943850" cy="4319587"/>
          </a:xfrm>
        </p:spPr>
        <p:txBody>
          <a:bodyPr/>
          <a:lstStyle/>
          <a:p>
            <a:pPr marL="311150" indent="-311150" algn="just">
              <a:lnSpc>
                <a:spcPct val="90000"/>
              </a:lnSpc>
              <a:spcBef>
                <a:spcPct val="20000"/>
              </a:spcBef>
              <a:spcAft>
                <a:spcPct val="0"/>
              </a:spcAft>
              <a:buClr>
                <a:srgbClr val="DF0587"/>
              </a:buClr>
              <a:buSzPct val="100000"/>
              <a:buFont typeface="Wingdings" pitchFamily="2" charset="2"/>
              <a:buChar char="q"/>
            </a:pPr>
            <a:endParaRPr lang="en-US">
              <a:solidFill>
                <a:srgbClr val="DF0587"/>
              </a:solidFill>
              <a:latin typeface="Times New Roman" pitchFamily="18" charset="0"/>
            </a:endParaRPr>
          </a:p>
          <a:p>
            <a:pPr marL="311150" indent="-311150">
              <a:lnSpc>
                <a:spcPct val="100000"/>
              </a:lnSpc>
              <a:spcBef>
                <a:spcPct val="20000"/>
              </a:spcBef>
              <a:spcAft>
                <a:spcPct val="0"/>
              </a:spcAft>
              <a:buSzPct val="100000"/>
              <a:buFont typeface="Times New Roman" pitchFamily="18" charset="0"/>
              <a:buChar char="•"/>
            </a:pPr>
            <a:endParaRPr lang="en-US" sz="2400" b="1">
              <a:solidFill>
                <a:srgbClr val="000066"/>
              </a:solidFill>
              <a:latin typeface="Arial" charset="0"/>
            </a:endParaRPr>
          </a:p>
        </p:txBody>
      </p:sp>
      <p:sp>
        <p:nvSpPr>
          <p:cNvPr id="50180"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50181"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IN"/>
          </a:p>
        </p:txBody>
      </p:sp>
      <p:sp>
        <p:nvSpPr>
          <p:cNvPr id="50182"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IN"/>
          </a:p>
        </p:txBody>
      </p:sp>
      <p:sp>
        <p:nvSpPr>
          <p:cNvPr id="50183"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50184" name="Text Box 8"/>
          <p:cNvSpPr txBox="1">
            <a:spLocks noChangeArrowheads="1"/>
          </p:cNvSpPr>
          <p:nvPr/>
        </p:nvSpPr>
        <p:spPr bwMode="auto">
          <a:xfrm>
            <a:off x="123825" y="104775"/>
            <a:ext cx="5819775" cy="347663"/>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400" b="1">
                <a:solidFill>
                  <a:schemeClr val="bg1"/>
                </a:solidFill>
                <a:latin typeface="Times New Roman" pitchFamily="18" charset="0"/>
              </a:rPr>
              <a:t>Linux Commands</a:t>
            </a:r>
          </a:p>
        </p:txBody>
      </p:sp>
      <p:sp>
        <p:nvSpPr>
          <p:cNvPr id="50185"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
        <p:nvSpPr>
          <p:cNvPr id="50187" name="Rectangle 11"/>
          <p:cNvSpPr>
            <a:spLocks noChangeArrowheads="1"/>
          </p:cNvSpPr>
          <p:nvPr/>
        </p:nvSpPr>
        <p:spPr bwMode="auto">
          <a:xfrm>
            <a:off x="671513" y="1906588"/>
            <a:ext cx="7805737" cy="4319587"/>
          </a:xfrm>
          <a:prstGeom prst="rect">
            <a:avLst/>
          </a:prstGeom>
          <a:noFill/>
          <a:ln w="9525">
            <a:noFill/>
            <a:miter lim="800000"/>
            <a:headEnd/>
            <a:tailEnd/>
          </a:ln>
          <a:effectLst/>
        </p:spPr>
        <p:txBody>
          <a:bodyPr lIns="0" tIns="0" rIns="0" bIns="0"/>
          <a:lstStyle/>
          <a:p>
            <a:pPr marL="392113" indent="-293688" algn="just" defTabSz="414338" hangingPunct="0">
              <a:lnSpc>
                <a:spcPct val="80000"/>
              </a:lnSpc>
              <a:spcBef>
                <a:spcPct val="50000"/>
              </a:spcBef>
              <a:spcAft>
                <a:spcPts val="1300"/>
              </a:spcAft>
              <a:buClr>
                <a:schemeClr val="tx1"/>
              </a:buClr>
              <a:buFont typeface="Wingdings" pitchFamily="2" charset="2"/>
              <a:buBlip>
                <a:blip r:embed="rId3"/>
              </a:buBlip>
            </a:pPr>
            <a:r>
              <a:rPr lang="en-US" sz="2000" dirty="0">
                <a:latin typeface="Times" pitchFamily="18" charset="0"/>
                <a:cs typeface="Times" pitchFamily="18" charset="0"/>
              </a:rPr>
              <a:t>The shell sits between you and the operating system, acting as a command interpreter. </a:t>
            </a:r>
          </a:p>
          <a:p>
            <a:pPr marL="392113" indent="-293688" algn="just" defTabSz="414338" hangingPunct="0">
              <a:lnSpc>
                <a:spcPct val="80000"/>
              </a:lnSpc>
              <a:spcBef>
                <a:spcPct val="50000"/>
              </a:spcBef>
              <a:spcAft>
                <a:spcPts val="1300"/>
              </a:spcAft>
              <a:buClr>
                <a:schemeClr val="tx1"/>
              </a:buClr>
              <a:buFont typeface="Wingdings" pitchFamily="2" charset="2"/>
              <a:buBlip>
                <a:blip r:embed="rId3"/>
              </a:buBlip>
            </a:pPr>
            <a:r>
              <a:rPr lang="en-US" sz="2000" dirty="0">
                <a:latin typeface="Times" pitchFamily="18" charset="0"/>
                <a:cs typeface="Times" pitchFamily="18" charset="0"/>
              </a:rPr>
              <a:t>It reads your terminal input and translates the commands into actions taken by the system. The shell is analogous to command.com in DOS. </a:t>
            </a:r>
          </a:p>
          <a:p>
            <a:pPr marL="392113" indent="-293688" algn="just" defTabSz="414338" hangingPunct="0">
              <a:lnSpc>
                <a:spcPct val="80000"/>
              </a:lnSpc>
              <a:spcBef>
                <a:spcPct val="50000"/>
              </a:spcBef>
              <a:spcAft>
                <a:spcPts val="1300"/>
              </a:spcAft>
              <a:buClr>
                <a:schemeClr val="tx1"/>
              </a:buClr>
              <a:buFont typeface="Wingdings" pitchFamily="2" charset="2"/>
              <a:buBlip>
                <a:blip r:embed="rId3"/>
              </a:buBlip>
            </a:pPr>
            <a:r>
              <a:rPr lang="en-US" sz="2000" dirty="0">
                <a:latin typeface="Times" pitchFamily="18" charset="0"/>
                <a:cs typeface="Times" pitchFamily="18" charset="0"/>
              </a:rPr>
              <a:t>When you log into the system you are given a default shell. </a:t>
            </a:r>
          </a:p>
          <a:p>
            <a:pPr marL="392113" indent="-293688" algn="just" defTabSz="414338" hangingPunct="0">
              <a:lnSpc>
                <a:spcPct val="80000"/>
              </a:lnSpc>
              <a:spcBef>
                <a:spcPct val="50000"/>
              </a:spcBef>
              <a:spcAft>
                <a:spcPts val="1300"/>
              </a:spcAft>
              <a:buClr>
                <a:schemeClr val="tx1"/>
              </a:buClr>
              <a:buFont typeface="Wingdings" pitchFamily="2" charset="2"/>
              <a:buBlip>
                <a:blip r:embed="rId3"/>
              </a:buBlip>
            </a:pPr>
            <a:r>
              <a:rPr lang="en-US" sz="2000" dirty="0">
                <a:latin typeface="Times" pitchFamily="18" charset="0"/>
                <a:cs typeface="Times" pitchFamily="18" charset="0"/>
              </a:rPr>
              <a:t>When the shell starts up it reads its startup files and may set environment variables, command search paths, and command aliases, and executes any commands specified in these files.</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ln/>
        </p:spPr>
        <p:txBody>
          <a:bodyPr/>
          <a:lstStyle/>
          <a:p>
            <a:pPr marL="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chemeClr val="tx1"/>
                </a:solidFill>
                <a:latin typeface="Times" pitchFamily="18" charset="0"/>
                <a:cs typeface="Times" pitchFamily="18" charset="0"/>
              </a:rPr>
              <a:t>LINUX </a:t>
            </a:r>
            <a:r>
              <a:rPr lang="en-US" b="1" dirty="0">
                <a:solidFill>
                  <a:schemeClr val="tx1"/>
                </a:solidFill>
                <a:latin typeface="Times" pitchFamily="18" charset="0"/>
                <a:cs typeface="Times" pitchFamily="18" charset="0"/>
              </a:rPr>
              <a:t>Shell</a:t>
            </a:r>
            <a:endParaRPr lang="en-GB" b="1" dirty="0">
              <a:solidFill>
                <a:schemeClr val="tx1"/>
              </a:solidFill>
              <a:latin typeface="Times" pitchFamily="18" charset="0"/>
              <a:cs typeface="Times" pitchFamily="18" charset="0"/>
            </a:endParaRPr>
          </a:p>
        </p:txBody>
      </p:sp>
      <p:sp>
        <p:nvSpPr>
          <p:cNvPr id="52227" name="Rectangle 3"/>
          <p:cNvSpPr>
            <a:spLocks noGrp="1" noChangeArrowheads="1"/>
          </p:cNvSpPr>
          <p:nvPr>
            <p:ph type="body" sz="half" idx="1"/>
          </p:nvPr>
        </p:nvSpPr>
        <p:spPr/>
        <p:txBody>
          <a:bodyPr/>
          <a:lstStyle/>
          <a:p>
            <a:pPr>
              <a:lnSpc>
                <a:spcPct val="80000"/>
              </a:lnSpc>
              <a:spcBef>
                <a:spcPct val="20000"/>
              </a:spcBef>
              <a:spcAft>
                <a:spcPct val="0"/>
              </a:spcAft>
              <a:buClr>
                <a:srgbClr val="DF0587"/>
              </a:buClr>
              <a:buSzPct val="100000"/>
              <a:buFont typeface="Wingdings" pitchFamily="2" charset="2"/>
              <a:buNone/>
            </a:pPr>
            <a:endParaRPr lang="en-US" sz="2400" b="1">
              <a:solidFill>
                <a:srgbClr val="000066"/>
              </a:solidFill>
              <a:latin typeface="Arial" charset="0"/>
            </a:endParaRPr>
          </a:p>
          <a:p>
            <a:pPr>
              <a:lnSpc>
                <a:spcPct val="100000"/>
              </a:lnSpc>
              <a:spcBef>
                <a:spcPct val="20000"/>
              </a:spcBef>
              <a:spcAft>
                <a:spcPct val="0"/>
              </a:spcAft>
              <a:buSzPct val="100000"/>
              <a:buFont typeface="Times New Roman" pitchFamily="18" charset="0"/>
              <a:buChar char="•"/>
            </a:pPr>
            <a:endParaRPr lang="en-US">
              <a:latin typeface="Times New Roman" pitchFamily="18" charset="0"/>
            </a:endParaRPr>
          </a:p>
        </p:txBody>
      </p:sp>
      <p:sp>
        <p:nvSpPr>
          <p:cNvPr id="52234" name="Rectangle 10"/>
          <p:cNvSpPr>
            <a:spLocks noGrp="1" noChangeArrowheads="1"/>
          </p:cNvSpPr>
          <p:nvPr>
            <p:ph sz="half" idx="2"/>
          </p:nvPr>
        </p:nvSpPr>
        <p:spPr>
          <a:xfrm>
            <a:off x="533400" y="1906588"/>
            <a:ext cx="7943850" cy="4319587"/>
          </a:xfrm>
        </p:spPr>
        <p:txBody>
          <a:bodyPr/>
          <a:lstStyle/>
          <a:p>
            <a:pPr marL="311150" indent="-311150" algn="just">
              <a:lnSpc>
                <a:spcPct val="90000"/>
              </a:lnSpc>
              <a:spcBef>
                <a:spcPct val="20000"/>
              </a:spcBef>
              <a:spcAft>
                <a:spcPct val="0"/>
              </a:spcAft>
              <a:buClr>
                <a:srgbClr val="DF0587"/>
              </a:buClr>
              <a:buSzPct val="100000"/>
              <a:buFont typeface="Wingdings" pitchFamily="2" charset="2"/>
              <a:buChar char="q"/>
            </a:pPr>
            <a:endParaRPr lang="en-US" dirty="0">
              <a:solidFill>
                <a:srgbClr val="DF0587"/>
              </a:solidFill>
              <a:latin typeface="Times New Roman" pitchFamily="18" charset="0"/>
            </a:endParaRPr>
          </a:p>
          <a:p>
            <a:pPr marL="311150" indent="-311150">
              <a:lnSpc>
                <a:spcPct val="100000"/>
              </a:lnSpc>
              <a:spcBef>
                <a:spcPct val="20000"/>
              </a:spcBef>
              <a:spcAft>
                <a:spcPct val="0"/>
              </a:spcAft>
              <a:buSzPct val="100000"/>
              <a:buFont typeface="Times New Roman" pitchFamily="18" charset="0"/>
              <a:buChar char="•"/>
            </a:pPr>
            <a:endParaRPr lang="en-US" sz="2400" b="1" dirty="0">
              <a:solidFill>
                <a:srgbClr val="000066"/>
              </a:solidFill>
              <a:latin typeface="Arial" charset="0"/>
            </a:endParaRPr>
          </a:p>
        </p:txBody>
      </p:sp>
      <p:sp>
        <p:nvSpPr>
          <p:cNvPr id="52228"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52229"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IN"/>
          </a:p>
        </p:txBody>
      </p:sp>
      <p:sp>
        <p:nvSpPr>
          <p:cNvPr id="52230"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IN"/>
          </a:p>
        </p:txBody>
      </p:sp>
      <p:sp>
        <p:nvSpPr>
          <p:cNvPr id="52231"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52232" name="Text Box 8"/>
          <p:cNvSpPr txBox="1">
            <a:spLocks noChangeArrowheads="1"/>
          </p:cNvSpPr>
          <p:nvPr/>
        </p:nvSpPr>
        <p:spPr bwMode="auto">
          <a:xfrm>
            <a:off x="123825" y="104775"/>
            <a:ext cx="5819775" cy="347663"/>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400" b="1">
                <a:solidFill>
                  <a:schemeClr val="bg1"/>
                </a:solidFill>
                <a:latin typeface="Times New Roman" pitchFamily="18" charset="0"/>
              </a:rPr>
              <a:t>Linux Commands</a:t>
            </a:r>
          </a:p>
        </p:txBody>
      </p:sp>
      <p:sp>
        <p:nvSpPr>
          <p:cNvPr id="52233"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
        <p:nvSpPr>
          <p:cNvPr id="52235" name="Rectangle 11"/>
          <p:cNvSpPr>
            <a:spLocks noChangeArrowheads="1"/>
          </p:cNvSpPr>
          <p:nvPr/>
        </p:nvSpPr>
        <p:spPr bwMode="auto">
          <a:xfrm>
            <a:off x="381000" y="1922463"/>
            <a:ext cx="8229600" cy="3477875"/>
          </a:xfrm>
          <a:prstGeom prst="rect">
            <a:avLst/>
          </a:prstGeom>
          <a:noFill/>
          <a:ln w="9525">
            <a:noFill/>
            <a:miter lim="800000"/>
            <a:headEnd/>
            <a:tailEnd/>
          </a:ln>
          <a:effectLst/>
        </p:spPr>
        <p:txBody>
          <a:bodyPr>
            <a:spAutoFit/>
          </a:bodyPr>
          <a:lstStyle/>
          <a:p>
            <a:pPr algn="just" defTabSz="912813" eaLnBrk="0" hangingPunct="0">
              <a:spcBef>
                <a:spcPct val="50000"/>
              </a:spcBef>
              <a:buFontTx/>
              <a:buBlip>
                <a:blip r:embed="rId3"/>
              </a:buBlip>
            </a:pPr>
            <a:r>
              <a:rPr lang="en-US" sz="2000" dirty="0">
                <a:latin typeface="Times" pitchFamily="18" charset="0"/>
                <a:cs typeface="Times" pitchFamily="18" charset="0"/>
              </a:rPr>
              <a:t>The original shell was the Bourne shell, sh. </a:t>
            </a:r>
          </a:p>
          <a:p>
            <a:pPr algn="just" defTabSz="912813" eaLnBrk="0" hangingPunct="0">
              <a:spcBef>
                <a:spcPct val="50000"/>
              </a:spcBef>
              <a:buFontTx/>
              <a:buBlip>
                <a:blip r:embed="rId3"/>
              </a:buBlip>
            </a:pPr>
            <a:r>
              <a:rPr lang="en-US" sz="2000" dirty="0">
                <a:latin typeface="Times" pitchFamily="18" charset="0"/>
                <a:cs typeface="Times" pitchFamily="18" charset="0"/>
              </a:rPr>
              <a:t>Every Unix platform will either have the Bourne shell,</a:t>
            </a:r>
            <a:br>
              <a:rPr lang="en-US" sz="2000" dirty="0">
                <a:latin typeface="Times" pitchFamily="18" charset="0"/>
                <a:cs typeface="Times" pitchFamily="18" charset="0"/>
              </a:rPr>
            </a:br>
            <a:r>
              <a:rPr lang="en-US" sz="2000" dirty="0">
                <a:latin typeface="Times" pitchFamily="18" charset="0"/>
                <a:cs typeface="Times" pitchFamily="18" charset="0"/>
              </a:rPr>
              <a:t>   or a Bourne compatible shell available.</a:t>
            </a:r>
          </a:p>
          <a:p>
            <a:pPr algn="just" defTabSz="912813" eaLnBrk="0" hangingPunct="0">
              <a:spcBef>
                <a:spcPct val="50000"/>
              </a:spcBef>
              <a:buFontTx/>
              <a:buBlip>
                <a:blip r:embed="rId3"/>
              </a:buBlip>
            </a:pPr>
            <a:r>
              <a:rPr lang="en-US" sz="2000" dirty="0">
                <a:latin typeface="Times" pitchFamily="18" charset="0"/>
                <a:cs typeface="Times" pitchFamily="18" charset="0"/>
              </a:rPr>
              <a:t> The default prompt for the Bourne shell is $ (or #, for</a:t>
            </a:r>
            <a:br>
              <a:rPr lang="en-US" sz="2000" dirty="0">
                <a:latin typeface="Times" pitchFamily="18" charset="0"/>
                <a:cs typeface="Times" pitchFamily="18" charset="0"/>
              </a:rPr>
            </a:br>
            <a:r>
              <a:rPr lang="en-US" sz="2000" dirty="0">
                <a:latin typeface="Times" pitchFamily="18" charset="0"/>
                <a:cs typeface="Times" pitchFamily="18" charset="0"/>
              </a:rPr>
              <a:t>    the root user). </a:t>
            </a:r>
          </a:p>
          <a:p>
            <a:pPr algn="just" defTabSz="912813" eaLnBrk="0" hangingPunct="0">
              <a:spcBef>
                <a:spcPct val="50000"/>
              </a:spcBef>
              <a:buFontTx/>
              <a:buBlip>
                <a:blip r:embed="rId3"/>
              </a:buBlip>
            </a:pPr>
            <a:r>
              <a:rPr lang="en-US" sz="2000" dirty="0">
                <a:latin typeface="Times" pitchFamily="18" charset="0"/>
                <a:cs typeface="Times" pitchFamily="18" charset="0"/>
              </a:rPr>
              <a:t> Another popular shell is C Shell. The default prompt</a:t>
            </a:r>
            <a:br>
              <a:rPr lang="en-US" sz="2000" dirty="0">
                <a:latin typeface="Times" pitchFamily="18" charset="0"/>
                <a:cs typeface="Times" pitchFamily="18" charset="0"/>
              </a:rPr>
            </a:br>
            <a:r>
              <a:rPr lang="en-US" sz="2000" dirty="0">
                <a:latin typeface="Times" pitchFamily="18" charset="0"/>
                <a:cs typeface="Times" pitchFamily="18" charset="0"/>
              </a:rPr>
              <a:t>    for the C shell is %.</a:t>
            </a:r>
          </a:p>
          <a:p>
            <a:pPr algn="just" defTabSz="912813" eaLnBrk="0" hangingPunct="0">
              <a:spcBef>
                <a:spcPct val="50000"/>
              </a:spcBef>
            </a:pPr>
            <a:r>
              <a:rPr lang="en-US" sz="2000" dirty="0">
                <a:latin typeface="Times" pitchFamily="18" charset="0"/>
                <a:cs typeface="Times" pitchFamily="18" charset="0"/>
              </a:rPr>
              <a:t/>
            </a:r>
            <a:br>
              <a:rPr lang="en-US" sz="2000" dirty="0">
                <a:latin typeface="Times" pitchFamily="18" charset="0"/>
                <a:cs typeface="Times" pitchFamily="18" charset="0"/>
              </a:rPr>
            </a:br>
            <a:endParaRPr lang="en-US" sz="2000" dirty="0">
              <a:latin typeface="Times" pitchFamily="18" charset="0"/>
              <a:cs typeface="Times" pitchFamily="18" charset="0"/>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ln/>
        </p:spPr>
        <p:txBody>
          <a:bodyPr/>
          <a:lstStyle/>
          <a:p>
            <a:pPr marL="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a:solidFill>
                  <a:schemeClr val="tx1"/>
                </a:solidFill>
                <a:latin typeface="Times" pitchFamily="18" charset="0"/>
                <a:cs typeface="Times" pitchFamily="18" charset="0"/>
              </a:rPr>
              <a:t>LINUX COMMANDS</a:t>
            </a:r>
            <a:endParaRPr lang="en-GB" b="1" dirty="0">
              <a:solidFill>
                <a:schemeClr val="tx1"/>
              </a:solidFill>
              <a:latin typeface="Times" pitchFamily="18" charset="0"/>
              <a:cs typeface="Times" pitchFamily="18" charset="0"/>
            </a:endParaRPr>
          </a:p>
        </p:txBody>
      </p:sp>
      <p:sp>
        <p:nvSpPr>
          <p:cNvPr id="60419" name="Rectangle 3"/>
          <p:cNvSpPr>
            <a:spLocks noGrp="1" noChangeArrowheads="1"/>
          </p:cNvSpPr>
          <p:nvPr>
            <p:ph type="body" sz="half" idx="1"/>
          </p:nvPr>
        </p:nvSpPr>
        <p:spPr/>
        <p:txBody>
          <a:bodyPr/>
          <a:lstStyle/>
          <a:p>
            <a:pPr>
              <a:lnSpc>
                <a:spcPct val="80000"/>
              </a:lnSpc>
              <a:spcBef>
                <a:spcPct val="20000"/>
              </a:spcBef>
              <a:spcAft>
                <a:spcPct val="0"/>
              </a:spcAft>
              <a:buClr>
                <a:srgbClr val="DF0587"/>
              </a:buClr>
              <a:buSzPct val="100000"/>
              <a:buFont typeface="Wingdings" pitchFamily="2" charset="2"/>
              <a:buNone/>
            </a:pPr>
            <a:endParaRPr lang="en-US" sz="2400" b="1">
              <a:solidFill>
                <a:srgbClr val="000066"/>
              </a:solidFill>
              <a:latin typeface="Arial" charset="0"/>
            </a:endParaRPr>
          </a:p>
          <a:p>
            <a:pPr>
              <a:lnSpc>
                <a:spcPct val="100000"/>
              </a:lnSpc>
              <a:spcBef>
                <a:spcPct val="20000"/>
              </a:spcBef>
              <a:spcAft>
                <a:spcPct val="0"/>
              </a:spcAft>
              <a:buSzPct val="100000"/>
              <a:buFont typeface="Times New Roman" pitchFamily="18" charset="0"/>
              <a:buChar char="•"/>
            </a:pPr>
            <a:endParaRPr lang="en-US">
              <a:latin typeface="Times New Roman" pitchFamily="18" charset="0"/>
            </a:endParaRPr>
          </a:p>
        </p:txBody>
      </p:sp>
      <p:sp>
        <p:nvSpPr>
          <p:cNvPr id="60426" name="Rectangle 10"/>
          <p:cNvSpPr>
            <a:spLocks noGrp="1" noChangeArrowheads="1"/>
          </p:cNvSpPr>
          <p:nvPr>
            <p:ph sz="half" idx="2"/>
          </p:nvPr>
        </p:nvSpPr>
        <p:spPr>
          <a:xfrm>
            <a:off x="457200" y="1906588"/>
            <a:ext cx="8020050" cy="4319587"/>
          </a:xfrm>
        </p:spPr>
        <p:txBody>
          <a:bodyPr>
            <a:normAutofit/>
          </a:bodyPr>
          <a:lstStyle/>
          <a:p>
            <a:pPr marL="311150" indent="-311150" algn="just">
              <a:lnSpc>
                <a:spcPct val="90000"/>
              </a:lnSpc>
              <a:spcBef>
                <a:spcPct val="20000"/>
              </a:spcBef>
              <a:spcAft>
                <a:spcPct val="0"/>
              </a:spcAft>
              <a:buClr>
                <a:schemeClr val="tx1"/>
              </a:buClr>
              <a:buSzPct val="100000"/>
              <a:buFont typeface="Wingdings" pitchFamily="2" charset="2"/>
              <a:buBlip>
                <a:blip r:embed="rId3"/>
              </a:buBlip>
            </a:pPr>
            <a:r>
              <a:rPr lang="en-US" sz="2000" dirty="0">
                <a:latin typeface="Times" pitchFamily="18" charset="0"/>
                <a:cs typeface="Times" pitchFamily="18" charset="0"/>
              </a:rPr>
              <a:t>File Management and Viewing </a:t>
            </a:r>
          </a:p>
          <a:p>
            <a:pPr marL="311150" indent="-311150" algn="just">
              <a:lnSpc>
                <a:spcPct val="90000"/>
              </a:lnSpc>
              <a:spcBef>
                <a:spcPct val="20000"/>
              </a:spcBef>
              <a:spcAft>
                <a:spcPct val="0"/>
              </a:spcAft>
              <a:buClr>
                <a:schemeClr val="tx1"/>
              </a:buClr>
              <a:buSzPct val="100000"/>
              <a:buFont typeface="Wingdings" pitchFamily="2" charset="2"/>
              <a:buBlip>
                <a:blip r:embed="rId3"/>
              </a:buBlip>
            </a:pPr>
            <a:r>
              <a:rPr lang="en-US" sz="2000" dirty="0" err="1">
                <a:latin typeface="Times" pitchFamily="18" charset="0"/>
                <a:cs typeface="Times" pitchFamily="18" charset="0"/>
              </a:rPr>
              <a:t>Filesystem</a:t>
            </a:r>
            <a:r>
              <a:rPr lang="en-US" sz="2000" dirty="0">
                <a:latin typeface="Times" pitchFamily="18" charset="0"/>
                <a:cs typeface="Times" pitchFamily="18" charset="0"/>
              </a:rPr>
              <a:t> </a:t>
            </a:r>
            <a:r>
              <a:rPr lang="en-US" sz="2000" dirty="0" err="1">
                <a:latin typeface="Times" pitchFamily="18" charset="0"/>
                <a:cs typeface="Times" pitchFamily="18" charset="0"/>
              </a:rPr>
              <a:t>Mangement</a:t>
            </a:r>
            <a:endParaRPr lang="en-US" sz="2000" dirty="0">
              <a:latin typeface="Times" pitchFamily="18" charset="0"/>
              <a:cs typeface="Times" pitchFamily="18" charset="0"/>
            </a:endParaRPr>
          </a:p>
          <a:p>
            <a:pPr marL="311150" indent="-311150" algn="just">
              <a:lnSpc>
                <a:spcPct val="90000"/>
              </a:lnSpc>
              <a:spcBef>
                <a:spcPct val="20000"/>
              </a:spcBef>
              <a:spcAft>
                <a:spcPct val="0"/>
              </a:spcAft>
              <a:buClr>
                <a:schemeClr val="tx1"/>
              </a:buClr>
              <a:buSzPct val="100000"/>
              <a:buFont typeface="Wingdings" pitchFamily="2" charset="2"/>
              <a:buBlip>
                <a:blip r:embed="rId3"/>
              </a:buBlip>
            </a:pPr>
            <a:r>
              <a:rPr lang="en-US" sz="2000" dirty="0">
                <a:latin typeface="Times" pitchFamily="18" charset="0"/>
                <a:cs typeface="Times" pitchFamily="18" charset="0"/>
              </a:rPr>
              <a:t>Help, Job and Process Management </a:t>
            </a:r>
          </a:p>
          <a:p>
            <a:pPr marL="311150" indent="-311150" algn="just">
              <a:lnSpc>
                <a:spcPct val="90000"/>
              </a:lnSpc>
              <a:spcBef>
                <a:spcPct val="20000"/>
              </a:spcBef>
              <a:spcAft>
                <a:spcPct val="0"/>
              </a:spcAft>
              <a:buClr>
                <a:schemeClr val="tx1"/>
              </a:buClr>
              <a:buSzPct val="100000"/>
              <a:buFont typeface="Wingdings" pitchFamily="2" charset="2"/>
              <a:buBlip>
                <a:blip r:embed="rId3"/>
              </a:buBlip>
            </a:pPr>
            <a:r>
              <a:rPr lang="en-US" sz="2000" dirty="0">
                <a:latin typeface="Times" pitchFamily="18" charset="0"/>
                <a:cs typeface="Times" pitchFamily="18" charset="0"/>
              </a:rPr>
              <a:t>Network Management </a:t>
            </a:r>
          </a:p>
          <a:p>
            <a:pPr marL="311150" indent="-311150" algn="just">
              <a:lnSpc>
                <a:spcPct val="90000"/>
              </a:lnSpc>
              <a:spcBef>
                <a:spcPct val="20000"/>
              </a:spcBef>
              <a:spcAft>
                <a:spcPct val="0"/>
              </a:spcAft>
              <a:buClr>
                <a:schemeClr val="tx1"/>
              </a:buClr>
              <a:buSzPct val="100000"/>
              <a:buFont typeface="Wingdings" pitchFamily="2" charset="2"/>
              <a:buBlip>
                <a:blip r:embed="rId3"/>
              </a:buBlip>
            </a:pPr>
            <a:r>
              <a:rPr lang="en-US" sz="2000" dirty="0">
                <a:latin typeface="Times" pitchFamily="18" charset="0"/>
                <a:cs typeface="Times" pitchFamily="18" charset="0"/>
              </a:rPr>
              <a:t>System Management </a:t>
            </a:r>
          </a:p>
          <a:p>
            <a:pPr marL="311150" indent="-311150" algn="just">
              <a:lnSpc>
                <a:spcPct val="90000"/>
              </a:lnSpc>
              <a:spcBef>
                <a:spcPct val="20000"/>
              </a:spcBef>
              <a:spcAft>
                <a:spcPct val="0"/>
              </a:spcAft>
              <a:buClr>
                <a:schemeClr val="tx1"/>
              </a:buClr>
              <a:buSzPct val="100000"/>
              <a:buFont typeface="Wingdings" pitchFamily="2" charset="2"/>
              <a:buBlip>
                <a:blip r:embed="rId3"/>
              </a:buBlip>
            </a:pPr>
            <a:r>
              <a:rPr lang="en-US" sz="2000" dirty="0">
                <a:latin typeface="Times" pitchFamily="18" charset="0"/>
                <a:cs typeface="Times" pitchFamily="18" charset="0"/>
              </a:rPr>
              <a:t>User Management </a:t>
            </a:r>
          </a:p>
          <a:p>
            <a:pPr marL="311150" indent="-311150" algn="just">
              <a:lnSpc>
                <a:spcPct val="90000"/>
              </a:lnSpc>
              <a:spcBef>
                <a:spcPct val="20000"/>
              </a:spcBef>
              <a:spcAft>
                <a:spcPct val="0"/>
              </a:spcAft>
              <a:buClr>
                <a:schemeClr val="tx1"/>
              </a:buClr>
              <a:buSzPct val="100000"/>
              <a:buFont typeface="Wingdings" pitchFamily="2" charset="2"/>
              <a:buBlip>
                <a:blip r:embed="rId3"/>
              </a:buBlip>
            </a:pPr>
            <a:r>
              <a:rPr lang="en-US" sz="2000" dirty="0">
                <a:latin typeface="Times" pitchFamily="18" charset="0"/>
                <a:cs typeface="Times" pitchFamily="18" charset="0"/>
              </a:rPr>
              <a:t>Printing and Programming </a:t>
            </a:r>
          </a:p>
          <a:p>
            <a:pPr marL="311150" indent="-311150" algn="just">
              <a:lnSpc>
                <a:spcPct val="90000"/>
              </a:lnSpc>
              <a:spcBef>
                <a:spcPct val="20000"/>
              </a:spcBef>
              <a:spcAft>
                <a:spcPct val="0"/>
              </a:spcAft>
              <a:buClr>
                <a:schemeClr val="tx1"/>
              </a:buClr>
              <a:buSzPct val="100000"/>
              <a:buFont typeface="Wingdings" pitchFamily="2" charset="2"/>
              <a:buBlip>
                <a:blip r:embed="rId3"/>
              </a:buBlip>
            </a:pPr>
            <a:r>
              <a:rPr lang="en-US" sz="2000" dirty="0">
                <a:latin typeface="Times" pitchFamily="18" charset="0"/>
                <a:cs typeface="Times" pitchFamily="18" charset="0"/>
              </a:rPr>
              <a:t>Document Preparation </a:t>
            </a:r>
          </a:p>
          <a:p>
            <a:pPr marL="311150" indent="-311150" algn="just">
              <a:lnSpc>
                <a:spcPct val="90000"/>
              </a:lnSpc>
              <a:spcBef>
                <a:spcPct val="20000"/>
              </a:spcBef>
              <a:spcAft>
                <a:spcPct val="0"/>
              </a:spcAft>
              <a:buClr>
                <a:schemeClr val="tx1"/>
              </a:buClr>
              <a:buSzPct val="100000"/>
              <a:buFont typeface="Wingdings" pitchFamily="2" charset="2"/>
              <a:buBlip>
                <a:blip r:embed="rId3"/>
              </a:buBlip>
            </a:pPr>
            <a:r>
              <a:rPr lang="en-US" sz="2000" dirty="0">
                <a:latin typeface="Times" pitchFamily="18" charset="0"/>
                <a:cs typeface="Times" pitchFamily="18" charset="0"/>
              </a:rPr>
              <a:t>Miscellaneous </a:t>
            </a:r>
          </a:p>
          <a:p>
            <a:pPr marL="311150" indent="-311150">
              <a:lnSpc>
                <a:spcPct val="100000"/>
              </a:lnSpc>
              <a:spcBef>
                <a:spcPct val="20000"/>
              </a:spcBef>
              <a:spcAft>
                <a:spcPct val="0"/>
              </a:spcAft>
              <a:buSzPct val="100000"/>
              <a:buFont typeface="Times New Roman" pitchFamily="18" charset="0"/>
              <a:buChar char="•"/>
            </a:pPr>
            <a:endParaRPr lang="en-US" sz="2000" dirty="0">
              <a:latin typeface="Times" pitchFamily="18" charset="0"/>
              <a:cs typeface="Times" pitchFamily="18" charset="0"/>
            </a:endParaRPr>
          </a:p>
        </p:txBody>
      </p:sp>
      <p:sp>
        <p:nvSpPr>
          <p:cNvPr id="60420"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60421"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IN"/>
          </a:p>
        </p:txBody>
      </p:sp>
      <p:sp>
        <p:nvSpPr>
          <p:cNvPr id="60422"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IN"/>
          </a:p>
        </p:txBody>
      </p:sp>
      <p:sp>
        <p:nvSpPr>
          <p:cNvPr id="60423"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60424" name="Text Box 8"/>
          <p:cNvSpPr txBox="1">
            <a:spLocks noChangeArrowheads="1"/>
          </p:cNvSpPr>
          <p:nvPr/>
        </p:nvSpPr>
        <p:spPr bwMode="auto">
          <a:xfrm>
            <a:off x="123825" y="104775"/>
            <a:ext cx="5819775" cy="347663"/>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400" b="1">
                <a:solidFill>
                  <a:schemeClr val="bg1"/>
                </a:solidFill>
                <a:latin typeface="Times New Roman" pitchFamily="18" charset="0"/>
              </a:rPr>
              <a:t>Linux Commands</a:t>
            </a:r>
          </a:p>
        </p:txBody>
      </p:sp>
      <p:sp>
        <p:nvSpPr>
          <p:cNvPr id="60425"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ln/>
        </p:spPr>
        <p:txBody>
          <a:bodyPr/>
          <a:lstStyle/>
          <a:p>
            <a:pPr marL="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a:solidFill>
                  <a:schemeClr val="tx1"/>
                </a:solidFill>
                <a:latin typeface="Times" pitchFamily="18" charset="0"/>
                <a:cs typeface="Times" pitchFamily="18" charset="0"/>
              </a:rPr>
              <a:t>Command Structure</a:t>
            </a:r>
            <a:endParaRPr lang="en-GB" b="1" dirty="0">
              <a:solidFill>
                <a:schemeClr val="tx1"/>
              </a:solidFill>
              <a:latin typeface="Times" pitchFamily="18" charset="0"/>
              <a:cs typeface="Times" pitchFamily="18" charset="0"/>
            </a:endParaRPr>
          </a:p>
        </p:txBody>
      </p:sp>
      <p:sp>
        <p:nvSpPr>
          <p:cNvPr id="62467" name="Rectangle 3"/>
          <p:cNvSpPr>
            <a:spLocks noGrp="1" noChangeArrowheads="1"/>
          </p:cNvSpPr>
          <p:nvPr>
            <p:ph type="body" sz="half" idx="1"/>
          </p:nvPr>
        </p:nvSpPr>
        <p:spPr/>
        <p:txBody>
          <a:bodyPr/>
          <a:lstStyle/>
          <a:p>
            <a:pPr>
              <a:lnSpc>
                <a:spcPct val="80000"/>
              </a:lnSpc>
              <a:spcBef>
                <a:spcPct val="20000"/>
              </a:spcBef>
              <a:spcAft>
                <a:spcPct val="0"/>
              </a:spcAft>
              <a:buClr>
                <a:srgbClr val="DF0587"/>
              </a:buClr>
              <a:buSzPct val="100000"/>
              <a:buFont typeface="Wingdings" pitchFamily="2" charset="2"/>
              <a:buNone/>
            </a:pPr>
            <a:endParaRPr lang="en-US" sz="2400" b="1">
              <a:solidFill>
                <a:srgbClr val="000066"/>
              </a:solidFill>
              <a:latin typeface="Arial" charset="0"/>
            </a:endParaRPr>
          </a:p>
          <a:p>
            <a:pPr>
              <a:lnSpc>
                <a:spcPct val="100000"/>
              </a:lnSpc>
              <a:spcBef>
                <a:spcPct val="20000"/>
              </a:spcBef>
              <a:spcAft>
                <a:spcPct val="0"/>
              </a:spcAft>
              <a:buSzPct val="100000"/>
              <a:buFont typeface="Times New Roman" pitchFamily="18" charset="0"/>
              <a:buChar char="•"/>
            </a:pPr>
            <a:endParaRPr lang="en-US">
              <a:latin typeface="Times New Roman" pitchFamily="18" charset="0"/>
            </a:endParaRPr>
          </a:p>
        </p:txBody>
      </p:sp>
      <p:sp>
        <p:nvSpPr>
          <p:cNvPr id="62474" name="Rectangle 10"/>
          <p:cNvSpPr>
            <a:spLocks noGrp="1" noChangeArrowheads="1"/>
          </p:cNvSpPr>
          <p:nvPr>
            <p:ph sz="half" idx="2"/>
          </p:nvPr>
        </p:nvSpPr>
        <p:spPr>
          <a:xfrm>
            <a:off x="533400" y="1906588"/>
            <a:ext cx="7943850" cy="4319587"/>
          </a:xfrm>
        </p:spPr>
        <p:txBody>
          <a:bodyPr/>
          <a:lstStyle/>
          <a:p>
            <a:pPr marL="311150" indent="-311150">
              <a:lnSpc>
                <a:spcPct val="100000"/>
              </a:lnSpc>
              <a:spcBef>
                <a:spcPct val="50000"/>
              </a:spcBef>
              <a:spcAft>
                <a:spcPct val="0"/>
              </a:spcAft>
              <a:buSzPct val="100000"/>
              <a:buFont typeface="Times New Roman" pitchFamily="18" charset="0"/>
              <a:buBlip>
                <a:blip r:embed="rId3"/>
              </a:buBlip>
            </a:pPr>
            <a:r>
              <a:rPr lang="en-US" sz="2400" dirty="0">
                <a:latin typeface="Times" pitchFamily="18" charset="0"/>
                <a:cs typeface="Times" pitchFamily="18" charset="0"/>
              </a:rPr>
              <a:t>Command &lt;Options&gt; &lt;Arguments&gt;</a:t>
            </a:r>
          </a:p>
          <a:p>
            <a:pPr marL="311150" indent="-311150">
              <a:lnSpc>
                <a:spcPct val="100000"/>
              </a:lnSpc>
              <a:spcBef>
                <a:spcPct val="50000"/>
              </a:spcBef>
              <a:spcAft>
                <a:spcPct val="0"/>
              </a:spcAft>
              <a:buSzPct val="100000"/>
              <a:buFont typeface="Times New Roman" pitchFamily="18" charset="0"/>
              <a:buBlip>
                <a:blip r:embed="rId3"/>
              </a:buBlip>
            </a:pPr>
            <a:r>
              <a:rPr lang="en-US" sz="2400" dirty="0">
                <a:latin typeface="Times" pitchFamily="18" charset="0"/>
                <a:cs typeface="Times" pitchFamily="18" charset="0"/>
              </a:rPr>
              <a:t>Multiple commands separated by ; can be executed one after the other</a:t>
            </a:r>
          </a:p>
        </p:txBody>
      </p:sp>
      <p:sp>
        <p:nvSpPr>
          <p:cNvPr id="62468"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62469"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IN"/>
          </a:p>
        </p:txBody>
      </p:sp>
      <p:sp>
        <p:nvSpPr>
          <p:cNvPr id="62470"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IN"/>
          </a:p>
        </p:txBody>
      </p:sp>
      <p:sp>
        <p:nvSpPr>
          <p:cNvPr id="62471"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62472" name="Text Box 8"/>
          <p:cNvSpPr txBox="1">
            <a:spLocks noChangeArrowheads="1"/>
          </p:cNvSpPr>
          <p:nvPr/>
        </p:nvSpPr>
        <p:spPr bwMode="auto">
          <a:xfrm>
            <a:off x="123825" y="104775"/>
            <a:ext cx="5819775" cy="347663"/>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400" b="1">
                <a:solidFill>
                  <a:schemeClr val="bg1"/>
                </a:solidFill>
                <a:latin typeface="Times New Roman" pitchFamily="18" charset="0"/>
              </a:rPr>
              <a:t>Linux Commands</a:t>
            </a:r>
          </a:p>
        </p:txBody>
      </p:sp>
      <p:sp>
        <p:nvSpPr>
          <p:cNvPr id="62473"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ln/>
        </p:spPr>
        <p:txBody>
          <a:bodyPr>
            <a:normAutofit/>
          </a:bodyPr>
          <a:lstStyle/>
          <a:p>
            <a:pPr marL="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a:solidFill>
                  <a:schemeClr val="tx1"/>
                </a:solidFill>
                <a:latin typeface="Times" pitchFamily="18" charset="0"/>
                <a:cs typeface="Times" pitchFamily="18" charset="0"/>
              </a:rPr>
              <a:t>Help Facilities for Commands</a:t>
            </a:r>
            <a:endParaRPr lang="en-GB" b="1" dirty="0">
              <a:solidFill>
                <a:schemeClr val="tx1"/>
              </a:solidFill>
              <a:latin typeface="Times" pitchFamily="18" charset="0"/>
              <a:cs typeface="Times" pitchFamily="18" charset="0"/>
            </a:endParaRPr>
          </a:p>
        </p:txBody>
      </p:sp>
      <p:sp>
        <p:nvSpPr>
          <p:cNvPr id="64515" name="Rectangle 3"/>
          <p:cNvSpPr>
            <a:spLocks noGrp="1" noChangeArrowheads="1"/>
          </p:cNvSpPr>
          <p:nvPr>
            <p:ph type="body" sz="half" idx="1"/>
          </p:nvPr>
        </p:nvSpPr>
        <p:spPr/>
        <p:txBody>
          <a:bodyPr/>
          <a:lstStyle/>
          <a:p>
            <a:pPr>
              <a:lnSpc>
                <a:spcPct val="80000"/>
              </a:lnSpc>
              <a:spcBef>
                <a:spcPct val="20000"/>
              </a:spcBef>
              <a:spcAft>
                <a:spcPct val="0"/>
              </a:spcAft>
              <a:buClr>
                <a:srgbClr val="DF0587"/>
              </a:buClr>
              <a:buSzPct val="100000"/>
              <a:buFont typeface="Wingdings" pitchFamily="2" charset="2"/>
              <a:buNone/>
            </a:pPr>
            <a:endParaRPr lang="en-US" sz="2400" b="1">
              <a:solidFill>
                <a:srgbClr val="000066"/>
              </a:solidFill>
              <a:latin typeface="Arial" charset="0"/>
            </a:endParaRPr>
          </a:p>
          <a:p>
            <a:pPr>
              <a:lnSpc>
                <a:spcPct val="100000"/>
              </a:lnSpc>
              <a:spcBef>
                <a:spcPct val="20000"/>
              </a:spcBef>
              <a:spcAft>
                <a:spcPct val="0"/>
              </a:spcAft>
              <a:buSzPct val="100000"/>
              <a:buFont typeface="Times New Roman" pitchFamily="18" charset="0"/>
              <a:buChar char="•"/>
            </a:pPr>
            <a:endParaRPr lang="en-US">
              <a:latin typeface="Times New Roman" pitchFamily="18" charset="0"/>
            </a:endParaRPr>
          </a:p>
        </p:txBody>
      </p:sp>
      <p:sp>
        <p:nvSpPr>
          <p:cNvPr id="64522" name="Rectangle 10"/>
          <p:cNvSpPr>
            <a:spLocks noGrp="1" noChangeArrowheads="1"/>
          </p:cNvSpPr>
          <p:nvPr>
            <p:ph sz="half" idx="2"/>
          </p:nvPr>
        </p:nvSpPr>
        <p:spPr>
          <a:xfrm>
            <a:off x="381000" y="1906588"/>
            <a:ext cx="8096250" cy="4319587"/>
          </a:xfrm>
        </p:spPr>
        <p:txBody>
          <a:bodyPr>
            <a:normAutofit/>
          </a:bodyPr>
          <a:lstStyle/>
          <a:p>
            <a:pPr marL="311150" indent="-311150" algn="just">
              <a:lnSpc>
                <a:spcPct val="100000"/>
              </a:lnSpc>
              <a:spcBef>
                <a:spcPct val="50000"/>
              </a:spcBef>
              <a:spcAft>
                <a:spcPct val="0"/>
              </a:spcAft>
              <a:buClr>
                <a:srgbClr val="DF0587"/>
              </a:buClr>
              <a:buSzPct val="100000"/>
              <a:buFont typeface="Wingdings" pitchFamily="2" charset="2"/>
              <a:buBlip>
                <a:blip r:embed="rId3"/>
              </a:buBlip>
            </a:pPr>
            <a:r>
              <a:rPr lang="en-US" sz="2000" dirty="0">
                <a:latin typeface="Times" pitchFamily="18" charset="0"/>
                <a:cs typeface="Times" pitchFamily="18" charset="0"/>
              </a:rPr>
              <a:t>To understand the working of the command and possible options use (man command)</a:t>
            </a:r>
          </a:p>
          <a:p>
            <a:pPr marL="311150" indent="-311150" algn="just">
              <a:lnSpc>
                <a:spcPct val="100000"/>
              </a:lnSpc>
              <a:spcBef>
                <a:spcPct val="50000"/>
              </a:spcBef>
              <a:spcAft>
                <a:spcPct val="0"/>
              </a:spcAft>
              <a:buClr>
                <a:srgbClr val="DF0587"/>
              </a:buClr>
              <a:buSzPct val="100000"/>
              <a:buFont typeface="Wingdings" pitchFamily="2" charset="2"/>
              <a:buBlip>
                <a:blip r:embed="rId3"/>
              </a:buBlip>
            </a:pPr>
            <a:r>
              <a:rPr lang="en-US" sz="2000" dirty="0">
                <a:latin typeface="Times" pitchFamily="18" charset="0"/>
                <a:cs typeface="Times" pitchFamily="18" charset="0"/>
              </a:rPr>
              <a:t> Using the GNU Info System (info, info command)</a:t>
            </a:r>
          </a:p>
          <a:p>
            <a:pPr marL="311150" indent="-311150" algn="just">
              <a:lnSpc>
                <a:spcPct val="100000"/>
              </a:lnSpc>
              <a:spcBef>
                <a:spcPct val="50000"/>
              </a:spcBef>
              <a:spcAft>
                <a:spcPct val="0"/>
              </a:spcAft>
              <a:buClr>
                <a:srgbClr val="DF0587"/>
              </a:buClr>
              <a:buSzPct val="100000"/>
              <a:buFont typeface="Wingdings" pitchFamily="2" charset="2"/>
              <a:buBlip>
                <a:blip r:embed="rId3"/>
              </a:buBlip>
            </a:pPr>
            <a:r>
              <a:rPr lang="en-US" sz="2000" dirty="0">
                <a:latin typeface="Times" pitchFamily="18" charset="0"/>
                <a:cs typeface="Times" pitchFamily="18" charset="0"/>
              </a:rPr>
              <a:t>Listing a Description of a Program (</a:t>
            </a:r>
            <a:r>
              <a:rPr lang="en-US" sz="2000" dirty="0" err="1">
                <a:latin typeface="Times" pitchFamily="18" charset="0"/>
                <a:cs typeface="Times" pitchFamily="18" charset="0"/>
              </a:rPr>
              <a:t>whatis</a:t>
            </a:r>
            <a:r>
              <a:rPr lang="en-US" sz="2000" dirty="0">
                <a:latin typeface="Times" pitchFamily="18" charset="0"/>
                <a:cs typeface="Times" pitchFamily="18" charset="0"/>
              </a:rPr>
              <a:t> command)</a:t>
            </a:r>
          </a:p>
          <a:p>
            <a:pPr marL="311150" indent="-311150" algn="just">
              <a:lnSpc>
                <a:spcPct val="100000"/>
              </a:lnSpc>
              <a:spcBef>
                <a:spcPct val="50000"/>
              </a:spcBef>
              <a:spcAft>
                <a:spcPct val="0"/>
              </a:spcAft>
              <a:buClr>
                <a:srgbClr val="DF0587"/>
              </a:buClr>
              <a:buSzPct val="100000"/>
              <a:buFont typeface="Wingdings" pitchFamily="2" charset="2"/>
              <a:buBlip>
                <a:blip r:embed="rId3"/>
              </a:buBlip>
            </a:pPr>
            <a:r>
              <a:rPr lang="en-US" sz="2000" dirty="0">
                <a:latin typeface="Times" pitchFamily="18" charset="0"/>
                <a:cs typeface="Times" pitchFamily="18" charset="0"/>
              </a:rPr>
              <a:t>Many tools have a long−style option, `−−help', that outputs usage information about the tool, including the options and arguments the tool takes. Ex: </a:t>
            </a:r>
            <a:r>
              <a:rPr lang="en-US" sz="2000" i="1" dirty="0" err="1">
                <a:latin typeface="Times" pitchFamily="18" charset="0"/>
                <a:cs typeface="Times" pitchFamily="18" charset="0"/>
              </a:rPr>
              <a:t>whoami</a:t>
            </a:r>
            <a:r>
              <a:rPr lang="en-US" sz="2000" i="1" dirty="0">
                <a:latin typeface="Times" pitchFamily="18" charset="0"/>
                <a:cs typeface="Times" pitchFamily="18" charset="0"/>
              </a:rPr>
              <a:t> --help</a:t>
            </a:r>
          </a:p>
          <a:p>
            <a:pPr marL="311150" indent="-311150">
              <a:lnSpc>
                <a:spcPct val="100000"/>
              </a:lnSpc>
              <a:spcBef>
                <a:spcPct val="20000"/>
              </a:spcBef>
              <a:spcAft>
                <a:spcPct val="0"/>
              </a:spcAft>
              <a:buSzPct val="100000"/>
              <a:buFont typeface="Times New Roman" pitchFamily="18" charset="0"/>
              <a:buChar char="•"/>
            </a:pPr>
            <a:endParaRPr lang="en-US" sz="2000" dirty="0">
              <a:latin typeface="Times" pitchFamily="18" charset="0"/>
              <a:cs typeface="Times" pitchFamily="18" charset="0"/>
            </a:endParaRPr>
          </a:p>
        </p:txBody>
      </p:sp>
      <p:sp>
        <p:nvSpPr>
          <p:cNvPr id="64516"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64517"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IN"/>
          </a:p>
        </p:txBody>
      </p:sp>
      <p:sp>
        <p:nvSpPr>
          <p:cNvPr id="64518"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IN"/>
          </a:p>
        </p:txBody>
      </p:sp>
      <p:sp>
        <p:nvSpPr>
          <p:cNvPr id="64519"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64520" name="Text Box 8"/>
          <p:cNvSpPr txBox="1">
            <a:spLocks noChangeArrowheads="1"/>
          </p:cNvSpPr>
          <p:nvPr/>
        </p:nvSpPr>
        <p:spPr bwMode="auto">
          <a:xfrm>
            <a:off x="123825" y="104775"/>
            <a:ext cx="5819775" cy="347663"/>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400" b="1">
                <a:solidFill>
                  <a:schemeClr val="bg1"/>
                </a:solidFill>
                <a:latin typeface="Times New Roman" pitchFamily="18" charset="0"/>
              </a:rPr>
              <a:t>Linux Commands</a:t>
            </a:r>
          </a:p>
        </p:txBody>
      </p:sp>
      <p:sp>
        <p:nvSpPr>
          <p:cNvPr id="64521"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ln/>
        </p:spPr>
        <p:txBody>
          <a:bodyPr/>
          <a:lstStyle/>
          <a:p>
            <a:pPr marL="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a:solidFill>
                  <a:schemeClr val="tx1"/>
                </a:solidFill>
                <a:latin typeface="Times" pitchFamily="18" charset="0"/>
                <a:cs typeface="Times" pitchFamily="18" charset="0"/>
              </a:rPr>
              <a:t>Pipes</a:t>
            </a:r>
            <a:endParaRPr lang="en-GB" b="1" dirty="0">
              <a:solidFill>
                <a:schemeClr val="tx1"/>
              </a:solidFill>
              <a:latin typeface="Times" pitchFamily="18" charset="0"/>
              <a:cs typeface="Times" pitchFamily="18" charset="0"/>
            </a:endParaRPr>
          </a:p>
        </p:txBody>
      </p:sp>
      <p:sp>
        <p:nvSpPr>
          <p:cNvPr id="66563" name="Rectangle 3"/>
          <p:cNvSpPr>
            <a:spLocks noGrp="1" noChangeArrowheads="1"/>
          </p:cNvSpPr>
          <p:nvPr>
            <p:ph type="body" sz="half" idx="1"/>
          </p:nvPr>
        </p:nvSpPr>
        <p:spPr/>
        <p:txBody>
          <a:bodyPr/>
          <a:lstStyle/>
          <a:p>
            <a:pPr>
              <a:lnSpc>
                <a:spcPct val="80000"/>
              </a:lnSpc>
              <a:spcBef>
                <a:spcPct val="20000"/>
              </a:spcBef>
              <a:spcAft>
                <a:spcPct val="0"/>
              </a:spcAft>
              <a:buClr>
                <a:srgbClr val="DF0587"/>
              </a:buClr>
              <a:buSzPct val="100000"/>
              <a:buFont typeface="Wingdings" pitchFamily="2" charset="2"/>
              <a:buNone/>
            </a:pPr>
            <a:endParaRPr lang="en-US" sz="2400" b="1">
              <a:solidFill>
                <a:srgbClr val="000066"/>
              </a:solidFill>
              <a:latin typeface="Arial" charset="0"/>
            </a:endParaRPr>
          </a:p>
          <a:p>
            <a:pPr>
              <a:lnSpc>
                <a:spcPct val="100000"/>
              </a:lnSpc>
              <a:spcBef>
                <a:spcPct val="20000"/>
              </a:spcBef>
              <a:spcAft>
                <a:spcPct val="0"/>
              </a:spcAft>
              <a:buSzPct val="100000"/>
              <a:buFont typeface="Times New Roman" pitchFamily="18" charset="0"/>
              <a:buChar char="•"/>
            </a:pPr>
            <a:endParaRPr lang="en-US">
              <a:latin typeface="Times New Roman" pitchFamily="18" charset="0"/>
            </a:endParaRPr>
          </a:p>
        </p:txBody>
      </p:sp>
      <p:sp>
        <p:nvSpPr>
          <p:cNvPr id="66570" name="Rectangle 10"/>
          <p:cNvSpPr>
            <a:spLocks noGrp="1" noChangeArrowheads="1"/>
          </p:cNvSpPr>
          <p:nvPr>
            <p:ph sz="half" idx="2"/>
          </p:nvPr>
        </p:nvSpPr>
        <p:spPr>
          <a:xfrm>
            <a:off x="381000" y="1906588"/>
            <a:ext cx="8096250" cy="4319587"/>
          </a:xfrm>
        </p:spPr>
        <p:txBody>
          <a:bodyPr>
            <a:normAutofit/>
          </a:bodyPr>
          <a:lstStyle/>
          <a:p>
            <a:pPr marL="311150" indent="-311150" algn="just">
              <a:lnSpc>
                <a:spcPct val="100000"/>
              </a:lnSpc>
              <a:spcBef>
                <a:spcPct val="50000"/>
              </a:spcBef>
              <a:spcAft>
                <a:spcPct val="0"/>
              </a:spcAft>
              <a:buClr>
                <a:srgbClr val="DF0587"/>
              </a:buClr>
              <a:buSzPct val="100000"/>
              <a:buFont typeface="Wingdings" pitchFamily="2" charset="2"/>
              <a:buBlip>
                <a:blip r:embed="rId3"/>
              </a:buBlip>
            </a:pPr>
            <a:r>
              <a:rPr lang="en-US" sz="2000" dirty="0">
                <a:latin typeface="Times" pitchFamily="18" charset="0"/>
                <a:cs typeface="Times" pitchFamily="18" charset="0"/>
              </a:rPr>
              <a:t>An important early development in Unix was the invention of "pipes," a way to pass the output of one tool to the input of another.</a:t>
            </a:r>
          </a:p>
          <a:p>
            <a:pPr marL="311150" indent="-311150" algn="just">
              <a:lnSpc>
                <a:spcPct val="100000"/>
              </a:lnSpc>
              <a:spcBef>
                <a:spcPct val="50000"/>
              </a:spcBef>
              <a:spcAft>
                <a:spcPct val="0"/>
              </a:spcAft>
              <a:buClr>
                <a:srgbClr val="DF0587"/>
              </a:buClr>
              <a:buSzPct val="100000"/>
              <a:buFont typeface="Wingdings" pitchFamily="2" charset="2"/>
              <a:buNone/>
            </a:pPr>
            <a:r>
              <a:rPr lang="en-US" sz="2000" dirty="0">
                <a:latin typeface="Times" pitchFamily="18" charset="0"/>
                <a:cs typeface="Times" pitchFamily="18" charset="0"/>
              </a:rPr>
              <a:t>			</a:t>
            </a:r>
            <a:r>
              <a:rPr lang="en-US" sz="2000" dirty="0" err="1">
                <a:latin typeface="Times" pitchFamily="18" charset="0"/>
                <a:cs typeface="Times" pitchFamily="18" charset="0"/>
              </a:rPr>
              <a:t>eg</a:t>
            </a:r>
            <a:r>
              <a:rPr lang="en-US" sz="2000" dirty="0">
                <a:latin typeface="Times" pitchFamily="18" charset="0"/>
                <a:cs typeface="Times" pitchFamily="18" charset="0"/>
              </a:rPr>
              <a:t>.  $ who | </a:t>
            </a:r>
            <a:r>
              <a:rPr lang="en-US" sz="2000" dirty="0" err="1">
                <a:latin typeface="Times" pitchFamily="18" charset="0"/>
                <a:cs typeface="Times" pitchFamily="18" charset="0"/>
              </a:rPr>
              <a:t>wc</a:t>
            </a:r>
            <a:r>
              <a:rPr lang="en-US" sz="2000" dirty="0">
                <a:latin typeface="Times" pitchFamily="18" charset="0"/>
                <a:cs typeface="Times" pitchFamily="18" charset="0"/>
              </a:rPr>
              <a:t> −l</a:t>
            </a:r>
          </a:p>
          <a:p>
            <a:pPr marL="311150" indent="-311150" algn="just">
              <a:lnSpc>
                <a:spcPct val="100000"/>
              </a:lnSpc>
              <a:spcBef>
                <a:spcPct val="50000"/>
              </a:spcBef>
              <a:spcAft>
                <a:spcPct val="0"/>
              </a:spcAft>
              <a:buClr>
                <a:srgbClr val="DF0587"/>
              </a:buClr>
              <a:buSzPct val="100000"/>
              <a:buFont typeface="Wingdings" pitchFamily="2" charset="2"/>
              <a:buNone/>
            </a:pPr>
            <a:r>
              <a:rPr lang="en-US" sz="2000" dirty="0">
                <a:latin typeface="Times" pitchFamily="18" charset="0"/>
                <a:cs typeface="Times" pitchFamily="18" charset="0"/>
              </a:rPr>
              <a:t>    By combining these two tools, giving the </a:t>
            </a:r>
            <a:r>
              <a:rPr lang="en-US" sz="2000" dirty="0" err="1">
                <a:latin typeface="Times" pitchFamily="18" charset="0"/>
                <a:cs typeface="Times" pitchFamily="18" charset="0"/>
              </a:rPr>
              <a:t>wc</a:t>
            </a:r>
            <a:r>
              <a:rPr lang="en-US" sz="2000" dirty="0">
                <a:latin typeface="Times" pitchFamily="18" charset="0"/>
                <a:cs typeface="Times" pitchFamily="18" charset="0"/>
              </a:rPr>
              <a:t> command the output of who, you can build a new command to list the number of users currently on the system</a:t>
            </a:r>
          </a:p>
          <a:p>
            <a:pPr marL="311150" indent="-311150">
              <a:lnSpc>
                <a:spcPct val="100000"/>
              </a:lnSpc>
              <a:spcBef>
                <a:spcPct val="20000"/>
              </a:spcBef>
              <a:spcAft>
                <a:spcPct val="0"/>
              </a:spcAft>
              <a:buSzPct val="100000"/>
              <a:buFont typeface="Times New Roman" pitchFamily="18" charset="0"/>
              <a:buChar char="•"/>
            </a:pPr>
            <a:endParaRPr lang="en-US" sz="2000" dirty="0">
              <a:latin typeface="Times" pitchFamily="18" charset="0"/>
              <a:cs typeface="Times" pitchFamily="18" charset="0"/>
            </a:endParaRPr>
          </a:p>
        </p:txBody>
      </p:sp>
      <p:sp>
        <p:nvSpPr>
          <p:cNvPr id="66564"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66565"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IN"/>
          </a:p>
        </p:txBody>
      </p:sp>
      <p:sp>
        <p:nvSpPr>
          <p:cNvPr id="66566"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IN"/>
          </a:p>
        </p:txBody>
      </p:sp>
      <p:sp>
        <p:nvSpPr>
          <p:cNvPr id="66567"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66568" name="Text Box 8"/>
          <p:cNvSpPr txBox="1">
            <a:spLocks noChangeArrowheads="1"/>
          </p:cNvSpPr>
          <p:nvPr/>
        </p:nvSpPr>
        <p:spPr bwMode="auto">
          <a:xfrm>
            <a:off x="123825" y="104775"/>
            <a:ext cx="5819775" cy="347663"/>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400" b="1">
                <a:solidFill>
                  <a:schemeClr val="bg1"/>
                </a:solidFill>
                <a:latin typeface="Times New Roman" pitchFamily="18" charset="0"/>
              </a:rPr>
              <a:t>Linux Commands</a:t>
            </a:r>
          </a:p>
        </p:txBody>
      </p:sp>
      <p:sp>
        <p:nvSpPr>
          <p:cNvPr id="66569"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568325"/>
            <a:ext cx="9144000" cy="1144588"/>
          </a:xfrm>
          <a:ln/>
        </p:spPr>
        <p:txBody>
          <a:bodyPr>
            <a:normAutofit/>
          </a:bodyPr>
          <a:lstStyle/>
          <a:p>
            <a:pPr marL="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a:solidFill>
                  <a:schemeClr val="tx1"/>
                </a:solidFill>
                <a:latin typeface="Times" pitchFamily="18" charset="0"/>
                <a:cs typeface="Times" pitchFamily="18" charset="0"/>
              </a:rPr>
              <a:t>Linux File Management and Viewing</a:t>
            </a:r>
            <a:endParaRPr lang="en-GB" b="1" dirty="0">
              <a:solidFill>
                <a:schemeClr val="tx1"/>
              </a:solidFill>
              <a:latin typeface="Times" pitchFamily="18" charset="0"/>
              <a:cs typeface="Times" pitchFamily="18" charset="0"/>
            </a:endParaRPr>
          </a:p>
        </p:txBody>
      </p:sp>
      <p:sp>
        <p:nvSpPr>
          <p:cNvPr id="68611" name="Rectangle 3"/>
          <p:cNvSpPr>
            <a:spLocks noGrp="1" noChangeArrowheads="1"/>
          </p:cNvSpPr>
          <p:nvPr>
            <p:ph type="body" sz="half" idx="1"/>
          </p:nvPr>
        </p:nvSpPr>
        <p:spPr/>
        <p:txBody>
          <a:bodyPr>
            <a:normAutofit/>
          </a:bodyPr>
          <a:lstStyle/>
          <a:p>
            <a:pPr>
              <a:lnSpc>
                <a:spcPct val="80000"/>
              </a:lnSpc>
              <a:spcBef>
                <a:spcPct val="20000"/>
              </a:spcBef>
              <a:spcAft>
                <a:spcPct val="0"/>
              </a:spcAft>
              <a:buClr>
                <a:srgbClr val="DF0587"/>
              </a:buClr>
              <a:buSzPct val="100000"/>
              <a:buFont typeface="Wingdings" pitchFamily="2" charset="2"/>
              <a:buNone/>
            </a:pPr>
            <a:endParaRPr lang="en-US" sz="2400" b="1">
              <a:solidFill>
                <a:srgbClr val="000066"/>
              </a:solidFill>
              <a:latin typeface="Arial" charset="0"/>
            </a:endParaRPr>
          </a:p>
          <a:p>
            <a:pPr>
              <a:lnSpc>
                <a:spcPct val="100000"/>
              </a:lnSpc>
              <a:spcBef>
                <a:spcPct val="20000"/>
              </a:spcBef>
              <a:spcAft>
                <a:spcPct val="0"/>
              </a:spcAft>
              <a:buSzPct val="100000"/>
              <a:buFont typeface="Times New Roman" pitchFamily="18" charset="0"/>
              <a:buChar char="•"/>
            </a:pPr>
            <a:endParaRPr lang="en-US">
              <a:latin typeface="Times New Roman" pitchFamily="18" charset="0"/>
            </a:endParaRPr>
          </a:p>
        </p:txBody>
      </p:sp>
      <p:sp>
        <p:nvSpPr>
          <p:cNvPr id="68618" name="Rectangle 10"/>
          <p:cNvSpPr>
            <a:spLocks noGrp="1" noChangeArrowheads="1"/>
          </p:cNvSpPr>
          <p:nvPr>
            <p:ph sz="half" idx="2"/>
          </p:nvPr>
        </p:nvSpPr>
        <p:spPr>
          <a:xfrm>
            <a:off x="381000" y="1828800"/>
            <a:ext cx="8096250" cy="4319588"/>
          </a:xfrm>
        </p:spPr>
        <p:txBody>
          <a:bodyPr>
            <a:normAutofit/>
          </a:bodyPr>
          <a:lstStyle/>
          <a:p>
            <a:pPr marL="311150" indent="-311150" algn="just">
              <a:lnSpc>
                <a:spcPct val="80000"/>
              </a:lnSpc>
              <a:spcBef>
                <a:spcPct val="50000"/>
              </a:spcBef>
              <a:spcAft>
                <a:spcPct val="0"/>
              </a:spcAft>
              <a:buClr>
                <a:schemeClr val="tx1"/>
              </a:buClr>
              <a:buSzPct val="100000"/>
              <a:buFont typeface="Wingdings" pitchFamily="2" charset="2"/>
              <a:buNone/>
            </a:pPr>
            <a:r>
              <a:rPr lang="en-US" sz="2000" dirty="0">
                <a:latin typeface="Times" pitchFamily="18" charset="0"/>
                <a:cs typeface="Times" pitchFamily="18" charset="0"/>
              </a:rPr>
              <a:t>File and Directory management</a:t>
            </a:r>
            <a:br>
              <a:rPr lang="en-US" sz="2000" dirty="0">
                <a:latin typeface="Times" pitchFamily="18" charset="0"/>
                <a:cs typeface="Times" pitchFamily="18" charset="0"/>
              </a:rPr>
            </a:br>
            <a:endParaRPr lang="en-US" sz="2000" dirty="0">
              <a:latin typeface="Times" pitchFamily="18" charset="0"/>
              <a:cs typeface="Times" pitchFamily="18" charset="0"/>
            </a:endParaRPr>
          </a:p>
          <a:p>
            <a:pPr marL="311150" indent="-311150" algn="just">
              <a:lnSpc>
                <a:spcPct val="80000"/>
              </a:lnSpc>
              <a:spcBef>
                <a:spcPct val="50000"/>
              </a:spcBef>
              <a:spcAft>
                <a:spcPct val="0"/>
              </a:spcAft>
              <a:buClr>
                <a:schemeClr val="tx1"/>
              </a:buClr>
              <a:buSzPct val="100000"/>
              <a:buFont typeface="Wingdings" pitchFamily="2" charset="2"/>
              <a:buBlip>
                <a:blip r:embed="rId4"/>
              </a:buBlip>
            </a:pPr>
            <a:r>
              <a:rPr lang="en-US" sz="2000" dirty="0" err="1">
                <a:latin typeface="Times" pitchFamily="18" charset="0"/>
                <a:cs typeface="Times" pitchFamily="18" charset="0"/>
              </a:rPr>
              <a:t>cd</a:t>
            </a:r>
            <a:r>
              <a:rPr lang="en-US" sz="2000" dirty="0">
                <a:latin typeface="Times" pitchFamily="18" charset="0"/>
                <a:cs typeface="Times" pitchFamily="18" charset="0"/>
              </a:rPr>
              <a:t> Change the current directory. With no arguments "</a:t>
            </a:r>
            <a:r>
              <a:rPr lang="en-US" sz="2000" dirty="0" err="1">
                <a:latin typeface="Times" pitchFamily="18" charset="0"/>
                <a:cs typeface="Times" pitchFamily="18" charset="0"/>
              </a:rPr>
              <a:t>cd</a:t>
            </a:r>
            <a:r>
              <a:rPr lang="en-US" sz="2000" dirty="0">
                <a:latin typeface="Times" pitchFamily="18" charset="0"/>
                <a:cs typeface="Times" pitchFamily="18" charset="0"/>
              </a:rPr>
              <a:t>" changes to the users home directory. (</a:t>
            </a:r>
            <a:r>
              <a:rPr lang="en-US" sz="2000" dirty="0" err="1">
                <a:latin typeface="Times" pitchFamily="18" charset="0"/>
                <a:cs typeface="Times" pitchFamily="18" charset="0"/>
              </a:rPr>
              <a:t>cd</a:t>
            </a:r>
            <a:r>
              <a:rPr lang="en-US" sz="2000" dirty="0">
                <a:latin typeface="Times" pitchFamily="18" charset="0"/>
                <a:cs typeface="Times" pitchFamily="18" charset="0"/>
              </a:rPr>
              <a:t> &lt;directory path&gt;)</a:t>
            </a:r>
          </a:p>
          <a:p>
            <a:pPr marL="311150" indent="-311150" algn="just">
              <a:lnSpc>
                <a:spcPct val="80000"/>
              </a:lnSpc>
              <a:spcBef>
                <a:spcPct val="50000"/>
              </a:spcBef>
              <a:spcAft>
                <a:spcPct val="0"/>
              </a:spcAft>
              <a:buClr>
                <a:schemeClr val="tx1"/>
              </a:buClr>
              <a:buSzPct val="100000"/>
              <a:buFont typeface="Wingdings" pitchFamily="2" charset="2"/>
              <a:buBlip>
                <a:blip r:embed="rId4"/>
              </a:buBlip>
            </a:pPr>
            <a:r>
              <a:rPr lang="en-US" sz="2000" dirty="0" err="1">
                <a:latin typeface="Times" pitchFamily="18" charset="0"/>
                <a:cs typeface="Times" pitchFamily="18" charset="0"/>
              </a:rPr>
              <a:t>chmod</a:t>
            </a:r>
            <a:r>
              <a:rPr lang="en-US" sz="2000" dirty="0">
                <a:latin typeface="Times" pitchFamily="18" charset="0"/>
                <a:cs typeface="Times" pitchFamily="18" charset="0"/>
              </a:rPr>
              <a:t> Change the file permissions. </a:t>
            </a:r>
          </a:p>
          <a:p>
            <a:pPr marL="311150" indent="-311150" algn="just">
              <a:lnSpc>
                <a:spcPct val="80000"/>
              </a:lnSpc>
              <a:spcBef>
                <a:spcPct val="50000"/>
              </a:spcBef>
              <a:spcAft>
                <a:spcPct val="0"/>
              </a:spcAft>
              <a:buClr>
                <a:schemeClr val="tx1"/>
              </a:buClr>
              <a:buSzPct val="100000"/>
              <a:buFont typeface="Wingdings" pitchFamily="2" charset="2"/>
              <a:buNone/>
            </a:pPr>
            <a:r>
              <a:rPr lang="en-US" sz="2000" dirty="0">
                <a:latin typeface="Times" pitchFamily="18" charset="0"/>
                <a:cs typeface="Times" pitchFamily="18" charset="0"/>
              </a:rPr>
              <a:t>    Ex: </a:t>
            </a:r>
            <a:r>
              <a:rPr lang="en-US" sz="2000" dirty="0" err="1">
                <a:latin typeface="Times" pitchFamily="18" charset="0"/>
                <a:cs typeface="Times" pitchFamily="18" charset="0"/>
              </a:rPr>
              <a:t>chmod</a:t>
            </a:r>
            <a:r>
              <a:rPr lang="en-US" sz="2000" dirty="0">
                <a:latin typeface="Times" pitchFamily="18" charset="0"/>
                <a:cs typeface="Times" pitchFamily="18" charset="0"/>
              </a:rPr>
              <a:t> 751 </a:t>
            </a:r>
            <a:r>
              <a:rPr lang="en-US" sz="2000" dirty="0" err="1">
                <a:latin typeface="Times" pitchFamily="18" charset="0"/>
                <a:cs typeface="Times" pitchFamily="18" charset="0"/>
              </a:rPr>
              <a:t>myfile</a:t>
            </a:r>
            <a:r>
              <a:rPr lang="en-US" sz="2000" dirty="0">
                <a:latin typeface="Times" pitchFamily="18" charset="0"/>
                <a:cs typeface="Times" pitchFamily="18" charset="0"/>
              </a:rPr>
              <a:t> : change the file permissions to </a:t>
            </a:r>
            <a:r>
              <a:rPr lang="en-US" sz="2000" dirty="0" err="1">
                <a:latin typeface="Times" pitchFamily="18" charset="0"/>
                <a:cs typeface="Times" pitchFamily="18" charset="0"/>
              </a:rPr>
              <a:t>rwx</a:t>
            </a:r>
            <a:r>
              <a:rPr lang="en-US" sz="2000" dirty="0">
                <a:latin typeface="Times" pitchFamily="18" charset="0"/>
                <a:cs typeface="Times" pitchFamily="18" charset="0"/>
              </a:rPr>
              <a:t> for owner, </a:t>
            </a:r>
            <a:r>
              <a:rPr lang="en-US" sz="2000" dirty="0" err="1">
                <a:latin typeface="Times" pitchFamily="18" charset="0"/>
                <a:cs typeface="Times" pitchFamily="18" charset="0"/>
              </a:rPr>
              <a:t>rx</a:t>
            </a:r>
            <a:r>
              <a:rPr lang="en-US" sz="2000" dirty="0">
                <a:latin typeface="Times" pitchFamily="18" charset="0"/>
                <a:cs typeface="Times" pitchFamily="18" charset="0"/>
              </a:rPr>
              <a:t> for group and x for others</a:t>
            </a:r>
          </a:p>
          <a:p>
            <a:pPr marL="311150" indent="-311150" algn="just">
              <a:lnSpc>
                <a:spcPct val="80000"/>
              </a:lnSpc>
              <a:spcBef>
                <a:spcPct val="50000"/>
              </a:spcBef>
              <a:spcAft>
                <a:spcPct val="0"/>
              </a:spcAft>
              <a:buClr>
                <a:schemeClr val="tx1"/>
              </a:buClr>
              <a:buSzPct val="100000"/>
              <a:buFont typeface="Wingdings" pitchFamily="2" charset="2"/>
              <a:buNone/>
            </a:pPr>
            <a:r>
              <a:rPr lang="en-US" sz="2000" dirty="0">
                <a:latin typeface="Times" pitchFamily="18" charset="0"/>
                <a:cs typeface="Times" pitchFamily="18" charset="0"/>
              </a:rPr>
              <a:t>    Ex: </a:t>
            </a:r>
            <a:r>
              <a:rPr lang="en-US" sz="2000" dirty="0" err="1">
                <a:latin typeface="Times" pitchFamily="18" charset="0"/>
                <a:cs typeface="Times" pitchFamily="18" charset="0"/>
              </a:rPr>
              <a:t>chmod</a:t>
            </a:r>
            <a:r>
              <a:rPr lang="en-US" sz="2000" dirty="0">
                <a:latin typeface="Times" pitchFamily="18" charset="0"/>
                <a:cs typeface="Times" pitchFamily="18" charset="0"/>
              </a:rPr>
              <a:t> go=+r </a:t>
            </a:r>
            <a:r>
              <a:rPr lang="en-US" sz="2000" dirty="0" err="1">
                <a:latin typeface="Times" pitchFamily="18" charset="0"/>
                <a:cs typeface="Times" pitchFamily="18" charset="0"/>
              </a:rPr>
              <a:t>myfile</a:t>
            </a:r>
            <a:r>
              <a:rPr lang="en-US" sz="2000" dirty="0">
                <a:latin typeface="Times" pitchFamily="18" charset="0"/>
                <a:cs typeface="Times" pitchFamily="18" charset="0"/>
              </a:rPr>
              <a:t> : Add read permission for the group and others (character meanings u-user, g-group, o-other, + add permission,-</a:t>
            </a:r>
            <a:r>
              <a:rPr lang="en-US" sz="2000" dirty="0" err="1">
                <a:latin typeface="Times" pitchFamily="18" charset="0"/>
                <a:cs typeface="Times" pitchFamily="18" charset="0"/>
              </a:rPr>
              <a:t>remove,r</a:t>
            </a:r>
            <a:r>
              <a:rPr lang="en-US" sz="2000" dirty="0">
                <a:latin typeface="Times" pitchFamily="18" charset="0"/>
                <a:cs typeface="Times" pitchFamily="18" charset="0"/>
              </a:rPr>
              <a:t>-</a:t>
            </a:r>
            <a:r>
              <a:rPr lang="en-US" sz="2000" dirty="0" err="1">
                <a:latin typeface="Times" pitchFamily="18" charset="0"/>
                <a:cs typeface="Times" pitchFamily="18" charset="0"/>
              </a:rPr>
              <a:t>read,w</a:t>
            </a:r>
            <a:r>
              <a:rPr lang="en-US" sz="2000" dirty="0">
                <a:latin typeface="Times" pitchFamily="18" charset="0"/>
                <a:cs typeface="Times" pitchFamily="18" charset="0"/>
              </a:rPr>
              <a:t>-</a:t>
            </a:r>
            <a:r>
              <a:rPr lang="en-US" sz="2000" dirty="0" err="1">
                <a:latin typeface="Times" pitchFamily="18" charset="0"/>
                <a:cs typeface="Times" pitchFamily="18" charset="0"/>
              </a:rPr>
              <a:t>write,x</a:t>
            </a:r>
            <a:r>
              <a:rPr lang="en-US" sz="2000" dirty="0">
                <a:latin typeface="Times" pitchFamily="18" charset="0"/>
                <a:cs typeface="Times" pitchFamily="18" charset="0"/>
              </a:rPr>
              <a:t>-exe) </a:t>
            </a:r>
            <a:br>
              <a:rPr lang="en-US" sz="2000" dirty="0">
                <a:latin typeface="Times" pitchFamily="18" charset="0"/>
                <a:cs typeface="Times" pitchFamily="18" charset="0"/>
              </a:rPr>
            </a:br>
            <a:r>
              <a:rPr lang="en-US" sz="2000" dirty="0">
                <a:latin typeface="Times" pitchFamily="18" charset="0"/>
                <a:cs typeface="Times" pitchFamily="18" charset="0"/>
              </a:rPr>
              <a:t/>
            </a:r>
            <a:br>
              <a:rPr lang="en-US" sz="2000" dirty="0">
                <a:latin typeface="Times" pitchFamily="18" charset="0"/>
                <a:cs typeface="Times" pitchFamily="18" charset="0"/>
              </a:rPr>
            </a:br>
            <a:r>
              <a:rPr lang="en-US" sz="2000" dirty="0">
                <a:latin typeface="Times" pitchFamily="18" charset="0"/>
                <a:cs typeface="Times" pitchFamily="18" charset="0"/>
              </a:rPr>
              <a:t>Ex: </a:t>
            </a:r>
            <a:r>
              <a:rPr lang="en-US" sz="2000" dirty="0" err="1">
                <a:latin typeface="Times" pitchFamily="18" charset="0"/>
                <a:cs typeface="Times" pitchFamily="18" charset="0"/>
              </a:rPr>
              <a:t>chmod</a:t>
            </a:r>
            <a:r>
              <a:rPr lang="en-US" sz="2000" dirty="0">
                <a:latin typeface="Times" pitchFamily="18" charset="0"/>
                <a:cs typeface="Times" pitchFamily="18" charset="0"/>
              </a:rPr>
              <a:t> +s </a:t>
            </a:r>
            <a:r>
              <a:rPr lang="en-US" sz="2000" dirty="0" err="1">
                <a:latin typeface="Times" pitchFamily="18" charset="0"/>
                <a:cs typeface="Times" pitchFamily="18" charset="0"/>
              </a:rPr>
              <a:t>myfile</a:t>
            </a:r>
            <a:r>
              <a:rPr lang="en-US" sz="2000" dirty="0">
                <a:latin typeface="Times" pitchFamily="18" charset="0"/>
                <a:cs typeface="Times" pitchFamily="18" charset="0"/>
              </a:rPr>
              <a:t> - </a:t>
            </a:r>
            <a:r>
              <a:rPr lang="en-US" sz="2000" dirty="0" err="1">
                <a:latin typeface="Times" pitchFamily="18" charset="0"/>
                <a:cs typeface="Times" pitchFamily="18" charset="0"/>
              </a:rPr>
              <a:t>Setuid</a:t>
            </a:r>
            <a:r>
              <a:rPr lang="en-US" sz="2000" dirty="0">
                <a:latin typeface="Times" pitchFamily="18" charset="0"/>
                <a:cs typeface="Times" pitchFamily="18" charset="0"/>
              </a:rPr>
              <a:t> bit on the file which allows the program to run with user or group privileges of the file.</a:t>
            </a:r>
          </a:p>
        </p:txBody>
      </p:sp>
      <p:sp>
        <p:nvSpPr>
          <p:cNvPr id="68612"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68613" name="AutoShape 5"/>
          <p:cNvSpPr>
            <a:spLocks noChangeArrowheads="1"/>
          </p:cNvSpPr>
          <p:nvPr/>
        </p:nvSpPr>
        <p:spPr bwMode="auto">
          <a:xfrm>
            <a:off x="323528" y="764704"/>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IN"/>
          </a:p>
        </p:txBody>
      </p:sp>
      <p:sp>
        <p:nvSpPr>
          <p:cNvPr id="68614" name="AutoShape 6"/>
          <p:cNvSpPr>
            <a:spLocks noChangeArrowheads="1"/>
          </p:cNvSpPr>
          <p:nvPr/>
        </p:nvSpPr>
        <p:spPr bwMode="auto">
          <a:xfrm>
            <a:off x="251520" y="764704"/>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IN"/>
          </a:p>
        </p:txBody>
      </p:sp>
      <p:sp>
        <p:nvSpPr>
          <p:cNvPr id="68615" name="AutoShape 7"/>
          <p:cNvSpPr>
            <a:spLocks noChangeArrowheads="1"/>
          </p:cNvSpPr>
          <p:nvPr/>
        </p:nvSpPr>
        <p:spPr bwMode="auto">
          <a:xfrm>
            <a:off x="323528" y="1700808"/>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68616" name="Text Box 8"/>
          <p:cNvSpPr txBox="1">
            <a:spLocks noChangeArrowheads="1"/>
          </p:cNvSpPr>
          <p:nvPr/>
        </p:nvSpPr>
        <p:spPr bwMode="auto">
          <a:xfrm>
            <a:off x="123825" y="104775"/>
            <a:ext cx="5819775" cy="347663"/>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400" b="1">
                <a:solidFill>
                  <a:schemeClr val="bg1"/>
                </a:solidFill>
                <a:latin typeface="Times New Roman" pitchFamily="18" charset="0"/>
              </a:rPr>
              <a:t>Linux Commands</a:t>
            </a:r>
          </a:p>
        </p:txBody>
      </p:sp>
      <p:sp>
        <p:nvSpPr>
          <p:cNvPr id="68617"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New Roman" pitchFamily="18" charset="0"/>
                <a:cs typeface="Times New Roman" pitchFamily="18" charset="0"/>
              </a:rPr>
              <a:t>Linux Origin</a:t>
            </a:r>
            <a:endParaRPr lang="en-GB"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GB" sz="1800" b="1" dirty="0" smtClean="0">
                <a:latin typeface="Times New Roman" pitchFamily="18" charset="0"/>
                <a:cs typeface="Times New Roman" pitchFamily="18" charset="0"/>
              </a:rPr>
              <a:t>Linux</a:t>
            </a:r>
            <a:r>
              <a:rPr lang="en-GB" sz="1800" dirty="0" smtClean="0">
                <a:latin typeface="Times New Roman" pitchFamily="18" charset="0"/>
                <a:cs typeface="Times New Roman" pitchFamily="18" charset="0"/>
              </a:rPr>
              <a:t> began in 1991 as a personal project by Finnish student </a:t>
            </a:r>
            <a:r>
              <a:rPr lang="en-GB" sz="1800" b="1" dirty="0" smtClean="0">
                <a:latin typeface="Times New Roman" pitchFamily="18" charset="0"/>
                <a:cs typeface="Times New Roman" pitchFamily="18" charset="0"/>
              </a:rPr>
              <a:t>Linus Torvalds</a:t>
            </a:r>
            <a:r>
              <a:rPr lang="en-GB" sz="1800" dirty="0" smtClean="0">
                <a:latin typeface="Times New Roman" pitchFamily="18" charset="0"/>
                <a:cs typeface="Times New Roman" pitchFamily="18" charset="0"/>
              </a:rPr>
              <a:t>: to create a new free operating system kernel.</a:t>
            </a:r>
          </a:p>
          <a:p>
            <a:pPr algn="just"/>
            <a:r>
              <a:rPr lang="en-GB" sz="1800" dirty="0" smtClean="0">
                <a:latin typeface="Times New Roman" pitchFamily="18" charset="0"/>
                <a:cs typeface="Times New Roman" pitchFamily="18" charset="0"/>
              </a:rPr>
              <a:t>After AT&amp;T had dropped out of the Multics project, the Unix operating system was conceived and implemented by Ken Thompson and Dennis Ritchie (both of AT&amp;T Bell Laboratories) in 1969 and first released in 1970.</a:t>
            </a:r>
          </a:p>
          <a:p>
            <a:pPr algn="just"/>
            <a:r>
              <a:rPr lang="en-GB" sz="1800" dirty="0" smtClean="0">
                <a:latin typeface="Times New Roman" pitchFamily="18" charset="0"/>
                <a:cs typeface="Times New Roman" pitchFamily="18" charset="0"/>
              </a:rPr>
              <a:t> Later they rewrote it in a new programming language, C, to make it portable. The availability and portability of Unix caused it to be widely adopted, copied and modified by academic institutions and businesses.</a:t>
            </a:r>
            <a:endParaRPr lang="en-GB"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568325"/>
            <a:ext cx="9144000" cy="1144588"/>
          </a:xfrm>
          <a:ln/>
        </p:spPr>
        <p:txBody>
          <a:bodyPr>
            <a:normAutofit/>
          </a:bodyPr>
          <a:lstStyle/>
          <a:p>
            <a:pPr marL="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a:solidFill>
                  <a:schemeClr val="tx1"/>
                </a:solidFill>
                <a:latin typeface="Times" pitchFamily="18" charset="0"/>
                <a:cs typeface="Times" pitchFamily="18" charset="0"/>
              </a:rPr>
              <a:t>Linux File Management and Viewing</a:t>
            </a:r>
            <a:endParaRPr lang="en-GB" b="1" dirty="0">
              <a:solidFill>
                <a:schemeClr val="tx1"/>
              </a:solidFill>
              <a:latin typeface="Times" pitchFamily="18" charset="0"/>
              <a:cs typeface="Times" pitchFamily="18" charset="0"/>
            </a:endParaRPr>
          </a:p>
        </p:txBody>
      </p:sp>
      <p:sp>
        <p:nvSpPr>
          <p:cNvPr id="70659" name="Rectangle 3"/>
          <p:cNvSpPr>
            <a:spLocks noGrp="1" noChangeArrowheads="1"/>
          </p:cNvSpPr>
          <p:nvPr>
            <p:ph type="body" sz="half" idx="1"/>
          </p:nvPr>
        </p:nvSpPr>
        <p:spPr/>
        <p:txBody>
          <a:bodyPr/>
          <a:lstStyle/>
          <a:p>
            <a:pPr>
              <a:lnSpc>
                <a:spcPct val="80000"/>
              </a:lnSpc>
              <a:spcBef>
                <a:spcPct val="20000"/>
              </a:spcBef>
              <a:spcAft>
                <a:spcPct val="0"/>
              </a:spcAft>
              <a:buClr>
                <a:srgbClr val="DF0587"/>
              </a:buClr>
              <a:buSzPct val="100000"/>
              <a:buFont typeface="Wingdings" pitchFamily="2" charset="2"/>
              <a:buNone/>
            </a:pPr>
            <a:endParaRPr lang="en-US" sz="2400" b="1">
              <a:solidFill>
                <a:srgbClr val="000066"/>
              </a:solidFill>
              <a:latin typeface="Arial" charset="0"/>
            </a:endParaRPr>
          </a:p>
          <a:p>
            <a:pPr>
              <a:lnSpc>
                <a:spcPct val="100000"/>
              </a:lnSpc>
              <a:spcBef>
                <a:spcPct val="20000"/>
              </a:spcBef>
              <a:spcAft>
                <a:spcPct val="0"/>
              </a:spcAft>
              <a:buSzPct val="100000"/>
              <a:buFont typeface="Times New Roman" pitchFamily="18" charset="0"/>
              <a:buChar char="•"/>
            </a:pPr>
            <a:endParaRPr lang="en-US">
              <a:latin typeface="Times New Roman" pitchFamily="18" charset="0"/>
            </a:endParaRPr>
          </a:p>
        </p:txBody>
      </p:sp>
      <p:sp>
        <p:nvSpPr>
          <p:cNvPr id="70666" name="Rectangle 10"/>
          <p:cNvSpPr>
            <a:spLocks noGrp="1" noChangeArrowheads="1"/>
          </p:cNvSpPr>
          <p:nvPr>
            <p:ph sz="half" idx="2"/>
          </p:nvPr>
        </p:nvSpPr>
        <p:spPr>
          <a:xfrm>
            <a:off x="381000" y="1905000"/>
            <a:ext cx="8096250" cy="4319588"/>
          </a:xfrm>
        </p:spPr>
        <p:txBody>
          <a:bodyPr>
            <a:normAutofit/>
          </a:bodyPr>
          <a:lstStyle/>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000" b="1" dirty="0" err="1">
                <a:latin typeface="Times" pitchFamily="18" charset="0"/>
                <a:cs typeface="Times" pitchFamily="18" charset="0"/>
              </a:rPr>
              <a:t>chown</a:t>
            </a:r>
            <a:r>
              <a:rPr lang="en-US" sz="2000" dirty="0">
                <a:latin typeface="Times" pitchFamily="18" charset="0"/>
                <a:cs typeface="Times" pitchFamily="18" charset="0"/>
              </a:rPr>
              <a:t> Change owner.</a:t>
            </a:r>
          </a:p>
          <a:p>
            <a:pPr marL="311150" indent="-311150" algn="just">
              <a:lnSpc>
                <a:spcPct val="80000"/>
              </a:lnSpc>
              <a:spcBef>
                <a:spcPct val="50000"/>
              </a:spcBef>
              <a:spcAft>
                <a:spcPct val="0"/>
              </a:spcAft>
              <a:buClr>
                <a:schemeClr val="tx1"/>
              </a:buClr>
              <a:buSzPct val="100000"/>
              <a:buFont typeface="Wingdings" pitchFamily="2" charset="2"/>
              <a:buNone/>
            </a:pPr>
            <a:r>
              <a:rPr lang="en-US" sz="2000" dirty="0">
                <a:latin typeface="Times" pitchFamily="18" charset="0"/>
                <a:cs typeface="Times" pitchFamily="18" charset="0"/>
              </a:rPr>
              <a:t>    Ex: </a:t>
            </a:r>
            <a:r>
              <a:rPr lang="en-US" sz="2000" dirty="0" err="1">
                <a:latin typeface="Times" pitchFamily="18" charset="0"/>
                <a:cs typeface="Times" pitchFamily="18" charset="0"/>
              </a:rPr>
              <a:t>chown</a:t>
            </a:r>
            <a:r>
              <a:rPr lang="en-US" sz="2000" dirty="0">
                <a:latin typeface="Times" pitchFamily="18" charset="0"/>
                <a:cs typeface="Times" pitchFamily="18" charset="0"/>
              </a:rPr>
              <a:t> &lt;owner1&gt; &lt;filename&gt; : Change ownership of a file to owner1.</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000" b="1" dirty="0" err="1">
                <a:latin typeface="Times" pitchFamily="18" charset="0"/>
                <a:cs typeface="Times" pitchFamily="18" charset="0"/>
              </a:rPr>
              <a:t>chgrp</a:t>
            </a:r>
            <a:r>
              <a:rPr lang="en-US" sz="2000" dirty="0">
                <a:latin typeface="Times" pitchFamily="18" charset="0"/>
                <a:cs typeface="Times" pitchFamily="18" charset="0"/>
              </a:rPr>
              <a:t> Change group. </a:t>
            </a:r>
          </a:p>
          <a:p>
            <a:pPr marL="311150" indent="-311150" algn="just">
              <a:lnSpc>
                <a:spcPct val="80000"/>
              </a:lnSpc>
              <a:spcBef>
                <a:spcPct val="50000"/>
              </a:spcBef>
              <a:spcAft>
                <a:spcPct val="0"/>
              </a:spcAft>
              <a:buClr>
                <a:schemeClr val="tx1"/>
              </a:buClr>
              <a:buSzPct val="100000"/>
              <a:buFont typeface="Wingdings" pitchFamily="2" charset="2"/>
              <a:buNone/>
            </a:pPr>
            <a:r>
              <a:rPr lang="en-US" sz="2000" dirty="0">
                <a:latin typeface="Times" pitchFamily="18" charset="0"/>
                <a:cs typeface="Times" pitchFamily="18" charset="0"/>
              </a:rPr>
              <a:t>    Ex: </a:t>
            </a:r>
            <a:r>
              <a:rPr lang="en-US" sz="2000" dirty="0" err="1">
                <a:latin typeface="Times" pitchFamily="18" charset="0"/>
                <a:cs typeface="Times" pitchFamily="18" charset="0"/>
              </a:rPr>
              <a:t>chgrp</a:t>
            </a:r>
            <a:r>
              <a:rPr lang="en-US" sz="2000" dirty="0">
                <a:latin typeface="Times" pitchFamily="18" charset="0"/>
                <a:cs typeface="Times" pitchFamily="18" charset="0"/>
              </a:rPr>
              <a:t> &lt;group1&gt; &lt;filename&gt; : Change group of a file to group1.</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000" b="1" dirty="0">
                <a:latin typeface="Times" pitchFamily="18" charset="0"/>
                <a:cs typeface="Times" pitchFamily="18" charset="0"/>
              </a:rPr>
              <a:t>cp</a:t>
            </a:r>
            <a:r>
              <a:rPr lang="en-US" sz="2000" dirty="0">
                <a:latin typeface="Times" pitchFamily="18" charset="0"/>
                <a:cs typeface="Times" pitchFamily="18" charset="0"/>
              </a:rPr>
              <a:t> Copy a file from one location to another. </a:t>
            </a:r>
          </a:p>
          <a:p>
            <a:pPr marL="311150" indent="-311150" algn="just">
              <a:lnSpc>
                <a:spcPct val="80000"/>
              </a:lnSpc>
              <a:spcBef>
                <a:spcPct val="50000"/>
              </a:spcBef>
              <a:spcAft>
                <a:spcPct val="0"/>
              </a:spcAft>
              <a:buClr>
                <a:schemeClr val="tx1"/>
              </a:buClr>
              <a:buSzPct val="100000"/>
              <a:buFont typeface="Wingdings" pitchFamily="2" charset="2"/>
              <a:buNone/>
            </a:pPr>
            <a:r>
              <a:rPr lang="en-US" sz="2000" dirty="0">
                <a:latin typeface="Times" pitchFamily="18" charset="0"/>
                <a:cs typeface="Times" pitchFamily="18" charset="0"/>
              </a:rPr>
              <a:t>     Ex: cp file1 file2 : Copy file1 to file2</a:t>
            </a:r>
          </a:p>
          <a:p>
            <a:pPr marL="311150" indent="-311150" algn="just">
              <a:lnSpc>
                <a:spcPct val="80000"/>
              </a:lnSpc>
              <a:spcBef>
                <a:spcPct val="50000"/>
              </a:spcBef>
              <a:spcAft>
                <a:spcPct val="0"/>
              </a:spcAft>
              <a:buClr>
                <a:schemeClr val="tx1"/>
              </a:buClr>
              <a:buSzPct val="100000"/>
              <a:buFont typeface="Wingdings" pitchFamily="2" charset="2"/>
              <a:buNone/>
            </a:pPr>
            <a:r>
              <a:rPr lang="en-US" sz="2000" dirty="0">
                <a:latin typeface="Times" pitchFamily="18" charset="0"/>
                <a:cs typeface="Times" pitchFamily="18" charset="0"/>
              </a:rPr>
              <a:t>     Ex: cp –R dir1 dir2 : Copy dir1 to </a:t>
            </a:r>
            <a:r>
              <a:rPr lang="en-US" sz="2000" dirty="0" smtClean="0">
                <a:latin typeface="Times" pitchFamily="18" charset="0"/>
                <a:cs typeface="Times" pitchFamily="18" charset="0"/>
              </a:rPr>
              <a:t>dir2</a:t>
            </a:r>
            <a:endParaRPr lang="en-US" sz="2000" dirty="0">
              <a:latin typeface="Times" pitchFamily="18" charset="0"/>
              <a:cs typeface="Times" pitchFamily="18" charset="0"/>
            </a:endParaRPr>
          </a:p>
        </p:txBody>
      </p:sp>
      <p:sp>
        <p:nvSpPr>
          <p:cNvPr id="70660"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70661" name="AutoShape 5"/>
          <p:cNvSpPr>
            <a:spLocks noChangeArrowheads="1"/>
          </p:cNvSpPr>
          <p:nvPr/>
        </p:nvSpPr>
        <p:spPr bwMode="auto">
          <a:xfrm>
            <a:off x="179512" y="836712"/>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IN"/>
          </a:p>
        </p:txBody>
      </p:sp>
      <p:sp>
        <p:nvSpPr>
          <p:cNvPr id="70662" name="AutoShape 6"/>
          <p:cNvSpPr>
            <a:spLocks noChangeArrowheads="1"/>
          </p:cNvSpPr>
          <p:nvPr/>
        </p:nvSpPr>
        <p:spPr bwMode="auto">
          <a:xfrm>
            <a:off x="0" y="692696"/>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IN"/>
          </a:p>
        </p:txBody>
      </p:sp>
      <p:sp>
        <p:nvSpPr>
          <p:cNvPr id="70663" name="AutoShape 7"/>
          <p:cNvSpPr>
            <a:spLocks noChangeArrowheads="1"/>
          </p:cNvSpPr>
          <p:nvPr/>
        </p:nvSpPr>
        <p:spPr bwMode="auto">
          <a:xfrm>
            <a:off x="323528" y="1700808"/>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70664" name="Text Box 8"/>
          <p:cNvSpPr txBox="1">
            <a:spLocks noChangeArrowheads="1"/>
          </p:cNvSpPr>
          <p:nvPr/>
        </p:nvSpPr>
        <p:spPr bwMode="auto">
          <a:xfrm>
            <a:off x="123825" y="104775"/>
            <a:ext cx="5819775" cy="347663"/>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400" b="1">
                <a:solidFill>
                  <a:schemeClr val="bg1"/>
                </a:solidFill>
                <a:latin typeface="Times New Roman" pitchFamily="18" charset="0"/>
              </a:rPr>
              <a:t>Linux Commands</a:t>
            </a:r>
          </a:p>
        </p:txBody>
      </p:sp>
      <p:sp>
        <p:nvSpPr>
          <p:cNvPr id="70665"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0" y="568325"/>
            <a:ext cx="9144000" cy="1144588"/>
          </a:xfrm>
          <a:ln/>
        </p:spPr>
        <p:txBody>
          <a:bodyPr>
            <a:normAutofit/>
          </a:bodyPr>
          <a:lstStyle/>
          <a:p>
            <a:pPr marL="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a:solidFill>
                  <a:schemeClr val="tx1"/>
                </a:solidFill>
                <a:latin typeface="Times" pitchFamily="18" charset="0"/>
                <a:cs typeface="Times" pitchFamily="18" charset="0"/>
              </a:rPr>
              <a:t>Linux File Management and Viewing</a:t>
            </a:r>
            <a:endParaRPr lang="en-GB" b="1" dirty="0">
              <a:solidFill>
                <a:schemeClr val="tx1"/>
              </a:solidFill>
              <a:latin typeface="Times" pitchFamily="18" charset="0"/>
              <a:cs typeface="Times" pitchFamily="18" charset="0"/>
            </a:endParaRPr>
          </a:p>
        </p:txBody>
      </p:sp>
      <p:sp>
        <p:nvSpPr>
          <p:cNvPr id="72707" name="Rectangle 3"/>
          <p:cNvSpPr>
            <a:spLocks noGrp="1" noChangeArrowheads="1"/>
          </p:cNvSpPr>
          <p:nvPr>
            <p:ph type="body" sz="half" idx="1"/>
          </p:nvPr>
        </p:nvSpPr>
        <p:spPr/>
        <p:txBody>
          <a:bodyPr>
            <a:normAutofit/>
          </a:bodyPr>
          <a:lstStyle/>
          <a:p>
            <a:pPr>
              <a:lnSpc>
                <a:spcPct val="80000"/>
              </a:lnSpc>
              <a:spcBef>
                <a:spcPct val="20000"/>
              </a:spcBef>
              <a:spcAft>
                <a:spcPct val="0"/>
              </a:spcAft>
              <a:buClr>
                <a:srgbClr val="DF0587"/>
              </a:buClr>
              <a:buSzPct val="100000"/>
              <a:buFont typeface="Wingdings" pitchFamily="2" charset="2"/>
              <a:buNone/>
            </a:pPr>
            <a:endParaRPr lang="en-US" sz="2400" b="1">
              <a:solidFill>
                <a:srgbClr val="000066"/>
              </a:solidFill>
              <a:latin typeface="Arial" charset="0"/>
            </a:endParaRPr>
          </a:p>
          <a:p>
            <a:pPr>
              <a:lnSpc>
                <a:spcPct val="100000"/>
              </a:lnSpc>
              <a:spcBef>
                <a:spcPct val="20000"/>
              </a:spcBef>
              <a:spcAft>
                <a:spcPct val="0"/>
              </a:spcAft>
              <a:buSzPct val="100000"/>
              <a:buFont typeface="Times New Roman" pitchFamily="18" charset="0"/>
              <a:buChar char="•"/>
            </a:pPr>
            <a:endParaRPr lang="en-US">
              <a:latin typeface="Times New Roman" pitchFamily="18" charset="0"/>
            </a:endParaRPr>
          </a:p>
        </p:txBody>
      </p:sp>
      <p:sp>
        <p:nvSpPr>
          <p:cNvPr id="72714" name="Rectangle 10"/>
          <p:cNvSpPr>
            <a:spLocks noGrp="1" noChangeArrowheads="1"/>
          </p:cNvSpPr>
          <p:nvPr>
            <p:ph sz="half" idx="2"/>
          </p:nvPr>
        </p:nvSpPr>
        <p:spPr>
          <a:xfrm>
            <a:off x="381000" y="1906588"/>
            <a:ext cx="8096250" cy="4319587"/>
          </a:xfrm>
        </p:spPr>
        <p:txBody>
          <a:bodyPr>
            <a:normAutofit/>
          </a:bodyPr>
          <a:lstStyle/>
          <a:p>
            <a:pPr marL="311150" indent="-311150" algn="just">
              <a:lnSpc>
                <a:spcPct val="85000"/>
              </a:lnSpc>
              <a:spcBef>
                <a:spcPct val="50000"/>
              </a:spcBef>
              <a:spcAft>
                <a:spcPct val="0"/>
              </a:spcAft>
              <a:buClr>
                <a:schemeClr val="tx1"/>
              </a:buClr>
              <a:buSzPct val="100000"/>
              <a:buFont typeface="Wingdings" pitchFamily="2" charset="2"/>
              <a:buBlip>
                <a:blip r:embed="rId3"/>
              </a:buBlip>
            </a:pPr>
            <a:r>
              <a:rPr lang="en-US" sz="2000" b="1" dirty="0" err="1">
                <a:latin typeface="Times" pitchFamily="18" charset="0"/>
                <a:cs typeface="Times" pitchFamily="18" charset="0"/>
              </a:rPr>
              <a:t>ls</a:t>
            </a:r>
            <a:r>
              <a:rPr lang="en-US" sz="2000" b="1" dirty="0">
                <a:latin typeface="Times" pitchFamily="18" charset="0"/>
                <a:cs typeface="Times" pitchFamily="18" charset="0"/>
              </a:rPr>
              <a:t> </a:t>
            </a:r>
            <a:r>
              <a:rPr lang="en-US" sz="2000" dirty="0">
                <a:latin typeface="Times" pitchFamily="18" charset="0"/>
                <a:cs typeface="Times" pitchFamily="18" charset="0"/>
              </a:rPr>
              <a:t>List contents of a directory. </a:t>
            </a:r>
          </a:p>
          <a:p>
            <a:pPr marL="311150" indent="-311150" algn="just">
              <a:lnSpc>
                <a:spcPct val="85000"/>
              </a:lnSpc>
              <a:spcBef>
                <a:spcPct val="50000"/>
              </a:spcBef>
              <a:spcAft>
                <a:spcPct val="0"/>
              </a:spcAft>
              <a:buClr>
                <a:schemeClr val="tx1"/>
              </a:buClr>
              <a:buSzPct val="100000"/>
              <a:buFont typeface="Wingdings" pitchFamily="2" charset="2"/>
              <a:buNone/>
            </a:pPr>
            <a:r>
              <a:rPr lang="en-US" sz="2000" dirty="0">
                <a:latin typeface="Times" pitchFamily="18" charset="0"/>
                <a:cs typeface="Times" pitchFamily="18" charset="0"/>
              </a:rPr>
              <a:t>    Ex: </a:t>
            </a:r>
            <a:r>
              <a:rPr lang="en-US" sz="2000" dirty="0" err="1">
                <a:latin typeface="Times" pitchFamily="18" charset="0"/>
                <a:cs typeface="Times" pitchFamily="18" charset="0"/>
              </a:rPr>
              <a:t>ls</a:t>
            </a:r>
            <a:r>
              <a:rPr lang="en-US" sz="2000" dirty="0">
                <a:latin typeface="Times" pitchFamily="18" charset="0"/>
                <a:cs typeface="Times" pitchFamily="18" charset="0"/>
              </a:rPr>
              <a:t>, </a:t>
            </a:r>
            <a:r>
              <a:rPr lang="en-US" sz="2000" dirty="0" err="1">
                <a:latin typeface="Times" pitchFamily="18" charset="0"/>
                <a:cs typeface="Times" pitchFamily="18" charset="0"/>
              </a:rPr>
              <a:t>ls</a:t>
            </a:r>
            <a:r>
              <a:rPr lang="en-US" sz="2000" dirty="0">
                <a:latin typeface="Times" pitchFamily="18" charset="0"/>
                <a:cs typeface="Times" pitchFamily="18" charset="0"/>
              </a:rPr>
              <a:t> –l , </a:t>
            </a:r>
            <a:r>
              <a:rPr lang="en-US" sz="2000" dirty="0" err="1">
                <a:latin typeface="Times" pitchFamily="18" charset="0"/>
                <a:cs typeface="Times" pitchFamily="18" charset="0"/>
              </a:rPr>
              <a:t>ls</a:t>
            </a:r>
            <a:r>
              <a:rPr lang="en-US" sz="2000" dirty="0">
                <a:latin typeface="Times" pitchFamily="18" charset="0"/>
                <a:cs typeface="Times" pitchFamily="18" charset="0"/>
              </a:rPr>
              <a:t> –</a:t>
            </a:r>
            <a:r>
              <a:rPr lang="en-US" sz="2000" dirty="0" smtClean="0">
                <a:latin typeface="Times" pitchFamily="18" charset="0"/>
                <a:cs typeface="Times" pitchFamily="18" charset="0"/>
              </a:rPr>
              <a:t>al</a:t>
            </a:r>
            <a:endParaRPr lang="en-US" sz="2000" dirty="0">
              <a:latin typeface="Times" pitchFamily="18" charset="0"/>
              <a:cs typeface="Times" pitchFamily="18" charset="0"/>
            </a:endParaRPr>
          </a:p>
          <a:p>
            <a:pPr marL="311150" indent="-311150" algn="just">
              <a:lnSpc>
                <a:spcPct val="85000"/>
              </a:lnSpc>
              <a:spcBef>
                <a:spcPct val="50000"/>
              </a:spcBef>
              <a:spcAft>
                <a:spcPct val="0"/>
              </a:spcAft>
              <a:buClr>
                <a:schemeClr val="tx1"/>
              </a:buClr>
              <a:buSzPct val="100000"/>
              <a:buFont typeface="Wingdings" pitchFamily="2" charset="2"/>
              <a:buNone/>
            </a:pPr>
            <a:r>
              <a:rPr lang="en-US" sz="2000" b="1" dirty="0" smtClean="0">
                <a:latin typeface="Times" pitchFamily="18" charset="0"/>
                <a:cs typeface="Times" pitchFamily="18" charset="0"/>
              </a:rPr>
              <a:t>	</a:t>
            </a:r>
          </a:p>
          <a:p>
            <a:pPr marL="311150" indent="-311150" algn="just">
              <a:lnSpc>
                <a:spcPct val="85000"/>
              </a:lnSpc>
              <a:spcBef>
                <a:spcPct val="50000"/>
              </a:spcBef>
              <a:spcAft>
                <a:spcPct val="0"/>
              </a:spcAft>
              <a:buClr>
                <a:schemeClr val="tx1"/>
              </a:buClr>
              <a:buSzPct val="100000"/>
              <a:buFont typeface="Wingdings" pitchFamily="2" charset="2"/>
              <a:buNone/>
            </a:pPr>
            <a:r>
              <a:rPr lang="en-US" sz="2000" b="1" dirty="0" smtClean="0">
                <a:latin typeface="Times" pitchFamily="18" charset="0"/>
                <a:cs typeface="Times" pitchFamily="18" charset="0"/>
              </a:rPr>
              <a:t>	</a:t>
            </a:r>
            <a:r>
              <a:rPr lang="en-US" sz="2000" b="1" dirty="0" err="1" smtClean="0">
                <a:latin typeface="Times" pitchFamily="18" charset="0"/>
                <a:cs typeface="Times" pitchFamily="18" charset="0"/>
              </a:rPr>
              <a:t>mkdir</a:t>
            </a:r>
            <a:r>
              <a:rPr lang="en-US" sz="2000" dirty="0" smtClean="0">
                <a:latin typeface="Times" pitchFamily="18" charset="0"/>
                <a:cs typeface="Times" pitchFamily="18" charset="0"/>
              </a:rPr>
              <a:t> </a:t>
            </a:r>
            <a:r>
              <a:rPr lang="en-US" sz="2000" dirty="0">
                <a:latin typeface="Times" pitchFamily="18" charset="0"/>
                <a:cs typeface="Times" pitchFamily="18" charset="0"/>
              </a:rPr>
              <a:t>Make a directory. </a:t>
            </a:r>
          </a:p>
          <a:p>
            <a:pPr marL="311150" indent="-311150" algn="just">
              <a:lnSpc>
                <a:spcPct val="85000"/>
              </a:lnSpc>
              <a:spcBef>
                <a:spcPct val="50000"/>
              </a:spcBef>
              <a:spcAft>
                <a:spcPct val="0"/>
              </a:spcAft>
              <a:buClr>
                <a:schemeClr val="tx1"/>
              </a:buClr>
              <a:buSzPct val="100000"/>
              <a:buFont typeface="Wingdings" pitchFamily="2" charset="2"/>
              <a:buNone/>
            </a:pPr>
            <a:r>
              <a:rPr lang="en-US" sz="2000" dirty="0">
                <a:latin typeface="Times" pitchFamily="18" charset="0"/>
                <a:cs typeface="Times" pitchFamily="18" charset="0"/>
              </a:rPr>
              <a:t>    Ex: </a:t>
            </a:r>
            <a:r>
              <a:rPr lang="en-US" sz="2000" dirty="0" err="1">
                <a:latin typeface="Times" pitchFamily="18" charset="0"/>
                <a:cs typeface="Times" pitchFamily="18" charset="0"/>
              </a:rPr>
              <a:t>mkdir</a:t>
            </a:r>
            <a:r>
              <a:rPr lang="en-US" sz="2000" dirty="0">
                <a:latin typeface="Times" pitchFamily="18" charset="0"/>
                <a:cs typeface="Times" pitchFamily="18" charset="0"/>
              </a:rPr>
              <a:t> &lt;directory name&gt; : Makes a directory </a:t>
            </a:r>
          </a:p>
          <a:p>
            <a:pPr marL="311150" indent="-311150" algn="just">
              <a:lnSpc>
                <a:spcPct val="85000"/>
              </a:lnSpc>
              <a:spcBef>
                <a:spcPct val="50000"/>
              </a:spcBef>
              <a:spcAft>
                <a:spcPct val="0"/>
              </a:spcAft>
              <a:buClr>
                <a:schemeClr val="tx1"/>
              </a:buClr>
              <a:buSzPct val="100000"/>
              <a:buFont typeface="Wingdings" pitchFamily="2" charset="2"/>
              <a:buNone/>
            </a:pPr>
            <a:r>
              <a:rPr lang="en-US" sz="2000" dirty="0">
                <a:latin typeface="Times" pitchFamily="18" charset="0"/>
                <a:cs typeface="Times" pitchFamily="18" charset="0"/>
              </a:rPr>
              <a:t>    Ex </a:t>
            </a:r>
            <a:r>
              <a:rPr lang="en-US" sz="2000" i="1" dirty="0" err="1">
                <a:latin typeface="Times" pitchFamily="18" charset="0"/>
                <a:cs typeface="Times" pitchFamily="18" charset="0"/>
              </a:rPr>
              <a:t>mkdir</a:t>
            </a:r>
            <a:r>
              <a:rPr lang="en-US" sz="2000" i="1" dirty="0">
                <a:latin typeface="Times" pitchFamily="18" charset="0"/>
                <a:cs typeface="Times" pitchFamily="18" charset="0"/>
              </a:rPr>
              <a:t> –p /www/</a:t>
            </a:r>
            <a:r>
              <a:rPr lang="en-US" sz="2000" i="1" dirty="0" err="1">
                <a:latin typeface="Times" pitchFamily="18" charset="0"/>
                <a:cs typeface="Times" pitchFamily="18" charset="0"/>
              </a:rPr>
              <a:t>chache</a:t>
            </a:r>
            <a:r>
              <a:rPr lang="en-US" sz="2000" i="1" dirty="0">
                <a:latin typeface="Times" pitchFamily="18" charset="0"/>
                <a:cs typeface="Times" pitchFamily="18" charset="0"/>
              </a:rPr>
              <a:t>/</a:t>
            </a:r>
            <a:r>
              <a:rPr lang="en-US" sz="2000" i="1" dirty="0" err="1">
                <a:latin typeface="Times" pitchFamily="18" charset="0"/>
                <a:cs typeface="Times" pitchFamily="18" charset="0"/>
              </a:rPr>
              <a:t>var</a:t>
            </a:r>
            <a:r>
              <a:rPr lang="en-US" sz="2000" i="1" dirty="0">
                <a:latin typeface="Times" pitchFamily="18" charset="0"/>
                <a:cs typeface="Times" pitchFamily="18" charset="0"/>
              </a:rPr>
              <a:t>/log </a:t>
            </a:r>
            <a:r>
              <a:rPr lang="en-US" sz="2000" dirty="0">
                <a:latin typeface="Times" pitchFamily="18" charset="0"/>
                <a:cs typeface="Times" pitchFamily="18" charset="0"/>
              </a:rPr>
              <a:t>will create all the directories starting from www. </a:t>
            </a:r>
            <a:endParaRPr lang="en-US" sz="2000" dirty="0" smtClean="0">
              <a:latin typeface="Times" pitchFamily="18" charset="0"/>
              <a:cs typeface="Times" pitchFamily="18" charset="0"/>
            </a:endParaRPr>
          </a:p>
          <a:p>
            <a:pPr marL="311150" indent="-311150" algn="just">
              <a:lnSpc>
                <a:spcPct val="85000"/>
              </a:lnSpc>
              <a:spcBef>
                <a:spcPct val="50000"/>
              </a:spcBef>
              <a:spcAft>
                <a:spcPct val="0"/>
              </a:spcAft>
              <a:buClr>
                <a:schemeClr val="tx1"/>
              </a:buClr>
              <a:buSzPct val="100000"/>
              <a:buFont typeface="Wingdings" pitchFamily="2" charset="2"/>
              <a:buNone/>
            </a:pPr>
            <a:endParaRPr lang="en-US" sz="2000" dirty="0">
              <a:latin typeface="Times" pitchFamily="18" charset="0"/>
              <a:cs typeface="Times" pitchFamily="18" charset="0"/>
            </a:endParaRPr>
          </a:p>
          <a:p>
            <a:pPr marL="311150" indent="-311150" algn="just">
              <a:lnSpc>
                <a:spcPct val="85000"/>
              </a:lnSpc>
              <a:spcBef>
                <a:spcPct val="50000"/>
              </a:spcBef>
              <a:spcAft>
                <a:spcPct val="0"/>
              </a:spcAft>
              <a:buClr>
                <a:schemeClr val="tx1"/>
              </a:buClr>
              <a:buSzPct val="100000"/>
              <a:buFont typeface="Wingdings" pitchFamily="2" charset="2"/>
              <a:buBlip>
                <a:blip r:embed="rId3"/>
              </a:buBlip>
            </a:pPr>
            <a:r>
              <a:rPr lang="en-US" sz="2000" b="1" dirty="0" err="1" smtClean="0">
                <a:latin typeface="Times" pitchFamily="18" charset="0"/>
                <a:cs typeface="Times" pitchFamily="18" charset="0"/>
              </a:rPr>
              <a:t>mv</a:t>
            </a:r>
            <a:r>
              <a:rPr lang="en-US" sz="2000" dirty="0" smtClean="0">
                <a:latin typeface="Times" pitchFamily="18" charset="0"/>
                <a:cs typeface="Times" pitchFamily="18" charset="0"/>
              </a:rPr>
              <a:t> </a:t>
            </a:r>
            <a:r>
              <a:rPr lang="en-US" sz="2000" dirty="0">
                <a:latin typeface="Times" pitchFamily="18" charset="0"/>
                <a:cs typeface="Times" pitchFamily="18" charset="0"/>
              </a:rPr>
              <a:t>Move or rename a file or directory. </a:t>
            </a:r>
          </a:p>
          <a:p>
            <a:pPr marL="311150" indent="-311150" algn="just">
              <a:lnSpc>
                <a:spcPct val="85000"/>
              </a:lnSpc>
              <a:spcBef>
                <a:spcPct val="50000"/>
              </a:spcBef>
              <a:spcAft>
                <a:spcPct val="0"/>
              </a:spcAft>
              <a:buClr>
                <a:schemeClr val="tx1"/>
              </a:buClr>
              <a:buSzPct val="100000"/>
              <a:buFont typeface="Wingdings" pitchFamily="2" charset="2"/>
              <a:buNone/>
            </a:pPr>
            <a:r>
              <a:rPr lang="en-US" sz="2000" dirty="0">
                <a:latin typeface="Times" pitchFamily="18" charset="0"/>
                <a:cs typeface="Times" pitchFamily="18" charset="0"/>
              </a:rPr>
              <a:t>    Ex: </a:t>
            </a:r>
            <a:r>
              <a:rPr lang="en-US" sz="2000" dirty="0" err="1">
                <a:latin typeface="Times" pitchFamily="18" charset="0"/>
                <a:cs typeface="Times" pitchFamily="18" charset="0"/>
              </a:rPr>
              <a:t>mv</a:t>
            </a:r>
            <a:r>
              <a:rPr lang="en-US" sz="2000" dirty="0">
                <a:latin typeface="Times" pitchFamily="18" charset="0"/>
                <a:cs typeface="Times" pitchFamily="18" charset="0"/>
              </a:rPr>
              <a:t> &lt;source&gt; &lt;destination&gt;</a:t>
            </a:r>
          </a:p>
        </p:txBody>
      </p:sp>
      <p:sp>
        <p:nvSpPr>
          <p:cNvPr id="72708"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72709" name="AutoShape 5"/>
          <p:cNvSpPr>
            <a:spLocks noChangeArrowheads="1"/>
          </p:cNvSpPr>
          <p:nvPr/>
        </p:nvSpPr>
        <p:spPr bwMode="auto">
          <a:xfrm>
            <a:off x="251520" y="836712"/>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IN"/>
          </a:p>
        </p:txBody>
      </p:sp>
      <p:sp>
        <p:nvSpPr>
          <p:cNvPr id="72710" name="AutoShape 6"/>
          <p:cNvSpPr>
            <a:spLocks noChangeArrowheads="1"/>
          </p:cNvSpPr>
          <p:nvPr/>
        </p:nvSpPr>
        <p:spPr bwMode="auto">
          <a:xfrm>
            <a:off x="395536" y="692696"/>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IN"/>
          </a:p>
        </p:txBody>
      </p:sp>
      <p:sp>
        <p:nvSpPr>
          <p:cNvPr id="72711"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72712" name="Text Box 8"/>
          <p:cNvSpPr txBox="1">
            <a:spLocks noChangeArrowheads="1"/>
          </p:cNvSpPr>
          <p:nvPr/>
        </p:nvSpPr>
        <p:spPr bwMode="auto">
          <a:xfrm>
            <a:off x="123825" y="104775"/>
            <a:ext cx="5819775" cy="347663"/>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400" b="1">
                <a:solidFill>
                  <a:schemeClr val="bg1"/>
                </a:solidFill>
                <a:latin typeface="Times New Roman" pitchFamily="18" charset="0"/>
              </a:rPr>
              <a:t>Linux Commands</a:t>
            </a:r>
          </a:p>
        </p:txBody>
      </p:sp>
      <p:sp>
        <p:nvSpPr>
          <p:cNvPr id="72713"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568325"/>
            <a:ext cx="9144000" cy="1144588"/>
          </a:xfrm>
          <a:ln/>
        </p:spPr>
        <p:txBody>
          <a:bodyPr>
            <a:normAutofit/>
          </a:bodyPr>
          <a:lstStyle/>
          <a:p>
            <a:pPr marL="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chemeClr val="tx1"/>
                </a:solidFill>
                <a:latin typeface="Times" pitchFamily="18" charset="0"/>
                <a:cs typeface="Times" pitchFamily="18" charset="0"/>
              </a:rPr>
              <a:t>Linux File Management and Viewing</a:t>
            </a:r>
            <a:endParaRPr lang="en-GB" b="1" dirty="0">
              <a:solidFill>
                <a:srgbClr val="E4005C"/>
              </a:solidFill>
              <a:latin typeface="Arial" charset="0"/>
            </a:endParaRPr>
          </a:p>
        </p:txBody>
      </p:sp>
      <p:sp>
        <p:nvSpPr>
          <p:cNvPr id="74755" name="Rectangle 3"/>
          <p:cNvSpPr>
            <a:spLocks noGrp="1" noChangeArrowheads="1"/>
          </p:cNvSpPr>
          <p:nvPr>
            <p:ph type="body" sz="half" idx="1"/>
          </p:nvPr>
        </p:nvSpPr>
        <p:spPr/>
        <p:txBody>
          <a:bodyPr>
            <a:normAutofit/>
          </a:bodyPr>
          <a:lstStyle/>
          <a:p>
            <a:pPr>
              <a:lnSpc>
                <a:spcPct val="80000"/>
              </a:lnSpc>
              <a:spcBef>
                <a:spcPct val="20000"/>
              </a:spcBef>
              <a:spcAft>
                <a:spcPct val="0"/>
              </a:spcAft>
              <a:buClr>
                <a:srgbClr val="DF0587"/>
              </a:buClr>
              <a:buSzPct val="100000"/>
              <a:buFont typeface="Wingdings" pitchFamily="2" charset="2"/>
              <a:buNone/>
            </a:pPr>
            <a:endParaRPr lang="en-US" sz="2400" b="1">
              <a:solidFill>
                <a:srgbClr val="000066"/>
              </a:solidFill>
              <a:latin typeface="Arial" charset="0"/>
            </a:endParaRPr>
          </a:p>
          <a:p>
            <a:pPr>
              <a:lnSpc>
                <a:spcPct val="100000"/>
              </a:lnSpc>
              <a:spcBef>
                <a:spcPct val="20000"/>
              </a:spcBef>
              <a:spcAft>
                <a:spcPct val="0"/>
              </a:spcAft>
              <a:buSzPct val="100000"/>
              <a:buFont typeface="Times New Roman" pitchFamily="18" charset="0"/>
              <a:buChar char="•"/>
            </a:pPr>
            <a:endParaRPr lang="en-US">
              <a:latin typeface="Times New Roman" pitchFamily="18" charset="0"/>
            </a:endParaRPr>
          </a:p>
        </p:txBody>
      </p:sp>
      <p:sp>
        <p:nvSpPr>
          <p:cNvPr id="74762" name="Rectangle 10"/>
          <p:cNvSpPr>
            <a:spLocks noGrp="1" noChangeArrowheads="1"/>
          </p:cNvSpPr>
          <p:nvPr>
            <p:ph sz="half" idx="2"/>
          </p:nvPr>
        </p:nvSpPr>
        <p:spPr>
          <a:xfrm>
            <a:off x="457200" y="1676400"/>
            <a:ext cx="8229600" cy="4319588"/>
          </a:xfrm>
        </p:spPr>
        <p:txBody>
          <a:bodyPr>
            <a:noAutofit/>
          </a:bodyPr>
          <a:lstStyle/>
          <a:p>
            <a:pPr marL="311150" indent="-311150" algn="just">
              <a:lnSpc>
                <a:spcPct val="90000"/>
              </a:lnSpc>
              <a:spcBef>
                <a:spcPct val="20000"/>
              </a:spcBef>
              <a:spcAft>
                <a:spcPct val="0"/>
              </a:spcAft>
              <a:buClr>
                <a:schemeClr val="tx1"/>
              </a:buClr>
              <a:buSzPct val="100000"/>
              <a:buFont typeface="Wingdings" pitchFamily="2" charset="2"/>
              <a:buBlip>
                <a:blip r:embed="rId3"/>
              </a:buBlip>
            </a:pPr>
            <a:r>
              <a:rPr lang="en-US" sz="2000" b="1" dirty="0">
                <a:latin typeface="Times" pitchFamily="18" charset="0"/>
                <a:cs typeface="Times" pitchFamily="18" charset="0"/>
              </a:rPr>
              <a:t>find</a:t>
            </a:r>
            <a:r>
              <a:rPr lang="en-US" sz="2000" dirty="0">
                <a:latin typeface="Times" pitchFamily="18" charset="0"/>
                <a:cs typeface="Times" pitchFamily="18" charset="0"/>
              </a:rPr>
              <a:t> </a:t>
            </a:r>
            <a:r>
              <a:rPr lang="en-US" sz="2000" dirty="0" err="1">
                <a:latin typeface="Times" pitchFamily="18" charset="0"/>
                <a:cs typeface="Times" pitchFamily="18" charset="0"/>
              </a:rPr>
              <a:t>Find</a:t>
            </a:r>
            <a:r>
              <a:rPr lang="en-US" sz="2000" dirty="0">
                <a:latin typeface="Times" pitchFamily="18" charset="0"/>
                <a:cs typeface="Times" pitchFamily="18" charset="0"/>
              </a:rPr>
              <a:t> files (find &lt;start directory&gt; -name &lt;file name&gt; -print)</a:t>
            </a:r>
          </a:p>
          <a:p>
            <a:pPr marL="311150" indent="-311150" algn="just">
              <a:lnSpc>
                <a:spcPct val="90000"/>
              </a:lnSpc>
              <a:spcBef>
                <a:spcPct val="20000"/>
              </a:spcBef>
              <a:spcAft>
                <a:spcPct val="0"/>
              </a:spcAft>
              <a:buClr>
                <a:schemeClr val="tx1"/>
              </a:buClr>
              <a:buSzPct val="100000"/>
              <a:buFont typeface="Wingdings" pitchFamily="2" charset="2"/>
              <a:buNone/>
            </a:pPr>
            <a:r>
              <a:rPr lang="en-US" sz="2000" dirty="0">
                <a:latin typeface="Times" pitchFamily="18" charset="0"/>
                <a:cs typeface="Times" pitchFamily="18" charset="0"/>
              </a:rPr>
              <a:t>    </a:t>
            </a:r>
            <a:br>
              <a:rPr lang="en-US" sz="2000" dirty="0">
                <a:latin typeface="Times" pitchFamily="18" charset="0"/>
                <a:cs typeface="Times" pitchFamily="18" charset="0"/>
              </a:rPr>
            </a:br>
            <a:r>
              <a:rPr lang="en-US" sz="2000" dirty="0">
                <a:latin typeface="Times" pitchFamily="18" charset="0"/>
                <a:cs typeface="Times" pitchFamily="18" charset="0"/>
              </a:rPr>
              <a:t>Ex: </a:t>
            </a:r>
            <a:r>
              <a:rPr lang="en-US" sz="2000" i="1" dirty="0">
                <a:latin typeface="Times" pitchFamily="18" charset="0"/>
                <a:cs typeface="Times" pitchFamily="18" charset="0"/>
              </a:rPr>
              <a:t>find /home –name readme -print</a:t>
            </a:r>
            <a:r>
              <a:rPr lang="en-US" sz="2000" dirty="0">
                <a:latin typeface="Times" pitchFamily="18" charset="0"/>
                <a:cs typeface="Times" pitchFamily="18" charset="0"/>
              </a:rPr>
              <a:t> </a:t>
            </a:r>
          </a:p>
          <a:p>
            <a:pPr marL="311150" indent="-311150">
              <a:lnSpc>
                <a:spcPct val="90000"/>
              </a:lnSpc>
              <a:spcBef>
                <a:spcPct val="20000"/>
              </a:spcBef>
              <a:spcAft>
                <a:spcPct val="0"/>
              </a:spcAft>
              <a:buClr>
                <a:schemeClr val="tx1"/>
              </a:buClr>
              <a:buSzPct val="100000"/>
              <a:buFont typeface="Wingdings" pitchFamily="2" charset="2"/>
              <a:buNone/>
            </a:pPr>
            <a:r>
              <a:rPr lang="en-US" sz="2000" dirty="0">
                <a:latin typeface="Times" pitchFamily="18" charset="0"/>
                <a:cs typeface="Times" pitchFamily="18" charset="0"/>
              </a:rPr>
              <a:t>    (Search for readme starting at home and output full path.)</a:t>
            </a:r>
            <a:br>
              <a:rPr lang="en-US" sz="2000" dirty="0">
                <a:latin typeface="Times" pitchFamily="18" charset="0"/>
                <a:cs typeface="Times" pitchFamily="18" charset="0"/>
              </a:rPr>
            </a:br>
            <a:r>
              <a:rPr lang="en-US" sz="2000" dirty="0">
                <a:latin typeface="Times" pitchFamily="18" charset="0"/>
                <a:cs typeface="Times" pitchFamily="18" charset="0"/>
              </a:rPr>
              <a:t/>
            </a:r>
            <a:br>
              <a:rPr lang="en-US" sz="2000" dirty="0">
                <a:latin typeface="Times" pitchFamily="18" charset="0"/>
                <a:cs typeface="Times" pitchFamily="18" charset="0"/>
              </a:rPr>
            </a:br>
            <a:r>
              <a:rPr lang="en-US" sz="2000" dirty="0">
                <a:latin typeface="Times" pitchFamily="18" charset="0"/>
                <a:cs typeface="Times" pitchFamily="18" charset="0"/>
              </a:rPr>
              <a:t/>
            </a:r>
            <a:br>
              <a:rPr lang="en-US" sz="2000" dirty="0">
                <a:latin typeface="Times" pitchFamily="18" charset="0"/>
                <a:cs typeface="Times" pitchFamily="18" charset="0"/>
              </a:rPr>
            </a:br>
            <a:r>
              <a:rPr lang="en-US" sz="2000" dirty="0">
                <a:latin typeface="Times" pitchFamily="18" charset="0"/>
                <a:cs typeface="Times" pitchFamily="18" charset="0"/>
              </a:rPr>
              <a:t>“/home" = Search starting at the home directory and proceed through all its subdirectories </a:t>
            </a:r>
          </a:p>
          <a:p>
            <a:pPr marL="311150" indent="-311150" algn="just">
              <a:lnSpc>
                <a:spcPct val="90000"/>
              </a:lnSpc>
              <a:spcBef>
                <a:spcPct val="20000"/>
              </a:spcBef>
              <a:spcAft>
                <a:spcPct val="0"/>
              </a:spcAft>
              <a:buClr>
                <a:schemeClr val="tx1"/>
              </a:buClr>
              <a:buSzPct val="100000"/>
              <a:buFont typeface="Wingdings" pitchFamily="2" charset="2"/>
              <a:buNone/>
            </a:pPr>
            <a:r>
              <a:rPr lang="en-US" sz="2000" dirty="0">
                <a:latin typeface="Times" pitchFamily="18" charset="0"/>
                <a:cs typeface="Times" pitchFamily="18" charset="0"/>
              </a:rPr>
              <a:t>    "-name readme" = Search for a file named readme </a:t>
            </a:r>
          </a:p>
          <a:p>
            <a:pPr marL="311150" indent="-311150" algn="just">
              <a:lnSpc>
                <a:spcPct val="90000"/>
              </a:lnSpc>
              <a:spcBef>
                <a:spcPct val="20000"/>
              </a:spcBef>
              <a:spcAft>
                <a:spcPct val="0"/>
              </a:spcAft>
              <a:buClr>
                <a:schemeClr val="tx1"/>
              </a:buClr>
              <a:buSzPct val="100000"/>
              <a:buFont typeface="Wingdings" pitchFamily="2" charset="2"/>
              <a:buNone/>
            </a:pPr>
            <a:r>
              <a:rPr lang="en-US" sz="2000" dirty="0">
                <a:latin typeface="Times" pitchFamily="18" charset="0"/>
                <a:cs typeface="Times" pitchFamily="18" charset="0"/>
              </a:rPr>
              <a:t>    "-print" = Output the full path to that file</a:t>
            </a:r>
          </a:p>
          <a:p>
            <a:pPr marL="311150" indent="-311150" algn="just">
              <a:lnSpc>
                <a:spcPct val="90000"/>
              </a:lnSpc>
              <a:spcBef>
                <a:spcPct val="20000"/>
              </a:spcBef>
              <a:spcAft>
                <a:spcPct val="0"/>
              </a:spcAft>
              <a:buClr>
                <a:schemeClr val="tx1"/>
              </a:buClr>
              <a:buSzPct val="100000"/>
              <a:buFont typeface="Wingdings" pitchFamily="2" charset="2"/>
              <a:buNone/>
            </a:pPr>
            <a:endParaRPr lang="en-US" sz="2000" dirty="0">
              <a:latin typeface="Times" pitchFamily="18" charset="0"/>
              <a:cs typeface="Times" pitchFamily="18" charset="0"/>
            </a:endParaRPr>
          </a:p>
          <a:p>
            <a:pPr marL="311150" indent="-311150" algn="just">
              <a:lnSpc>
                <a:spcPct val="80000"/>
              </a:lnSpc>
              <a:spcBef>
                <a:spcPct val="20000"/>
              </a:spcBef>
              <a:spcAft>
                <a:spcPct val="0"/>
              </a:spcAft>
              <a:buClr>
                <a:srgbClr val="DF0587"/>
              </a:buClr>
              <a:buSzPct val="100000"/>
              <a:buFont typeface="Wingdings" pitchFamily="2" charset="2"/>
              <a:buBlip>
                <a:blip r:embed="rId3"/>
              </a:buBlip>
            </a:pPr>
            <a:r>
              <a:rPr lang="en-US" sz="2000" b="1" dirty="0">
                <a:latin typeface="Times" pitchFamily="18" charset="0"/>
                <a:cs typeface="Times" pitchFamily="18" charset="0"/>
              </a:rPr>
              <a:t>locate</a:t>
            </a:r>
            <a:r>
              <a:rPr lang="en-US" sz="2000" dirty="0">
                <a:latin typeface="Times" pitchFamily="18" charset="0"/>
                <a:cs typeface="Times" pitchFamily="18" charset="0"/>
              </a:rPr>
              <a:t> File locating program that uses the </a:t>
            </a:r>
            <a:r>
              <a:rPr lang="en-US" sz="2000" dirty="0" err="1">
                <a:latin typeface="Times" pitchFamily="18" charset="0"/>
                <a:cs typeface="Times" pitchFamily="18" charset="0"/>
              </a:rPr>
              <a:t>slocate</a:t>
            </a:r>
            <a:r>
              <a:rPr lang="en-US" sz="2000" dirty="0">
                <a:latin typeface="Times" pitchFamily="18" charset="0"/>
                <a:cs typeface="Times" pitchFamily="18" charset="0"/>
              </a:rPr>
              <a:t> database. </a:t>
            </a:r>
          </a:p>
          <a:p>
            <a:pPr marL="311150" indent="-311150" algn="just">
              <a:lnSpc>
                <a:spcPct val="80000"/>
              </a:lnSpc>
              <a:spcBef>
                <a:spcPct val="20000"/>
              </a:spcBef>
              <a:spcAft>
                <a:spcPct val="0"/>
              </a:spcAft>
              <a:buClr>
                <a:srgbClr val="DF0587"/>
              </a:buClr>
              <a:buSzPct val="100000"/>
              <a:buFont typeface="Wingdings" pitchFamily="2" charset="2"/>
              <a:buNone/>
            </a:pPr>
            <a:r>
              <a:rPr lang="en-US" sz="2000" dirty="0">
                <a:latin typeface="Times" pitchFamily="18" charset="0"/>
                <a:cs typeface="Times" pitchFamily="18" charset="0"/>
              </a:rPr>
              <a:t>    Ex: locate –u to create the database,</a:t>
            </a:r>
          </a:p>
          <a:p>
            <a:pPr marL="311150" indent="-311150" algn="just">
              <a:lnSpc>
                <a:spcPct val="80000"/>
              </a:lnSpc>
              <a:spcBef>
                <a:spcPct val="20000"/>
              </a:spcBef>
              <a:spcAft>
                <a:spcPct val="0"/>
              </a:spcAft>
              <a:buClr>
                <a:srgbClr val="DF0587"/>
              </a:buClr>
              <a:buSzPct val="100000"/>
              <a:buFont typeface="Wingdings" pitchFamily="2" charset="2"/>
              <a:buNone/>
            </a:pPr>
            <a:r>
              <a:rPr lang="en-US" sz="2000" dirty="0">
                <a:latin typeface="Times" pitchFamily="18" charset="0"/>
                <a:cs typeface="Times" pitchFamily="18" charset="0"/>
              </a:rPr>
              <a:t>          locate &lt;file/directory&gt; to find file/directory</a:t>
            </a:r>
          </a:p>
        </p:txBody>
      </p:sp>
      <p:sp>
        <p:nvSpPr>
          <p:cNvPr id="74756"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74757" name="AutoShape 5"/>
          <p:cNvSpPr>
            <a:spLocks noChangeArrowheads="1"/>
          </p:cNvSpPr>
          <p:nvPr/>
        </p:nvSpPr>
        <p:spPr bwMode="auto">
          <a:xfrm>
            <a:off x="467544" y="764704"/>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IN"/>
          </a:p>
        </p:txBody>
      </p:sp>
      <p:sp>
        <p:nvSpPr>
          <p:cNvPr id="74758" name="AutoShape 6"/>
          <p:cNvSpPr>
            <a:spLocks noChangeArrowheads="1"/>
          </p:cNvSpPr>
          <p:nvPr/>
        </p:nvSpPr>
        <p:spPr bwMode="auto">
          <a:xfrm>
            <a:off x="323528" y="908720"/>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IN"/>
          </a:p>
        </p:txBody>
      </p:sp>
      <p:sp>
        <p:nvSpPr>
          <p:cNvPr id="74759"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74760" name="Text Box 8"/>
          <p:cNvSpPr txBox="1">
            <a:spLocks noChangeArrowheads="1"/>
          </p:cNvSpPr>
          <p:nvPr/>
        </p:nvSpPr>
        <p:spPr bwMode="auto">
          <a:xfrm>
            <a:off x="123825" y="104775"/>
            <a:ext cx="5819775" cy="347663"/>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400" b="1">
                <a:solidFill>
                  <a:schemeClr val="bg1"/>
                </a:solidFill>
                <a:latin typeface="Times New Roman" pitchFamily="18" charset="0"/>
              </a:rPr>
              <a:t>Linux Commands</a:t>
            </a:r>
          </a:p>
        </p:txBody>
      </p:sp>
      <p:sp>
        <p:nvSpPr>
          <p:cNvPr id="74761"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0" y="568325"/>
            <a:ext cx="9144000" cy="1144588"/>
          </a:xfrm>
          <a:ln/>
        </p:spPr>
        <p:txBody>
          <a:bodyPr>
            <a:normAutofit/>
          </a:bodyPr>
          <a:lstStyle/>
          <a:p>
            <a:pPr marL="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a:solidFill>
                  <a:schemeClr val="tx1"/>
                </a:solidFill>
                <a:latin typeface="Times" pitchFamily="18" charset="0"/>
                <a:cs typeface="Times" pitchFamily="18" charset="0"/>
              </a:rPr>
              <a:t>Linux File Management and Viewing</a:t>
            </a:r>
            <a:endParaRPr lang="en-GB" b="1" dirty="0">
              <a:solidFill>
                <a:schemeClr val="tx1"/>
              </a:solidFill>
              <a:latin typeface="Times" pitchFamily="18" charset="0"/>
              <a:cs typeface="Times" pitchFamily="18" charset="0"/>
            </a:endParaRPr>
          </a:p>
        </p:txBody>
      </p:sp>
      <p:sp>
        <p:nvSpPr>
          <p:cNvPr id="76803" name="Rectangle 3"/>
          <p:cNvSpPr>
            <a:spLocks noGrp="1" noChangeArrowheads="1"/>
          </p:cNvSpPr>
          <p:nvPr>
            <p:ph type="body" sz="half" idx="1"/>
          </p:nvPr>
        </p:nvSpPr>
        <p:spPr/>
        <p:txBody>
          <a:bodyPr/>
          <a:lstStyle/>
          <a:p>
            <a:pPr>
              <a:lnSpc>
                <a:spcPct val="80000"/>
              </a:lnSpc>
              <a:spcBef>
                <a:spcPct val="20000"/>
              </a:spcBef>
              <a:spcAft>
                <a:spcPct val="0"/>
              </a:spcAft>
              <a:buClr>
                <a:srgbClr val="DF0587"/>
              </a:buClr>
              <a:buSzPct val="100000"/>
              <a:buFont typeface="Wingdings" pitchFamily="2" charset="2"/>
              <a:buNone/>
            </a:pPr>
            <a:endParaRPr lang="en-US" sz="2400" b="1">
              <a:solidFill>
                <a:srgbClr val="000066"/>
              </a:solidFill>
              <a:latin typeface="Arial" charset="0"/>
            </a:endParaRPr>
          </a:p>
          <a:p>
            <a:pPr>
              <a:lnSpc>
                <a:spcPct val="100000"/>
              </a:lnSpc>
              <a:spcBef>
                <a:spcPct val="20000"/>
              </a:spcBef>
              <a:spcAft>
                <a:spcPct val="0"/>
              </a:spcAft>
              <a:buSzPct val="100000"/>
              <a:buFont typeface="Times New Roman" pitchFamily="18" charset="0"/>
              <a:buChar char="•"/>
            </a:pPr>
            <a:endParaRPr lang="en-US">
              <a:latin typeface="Times New Roman" pitchFamily="18" charset="0"/>
            </a:endParaRPr>
          </a:p>
        </p:txBody>
      </p:sp>
      <p:sp>
        <p:nvSpPr>
          <p:cNvPr id="76810" name="Rectangle 10"/>
          <p:cNvSpPr>
            <a:spLocks noGrp="1" noChangeArrowheads="1"/>
          </p:cNvSpPr>
          <p:nvPr>
            <p:ph sz="half" idx="2"/>
          </p:nvPr>
        </p:nvSpPr>
        <p:spPr>
          <a:xfrm>
            <a:off x="457200" y="1906588"/>
            <a:ext cx="8020050" cy="4319587"/>
          </a:xfrm>
        </p:spPr>
        <p:txBody>
          <a:bodyPr>
            <a:normAutofit/>
          </a:bodyPr>
          <a:lstStyle/>
          <a:p>
            <a:pPr marL="311150" indent="-311150" algn="just">
              <a:lnSpc>
                <a:spcPct val="90000"/>
              </a:lnSpc>
              <a:spcBef>
                <a:spcPct val="20000"/>
              </a:spcBef>
              <a:spcAft>
                <a:spcPct val="0"/>
              </a:spcAft>
              <a:buClr>
                <a:schemeClr val="tx1"/>
              </a:buClr>
              <a:buSzPct val="100000"/>
              <a:buFont typeface="Wingdings" pitchFamily="2" charset="2"/>
              <a:buBlip>
                <a:blip r:embed="rId3"/>
              </a:buBlip>
            </a:pPr>
            <a:r>
              <a:rPr lang="en-US" sz="2000" b="1" dirty="0" err="1">
                <a:latin typeface="Times" pitchFamily="18" charset="0"/>
                <a:cs typeface="Times" pitchFamily="18" charset="0"/>
              </a:rPr>
              <a:t>pwd</a:t>
            </a:r>
            <a:r>
              <a:rPr lang="en-US" sz="2000" dirty="0">
                <a:latin typeface="Times" pitchFamily="18" charset="0"/>
                <a:cs typeface="Times" pitchFamily="18" charset="0"/>
              </a:rPr>
              <a:t> Print or list the present working directory with full path.</a:t>
            </a:r>
          </a:p>
          <a:p>
            <a:pPr marL="311150" indent="-311150" algn="just">
              <a:lnSpc>
                <a:spcPct val="90000"/>
              </a:lnSpc>
              <a:spcBef>
                <a:spcPct val="20000"/>
              </a:spcBef>
              <a:spcAft>
                <a:spcPct val="0"/>
              </a:spcAft>
              <a:buClr>
                <a:schemeClr val="tx1"/>
              </a:buClr>
              <a:buSzPct val="100000"/>
              <a:buFont typeface="Wingdings" pitchFamily="2" charset="2"/>
              <a:buBlip>
                <a:blip r:embed="rId3"/>
              </a:buBlip>
            </a:pPr>
            <a:r>
              <a:rPr lang="en-US" sz="2000" b="1" dirty="0" err="1">
                <a:latin typeface="Times" pitchFamily="18" charset="0"/>
                <a:cs typeface="Times" pitchFamily="18" charset="0"/>
              </a:rPr>
              <a:t>rm</a:t>
            </a:r>
            <a:r>
              <a:rPr lang="en-US" sz="2000" dirty="0">
                <a:latin typeface="Times" pitchFamily="18" charset="0"/>
                <a:cs typeface="Times" pitchFamily="18" charset="0"/>
              </a:rPr>
              <a:t> Delete files (Remove files). (</a:t>
            </a:r>
            <a:r>
              <a:rPr lang="en-US" sz="2000" dirty="0" err="1">
                <a:latin typeface="Times" pitchFamily="18" charset="0"/>
                <a:cs typeface="Times" pitchFamily="18" charset="0"/>
              </a:rPr>
              <a:t>rm</a:t>
            </a:r>
            <a:r>
              <a:rPr lang="en-US" sz="2000" dirty="0">
                <a:latin typeface="Times" pitchFamily="18" charset="0"/>
                <a:cs typeface="Times" pitchFamily="18" charset="0"/>
              </a:rPr>
              <a:t> –</a:t>
            </a:r>
            <a:r>
              <a:rPr lang="en-US" sz="2000" dirty="0" err="1">
                <a:latin typeface="Times" pitchFamily="18" charset="0"/>
                <a:cs typeface="Times" pitchFamily="18" charset="0"/>
              </a:rPr>
              <a:t>rf</a:t>
            </a:r>
            <a:r>
              <a:rPr lang="en-US" sz="2000" dirty="0">
                <a:latin typeface="Times" pitchFamily="18" charset="0"/>
                <a:cs typeface="Times" pitchFamily="18" charset="0"/>
              </a:rPr>
              <a:t> &lt;directory/file&gt;) </a:t>
            </a:r>
          </a:p>
          <a:p>
            <a:pPr marL="311150" indent="-311150" algn="just">
              <a:lnSpc>
                <a:spcPct val="90000"/>
              </a:lnSpc>
              <a:spcBef>
                <a:spcPct val="20000"/>
              </a:spcBef>
              <a:spcAft>
                <a:spcPct val="0"/>
              </a:spcAft>
              <a:buClr>
                <a:schemeClr val="tx1"/>
              </a:buClr>
              <a:buSzPct val="100000"/>
              <a:buFont typeface="Wingdings" pitchFamily="2" charset="2"/>
              <a:buBlip>
                <a:blip r:embed="rId3"/>
              </a:buBlip>
            </a:pPr>
            <a:r>
              <a:rPr lang="en-US" sz="2000" b="1" dirty="0" err="1">
                <a:latin typeface="Times" pitchFamily="18" charset="0"/>
                <a:cs typeface="Times" pitchFamily="18" charset="0"/>
              </a:rPr>
              <a:t>rmdir</a:t>
            </a:r>
            <a:r>
              <a:rPr lang="en-US" sz="2000" b="1" dirty="0">
                <a:latin typeface="Times" pitchFamily="18" charset="0"/>
                <a:cs typeface="Times" pitchFamily="18" charset="0"/>
              </a:rPr>
              <a:t> </a:t>
            </a:r>
            <a:r>
              <a:rPr lang="en-US" sz="2000" dirty="0">
                <a:latin typeface="Times" pitchFamily="18" charset="0"/>
                <a:cs typeface="Times" pitchFamily="18" charset="0"/>
              </a:rPr>
              <a:t>Remove a directory. The directory must be empty. (</a:t>
            </a:r>
            <a:r>
              <a:rPr lang="en-US" sz="2000" dirty="0" err="1">
                <a:latin typeface="Times" pitchFamily="18" charset="0"/>
                <a:cs typeface="Times" pitchFamily="18" charset="0"/>
              </a:rPr>
              <a:t>rmdir</a:t>
            </a:r>
            <a:r>
              <a:rPr lang="en-US" sz="2000" dirty="0">
                <a:latin typeface="Times" pitchFamily="18" charset="0"/>
                <a:cs typeface="Times" pitchFamily="18" charset="0"/>
              </a:rPr>
              <a:t> &lt;directory&gt;) </a:t>
            </a:r>
          </a:p>
          <a:p>
            <a:pPr marL="311150" indent="-311150" algn="just">
              <a:lnSpc>
                <a:spcPct val="90000"/>
              </a:lnSpc>
              <a:spcBef>
                <a:spcPct val="20000"/>
              </a:spcBef>
              <a:spcAft>
                <a:spcPct val="0"/>
              </a:spcAft>
              <a:buClr>
                <a:schemeClr val="tx1"/>
              </a:buClr>
              <a:buSzPct val="100000"/>
              <a:buFont typeface="Wingdings" pitchFamily="2" charset="2"/>
              <a:buBlip>
                <a:blip r:embed="rId3"/>
              </a:buBlip>
            </a:pPr>
            <a:r>
              <a:rPr lang="en-US" sz="2000" b="1" dirty="0">
                <a:latin typeface="Times" pitchFamily="18" charset="0"/>
                <a:cs typeface="Times" pitchFamily="18" charset="0"/>
              </a:rPr>
              <a:t>touch</a:t>
            </a:r>
            <a:r>
              <a:rPr lang="en-US" sz="2000" dirty="0">
                <a:latin typeface="Times" pitchFamily="18" charset="0"/>
                <a:cs typeface="Times" pitchFamily="18" charset="0"/>
              </a:rPr>
              <a:t> Change file timestamps to the current time. Make the file if it doesn't exist. (touch &lt;filename&gt;)</a:t>
            </a:r>
          </a:p>
          <a:p>
            <a:pPr marL="311150" indent="-311150" algn="just">
              <a:lnSpc>
                <a:spcPct val="90000"/>
              </a:lnSpc>
              <a:spcBef>
                <a:spcPct val="20000"/>
              </a:spcBef>
              <a:spcAft>
                <a:spcPct val="0"/>
              </a:spcAft>
              <a:buClr>
                <a:schemeClr val="tx1"/>
              </a:buClr>
              <a:buSzPct val="100000"/>
              <a:buFont typeface="Wingdings" pitchFamily="2" charset="2"/>
              <a:buBlip>
                <a:blip r:embed="rId3"/>
              </a:buBlip>
            </a:pPr>
            <a:r>
              <a:rPr lang="en-US" sz="2000" b="1" dirty="0" err="1">
                <a:latin typeface="Times" pitchFamily="18" charset="0"/>
                <a:cs typeface="Times" pitchFamily="18" charset="0"/>
              </a:rPr>
              <a:t>whereis</a:t>
            </a:r>
            <a:r>
              <a:rPr lang="en-US" sz="2000" b="1" dirty="0">
                <a:latin typeface="Times" pitchFamily="18" charset="0"/>
                <a:cs typeface="Times" pitchFamily="18" charset="0"/>
              </a:rPr>
              <a:t> </a:t>
            </a:r>
            <a:r>
              <a:rPr lang="en-US" sz="2000" dirty="0">
                <a:latin typeface="Times" pitchFamily="18" charset="0"/>
                <a:cs typeface="Times" pitchFamily="18" charset="0"/>
              </a:rPr>
              <a:t>Locate the binary and man page files for a command. (</a:t>
            </a:r>
            <a:r>
              <a:rPr lang="en-US" sz="2000" dirty="0" err="1">
                <a:latin typeface="Times" pitchFamily="18" charset="0"/>
                <a:cs typeface="Times" pitchFamily="18" charset="0"/>
              </a:rPr>
              <a:t>whereis</a:t>
            </a:r>
            <a:r>
              <a:rPr lang="en-US" sz="2000" dirty="0">
                <a:latin typeface="Times" pitchFamily="18" charset="0"/>
                <a:cs typeface="Times" pitchFamily="18" charset="0"/>
              </a:rPr>
              <a:t> &lt;program/command&gt;)</a:t>
            </a:r>
          </a:p>
          <a:p>
            <a:pPr marL="311150" indent="-311150" algn="just">
              <a:lnSpc>
                <a:spcPct val="90000"/>
              </a:lnSpc>
              <a:spcBef>
                <a:spcPct val="20000"/>
              </a:spcBef>
              <a:spcAft>
                <a:spcPct val="0"/>
              </a:spcAft>
              <a:buClr>
                <a:schemeClr val="tx1"/>
              </a:buClr>
              <a:buSzPct val="100000"/>
              <a:buFont typeface="Wingdings" pitchFamily="2" charset="2"/>
              <a:buBlip>
                <a:blip r:embed="rId3"/>
              </a:buBlip>
            </a:pPr>
            <a:r>
              <a:rPr lang="en-US" sz="2000" b="1" dirty="0">
                <a:latin typeface="Times" pitchFamily="18" charset="0"/>
                <a:cs typeface="Times" pitchFamily="18" charset="0"/>
              </a:rPr>
              <a:t>which</a:t>
            </a:r>
            <a:r>
              <a:rPr lang="en-US" sz="2000" dirty="0">
                <a:latin typeface="Times" pitchFamily="18" charset="0"/>
                <a:cs typeface="Times" pitchFamily="18" charset="0"/>
              </a:rPr>
              <a:t> Show full path of commands where given commands reside. (which &lt;command&gt;)</a:t>
            </a:r>
          </a:p>
          <a:p>
            <a:pPr marL="311150" indent="-311150">
              <a:lnSpc>
                <a:spcPct val="100000"/>
              </a:lnSpc>
              <a:spcBef>
                <a:spcPct val="20000"/>
              </a:spcBef>
              <a:spcAft>
                <a:spcPct val="0"/>
              </a:spcAft>
              <a:buSzPct val="100000"/>
              <a:buFont typeface="Times New Roman" pitchFamily="18" charset="0"/>
              <a:buChar char="•"/>
            </a:pPr>
            <a:endParaRPr lang="en-US" sz="2000" dirty="0">
              <a:latin typeface="Times" pitchFamily="18" charset="0"/>
              <a:cs typeface="Times" pitchFamily="18" charset="0"/>
            </a:endParaRPr>
          </a:p>
        </p:txBody>
      </p:sp>
      <p:sp>
        <p:nvSpPr>
          <p:cNvPr id="76804"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76807"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76808" name="Text Box 8"/>
          <p:cNvSpPr txBox="1">
            <a:spLocks noChangeArrowheads="1"/>
          </p:cNvSpPr>
          <p:nvPr/>
        </p:nvSpPr>
        <p:spPr bwMode="auto">
          <a:xfrm>
            <a:off x="123825" y="104775"/>
            <a:ext cx="5819775" cy="347663"/>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400" b="1">
                <a:solidFill>
                  <a:schemeClr val="bg1"/>
                </a:solidFill>
                <a:latin typeface="Times New Roman" pitchFamily="18" charset="0"/>
              </a:rPr>
              <a:t>Linux Commands</a:t>
            </a:r>
          </a:p>
        </p:txBody>
      </p:sp>
      <p:sp>
        <p:nvSpPr>
          <p:cNvPr id="76809"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0" y="568325"/>
            <a:ext cx="9144000" cy="1144588"/>
          </a:xfrm>
          <a:ln/>
        </p:spPr>
        <p:txBody>
          <a:bodyPr>
            <a:normAutofit/>
          </a:bodyPr>
          <a:lstStyle/>
          <a:p>
            <a:pPr marL="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a:solidFill>
                  <a:schemeClr val="tx1"/>
                </a:solidFill>
                <a:latin typeface="Times" pitchFamily="18" charset="0"/>
                <a:cs typeface="Times" pitchFamily="18" charset="0"/>
              </a:rPr>
              <a:t>Linux File Management and Viewing</a:t>
            </a:r>
            <a:endParaRPr lang="en-GB" b="1" dirty="0">
              <a:solidFill>
                <a:schemeClr val="tx1"/>
              </a:solidFill>
              <a:latin typeface="Times" pitchFamily="18" charset="0"/>
              <a:cs typeface="Times" pitchFamily="18" charset="0"/>
            </a:endParaRPr>
          </a:p>
        </p:txBody>
      </p:sp>
      <p:sp>
        <p:nvSpPr>
          <p:cNvPr id="82947" name="Rectangle 3"/>
          <p:cNvSpPr>
            <a:spLocks noGrp="1" noChangeArrowheads="1"/>
          </p:cNvSpPr>
          <p:nvPr>
            <p:ph type="body" sz="half" idx="1"/>
          </p:nvPr>
        </p:nvSpPr>
        <p:spPr/>
        <p:txBody>
          <a:bodyPr/>
          <a:lstStyle/>
          <a:p>
            <a:pPr>
              <a:lnSpc>
                <a:spcPct val="80000"/>
              </a:lnSpc>
              <a:spcBef>
                <a:spcPct val="20000"/>
              </a:spcBef>
              <a:spcAft>
                <a:spcPct val="0"/>
              </a:spcAft>
              <a:buClr>
                <a:srgbClr val="DF0587"/>
              </a:buClr>
              <a:buSzPct val="100000"/>
              <a:buFont typeface="Wingdings" pitchFamily="2" charset="2"/>
              <a:buNone/>
            </a:pPr>
            <a:endParaRPr lang="en-US" sz="2400" b="1">
              <a:solidFill>
                <a:srgbClr val="000066"/>
              </a:solidFill>
              <a:latin typeface="Arial" charset="0"/>
            </a:endParaRPr>
          </a:p>
          <a:p>
            <a:pPr>
              <a:lnSpc>
                <a:spcPct val="100000"/>
              </a:lnSpc>
              <a:spcBef>
                <a:spcPct val="20000"/>
              </a:spcBef>
              <a:spcAft>
                <a:spcPct val="0"/>
              </a:spcAft>
              <a:buSzPct val="100000"/>
              <a:buFont typeface="Times New Roman" pitchFamily="18" charset="0"/>
              <a:buChar char="•"/>
            </a:pPr>
            <a:endParaRPr lang="en-US">
              <a:latin typeface="Times New Roman" pitchFamily="18" charset="0"/>
            </a:endParaRPr>
          </a:p>
        </p:txBody>
      </p:sp>
      <p:sp>
        <p:nvSpPr>
          <p:cNvPr id="82954" name="Rectangle 10"/>
          <p:cNvSpPr>
            <a:spLocks noGrp="1" noChangeArrowheads="1"/>
          </p:cNvSpPr>
          <p:nvPr>
            <p:ph sz="half" idx="2"/>
          </p:nvPr>
        </p:nvSpPr>
        <p:spPr>
          <a:xfrm>
            <a:off x="457200" y="1906588"/>
            <a:ext cx="8020050" cy="4319587"/>
          </a:xfrm>
        </p:spPr>
        <p:txBody>
          <a:bodyPr>
            <a:normAutofit/>
          </a:bodyPr>
          <a:lstStyle/>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000" b="1" dirty="0">
                <a:latin typeface="Times" pitchFamily="18" charset="0"/>
                <a:cs typeface="Times" pitchFamily="18" charset="0"/>
              </a:rPr>
              <a:t>cat</a:t>
            </a:r>
            <a:r>
              <a:rPr lang="en-US" sz="2000" dirty="0">
                <a:latin typeface="Times" pitchFamily="18" charset="0"/>
                <a:cs typeface="Times" pitchFamily="18" charset="0"/>
              </a:rPr>
              <a:t> View a file</a:t>
            </a:r>
          </a:p>
          <a:p>
            <a:pPr marL="311150" indent="-311150" algn="just">
              <a:lnSpc>
                <a:spcPct val="80000"/>
              </a:lnSpc>
              <a:spcBef>
                <a:spcPct val="50000"/>
              </a:spcBef>
              <a:spcAft>
                <a:spcPct val="0"/>
              </a:spcAft>
              <a:buClr>
                <a:schemeClr val="tx1"/>
              </a:buClr>
              <a:buSzPct val="100000"/>
              <a:buFont typeface="Wingdings" pitchFamily="2" charset="2"/>
              <a:buNone/>
            </a:pPr>
            <a:r>
              <a:rPr lang="en-US" sz="2000" dirty="0">
                <a:latin typeface="Times" pitchFamily="18" charset="0"/>
                <a:cs typeface="Times" pitchFamily="18" charset="0"/>
              </a:rPr>
              <a:t>    Ex: cat filename </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000" b="1" dirty="0" err="1">
                <a:latin typeface="Times" pitchFamily="18" charset="0"/>
                <a:cs typeface="Times" pitchFamily="18" charset="0"/>
              </a:rPr>
              <a:t>cmp</a:t>
            </a:r>
            <a:r>
              <a:rPr lang="en-US" sz="2000" dirty="0">
                <a:latin typeface="Times" pitchFamily="18" charset="0"/>
                <a:cs typeface="Times" pitchFamily="18" charset="0"/>
              </a:rPr>
              <a:t> Compare two files.</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000" b="1" dirty="0">
                <a:latin typeface="Times" pitchFamily="18" charset="0"/>
                <a:cs typeface="Times" pitchFamily="18" charset="0"/>
              </a:rPr>
              <a:t>cut</a:t>
            </a:r>
            <a:r>
              <a:rPr lang="en-US" sz="2000" dirty="0">
                <a:latin typeface="Times" pitchFamily="18" charset="0"/>
                <a:cs typeface="Times" pitchFamily="18" charset="0"/>
              </a:rPr>
              <a:t> Remove sections from each line of files.</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000" b="1" dirty="0">
                <a:latin typeface="Times" pitchFamily="18" charset="0"/>
                <a:cs typeface="Times" pitchFamily="18" charset="0"/>
              </a:rPr>
              <a:t>diff</a:t>
            </a:r>
            <a:r>
              <a:rPr lang="en-US" sz="2000" dirty="0">
                <a:latin typeface="Times" pitchFamily="18" charset="0"/>
                <a:cs typeface="Times" pitchFamily="18" charset="0"/>
              </a:rPr>
              <a:t> Show the differences between files.</a:t>
            </a:r>
          </a:p>
          <a:p>
            <a:pPr marL="311150" indent="-311150" algn="just">
              <a:lnSpc>
                <a:spcPct val="80000"/>
              </a:lnSpc>
              <a:spcBef>
                <a:spcPct val="50000"/>
              </a:spcBef>
              <a:spcAft>
                <a:spcPct val="0"/>
              </a:spcAft>
              <a:buClr>
                <a:schemeClr val="tx1"/>
              </a:buClr>
              <a:buSzPct val="100000"/>
              <a:buFont typeface="Wingdings" pitchFamily="2" charset="2"/>
              <a:buNone/>
            </a:pPr>
            <a:r>
              <a:rPr lang="en-US" sz="2000" dirty="0">
                <a:latin typeface="Times" pitchFamily="18" charset="0"/>
                <a:cs typeface="Times" pitchFamily="18" charset="0"/>
              </a:rPr>
              <a:t>    Ex: diff file1 file2 : Find differences between file1 &amp; file2.</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000" b="1" dirty="0">
                <a:latin typeface="Times" pitchFamily="18" charset="0"/>
                <a:cs typeface="Times" pitchFamily="18" charset="0"/>
              </a:rPr>
              <a:t>echo</a:t>
            </a:r>
            <a:r>
              <a:rPr lang="en-US" sz="2000" dirty="0">
                <a:latin typeface="Times" pitchFamily="18" charset="0"/>
                <a:cs typeface="Times" pitchFamily="18" charset="0"/>
              </a:rPr>
              <a:t> Display a line of text.</a:t>
            </a:r>
          </a:p>
          <a:p>
            <a:pPr marL="311150" indent="-311150">
              <a:lnSpc>
                <a:spcPct val="100000"/>
              </a:lnSpc>
              <a:spcBef>
                <a:spcPct val="20000"/>
              </a:spcBef>
              <a:spcAft>
                <a:spcPct val="0"/>
              </a:spcAft>
              <a:buSzPct val="100000"/>
              <a:buFont typeface="Times New Roman" pitchFamily="18" charset="0"/>
              <a:buChar char="•"/>
            </a:pPr>
            <a:endParaRPr lang="en-US" sz="2000" dirty="0">
              <a:latin typeface="Times" pitchFamily="18" charset="0"/>
              <a:cs typeface="Times" pitchFamily="18" charset="0"/>
            </a:endParaRPr>
          </a:p>
        </p:txBody>
      </p:sp>
      <p:sp>
        <p:nvSpPr>
          <p:cNvPr id="82948"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82951" name="AutoShape 7"/>
          <p:cNvSpPr>
            <a:spLocks noChangeArrowheads="1"/>
          </p:cNvSpPr>
          <p:nvPr/>
        </p:nvSpPr>
        <p:spPr bwMode="auto">
          <a:xfrm>
            <a:off x="611560" y="1700808"/>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82952" name="Text Box 8"/>
          <p:cNvSpPr txBox="1">
            <a:spLocks noChangeArrowheads="1"/>
          </p:cNvSpPr>
          <p:nvPr/>
        </p:nvSpPr>
        <p:spPr bwMode="auto">
          <a:xfrm>
            <a:off x="123825" y="104775"/>
            <a:ext cx="5819775" cy="347663"/>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400" b="1">
                <a:solidFill>
                  <a:schemeClr val="bg1"/>
                </a:solidFill>
                <a:latin typeface="Times New Roman" pitchFamily="18" charset="0"/>
              </a:rPr>
              <a:t>Linux Commands</a:t>
            </a:r>
          </a:p>
        </p:txBody>
      </p:sp>
      <p:sp>
        <p:nvSpPr>
          <p:cNvPr id="82953"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0" y="568325"/>
            <a:ext cx="9144000" cy="1144588"/>
          </a:xfrm>
          <a:ln/>
        </p:spPr>
        <p:txBody>
          <a:bodyPr>
            <a:normAutofit/>
          </a:bodyPr>
          <a:lstStyle/>
          <a:p>
            <a:pPr marL="0" algn="ct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a:solidFill>
                  <a:schemeClr val="tx1"/>
                </a:solidFill>
                <a:latin typeface="Arial" charset="0"/>
              </a:rPr>
              <a:t>Linux File Management and Viewing</a:t>
            </a:r>
            <a:endParaRPr lang="en-GB" b="1" dirty="0">
              <a:solidFill>
                <a:schemeClr val="tx1"/>
              </a:solidFill>
              <a:latin typeface="Arial" charset="0"/>
            </a:endParaRPr>
          </a:p>
        </p:txBody>
      </p:sp>
      <p:sp>
        <p:nvSpPr>
          <p:cNvPr id="84995" name="Rectangle 3"/>
          <p:cNvSpPr>
            <a:spLocks noGrp="1" noChangeArrowheads="1"/>
          </p:cNvSpPr>
          <p:nvPr>
            <p:ph type="body" sz="half" idx="1"/>
          </p:nvPr>
        </p:nvSpPr>
        <p:spPr/>
        <p:txBody>
          <a:bodyPr/>
          <a:lstStyle/>
          <a:p>
            <a:pPr>
              <a:lnSpc>
                <a:spcPct val="80000"/>
              </a:lnSpc>
              <a:spcBef>
                <a:spcPct val="20000"/>
              </a:spcBef>
              <a:spcAft>
                <a:spcPct val="0"/>
              </a:spcAft>
              <a:buClr>
                <a:srgbClr val="DF0587"/>
              </a:buClr>
              <a:buSzPct val="100000"/>
              <a:buFont typeface="Wingdings" pitchFamily="2" charset="2"/>
              <a:buNone/>
            </a:pPr>
            <a:endParaRPr lang="en-US" sz="2400" b="1">
              <a:solidFill>
                <a:srgbClr val="000066"/>
              </a:solidFill>
              <a:latin typeface="Arial" charset="0"/>
            </a:endParaRPr>
          </a:p>
          <a:p>
            <a:pPr>
              <a:lnSpc>
                <a:spcPct val="100000"/>
              </a:lnSpc>
              <a:spcBef>
                <a:spcPct val="20000"/>
              </a:spcBef>
              <a:spcAft>
                <a:spcPct val="0"/>
              </a:spcAft>
              <a:buSzPct val="100000"/>
              <a:buFont typeface="Times New Roman" pitchFamily="18" charset="0"/>
              <a:buChar char="•"/>
            </a:pPr>
            <a:endParaRPr lang="en-US">
              <a:latin typeface="Times New Roman" pitchFamily="18" charset="0"/>
            </a:endParaRPr>
          </a:p>
        </p:txBody>
      </p:sp>
      <p:sp>
        <p:nvSpPr>
          <p:cNvPr id="85002" name="Rectangle 10"/>
          <p:cNvSpPr>
            <a:spLocks noGrp="1" noChangeArrowheads="1"/>
          </p:cNvSpPr>
          <p:nvPr>
            <p:ph sz="half" idx="2"/>
          </p:nvPr>
        </p:nvSpPr>
        <p:spPr>
          <a:xfrm>
            <a:off x="381000" y="1906588"/>
            <a:ext cx="8096250" cy="4319587"/>
          </a:xfrm>
        </p:spPr>
        <p:txBody>
          <a:bodyPr>
            <a:normAutofit/>
          </a:bodyPr>
          <a:lstStyle/>
          <a:p>
            <a:pPr marL="311150" indent="-311150">
              <a:lnSpc>
                <a:spcPct val="80000"/>
              </a:lnSpc>
              <a:spcBef>
                <a:spcPct val="50000"/>
              </a:spcBef>
              <a:spcAft>
                <a:spcPct val="0"/>
              </a:spcAft>
              <a:buClr>
                <a:schemeClr val="tx1"/>
              </a:buClr>
              <a:buSzPct val="100000"/>
              <a:buFont typeface="Wingdings" pitchFamily="2" charset="2"/>
              <a:buBlip>
                <a:blip r:embed="rId3"/>
              </a:buBlip>
            </a:pPr>
            <a:r>
              <a:rPr lang="en-US" sz="2000" b="1" dirty="0" err="1">
                <a:latin typeface="Times" pitchFamily="18" charset="0"/>
                <a:cs typeface="Times" pitchFamily="18" charset="0"/>
              </a:rPr>
              <a:t>grep</a:t>
            </a:r>
            <a:r>
              <a:rPr lang="en-US" sz="2000" dirty="0">
                <a:latin typeface="Times" pitchFamily="18" charset="0"/>
                <a:cs typeface="Times" pitchFamily="18" charset="0"/>
              </a:rPr>
              <a:t> List all files with the specified expression. </a:t>
            </a:r>
            <a:br>
              <a:rPr lang="en-US" sz="2000" dirty="0">
                <a:latin typeface="Times" pitchFamily="18" charset="0"/>
                <a:cs typeface="Times" pitchFamily="18" charset="0"/>
              </a:rPr>
            </a:br>
            <a:r>
              <a:rPr lang="en-US" sz="2000" dirty="0">
                <a:latin typeface="Times" pitchFamily="18" charset="0"/>
                <a:cs typeface="Times" pitchFamily="18" charset="0"/>
              </a:rPr>
              <a:t>(</a:t>
            </a:r>
            <a:r>
              <a:rPr lang="en-US" sz="2000" i="1" dirty="0" err="1">
                <a:latin typeface="Times" pitchFamily="18" charset="0"/>
                <a:cs typeface="Times" pitchFamily="18" charset="0"/>
              </a:rPr>
              <a:t>grep</a:t>
            </a:r>
            <a:r>
              <a:rPr lang="en-US" sz="2000" i="1" dirty="0">
                <a:latin typeface="Times" pitchFamily="18" charset="0"/>
                <a:cs typeface="Times" pitchFamily="18" charset="0"/>
              </a:rPr>
              <a:t> pattern &lt;filename/</a:t>
            </a:r>
            <a:r>
              <a:rPr lang="en-US" sz="2000" i="1" dirty="0" err="1">
                <a:latin typeface="Times" pitchFamily="18" charset="0"/>
                <a:cs typeface="Times" pitchFamily="18" charset="0"/>
              </a:rPr>
              <a:t>directorypath</a:t>
            </a:r>
            <a:r>
              <a:rPr lang="en-US" sz="2000" dirty="0">
                <a:latin typeface="Times" pitchFamily="18" charset="0"/>
                <a:cs typeface="Times" pitchFamily="18" charset="0"/>
              </a:rPr>
              <a:t>&gt;)</a:t>
            </a:r>
            <a:br>
              <a:rPr lang="en-US" sz="2000" dirty="0">
                <a:latin typeface="Times" pitchFamily="18" charset="0"/>
                <a:cs typeface="Times" pitchFamily="18" charset="0"/>
              </a:rPr>
            </a:br>
            <a:r>
              <a:rPr lang="en-US" sz="2000" dirty="0">
                <a:latin typeface="Times" pitchFamily="18" charset="0"/>
                <a:cs typeface="Times" pitchFamily="18" charset="0"/>
              </a:rPr>
              <a:t/>
            </a:r>
            <a:br>
              <a:rPr lang="en-US" sz="2000" dirty="0">
                <a:latin typeface="Times" pitchFamily="18" charset="0"/>
                <a:cs typeface="Times" pitchFamily="18" charset="0"/>
              </a:rPr>
            </a:br>
            <a:r>
              <a:rPr lang="en-US" sz="2000" dirty="0">
                <a:latin typeface="Times" pitchFamily="18" charset="0"/>
                <a:cs typeface="Times" pitchFamily="18" charset="0"/>
              </a:rPr>
              <a:t>Ex: </a:t>
            </a:r>
            <a:r>
              <a:rPr lang="en-US" sz="2000" dirty="0" err="1">
                <a:latin typeface="Times" pitchFamily="18" charset="0"/>
                <a:cs typeface="Times" pitchFamily="18" charset="0"/>
              </a:rPr>
              <a:t>ls</a:t>
            </a:r>
            <a:r>
              <a:rPr lang="en-US" sz="2000" dirty="0">
                <a:latin typeface="Times" pitchFamily="18" charset="0"/>
                <a:cs typeface="Times" pitchFamily="18" charset="0"/>
              </a:rPr>
              <a:t> –l |</a:t>
            </a:r>
            <a:r>
              <a:rPr lang="en-US" sz="2000" dirty="0" err="1">
                <a:latin typeface="Times" pitchFamily="18" charset="0"/>
                <a:cs typeface="Times" pitchFamily="18" charset="0"/>
              </a:rPr>
              <a:t>grep</a:t>
            </a:r>
            <a:r>
              <a:rPr lang="en-US" sz="2000" dirty="0">
                <a:latin typeface="Times" pitchFamily="18" charset="0"/>
                <a:cs typeface="Times" pitchFamily="18" charset="0"/>
              </a:rPr>
              <a:t> </a:t>
            </a:r>
            <a:r>
              <a:rPr lang="en-US" sz="2000" dirty="0" err="1">
                <a:latin typeface="Times" pitchFamily="18" charset="0"/>
                <a:cs typeface="Times" pitchFamily="18" charset="0"/>
              </a:rPr>
              <a:t>sidbi</a:t>
            </a:r>
            <a:r>
              <a:rPr lang="en-US" sz="2000" dirty="0">
                <a:latin typeface="Times" pitchFamily="18" charset="0"/>
                <a:cs typeface="Times" pitchFamily="18" charset="0"/>
              </a:rPr>
              <a:t> : List all lines with a </a:t>
            </a:r>
            <a:r>
              <a:rPr lang="en-US" sz="2000" dirty="0" err="1">
                <a:latin typeface="Times" pitchFamily="18" charset="0"/>
                <a:cs typeface="Times" pitchFamily="18" charset="0"/>
              </a:rPr>
              <a:t>sidbi</a:t>
            </a:r>
            <a:r>
              <a:rPr lang="en-US" sz="2000" dirty="0">
                <a:latin typeface="Times" pitchFamily="18" charset="0"/>
                <a:cs typeface="Times" pitchFamily="18" charset="0"/>
              </a:rPr>
              <a:t> in them.</a:t>
            </a:r>
          </a:p>
          <a:p>
            <a:pPr marL="311150" indent="-311150">
              <a:lnSpc>
                <a:spcPct val="80000"/>
              </a:lnSpc>
              <a:spcBef>
                <a:spcPct val="50000"/>
              </a:spcBef>
              <a:spcAft>
                <a:spcPct val="0"/>
              </a:spcAft>
              <a:buClr>
                <a:schemeClr val="tx1"/>
              </a:buClr>
              <a:buSzPct val="100000"/>
              <a:buFont typeface="Wingdings" pitchFamily="2" charset="2"/>
              <a:buNone/>
            </a:pPr>
            <a:r>
              <a:rPr lang="en-US" sz="2000" dirty="0">
                <a:latin typeface="Times" pitchFamily="18" charset="0"/>
                <a:cs typeface="Times" pitchFamily="18" charset="0"/>
              </a:rPr>
              <a:t>	Ex: </a:t>
            </a:r>
            <a:r>
              <a:rPr lang="en-US" sz="2000" dirty="0" err="1">
                <a:latin typeface="Times" pitchFamily="18" charset="0"/>
                <a:cs typeface="Times" pitchFamily="18" charset="0"/>
              </a:rPr>
              <a:t>grep</a:t>
            </a:r>
            <a:r>
              <a:rPr lang="en-US" sz="2000" dirty="0">
                <a:latin typeface="Times" pitchFamily="18" charset="0"/>
                <a:cs typeface="Times" pitchFamily="18" charset="0"/>
              </a:rPr>
              <a:t> " R " : Search for R with a space on each side</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000" b="1" dirty="0">
                <a:latin typeface="Times" pitchFamily="18" charset="0"/>
                <a:cs typeface="Times" pitchFamily="18" charset="0"/>
              </a:rPr>
              <a:t>sleep</a:t>
            </a:r>
            <a:r>
              <a:rPr lang="en-US" sz="2000" dirty="0">
                <a:latin typeface="Times" pitchFamily="18" charset="0"/>
                <a:cs typeface="Times" pitchFamily="18" charset="0"/>
              </a:rPr>
              <a:t> Delay for a specified amount of time.</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000" b="1" dirty="0">
                <a:latin typeface="Times" pitchFamily="18" charset="0"/>
                <a:cs typeface="Times" pitchFamily="18" charset="0"/>
              </a:rPr>
              <a:t>sort </a:t>
            </a:r>
            <a:r>
              <a:rPr lang="en-US" sz="2000" dirty="0" err="1">
                <a:latin typeface="Times" pitchFamily="18" charset="0"/>
                <a:cs typeface="Times" pitchFamily="18" charset="0"/>
              </a:rPr>
              <a:t>Sort</a:t>
            </a:r>
            <a:r>
              <a:rPr lang="en-US" sz="2000" dirty="0">
                <a:latin typeface="Times" pitchFamily="18" charset="0"/>
                <a:cs typeface="Times" pitchFamily="18" charset="0"/>
              </a:rPr>
              <a:t> a file alphabetically.</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000" b="1" dirty="0" err="1">
                <a:latin typeface="Times" pitchFamily="18" charset="0"/>
                <a:cs typeface="Times" pitchFamily="18" charset="0"/>
              </a:rPr>
              <a:t>uniq</a:t>
            </a:r>
            <a:r>
              <a:rPr lang="en-US" sz="2000" b="1" dirty="0">
                <a:latin typeface="Times" pitchFamily="18" charset="0"/>
                <a:cs typeface="Times" pitchFamily="18" charset="0"/>
              </a:rPr>
              <a:t> </a:t>
            </a:r>
            <a:r>
              <a:rPr lang="en-US" sz="2000" dirty="0">
                <a:latin typeface="Times" pitchFamily="18" charset="0"/>
                <a:cs typeface="Times" pitchFamily="18" charset="0"/>
              </a:rPr>
              <a:t>Remove duplicate lines from a sorted file.</a:t>
            </a:r>
          </a:p>
          <a:p>
            <a:pPr marL="311150" indent="-311150" algn="just">
              <a:lnSpc>
                <a:spcPct val="80000"/>
              </a:lnSpc>
              <a:spcBef>
                <a:spcPct val="50000"/>
              </a:spcBef>
              <a:spcAft>
                <a:spcPct val="0"/>
              </a:spcAft>
              <a:buClr>
                <a:schemeClr val="tx1"/>
              </a:buClr>
              <a:buSzPct val="100000"/>
              <a:buFont typeface="Wingdings" pitchFamily="2" charset="2"/>
              <a:buBlip>
                <a:blip r:embed="rId3"/>
              </a:buBlip>
            </a:pPr>
            <a:r>
              <a:rPr lang="en-US" sz="2000" b="1" dirty="0" err="1">
                <a:latin typeface="Times" pitchFamily="18" charset="0"/>
                <a:cs typeface="Times" pitchFamily="18" charset="0"/>
              </a:rPr>
              <a:t>wc</a:t>
            </a:r>
            <a:r>
              <a:rPr lang="en-US" sz="2000" dirty="0">
                <a:latin typeface="Times" pitchFamily="18" charset="0"/>
                <a:cs typeface="Times" pitchFamily="18" charset="0"/>
              </a:rPr>
              <a:t> Count lines, words, characters in a file. (</a:t>
            </a:r>
            <a:r>
              <a:rPr lang="en-US" sz="2000" dirty="0" err="1">
                <a:latin typeface="Times" pitchFamily="18" charset="0"/>
                <a:cs typeface="Times" pitchFamily="18" charset="0"/>
              </a:rPr>
              <a:t>wc</a:t>
            </a:r>
            <a:r>
              <a:rPr lang="en-US" sz="2000" dirty="0">
                <a:latin typeface="Times" pitchFamily="18" charset="0"/>
                <a:cs typeface="Times" pitchFamily="18" charset="0"/>
              </a:rPr>
              <a:t> –c/w/l &lt;filename&gt;).</a:t>
            </a:r>
          </a:p>
          <a:p>
            <a:pPr marL="311150" indent="-311150">
              <a:lnSpc>
                <a:spcPct val="80000"/>
              </a:lnSpc>
              <a:spcBef>
                <a:spcPct val="50000"/>
              </a:spcBef>
              <a:spcAft>
                <a:spcPct val="0"/>
              </a:spcAft>
              <a:buSzPct val="100000"/>
              <a:buFont typeface="Times New Roman" pitchFamily="18" charset="0"/>
              <a:buBlip>
                <a:blip r:embed="rId3"/>
              </a:buBlip>
            </a:pPr>
            <a:endParaRPr lang="en-US" sz="2000" dirty="0">
              <a:latin typeface="Times" pitchFamily="18" charset="0"/>
              <a:cs typeface="Times" pitchFamily="18" charset="0"/>
            </a:endParaRPr>
          </a:p>
        </p:txBody>
      </p:sp>
      <p:sp>
        <p:nvSpPr>
          <p:cNvPr id="84996"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IN"/>
          </a:p>
        </p:txBody>
      </p:sp>
      <p:sp>
        <p:nvSpPr>
          <p:cNvPr id="84999"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IN"/>
          </a:p>
        </p:txBody>
      </p:sp>
      <p:sp>
        <p:nvSpPr>
          <p:cNvPr id="85000" name="Text Box 8"/>
          <p:cNvSpPr txBox="1">
            <a:spLocks noChangeArrowheads="1"/>
          </p:cNvSpPr>
          <p:nvPr/>
        </p:nvSpPr>
        <p:spPr bwMode="auto">
          <a:xfrm>
            <a:off x="123825" y="104775"/>
            <a:ext cx="5819775" cy="347663"/>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400" b="1">
                <a:solidFill>
                  <a:schemeClr val="bg1"/>
                </a:solidFill>
                <a:latin typeface="Times New Roman" pitchFamily="18" charset="0"/>
              </a:rPr>
              <a:t>Linux Commands</a:t>
            </a:r>
          </a:p>
        </p:txBody>
      </p:sp>
      <p:sp>
        <p:nvSpPr>
          <p:cNvPr id="85001"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IN"/>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b="1" dirty="0" smtClean="0">
                <a:solidFill>
                  <a:schemeClr val="tx1"/>
                </a:solidFill>
                <a:latin typeface="Times" pitchFamily="18" charset="0"/>
                <a:cs typeface="Times" pitchFamily="18" charset="0"/>
              </a:rPr>
              <a:t>Red Hat System Configuration File</a:t>
            </a:r>
            <a:endParaRPr lang="en-GB" b="1" dirty="0">
              <a:solidFill>
                <a:schemeClr val="tx1"/>
              </a:solidFill>
              <a:latin typeface="Times" pitchFamily="18" charset="0"/>
              <a:cs typeface="Times" pitchFamily="18" charset="0"/>
            </a:endParaRPr>
          </a:p>
        </p:txBody>
      </p:sp>
      <p:sp>
        <p:nvSpPr>
          <p:cNvPr id="6" name="Content Placeholder 5"/>
          <p:cNvSpPr>
            <a:spLocks noGrp="1"/>
          </p:cNvSpPr>
          <p:nvPr>
            <p:ph sz="quarter" idx="1"/>
          </p:nvPr>
        </p:nvSpPr>
        <p:spPr/>
        <p:txBody>
          <a:bodyPr/>
          <a:lstStyle/>
          <a:p>
            <a:pPr algn="just"/>
            <a:r>
              <a:rPr lang="en-US" dirty="0" smtClean="0"/>
              <a:t>The Red Hat system configuration files can fall within a few different functions. </a:t>
            </a:r>
          </a:p>
          <a:p>
            <a:pPr algn="just"/>
            <a:r>
              <a:rPr lang="en-US" dirty="0" smtClean="0"/>
              <a:t>Some specify system duties, such as logging and automatically running programs with </a:t>
            </a:r>
            <a:r>
              <a:rPr lang="en-US" dirty="0" err="1" smtClean="0"/>
              <a:t>cron</a:t>
            </a:r>
            <a:r>
              <a:rPr lang="en-US" dirty="0" smtClean="0"/>
              <a:t>. </a:t>
            </a:r>
          </a:p>
          <a:p>
            <a:pPr algn="just"/>
            <a:r>
              <a:rPr lang="en-US" dirty="0" smtClean="0"/>
              <a:t>Some set default configurations for important programs such as send- mail and Bash. </a:t>
            </a:r>
          </a:p>
          <a:p>
            <a:pPr algn="just"/>
            <a:r>
              <a:rPr lang="en-US" dirty="0" smtClean="0"/>
              <a:t>And many other system configuration files are responsible for arranging the appearance of the system, such as setting the colors that show up when a directory listing is shown, and what banners pop up when someone logs in. </a:t>
            </a:r>
            <a:endParaRPr lang="en-GB"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chemeClr val="tx1"/>
                </a:solidFill>
                <a:latin typeface="Times" pitchFamily="18" charset="0"/>
                <a:cs typeface="Times" pitchFamily="18" charset="0"/>
              </a:rPr>
              <a:t>Examining the Network Configuration Files</a:t>
            </a:r>
            <a:endParaRPr lang="en-GB" b="1" dirty="0">
              <a:solidFill>
                <a:schemeClr val="tx1"/>
              </a:solidFill>
              <a:latin typeface="Times" pitchFamily="18" charset="0"/>
              <a:cs typeface="Times" pitchFamily="18" charset="0"/>
            </a:endParaRPr>
          </a:p>
        </p:txBody>
      </p:sp>
      <p:sp>
        <p:nvSpPr>
          <p:cNvPr id="3" name="Content Placeholder 2"/>
          <p:cNvSpPr>
            <a:spLocks noGrp="1"/>
          </p:cNvSpPr>
          <p:nvPr>
            <p:ph sz="quarter" idx="1"/>
          </p:nvPr>
        </p:nvSpPr>
        <p:spPr>
          <a:xfrm>
            <a:off x="914400" y="1447800"/>
            <a:ext cx="7772400" cy="5077544"/>
          </a:xfrm>
        </p:spPr>
        <p:txBody>
          <a:bodyPr>
            <a:normAutofit fontScale="62500" lnSpcReduction="20000"/>
          </a:bodyPr>
          <a:lstStyle/>
          <a:p>
            <a:pPr algn="just">
              <a:buNone/>
            </a:pPr>
            <a:r>
              <a:rPr lang="en-US" b="1" dirty="0" smtClean="0">
                <a:latin typeface="Times" pitchFamily="18" charset="0"/>
                <a:cs typeface="Times" pitchFamily="18" charset="0"/>
              </a:rPr>
              <a:t>Files to change when setting up a system or moving the system</a:t>
            </a:r>
            <a:endParaRPr lang="en-GB" dirty="0" smtClean="0">
              <a:latin typeface="Times" pitchFamily="18" charset="0"/>
              <a:cs typeface="Times" pitchFamily="18" charset="0"/>
            </a:endParaRPr>
          </a:p>
          <a:p>
            <a:pPr algn="just"/>
            <a:r>
              <a:rPr lang="en-US" dirty="0" smtClean="0">
                <a:latin typeface="Times" pitchFamily="18" charset="0"/>
                <a:cs typeface="Times" pitchFamily="18" charset="0"/>
              </a:rPr>
              <a:t>Whenever you set up a system to work on a new network, either because you’ve just installed Red Hat or you’re moving the machine from one location to another, a set of files need to be modified to get it working on the new network.</a:t>
            </a:r>
            <a:endParaRPr lang="en-GB" dirty="0" smtClean="0">
              <a:latin typeface="Times" pitchFamily="18" charset="0"/>
              <a:cs typeface="Times" pitchFamily="18" charset="0"/>
            </a:endParaRPr>
          </a:p>
          <a:p>
            <a:pPr algn="just">
              <a:buNone/>
            </a:pPr>
            <a:r>
              <a:rPr lang="en-US" b="1" dirty="0" smtClean="0">
                <a:latin typeface="Times" pitchFamily="18" charset="0"/>
                <a:cs typeface="Times" pitchFamily="18" charset="0"/>
              </a:rPr>
              <a:t>Set up the IP addresses of your network interfaces. Make changes to:</a:t>
            </a:r>
            <a:endParaRPr lang="en-GB" b="1" dirty="0" smtClean="0">
              <a:latin typeface="Times" pitchFamily="18" charset="0"/>
              <a:cs typeface="Times" pitchFamily="18" charset="0"/>
            </a:endParaRPr>
          </a:p>
          <a:p>
            <a:pPr algn="just"/>
            <a:r>
              <a:rPr lang="en-US" dirty="0" smtClean="0">
                <a:latin typeface="Times" pitchFamily="18" charset="0"/>
                <a:cs typeface="Times" pitchFamily="18" charset="0"/>
              </a:rPr>
              <a:t>/etc/</a:t>
            </a:r>
            <a:r>
              <a:rPr lang="en-US" dirty="0" err="1" smtClean="0">
                <a:latin typeface="Times" pitchFamily="18" charset="0"/>
                <a:cs typeface="Times" pitchFamily="18" charset="0"/>
              </a:rPr>
              <a:t>sysconfig</a:t>
            </a:r>
            <a:r>
              <a:rPr lang="en-US" dirty="0" smtClean="0">
                <a:latin typeface="Times" pitchFamily="18" charset="0"/>
                <a:cs typeface="Times" pitchFamily="18" charset="0"/>
              </a:rPr>
              <a:t>/network-scripts/ifcfg-eth0</a:t>
            </a:r>
            <a:endParaRPr lang="en-GB" dirty="0" smtClean="0">
              <a:latin typeface="Times" pitchFamily="18" charset="0"/>
              <a:cs typeface="Times" pitchFamily="18" charset="0"/>
            </a:endParaRPr>
          </a:p>
          <a:p>
            <a:pPr algn="just"/>
            <a:r>
              <a:rPr lang="en-US" dirty="0" smtClean="0">
                <a:latin typeface="Times" pitchFamily="18" charset="0"/>
                <a:cs typeface="Times" pitchFamily="18" charset="0"/>
              </a:rPr>
              <a:t>/etc/</a:t>
            </a:r>
            <a:r>
              <a:rPr lang="en-US" dirty="0" err="1" smtClean="0">
                <a:latin typeface="Times" pitchFamily="18" charset="0"/>
                <a:cs typeface="Times" pitchFamily="18" charset="0"/>
              </a:rPr>
              <a:t>sysconfig</a:t>
            </a:r>
            <a:r>
              <a:rPr lang="en-US" dirty="0" smtClean="0">
                <a:latin typeface="Times" pitchFamily="18" charset="0"/>
                <a:cs typeface="Times" pitchFamily="18" charset="0"/>
              </a:rPr>
              <a:t>/network-scripts/ifcfg-eth1</a:t>
            </a:r>
            <a:endParaRPr lang="en-GB" dirty="0" smtClean="0">
              <a:latin typeface="Times" pitchFamily="18" charset="0"/>
              <a:cs typeface="Times" pitchFamily="18" charset="0"/>
            </a:endParaRPr>
          </a:p>
          <a:p>
            <a:pPr algn="just">
              <a:buNone/>
            </a:pPr>
            <a:r>
              <a:rPr lang="en-US" b="1" dirty="0" smtClean="0">
                <a:latin typeface="Times" pitchFamily="18" charset="0"/>
                <a:cs typeface="Times" pitchFamily="18" charset="0"/>
              </a:rPr>
              <a:t>Set up the hostname of your machine. Make changes to:</a:t>
            </a:r>
            <a:endParaRPr lang="en-GB" b="1" dirty="0" smtClean="0">
              <a:latin typeface="Times" pitchFamily="18" charset="0"/>
              <a:cs typeface="Times" pitchFamily="18" charset="0"/>
            </a:endParaRPr>
          </a:p>
          <a:p>
            <a:pPr algn="just"/>
            <a:r>
              <a:rPr lang="en-US" dirty="0" smtClean="0">
                <a:latin typeface="Times" pitchFamily="18" charset="0"/>
                <a:cs typeface="Times" pitchFamily="18" charset="0"/>
              </a:rPr>
              <a:t>/etc/</a:t>
            </a:r>
            <a:r>
              <a:rPr lang="en-US" dirty="0" err="1" smtClean="0">
                <a:latin typeface="Times" pitchFamily="18" charset="0"/>
                <a:cs typeface="Times" pitchFamily="18" charset="0"/>
              </a:rPr>
              <a:t>sysconfig</a:t>
            </a:r>
            <a:r>
              <a:rPr lang="en-US" dirty="0" smtClean="0">
                <a:latin typeface="Times" pitchFamily="18" charset="0"/>
                <a:cs typeface="Times" pitchFamily="18" charset="0"/>
              </a:rPr>
              <a:t>/network</a:t>
            </a:r>
            <a:endParaRPr lang="en-GB" dirty="0" smtClean="0">
              <a:latin typeface="Times" pitchFamily="18" charset="0"/>
              <a:cs typeface="Times" pitchFamily="18" charset="0"/>
            </a:endParaRPr>
          </a:p>
          <a:p>
            <a:pPr algn="just"/>
            <a:r>
              <a:rPr lang="en-US" dirty="0" smtClean="0">
                <a:latin typeface="Times" pitchFamily="18" charset="0"/>
                <a:cs typeface="Times" pitchFamily="18" charset="0"/>
              </a:rPr>
              <a:t>/etc/hosts</a:t>
            </a:r>
            <a:endParaRPr lang="en-GB" dirty="0" smtClean="0">
              <a:latin typeface="Times" pitchFamily="18" charset="0"/>
              <a:cs typeface="Times" pitchFamily="18" charset="0"/>
            </a:endParaRPr>
          </a:p>
          <a:p>
            <a:pPr lvl="0" algn="just">
              <a:buNone/>
            </a:pPr>
            <a:r>
              <a:rPr lang="en-US" b="1" dirty="0" smtClean="0">
                <a:latin typeface="Times" pitchFamily="18" charset="0"/>
                <a:cs typeface="Times" pitchFamily="18" charset="0"/>
              </a:rPr>
              <a:t>Set up a default gateway. Make changes to:</a:t>
            </a:r>
            <a:endParaRPr lang="en-GB" b="1" dirty="0" smtClean="0">
              <a:latin typeface="Times" pitchFamily="18" charset="0"/>
              <a:cs typeface="Times" pitchFamily="18" charset="0"/>
            </a:endParaRPr>
          </a:p>
          <a:p>
            <a:pPr algn="just"/>
            <a:r>
              <a:rPr lang="en-US" dirty="0" smtClean="0">
                <a:latin typeface="Times" pitchFamily="18" charset="0"/>
                <a:cs typeface="Times" pitchFamily="18" charset="0"/>
              </a:rPr>
              <a:t>/etc/default-route</a:t>
            </a:r>
            <a:endParaRPr lang="en-GB" dirty="0" smtClean="0">
              <a:latin typeface="Times" pitchFamily="18" charset="0"/>
              <a:cs typeface="Times" pitchFamily="18" charset="0"/>
            </a:endParaRPr>
          </a:p>
          <a:p>
            <a:pPr lvl="0" algn="just">
              <a:buNone/>
            </a:pPr>
            <a:r>
              <a:rPr lang="en-US" b="1" dirty="0" smtClean="0">
                <a:latin typeface="Times" pitchFamily="18" charset="0"/>
                <a:cs typeface="Times" pitchFamily="18" charset="0"/>
              </a:rPr>
              <a:t>Set up the DNS servers to reference. Make changes to:</a:t>
            </a:r>
            <a:endParaRPr lang="en-GB" b="1" dirty="0" smtClean="0">
              <a:latin typeface="Times" pitchFamily="18" charset="0"/>
              <a:cs typeface="Times" pitchFamily="18" charset="0"/>
            </a:endParaRPr>
          </a:p>
          <a:p>
            <a:pPr algn="just"/>
            <a:r>
              <a:rPr lang="en-US" dirty="0" smtClean="0">
                <a:latin typeface="Times" pitchFamily="18" charset="0"/>
                <a:cs typeface="Times" pitchFamily="18" charset="0"/>
              </a:rPr>
              <a:t>/etc/</a:t>
            </a:r>
            <a:r>
              <a:rPr lang="en-US" dirty="0" err="1" smtClean="0">
                <a:latin typeface="Times" pitchFamily="18" charset="0"/>
                <a:cs typeface="Times" pitchFamily="18" charset="0"/>
              </a:rPr>
              <a:t>resolv.conf</a:t>
            </a:r>
            <a:endParaRPr lang="en-GB" dirty="0" smtClean="0">
              <a:latin typeface="Times" pitchFamily="18" charset="0"/>
              <a:cs typeface="Times" pitchFamily="18" charset="0"/>
            </a:endParaRPr>
          </a:p>
          <a:p>
            <a:pPr lvl="0" algn="just">
              <a:buNone/>
            </a:pPr>
            <a:r>
              <a:rPr lang="en-US" b="1" dirty="0" smtClean="0">
                <a:latin typeface="Times" pitchFamily="18" charset="0"/>
                <a:cs typeface="Times" pitchFamily="18" charset="0"/>
              </a:rPr>
              <a:t>Make a local file of hostname to IP address mappings. Make changes to:</a:t>
            </a:r>
            <a:endParaRPr lang="en-GB" b="1" dirty="0" smtClean="0">
              <a:latin typeface="Times" pitchFamily="18" charset="0"/>
              <a:cs typeface="Times" pitchFamily="18" charset="0"/>
            </a:endParaRPr>
          </a:p>
          <a:p>
            <a:pPr algn="just"/>
            <a:r>
              <a:rPr lang="en-US" dirty="0" smtClean="0">
                <a:latin typeface="Times" pitchFamily="18" charset="0"/>
                <a:cs typeface="Times" pitchFamily="18" charset="0"/>
              </a:rPr>
              <a:t>/etc/hosts</a:t>
            </a:r>
            <a:endParaRPr lang="en-GB" dirty="0" smtClean="0">
              <a:latin typeface="Times" pitchFamily="18" charset="0"/>
              <a:cs typeface="Times" pitchFamily="18" charset="0"/>
            </a:endParaRPr>
          </a:p>
          <a:p>
            <a:pPr algn="just">
              <a:buNone/>
            </a:pPr>
            <a:r>
              <a:rPr lang="en-US" b="1" dirty="0" smtClean="0">
                <a:latin typeface="Times" pitchFamily="18" charset="0"/>
                <a:cs typeface="Times" pitchFamily="18" charset="0"/>
              </a:rPr>
              <a:t>Set up the device order from which hostnames are looked up. Make changes to:</a:t>
            </a:r>
            <a:endParaRPr lang="en-GB" b="1" dirty="0" smtClean="0">
              <a:latin typeface="Times" pitchFamily="18" charset="0"/>
              <a:cs typeface="Times" pitchFamily="18" charset="0"/>
            </a:endParaRPr>
          </a:p>
          <a:p>
            <a:pPr algn="just"/>
            <a:r>
              <a:rPr lang="en-US" dirty="0" smtClean="0">
                <a:latin typeface="Times" pitchFamily="18" charset="0"/>
                <a:cs typeface="Times" pitchFamily="18" charset="0"/>
              </a:rPr>
              <a:t>/etc/</a:t>
            </a:r>
            <a:r>
              <a:rPr lang="en-US" dirty="0" err="1" smtClean="0">
                <a:latin typeface="Times" pitchFamily="18" charset="0"/>
                <a:cs typeface="Times" pitchFamily="18" charset="0"/>
              </a:rPr>
              <a:t>nsswitch.conf</a:t>
            </a:r>
            <a:endParaRPr lang="en-GB" dirty="0" smtClean="0">
              <a:latin typeface="Times" pitchFamily="18" charset="0"/>
              <a:cs typeface="Times" pitchFamily="18" charset="0"/>
            </a:endParaRPr>
          </a:p>
          <a:p>
            <a:pPr algn="just"/>
            <a:endParaRPr lang="en-GB" dirty="0">
              <a:latin typeface="Times" pitchFamily="18" charset="0"/>
              <a:cs typeface="Times"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tx1"/>
                </a:solidFill>
                <a:latin typeface="Times" pitchFamily="18" charset="0"/>
                <a:cs typeface="Times" pitchFamily="18" charset="0"/>
              </a:rPr>
              <a:t>System configuration files in the</a:t>
            </a:r>
            <a:r>
              <a:rPr lang="en-GB" sz="3200" b="1" dirty="0" smtClean="0">
                <a:solidFill>
                  <a:schemeClr val="tx1"/>
                </a:solidFill>
                <a:latin typeface="Times" pitchFamily="18" charset="0"/>
                <a:cs typeface="Times" pitchFamily="18" charset="0"/>
              </a:rPr>
              <a:t/>
            </a:r>
            <a:br>
              <a:rPr lang="en-GB" sz="3200" b="1" dirty="0" smtClean="0">
                <a:solidFill>
                  <a:schemeClr val="tx1"/>
                </a:solidFill>
                <a:latin typeface="Times" pitchFamily="18" charset="0"/>
                <a:cs typeface="Times" pitchFamily="18" charset="0"/>
              </a:rPr>
            </a:br>
            <a:r>
              <a:rPr lang="en-US" sz="3200" b="1" dirty="0" smtClean="0">
                <a:solidFill>
                  <a:schemeClr val="tx1"/>
                </a:solidFill>
                <a:latin typeface="Times" pitchFamily="18" charset="0"/>
                <a:cs typeface="Times" pitchFamily="18" charset="0"/>
              </a:rPr>
              <a:t>/etc/</a:t>
            </a:r>
            <a:r>
              <a:rPr lang="en-US" sz="3200" b="1" dirty="0" err="1" smtClean="0">
                <a:solidFill>
                  <a:schemeClr val="tx1"/>
                </a:solidFill>
                <a:latin typeface="Times" pitchFamily="18" charset="0"/>
                <a:cs typeface="Times" pitchFamily="18" charset="0"/>
              </a:rPr>
              <a:t>sysconfig</a:t>
            </a:r>
            <a:r>
              <a:rPr lang="en-US" sz="3200" b="1" dirty="0" smtClean="0">
                <a:solidFill>
                  <a:schemeClr val="tx1"/>
                </a:solidFill>
                <a:latin typeface="Times" pitchFamily="18" charset="0"/>
                <a:cs typeface="Times" pitchFamily="18" charset="0"/>
              </a:rPr>
              <a:t> directory</a:t>
            </a:r>
            <a:endParaRPr lang="en-GB" sz="3200" dirty="0">
              <a:solidFill>
                <a:schemeClr val="tx1"/>
              </a:solidFill>
              <a:latin typeface="Times" pitchFamily="18" charset="0"/>
              <a:cs typeface="Times" pitchFamily="18" charset="0"/>
            </a:endParaRPr>
          </a:p>
        </p:txBody>
      </p:sp>
      <p:sp>
        <p:nvSpPr>
          <p:cNvPr id="3" name="Content Placeholder 2"/>
          <p:cNvSpPr>
            <a:spLocks noGrp="1"/>
          </p:cNvSpPr>
          <p:nvPr>
            <p:ph sz="quarter" idx="1"/>
          </p:nvPr>
        </p:nvSpPr>
        <p:spPr/>
        <p:txBody>
          <a:bodyPr>
            <a:normAutofit fontScale="70000" lnSpcReduction="20000"/>
          </a:bodyPr>
          <a:lstStyle/>
          <a:p>
            <a:pPr algn="just"/>
            <a:r>
              <a:rPr lang="en-US" dirty="0" smtClean="0"/>
              <a:t>These files set the parameters used by many of the system hardware devices, as well  as the operation of some system services. </a:t>
            </a:r>
          </a:p>
          <a:p>
            <a:pPr algn="just">
              <a:buNone/>
            </a:pPr>
            <a:r>
              <a:rPr lang="en-US" b="1" dirty="0" smtClean="0"/>
              <a:t>APMD</a:t>
            </a:r>
            <a:endParaRPr lang="en-GB" b="1" dirty="0" smtClean="0"/>
          </a:p>
          <a:p>
            <a:pPr algn="just"/>
            <a:r>
              <a:rPr lang="en-US" dirty="0" err="1" smtClean="0"/>
              <a:t>apmd</a:t>
            </a:r>
            <a:r>
              <a:rPr lang="en-US" dirty="0" smtClean="0"/>
              <a:t> contains configuration information for the advanced power management </a:t>
            </a:r>
            <a:r>
              <a:rPr lang="en-US" dirty="0" err="1" smtClean="0"/>
              <a:t>dae</a:t>
            </a:r>
            <a:r>
              <a:rPr lang="en-US" dirty="0" smtClean="0"/>
              <a:t>- </a:t>
            </a:r>
            <a:r>
              <a:rPr lang="en-US" dirty="0" err="1" smtClean="0"/>
              <a:t>mon</a:t>
            </a:r>
            <a:r>
              <a:rPr lang="en-US" dirty="0" smtClean="0"/>
              <a:t> to follow. This is most useful for laptops rather than servers, since it contains lots of settings to suspend your </a:t>
            </a:r>
            <a:r>
              <a:rPr lang="en-US" dirty="0" err="1" smtClean="0"/>
              <a:t>linux</a:t>
            </a:r>
            <a:r>
              <a:rPr lang="en-US" dirty="0" smtClean="0"/>
              <a:t> machine, and restore it again.</a:t>
            </a:r>
            <a:endParaRPr lang="en-GB" dirty="0" smtClean="0"/>
          </a:p>
          <a:p>
            <a:pPr algn="just">
              <a:buNone/>
            </a:pPr>
            <a:r>
              <a:rPr lang="en-US" b="1" dirty="0" smtClean="0"/>
              <a:t>CLOCK</a:t>
            </a:r>
            <a:endParaRPr lang="en-GB" b="1" dirty="0" smtClean="0"/>
          </a:p>
          <a:p>
            <a:pPr algn="just"/>
            <a:r>
              <a:rPr lang="en-US" dirty="0" smtClean="0"/>
              <a:t>This file contains information on which time zone the machine is set to, and whether or not it is using Greenwich Mean Time for its system clock time.</a:t>
            </a:r>
            <a:endParaRPr lang="en-GB" dirty="0" smtClean="0"/>
          </a:p>
          <a:p>
            <a:pPr algn="just">
              <a:buNone/>
            </a:pPr>
            <a:r>
              <a:rPr lang="en-US" b="1" dirty="0" smtClean="0"/>
              <a:t>AMD</a:t>
            </a:r>
            <a:endParaRPr lang="en-GB" b="1" dirty="0" smtClean="0"/>
          </a:p>
          <a:p>
            <a:pPr algn="just"/>
            <a:r>
              <a:rPr lang="en-US" dirty="0" err="1" smtClean="0"/>
              <a:t>amd</a:t>
            </a:r>
            <a:r>
              <a:rPr lang="en-US" dirty="0" smtClean="0"/>
              <a:t> is the file system </a:t>
            </a:r>
            <a:r>
              <a:rPr lang="en-US" dirty="0" err="1" smtClean="0"/>
              <a:t>automounter</a:t>
            </a:r>
            <a:r>
              <a:rPr lang="en-US" dirty="0" smtClean="0"/>
              <a:t> daemon. It automatically mounts an </a:t>
            </a:r>
            <a:r>
              <a:rPr lang="en-US" dirty="0" err="1" smtClean="0"/>
              <a:t>unmounted</a:t>
            </a:r>
            <a:r>
              <a:rPr lang="en-US" dirty="0" smtClean="0"/>
              <a:t> file system whenever a file or directory within that file system is accessed. File sys- </a:t>
            </a:r>
            <a:r>
              <a:rPr lang="en-US" dirty="0" err="1" smtClean="0"/>
              <a:t>tems</a:t>
            </a:r>
            <a:r>
              <a:rPr lang="en-US" dirty="0" smtClean="0"/>
              <a:t> are automatically </a:t>
            </a:r>
            <a:r>
              <a:rPr lang="en-US" dirty="0" err="1" smtClean="0"/>
              <a:t>unmounted</a:t>
            </a:r>
            <a:r>
              <a:rPr lang="en-US" dirty="0" smtClean="0"/>
              <a:t> again after a period of disuse.</a:t>
            </a:r>
          </a:p>
          <a:p>
            <a:pPr>
              <a:buNone/>
            </a:pPr>
            <a:r>
              <a:rPr lang="en-US" b="1" dirty="0" smtClean="0"/>
              <a:t>UPS</a:t>
            </a:r>
            <a:endParaRPr lang="en-GB" b="1" dirty="0" smtClean="0"/>
          </a:p>
          <a:p>
            <a:r>
              <a:rPr lang="en-US" dirty="0" smtClean="0"/>
              <a:t>This file contains information on what UPS is attached to your system. You can specify your UPS model, to make it easier for the Linux system to communicate with your UPS when the UPS needs to shut down the system.</a:t>
            </a:r>
            <a:endParaRPr lang="en-GB" dirty="0" smtClean="0"/>
          </a:p>
          <a:p>
            <a:pPr algn="just"/>
            <a:endParaRPr lang="en-GB" dirty="0" smtClean="0"/>
          </a:p>
          <a:p>
            <a:pPr algn="just"/>
            <a:endParaRPr lang="en-GB"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latin typeface="Times" pitchFamily="18" charset="0"/>
                <a:cs typeface="Times" pitchFamily="18" charset="0"/>
              </a:rPr>
              <a:t>Components of Linux System</a:t>
            </a:r>
            <a:endParaRPr lang="en-GB" b="1" dirty="0">
              <a:latin typeface="Times" pitchFamily="18" charset="0"/>
              <a:cs typeface="Times" pitchFamily="18" charset="0"/>
            </a:endParaRPr>
          </a:p>
        </p:txBody>
      </p:sp>
      <p:sp>
        <p:nvSpPr>
          <p:cNvPr id="3" name="Content Placeholder 2"/>
          <p:cNvSpPr>
            <a:spLocks noGrp="1"/>
          </p:cNvSpPr>
          <p:nvPr>
            <p:ph sz="quarter" idx="1"/>
          </p:nvPr>
        </p:nvSpPr>
        <p:spPr/>
        <p:txBody>
          <a:bodyPr>
            <a:normAutofit lnSpcReduction="10000"/>
          </a:bodyPr>
          <a:lstStyle/>
          <a:p>
            <a:pPr algn="just"/>
            <a:r>
              <a:rPr lang="en-GB" sz="2000" b="1" dirty="0" smtClean="0">
                <a:latin typeface="Times New Roman" pitchFamily="18" charset="0"/>
                <a:cs typeface="Times New Roman" pitchFamily="18" charset="0"/>
              </a:rPr>
              <a:t>Kernel</a:t>
            </a:r>
            <a:r>
              <a:rPr lang="en-GB" sz="2000" dirty="0" smtClean="0">
                <a:latin typeface="Times New Roman" pitchFamily="18" charset="0"/>
                <a:cs typeface="Times New Roman" pitchFamily="18" charset="0"/>
              </a:rPr>
              <a:t> − Kernel is the core part of Linux. It is responsible for all major activities of this operating system. It consists of various modules and it interacts directly with the underlying hardware. Kernel provides the required abstraction to hide low level hardware details to system or application programs.</a:t>
            </a:r>
          </a:p>
          <a:p>
            <a:pPr algn="just"/>
            <a:r>
              <a:rPr lang="en-GB" sz="2000" b="1" dirty="0" smtClean="0">
                <a:latin typeface="Times New Roman" pitchFamily="18" charset="0"/>
                <a:cs typeface="Times New Roman" pitchFamily="18" charset="0"/>
              </a:rPr>
              <a:t>System Library</a:t>
            </a:r>
            <a:r>
              <a:rPr lang="en-GB" sz="2000" dirty="0" smtClean="0">
                <a:latin typeface="Times New Roman" pitchFamily="18" charset="0"/>
                <a:cs typeface="Times New Roman" pitchFamily="18" charset="0"/>
              </a:rPr>
              <a:t> − System libraries are special functions or programs using which application programs or system utilities accesses Kernel's features. These libraries implement most of the functionalities of the operating system and do not requires kernel module's code access rights.</a:t>
            </a:r>
          </a:p>
          <a:p>
            <a:pPr algn="just"/>
            <a:r>
              <a:rPr lang="en-GB" sz="2000" b="1" dirty="0" smtClean="0">
                <a:latin typeface="Times New Roman" pitchFamily="18" charset="0"/>
                <a:cs typeface="Times New Roman" pitchFamily="18" charset="0"/>
              </a:rPr>
              <a:t>System Utility</a:t>
            </a:r>
            <a:r>
              <a:rPr lang="en-GB" sz="2000" dirty="0" smtClean="0">
                <a:latin typeface="Times New Roman" pitchFamily="18" charset="0"/>
                <a:cs typeface="Times New Roman" pitchFamily="18" charset="0"/>
              </a:rPr>
              <a:t> − System Utility programs are responsible to do specialized, individual level tasks.</a:t>
            </a:r>
          </a:p>
          <a:p>
            <a:pPr algn="just"/>
            <a:r>
              <a:rPr lang="en-GB" sz="2000" dirty="0" smtClean="0">
                <a:latin typeface="Times New Roman" pitchFamily="18" charset="0"/>
                <a:cs typeface="Times New Roman" pitchFamily="18" charset="0"/>
              </a:rPr>
              <a:t/>
            </a:r>
            <a:br>
              <a:rPr lang="en-GB" sz="2000" dirty="0" smtClean="0">
                <a:latin typeface="Times New Roman" pitchFamily="18" charset="0"/>
                <a:cs typeface="Times New Roman" pitchFamily="18" charset="0"/>
              </a:rPr>
            </a:br>
            <a:endParaRPr lang="en-GB"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inux_os.jpg"/>
          <p:cNvPicPr>
            <a:picLocks noGrp="1" noChangeAspect="1"/>
          </p:cNvPicPr>
          <p:nvPr>
            <p:ph sz="quarter" idx="1"/>
          </p:nvPr>
        </p:nvPicPr>
        <p:blipFill>
          <a:blip r:embed="rId2" cstate="print"/>
          <a:stretch>
            <a:fillRect/>
          </a:stretch>
        </p:blipFill>
        <p:spPr>
          <a:xfrm>
            <a:off x="611560" y="404664"/>
            <a:ext cx="7920880" cy="6192688"/>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Times" pitchFamily="18" charset="0"/>
                <a:cs typeface="Times" pitchFamily="18" charset="0"/>
              </a:rPr>
              <a:t>Duties of the system administration</a:t>
            </a:r>
            <a:endParaRPr lang="en-GB" b="1" dirty="0">
              <a:latin typeface="Times" pitchFamily="18" charset="0"/>
              <a:cs typeface="Times" pitchFamily="18" charset="0"/>
            </a:endParaRPr>
          </a:p>
        </p:txBody>
      </p:sp>
      <p:sp>
        <p:nvSpPr>
          <p:cNvPr id="3" name="Content Placeholder 2"/>
          <p:cNvSpPr>
            <a:spLocks noGrp="1"/>
          </p:cNvSpPr>
          <p:nvPr>
            <p:ph sz="quarter" idx="1"/>
          </p:nvPr>
        </p:nvSpPr>
        <p:spPr/>
        <p:txBody>
          <a:bodyPr>
            <a:normAutofit/>
          </a:bodyPr>
          <a:lstStyle/>
          <a:p>
            <a:r>
              <a:rPr lang="en-GB" sz="1800" dirty="0" smtClean="0">
                <a:latin typeface="Times New Roman" pitchFamily="18" charset="0"/>
                <a:cs typeface="Times New Roman" pitchFamily="18" charset="0"/>
              </a:rPr>
              <a:t>Installing and configuring software, hardware and networks</a:t>
            </a:r>
          </a:p>
          <a:p>
            <a:r>
              <a:rPr lang="en-GB" sz="1800" dirty="0" smtClean="0">
                <a:latin typeface="Times New Roman" pitchFamily="18" charset="0"/>
                <a:cs typeface="Times New Roman" pitchFamily="18" charset="0"/>
              </a:rPr>
              <a:t>Monitoring system performance and troubleshooting issues</a:t>
            </a:r>
          </a:p>
          <a:p>
            <a:r>
              <a:rPr lang="en-GB" sz="1800" dirty="0" smtClean="0">
                <a:latin typeface="Times New Roman" pitchFamily="18" charset="0"/>
                <a:cs typeface="Times New Roman" pitchFamily="18" charset="0"/>
              </a:rPr>
              <a:t>Ensuring security</a:t>
            </a:r>
          </a:p>
          <a:p>
            <a:r>
              <a:rPr lang="en-GB" sz="1800" dirty="0" smtClean="0">
                <a:latin typeface="Times New Roman" pitchFamily="18" charset="0"/>
                <a:cs typeface="Times New Roman" pitchFamily="18" charset="0"/>
              </a:rPr>
              <a:t>Install and configure software and hardware</a:t>
            </a:r>
          </a:p>
          <a:p>
            <a:r>
              <a:rPr lang="en-GB" sz="1800" dirty="0" smtClean="0">
                <a:latin typeface="Times New Roman" pitchFamily="18" charset="0"/>
                <a:cs typeface="Times New Roman" pitchFamily="18" charset="0"/>
              </a:rPr>
              <a:t>Manage network servers and technology tools</a:t>
            </a:r>
          </a:p>
          <a:p>
            <a:r>
              <a:rPr lang="en-GB" sz="1800" dirty="0" smtClean="0">
                <a:latin typeface="Times New Roman" pitchFamily="18" charset="0"/>
                <a:cs typeface="Times New Roman" pitchFamily="18" charset="0"/>
              </a:rPr>
              <a:t>Set up accounts and workstations</a:t>
            </a:r>
          </a:p>
          <a:p>
            <a:r>
              <a:rPr lang="en-GB" sz="1800" dirty="0" smtClean="0">
                <a:latin typeface="Times New Roman" pitchFamily="18" charset="0"/>
                <a:cs typeface="Times New Roman" pitchFamily="18" charset="0"/>
              </a:rPr>
              <a:t>Monitor performance and maintain systems according to requirements</a:t>
            </a:r>
          </a:p>
          <a:p>
            <a:r>
              <a:rPr lang="en-GB" sz="1800" dirty="0" smtClean="0">
                <a:latin typeface="Times New Roman" pitchFamily="18" charset="0"/>
                <a:cs typeface="Times New Roman" pitchFamily="18" charset="0"/>
              </a:rPr>
              <a:t>Troubleshoot issues and outages</a:t>
            </a:r>
          </a:p>
          <a:p>
            <a:r>
              <a:rPr lang="en-GB" sz="1800" dirty="0" smtClean="0">
                <a:latin typeface="Times New Roman" pitchFamily="18" charset="0"/>
                <a:cs typeface="Times New Roman" pitchFamily="18" charset="0"/>
              </a:rPr>
              <a:t>Ensure security through access controls, backups and firewalls</a:t>
            </a:r>
          </a:p>
          <a:p>
            <a:r>
              <a:rPr lang="en-GB" sz="1800" dirty="0" smtClean="0">
                <a:latin typeface="Times New Roman" pitchFamily="18" charset="0"/>
                <a:cs typeface="Times New Roman" pitchFamily="18" charset="0"/>
              </a:rPr>
              <a:t>Upgrade systems with new releases and models</a:t>
            </a:r>
          </a:p>
          <a:p>
            <a:r>
              <a:rPr lang="en-GB" sz="1800" dirty="0" smtClean="0">
                <a:latin typeface="Times New Roman" pitchFamily="18" charset="0"/>
                <a:cs typeface="Times New Roman" pitchFamily="18" charset="0"/>
              </a:rPr>
              <a:t>Develop expertise to train staff on new technologies</a:t>
            </a:r>
          </a:p>
          <a:p>
            <a:r>
              <a:rPr lang="en-GB" sz="1800" dirty="0" smtClean="0">
                <a:latin typeface="Times New Roman" pitchFamily="18" charset="0"/>
                <a:cs typeface="Times New Roman" pitchFamily="18" charset="0"/>
              </a:rPr>
              <a:t>Build an internal wiki with technical documentation, manuals and IT policies</a:t>
            </a:r>
            <a:endParaRPr lang="en-GB"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Planning the network</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IN" sz="2000" dirty="0">
                <a:latin typeface="Times New Roman" pitchFamily="18" charset="0"/>
                <a:cs typeface="Times New Roman" pitchFamily="18" charset="0"/>
              </a:rPr>
              <a:t>It is important to plan your environment's networking topology and subnets so that you can properly map roles and services to correctly communicate with each other</a:t>
            </a:r>
            <a:r>
              <a:rPr lang="en-IN"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Understanding topologies</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Determining system requirements</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Planning and Implementing Security :           	</a:t>
            </a:r>
          </a:p>
          <a:p>
            <a:pPr>
              <a:buNone/>
            </a:pPr>
            <a:r>
              <a:rPr lang="en-US" sz="2000" dirty="0" smtClean="0">
                <a:latin typeface="Times New Roman" pitchFamily="18" charset="0"/>
                <a:cs typeface="Times New Roman" pitchFamily="18" charset="0"/>
              </a:rPr>
              <a:t>		Formulating a security policy- </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)AN EFFECTIVE PASSWORD POLICY</a:t>
            </a:r>
          </a:p>
          <a:p>
            <a:pPr>
              <a:buNone/>
            </a:pPr>
            <a:r>
              <a:rPr lang="en-US" sz="2000" dirty="0" smtClean="0">
                <a:latin typeface="Times New Roman" pitchFamily="18" charset="0"/>
                <a:cs typeface="Times New Roman" pitchFamily="18" charset="0"/>
              </a:rPr>
              <a:t>		(ii) GENERAL SECURITY RULES</a:t>
            </a:r>
          </a:p>
          <a:p>
            <a:pPr>
              <a:buNone/>
            </a:pPr>
            <a:r>
              <a:rPr lang="en-US" sz="2000" dirty="0" smtClean="0">
                <a:latin typeface="Times New Roman" pitchFamily="18" charset="0"/>
                <a:cs typeface="Times New Roman" pitchFamily="18" charset="0"/>
              </a:rPr>
              <a:t>		(iii) SECURITY UPDATES</a:t>
            </a:r>
            <a:endParaRPr lang="en-IN"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(iv) </a:t>
            </a:r>
            <a:r>
              <a:rPr lang="en-US" sz="2000" dirty="0" smtClean="0">
                <a:latin typeface="Times New Roman" pitchFamily="18" charset="0"/>
                <a:cs typeface="Times New Roman" pitchFamily="18" charset="0"/>
              </a:rPr>
              <a:t>AN APPROPRIATE FIREWALL SYSTEM</a:t>
            </a:r>
          </a:p>
          <a:p>
            <a:r>
              <a:rPr lang="en-US" sz="2000" dirty="0" smtClean="0">
                <a:latin typeface="Times New Roman" pitchFamily="18" charset="0"/>
                <a:cs typeface="Times New Roman" pitchFamily="18" charset="0"/>
              </a:rPr>
              <a:t>Planning for Recovery from Disasters</a:t>
            </a: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71400"/>
            <a:ext cx="8229600" cy="1143000"/>
          </a:xfrm>
        </p:spPr>
        <p:txBody>
          <a:bodyPr/>
          <a:lstStyle/>
          <a:p>
            <a:r>
              <a:rPr lang="en-GB" b="1" dirty="0" smtClean="0">
                <a:latin typeface="Times New Roman" pitchFamily="18" charset="0"/>
                <a:cs typeface="Times New Roman" pitchFamily="18" charset="0"/>
              </a:rPr>
              <a:t>File System hierarchy</a:t>
            </a:r>
            <a:endParaRPr lang="en-GB" b="1" dirty="0">
              <a:latin typeface="Times New Roman" pitchFamily="18" charset="0"/>
              <a:cs typeface="Times New Roman" pitchFamily="18" charset="0"/>
            </a:endParaRPr>
          </a:p>
        </p:txBody>
      </p:sp>
      <p:pic>
        <p:nvPicPr>
          <p:cNvPr id="4" name="Content Placeholder 3" descr="Linux-Directory-Structure.jpeg"/>
          <p:cNvPicPr>
            <a:picLocks noGrp="1" noChangeAspect="1"/>
          </p:cNvPicPr>
          <p:nvPr>
            <p:ph sz="quarter" idx="1"/>
          </p:nvPr>
        </p:nvPicPr>
        <p:blipFill>
          <a:blip r:embed="rId2" cstate="print"/>
          <a:stretch>
            <a:fillRect/>
          </a:stretch>
        </p:blipFill>
        <p:spPr>
          <a:xfrm>
            <a:off x="323528" y="908720"/>
            <a:ext cx="8424936" cy="5616624"/>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48680"/>
            <a:ext cx="8229600" cy="5976664"/>
          </a:xfrm>
        </p:spPr>
        <p:txBody>
          <a:bodyPr>
            <a:normAutofit/>
          </a:bodyPr>
          <a:lstStyle/>
          <a:p>
            <a:pPr algn="just" fontAlgn="base"/>
            <a:r>
              <a:rPr lang="en-GB" sz="1800" b="1" dirty="0" smtClean="0">
                <a:latin typeface="Times New Roman" pitchFamily="18" charset="0"/>
                <a:cs typeface="Times New Roman" pitchFamily="18" charset="0"/>
              </a:rPr>
              <a:t>/bin </a:t>
            </a:r>
            <a:r>
              <a:rPr lang="en-GB" sz="1800" dirty="0" smtClean="0">
                <a:latin typeface="Times New Roman" pitchFamily="18" charset="0"/>
                <a:cs typeface="Times New Roman" pitchFamily="18" charset="0"/>
              </a:rPr>
              <a:t>: All the executable binary programs (file) required during booting, repairing, files required to run into single-user-mode, and other important, basic commands viz., </a:t>
            </a:r>
            <a:r>
              <a:rPr lang="en-GB" sz="1800" u="sng" dirty="0" smtClean="0">
                <a:latin typeface="Times New Roman" pitchFamily="18" charset="0"/>
                <a:cs typeface="Times New Roman" pitchFamily="18" charset="0"/>
                <a:hlinkClick r:id="rId2"/>
              </a:rPr>
              <a:t>cat</a:t>
            </a:r>
            <a:r>
              <a:rPr lang="en-GB" sz="1800" dirty="0" smtClean="0">
                <a:latin typeface="Times New Roman" pitchFamily="18" charset="0"/>
                <a:cs typeface="Times New Roman" pitchFamily="18" charset="0"/>
              </a:rPr>
              <a:t>, </a:t>
            </a:r>
            <a:r>
              <a:rPr lang="en-GB" sz="1800" u="sng" dirty="0" smtClean="0">
                <a:latin typeface="Times New Roman" pitchFamily="18" charset="0"/>
                <a:cs typeface="Times New Roman" pitchFamily="18" charset="0"/>
                <a:hlinkClick r:id="rId3"/>
              </a:rPr>
              <a:t>du</a:t>
            </a:r>
            <a:r>
              <a:rPr lang="en-GB" sz="1800" dirty="0" smtClean="0">
                <a:latin typeface="Times New Roman" pitchFamily="18" charset="0"/>
                <a:cs typeface="Times New Roman" pitchFamily="18" charset="0"/>
              </a:rPr>
              <a:t>, </a:t>
            </a:r>
            <a:r>
              <a:rPr lang="en-GB" sz="1800" u="sng" dirty="0" err="1" smtClean="0">
                <a:latin typeface="Times New Roman" pitchFamily="18" charset="0"/>
                <a:cs typeface="Times New Roman" pitchFamily="18" charset="0"/>
                <a:hlinkClick r:id="rId4"/>
              </a:rPr>
              <a:t>df</a:t>
            </a:r>
            <a:r>
              <a:rPr lang="en-GB" sz="1800" dirty="0" smtClean="0">
                <a:latin typeface="Times New Roman" pitchFamily="18" charset="0"/>
                <a:cs typeface="Times New Roman" pitchFamily="18" charset="0"/>
              </a:rPr>
              <a:t>, </a:t>
            </a:r>
            <a:r>
              <a:rPr lang="en-GB" sz="1800" u="sng" dirty="0" smtClean="0">
                <a:latin typeface="Times New Roman" pitchFamily="18" charset="0"/>
                <a:cs typeface="Times New Roman" pitchFamily="18" charset="0"/>
                <a:hlinkClick r:id="rId5"/>
              </a:rPr>
              <a:t>tar</a:t>
            </a:r>
            <a:r>
              <a:rPr lang="en-GB" sz="1800" dirty="0" smtClean="0">
                <a:latin typeface="Times New Roman" pitchFamily="18" charset="0"/>
                <a:cs typeface="Times New Roman" pitchFamily="18" charset="0"/>
              </a:rPr>
              <a:t>, </a:t>
            </a:r>
            <a:r>
              <a:rPr lang="en-GB" sz="1800" u="sng" dirty="0" smtClean="0">
                <a:latin typeface="Times New Roman" pitchFamily="18" charset="0"/>
                <a:cs typeface="Times New Roman" pitchFamily="18" charset="0"/>
                <a:hlinkClick r:id="rId6"/>
              </a:rPr>
              <a:t>rpm</a:t>
            </a:r>
            <a:r>
              <a:rPr lang="en-GB" sz="1800" dirty="0" smtClean="0">
                <a:latin typeface="Times New Roman" pitchFamily="18" charset="0"/>
                <a:cs typeface="Times New Roman" pitchFamily="18" charset="0"/>
              </a:rPr>
              <a:t>, </a:t>
            </a:r>
            <a:r>
              <a:rPr lang="en-GB" sz="1800" u="sng" dirty="0" err="1" smtClean="0">
                <a:latin typeface="Times New Roman" pitchFamily="18" charset="0"/>
                <a:cs typeface="Times New Roman" pitchFamily="18" charset="0"/>
                <a:hlinkClick r:id="rId7"/>
              </a:rPr>
              <a:t>wc</a:t>
            </a:r>
            <a:r>
              <a:rPr lang="en-GB" sz="1800" u="sng" dirty="0" smtClean="0">
                <a:latin typeface="Times New Roman" pitchFamily="18" charset="0"/>
                <a:cs typeface="Times New Roman" pitchFamily="18" charset="0"/>
                <a:hlinkClick r:id="rId7"/>
              </a:rPr>
              <a:t>, </a:t>
            </a:r>
            <a:r>
              <a:rPr lang="en-GB" sz="1800" dirty="0" smtClean="0">
                <a:latin typeface="Times New Roman" pitchFamily="18" charset="0"/>
                <a:cs typeface="Times New Roman" pitchFamily="18" charset="0"/>
              </a:rPr>
              <a:t> etc.</a:t>
            </a:r>
          </a:p>
          <a:p>
            <a:pPr algn="just" fontAlgn="base"/>
            <a:r>
              <a:rPr lang="en-GB" sz="1800" b="1" dirty="0" smtClean="0">
                <a:latin typeface="Times New Roman" pitchFamily="18" charset="0"/>
                <a:cs typeface="Times New Roman" pitchFamily="18" charset="0"/>
              </a:rPr>
              <a:t>/boot : </a:t>
            </a:r>
            <a:r>
              <a:rPr lang="en-GB" sz="1800" dirty="0" smtClean="0">
                <a:latin typeface="Times New Roman" pitchFamily="18" charset="0"/>
                <a:cs typeface="Times New Roman" pitchFamily="18" charset="0"/>
              </a:rPr>
              <a:t>Holds important files during </a:t>
            </a:r>
            <a:r>
              <a:rPr lang="en-GB" sz="1800" u="sng" dirty="0" smtClean="0">
                <a:latin typeface="Times New Roman" pitchFamily="18" charset="0"/>
                <a:cs typeface="Times New Roman" pitchFamily="18" charset="0"/>
              </a:rPr>
              <a:t>boot-up process</a:t>
            </a:r>
            <a:r>
              <a:rPr lang="en-GB" sz="1800" dirty="0" smtClean="0">
                <a:latin typeface="Times New Roman" pitchFamily="18" charset="0"/>
                <a:cs typeface="Times New Roman" pitchFamily="18" charset="0"/>
              </a:rPr>
              <a:t>, including Linux Kernel.</a:t>
            </a:r>
          </a:p>
          <a:p>
            <a:pPr algn="just" fontAlgn="base"/>
            <a:r>
              <a:rPr lang="en-GB" sz="1800" b="1" dirty="0" smtClean="0">
                <a:latin typeface="Times New Roman" pitchFamily="18" charset="0"/>
                <a:cs typeface="Times New Roman" pitchFamily="18" charset="0"/>
              </a:rPr>
              <a:t>/dev : </a:t>
            </a:r>
            <a:r>
              <a:rPr lang="en-GB" sz="1800" dirty="0" smtClean="0">
                <a:latin typeface="Times New Roman" pitchFamily="18" charset="0"/>
                <a:cs typeface="Times New Roman" pitchFamily="18" charset="0"/>
              </a:rPr>
              <a:t>Contains device files for all the hardware devices on the machine e.g., </a:t>
            </a:r>
            <a:r>
              <a:rPr lang="en-GB" sz="1800" dirty="0" err="1" smtClean="0">
                <a:latin typeface="Times New Roman" pitchFamily="18" charset="0"/>
                <a:cs typeface="Times New Roman" pitchFamily="18" charset="0"/>
              </a:rPr>
              <a:t>cdrom</a:t>
            </a:r>
            <a:r>
              <a:rPr lang="en-GB" sz="1800" dirty="0" smtClean="0">
                <a:latin typeface="Times New Roman" pitchFamily="18" charset="0"/>
                <a:cs typeface="Times New Roman" pitchFamily="18" charset="0"/>
              </a:rPr>
              <a:t>, </a:t>
            </a:r>
            <a:r>
              <a:rPr lang="en-GB" sz="1800" dirty="0" err="1" smtClean="0">
                <a:latin typeface="Times New Roman" pitchFamily="18" charset="0"/>
                <a:cs typeface="Times New Roman" pitchFamily="18" charset="0"/>
              </a:rPr>
              <a:t>cpu</a:t>
            </a:r>
            <a:r>
              <a:rPr lang="en-GB" sz="1800" dirty="0" smtClean="0">
                <a:latin typeface="Times New Roman" pitchFamily="18" charset="0"/>
                <a:cs typeface="Times New Roman" pitchFamily="18" charset="0"/>
              </a:rPr>
              <a:t>, etc</a:t>
            </a:r>
          </a:p>
          <a:p>
            <a:pPr algn="just" fontAlgn="base"/>
            <a:r>
              <a:rPr lang="en-GB" sz="1800" b="1" dirty="0" smtClean="0">
                <a:latin typeface="Times New Roman" pitchFamily="18" charset="0"/>
                <a:cs typeface="Times New Roman" pitchFamily="18" charset="0"/>
              </a:rPr>
              <a:t>/etc </a:t>
            </a:r>
            <a:r>
              <a:rPr lang="en-GB" sz="1800" dirty="0" smtClean="0">
                <a:latin typeface="Times New Roman" pitchFamily="18" charset="0"/>
                <a:cs typeface="Times New Roman" pitchFamily="18" charset="0"/>
              </a:rPr>
              <a:t>: Contains Application’s configuration files, </a:t>
            </a:r>
            <a:r>
              <a:rPr lang="en-GB" sz="1800" dirty="0" err="1" smtClean="0">
                <a:latin typeface="Times New Roman" pitchFamily="18" charset="0"/>
                <a:cs typeface="Times New Roman" pitchFamily="18" charset="0"/>
              </a:rPr>
              <a:t>startup</a:t>
            </a:r>
            <a:r>
              <a:rPr lang="en-GB" sz="1800" dirty="0" smtClean="0">
                <a:latin typeface="Times New Roman" pitchFamily="18" charset="0"/>
                <a:cs typeface="Times New Roman" pitchFamily="18" charset="0"/>
              </a:rPr>
              <a:t>, shutdown, start, stop script for every individual program.</a:t>
            </a:r>
          </a:p>
          <a:p>
            <a:pPr algn="just" fontAlgn="base"/>
            <a:r>
              <a:rPr lang="en-GB" sz="1800" b="1" dirty="0" smtClean="0">
                <a:latin typeface="Times New Roman" pitchFamily="18" charset="0"/>
                <a:cs typeface="Times New Roman" pitchFamily="18" charset="0"/>
              </a:rPr>
              <a:t>/home </a:t>
            </a:r>
            <a:r>
              <a:rPr lang="en-GB" sz="1800" dirty="0" smtClean="0">
                <a:latin typeface="Times New Roman" pitchFamily="18" charset="0"/>
                <a:cs typeface="Times New Roman" pitchFamily="18" charset="0"/>
              </a:rPr>
              <a:t>: Home directory of the users. Every time a new user is created, a directory in the name of user is created within home directory which contains other directories like Desktop, Downloads, Documents, etc.</a:t>
            </a:r>
          </a:p>
          <a:p>
            <a:pPr algn="just" fontAlgn="base"/>
            <a:r>
              <a:rPr lang="en-GB" sz="1800" b="1" dirty="0" smtClean="0">
                <a:latin typeface="Times New Roman" pitchFamily="18" charset="0"/>
                <a:cs typeface="Times New Roman" pitchFamily="18" charset="0"/>
              </a:rPr>
              <a:t>/lib : </a:t>
            </a:r>
            <a:r>
              <a:rPr lang="en-GB" sz="1800" dirty="0" smtClean="0">
                <a:latin typeface="Times New Roman" pitchFamily="18" charset="0"/>
                <a:cs typeface="Times New Roman" pitchFamily="18" charset="0"/>
              </a:rPr>
              <a:t>The Lib directory contains kernel modules and shared library images required to boot the system and run commands in root file system.</a:t>
            </a:r>
          </a:p>
          <a:p>
            <a:pPr algn="just" fontAlgn="base"/>
            <a:r>
              <a:rPr lang="en-GB" sz="1800" b="1" dirty="0" smtClean="0">
                <a:latin typeface="Times New Roman" pitchFamily="18" charset="0"/>
                <a:cs typeface="Times New Roman" pitchFamily="18" charset="0"/>
              </a:rPr>
              <a:t>/media</a:t>
            </a:r>
            <a:r>
              <a:rPr lang="en-GB" sz="1800" dirty="0" smtClean="0">
                <a:latin typeface="Times New Roman" pitchFamily="18" charset="0"/>
                <a:cs typeface="Times New Roman" pitchFamily="18" charset="0"/>
              </a:rPr>
              <a:t> : Temporary mount directory is created for removable devices viz., media/</a:t>
            </a:r>
            <a:r>
              <a:rPr lang="en-GB" sz="1800" dirty="0" err="1" smtClean="0">
                <a:latin typeface="Times New Roman" pitchFamily="18" charset="0"/>
                <a:cs typeface="Times New Roman" pitchFamily="18" charset="0"/>
              </a:rPr>
              <a:t>cdrom</a:t>
            </a:r>
            <a:r>
              <a:rPr lang="en-GB" sz="1800" dirty="0" smtClean="0">
                <a:latin typeface="Times New Roman" pitchFamily="18" charset="0"/>
                <a:cs typeface="Times New Roman" pitchFamily="18" charset="0"/>
              </a:rPr>
              <a:t>.</a:t>
            </a:r>
          </a:p>
          <a:p>
            <a:pPr algn="just" fontAlgn="base"/>
            <a:r>
              <a:rPr lang="en-GB" sz="1800" b="1" dirty="0" smtClean="0">
                <a:latin typeface="Times New Roman" pitchFamily="18" charset="0"/>
                <a:cs typeface="Times New Roman" pitchFamily="18" charset="0"/>
              </a:rPr>
              <a:t>/</a:t>
            </a:r>
            <a:r>
              <a:rPr lang="en-GB" sz="1800" b="1" dirty="0" err="1" smtClean="0">
                <a:latin typeface="Times New Roman" pitchFamily="18" charset="0"/>
                <a:cs typeface="Times New Roman" pitchFamily="18" charset="0"/>
              </a:rPr>
              <a:t>mnt</a:t>
            </a:r>
            <a:r>
              <a:rPr lang="en-GB" sz="1800" b="1" dirty="0" smtClean="0">
                <a:latin typeface="Times New Roman" pitchFamily="18" charset="0"/>
                <a:cs typeface="Times New Roman" pitchFamily="18" charset="0"/>
              </a:rPr>
              <a:t> </a:t>
            </a:r>
            <a:r>
              <a:rPr lang="en-GB" sz="1800" dirty="0" smtClean="0">
                <a:latin typeface="Times New Roman" pitchFamily="18" charset="0"/>
                <a:cs typeface="Times New Roman" pitchFamily="18" charset="0"/>
              </a:rPr>
              <a:t>: Temporary mount directory for </a:t>
            </a:r>
            <a:r>
              <a:rPr lang="en-GB" sz="1800" u="sng" dirty="0" smtClean="0">
                <a:latin typeface="Times New Roman" pitchFamily="18" charset="0"/>
                <a:cs typeface="Times New Roman" pitchFamily="18" charset="0"/>
              </a:rPr>
              <a:t>mounting file system</a:t>
            </a:r>
            <a:r>
              <a:rPr lang="en-GB" sz="1800" dirty="0" smtClean="0">
                <a:latin typeface="Times New Roman" pitchFamily="18" charset="0"/>
                <a:cs typeface="Times New Roman" pitchFamily="18" charset="0"/>
              </a:rPr>
              <a:t>.</a:t>
            </a:r>
          </a:p>
          <a:p>
            <a:pPr algn="just"/>
            <a:endParaRPr lang="en-GB"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emplate/>
  <TotalTime>2784</TotalTime>
  <Words>2118</Words>
  <Application>Microsoft Office PowerPoint</Application>
  <PresentationFormat>On-screen Show (4:3)</PresentationFormat>
  <Paragraphs>292</Paragraphs>
  <Slides>38</Slides>
  <Notes>20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Equity</vt:lpstr>
      <vt:lpstr>  Unit -1 </vt:lpstr>
      <vt:lpstr>Server</vt:lpstr>
      <vt:lpstr>Linux Origin</vt:lpstr>
      <vt:lpstr>Components of Linux System</vt:lpstr>
      <vt:lpstr>Slide 5</vt:lpstr>
      <vt:lpstr>Duties of the system administration</vt:lpstr>
      <vt:lpstr>Planning the network</vt:lpstr>
      <vt:lpstr>File System hierarchy</vt:lpstr>
      <vt:lpstr>Slide 9</vt:lpstr>
      <vt:lpstr>Slide 10</vt:lpstr>
      <vt:lpstr>Disk Management</vt:lpstr>
      <vt:lpstr>Slide 12</vt:lpstr>
      <vt:lpstr>What is a Partition?</vt:lpstr>
      <vt:lpstr>Why have multiple partitions?</vt:lpstr>
      <vt:lpstr>Partition Fields</vt:lpstr>
      <vt:lpstr>Filesystem Types</vt:lpstr>
      <vt:lpstr>Disk Partition</vt:lpstr>
      <vt:lpstr>Software RAID and LVM</vt:lpstr>
      <vt:lpstr>Working With Linux—Supported File Systems</vt:lpstr>
      <vt:lpstr>Slide 20</vt:lpstr>
      <vt:lpstr>Slide 21</vt:lpstr>
      <vt:lpstr>LINUX Commands</vt:lpstr>
      <vt:lpstr>LINUX Shell</vt:lpstr>
      <vt:lpstr>LINUX Shell</vt:lpstr>
      <vt:lpstr>LINUX COMMANDS</vt:lpstr>
      <vt:lpstr>Command Structure</vt:lpstr>
      <vt:lpstr>Help Facilities for Commands</vt:lpstr>
      <vt:lpstr>Pipes</vt:lpstr>
      <vt:lpstr>Linux File Management and Viewing</vt:lpstr>
      <vt:lpstr>Linux File Management and Viewing</vt:lpstr>
      <vt:lpstr>Linux File Management and Viewing</vt:lpstr>
      <vt:lpstr>Linux File Management and Viewing</vt:lpstr>
      <vt:lpstr>Linux File Management and Viewing</vt:lpstr>
      <vt:lpstr>Linux File Management and Viewing</vt:lpstr>
      <vt:lpstr>Linux File Management and Viewing</vt:lpstr>
      <vt:lpstr>Red Hat System Configuration File</vt:lpstr>
      <vt:lpstr>Examining the Network Configuration Files</vt:lpstr>
      <vt:lpstr>System configuration files in the /etc/sysconfig directory</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kuldeep</dc:creator>
  <cp:lastModifiedBy>sharda</cp:lastModifiedBy>
  <cp:revision>130</cp:revision>
  <dcterms:created xsi:type="dcterms:W3CDTF">2019-02-09T14:47:50Z</dcterms:created>
  <dcterms:modified xsi:type="dcterms:W3CDTF">2020-01-29T04:48:07Z</dcterms:modified>
</cp:coreProperties>
</file>