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303" r:id="rId5"/>
    <p:sldId id="278" r:id="rId6"/>
    <p:sldId id="257" r:id="rId7"/>
    <p:sldId id="285" r:id="rId8"/>
    <p:sldId id="259" r:id="rId9"/>
    <p:sldId id="280" r:id="rId10"/>
    <p:sldId id="306" r:id="rId11"/>
    <p:sldId id="307" r:id="rId12"/>
    <p:sldId id="308" r:id="rId13"/>
    <p:sldId id="309" r:id="rId14"/>
    <p:sldId id="281" r:id="rId15"/>
    <p:sldId id="305" r:id="rId16"/>
    <p:sldId id="286" r:id="rId17"/>
    <p:sldId id="287" r:id="rId18"/>
    <p:sldId id="261" r:id="rId19"/>
    <p:sldId id="262" r:id="rId20"/>
    <p:sldId id="263" r:id="rId21"/>
    <p:sldId id="264" r:id="rId22"/>
    <p:sldId id="265" r:id="rId23"/>
    <p:sldId id="266" r:id="rId24"/>
    <p:sldId id="267" r:id="rId25"/>
    <p:sldId id="270" r:id="rId26"/>
    <p:sldId id="269" r:id="rId27"/>
    <p:sldId id="271" r:id="rId28"/>
    <p:sldId id="310" r:id="rId29"/>
    <p:sldId id="311" r:id="rId30"/>
    <p:sldId id="312" r:id="rId31"/>
    <p:sldId id="313" r:id="rId32"/>
    <p:sldId id="314" r:id="rId33"/>
    <p:sldId id="315" r:id="rId34"/>
    <p:sldId id="316"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86150D-07C6-4B34-A752-2F3BE974027C}"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6150D-07C6-4B34-A752-2F3BE97402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6150D-07C6-4B34-A752-2F3BE97402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6150D-07C6-4B34-A752-2F3BE974027C}"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186150D-07C6-4B34-A752-2F3BE974027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6150D-07C6-4B34-A752-2F3BE974027C}"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86150D-07C6-4B34-A752-2F3BE974027C}"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86150D-07C6-4B34-A752-2F3BE97402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86150D-07C6-4B34-A752-2F3BE97402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6150D-07C6-4B34-A752-2F3BE974027C}"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5E8CBE-18C7-41D4-BA03-493EA3D87522}" type="datetimeFigureOut">
              <a:rPr lang="en-IN" smtClean="0"/>
              <a:pPr/>
              <a:t>18-02-2020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A186150D-07C6-4B34-A752-2F3BE974027C}"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25E8CBE-18C7-41D4-BA03-493EA3D87522}" type="datetimeFigureOut">
              <a:rPr lang="en-IN" smtClean="0"/>
              <a:pPr/>
              <a:t>18-02-2020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86150D-07C6-4B34-A752-2F3BE97402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3200" b="1" dirty="0" smtClean="0">
                <a:latin typeface="Times New Roman" pitchFamily="18" charset="0"/>
                <a:cs typeface="Times New Roman" pitchFamily="18" charset="0"/>
              </a:rPr>
              <a:t>Network Services</a:t>
            </a:r>
            <a:endParaRPr lang="en-IN" sz="3200"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IN" dirty="0" smtClean="0"/>
              <a:t>UNIT -2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Network &amp; host bits representation</a:t>
            </a:r>
            <a:endParaRPr lang="en-GB" b="1" dirty="0">
              <a:latin typeface="Times New Roman" pitchFamily="18" charset="0"/>
              <a:cs typeface="Times New Roman" pitchFamily="18" charset="0"/>
            </a:endParaRPr>
          </a:p>
        </p:txBody>
      </p:sp>
      <p:pic>
        <p:nvPicPr>
          <p:cNvPr id="4" name="Content Placeholder 3" descr="subnetting1.jpg"/>
          <p:cNvPicPr>
            <a:picLocks noGrp="1" noChangeAspect="1"/>
          </p:cNvPicPr>
          <p:nvPr>
            <p:ph sz="quarter" idx="1"/>
          </p:nvPr>
        </p:nvPicPr>
        <p:blipFill>
          <a:blip r:embed="rId2" cstate="print"/>
          <a:stretch>
            <a:fillRect/>
          </a:stretch>
        </p:blipFill>
        <p:spPr>
          <a:xfrm>
            <a:off x="611560" y="1916832"/>
            <a:ext cx="8064896" cy="345638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solidFill>
                  <a:schemeClr val="tx1"/>
                </a:solidFill>
                <a:latin typeface="Times New Roman" pitchFamily="18" charset="0"/>
                <a:cs typeface="Times New Roman" pitchFamily="18" charset="0"/>
              </a:rPr>
              <a:t>Let's use IP address 192.168.10.44 with subnet mask 255.255.255.248 or /29.</a:t>
            </a:r>
            <a:endParaRPr lang="en-GB"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1560" y="1447800"/>
            <a:ext cx="8075240" cy="4572000"/>
          </a:xfrm>
        </p:spPr>
        <p:txBody>
          <a:bodyPr>
            <a:normAutofit/>
          </a:bodyPr>
          <a:lstStyle/>
          <a:p>
            <a:pPr>
              <a:buNone/>
            </a:pPr>
            <a:r>
              <a:rPr lang="en-GB" dirty="0" smtClean="0"/>
              <a:t>STEP 1: Convert to Binary</a:t>
            </a:r>
          </a:p>
          <a:p>
            <a:endParaRPr lang="en-GB" dirty="0" smtClean="0"/>
          </a:p>
          <a:p>
            <a:endParaRPr lang="en-GB" dirty="0" smtClean="0"/>
          </a:p>
          <a:p>
            <a:endParaRPr lang="en-GB" dirty="0" smtClean="0"/>
          </a:p>
          <a:p>
            <a:pPr>
              <a:buNone/>
            </a:pPr>
            <a:endParaRPr lang="en-GB" dirty="0" smtClean="0"/>
          </a:p>
          <a:p>
            <a:pPr>
              <a:buNone/>
            </a:pPr>
            <a:r>
              <a:rPr lang="en-GB" dirty="0" smtClean="0"/>
              <a:t>STEP 2: Calculate the Subnet Address</a:t>
            </a:r>
          </a:p>
          <a:p>
            <a:r>
              <a:rPr lang="en-GB" dirty="0" smtClean="0"/>
              <a:t>To calculate the IP Address Subnet you need to perform a bit-wise AND operation (1+1=1, 1+0 or 0+1 =0, 0+0=0) on the host IP address and subnet mask. </a:t>
            </a:r>
          </a:p>
          <a:p>
            <a:endParaRPr lang="en-GB" dirty="0"/>
          </a:p>
        </p:txBody>
      </p:sp>
      <p:pic>
        <p:nvPicPr>
          <p:cNvPr id="4" name="Picture 3" descr="subnetting2.jpg"/>
          <p:cNvPicPr>
            <a:picLocks noChangeAspect="1"/>
          </p:cNvPicPr>
          <p:nvPr/>
        </p:nvPicPr>
        <p:blipFill>
          <a:blip r:embed="rId2" cstate="print"/>
          <a:stretch>
            <a:fillRect/>
          </a:stretch>
        </p:blipFill>
        <p:spPr>
          <a:xfrm>
            <a:off x="755576" y="2060848"/>
            <a:ext cx="7776864" cy="12961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endParaRPr lang="en-GB" dirty="0" smtClean="0"/>
          </a:p>
          <a:p>
            <a:pPr>
              <a:buNone/>
            </a:pPr>
            <a:r>
              <a:rPr lang="en-GB" dirty="0" smtClean="0"/>
              <a:t>STEP 3: Find Host Range</a:t>
            </a:r>
          </a:p>
          <a:p>
            <a:pPr algn="just"/>
            <a:r>
              <a:rPr lang="en-GB" sz="2400" dirty="0" smtClean="0"/>
              <a:t>We know already that for </a:t>
            </a:r>
            <a:r>
              <a:rPr lang="en-GB" sz="2400" dirty="0" err="1" smtClean="0"/>
              <a:t>subnetting</a:t>
            </a:r>
            <a:r>
              <a:rPr lang="en-GB" sz="2400" dirty="0" smtClean="0"/>
              <a:t> this Class C address we have borrowed 5 bits from the Host field. These 5 bits are used to identify the subnets. The remaining 3 bits are used for defining hosts within a particular subnet.</a:t>
            </a:r>
          </a:p>
          <a:p>
            <a:pPr algn="just"/>
            <a:r>
              <a:rPr lang="en-GB" sz="2400" dirty="0" smtClean="0"/>
              <a:t>The Subnet address is identified by all 0 bits in the Host part of the address. The first host within the subnet is identified by all 0s and a 1. The last host is identified by all 1s and a 0. The broadcast address is the all 1s.</a:t>
            </a:r>
          </a:p>
          <a:p>
            <a:endParaRPr lang="en-GB" sz="1800" dirty="0" smtClean="0"/>
          </a:p>
          <a:p>
            <a:endParaRPr lang="en-GB" dirty="0" smtClean="0"/>
          </a:p>
          <a:p>
            <a:endParaRPr lang="en-GB" dirty="0"/>
          </a:p>
        </p:txBody>
      </p:sp>
      <p:pic>
        <p:nvPicPr>
          <p:cNvPr id="10" name="Content Placeholder 5" descr="subnetting3.jpg"/>
          <p:cNvPicPr>
            <a:picLocks noChangeAspect="1"/>
          </p:cNvPicPr>
          <p:nvPr/>
        </p:nvPicPr>
        <p:blipFill>
          <a:blip r:embed="rId2" cstate="print"/>
          <a:stretch>
            <a:fillRect/>
          </a:stretch>
        </p:blipFill>
        <p:spPr>
          <a:xfrm>
            <a:off x="899592" y="188640"/>
            <a:ext cx="7848872" cy="16641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bnetting4.jpg"/>
          <p:cNvPicPr>
            <a:picLocks noGrp="1" noChangeAspect="1"/>
          </p:cNvPicPr>
          <p:nvPr>
            <p:ph sz="quarter" idx="1"/>
          </p:nvPr>
        </p:nvPicPr>
        <p:blipFill>
          <a:blip r:embed="rId2" cstate="print"/>
          <a:stretch>
            <a:fillRect/>
          </a:stretch>
        </p:blipFill>
        <p:spPr>
          <a:xfrm>
            <a:off x="755576" y="188640"/>
            <a:ext cx="7848871" cy="64087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cstate="print"/>
          <a:srcRect l="16322" t="5532" r="16712" b="6250"/>
          <a:stretch>
            <a:fillRect/>
          </a:stretch>
        </p:blipFill>
        <p:spPr bwMode="auto">
          <a:xfrm>
            <a:off x="0" y="-27384"/>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GB" b="1" dirty="0" smtClean="0">
                <a:latin typeface="Algerian" pitchFamily="82" charset="0"/>
              </a:rPr>
              <a:t>Solution</a:t>
            </a:r>
            <a:endParaRPr lang="en-GB" b="1" dirty="0">
              <a:latin typeface="Algerian" pitchFamily="82" charset="0"/>
            </a:endParaRPr>
          </a:p>
        </p:txBody>
      </p:sp>
      <p:sp>
        <p:nvSpPr>
          <p:cNvPr id="3" name="Content Placeholder 2"/>
          <p:cNvSpPr>
            <a:spLocks noGrp="1"/>
          </p:cNvSpPr>
          <p:nvPr>
            <p:ph sz="quarter" idx="1"/>
          </p:nvPr>
        </p:nvSpPr>
        <p:spPr/>
        <p:txBody>
          <a:bodyPr>
            <a:normAutofit lnSpcReduction="10000"/>
          </a:bodyPr>
          <a:lstStyle/>
          <a:p>
            <a:r>
              <a:rPr lang="en-GB" dirty="0" smtClean="0"/>
              <a:t>216 . 3 . 128 . (1000 0000) </a:t>
            </a:r>
          </a:p>
          <a:p>
            <a:r>
              <a:rPr lang="en-GB" dirty="0" smtClean="0"/>
              <a:t>216 . 3 . 128 . (1001 0000) </a:t>
            </a:r>
          </a:p>
          <a:p>
            <a:r>
              <a:rPr lang="en-GB" dirty="0" smtClean="0"/>
              <a:t>216 . 3 . 128 . (1010 0000) </a:t>
            </a:r>
          </a:p>
          <a:p>
            <a:r>
              <a:rPr lang="en-GB" dirty="0" smtClean="0"/>
              <a:t>216 . 3 . 128 . (1011 0000) </a:t>
            </a:r>
          </a:p>
          <a:p>
            <a:r>
              <a:rPr lang="en-GB" dirty="0" smtClean="0"/>
              <a:t>216 . 3 . 128 . (1100 0000) </a:t>
            </a:r>
          </a:p>
          <a:p>
            <a:r>
              <a:rPr lang="en-GB" dirty="0" smtClean="0"/>
              <a:t>216 . 3 . 128 . (1101 0000) </a:t>
            </a:r>
          </a:p>
          <a:p>
            <a:r>
              <a:rPr lang="en-GB" dirty="0" smtClean="0"/>
              <a:t>216 . 3 . 128 . (1110 0000) </a:t>
            </a:r>
          </a:p>
          <a:p>
            <a:r>
              <a:rPr lang="en-GB" dirty="0" smtClean="0"/>
              <a:t>216 . 3 . 128 . (1111 0000) </a:t>
            </a:r>
          </a:p>
          <a:p>
            <a:pPr>
              <a:buFont typeface="Wingdings" pitchFamily="2" charset="2"/>
              <a:buChar char="Ø"/>
            </a:pPr>
            <a:r>
              <a:rPr lang="en-GB" dirty="0" smtClean="0"/>
              <a:t>255 . 255 . 255 . (1111 0000) (Subnet mask of 255.255.255.240)</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all" dirty="0" smtClean="0"/>
              <a:t>NETWORK INTERFACES</a:t>
            </a:r>
            <a:endParaRPr lang="en-IN" b="1" cap="all" dirty="0"/>
          </a:p>
        </p:txBody>
      </p:sp>
      <p:sp>
        <p:nvSpPr>
          <p:cNvPr id="3" name="Content Placeholder 2"/>
          <p:cNvSpPr>
            <a:spLocks noGrp="1"/>
          </p:cNvSpPr>
          <p:nvPr>
            <p:ph sz="quarter" idx="1"/>
          </p:nvPr>
        </p:nvSpPr>
        <p:spPr/>
        <p:txBody>
          <a:bodyPr/>
          <a:lstStyle/>
          <a:p>
            <a:pPr algn="just"/>
            <a:r>
              <a:rPr lang="en-IN" dirty="0" smtClean="0"/>
              <a:t>The configuration files for network interfaces are located in the /etc/</a:t>
            </a:r>
            <a:r>
              <a:rPr lang="en-IN" dirty="0" err="1" smtClean="0"/>
              <a:t>sysconfig</a:t>
            </a:r>
            <a:r>
              <a:rPr lang="en-IN" dirty="0" smtClean="0"/>
              <a:t>/network-scripts/ directory. The scripts used to activate and deactivate these network interfaces are also located here. Although the number and type of interface files can differ from system to system, there are three categories of files that exist in this directory:</a:t>
            </a:r>
          </a:p>
          <a:p>
            <a:pPr algn="just"/>
            <a:r>
              <a:rPr lang="en-IN" i="1" dirty="0" smtClean="0"/>
              <a:t>Interface configuration files</a:t>
            </a:r>
            <a:endParaRPr lang="en-IN" dirty="0" smtClean="0"/>
          </a:p>
          <a:p>
            <a:r>
              <a:rPr lang="en-IN" i="1" dirty="0" smtClean="0"/>
              <a:t>Interface control scripts</a:t>
            </a:r>
            <a:endParaRPr lang="en-IN" dirty="0" smtClean="0"/>
          </a:p>
          <a:p>
            <a:r>
              <a:rPr lang="en-IN" i="1" dirty="0" smtClean="0"/>
              <a:t>Network function files</a:t>
            </a:r>
            <a:endParaRPr lang="en-IN"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Network Configuration Files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t>The primary network configuration files are as follows:</a:t>
            </a:r>
          </a:p>
          <a:p>
            <a:pPr algn="just"/>
            <a:r>
              <a:rPr lang="en-IN" sz="2000" b="1" dirty="0" smtClean="0"/>
              <a:t>/etc/hosts </a:t>
            </a:r>
            <a:r>
              <a:rPr lang="en-IN" sz="2000" dirty="0" smtClean="0"/>
              <a:t>: The main purpose of this file is to resolve host names that cannot be resolved any other way. It can also be used to resolve host names on small networks with no DNS server. </a:t>
            </a:r>
          </a:p>
          <a:p>
            <a:pPr algn="just"/>
            <a:r>
              <a:rPr lang="en-IN" sz="2000" b="1" dirty="0" smtClean="0"/>
              <a:t>/etc/</a:t>
            </a:r>
            <a:r>
              <a:rPr lang="en-IN" sz="2000" b="1" dirty="0" err="1" smtClean="0"/>
              <a:t>resolv.conf</a:t>
            </a:r>
            <a:r>
              <a:rPr lang="en-IN" sz="2000" dirty="0" smtClean="0"/>
              <a:t>: This file specifies the IP addresses of DNS servers and the search domain. </a:t>
            </a:r>
          </a:p>
          <a:p>
            <a:pPr algn="just"/>
            <a:r>
              <a:rPr lang="en-IN" sz="2000" b="1" dirty="0" smtClean="0"/>
              <a:t>/etc/</a:t>
            </a:r>
            <a:r>
              <a:rPr lang="en-IN" sz="2000" b="1" dirty="0" err="1" smtClean="0"/>
              <a:t>sysconfig</a:t>
            </a:r>
            <a:r>
              <a:rPr lang="en-IN" sz="2000" b="1" dirty="0" smtClean="0"/>
              <a:t>/network: </a:t>
            </a:r>
            <a:r>
              <a:rPr lang="en-IN" sz="2000" dirty="0" smtClean="0"/>
              <a:t>This file specifies routing and host information for all network interfaces.</a:t>
            </a:r>
          </a:p>
          <a:p>
            <a:pPr algn="just"/>
            <a:r>
              <a:rPr lang="en-IN" sz="2000" b="1" dirty="0" smtClean="0"/>
              <a:t>etc/</a:t>
            </a:r>
            <a:r>
              <a:rPr lang="en-IN" sz="2000" b="1" dirty="0" err="1" smtClean="0"/>
              <a:t>sysconfig</a:t>
            </a:r>
            <a:r>
              <a:rPr lang="en-IN" sz="2000" b="1" dirty="0" smtClean="0"/>
              <a:t>/network-scripts/</a:t>
            </a:r>
            <a:r>
              <a:rPr lang="en-IN" sz="2000" b="1" dirty="0" err="1" smtClean="0"/>
              <a:t>ifcfg</a:t>
            </a:r>
            <a:r>
              <a:rPr lang="en-IN" sz="2000" b="1" dirty="0" smtClean="0"/>
              <a:t>-</a:t>
            </a:r>
            <a:r>
              <a:rPr lang="en-IN" sz="2000" b="1" i="1" dirty="0" smtClean="0"/>
              <a:t>interface-name</a:t>
            </a:r>
            <a:r>
              <a:rPr lang="en-IN" sz="2000" i="1" dirty="0" smtClean="0"/>
              <a:t>: </a:t>
            </a:r>
            <a:r>
              <a:rPr lang="en-IN" sz="2000" dirty="0" smtClean="0"/>
              <a:t>For each network interface, there is a corresponding interface configuration script. Each of these files provide information specific to a particular network interface. </a:t>
            </a:r>
          </a:p>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Setting Up a Network Interface Card (NIC</a:t>
            </a:r>
            <a:r>
              <a:rPr lang="en-US"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latin typeface="Times New Roman" pitchFamily="18" charset="0"/>
                <a:cs typeface="Times New Roman" pitchFamily="18" charset="0"/>
              </a:rPr>
              <a:t>Every Red Hat Linux distribution includes networking support and tools that can be used to configure your network.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if the computer is not connected to outside networks, an internal network functionality is required for some applications. This address is known as the </a:t>
            </a:r>
            <a:r>
              <a:rPr lang="en-US" sz="2000" b="1" dirty="0">
                <a:latin typeface="Times New Roman" pitchFamily="18" charset="0"/>
                <a:cs typeface="Times New Roman" pitchFamily="18" charset="0"/>
              </a:rPr>
              <a:t>loop- back </a:t>
            </a:r>
            <a:r>
              <a:rPr lang="en-US" sz="2000" dirty="0">
                <a:latin typeface="Times New Roman" pitchFamily="18" charset="0"/>
                <a:cs typeface="Times New Roman" pitchFamily="18" charset="0"/>
              </a:rPr>
              <a:t>and its IP address is 127.0.0.1. You should check that this network interface is working before configuring your network cards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To do this, you can use the </a:t>
            </a:r>
            <a:r>
              <a:rPr lang="en-US" sz="2000" b="1"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utility to get some information. If you type </a:t>
            </a:r>
            <a:r>
              <a:rPr lang="en-US" sz="2000" b="1"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at a console prompt, you will be shown your current network interface configuration</a:t>
            </a:r>
            <a:r>
              <a:rPr lang="en-US" sz="2000" dirty="0" smtClean="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grpSp>
        <p:nvGrpSpPr>
          <p:cNvPr id="16386" name="Group 2"/>
          <p:cNvGrpSpPr>
            <a:grpSpLocks/>
          </p:cNvGrpSpPr>
          <p:nvPr/>
        </p:nvGrpSpPr>
        <p:grpSpPr bwMode="auto">
          <a:xfrm>
            <a:off x="0" y="0"/>
            <a:ext cx="9144000" cy="6864350"/>
            <a:chOff x="2063" y="196"/>
            <a:chExt cx="5734" cy="3901"/>
          </a:xfrm>
        </p:grpSpPr>
        <p:pic>
          <p:nvPicPr>
            <p:cNvPr id="16387" name="Picture 3"/>
            <p:cNvPicPr>
              <a:picLocks noChangeAspect="1" noChangeArrowheads="1"/>
            </p:cNvPicPr>
            <p:nvPr/>
          </p:nvPicPr>
          <p:blipFill>
            <a:blip r:embed="rId2" cstate="print"/>
            <a:srcRect/>
            <a:stretch>
              <a:fillRect/>
            </a:stretch>
          </p:blipFill>
          <p:spPr bwMode="auto">
            <a:xfrm>
              <a:off x="2067" y="200"/>
              <a:ext cx="5724" cy="3891"/>
            </a:xfrm>
            <a:prstGeom prst="rect">
              <a:avLst/>
            </a:prstGeom>
            <a:noFill/>
            <a:ln w="9525">
              <a:noFill/>
              <a:miter lim="800000"/>
              <a:headEnd/>
              <a:tailEnd/>
            </a:ln>
          </p:spPr>
        </p:pic>
        <p:sp>
          <p:nvSpPr>
            <p:cNvPr id="16388" name="Rectangle 4"/>
            <p:cNvSpPr>
              <a:spLocks noChangeArrowheads="1"/>
            </p:cNvSpPr>
            <p:nvPr/>
          </p:nvSpPr>
          <p:spPr bwMode="auto">
            <a:xfrm>
              <a:off x="2067" y="200"/>
              <a:ext cx="5724" cy="3891"/>
            </a:xfrm>
            <a:prstGeom prst="rect">
              <a:avLst/>
            </a:prstGeom>
            <a:noFill/>
            <a:ln w="6350">
              <a:solidFill>
                <a:srgbClr val="231F2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Network Services in Linux</a:t>
            </a:r>
            <a:endParaRPr lang="en-IN" dirty="0"/>
          </a:p>
        </p:txBody>
      </p:sp>
      <p:sp>
        <p:nvSpPr>
          <p:cNvPr id="3" name="Content Placeholder 2"/>
          <p:cNvSpPr>
            <a:spLocks noGrp="1"/>
          </p:cNvSpPr>
          <p:nvPr>
            <p:ph sz="quarter" idx="1"/>
          </p:nvPr>
        </p:nvSpPr>
        <p:spPr/>
        <p:txBody>
          <a:bodyPr/>
          <a:lstStyle/>
          <a:p>
            <a:pPr algn="just"/>
            <a:r>
              <a:rPr lang="en-IN" dirty="0" smtClean="0"/>
              <a:t>Services in Linux and other operating systems are applications or a set of applications that run in the background, enabling certain capabilities as and when they become necessary.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sz="quarter" idx="1"/>
          </p:nvPr>
        </p:nvSpPr>
        <p:spPr/>
        <p:txBody>
          <a:bodyPr>
            <a:noAutofit/>
          </a:bodyPr>
          <a:lstStyle/>
          <a:p>
            <a:pPr algn="just"/>
            <a:r>
              <a:rPr lang="en-US" sz="2000" dirty="0">
                <a:latin typeface="Times New Roman" pitchFamily="18" charset="0"/>
                <a:cs typeface="Times New Roman" pitchFamily="18" charset="0"/>
              </a:rPr>
              <a:t>If your loopback is configured, the </a:t>
            </a:r>
            <a:r>
              <a:rPr lang="en-US" sz="2000"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shows a device called lo with the address 127.0.0.1. If this device and address are not shown, you can add the device by using the </a:t>
            </a:r>
            <a:r>
              <a:rPr lang="en-US" sz="2000"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command as follows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ifconfig</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lo 127.0.0.1</a:t>
            </a:r>
            <a:endParaRPr lang="en-IN"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then need to use the route command to give the system a little more </a:t>
            </a:r>
            <a:r>
              <a:rPr lang="en-US" sz="2000" dirty="0" err="1">
                <a:latin typeface="Times New Roman" pitchFamily="18" charset="0"/>
                <a:cs typeface="Times New Roman" pitchFamily="18" charset="0"/>
              </a:rPr>
              <a:t>infor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mation</a:t>
            </a:r>
            <a:r>
              <a:rPr lang="en-US" sz="2000" dirty="0">
                <a:latin typeface="Times New Roman" pitchFamily="18" charset="0"/>
                <a:cs typeface="Times New Roman" pitchFamily="18" charset="0"/>
              </a:rPr>
              <a:t> about this interface. For this you type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route </a:t>
            </a:r>
            <a:r>
              <a:rPr lang="en-US" sz="2000" b="1" dirty="0">
                <a:latin typeface="Times New Roman" pitchFamily="18" charset="0"/>
                <a:cs typeface="Times New Roman" pitchFamily="18" charset="0"/>
              </a:rPr>
              <a:t>add -net 127.0.0.0</a:t>
            </a:r>
            <a:endParaRPr lang="en-IN" sz="2000" b="1"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You now have your loopback set up and the </a:t>
            </a:r>
            <a:r>
              <a:rPr lang="en-US" sz="2000"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command shows the device lo in its listing.</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Configuring the network </a:t>
            </a:r>
            <a:r>
              <a:rPr lang="en-US" b="1" dirty="0" smtClean="0">
                <a:latin typeface="Times New Roman" pitchFamily="18" charset="0"/>
                <a:cs typeface="Times New Roman" pitchFamily="18" charset="0"/>
              </a:rPr>
              <a:t>card</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latin typeface="Times New Roman" pitchFamily="18" charset="0"/>
                <a:cs typeface="Times New Roman" pitchFamily="18" charset="0"/>
              </a:rPr>
              <a:t>Configuring a network card follows the same procedure as configuring the loop- back interface. You use the same command, </a:t>
            </a:r>
            <a:r>
              <a:rPr lang="en-US" sz="2000" dirty="0" err="1">
                <a:latin typeface="Times New Roman" pitchFamily="18" charset="0"/>
                <a:cs typeface="Times New Roman" pitchFamily="18" charset="0"/>
              </a:rPr>
              <a:t>ifconfig</a:t>
            </a:r>
            <a:r>
              <a:rPr lang="en-US" sz="2000" dirty="0">
                <a:latin typeface="Times New Roman" pitchFamily="18" charset="0"/>
                <a:cs typeface="Times New Roman" pitchFamily="18" charset="0"/>
              </a:rPr>
              <a:t>, but this time use the name ‘eth0’ for an Ethernet device.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also need to know the IP address, the </a:t>
            </a:r>
            <a:r>
              <a:rPr lang="en-US" sz="2000" dirty="0" err="1">
                <a:latin typeface="Times New Roman" pitchFamily="18" charset="0"/>
                <a:cs typeface="Times New Roman" pitchFamily="18" charset="0"/>
              </a:rPr>
              <a:t>netmask</a:t>
            </a:r>
            <a:r>
              <a:rPr lang="en-US" sz="2000" dirty="0">
                <a:latin typeface="Times New Roman" pitchFamily="18" charset="0"/>
                <a:cs typeface="Times New Roman" pitchFamily="18" charset="0"/>
              </a:rPr>
              <a:t>, and the broadcast addresses. These numbers vary depending on the type of network being built.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an internal network that never connects to the outside world, any IP numbers can be used, however there are IP numbers typically used with these networks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If you are connecting to an existing network, you must have its IP address, net- mask, and broadcast address. You also need to have the router and domain name server addresses.</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sz="quarter" idx="1"/>
          </p:nvPr>
        </p:nvSpPr>
        <p:spPr/>
        <p:txBody>
          <a:bodyPr>
            <a:noAutofit/>
          </a:bodyPr>
          <a:lstStyle/>
          <a:p>
            <a:pPr algn="just"/>
            <a:r>
              <a:rPr lang="en-US" sz="2000" dirty="0">
                <a:latin typeface="Times New Roman" pitchFamily="18" charset="0"/>
                <a:cs typeface="Times New Roman" pitchFamily="18" charset="0"/>
              </a:rPr>
              <a:t>In this example, you configure an Ethernet interface for an internal network.</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You need to issue the command:</a:t>
            </a:r>
            <a:endParaRPr lang="en-IN" sz="2000" dirty="0">
              <a:latin typeface="Times New Roman" pitchFamily="18" charset="0"/>
              <a:cs typeface="Times New Roman" pitchFamily="18" charset="0"/>
            </a:endParaRPr>
          </a:p>
          <a:p>
            <a:pPr algn="just">
              <a:buNone/>
            </a:pPr>
            <a:r>
              <a:rPr lang="en-US" sz="2000" dirty="0" err="1" smtClean="0">
                <a:latin typeface="Times New Roman" pitchFamily="18" charset="0"/>
                <a:cs typeface="Times New Roman" pitchFamily="18" charset="0"/>
              </a:rPr>
              <a:t>ifconfig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eth0 192.168.1.1 </a:t>
            </a:r>
            <a:endParaRPr lang="en-US" sz="2000" dirty="0" smtClean="0">
              <a:latin typeface="Times New Roman" pitchFamily="18" charset="0"/>
              <a:cs typeface="Times New Roman" pitchFamily="18" charset="0"/>
            </a:endParaRPr>
          </a:p>
          <a:p>
            <a:pPr algn="just">
              <a:buNone/>
            </a:pPr>
            <a:r>
              <a:rPr lang="en-US" sz="2000" dirty="0" err="1" smtClean="0">
                <a:latin typeface="Times New Roman" pitchFamily="18" charset="0"/>
                <a:cs typeface="Times New Roman" pitchFamily="18" charset="0"/>
              </a:rPr>
              <a:t>netmask</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255.255.255.0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broadcast </a:t>
            </a:r>
            <a:r>
              <a:rPr lang="en-US" sz="2000" dirty="0">
                <a:latin typeface="Times New Roman" pitchFamily="18" charset="0"/>
                <a:cs typeface="Times New Roman" pitchFamily="18" charset="0"/>
              </a:rPr>
              <a:t>192.168.1.255</a:t>
            </a:r>
            <a:endParaRPr lang="en-IN"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results in the creation of device eth0 with a network address of 192.168.1.1, a </a:t>
            </a:r>
            <a:r>
              <a:rPr lang="en-US" sz="2000" dirty="0" err="1">
                <a:latin typeface="Times New Roman" pitchFamily="18" charset="0"/>
                <a:cs typeface="Times New Roman" pitchFamily="18" charset="0"/>
              </a:rPr>
              <a:t>netmask</a:t>
            </a:r>
            <a:r>
              <a:rPr lang="en-US" sz="2000" dirty="0">
                <a:latin typeface="Times New Roman" pitchFamily="18" charset="0"/>
                <a:cs typeface="Times New Roman" pitchFamily="18" charset="0"/>
              </a:rPr>
              <a:t> of 255.255.255.0 and a broadcast address of 192.168.1.255.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file is created in /etc/</a:t>
            </a:r>
            <a:r>
              <a:rPr lang="en-US" sz="2000" dirty="0" err="1">
                <a:latin typeface="Times New Roman" pitchFamily="18" charset="0"/>
                <a:cs typeface="Times New Roman" pitchFamily="18" charset="0"/>
              </a:rPr>
              <a:t>sysconfig</a:t>
            </a:r>
            <a:r>
              <a:rPr lang="en-US" sz="2000" dirty="0">
                <a:latin typeface="Times New Roman" pitchFamily="18" charset="0"/>
                <a:cs typeface="Times New Roman" pitchFamily="18" charset="0"/>
              </a:rPr>
              <a:t>/network-scripts called ifcfg-eth0. A listing of this file would show the information that you just entered.    The line </a:t>
            </a:r>
            <a:r>
              <a:rPr lang="en-US" sz="2000" b="1" dirty="0" err="1">
                <a:latin typeface="Times New Roman" pitchFamily="18" charset="0"/>
                <a:cs typeface="Times New Roman" pitchFamily="18" charset="0"/>
              </a:rPr>
              <a:t>onboot</a:t>
            </a:r>
            <a:r>
              <a:rPr lang="en-US" sz="2000" b="1" dirty="0">
                <a:latin typeface="Times New Roman" pitchFamily="18" charset="0"/>
                <a:cs typeface="Times New Roman" pitchFamily="18" charset="0"/>
              </a:rPr>
              <a:t>=yes </a:t>
            </a:r>
            <a:r>
              <a:rPr lang="en-US" sz="2000" dirty="0">
                <a:latin typeface="Times New Roman" pitchFamily="18" charset="0"/>
                <a:cs typeface="Times New Roman" pitchFamily="18" charset="0"/>
              </a:rPr>
              <a:t>tells the kernel to configure this device at system startup.</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
            </a:r>
            <a:br>
              <a:rPr lang="en-IN" dirty="0" smtClean="0"/>
            </a:br>
            <a:endParaRPr lang="en-IN" dirty="0"/>
          </a:p>
        </p:txBody>
      </p:sp>
      <p:grpSp>
        <p:nvGrpSpPr>
          <p:cNvPr id="17410" name="Group 2"/>
          <p:cNvGrpSpPr>
            <a:grpSpLocks/>
          </p:cNvGrpSpPr>
          <p:nvPr/>
        </p:nvGrpSpPr>
        <p:grpSpPr bwMode="auto">
          <a:xfrm>
            <a:off x="467544" y="332656"/>
            <a:ext cx="8280920" cy="6192688"/>
            <a:chOff x="2063" y="196"/>
            <a:chExt cx="5441" cy="4173"/>
          </a:xfrm>
        </p:grpSpPr>
        <p:pic>
          <p:nvPicPr>
            <p:cNvPr id="17411" name="Picture 3"/>
            <p:cNvPicPr>
              <a:picLocks noChangeAspect="1" noChangeArrowheads="1"/>
            </p:cNvPicPr>
            <p:nvPr/>
          </p:nvPicPr>
          <p:blipFill>
            <a:blip r:embed="rId2" cstate="print"/>
            <a:srcRect/>
            <a:stretch>
              <a:fillRect/>
            </a:stretch>
          </p:blipFill>
          <p:spPr bwMode="auto">
            <a:xfrm>
              <a:off x="2067" y="200"/>
              <a:ext cx="5431" cy="4163"/>
            </a:xfrm>
            <a:prstGeom prst="rect">
              <a:avLst/>
            </a:prstGeom>
            <a:noFill/>
            <a:ln w="9525">
              <a:noFill/>
              <a:miter lim="800000"/>
              <a:headEnd/>
              <a:tailEnd/>
            </a:ln>
          </p:spPr>
        </p:pic>
        <p:sp>
          <p:nvSpPr>
            <p:cNvPr id="17412" name="Rectangle 4"/>
            <p:cNvSpPr>
              <a:spLocks noChangeArrowheads="1"/>
            </p:cNvSpPr>
            <p:nvPr/>
          </p:nvSpPr>
          <p:spPr bwMode="auto">
            <a:xfrm>
              <a:off x="2067" y="200"/>
              <a:ext cx="5431" cy="4163"/>
            </a:xfrm>
            <a:prstGeom prst="rect">
              <a:avLst/>
            </a:prstGeom>
            <a:noFill/>
            <a:ln w="6350">
              <a:solidFill>
                <a:srgbClr val="231F2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Classless </a:t>
            </a:r>
            <a:r>
              <a:rPr lang="en-US" b="1" dirty="0" smtClean="0">
                <a:latin typeface="Times New Roman" pitchFamily="18" charset="0"/>
                <a:cs typeface="Times New Roman" pitchFamily="18" charset="0"/>
              </a:rPr>
              <a:t>Inter Domain </a:t>
            </a:r>
            <a:r>
              <a:rPr lang="en-US" b="1" dirty="0">
                <a:latin typeface="Times New Roman" pitchFamily="18" charset="0"/>
                <a:cs typeface="Times New Roman" pitchFamily="18" charset="0"/>
              </a:rPr>
              <a:t>Routing (CIDR</a:t>
            </a:r>
            <a:r>
              <a:rPr lang="en-US"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a:latin typeface="Times New Roman" pitchFamily="18" charset="0"/>
                <a:cs typeface="Times New Roman" pitchFamily="18" charset="0"/>
              </a:rPr>
              <a:t>CIDR was invented several years ago to keep the Internet from running out of IP addresses.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Classless inter domain routing is a set of internet protocol standards that is used to create unique identifiers for networks and individual devices.</a:t>
            </a:r>
          </a:p>
          <a:p>
            <a:r>
              <a:rPr lang="en-US" sz="2000" dirty="0" smtClean="0">
                <a:latin typeface="Times New Roman" pitchFamily="18" charset="0"/>
                <a:cs typeface="Times New Roman" pitchFamily="18" charset="0"/>
              </a:rPr>
              <a:t>The IP addresses allow particular information packet to be sent to specific computers.</a:t>
            </a:r>
          </a:p>
          <a:p>
            <a:r>
              <a:rPr lang="en-US" sz="2000" dirty="0" smtClean="0">
                <a:latin typeface="Times New Roman" pitchFamily="18" charset="0"/>
                <a:cs typeface="Times New Roman" pitchFamily="18" charset="0"/>
              </a:rPr>
              <a:t>It consist of two group of numbers which are also referred to as group of bits.</a:t>
            </a:r>
          </a:p>
          <a:p>
            <a:r>
              <a:rPr lang="en-US" sz="2000" dirty="0" smtClean="0">
                <a:latin typeface="Times New Roman" pitchFamily="18" charset="0"/>
                <a:cs typeface="Times New Roman" pitchFamily="18" charset="0"/>
              </a:rPr>
              <a:t>The most important of these groups is the network address and it is used to identify the network and sub network.</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Dynamic Host Configuration Protocol (DHCP)</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algn="just" fontAlgn="base"/>
            <a:r>
              <a:rPr lang="en-IN" sz="2800" dirty="0" smtClean="0"/>
              <a:t>Dynamic Host Configuration Protocol (DHCP) is a client/server protocol that </a:t>
            </a:r>
            <a:r>
              <a:rPr lang="en-IN" sz="2900" dirty="0" smtClean="0"/>
              <a:t>automatically provides an Internet Protocol (IP) host with its IP address and other related configuration information such as the subnet mask and default gateway. The Dynamic Host Configuration Protocol (DHCP) is a network service that enables host computers to be automatically assigned settings from a server as opposed to manually configuring each network host. Computers configured to be DHCP clients have no control over the settings they receive from the DHCP server, and the configuration is transparent to the computer's user.</a:t>
            </a:r>
          </a:p>
          <a:p>
            <a:pPr algn="just" fontAlgn="base">
              <a:buNone/>
            </a:pPr>
            <a:r>
              <a:rPr lang="en-IN" sz="2900" dirty="0" smtClean="0"/>
              <a:t>The most common settings provided by a DHCP server to DHCP clients include:</a:t>
            </a:r>
          </a:p>
          <a:p>
            <a:pPr lvl="0" algn="just" fontAlgn="base"/>
            <a:r>
              <a:rPr lang="en-IN" sz="2900" dirty="0" smtClean="0"/>
              <a:t>IP address and </a:t>
            </a:r>
            <a:r>
              <a:rPr lang="en-IN" sz="2900" dirty="0" err="1" smtClean="0"/>
              <a:t>netmask</a:t>
            </a:r>
            <a:endParaRPr lang="en-IN" sz="2900" dirty="0" smtClean="0"/>
          </a:p>
          <a:p>
            <a:pPr lvl="0" algn="just" fontAlgn="base"/>
            <a:r>
              <a:rPr lang="en-IN" sz="2900" dirty="0" smtClean="0"/>
              <a:t>IP address of the default-gateway to use</a:t>
            </a:r>
          </a:p>
          <a:p>
            <a:pPr lvl="0" algn="just" fontAlgn="base"/>
            <a:r>
              <a:rPr lang="en-IN" sz="2900" dirty="0" smtClean="0"/>
              <a:t>IP addresses of the DNS servers to use</a:t>
            </a:r>
          </a:p>
          <a:p>
            <a:pPr algn="just" fontAlgn="base">
              <a:buNone/>
            </a:pPr>
            <a:r>
              <a:rPr lang="en-IN" sz="2900" dirty="0" smtClean="0"/>
              <a:t>However, a DHCP server can also supply configuration properties such as:</a:t>
            </a:r>
          </a:p>
          <a:p>
            <a:pPr lvl="0" algn="just" fontAlgn="base"/>
            <a:r>
              <a:rPr lang="en-IN" sz="2900" dirty="0" smtClean="0"/>
              <a:t>Host Name</a:t>
            </a:r>
          </a:p>
          <a:p>
            <a:pPr lvl="0" algn="just" fontAlgn="base"/>
            <a:r>
              <a:rPr lang="en-IN" sz="2900" dirty="0" smtClean="0"/>
              <a:t>Domain Name</a:t>
            </a:r>
          </a:p>
          <a:p>
            <a:pPr lvl="0" algn="just" fontAlgn="base"/>
            <a:r>
              <a:rPr lang="en-IN" sz="2900" dirty="0" smtClean="0"/>
              <a:t>Time Server</a:t>
            </a:r>
          </a:p>
          <a:p>
            <a:pPr lvl="0" algn="just" fontAlgn="base"/>
            <a:r>
              <a:rPr lang="en-IN" sz="2900" dirty="0" smtClean="0"/>
              <a:t>Print Server</a:t>
            </a:r>
          </a:p>
          <a:p>
            <a:pPr algn="just"/>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Benefits of using DHCP</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buNone/>
            </a:pPr>
            <a:r>
              <a:rPr lang="en-IN" dirty="0" smtClean="0"/>
              <a:t>DHCP provides the following benefits.</a:t>
            </a:r>
          </a:p>
          <a:p>
            <a:pPr algn="just"/>
            <a:r>
              <a:rPr lang="en-IN" b="1" dirty="0" smtClean="0"/>
              <a:t>Reliable IP address configuration</a:t>
            </a:r>
            <a:r>
              <a:rPr lang="en-IN" dirty="0" smtClean="0"/>
              <a:t>. DHCP minimizes configuration errors caused by manual IP address configuration, such as typographical errors, or address conflicts caused by the assignment of an IP address to more than one computer at the same time.</a:t>
            </a:r>
          </a:p>
          <a:p>
            <a:pPr algn="just"/>
            <a:r>
              <a:rPr lang="en-IN" b="1" dirty="0" smtClean="0"/>
              <a:t>Reduced network administration</a:t>
            </a:r>
            <a:r>
              <a:rPr lang="en-IN" dirty="0" smtClean="0"/>
              <a:t>. DHCP includes the following features to reduce network administration:</a:t>
            </a:r>
          </a:p>
          <a:p>
            <a:pPr lvl="1" algn="just"/>
            <a:r>
              <a:rPr lang="en-IN" dirty="0" smtClean="0"/>
              <a:t>Centralized and automated TCP/IP configuration.</a:t>
            </a:r>
          </a:p>
          <a:p>
            <a:pPr lvl="1" algn="just"/>
            <a:r>
              <a:rPr lang="en-IN" dirty="0" smtClean="0"/>
              <a:t>The ability to define TCP/IP configurations from a central location.</a:t>
            </a:r>
          </a:p>
          <a:p>
            <a:pPr lvl="1" algn="just"/>
            <a:r>
              <a:rPr lang="en-IN" dirty="0" smtClean="0"/>
              <a:t>The ability to assign a full range of additional TCP/IP configuration values by means of DHCP options.</a:t>
            </a:r>
          </a:p>
          <a:p>
            <a:pPr lvl="1" algn="just"/>
            <a:r>
              <a:rPr lang="en-IN" dirty="0" smtClean="0"/>
              <a:t>The efficient handling of IP address changes for clients that must be updated frequently, such as those for portable devices that move to different locations on a wireless network.</a:t>
            </a:r>
          </a:p>
          <a:p>
            <a:pPr lvl="1" algn="just"/>
            <a:r>
              <a:rPr lang="en-IN" dirty="0" smtClean="0"/>
              <a:t>The forwarding of initial DHCP messages by using a DHCP relay agent, which eliminates the need for a DHCP server on every subnet.</a:t>
            </a:r>
          </a:p>
          <a:p>
            <a:pPr algn="just"/>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The advantage of using DHCP is that changes to the network, for example a change in the address of the DNS server, need only be changed at the DHCP server, and all network hosts will be reconfigured the next time their DHCP clients poll the DHCP server. As an added advantage, it is also easier to integrate new computers into the network, as there is no need to check for the availability of an IP address. Conflicts in IP address allocation are also reduced.</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latin typeface="Times New Roman" pitchFamily="18" charset="0"/>
                <a:cs typeface="Times New Roman" pitchFamily="18" charset="0"/>
              </a:rPr>
              <a:t>DHCP Configuration</a:t>
            </a:r>
            <a:endParaRPr lang="en-GB"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GB" dirty="0" smtClean="0"/>
              <a:t>DHCP (Dynamic Host Configuration Protocol) is a network protocol used for assigning IP address to network clients dynamically from a predefined IP pool. It is useful for LAN network, but not generally used for production servers.</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1763688" y="3140968"/>
            <a:ext cx="5581650" cy="32480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normAutofit fontScale="92500"/>
          </a:bodyPr>
          <a:lstStyle/>
          <a:p>
            <a:pPr fontAlgn="base">
              <a:buFont typeface="Wingdings" pitchFamily="2" charset="2"/>
              <a:buChar char="Ø"/>
            </a:pPr>
            <a:r>
              <a:rPr lang="en-GB" b="1" dirty="0" smtClean="0"/>
              <a:t>Install DHCP Package</a:t>
            </a:r>
          </a:p>
          <a:p>
            <a:pPr fontAlgn="base"/>
            <a:endParaRPr lang="en-GB" dirty="0" smtClean="0"/>
          </a:p>
          <a:p>
            <a:pPr fontAlgn="base"/>
            <a:r>
              <a:rPr lang="en-GB" dirty="0" smtClean="0"/>
              <a:t>First </a:t>
            </a:r>
            <a:r>
              <a:rPr lang="en-GB" dirty="0" smtClean="0"/>
              <a:t>install DHCP packages using yum package manager on </a:t>
            </a:r>
            <a:r>
              <a:rPr lang="en-GB" dirty="0" err="1" smtClean="0"/>
              <a:t>CentOS</a:t>
            </a:r>
            <a:r>
              <a:rPr lang="en-GB" dirty="0" smtClean="0"/>
              <a:t>, Red Hat systems. DHCP </a:t>
            </a:r>
            <a:r>
              <a:rPr lang="en-GB" dirty="0" err="1" smtClean="0"/>
              <a:t>rpms</a:t>
            </a:r>
            <a:r>
              <a:rPr lang="en-GB" dirty="0" smtClean="0"/>
              <a:t> are available under base repositories, so we don’t need to add an extra repository.</a:t>
            </a:r>
          </a:p>
          <a:p>
            <a:pPr fontAlgn="base">
              <a:buNone/>
            </a:pPr>
            <a:r>
              <a:rPr lang="en-GB" dirty="0" smtClean="0"/>
              <a:t>	yum </a:t>
            </a:r>
            <a:r>
              <a:rPr lang="en-GB" dirty="0" smtClean="0"/>
              <a:t>install </a:t>
            </a:r>
            <a:r>
              <a:rPr lang="en-GB" dirty="0" err="1" smtClean="0"/>
              <a:t>dhcp</a:t>
            </a:r>
            <a:r>
              <a:rPr lang="en-GB" dirty="0" smtClean="0"/>
              <a:t> </a:t>
            </a:r>
            <a:endParaRPr lang="en-GB" dirty="0" smtClean="0"/>
          </a:p>
          <a:p>
            <a:pPr fontAlgn="base">
              <a:buNone/>
            </a:pPr>
            <a:endParaRPr lang="en-GB" b="1" dirty="0" smtClean="0"/>
          </a:p>
          <a:p>
            <a:pPr fontAlgn="base">
              <a:buFont typeface="Wingdings" pitchFamily="2" charset="2"/>
              <a:buChar char="Ø"/>
            </a:pPr>
            <a:r>
              <a:rPr lang="en-GB" b="1" dirty="0" smtClean="0"/>
              <a:t>Update </a:t>
            </a:r>
            <a:r>
              <a:rPr lang="en-GB" b="1" dirty="0" smtClean="0"/>
              <a:t>/etc/</a:t>
            </a:r>
            <a:r>
              <a:rPr lang="en-GB" b="1" dirty="0" err="1" smtClean="0"/>
              <a:t>sysconfig</a:t>
            </a:r>
            <a:r>
              <a:rPr lang="en-GB" b="1" dirty="0" smtClean="0"/>
              <a:t>/</a:t>
            </a:r>
            <a:r>
              <a:rPr lang="en-GB" b="1" dirty="0" err="1" smtClean="0"/>
              <a:t>dhcpd</a:t>
            </a:r>
            <a:r>
              <a:rPr lang="en-GB" b="1" dirty="0" smtClean="0"/>
              <a:t> File</a:t>
            </a:r>
          </a:p>
          <a:p>
            <a:pPr fontAlgn="base"/>
            <a:endParaRPr lang="en-GB" dirty="0" smtClean="0"/>
          </a:p>
          <a:p>
            <a:pPr fontAlgn="base"/>
            <a:r>
              <a:rPr lang="en-GB" dirty="0" smtClean="0"/>
              <a:t>Firstly </a:t>
            </a:r>
            <a:r>
              <a:rPr lang="en-GB" dirty="0" smtClean="0"/>
              <a:t>we need to set </a:t>
            </a:r>
            <a:r>
              <a:rPr lang="en-GB" dirty="0" err="1" smtClean="0"/>
              <a:t>ethernet</a:t>
            </a:r>
            <a:r>
              <a:rPr lang="en-GB" dirty="0" smtClean="0"/>
              <a:t> interface name as DHCPDARGS in </a:t>
            </a:r>
            <a:r>
              <a:rPr lang="en-GB" b="1" dirty="0" smtClean="0"/>
              <a:t>/etc/</a:t>
            </a:r>
            <a:r>
              <a:rPr lang="en-GB" b="1" dirty="0" err="1" smtClean="0"/>
              <a:t>sysconfig</a:t>
            </a:r>
            <a:r>
              <a:rPr lang="en-GB" b="1" dirty="0" smtClean="0"/>
              <a:t>/</a:t>
            </a:r>
            <a:r>
              <a:rPr lang="en-GB" b="1" dirty="0" err="1" smtClean="0"/>
              <a:t>dhcpd</a:t>
            </a:r>
            <a:r>
              <a:rPr lang="en-GB" dirty="0" smtClean="0"/>
              <a:t> file. Edit this configuration file and update the </a:t>
            </a:r>
            <a:r>
              <a:rPr lang="en-GB" dirty="0" err="1" smtClean="0"/>
              <a:t>ethernet</a:t>
            </a:r>
            <a:r>
              <a:rPr lang="en-GB" dirty="0" smtClean="0"/>
              <a:t> name.</a:t>
            </a:r>
          </a:p>
          <a:p>
            <a:pPr>
              <a:buNone/>
            </a:pPr>
            <a:r>
              <a:rPr lang="en-GB" dirty="0" smtClean="0"/>
              <a:t>			</a:t>
            </a:r>
            <a:r>
              <a:rPr lang="en-GB" b="1" dirty="0" smtClean="0"/>
              <a:t>DHCPDARGS=eth1</a:t>
            </a:r>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Required Services for Networking</a:t>
            </a:r>
            <a:endParaRPr lang="en-IN" dirty="0"/>
          </a:p>
        </p:txBody>
      </p:sp>
      <p:sp>
        <p:nvSpPr>
          <p:cNvPr id="3" name="Content Placeholder 2"/>
          <p:cNvSpPr>
            <a:spLocks noGrp="1"/>
          </p:cNvSpPr>
          <p:nvPr>
            <p:ph sz="quarter" idx="1"/>
          </p:nvPr>
        </p:nvSpPr>
        <p:spPr/>
        <p:txBody>
          <a:bodyPr>
            <a:normAutofit fontScale="77500" lnSpcReduction="20000"/>
          </a:bodyPr>
          <a:lstStyle/>
          <a:p>
            <a:pPr algn="just">
              <a:buNone/>
            </a:pPr>
            <a:r>
              <a:rPr lang="en-IN" dirty="0" smtClean="0"/>
              <a:t>The following three services are required for network activities on a Linux system:</a:t>
            </a:r>
          </a:p>
          <a:p>
            <a:pPr algn="just"/>
            <a:r>
              <a:rPr lang="en-IN" b="1" dirty="0" smtClean="0"/>
              <a:t>network</a:t>
            </a:r>
            <a:r>
              <a:rPr lang="en-IN" dirty="0" smtClean="0"/>
              <a:t> - This service turns on the network card, or powers the modem.</a:t>
            </a:r>
          </a:p>
          <a:p>
            <a:pPr fontAlgn="base"/>
            <a:r>
              <a:rPr lang="en-IN" b="1" dirty="0" err="1" smtClean="0"/>
              <a:t>iptables</a:t>
            </a:r>
            <a:r>
              <a:rPr lang="en-IN" dirty="0" smtClean="0"/>
              <a:t> - The kernel based Packet Filtering firewall service. Various Linux firewalls are based on this service.</a:t>
            </a:r>
            <a:r>
              <a:rPr lang="en-GB" b="1" dirty="0" smtClean="0"/>
              <a:t> </a:t>
            </a:r>
            <a:r>
              <a:rPr lang="en-GB" b="1" dirty="0" err="1" smtClean="0"/>
              <a:t>iptables</a:t>
            </a:r>
            <a:r>
              <a:rPr lang="en-GB" dirty="0" smtClean="0"/>
              <a:t> is a command line interface used to set up and maintain tables for the </a:t>
            </a:r>
            <a:r>
              <a:rPr lang="en-GB" dirty="0" err="1" smtClean="0"/>
              <a:t>Netfilter</a:t>
            </a:r>
            <a:r>
              <a:rPr lang="en-GB" dirty="0" smtClean="0"/>
              <a:t> firewall for IPv4, included in the Linux kernel. The firewall matches packets with rules defined in these tables and then takes the specified action on a possible match.</a:t>
            </a:r>
          </a:p>
          <a:p>
            <a:pPr fontAlgn="base">
              <a:buFont typeface="Wingdings" pitchFamily="2" charset="2"/>
              <a:buChar char="Ø"/>
            </a:pPr>
            <a:r>
              <a:rPr lang="en-GB" i="1" dirty="0" smtClean="0"/>
              <a:t>Tables</a:t>
            </a:r>
            <a:r>
              <a:rPr lang="en-GB" dirty="0" smtClean="0"/>
              <a:t> is the name for a set of chains.</a:t>
            </a:r>
          </a:p>
          <a:p>
            <a:pPr fontAlgn="base">
              <a:buFont typeface="Wingdings" pitchFamily="2" charset="2"/>
              <a:buChar char="Ø"/>
            </a:pPr>
            <a:r>
              <a:rPr lang="en-GB" i="1" dirty="0" smtClean="0"/>
              <a:t>Chain</a:t>
            </a:r>
            <a:r>
              <a:rPr lang="en-GB" dirty="0" smtClean="0"/>
              <a:t> is a collection of rules.</a:t>
            </a:r>
          </a:p>
          <a:p>
            <a:pPr fontAlgn="base">
              <a:buFont typeface="Wingdings" pitchFamily="2" charset="2"/>
              <a:buChar char="Ø"/>
            </a:pPr>
            <a:r>
              <a:rPr lang="en-GB" i="1" dirty="0" smtClean="0"/>
              <a:t>Rule</a:t>
            </a:r>
            <a:r>
              <a:rPr lang="en-GB" dirty="0" smtClean="0"/>
              <a:t> is condition used to match packet.</a:t>
            </a:r>
          </a:p>
          <a:p>
            <a:pPr fontAlgn="base">
              <a:buFont typeface="Wingdings" pitchFamily="2" charset="2"/>
              <a:buChar char="Ø"/>
            </a:pPr>
            <a:r>
              <a:rPr lang="en-GB" i="1" dirty="0" smtClean="0"/>
              <a:t>Target</a:t>
            </a:r>
            <a:r>
              <a:rPr lang="en-GB" dirty="0" smtClean="0"/>
              <a:t> is action taken when a possible rule matches. Examples of the target are ACCEPT, DROP, QUEUE.</a:t>
            </a:r>
          </a:p>
          <a:p>
            <a:pPr fontAlgn="base">
              <a:buFont typeface="Wingdings" pitchFamily="2" charset="2"/>
              <a:buChar char="Ø"/>
            </a:pPr>
            <a:r>
              <a:rPr lang="en-GB" i="1" dirty="0" smtClean="0"/>
              <a:t>Policy</a:t>
            </a:r>
            <a:r>
              <a:rPr lang="en-GB" dirty="0" smtClean="0"/>
              <a:t> is the default action taken in case of no match with the inbuilt chains and can be ACCEPT or DROP.</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931224" cy="850106"/>
          </a:xfrm>
        </p:spPr>
        <p:txBody>
          <a:bodyPr>
            <a:normAutofit fontScale="90000"/>
          </a:bodyPr>
          <a:lstStyle/>
          <a:p>
            <a:r>
              <a:rPr lang="en-GB" b="1" dirty="0" smtClean="0">
                <a:solidFill>
                  <a:schemeClr val="tx1"/>
                </a:solidFill>
                <a:latin typeface="Times New Roman" pitchFamily="18" charset="0"/>
                <a:cs typeface="Times New Roman" pitchFamily="18" charset="0"/>
              </a:rPr>
              <a:t/>
            </a:r>
            <a:br>
              <a:rPr lang="en-GB" b="1" dirty="0" smtClean="0">
                <a:solidFill>
                  <a:schemeClr val="tx1"/>
                </a:solidFill>
                <a:latin typeface="Times New Roman" pitchFamily="18" charset="0"/>
                <a:cs typeface="Times New Roman" pitchFamily="18" charset="0"/>
              </a:rPr>
            </a:br>
            <a:r>
              <a:rPr lang="en-GB" b="1" dirty="0" smtClean="0">
                <a:solidFill>
                  <a:schemeClr val="tx1"/>
                </a:solidFill>
                <a:latin typeface="Times New Roman" pitchFamily="18" charset="0"/>
                <a:cs typeface="Times New Roman" pitchFamily="18" charset="0"/>
              </a:rPr>
              <a:t/>
            </a:r>
            <a:br>
              <a:rPr lang="en-GB" b="1" dirty="0" smtClean="0">
                <a:solidFill>
                  <a:schemeClr val="tx1"/>
                </a:solidFill>
                <a:latin typeface="Times New Roman" pitchFamily="18" charset="0"/>
                <a:cs typeface="Times New Roman" pitchFamily="18" charset="0"/>
              </a:rPr>
            </a:br>
            <a:r>
              <a:rPr lang="en-GB" b="1" dirty="0" smtClean="0">
                <a:solidFill>
                  <a:schemeClr val="tx1"/>
                </a:solidFill>
                <a:latin typeface="Times New Roman" pitchFamily="18" charset="0"/>
                <a:cs typeface="Times New Roman" pitchFamily="18" charset="0"/>
              </a:rPr>
              <a:t/>
            </a:r>
            <a:br>
              <a:rPr lang="en-GB" b="1" dirty="0" smtClean="0">
                <a:solidFill>
                  <a:schemeClr val="tx1"/>
                </a:solidFill>
                <a:latin typeface="Times New Roman" pitchFamily="18" charset="0"/>
                <a:cs typeface="Times New Roman" pitchFamily="18" charset="0"/>
              </a:rPr>
            </a:br>
            <a:r>
              <a:rPr lang="en-GB" b="1" dirty="0" smtClean="0">
                <a:solidFill>
                  <a:schemeClr val="tx1"/>
                </a:solidFill>
                <a:latin typeface="Times New Roman" pitchFamily="18" charset="0"/>
                <a:cs typeface="Times New Roman" pitchFamily="18" charset="0"/>
              </a:rPr>
              <a:t>Configure </a:t>
            </a:r>
            <a:r>
              <a:rPr lang="en-GB" b="1" dirty="0" smtClean="0">
                <a:solidFill>
                  <a:schemeClr val="tx1"/>
                </a:solidFill>
                <a:latin typeface="Times New Roman" pitchFamily="18" charset="0"/>
                <a:cs typeface="Times New Roman" pitchFamily="18" charset="0"/>
              </a:rPr>
              <a:t>DHCP </a:t>
            </a:r>
            <a:r>
              <a:rPr lang="en-GB" b="1" dirty="0" smtClean="0">
                <a:solidFill>
                  <a:schemeClr val="tx1"/>
                </a:solidFill>
                <a:latin typeface="Times New Roman" pitchFamily="18" charset="0"/>
                <a:cs typeface="Times New Roman" pitchFamily="18" charset="0"/>
              </a:rPr>
              <a:t>Server</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27584" y="1124744"/>
            <a:ext cx="7859216" cy="4895056"/>
          </a:xfrm>
        </p:spPr>
        <p:txBody>
          <a:bodyPr>
            <a:normAutofit fontScale="77500" lnSpcReduction="20000"/>
          </a:bodyPr>
          <a:lstStyle/>
          <a:p>
            <a:r>
              <a:rPr lang="en-GB" dirty="0" smtClean="0"/>
              <a:t>DHCP creates an empty configuration file </a:t>
            </a:r>
            <a:r>
              <a:rPr lang="en-GB" b="1" dirty="0" smtClean="0"/>
              <a:t>/etc/</a:t>
            </a:r>
            <a:r>
              <a:rPr lang="en-GB" b="1" dirty="0" err="1" smtClean="0"/>
              <a:t>dhcp</a:t>
            </a:r>
            <a:r>
              <a:rPr lang="en-GB" b="1" dirty="0" smtClean="0"/>
              <a:t>/</a:t>
            </a:r>
            <a:r>
              <a:rPr lang="en-GB" b="1" dirty="0" err="1" smtClean="0"/>
              <a:t>dhcpd.conf</a:t>
            </a:r>
            <a:r>
              <a:rPr lang="en-GB" dirty="0" smtClean="0"/>
              <a:t>. Also it provides a sample configuration file at </a:t>
            </a:r>
            <a:r>
              <a:rPr lang="en-GB" b="1" dirty="0" smtClean="0"/>
              <a:t>/</a:t>
            </a:r>
            <a:r>
              <a:rPr lang="en-GB" b="1" dirty="0" err="1" smtClean="0"/>
              <a:t>usr</a:t>
            </a:r>
            <a:r>
              <a:rPr lang="en-GB" b="1" dirty="0" smtClean="0"/>
              <a:t>/share/doc/</a:t>
            </a:r>
            <a:r>
              <a:rPr lang="en-GB" b="1" dirty="0" err="1" smtClean="0"/>
              <a:t>dhcp</a:t>
            </a:r>
            <a:r>
              <a:rPr lang="en-GB" b="1" dirty="0" smtClean="0"/>
              <a:t>*/</a:t>
            </a:r>
            <a:r>
              <a:rPr lang="en-GB" b="1" dirty="0" err="1" smtClean="0"/>
              <a:t>dhcpd.conf.sample</a:t>
            </a:r>
            <a:r>
              <a:rPr lang="en-GB" dirty="0" smtClean="0"/>
              <a:t>, which is very useful for configuring the DHCP server</a:t>
            </a:r>
            <a:r>
              <a:rPr lang="en-GB" dirty="0" smtClean="0"/>
              <a:t>.</a:t>
            </a:r>
          </a:p>
          <a:p>
            <a:pPr>
              <a:buNone/>
            </a:pPr>
            <a:endParaRPr lang="en-GB" dirty="0" smtClean="0"/>
          </a:p>
          <a:p>
            <a:pPr>
              <a:buNone/>
            </a:pPr>
            <a:r>
              <a:rPr lang="en-GB" dirty="0" smtClean="0"/>
              <a:t># </a:t>
            </a:r>
            <a:r>
              <a:rPr lang="en-GB" dirty="0" smtClean="0"/>
              <a:t>cp /</a:t>
            </a:r>
            <a:r>
              <a:rPr lang="en-GB" dirty="0" err="1" smtClean="0"/>
              <a:t>usr</a:t>
            </a:r>
            <a:r>
              <a:rPr lang="en-GB" dirty="0" smtClean="0"/>
              <a:t>/share/doc/dhcp-4.1.1/</a:t>
            </a:r>
            <a:r>
              <a:rPr lang="en-GB" dirty="0" err="1" smtClean="0"/>
              <a:t>dhcpd.conf.sample</a:t>
            </a:r>
            <a:r>
              <a:rPr lang="en-GB" dirty="0" smtClean="0"/>
              <a:t> /</a:t>
            </a:r>
            <a:r>
              <a:rPr lang="en-GB" dirty="0" smtClean="0"/>
              <a:t>etc/</a:t>
            </a:r>
            <a:r>
              <a:rPr lang="en-GB" dirty="0" err="1" smtClean="0"/>
              <a:t>dhcp</a:t>
            </a:r>
            <a:r>
              <a:rPr lang="en-GB" dirty="0" smtClean="0"/>
              <a:t>/</a:t>
            </a:r>
            <a:r>
              <a:rPr lang="en-GB" dirty="0" err="1" smtClean="0"/>
              <a:t>dhcpd.conf</a:t>
            </a:r>
            <a:endParaRPr lang="en-GB" dirty="0" smtClean="0"/>
          </a:p>
          <a:p>
            <a:pPr>
              <a:buNone/>
            </a:pPr>
            <a:endParaRPr lang="en-GB" dirty="0" smtClean="0"/>
          </a:p>
          <a:p>
            <a:pPr fontAlgn="base">
              <a:buNone/>
            </a:pPr>
            <a:r>
              <a:rPr lang="en-GB" b="1" dirty="0" smtClean="0"/>
              <a:t>Parameter Configuration</a:t>
            </a:r>
          </a:p>
          <a:p>
            <a:pPr fontAlgn="base"/>
            <a:r>
              <a:rPr lang="en-GB" dirty="0" smtClean="0"/>
              <a:t>First configure the basic options which is common to all supported networks.</a:t>
            </a:r>
          </a:p>
          <a:p>
            <a:pPr>
              <a:buNone/>
            </a:pPr>
            <a:r>
              <a:rPr lang="en-GB" dirty="0" smtClean="0"/>
              <a:t>	option </a:t>
            </a:r>
            <a:r>
              <a:rPr lang="en-GB" dirty="0" smtClean="0"/>
              <a:t>domain-name </a:t>
            </a:r>
            <a:r>
              <a:rPr lang="en-GB" dirty="0" smtClean="0"/>
              <a:t>“</a:t>
            </a:r>
            <a:r>
              <a:rPr lang="en-GB" dirty="0" smtClean="0"/>
              <a:t>tecadmin.net</a:t>
            </a:r>
            <a:r>
              <a:rPr lang="en-GB" dirty="0" smtClean="0"/>
              <a:t>"; </a:t>
            </a:r>
          </a:p>
          <a:p>
            <a:pPr>
              <a:buNone/>
            </a:pPr>
            <a:r>
              <a:rPr lang="en-GB" dirty="0" smtClean="0"/>
              <a:t>	option </a:t>
            </a:r>
            <a:r>
              <a:rPr lang="en-GB" dirty="0" smtClean="0"/>
              <a:t>domain-name-servers </a:t>
            </a:r>
            <a:r>
              <a:rPr lang="en-GB" dirty="0" smtClean="0"/>
              <a:t>ns1.tecadmin.net</a:t>
            </a:r>
            <a:r>
              <a:rPr lang="en-GB" dirty="0" smtClean="0"/>
              <a:t>, ns2.tecadmin.net; default-lease-time 600; </a:t>
            </a:r>
            <a:endParaRPr lang="en-GB" dirty="0" smtClean="0"/>
          </a:p>
          <a:p>
            <a:pPr>
              <a:buNone/>
            </a:pPr>
            <a:r>
              <a:rPr lang="en-GB" dirty="0" smtClean="0"/>
              <a:t>	</a:t>
            </a:r>
            <a:r>
              <a:rPr lang="en-GB" dirty="0" smtClean="0"/>
              <a:t>max-lease-time </a:t>
            </a:r>
            <a:r>
              <a:rPr lang="en-GB" dirty="0" smtClean="0"/>
              <a:t>7200; </a:t>
            </a:r>
            <a:endParaRPr lang="en-GB" dirty="0" smtClean="0"/>
          </a:p>
          <a:p>
            <a:pPr>
              <a:buNone/>
            </a:pPr>
            <a:r>
              <a:rPr lang="en-GB" dirty="0" smtClean="0"/>
              <a:t>	</a:t>
            </a:r>
            <a:r>
              <a:rPr lang="en-GB" dirty="0" smtClean="0"/>
              <a:t>authoritative</a:t>
            </a:r>
            <a:r>
              <a:rPr lang="en-GB" dirty="0" smtClean="0"/>
              <a:t>; </a:t>
            </a:r>
            <a:endParaRPr lang="en-GB" dirty="0" smtClean="0"/>
          </a:p>
          <a:p>
            <a:pPr>
              <a:buNone/>
            </a:pPr>
            <a:r>
              <a:rPr lang="en-GB" dirty="0" smtClean="0"/>
              <a:t>	</a:t>
            </a:r>
            <a:r>
              <a:rPr lang="en-GB" dirty="0" smtClean="0"/>
              <a:t>log-facility </a:t>
            </a:r>
            <a:r>
              <a:rPr lang="en-GB" dirty="0" smtClean="0"/>
              <a:t>local7;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08720"/>
            <a:ext cx="7772400" cy="5111080"/>
          </a:xfrm>
        </p:spPr>
        <p:txBody>
          <a:bodyPr>
            <a:normAutofit fontScale="92500" lnSpcReduction="20000"/>
          </a:bodyPr>
          <a:lstStyle/>
          <a:p>
            <a:pPr fontAlgn="base">
              <a:buNone/>
            </a:pPr>
            <a:r>
              <a:rPr lang="en-GB" b="1" dirty="0" smtClean="0"/>
              <a:t>IP Subnet Declaration</a:t>
            </a:r>
          </a:p>
          <a:p>
            <a:pPr fontAlgn="base"/>
            <a:r>
              <a:rPr lang="en-GB" dirty="0" smtClean="0"/>
              <a:t>First, edit DHCP configuration file and update subnet details as per your network. For this example we are configuring DHCP for </a:t>
            </a:r>
            <a:r>
              <a:rPr lang="en-GB" b="1" dirty="0" smtClean="0"/>
              <a:t>192.168.1.0/24</a:t>
            </a:r>
            <a:r>
              <a:rPr lang="en-GB" dirty="0" smtClean="0"/>
              <a:t> LAN network.</a:t>
            </a:r>
          </a:p>
          <a:p>
            <a:r>
              <a:rPr lang="en-GB" dirty="0" smtClean="0"/>
              <a:t>subnet 192.168.1.0 </a:t>
            </a:r>
            <a:r>
              <a:rPr lang="en-GB" dirty="0" err="1" smtClean="0"/>
              <a:t>netmask</a:t>
            </a:r>
            <a:r>
              <a:rPr lang="en-GB" dirty="0" smtClean="0"/>
              <a:t> 255.255.255.0 </a:t>
            </a:r>
            <a:endParaRPr lang="en-GB" dirty="0" smtClean="0"/>
          </a:p>
          <a:p>
            <a:pPr>
              <a:buNone/>
            </a:pPr>
            <a:r>
              <a:rPr lang="en-GB" dirty="0" smtClean="0"/>
              <a:t>	</a:t>
            </a:r>
            <a:r>
              <a:rPr lang="en-GB" dirty="0" smtClean="0"/>
              <a:t>{ </a:t>
            </a:r>
          </a:p>
          <a:p>
            <a:pPr>
              <a:buNone/>
            </a:pPr>
            <a:r>
              <a:rPr lang="en-GB" dirty="0" smtClean="0"/>
              <a:t>	</a:t>
            </a:r>
            <a:r>
              <a:rPr lang="en-GB" dirty="0" smtClean="0"/>
              <a:t>option </a:t>
            </a:r>
            <a:r>
              <a:rPr lang="en-GB" dirty="0" smtClean="0"/>
              <a:t>routers 192.168.1.254; </a:t>
            </a:r>
            <a:endParaRPr lang="en-GB" dirty="0" smtClean="0"/>
          </a:p>
          <a:p>
            <a:pPr>
              <a:buNone/>
            </a:pPr>
            <a:r>
              <a:rPr lang="en-GB" dirty="0" smtClean="0"/>
              <a:t>	</a:t>
            </a:r>
            <a:r>
              <a:rPr lang="en-GB" dirty="0" smtClean="0"/>
              <a:t>option </a:t>
            </a:r>
            <a:r>
              <a:rPr lang="en-GB" dirty="0" smtClean="0"/>
              <a:t>subnet-mask 255.255.255.0; </a:t>
            </a:r>
            <a:endParaRPr lang="en-GB" dirty="0" smtClean="0"/>
          </a:p>
          <a:p>
            <a:pPr>
              <a:buNone/>
            </a:pPr>
            <a:r>
              <a:rPr lang="en-GB" dirty="0" smtClean="0"/>
              <a:t>	</a:t>
            </a:r>
            <a:r>
              <a:rPr lang="en-GB" dirty="0" smtClean="0"/>
              <a:t>option </a:t>
            </a:r>
            <a:r>
              <a:rPr lang="en-GB" dirty="0" smtClean="0"/>
              <a:t>domain-search </a:t>
            </a:r>
            <a:r>
              <a:rPr lang="en-GB" dirty="0" smtClean="0"/>
              <a:t>“</a:t>
            </a:r>
            <a:r>
              <a:rPr lang="en-GB" dirty="0" smtClean="0"/>
              <a:t>tecadmin.net</a:t>
            </a:r>
            <a:r>
              <a:rPr lang="en-GB" dirty="0" smtClean="0"/>
              <a:t>"; </a:t>
            </a:r>
          </a:p>
          <a:p>
            <a:pPr>
              <a:buNone/>
            </a:pPr>
            <a:r>
              <a:rPr lang="en-GB" dirty="0" smtClean="0"/>
              <a:t>	</a:t>
            </a:r>
            <a:r>
              <a:rPr lang="en-GB" dirty="0" smtClean="0"/>
              <a:t>option </a:t>
            </a:r>
            <a:r>
              <a:rPr lang="en-GB" dirty="0" smtClean="0"/>
              <a:t>domain-name-servers 192.168.1.1; </a:t>
            </a:r>
            <a:endParaRPr lang="en-GB" dirty="0" smtClean="0"/>
          </a:p>
          <a:p>
            <a:pPr>
              <a:buNone/>
            </a:pPr>
            <a:r>
              <a:rPr lang="en-GB" dirty="0" smtClean="0"/>
              <a:t>	</a:t>
            </a:r>
            <a:r>
              <a:rPr lang="en-GB" dirty="0" smtClean="0"/>
              <a:t>option </a:t>
            </a:r>
            <a:r>
              <a:rPr lang="en-GB" dirty="0" smtClean="0"/>
              <a:t>time-offset -18000;  </a:t>
            </a:r>
            <a:r>
              <a:rPr lang="en-GB" dirty="0" smtClean="0"/>
              <a:t># </a:t>
            </a:r>
            <a:r>
              <a:rPr lang="en-GB" dirty="0" smtClean="0"/>
              <a:t>Eastern Standard </a:t>
            </a:r>
            <a:r>
              <a:rPr lang="en-GB" dirty="0" smtClean="0"/>
              <a:t>Time</a:t>
            </a:r>
          </a:p>
          <a:p>
            <a:pPr>
              <a:buNone/>
            </a:pPr>
            <a:r>
              <a:rPr lang="en-GB" dirty="0" smtClean="0"/>
              <a:t>	</a:t>
            </a:r>
            <a:r>
              <a:rPr lang="en-GB" dirty="0" smtClean="0"/>
              <a:t> </a:t>
            </a:r>
            <a:r>
              <a:rPr lang="en-GB" dirty="0" smtClean="0"/>
              <a:t>range 192.168.1.10 192.168.1.100; </a:t>
            </a:r>
            <a:endParaRPr lang="en-GB" dirty="0" smtClean="0"/>
          </a:p>
          <a:p>
            <a:pPr>
              <a:buNone/>
            </a:pPr>
            <a:r>
              <a:rPr lang="en-GB" dirty="0" smtClean="0"/>
              <a: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76672"/>
            <a:ext cx="7772400" cy="5543128"/>
          </a:xfrm>
        </p:spPr>
        <p:txBody>
          <a:bodyPr>
            <a:normAutofit fontScale="77500" lnSpcReduction="20000"/>
          </a:bodyPr>
          <a:lstStyle/>
          <a:p>
            <a:pPr fontAlgn="base">
              <a:buNone/>
            </a:pPr>
            <a:r>
              <a:rPr lang="en-GB" b="1" dirty="0" smtClean="0"/>
              <a:t>Assign Static IP Address to Host</a:t>
            </a:r>
          </a:p>
          <a:p>
            <a:pPr fontAlgn="base"/>
            <a:r>
              <a:rPr lang="en-GB" dirty="0" smtClean="0"/>
              <a:t>In some cases, we need to assign a fixed IP to an interface each time it requested from </a:t>
            </a:r>
            <a:r>
              <a:rPr lang="en-GB" dirty="0" err="1" smtClean="0"/>
              <a:t>dhcp</a:t>
            </a:r>
            <a:r>
              <a:rPr lang="en-GB" dirty="0" smtClean="0"/>
              <a:t>. We can also assign a fixed IP on basis of MAC address (hardware </a:t>
            </a:r>
            <a:r>
              <a:rPr lang="en-GB" dirty="0" err="1" smtClean="0"/>
              <a:t>ethernet</a:t>
            </a:r>
            <a:r>
              <a:rPr lang="en-GB" dirty="0" smtClean="0"/>
              <a:t>) of that interface. Setup host-name is optional to set up.</a:t>
            </a:r>
          </a:p>
          <a:p>
            <a:r>
              <a:rPr lang="en-GB" dirty="0" smtClean="0"/>
              <a:t>host station1 </a:t>
            </a:r>
            <a:endParaRPr lang="en-GB" dirty="0" smtClean="0"/>
          </a:p>
          <a:p>
            <a:pPr>
              <a:buNone/>
            </a:pPr>
            <a:r>
              <a:rPr lang="en-GB" dirty="0" smtClean="0"/>
              <a:t>	</a:t>
            </a:r>
            <a:r>
              <a:rPr lang="en-GB" dirty="0" smtClean="0"/>
              <a:t>{ </a:t>
            </a:r>
          </a:p>
          <a:p>
            <a:pPr>
              <a:buNone/>
            </a:pPr>
            <a:r>
              <a:rPr lang="en-GB" dirty="0" smtClean="0"/>
              <a:t>	</a:t>
            </a:r>
            <a:r>
              <a:rPr lang="en-GB" dirty="0" smtClean="0"/>
              <a:t>option </a:t>
            </a:r>
            <a:r>
              <a:rPr lang="en-GB" dirty="0" smtClean="0"/>
              <a:t>host-name "station1.example.com"; </a:t>
            </a:r>
            <a:endParaRPr lang="en-GB" dirty="0" smtClean="0"/>
          </a:p>
          <a:p>
            <a:pPr>
              <a:buNone/>
            </a:pPr>
            <a:r>
              <a:rPr lang="en-GB" dirty="0" smtClean="0"/>
              <a:t>	</a:t>
            </a:r>
            <a:r>
              <a:rPr lang="en-GB" dirty="0" smtClean="0"/>
              <a:t>hardware </a:t>
            </a:r>
            <a:r>
              <a:rPr lang="en-GB" dirty="0" err="1" smtClean="0"/>
              <a:t>ethernet</a:t>
            </a:r>
            <a:r>
              <a:rPr lang="en-GB" dirty="0" smtClean="0"/>
              <a:t> 00:11:1A:2B:3C:AB; </a:t>
            </a:r>
            <a:endParaRPr lang="en-GB" dirty="0" smtClean="0"/>
          </a:p>
          <a:p>
            <a:pPr>
              <a:buNone/>
            </a:pPr>
            <a:r>
              <a:rPr lang="en-GB" dirty="0" smtClean="0"/>
              <a:t>	</a:t>
            </a:r>
            <a:r>
              <a:rPr lang="en-GB" dirty="0" smtClean="0"/>
              <a:t>fixed-address </a:t>
            </a:r>
            <a:r>
              <a:rPr lang="en-GB" dirty="0" smtClean="0"/>
              <a:t>192.168.1.100; </a:t>
            </a:r>
            <a:endParaRPr lang="en-GB" dirty="0" smtClean="0"/>
          </a:p>
          <a:p>
            <a:pPr>
              <a:buNone/>
            </a:pPr>
            <a:r>
              <a:rPr lang="en-GB" dirty="0" smtClean="0"/>
              <a:t> </a:t>
            </a:r>
            <a:r>
              <a:rPr lang="en-GB" dirty="0" smtClean="0"/>
              <a:t>	}</a:t>
            </a:r>
          </a:p>
          <a:p>
            <a:pPr fontAlgn="base">
              <a:buNone/>
            </a:pPr>
            <a:r>
              <a:rPr lang="en-GB" b="1" dirty="0" smtClean="0"/>
              <a:t>Start DHCP Service</a:t>
            </a:r>
          </a:p>
          <a:p>
            <a:pPr fontAlgn="base"/>
            <a:r>
              <a:rPr lang="en-GB" dirty="0" smtClean="0"/>
              <a:t>After making all above changes, let’s start </a:t>
            </a:r>
            <a:r>
              <a:rPr lang="en-GB" dirty="0" err="1" smtClean="0"/>
              <a:t>dhcp</a:t>
            </a:r>
            <a:r>
              <a:rPr lang="en-GB" dirty="0" smtClean="0"/>
              <a:t> service using following commands as per your operating system version.</a:t>
            </a:r>
          </a:p>
          <a:p>
            <a:r>
              <a:rPr lang="en-GB" dirty="0" smtClean="0"/>
              <a:t>For </a:t>
            </a:r>
            <a:r>
              <a:rPr lang="en-GB" dirty="0" err="1" smtClean="0"/>
              <a:t>CentOS</a:t>
            </a:r>
            <a:r>
              <a:rPr lang="en-GB" dirty="0" smtClean="0"/>
              <a:t>/RHEL 7 </a:t>
            </a:r>
            <a:endParaRPr lang="en-GB" dirty="0" smtClean="0"/>
          </a:p>
          <a:p>
            <a:pPr>
              <a:buNone/>
            </a:pPr>
            <a:r>
              <a:rPr lang="en-GB" dirty="0" smtClean="0"/>
              <a:t> </a:t>
            </a:r>
            <a:r>
              <a:rPr lang="en-GB" dirty="0" err="1" smtClean="0"/>
              <a:t>systemctl</a:t>
            </a:r>
            <a:r>
              <a:rPr lang="en-GB" dirty="0" smtClean="0"/>
              <a:t> </a:t>
            </a:r>
            <a:r>
              <a:rPr lang="en-GB" dirty="0" smtClean="0"/>
              <a:t>start </a:t>
            </a:r>
            <a:r>
              <a:rPr lang="en-GB" dirty="0" err="1" smtClean="0"/>
              <a:t>dhcp</a:t>
            </a:r>
            <a:r>
              <a:rPr lang="en-GB" dirty="0" smtClean="0"/>
              <a:t> </a:t>
            </a:r>
            <a:endParaRPr lang="en-GB" dirty="0" smtClean="0"/>
          </a:p>
          <a:p>
            <a:r>
              <a:rPr lang="en-GB" dirty="0" smtClean="0"/>
              <a:t>For </a:t>
            </a:r>
            <a:r>
              <a:rPr lang="en-GB" dirty="0" err="1" smtClean="0"/>
              <a:t>CentOS</a:t>
            </a:r>
            <a:r>
              <a:rPr lang="en-GB" dirty="0" smtClean="0"/>
              <a:t>/RHEL 6/5 </a:t>
            </a:r>
            <a:endParaRPr lang="en-GB" dirty="0" smtClean="0"/>
          </a:p>
          <a:p>
            <a:pPr>
              <a:buNone/>
            </a:pPr>
            <a:r>
              <a:rPr lang="en-GB" dirty="0" smtClean="0"/>
              <a:t>service </a:t>
            </a:r>
            <a:r>
              <a:rPr lang="en-GB" dirty="0" err="1" smtClean="0"/>
              <a:t>dhcp</a:t>
            </a:r>
            <a:r>
              <a:rPr lang="en-GB" dirty="0" smtClean="0"/>
              <a:t> start</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lstStyle/>
          <a:p>
            <a:pPr fontAlgn="base"/>
            <a:r>
              <a:rPr lang="en-GB" dirty="0" smtClean="0"/>
              <a:t>Similarly to stop and restart </a:t>
            </a:r>
            <a:r>
              <a:rPr lang="en-GB" dirty="0" err="1" smtClean="0"/>
              <a:t>dhcp</a:t>
            </a:r>
            <a:r>
              <a:rPr lang="en-GB" dirty="0" smtClean="0"/>
              <a:t> service use following commands.</a:t>
            </a:r>
          </a:p>
          <a:p>
            <a:r>
              <a:rPr lang="en-GB" dirty="0" smtClean="0"/>
              <a:t>For </a:t>
            </a:r>
            <a:r>
              <a:rPr lang="en-GB" dirty="0" err="1" smtClean="0"/>
              <a:t>CentOS</a:t>
            </a:r>
            <a:r>
              <a:rPr lang="en-GB" dirty="0" smtClean="0"/>
              <a:t>/RHEL 7 </a:t>
            </a:r>
            <a:endParaRPr lang="en-GB" dirty="0" smtClean="0"/>
          </a:p>
          <a:p>
            <a:pPr>
              <a:buNone/>
            </a:pPr>
            <a:r>
              <a:rPr lang="en-GB" dirty="0" smtClean="0"/>
              <a:t>	</a:t>
            </a:r>
            <a:r>
              <a:rPr lang="en-GB" dirty="0" err="1" smtClean="0"/>
              <a:t>systemctl</a:t>
            </a:r>
            <a:r>
              <a:rPr lang="en-GB" dirty="0" smtClean="0"/>
              <a:t> </a:t>
            </a:r>
            <a:r>
              <a:rPr lang="en-GB" dirty="0" smtClean="0"/>
              <a:t>stop </a:t>
            </a:r>
            <a:r>
              <a:rPr lang="en-GB" dirty="0" err="1" smtClean="0"/>
              <a:t>dhcp</a:t>
            </a:r>
            <a:r>
              <a:rPr lang="en-GB" dirty="0" smtClean="0"/>
              <a:t> </a:t>
            </a:r>
            <a:endParaRPr lang="en-GB" dirty="0" smtClean="0"/>
          </a:p>
          <a:p>
            <a:pPr>
              <a:buNone/>
            </a:pPr>
            <a:r>
              <a:rPr lang="en-GB" dirty="0" smtClean="0"/>
              <a:t>	</a:t>
            </a:r>
            <a:r>
              <a:rPr lang="en-GB" dirty="0" err="1" smtClean="0"/>
              <a:t>ystemctl</a:t>
            </a:r>
            <a:r>
              <a:rPr lang="en-GB" dirty="0" smtClean="0"/>
              <a:t> </a:t>
            </a:r>
            <a:r>
              <a:rPr lang="en-GB" dirty="0" smtClean="0"/>
              <a:t>restart </a:t>
            </a:r>
            <a:r>
              <a:rPr lang="en-GB" dirty="0" err="1" smtClean="0"/>
              <a:t>dhcp</a:t>
            </a:r>
            <a:r>
              <a:rPr lang="en-GB" dirty="0" smtClean="0"/>
              <a:t> </a:t>
            </a:r>
            <a:endParaRPr lang="en-GB" dirty="0" smtClean="0"/>
          </a:p>
          <a:p>
            <a:r>
              <a:rPr lang="en-GB" dirty="0" smtClean="0"/>
              <a:t>For </a:t>
            </a:r>
            <a:r>
              <a:rPr lang="en-GB" dirty="0" err="1" smtClean="0"/>
              <a:t>CentOS</a:t>
            </a:r>
            <a:r>
              <a:rPr lang="en-GB" dirty="0" smtClean="0"/>
              <a:t>/RHEL 6/5 </a:t>
            </a:r>
            <a:endParaRPr lang="en-GB" dirty="0" smtClean="0"/>
          </a:p>
          <a:p>
            <a:pPr>
              <a:buNone/>
            </a:pPr>
            <a:r>
              <a:rPr lang="en-GB" dirty="0" smtClean="0"/>
              <a:t>	service </a:t>
            </a:r>
            <a:r>
              <a:rPr lang="en-GB" dirty="0" err="1" smtClean="0"/>
              <a:t>dhcp</a:t>
            </a:r>
            <a:r>
              <a:rPr lang="en-GB" dirty="0" smtClean="0"/>
              <a:t> stop </a:t>
            </a:r>
            <a:endParaRPr lang="en-GB" dirty="0" smtClean="0"/>
          </a:p>
          <a:p>
            <a:pPr>
              <a:buNone/>
            </a:pPr>
            <a:r>
              <a:rPr lang="en-GB" dirty="0" smtClean="0"/>
              <a:t>	service </a:t>
            </a:r>
            <a:r>
              <a:rPr lang="en-GB" dirty="0" err="1" smtClean="0"/>
              <a:t>dhcp</a:t>
            </a:r>
            <a:r>
              <a:rPr lang="en-GB" dirty="0" smtClean="0"/>
              <a:t> restart</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1"/>
                </a:solidFill>
                <a:latin typeface="Times New Roman" pitchFamily="18" charset="0"/>
                <a:cs typeface="Times New Roman" pitchFamily="18" charset="0"/>
              </a:rPr>
              <a:t>Setup Client </a:t>
            </a:r>
            <a:r>
              <a:rPr lang="en-GB" b="1" dirty="0" smtClean="0">
                <a:solidFill>
                  <a:schemeClr val="tx1"/>
                </a:solidFill>
                <a:latin typeface="Times New Roman" pitchFamily="18" charset="0"/>
                <a:cs typeface="Times New Roman" pitchFamily="18" charset="0"/>
              </a:rPr>
              <a:t>System</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fontAlgn="base"/>
            <a:r>
              <a:rPr lang="en-GB" dirty="0" smtClean="0"/>
              <a:t>Now login to that client machine and edit Ethernet configuration file.</a:t>
            </a:r>
          </a:p>
          <a:p>
            <a:pPr fontAlgn="base"/>
            <a:r>
              <a:rPr lang="en-GB" dirty="0" smtClean="0"/>
              <a:t>vim /etc/</a:t>
            </a:r>
            <a:r>
              <a:rPr lang="en-GB" dirty="0" err="1" smtClean="0"/>
              <a:t>sysconfig</a:t>
            </a:r>
            <a:r>
              <a:rPr lang="en-GB" dirty="0" smtClean="0"/>
              <a:t>/network-scripts/ifcfg-eth1 </a:t>
            </a:r>
            <a:endParaRPr lang="en-GB" dirty="0" smtClean="0"/>
          </a:p>
          <a:p>
            <a:pPr fontAlgn="base">
              <a:buNone/>
            </a:pPr>
            <a:r>
              <a:rPr lang="en-GB" dirty="0" smtClean="0"/>
              <a:t>	</a:t>
            </a:r>
            <a:r>
              <a:rPr lang="en-GB" dirty="0" smtClean="0"/>
              <a:t>DEVICE=eth1 </a:t>
            </a:r>
          </a:p>
          <a:p>
            <a:pPr fontAlgn="base">
              <a:buNone/>
            </a:pPr>
            <a:r>
              <a:rPr lang="en-GB" dirty="0" smtClean="0"/>
              <a:t>	BOOTPROTO=</a:t>
            </a:r>
            <a:r>
              <a:rPr lang="en-GB" dirty="0" err="1" smtClean="0"/>
              <a:t>dhcp</a:t>
            </a:r>
            <a:r>
              <a:rPr lang="en-GB" dirty="0" smtClean="0"/>
              <a:t> </a:t>
            </a:r>
          </a:p>
          <a:p>
            <a:pPr fontAlgn="base">
              <a:buNone/>
            </a:pPr>
            <a:r>
              <a:rPr lang="en-GB" dirty="0" smtClean="0"/>
              <a:t>	</a:t>
            </a:r>
            <a:r>
              <a:rPr lang="en-GB" dirty="0" smtClean="0"/>
              <a:t>TYPE=Ethernet </a:t>
            </a:r>
          </a:p>
          <a:p>
            <a:pPr fontAlgn="base">
              <a:buNone/>
            </a:pPr>
            <a:r>
              <a:rPr lang="en-GB" dirty="0" smtClean="0"/>
              <a:t>	</a:t>
            </a:r>
            <a:r>
              <a:rPr lang="en-GB" dirty="0" smtClean="0"/>
              <a:t>ONBOOT=yes </a:t>
            </a:r>
          </a:p>
          <a:p>
            <a:pPr fontAlgn="base">
              <a:buNone/>
            </a:pPr>
            <a:r>
              <a:rPr lang="en-GB" dirty="0" smtClean="0"/>
              <a:t>Make sure </a:t>
            </a:r>
            <a:r>
              <a:rPr lang="en-GB" b="1" dirty="0" smtClean="0"/>
              <a:t>BOOTPROTO</a:t>
            </a:r>
            <a:r>
              <a:rPr lang="en-GB" dirty="0" smtClean="0"/>
              <a:t> is set to </a:t>
            </a:r>
            <a:r>
              <a:rPr lang="en-GB" b="1" dirty="0" err="1" smtClean="0"/>
              <a:t>dhcp</a:t>
            </a:r>
            <a:r>
              <a:rPr lang="en-GB" dirty="0" smtClean="0"/>
              <a:t>.</a:t>
            </a:r>
          </a:p>
          <a:p>
            <a:pPr fontAlgn="base"/>
            <a:r>
              <a:rPr lang="en-GB" dirty="0" smtClean="0"/>
              <a:t>Let’s restart network services on the client machine. You will get that </a:t>
            </a:r>
            <a:r>
              <a:rPr lang="en-GB" dirty="0" err="1" smtClean="0"/>
              <a:t>dhcp</a:t>
            </a:r>
            <a:r>
              <a:rPr lang="en-GB" dirty="0" smtClean="0"/>
              <a:t> server assigned an </a:t>
            </a:r>
            <a:r>
              <a:rPr lang="en-GB" dirty="0" err="1" smtClean="0"/>
              <a:t>ip</a:t>
            </a:r>
            <a:r>
              <a:rPr lang="en-GB" dirty="0" smtClean="0"/>
              <a:t> address from the defined subnet. If you have connected to client pc from remote login, Your session can be disconnected.</a:t>
            </a:r>
          </a:p>
          <a:p>
            <a:r>
              <a:rPr lang="en-GB" dirty="0" smtClean="0"/>
              <a:t>For </a:t>
            </a:r>
            <a:r>
              <a:rPr lang="en-GB" dirty="0" err="1" smtClean="0"/>
              <a:t>CentOS</a:t>
            </a:r>
            <a:r>
              <a:rPr lang="en-GB" dirty="0" smtClean="0"/>
              <a:t>/RHEL 7 </a:t>
            </a:r>
            <a:endParaRPr lang="en-GB" dirty="0" smtClean="0"/>
          </a:p>
          <a:p>
            <a:pPr>
              <a:buNone/>
            </a:pPr>
            <a:r>
              <a:rPr lang="en-GB" dirty="0" smtClean="0"/>
              <a:t>	</a:t>
            </a:r>
            <a:r>
              <a:rPr lang="en-GB" dirty="0" err="1" smtClean="0"/>
              <a:t>systemctl</a:t>
            </a:r>
            <a:r>
              <a:rPr lang="en-GB" dirty="0" smtClean="0"/>
              <a:t> </a:t>
            </a:r>
            <a:r>
              <a:rPr lang="en-GB" dirty="0" smtClean="0"/>
              <a:t>restart network </a:t>
            </a:r>
            <a:endParaRPr lang="en-GB" dirty="0" smtClean="0"/>
          </a:p>
          <a:p>
            <a:pPr>
              <a:buNone/>
            </a:pPr>
            <a:r>
              <a:rPr lang="en-GB" dirty="0" smtClean="0"/>
              <a:t>	</a:t>
            </a:r>
            <a:r>
              <a:rPr lang="en-GB" dirty="0" smtClean="0"/>
              <a:t>For </a:t>
            </a:r>
            <a:r>
              <a:rPr lang="en-GB" dirty="0" err="1" smtClean="0"/>
              <a:t>CentOS</a:t>
            </a:r>
            <a:r>
              <a:rPr lang="en-GB" dirty="0" smtClean="0"/>
              <a:t>/RHEL 6/5 </a:t>
            </a:r>
            <a:endParaRPr lang="en-GB" dirty="0" smtClean="0"/>
          </a:p>
          <a:p>
            <a:pPr>
              <a:buNone/>
            </a:pPr>
            <a:r>
              <a:rPr lang="en-GB" dirty="0" smtClean="0"/>
              <a:t>	</a:t>
            </a:r>
            <a:r>
              <a:rPr lang="en-GB" dirty="0" smtClean="0"/>
              <a:t>service </a:t>
            </a:r>
            <a:r>
              <a:rPr lang="en-GB" dirty="0" smtClean="0"/>
              <a:t>network restart</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latin typeface="Times New Roman" pitchFamily="18" charset="0"/>
                <a:cs typeface="Times New Roman" pitchFamily="18" charset="0"/>
              </a:rPr>
              <a:t>What is </a:t>
            </a:r>
            <a:r>
              <a:rPr lang="en-IN" b="1" dirty="0" err="1" smtClean="0">
                <a:solidFill>
                  <a:schemeClr val="tx1"/>
                </a:solidFill>
                <a:latin typeface="Times New Roman" pitchFamily="18" charset="0"/>
                <a:cs typeface="Times New Roman" pitchFamily="18" charset="0"/>
              </a:rPr>
              <a:t>systemctl</a:t>
            </a:r>
            <a:r>
              <a:rPr lang="en-IN" b="1" dirty="0" smtClean="0">
                <a:solidFill>
                  <a:schemeClr val="tx1"/>
                </a:solidFill>
                <a:latin typeface="Times New Roman" pitchFamily="18" charset="0"/>
                <a:cs typeface="Times New Roman" pitchFamily="18" charset="0"/>
              </a:rPr>
              <a:t>?</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err="1" smtClean="0"/>
              <a:t>systemctl</a:t>
            </a:r>
            <a:r>
              <a:rPr lang="en-IN" sz="2000" dirty="0" smtClean="0"/>
              <a:t> is a controlling interface and inspection tool for the widely-adopted init system and service manager </a:t>
            </a:r>
            <a:r>
              <a:rPr lang="en-IN" sz="2000" dirty="0" err="1" smtClean="0"/>
              <a:t>systemd</a:t>
            </a:r>
            <a:r>
              <a:rPr lang="en-IN" sz="2000" dirty="0" smtClean="0"/>
              <a:t>. </a:t>
            </a:r>
          </a:p>
          <a:p>
            <a:pPr>
              <a:buNone/>
            </a:pPr>
            <a:r>
              <a:rPr lang="en-IN" sz="2400" b="1" dirty="0" smtClean="0"/>
              <a:t>Managing Services</a:t>
            </a:r>
          </a:p>
          <a:p>
            <a:r>
              <a:rPr lang="en-IN" sz="2000" dirty="0" err="1" smtClean="0"/>
              <a:t>systemd</a:t>
            </a:r>
            <a:r>
              <a:rPr lang="en-IN" sz="2000" dirty="0" smtClean="0"/>
              <a:t> initializes </a:t>
            </a:r>
            <a:r>
              <a:rPr lang="en-IN" sz="2000" i="1" dirty="0" smtClean="0"/>
              <a:t>user space</a:t>
            </a:r>
            <a:r>
              <a:rPr lang="en-IN" sz="2000" dirty="0" smtClean="0"/>
              <a:t> components that run after the Linux kernel has booted, as well as continuously maintaining those components throughout a system’s lifecycle. These tasks are known as </a:t>
            </a:r>
            <a:r>
              <a:rPr lang="en-IN" sz="2000" i="1" dirty="0" smtClean="0"/>
              <a:t>units</a:t>
            </a:r>
            <a:r>
              <a:rPr lang="en-IN" sz="2000" dirty="0" smtClean="0"/>
              <a:t>, and each unit has a corresponding </a:t>
            </a:r>
            <a:r>
              <a:rPr lang="en-IN" sz="2000" i="1" dirty="0" smtClean="0"/>
              <a:t>unit file</a:t>
            </a:r>
            <a:r>
              <a:rPr lang="en-IN" sz="2000" dirty="0" smtClean="0"/>
              <a:t>. Units might concern mounting storage devices (.mount), configuring hardware (.device), sockets (.socket), or, as will be covered in this guide, managing services (.service).</a:t>
            </a:r>
          </a:p>
          <a:p>
            <a:r>
              <a:rPr lang="en-IN" sz="2000" b="1" dirty="0" smtClean="0"/>
              <a:t>Starting and Stopping a Service</a:t>
            </a:r>
          </a:p>
          <a:p>
            <a:pPr>
              <a:buNone/>
            </a:pPr>
            <a:r>
              <a:rPr lang="en-IN" sz="2000" dirty="0" smtClean="0"/>
              <a:t>To start a </a:t>
            </a:r>
            <a:r>
              <a:rPr lang="en-IN" sz="2000" dirty="0" err="1" smtClean="0"/>
              <a:t>systemd</a:t>
            </a:r>
            <a:r>
              <a:rPr lang="en-IN" sz="2000" dirty="0" smtClean="0"/>
              <a:t> service in the current session, issue the start command:</a:t>
            </a:r>
          </a:p>
          <a:p>
            <a:r>
              <a:rPr lang="en-IN" sz="2000" dirty="0" err="1" smtClean="0"/>
              <a:t>sudo</a:t>
            </a:r>
            <a:r>
              <a:rPr lang="en-IN" sz="2000" dirty="0" smtClean="0"/>
              <a:t> </a:t>
            </a:r>
            <a:r>
              <a:rPr lang="en-IN" sz="2000" dirty="0" err="1" smtClean="0"/>
              <a:t>systemctl</a:t>
            </a:r>
            <a:r>
              <a:rPr lang="en-IN" sz="2000" dirty="0" smtClean="0"/>
              <a:t> start apache2.service</a:t>
            </a:r>
            <a:endParaRPr lang="en-IN"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400" dirty="0" smtClean="0"/>
              <a:t>The </a:t>
            </a:r>
            <a:r>
              <a:rPr lang="en-IN" sz="2400" b="1" dirty="0" err="1" smtClean="0"/>
              <a:t>systemctl</a:t>
            </a:r>
            <a:r>
              <a:rPr lang="en-IN" sz="2400" b="1" dirty="0" smtClean="0"/>
              <a:t> command</a:t>
            </a:r>
            <a:r>
              <a:rPr lang="en-IN" sz="2400" dirty="0" smtClean="0"/>
              <a:t> is a new tool to control the </a:t>
            </a:r>
            <a:r>
              <a:rPr lang="en-IN" sz="2400" b="1" dirty="0" err="1" smtClean="0"/>
              <a:t>systemd</a:t>
            </a:r>
            <a:r>
              <a:rPr lang="en-IN" sz="2400" dirty="0" smtClean="0"/>
              <a:t> system and service. This is the replacement of old </a:t>
            </a:r>
            <a:r>
              <a:rPr lang="en-IN" sz="2400" dirty="0" err="1" smtClean="0"/>
              <a:t>SysV</a:t>
            </a:r>
            <a:r>
              <a:rPr lang="en-IN" sz="2400" dirty="0" smtClean="0"/>
              <a:t> init system management. Most of modern Linux operating systems are using this new tool.</a:t>
            </a: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network services</a:t>
            </a:r>
            <a:endParaRPr lang="en-IN" dirty="0"/>
          </a:p>
        </p:txBody>
      </p:sp>
      <p:sp>
        <p:nvSpPr>
          <p:cNvPr id="3" name="Content Placeholder 2"/>
          <p:cNvSpPr>
            <a:spLocks noGrp="1"/>
          </p:cNvSpPr>
          <p:nvPr>
            <p:ph sz="quarter" idx="1"/>
          </p:nvPr>
        </p:nvSpPr>
        <p:spPr/>
        <p:txBody>
          <a:bodyPr>
            <a:normAutofit lnSpcReduction="10000"/>
          </a:bodyPr>
          <a:lstStyle/>
          <a:p>
            <a:pPr fontAlgn="base"/>
            <a:r>
              <a:rPr lang="en-IN" dirty="0" err="1" smtClean="0"/>
              <a:t>ntpd</a:t>
            </a:r>
            <a:r>
              <a:rPr lang="en-IN" dirty="0" smtClean="0"/>
              <a:t> – Network Time Protocol Daemon</a:t>
            </a:r>
          </a:p>
          <a:p>
            <a:pPr fontAlgn="base"/>
            <a:r>
              <a:rPr lang="en-IN" dirty="0" err="1" smtClean="0"/>
              <a:t>httpd</a:t>
            </a:r>
            <a:r>
              <a:rPr lang="en-IN" dirty="0" smtClean="0"/>
              <a:t> – Hyper Text Transfer Protocol Daemon</a:t>
            </a:r>
          </a:p>
          <a:p>
            <a:pPr fontAlgn="base"/>
            <a:r>
              <a:rPr lang="en-IN" dirty="0" err="1" smtClean="0"/>
              <a:t>sshd</a:t>
            </a:r>
            <a:r>
              <a:rPr lang="en-IN" dirty="0" smtClean="0"/>
              <a:t> – Secure </a:t>
            </a:r>
            <a:r>
              <a:rPr lang="en-IN" dirty="0" err="1" smtClean="0"/>
              <a:t>SHell</a:t>
            </a:r>
            <a:r>
              <a:rPr lang="en-IN" dirty="0" smtClean="0"/>
              <a:t> Daemon</a:t>
            </a:r>
          </a:p>
          <a:p>
            <a:pPr fontAlgn="base"/>
            <a:r>
              <a:rPr lang="en-IN" dirty="0" err="1" smtClean="0"/>
              <a:t>sendmail</a:t>
            </a:r>
            <a:r>
              <a:rPr lang="en-IN" dirty="0" smtClean="0"/>
              <a:t> – Mail Server Daemon</a:t>
            </a:r>
          </a:p>
          <a:p>
            <a:pPr fontAlgn="base"/>
            <a:r>
              <a:rPr lang="en-IN" dirty="0" err="1" smtClean="0"/>
              <a:t>snmpd</a:t>
            </a:r>
            <a:r>
              <a:rPr lang="en-IN" dirty="0" smtClean="0"/>
              <a:t> – Simple Network Management Protocol Daemon</a:t>
            </a:r>
          </a:p>
          <a:p>
            <a:pPr fontAlgn="base"/>
            <a:r>
              <a:rPr lang="en-IN" dirty="0" err="1" smtClean="0"/>
              <a:t>iptables</a:t>
            </a:r>
            <a:r>
              <a:rPr lang="en-IN" dirty="0" smtClean="0"/>
              <a:t> – Network Filtering Protocol Service</a:t>
            </a:r>
          </a:p>
          <a:p>
            <a:pPr fontAlgn="base"/>
            <a:r>
              <a:rPr lang="en-IN" dirty="0" err="1" smtClean="0"/>
              <a:t>nfsd</a:t>
            </a:r>
            <a:r>
              <a:rPr lang="en-IN" dirty="0" smtClean="0"/>
              <a:t> – Network File System Server Daemon</a:t>
            </a:r>
          </a:p>
          <a:p>
            <a:pPr fontAlgn="base"/>
            <a:r>
              <a:rPr lang="en-IN" dirty="0" err="1" smtClean="0"/>
              <a:t>nscd</a:t>
            </a:r>
            <a:r>
              <a:rPr lang="en-IN" dirty="0" smtClean="0"/>
              <a:t> – Name Service Cache Daemon</a:t>
            </a:r>
          </a:p>
          <a:p>
            <a:pPr fontAlgn="base"/>
            <a:r>
              <a:rPr lang="en-IN" dirty="0" smtClean="0"/>
              <a:t>named – Dynamic Naming Service Server Daemon</a:t>
            </a:r>
          </a:p>
          <a:p>
            <a:pPr fontAlgn="base"/>
            <a:r>
              <a:rPr lang="en-IN" dirty="0" err="1" smtClean="0"/>
              <a:t>smbd</a:t>
            </a:r>
            <a:r>
              <a:rPr lang="en-IN" dirty="0" smtClean="0"/>
              <a:t> –  Simple Message Block Server Daemon</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ntpd</a:t>
            </a:r>
            <a:r>
              <a:rPr lang="en-IN" b="1" dirty="0" smtClean="0"/>
              <a:t> </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IN" dirty="0" smtClean="0"/>
              <a:t>This service executes the Network Time Protocol (NTP) daemon </a:t>
            </a:r>
            <a:r>
              <a:rPr lang="en-IN" b="1" dirty="0" err="1" smtClean="0"/>
              <a:t>ntpd</a:t>
            </a:r>
            <a:r>
              <a:rPr lang="en-IN" dirty="0" smtClean="0"/>
              <a:t>.  The purpose is to synchronize the time of the local computer to a NTP server or other reference time source such as a radio or satellite receiver or modem. The NTP system uses two main roles for participating computers: server or client.  Time servers supply time to one or more NTP clients.  NTP clients use the reference time from one or more NTP servers to determine the local time.</a:t>
            </a:r>
          </a:p>
          <a:p>
            <a:pPr fontAlgn="base"/>
            <a:r>
              <a:rPr lang="en-IN" dirty="0" smtClean="0"/>
              <a:t> </a:t>
            </a:r>
          </a:p>
          <a:p>
            <a:pPr fontAlgn="base"/>
            <a:r>
              <a:rPr lang="en-IN" b="1" u="sng" dirty="0" smtClean="0"/>
              <a:t>Service management :</a:t>
            </a:r>
            <a:endParaRPr lang="en-IN" dirty="0" smtClean="0"/>
          </a:p>
          <a:p>
            <a:pPr fontAlgn="base"/>
            <a:r>
              <a:rPr lang="en-IN" dirty="0" smtClean="0"/>
              <a:t> </a:t>
            </a:r>
          </a:p>
          <a:p>
            <a:pPr fontAlgn="base"/>
            <a:r>
              <a:rPr lang="en-IN" dirty="0" smtClean="0"/>
              <a:t># /</a:t>
            </a:r>
            <a:r>
              <a:rPr lang="en-IN" dirty="0" err="1" smtClean="0"/>
              <a:t>sbin</a:t>
            </a:r>
            <a:r>
              <a:rPr lang="en-IN" dirty="0" smtClean="0"/>
              <a:t>/service </a:t>
            </a:r>
            <a:r>
              <a:rPr lang="en-IN" dirty="0" err="1" smtClean="0"/>
              <a:t>ntpd</a:t>
            </a:r>
            <a:r>
              <a:rPr lang="en-IN" dirty="0" smtClean="0"/>
              <a:t/>
            </a:r>
            <a:br>
              <a:rPr lang="en-IN" dirty="0" smtClean="0"/>
            </a:br>
            <a:r>
              <a:rPr lang="en-IN" dirty="0" smtClean="0"/>
              <a:t>usage: /etc/</a:t>
            </a:r>
            <a:r>
              <a:rPr lang="en-IN" dirty="0" err="1" smtClean="0"/>
              <a:t>init.d</a:t>
            </a:r>
            <a:r>
              <a:rPr lang="en-IN" dirty="0" smtClean="0"/>
              <a:t>/</a:t>
            </a:r>
            <a:r>
              <a:rPr lang="en-IN" dirty="0" err="1" smtClean="0"/>
              <a:t>ntpd</a:t>
            </a:r>
            <a:r>
              <a:rPr lang="en-IN" dirty="0" smtClean="0"/>
              <a:t> {</a:t>
            </a:r>
            <a:r>
              <a:rPr lang="en-IN" dirty="0" err="1" smtClean="0"/>
              <a:t>start|stop|restart|condrestart|status</a:t>
            </a:r>
            <a:r>
              <a:rPr lang="en-IN" dirty="0" smtClean="0"/>
              <a:t>}</a:t>
            </a:r>
          </a:p>
          <a:p>
            <a:pPr fontAlgn="base"/>
            <a:r>
              <a:rPr lang="en-IN" b="1" u="sng" dirty="0" smtClean="0"/>
              <a:t>Configuration File :</a:t>
            </a:r>
            <a:endParaRPr lang="en-IN" dirty="0" smtClean="0"/>
          </a:p>
          <a:p>
            <a:pPr fontAlgn="base"/>
            <a:r>
              <a:rPr lang="en-IN" dirty="0" smtClean="0"/>
              <a:t>/etc/</a:t>
            </a:r>
            <a:r>
              <a:rPr lang="en-IN" dirty="0" err="1" smtClean="0"/>
              <a:t>ntp.conf</a:t>
            </a:r>
            <a:endParaRPr lang="en-IN" dirty="0" smtClean="0"/>
          </a:p>
          <a:p>
            <a:pPr fontAlgn="base"/>
            <a:r>
              <a:rPr lang="en-IN" dirty="0" smtClean="0"/>
              <a:t>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httpd</a:t>
            </a:r>
            <a:endParaRPr lang="en-IN" dirty="0"/>
          </a:p>
        </p:txBody>
      </p:sp>
      <p:sp>
        <p:nvSpPr>
          <p:cNvPr id="3" name="Content Placeholder 2"/>
          <p:cNvSpPr>
            <a:spLocks noGrp="1"/>
          </p:cNvSpPr>
          <p:nvPr>
            <p:ph sz="quarter" idx="1"/>
          </p:nvPr>
        </p:nvSpPr>
        <p:spPr/>
        <p:txBody>
          <a:bodyPr>
            <a:normAutofit fontScale="85000" lnSpcReduction="20000"/>
          </a:bodyPr>
          <a:lstStyle/>
          <a:p>
            <a:pPr fontAlgn="base"/>
            <a:r>
              <a:rPr lang="en-IN" dirty="0" err="1" smtClean="0"/>
              <a:t>httpd</a:t>
            </a:r>
            <a:r>
              <a:rPr lang="en-IN" dirty="0" smtClean="0"/>
              <a:t>  is  the  Apache Hyper Text Transfer Protocol (HTTP) server program. It is designed to be run as a standalone daemon process. When used like this it will create a pool  of  child  processes or threads to handle requests.</a:t>
            </a:r>
          </a:p>
          <a:p>
            <a:pPr fontAlgn="base"/>
            <a:r>
              <a:rPr lang="en-IN" dirty="0" smtClean="0"/>
              <a:t>In  general,  </a:t>
            </a:r>
            <a:r>
              <a:rPr lang="en-IN" dirty="0" err="1" smtClean="0"/>
              <a:t>httpd</a:t>
            </a:r>
            <a:r>
              <a:rPr lang="en-IN" dirty="0" smtClean="0"/>
              <a:t> should not be invoked directly, but rather should be invoked via </a:t>
            </a:r>
            <a:r>
              <a:rPr lang="en-IN" b="1" dirty="0" err="1" smtClean="0"/>
              <a:t>apachectl</a:t>
            </a:r>
            <a:r>
              <a:rPr lang="en-IN" dirty="0" smtClean="0"/>
              <a:t> on Unix-based systems.</a:t>
            </a:r>
          </a:p>
          <a:p>
            <a:pPr fontAlgn="base"/>
            <a:r>
              <a:rPr lang="en-IN" dirty="0" smtClean="0"/>
              <a:t>The </a:t>
            </a:r>
            <a:r>
              <a:rPr lang="en-IN" b="1" dirty="0" err="1" smtClean="0"/>
              <a:t>httpd</a:t>
            </a:r>
            <a:r>
              <a:rPr lang="en-IN" dirty="0" smtClean="0"/>
              <a:t> RPM package provides the </a:t>
            </a:r>
            <a:r>
              <a:rPr lang="en-IN" b="1" dirty="0" smtClean="0"/>
              <a:t>/</a:t>
            </a:r>
            <a:r>
              <a:rPr lang="en-IN" b="1" dirty="0" err="1" smtClean="0"/>
              <a:t>usr</a:t>
            </a:r>
            <a:r>
              <a:rPr lang="en-IN" b="1" dirty="0" smtClean="0"/>
              <a:t>/</a:t>
            </a:r>
            <a:r>
              <a:rPr lang="en-IN" b="1" dirty="0" err="1" smtClean="0"/>
              <a:t>sbin</a:t>
            </a:r>
            <a:r>
              <a:rPr lang="en-IN" b="1" dirty="0" smtClean="0"/>
              <a:t>/</a:t>
            </a:r>
            <a:r>
              <a:rPr lang="en-IN" b="1" dirty="0" err="1" smtClean="0"/>
              <a:t>httpd</a:t>
            </a:r>
            <a:r>
              <a:rPr lang="en-IN" dirty="0" smtClean="0"/>
              <a:t> daemon and its configuration files.</a:t>
            </a:r>
          </a:p>
          <a:p>
            <a:pPr fontAlgn="base"/>
            <a:r>
              <a:rPr lang="en-IN" b="1" i="1" u="sng" dirty="0" smtClean="0"/>
              <a:t>Service Management</a:t>
            </a:r>
            <a:r>
              <a:rPr lang="en-IN" b="1" i="1" u="sng" dirty="0" smtClean="0"/>
              <a:t>:</a:t>
            </a:r>
            <a:endParaRPr lang="en-IN" i="1" dirty="0" smtClean="0"/>
          </a:p>
          <a:p>
            <a:pPr fontAlgn="base"/>
            <a:r>
              <a:rPr lang="en-IN" i="1" dirty="0" smtClean="0"/>
              <a:t>/</a:t>
            </a:r>
            <a:r>
              <a:rPr lang="en-IN" i="1" dirty="0" err="1" smtClean="0"/>
              <a:t>sbin</a:t>
            </a:r>
            <a:r>
              <a:rPr lang="en-IN" i="1" dirty="0" smtClean="0"/>
              <a:t>/service </a:t>
            </a:r>
            <a:r>
              <a:rPr lang="en-IN" i="1" dirty="0" err="1" smtClean="0"/>
              <a:t>httpd</a:t>
            </a:r>
            <a:r>
              <a:rPr lang="en-IN" i="1" dirty="0" smtClean="0"/>
              <a:t> show</a:t>
            </a:r>
            <a:br>
              <a:rPr lang="en-IN" i="1" dirty="0" smtClean="0"/>
            </a:br>
            <a:r>
              <a:rPr lang="en-IN" i="1" dirty="0" smtClean="0"/>
              <a:t>Usage: </a:t>
            </a:r>
            <a:r>
              <a:rPr lang="en-IN" i="1" dirty="0" err="1" smtClean="0"/>
              <a:t>httpd</a:t>
            </a:r>
            <a:r>
              <a:rPr lang="en-IN" i="1" dirty="0" smtClean="0"/>
              <a:t> {start|stop|restart|condrestart|reload|status|fullstatus|graceful|help|configtest}</a:t>
            </a:r>
          </a:p>
          <a:p>
            <a:pPr fontAlgn="base"/>
            <a:r>
              <a:rPr lang="en-IN" i="1" dirty="0" smtClean="0"/>
              <a:t> </a:t>
            </a:r>
            <a:r>
              <a:rPr lang="en-IN" b="1" i="1" u="sng" dirty="0" smtClean="0"/>
              <a:t>Configuration file:</a:t>
            </a:r>
            <a:endParaRPr lang="en-IN" i="1" dirty="0" smtClean="0"/>
          </a:p>
          <a:p>
            <a:pPr fontAlgn="base"/>
            <a:r>
              <a:rPr lang="en-IN" i="1" dirty="0" smtClean="0"/>
              <a:t>/etc/</a:t>
            </a:r>
            <a:r>
              <a:rPr lang="en-IN" i="1" dirty="0" err="1" smtClean="0"/>
              <a:t>httpd</a:t>
            </a:r>
            <a:r>
              <a:rPr lang="en-IN" i="1" dirty="0" smtClean="0"/>
              <a:t>/conf/</a:t>
            </a:r>
            <a:r>
              <a:rPr lang="en-IN" i="1" dirty="0" err="1" smtClean="0"/>
              <a:t>httpd.conf</a:t>
            </a:r>
            <a:endParaRPr lang="en-IN" i="1" dirty="0" smtClean="0"/>
          </a:p>
          <a:p>
            <a:endParaRPr lang="en-IN" dirty="0" smtClean="0"/>
          </a:p>
          <a:p>
            <a:pPr fontAlgn="base"/>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lgn="just"/>
            <a:r>
              <a:rPr lang="en-IN" b="1" dirty="0" err="1" smtClean="0"/>
              <a:t>xinetd</a:t>
            </a:r>
            <a:r>
              <a:rPr lang="en-IN" dirty="0" smtClean="0"/>
              <a:t> - The server that monitors and controls other servers. This service frees up CPU load by allowing other services like FTP (file transfer) to be available, but only run when needed, as opposed to running continuously and consuming unnecessary processing power.</a:t>
            </a:r>
          </a:p>
          <a:p>
            <a:pPr algn="just"/>
            <a:r>
              <a:rPr lang="en-GB" dirty="0" smtClean="0"/>
              <a:t>The </a:t>
            </a:r>
            <a:r>
              <a:rPr lang="en-GB" b="1" dirty="0" err="1" smtClean="0"/>
              <a:t>xinetd</a:t>
            </a:r>
            <a:r>
              <a:rPr lang="en-GB" dirty="0" smtClean="0"/>
              <a:t> daemon is a TCP wrapped super </a:t>
            </a:r>
            <a:r>
              <a:rPr lang="en-GB" b="1" dirty="0" smtClean="0"/>
              <a:t>service</a:t>
            </a:r>
            <a:r>
              <a:rPr lang="en-GB" dirty="0" smtClean="0"/>
              <a:t> which controls access to a subset of popular network </a:t>
            </a:r>
            <a:r>
              <a:rPr lang="en-GB" b="1" dirty="0" smtClean="0"/>
              <a:t>services</a:t>
            </a:r>
            <a:r>
              <a:rPr lang="en-GB" dirty="0" smtClean="0"/>
              <a:t> including FTP, IMAP, and telnet. It also provides </a:t>
            </a:r>
            <a:r>
              <a:rPr lang="en-GB" b="1" dirty="0" smtClean="0"/>
              <a:t>service</a:t>
            </a:r>
            <a:r>
              <a:rPr lang="en-GB" dirty="0" smtClean="0"/>
              <a:t>-specific configuration options for access control, enhanced logging, binding, redirection, and resource utilization control.</a:t>
            </a:r>
            <a:endParaRPr lang="en-IN" dirty="0" smtClean="0"/>
          </a:p>
          <a:p>
            <a:pPr algn="just"/>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15416"/>
            <a:ext cx="7772400" cy="1143000"/>
          </a:xfrm>
        </p:spPr>
        <p:txBody>
          <a:bodyPr/>
          <a:lstStyle/>
          <a:p>
            <a:r>
              <a:rPr lang="en-IN" b="1" dirty="0" err="1" smtClean="0"/>
              <a:t>sshd</a:t>
            </a:r>
            <a:endParaRPr lang="en-IN" dirty="0"/>
          </a:p>
        </p:txBody>
      </p:sp>
      <p:sp>
        <p:nvSpPr>
          <p:cNvPr id="3" name="Content Placeholder 2"/>
          <p:cNvSpPr>
            <a:spLocks noGrp="1"/>
          </p:cNvSpPr>
          <p:nvPr>
            <p:ph sz="quarter" idx="1"/>
          </p:nvPr>
        </p:nvSpPr>
        <p:spPr>
          <a:xfrm>
            <a:off x="827584" y="908720"/>
            <a:ext cx="7772400" cy="4572000"/>
          </a:xfrm>
        </p:spPr>
        <p:txBody>
          <a:bodyPr>
            <a:noAutofit/>
          </a:bodyPr>
          <a:lstStyle/>
          <a:p>
            <a:pPr fontAlgn="base"/>
            <a:r>
              <a:rPr lang="en-IN" sz="1800" dirty="0" smtClean="0"/>
              <a:t>The </a:t>
            </a:r>
            <a:r>
              <a:rPr lang="en-IN" sz="1800" b="1" dirty="0" err="1" smtClean="0"/>
              <a:t>sshd</a:t>
            </a:r>
            <a:r>
              <a:rPr lang="en-IN" sz="1800" dirty="0" smtClean="0"/>
              <a:t> (Secure Shell Daemon) service is part of the </a:t>
            </a:r>
            <a:r>
              <a:rPr lang="en-IN" sz="1800" dirty="0" err="1" smtClean="0"/>
              <a:t>OpenSSH</a:t>
            </a:r>
            <a:r>
              <a:rPr lang="en-IN" sz="1800" dirty="0" smtClean="0"/>
              <a:t> implementation for Linux that provides authenticated, end-to-end encrypted networked communication. </a:t>
            </a:r>
            <a:endParaRPr lang="en-IN" sz="1800" dirty="0" smtClean="0"/>
          </a:p>
          <a:p>
            <a:pPr fontAlgn="base"/>
            <a:r>
              <a:rPr lang="en-IN" sz="1800" dirty="0" smtClean="0"/>
              <a:t>For </a:t>
            </a:r>
            <a:r>
              <a:rPr lang="en-IN" sz="1800" dirty="0" smtClean="0"/>
              <a:t>example, a user on one host can log in to another system without using a password because the </a:t>
            </a:r>
            <a:r>
              <a:rPr lang="en-IN" sz="1800" b="1" dirty="0" err="1" smtClean="0"/>
              <a:t>sshd</a:t>
            </a:r>
            <a:r>
              <a:rPr lang="en-IN" sz="1800" dirty="0" smtClean="0"/>
              <a:t> service can be configured to use alternate authentication techniques such as exchanging shared-key information.</a:t>
            </a:r>
          </a:p>
          <a:p>
            <a:pPr fontAlgn="base"/>
            <a:r>
              <a:rPr lang="en-IN" sz="1800" dirty="0" smtClean="0"/>
              <a:t>The </a:t>
            </a:r>
            <a:r>
              <a:rPr lang="en-IN" sz="1800" b="1" dirty="0" err="1" smtClean="0"/>
              <a:t>openssh</a:t>
            </a:r>
            <a:r>
              <a:rPr lang="en-IN" sz="1800" b="1" dirty="0" smtClean="0"/>
              <a:t>-server</a:t>
            </a:r>
            <a:r>
              <a:rPr lang="en-IN" sz="1800" dirty="0" smtClean="0"/>
              <a:t> RPM package provides the </a:t>
            </a:r>
            <a:r>
              <a:rPr lang="en-IN" sz="1800" b="1" dirty="0" smtClean="0"/>
              <a:t>/</a:t>
            </a:r>
            <a:r>
              <a:rPr lang="en-IN" sz="1800" b="1" dirty="0" err="1" smtClean="0"/>
              <a:t>usr</a:t>
            </a:r>
            <a:r>
              <a:rPr lang="en-IN" sz="1800" b="1" dirty="0" smtClean="0"/>
              <a:t>/</a:t>
            </a:r>
            <a:r>
              <a:rPr lang="en-IN" sz="1800" b="1" dirty="0" err="1" smtClean="0"/>
              <a:t>sbin</a:t>
            </a:r>
            <a:r>
              <a:rPr lang="en-IN" sz="1800" b="1" dirty="0" smtClean="0"/>
              <a:t>/</a:t>
            </a:r>
            <a:r>
              <a:rPr lang="en-IN" sz="1800" b="1" dirty="0" err="1" smtClean="0"/>
              <a:t>sshd</a:t>
            </a:r>
            <a:r>
              <a:rPr lang="en-IN" sz="1800" dirty="0" smtClean="0"/>
              <a:t> daemon and its configuration files</a:t>
            </a:r>
          </a:p>
          <a:p>
            <a:pPr fontAlgn="base"/>
            <a:r>
              <a:rPr lang="en-IN" sz="1800" dirty="0" smtClean="0"/>
              <a:t>Two versions of the SSH communication protocol exist, version 1 and version 2.  Connections between the client and the </a:t>
            </a:r>
            <a:r>
              <a:rPr lang="en-IN" sz="1800" b="1" dirty="0" err="1" smtClean="0"/>
              <a:t>sshd</a:t>
            </a:r>
            <a:r>
              <a:rPr lang="en-IN" sz="1800" dirty="0" err="1" smtClean="0"/>
              <a:t>daemon</a:t>
            </a:r>
            <a:r>
              <a:rPr lang="en-IN" sz="1800" dirty="0" smtClean="0"/>
              <a:t> are made on TCP/IP port 22 by default, using either UDP or TCP protocols.  </a:t>
            </a:r>
          </a:p>
          <a:p>
            <a:pPr fontAlgn="base">
              <a:buNone/>
            </a:pPr>
            <a:r>
              <a:rPr lang="en-IN" sz="1800" dirty="0" smtClean="0"/>
              <a:t> </a:t>
            </a:r>
            <a:r>
              <a:rPr lang="en-IN" sz="1800" b="1" u="sng" dirty="0" smtClean="0"/>
              <a:t>Service Management:</a:t>
            </a:r>
            <a:endParaRPr lang="en-IN" sz="1800" dirty="0" smtClean="0"/>
          </a:p>
          <a:p>
            <a:pPr fontAlgn="base"/>
            <a:r>
              <a:rPr lang="en-IN" sz="1800" dirty="0" smtClean="0"/>
              <a:t>To manage the </a:t>
            </a:r>
            <a:r>
              <a:rPr lang="en-IN" sz="1800" b="1" dirty="0" err="1" smtClean="0"/>
              <a:t>sshd</a:t>
            </a:r>
            <a:r>
              <a:rPr lang="en-IN" sz="1800" dirty="0" smtClean="0"/>
              <a:t> service on demand, use the </a:t>
            </a:r>
            <a:r>
              <a:rPr lang="en-IN" sz="1800" b="1" dirty="0" smtClean="0"/>
              <a:t>service </a:t>
            </a:r>
            <a:r>
              <a:rPr lang="en-IN" sz="1800" dirty="0" smtClean="0"/>
              <a:t>tool or run the </a:t>
            </a:r>
            <a:r>
              <a:rPr lang="en-IN" sz="1800" b="1" dirty="0" smtClean="0"/>
              <a:t>/etc/</a:t>
            </a:r>
            <a:r>
              <a:rPr lang="en-IN" sz="1800" b="1" dirty="0" err="1" smtClean="0"/>
              <a:t>init.d</a:t>
            </a:r>
            <a:r>
              <a:rPr lang="en-IN" sz="1800" b="1" dirty="0" smtClean="0"/>
              <a:t>/</a:t>
            </a:r>
            <a:r>
              <a:rPr lang="en-IN" sz="1800" b="1" dirty="0" err="1" smtClean="0"/>
              <a:t>sshd</a:t>
            </a:r>
            <a:r>
              <a:rPr lang="en-IN" sz="1800" dirty="0" smtClean="0"/>
              <a:t> script directly:</a:t>
            </a:r>
          </a:p>
          <a:p>
            <a:pPr fontAlgn="base"/>
            <a:r>
              <a:rPr lang="en-IN" sz="1800" dirty="0" smtClean="0"/>
              <a:t># /</a:t>
            </a:r>
            <a:r>
              <a:rPr lang="en-IN" sz="1800" dirty="0" err="1" smtClean="0"/>
              <a:t>sbin</a:t>
            </a:r>
            <a:r>
              <a:rPr lang="en-IN" sz="1800" dirty="0" smtClean="0"/>
              <a:t>/service </a:t>
            </a:r>
            <a:r>
              <a:rPr lang="en-IN" sz="1800" dirty="0" err="1" smtClean="0"/>
              <a:t>sshd</a:t>
            </a:r>
            <a:r>
              <a:rPr lang="en-IN" sz="1800" dirty="0" smtClean="0"/>
              <a:t> help</a:t>
            </a:r>
            <a:br>
              <a:rPr lang="en-IN" sz="1800" dirty="0" smtClean="0"/>
            </a:br>
            <a:r>
              <a:rPr lang="en-IN" sz="1800" dirty="0" smtClean="0"/>
              <a:t>Usage: /etc/</a:t>
            </a:r>
            <a:r>
              <a:rPr lang="en-IN" sz="1800" dirty="0" err="1" smtClean="0"/>
              <a:t>init.d</a:t>
            </a:r>
            <a:r>
              <a:rPr lang="en-IN" sz="1800" dirty="0" smtClean="0"/>
              <a:t>/</a:t>
            </a:r>
            <a:r>
              <a:rPr lang="en-IN" sz="1800" dirty="0" err="1" smtClean="0"/>
              <a:t>sshd</a:t>
            </a:r>
            <a:r>
              <a:rPr lang="en-IN" sz="1800" dirty="0" smtClean="0"/>
              <a:t> {</a:t>
            </a:r>
            <a:r>
              <a:rPr lang="en-IN" sz="1800" dirty="0" err="1" smtClean="0"/>
              <a:t>start|stop|restart|reload|condrestart|status</a:t>
            </a:r>
            <a:r>
              <a:rPr lang="en-IN" sz="1800" dirty="0" smtClean="0"/>
              <a:t>}</a:t>
            </a:r>
            <a:br>
              <a:rPr lang="en-IN" sz="1800" dirty="0" smtClean="0"/>
            </a:br>
            <a:r>
              <a:rPr lang="en-IN" sz="1800" dirty="0" smtClean="0"/>
              <a:t># /etc/</a:t>
            </a:r>
            <a:r>
              <a:rPr lang="en-IN" sz="1800" dirty="0" err="1" smtClean="0"/>
              <a:t>init.d</a:t>
            </a:r>
            <a:r>
              <a:rPr lang="en-IN" sz="1800" dirty="0" smtClean="0"/>
              <a:t>/</a:t>
            </a:r>
            <a:r>
              <a:rPr lang="en-IN" sz="1800" dirty="0" err="1" smtClean="0"/>
              <a:t>sshd</a:t>
            </a:r>
            <a:r>
              <a:rPr lang="en-IN" sz="1800" dirty="0" smtClean="0"/>
              <a:t> help</a:t>
            </a:r>
            <a:br>
              <a:rPr lang="en-IN" sz="1800" dirty="0" smtClean="0"/>
            </a:br>
            <a:r>
              <a:rPr lang="en-IN" sz="1800" dirty="0" smtClean="0"/>
              <a:t>Usage: /etc/</a:t>
            </a:r>
            <a:r>
              <a:rPr lang="en-IN" sz="1800" dirty="0" err="1" smtClean="0"/>
              <a:t>init.d</a:t>
            </a:r>
            <a:r>
              <a:rPr lang="en-IN" sz="1800" dirty="0" smtClean="0"/>
              <a:t>/</a:t>
            </a:r>
            <a:r>
              <a:rPr lang="en-IN" sz="1800" dirty="0" err="1" smtClean="0"/>
              <a:t>sshd</a:t>
            </a:r>
            <a:r>
              <a:rPr lang="en-IN" sz="1800" dirty="0" smtClean="0"/>
              <a:t> {</a:t>
            </a:r>
            <a:r>
              <a:rPr lang="en-IN" sz="1800" dirty="0" err="1" smtClean="0"/>
              <a:t>start|stop|restart|reload|condrestart|status</a:t>
            </a:r>
            <a:r>
              <a:rPr lang="en-IN" sz="1800" dirty="0" smtClean="0"/>
              <a:t>}</a:t>
            </a:r>
          </a:p>
          <a:p>
            <a:pPr fontAlgn="base">
              <a:buNone/>
            </a:pPr>
            <a:r>
              <a:rPr lang="en-IN" sz="1800" dirty="0" smtClean="0"/>
              <a:t> </a:t>
            </a:r>
            <a:r>
              <a:rPr lang="en-IN" sz="1800" b="1" u="sng" dirty="0" smtClean="0"/>
              <a:t>Configuration File for SSHD:</a:t>
            </a:r>
            <a:endParaRPr lang="en-IN" sz="1800" dirty="0" smtClean="0"/>
          </a:p>
          <a:p>
            <a:pPr fontAlgn="base"/>
            <a:r>
              <a:rPr lang="en-IN" sz="1800" dirty="0" smtClean="0"/>
              <a:t>/etc/</a:t>
            </a:r>
            <a:r>
              <a:rPr lang="en-IN" sz="1800" dirty="0" err="1" smtClean="0"/>
              <a:t>ssh</a:t>
            </a:r>
            <a:r>
              <a:rPr lang="en-IN" sz="1800" dirty="0" smtClean="0"/>
              <a:t>/</a:t>
            </a:r>
            <a:r>
              <a:rPr lang="en-IN" sz="1800" dirty="0" err="1" smtClean="0"/>
              <a:t>sshd_config</a:t>
            </a:r>
            <a:endParaRPr lang="en-IN"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Sendmail</a:t>
            </a:r>
            <a:endParaRPr lang="en-IN" dirty="0"/>
          </a:p>
        </p:txBody>
      </p:sp>
      <p:sp>
        <p:nvSpPr>
          <p:cNvPr id="3" name="Content Placeholder 2"/>
          <p:cNvSpPr>
            <a:spLocks noGrp="1"/>
          </p:cNvSpPr>
          <p:nvPr>
            <p:ph sz="quarter" idx="1"/>
          </p:nvPr>
        </p:nvSpPr>
        <p:spPr/>
        <p:txBody>
          <a:bodyPr/>
          <a:lstStyle/>
          <a:p>
            <a:pPr fontAlgn="base"/>
            <a:r>
              <a:rPr lang="en-IN" dirty="0" smtClean="0"/>
              <a:t>This executes Mail Server Daemon which runs as a daemon in the background, listening for incoming mail from other machines.</a:t>
            </a:r>
          </a:p>
          <a:p>
            <a:pPr fontAlgn="base"/>
            <a:r>
              <a:rPr lang="en-IN" b="1" i="1" u="sng" dirty="0" smtClean="0"/>
              <a:t>Service Management:</a:t>
            </a:r>
            <a:endParaRPr lang="en-IN" i="1" dirty="0" smtClean="0"/>
          </a:p>
          <a:p>
            <a:pPr fontAlgn="base"/>
            <a:r>
              <a:rPr lang="en-IN" i="1" dirty="0" smtClean="0"/>
              <a:t>Usage:</a:t>
            </a:r>
            <a:br>
              <a:rPr lang="en-IN" i="1" dirty="0" smtClean="0"/>
            </a:br>
            <a:r>
              <a:rPr lang="en-IN" i="1" dirty="0" smtClean="0"/>
              <a:t> /etc/</a:t>
            </a:r>
            <a:r>
              <a:rPr lang="en-IN" i="1" dirty="0" err="1" smtClean="0"/>
              <a:t>init.d</a:t>
            </a:r>
            <a:r>
              <a:rPr lang="en-IN" i="1" dirty="0" smtClean="0"/>
              <a:t>/</a:t>
            </a:r>
            <a:r>
              <a:rPr lang="en-IN" i="1" dirty="0" err="1" smtClean="0"/>
              <a:t>sendmail</a:t>
            </a:r>
            <a:r>
              <a:rPr lang="en-IN" i="1" dirty="0" smtClean="0"/>
              <a:t> {</a:t>
            </a:r>
            <a:r>
              <a:rPr lang="en-IN" i="1" dirty="0" err="1" smtClean="0"/>
              <a:t>start|stop|restart|condrestart|status</a:t>
            </a:r>
            <a:r>
              <a:rPr lang="en-IN" i="1" dirty="0" smtClean="0"/>
              <a:t>}</a:t>
            </a:r>
          </a:p>
          <a:p>
            <a:pPr fontAlgn="base"/>
            <a:r>
              <a:rPr lang="en-IN" b="1" i="1" u="sng" dirty="0" smtClean="0"/>
              <a:t>Configuration File:</a:t>
            </a:r>
            <a:endParaRPr lang="en-IN" i="1" dirty="0" smtClean="0"/>
          </a:p>
          <a:p>
            <a:pPr fontAlgn="base"/>
            <a:r>
              <a:rPr lang="en-IN" i="1" dirty="0" smtClean="0"/>
              <a:t>/etc/mail/sendmail.cf</a:t>
            </a:r>
          </a:p>
          <a:p>
            <a:pPr fontAlgn="base">
              <a:buNone/>
            </a:pPr>
            <a:endParaRPr lang="en-IN" i="1"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snmpd</a:t>
            </a:r>
            <a:endParaRPr lang="en-IN" dirty="0"/>
          </a:p>
        </p:txBody>
      </p:sp>
      <p:sp>
        <p:nvSpPr>
          <p:cNvPr id="3" name="Content Placeholder 2"/>
          <p:cNvSpPr>
            <a:spLocks noGrp="1"/>
          </p:cNvSpPr>
          <p:nvPr>
            <p:ph sz="quarter" idx="1"/>
          </p:nvPr>
        </p:nvSpPr>
        <p:spPr/>
        <p:txBody>
          <a:bodyPr>
            <a:normAutofit fontScale="85000" lnSpcReduction="10000"/>
          </a:bodyPr>
          <a:lstStyle/>
          <a:p>
            <a:pPr fontAlgn="base"/>
            <a:r>
              <a:rPr lang="en-IN" dirty="0" smtClean="0"/>
              <a:t>The </a:t>
            </a:r>
            <a:r>
              <a:rPr lang="en-IN" dirty="0" err="1" smtClean="0"/>
              <a:t>snmpd</a:t>
            </a:r>
            <a:r>
              <a:rPr lang="en-IN" dirty="0" smtClean="0"/>
              <a:t> service is an SNMP(Simple Network Management Protocol) agent which binds to a port and awaits requests from SNMP management software. By using </a:t>
            </a:r>
            <a:r>
              <a:rPr lang="en-IN" dirty="0" err="1" smtClean="0"/>
              <a:t>snmp</a:t>
            </a:r>
            <a:r>
              <a:rPr lang="en-IN" dirty="0" smtClean="0"/>
              <a:t>, you can obtain the statistics of the server, which is described by MIB file from remote host.</a:t>
            </a:r>
          </a:p>
          <a:p>
            <a:pPr fontAlgn="base">
              <a:buNone/>
            </a:pPr>
            <a:r>
              <a:rPr lang="en-IN" b="1" i="1" u="sng" dirty="0" smtClean="0"/>
              <a:t>Service Management:</a:t>
            </a:r>
            <a:endParaRPr lang="en-IN" i="1" dirty="0" smtClean="0"/>
          </a:p>
          <a:p>
            <a:pPr fontAlgn="base"/>
            <a:r>
              <a:rPr lang="en-IN" i="1" dirty="0" smtClean="0"/>
              <a:t>To manage the  service on demand, use the service(8) tool or run the /etc/</a:t>
            </a:r>
            <a:r>
              <a:rPr lang="en-IN" i="1" dirty="0" err="1" smtClean="0"/>
              <a:t>init.d</a:t>
            </a:r>
            <a:r>
              <a:rPr lang="en-IN" i="1" dirty="0" smtClean="0"/>
              <a:t>/</a:t>
            </a:r>
            <a:r>
              <a:rPr lang="en-IN" i="1" dirty="0" err="1" smtClean="0"/>
              <a:t>snmpd</a:t>
            </a:r>
            <a:r>
              <a:rPr lang="en-IN" i="1" dirty="0" smtClean="0"/>
              <a:t> script directly:</a:t>
            </a:r>
          </a:p>
          <a:p>
            <a:pPr fontAlgn="base"/>
            <a:r>
              <a:rPr lang="en-IN" i="1" dirty="0" smtClean="0"/>
              <a:t># /</a:t>
            </a:r>
            <a:r>
              <a:rPr lang="en-IN" i="1" dirty="0" err="1" smtClean="0"/>
              <a:t>sbin</a:t>
            </a:r>
            <a:r>
              <a:rPr lang="en-IN" i="1" dirty="0" smtClean="0"/>
              <a:t>/service </a:t>
            </a:r>
            <a:r>
              <a:rPr lang="en-IN" i="1" dirty="0" err="1" smtClean="0"/>
              <a:t>snmpd</a:t>
            </a:r>
            <a:r>
              <a:rPr lang="en-IN" i="1" dirty="0" smtClean="0"/>
              <a:t> help</a:t>
            </a:r>
            <a:br>
              <a:rPr lang="en-IN" i="1" dirty="0" smtClean="0"/>
            </a:br>
            <a:r>
              <a:rPr lang="en-IN" i="1" dirty="0" smtClean="0"/>
              <a:t>Usage: /etc/</a:t>
            </a:r>
            <a:r>
              <a:rPr lang="en-IN" i="1" dirty="0" err="1" smtClean="0"/>
              <a:t>init.d</a:t>
            </a:r>
            <a:r>
              <a:rPr lang="en-IN" i="1" dirty="0" smtClean="0"/>
              <a:t>/</a:t>
            </a:r>
            <a:r>
              <a:rPr lang="en-IN" i="1" dirty="0" err="1" smtClean="0"/>
              <a:t>snmpd</a:t>
            </a:r>
            <a:r>
              <a:rPr lang="en-IN" i="1" dirty="0" smtClean="0"/>
              <a:t> {</a:t>
            </a:r>
            <a:r>
              <a:rPr lang="en-IN" i="1" dirty="0" err="1" smtClean="0"/>
              <a:t>start|stop|status|restart|condrestart|reload</a:t>
            </a:r>
            <a:r>
              <a:rPr lang="en-IN" i="1" dirty="0" smtClean="0"/>
              <a:t>}</a:t>
            </a:r>
            <a:br>
              <a:rPr lang="en-IN" i="1" dirty="0" smtClean="0"/>
            </a:br>
            <a:r>
              <a:rPr lang="en-IN" i="1" dirty="0" smtClean="0"/>
              <a:t># /etc/</a:t>
            </a:r>
            <a:r>
              <a:rPr lang="en-IN" i="1" dirty="0" err="1" smtClean="0"/>
              <a:t>init.d</a:t>
            </a:r>
            <a:r>
              <a:rPr lang="en-IN" i="1" dirty="0" smtClean="0"/>
              <a:t>/</a:t>
            </a:r>
            <a:r>
              <a:rPr lang="en-IN" i="1" dirty="0" err="1" smtClean="0"/>
              <a:t>snmpd</a:t>
            </a:r>
            <a:r>
              <a:rPr lang="en-IN" i="1" dirty="0" smtClean="0"/>
              <a:t> help</a:t>
            </a:r>
            <a:br>
              <a:rPr lang="en-IN" i="1" dirty="0" smtClean="0"/>
            </a:br>
            <a:r>
              <a:rPr lang="en-IN" i="1" dirty="0" smtClean="0"/>
              <a:t>Usage: /etc/</a:t>
            </a:r>
            <a:r>
              <a:rPr lang="en-IN" i="1" dirty="0" err="1" smtClean="0"/>
              <a:t>init.d</a:t>
            </a:r>
            <a:r>
              <a:rPr lang="en-IN" i="1" dirty="0" smtClean="0"/>
              <a:t>/</a:t>
            </a:r>
            <a:r>
              <a:rPr lang="en-IN" i="1" dirty="0" err="1" smtClean="0"/>
              <a:t>snmpd</a:t>
            </a:r>
            <a:r>
              <a:rPr lang="en-IN" i="1" dirty="0" smtClean="0"/>
              <a:t> {</a:t>
            </a:r>
            <a:r>
              <a:rPr lang="en-IN" i="1" dirty="0" err="1" smtClean="0"/>
              <a:t>start|stop|status|restart|condrestart|reload</a:t>
            </a:r>
            <a:r>
              <a:rPr lang="en-IN" i="1" dirty="0" smtClean="0"/>
              <a:t>}</a:t>
            </a:r>
          </a:p>
          <a:p>
            <a:pPr fontAlgn="base"/>
            <a:r>
              <a:rPr lang="en-IN" b="1" i="1" u="sng" dirty="0" smtClean="0"/>
              <a:t>Configuration File:</a:t>
            </a:r>
            <a:endParaRPr lang="en-IN" i="1" dirty="0" smtClean="0"/>
          </a:p>
          <a:p>
            <a:pPr fontAlgn="base"/>
            <a:r>
              <a:rPr lang="en-IN" i="1" dirty="0" smtClean="0"/>
              <a:t>/etc/</a:t>
            </a:r>
            <a:r>
              <a:rPr lang="en-IN" i="1" dirty="0" err="1" smtClean="0"/>
              <a:t>snmp</a:t>
            </a:r>
            <a:r>
              <a:rPr lang="en-IN" i="1" dirty="0" smtClean="0"/>
              <a:t>/</a:t>
            </a:r>
            <a:r>
              <a:rPr lang="en-IN" i="1" dirty="0" err="1" smtClean="0"/>
              <a:t>snmpd.conf</a:t>
            </a:r>
            <a:endParaRPr lang="en-IN" i="1" dirty="0" smtClean="0"/>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iptables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a:t>
            </a:r>
            <a:r>
              <a:rPr lang="en-IN" b="1" dirty="0" err="1" smtClean="0"/>
              <a:t>iptables</a:t>
            </a:r>
            <a:r>
              <a:rPr lang="en-IN" dirty="0" smtClean="0"/>
              <a:t> utility controls the network packet filtering code in the Linux kernel. If you need to set up firewalls and/or IP masquerading, you should install this tool.</a:t>
            </a:r>
          </a:p>
          <a:p>
            <a:pPr fontAlgn="base">
              <a:buNone/>
            </a:pPr>
            <a:r>
              <a:rPr lang="en-IN" b="1" u="sng" dirty="0" smtClean="0"/>
              <a:t>Service Management</a:t>
            </a:r>
            <a:endParaRPr lang="en-IN" dirty="0" smtClean="0"/>
          </a:p>
          <a:p>
            <a:pPr fontAlgn="base"/>
            <a:r>
              <a:rPr lang="en-IN" dirty="0" smtClean="0"/>
              <a:t># service </a:t>
            </a:r>
            <a:r>
              <a:rPr lang="en-IN" dirty="0" err="1" smtClean="0"/>
              <a:t>iptables</a:t>
            </a:r>
            <a:r>
              <a:rPr lang="en-IN" dirty="0" smtClean="0"/>
              <a:t/>
            </a:r>
            <a:br>
              <a:rPr lang="en-IN" dirty="0" smtClean="0"/>
            </a:br>
            <a:r>
              <a:rPr lang="en-IN" dirty="0" smtClean="0"/>
              <a:t>Usage: /etc/</a:t>
            </a:r>
            <a:r>
              <a:rPr lang="en-IN" dirty="0" err="1" smtClean="0"/>
              <a:t>init.d</a:t>
            </a:r>
            <a:r>
              <a:rPr lang="en-IN" dirty="0" smtClean="0"/>
              <a:t>/</a:t>
            </a:r>
            <a:r>
              <a:rPr lang="en-IN" dirty="0" err="1" smtClean="0"/>
              <a:t>iptables</a:t>
            </a:r>
            <a:r>
              <a:rPr lang="en-IN" dirty="0" smtClean="0"/>
              <a:t> {</a:t>
            </a:r>
            <a:r>
              <a:rPr lang="en-IN" dirty="0" err="1" smtClean="0"/>
              <a:t>start|stop|restart|condrestart|status|panic|save</a:t>
            </a:r>
            <a:r>
              <a:rPr lang="en-IN" dirty="0" smtClean="0"/>
              <a:t>}</a:t>
            </a:r>
          </a:p>
          <a:p>
            <a:pPr fontAlgn="base">
              <a:buNone/>
            </a:pPr>
            <a:endParaRPr lang="en-IN" dirty="0" smtClean="0"/>
          </a:p>
          <a:p>
            <a:pPr fontAlgn="base"/>
            <a:r>
              <a:rPr lang="en-IN" b="1" u="sng" dirty="0" smtClean="0"/>
              <a:t>Configuration File</a:t>
            </a:r>
            <a:endParaRPr lang="en-IN" dirty="0" smtClean="0"/>
          </a:p>
          <a:p>
            <a:pPr fontAlgn="base"/>
            <a:r>
              <a:rPr lang="en-IN" dirty="0" smtClean="0"/>
              <a:t>/etc/</a:t>
            </a:r>
            <a:r>
              <a:rPr lang="en-IN" dirty="0" err="1" smtClean="0"/>
              <a:t>sysconfig</a:t>
            </a:r>
            <a:r>
              <a:rPr lang="en-IN" dirty="0" smtClean="0"/>
              <a:t>/</a:t>
            </a:r>
            <a:r>
              <a:rPr lang="en-IN" dirty="0" err="1" smtClean="0"/>
              <a:t>iptables</a:t>
            </a:r>
            <a:r>
              <a:rPr lang="en-IN" dirty="0" smtClean="0"/>
              <a:t>          – </a:t>
            </a:r>
            <a:r>
              <a:rPr lang="en-IN" dirty="0" err="1" smtClean="0"/>
              <a:t>iptables</a:t>
            </a:r>
            <a:r>
              <a:rPr lang="en-IN" dirty="0" smtClean="0"/>
              <a:t> rules</a:t>
            </a:r>
            <a:br>
              <a:rPr lang="en-IN" dirty="0" smtClean="0"/>
            </a:br>
            <a:r>
              <a:rPr lang="en-IN" dirty="0" smtClean="0"/>
              <a:t>/etc/</a:t>
            </a:r>
            <a:r>
              <a:rPr lang="en-IN" dirty="0" err="1" smtClean="0"/>
              <a:t>sysconfig</a:t>
            </a:r>
            <a:r>
              <a:rPr lang="en-IN" dirty="0" smtClean="0"/>
              <a:t>/</a:t>
            </a:r>
            <a:r>
              <a:rPr lang="en-IN" dirty="0" err="1" smtClean="0"/>
              <a:t>iptables-config</a:t>
            </a:r>
            <a:r>
              <a:rPr lang="en-IN" dirty="0" smtClean="0"/>
              <a:t>   – </a:t>
            </a:r>
            <a:r>
              <a:rPr lang="en-IN" dirty="0" err="1" smtClean="0"/>
              <a:t>iptables</a:t>
            </a:r>
            <a:r>
              <a:rPr lang="en-IN" dirty="0" smtClean="0"/>
              <a:t> configuration</a:t>
            </a:r>
          </a:p>
          <a:p>
            <a:pPr fontAlgn="base">
              <a:buNone/>
            </a:pPr>
            <a:endParaRPr lang="en-IN" dirty="0" smtClean="0"/>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nfsd</a:t>
            </a:r>
            <a:endParaRPr lang="en-IN" dirty="0"/>
          </a:p>
        </p:txBody>
      </p:sp>
      <p:sp>
        <p:nvSpPr>
          <p:cNvPr id="3" name="Content Placeholder 2"/>
          <p:cNvSpPr>
            <a:spLocks noGrp="1"/>
          </p:cNvSpPr>
          <p:nvPr>
            <p:ph sz="quarter" idx="1"/>
          </p:nvPr>
        </p:nvSpPr>
        <p:spPr/>
        <p:txBody>
          <a:bodyPr>
            <a:normAutofit fontScale="70000" lnSpcReduction="20000"/>
          </a:bodyPr>
          <a:lstStyle/>
          <a:p>
            <a:pPr algn="just" fontAlgn="base"/>
            <a:r>
              <a:rPr lang="en-IN" dirty="0" smtClean="0"/>
              <a:t>The Network File System (NFS) is a server/client based networking protocol. NFS daemons are composed by </a:t>
            </a:r>
            <a:r>
              <a:rPr lang="en-IN" dirty="0" err="1" smtClean="0"/>
              <a:t>nfsd</a:t>
            </a:r>
            <a:r>
              <a:rPr lang="en-IN" dirty="0" smtClean="0"/>
              <a:t>, </a:t>
            </a:r>
            <a:r>
              <a:rPr lang="en-IN" dirty="0" err="1" smtClean="0"/>
              <a:t>rpc.mountd</a:t>
            </a:r>
            <a:r>
              <a:rPr lang="en-IN" dirty="0" smtClean="0"/>
              <a:t>, </a:t>
            </a:r>
            <a:r>
              <a:rPr lang="en-IN" dirty="0" err="1" smtClean="0"/>
              <a:t>rpc.rquotad</a:t>
            </a:r>
            <a:r>
              <a:rPr lang="en-IN" dirty="0" smtClean="0"/>
              <a:t>, </a:t>
            </a:r>
            <a:r>
              <a:rPr lang="en-IN" dirty="0" err="1" smtClean="0"/>
              <a:t>rpc.lockd</a:t>
            </a:r>
            <a:endParaRPr lang="en-IN" dirty="0" smtClean="0"/>
          </a:p>
          <a:p>
            <a:pPr algn="just" fontAlgn="base"/>
            <a:endParaRPr lang="en-IN" dirty="0" smtClean="0"/>
          </a:p>
          <a:p>
            <a:pPr algn="just" fontAlgn="base"/>
            <a:r>
              <a:rPr lang="en-IN" dirty="0" smtClean="0"/>
              <a:t>– </a:t>
            </a:r>
            <a:r>
              <a:rPr lang="en-IN" dirty="0" smtClean="0"/>
              <a:t>Daemon </a:t>
            </a:r>
            <a:r>
              <a:rPr lang="en-IN" b="1" dirty="0" err="1" smtClean="0"/>
              <a:t>nfsd</a:t>
            </a:r>
            <a:r>
              <a:rPr lang="en-IN" dirty="0" smtClean="0"/>
              <a:t>: </a:t>
            </a:r>
            <a:endParaRPr lang="en-IN" dirty="0" smtClean="0"/>
          </a:p>
          <a:p>
            <a:pPr algn="just" fontAlgn="base">
              <a:buNone/>
            </a:pPr>
            <a:r>
              <a:rPr lang="en-IN" dirty="0" smtClean="0"/>
              <a:t>	</a:t>
            </a:r>
            <a:r>
              <a:rPr lang="en-IN" dirty="0" err="1" smtClean="0"/>
              <a:t>nfsd</a:t>
            </a:r>
            <a:r>
              <a:rPr lang="en-IN" dirty="0" smtClean="0"/>
              <a:t> </a:t>
            </a:r>
            <a:r>
              <a:rPr lang="en-IN" dirty="0" smtClean="0"/>
              <a:t>handles client requests from remote systems. Multiple copies of this daemon are usually run so that several requests can be handled simultaneously. However, too many copies of </a:t>
            </a:r>
            <a:r>
              <a:rPr lang="en-IN" dirty="0" err="1" smtClean="0"/>
              <a:t>nfsd</a:t>
            </a:r>
            <a:r>
              <a:rPr lang="en-IN" dirty="0" smtClean="0"/>
              <a:t> can increase the demand for CPU time to the point where a drop in performance results. For the best performance the number of copies of </a:t>
            </a:r>
            <a:r>
              <a:rPr lang="en-IN" dirty="0" err="1" smtClean="0"/>
              <a:t>nfsd</a:t>
            </a:r>
            <a:r>
              <a:rPr lang="en-IN" dirty="0" smtClean="0"/>
              <a:t> should be set to four. </a:t>
            </a:r>
          </a:p>
          <a:p>
            <a:pPr algn="just" fontAlgn="base"/>
            <a:r>
              <a:rPr lang="en-IN" dirty="0" smtClean="0"/>
              <a:t>– Daemon </a:t>
            </a:r>
            <a:r>
              <a:rPr lang="en-IN" b="1" dirty="0" err="1" smtClean="0"/>
              <a:t>rpc.mountd</a:t>
            </a:r>
            <a:r>
              <a:rPr lang="en-IN" dirty="0" smtClean="0"/>
              <a:t>: </a:t>
            </a:r>
            <a:endParaRPr lang="en-IN" dirty="0" smtClean="0"/>
          </a:p>
          <a:p>
            <a:pPr algn="just" fontAlgn="base">
              <a:buNone/>
            </a:pPr>
            <a:r>
              <a:rPr lang="en-IN" dirty="0" smtClean="0"/>
              <a:t>	</a:t>
            </a:r>
            <a:r>
              <a:rPr lang="en-IN" dirty="0" err="1" smtClean="0"/>
              <a:t>rpc.mountd</a:t>
            </a:r>
            <a:r>
              <a:rPr lang="en-IN" dirty="0" smtClean="0"/>
              <a:t> </a:t>
            </a:r>
            <a:r>
              <a:rPr lang="en-IN" dirty="0" smtClean="0"/>
              <a:t>handles mount requests from remote systems. </a:t>
            </a:r>
          </a:p>
          <a:p>
            <a:pPr algn="just" fontAlgn="base"/>
            <a:r>
              <a:rPr lang="en-IN" dirty="0" smtClean="0"/>
              <a:t>– Daemon </a:t>
            </a:r>
            <a:r>
              <a:rPr lang="en-IN" b="1" dirty="0" err="1" smtClean="0"/>
              <a:t>rpc.rquotad</a:t>
            </a:r>
            <a:r>
              <a:rPr lang="en-IN" dirty="0" smtClean="0"/>
              <a:t>: </a:t>
            </a:r>
            <a:endParaRPr lang="en-IN" dirty="0" smtClean="0"/>
          </a:p>
          <a:p>
            <a:pPr algn="just" fontAlgn="base">
              <a:buNone/>
            </a:pPr>
            <a:r>
              <a:rPr lang="en-IN" dirty="0" smtClean="0"/>
              <a:t>	</a:t>
            </a:r>
            <a:r>
              <a:rPr lang="en-IN" dirty="0" smtClean="0"/>
              <a:t>It </a:t>
            </a:r>
            <a:r>
              <a:rPr lang="en-IN" dirty="0" smtClean="0"/>
              <a:t>is a </a:t>
            </a:r>
            <a:r>
              <a:rPr lang="en-IN" dirty="0" err="1" smtClean="0"/>
              <a:t>rpc</a:t>
            </a:r>
            <a:r>
              <a:rPr lang="en-IN" dirty="0" smtClean="0"/>
              <a:t> server which returns quotas for a user of a local file system which is NFS-mounted onto a remote machine.</a:t>
            </a:r>
          </a:p>
          <a:p>
            <a:pPr algn="just" fontAlgn="base"/>
            <a:r>
              <a:rPr lang="en-IN" dirty="0" smtClean="0"/>
              <a:t>– Daemon </a:t>
            </a:r>
            <a:r>
              <a:rPr lang="en-IN" b="1" dirty="0" err="1" smtClean="0"/>
              <a:t>rpc.lockd</a:t>
            </a:r>
            <a:r>
              <a:rPr lang="en-IN" dirty="0" smtClean="0"/>
              <a:t>: </a:t>
            </a:r>
            <a:endParaRPr lang="en-IN" dirty="0" smtClean="0"/>
          </a:p>
          <a:p>
            <a:pPr algn="just" fontAlgn="base">
              <a:buNone/>
            </a:pPr>
            <a:r>
              <a:rPr lang="en-IN" dirty="0" smtClean="0"/>
              <a:t>	</a:t>
            </a:r>
            <a:r>
              <a:rPr lang="en-IN" dirty="0" err="1" smtClean="0"/>
              <a:t>rpc.lockd</a:t>
            </a:r>
            <a:r>
              <a:rPr lang="en-IN" dirty="0" smtClean="0"/>
              <a:t> </a:t>
            </a:r>
            <a:r>
              <a:rPr lang="en-IN" dirty="0" smtClean="0"/>
              <a:t>manages file locking on NFS client and server machines. </a:t>
            </a:r>
          </a:p>
          <a:p>
            <a:pPr algn="just"/>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nscd</a:t>
            </a:r>
            <a:endParaRPr lang="en-IN" dirty="0"/>
          </a:p>
        </p:txBody>
      </p:sp>
      <p:sp>
        <p:nvSpPr>
          <p:cNvPr id="3" name="Content Placeholder 2"/>
          <p:cNvSpPr>
            <a:spLocks noGrp="1"/>
          </p:cNvSpPr>
          <p:nvPr>
            <p:ph sz="quarter" idx="1"/>
          </p:nvPr>
        </p:nvSpPr>
        <p:spPr/>
        <p:txBody>
          <a:bodyPr>
            <a:normAutofit lnSpcReduction="10000"/>
          </a:bodyPr>
          <a:lstStyle/>
          <a:p>
            <a:pPr fontAlgn="base"/>
            <a:r>
              <a:rPr lang="en-IN" dirty="0" smtClean="0"/>
              <a:t>This is the </a:t>
            </a:r>
            <a:r>
              <a:rPr lang="en-IN" b="1" dirty="0" smtClean="0"/>
              <a:t>Name Service Cache Daemon</a:t>
            </a:r>
            <a:r>
              <a:rPr lang="en-IN" dirty="0" smtClean="0"/>
              <a:t>. It takes care of group and password lookups for running programs and then caches the lookup results for the next query for services that can experience slowness in picking up changes such as NIS or LDAP. If you’re running these services, you may want to run </a:t>
            </a:r>
            <a:r>
              <a:rPr lang="en-IN" dirty="0" err="1" smtClean="0"/>
              <a:t>nscd</a:t>
            </a:r>
            <a:r>
              <a:rPr lang="en-IN" dirty="0" smtClean="0"/>
              <a:t>.</a:t>
            </a:r>
          </a:p>
          <a:p>
            <a:pPr fontAlgn="base">
              <a:buNone/>
            </a:pPr>
            <a:r>
              <a:rPr lang="en-IN" b="1" i="1" u="sng" dirty="0" smtClean="0"/>
              <a:t>Service Management:</a:t>
            </a:r>
            <a:endParaRPr lang="en-IN" i="1" dirty="0" smtClean="0"/>
          </a:p>
          <a:p>
            <a:pPr fontAlgn="base"/>
            <a:r>
              <a:rPr lang="en-IN" i="1" dirty="0" smtClean="0"/>
              <a:t>Usage: /etc/</a:t>
            </a:r>
            <a:r>
              <a:rPr lang="en-IN" i="1" dirty="0" err="1" smtClean="0"/>
              <a:t>init.d</a:t>
            </a:r>
            <a:r>
              <a:rPr lang="en-IN" i="1" dirty="0" smtClean="0"/>
              <a:t>/</a:t>
            </a:r>
            <a:r>
              <a:rPr lang="en-IN" i="1" dirty="0" err="1" smtClean="0"/>
              <a:t>nscd</a:t>
            </a:r>
            <a:r>
              <a:rPr lang="en-IN" i="1" dirty="0" smtClean="0"/>
              <a:t> {</a:t>
            </a:r>
            <a:r>
              <a:rPr lang="en-IN" i="1" dirty="0" err="1" smtClean="0"/>
              <a:t>start|stop|status|restart|reload|condrestart</a:t>
            </a:r>
            <a:r>
              <a:rPr lang="en-IN" i="1" dirty="0" smtClean="0"/>
              <a:t>}</a:t>
            </a:r>
          </a:p>
          <a:p>
            <a:pPr fontAlgn="base">
              <a:buNone/>
            </a:pPr>
            <a:r>
              <a:rPr lang="en-IN" b="1" i="1" u="sng" dirty="0" smtClean="0"/>
              <a:t>Configuration File:</a:t>
            </a:r>
            <a:endParaRPr lang="en-IN" i="1" dirty="0" smtClean="0"/>
          </a:p>
          <a:p>
            <a:pPr fontAlgn="base"/>
            <a:r>
              <a:rPr lang="en-IN" i="1" dirty="0" smtClean="0"/>
              <a:t>/etc/</a:t>
            </a:r>
            <a:r>
              <a:rPr lang="en-IN" i="1" dirty="0" err="1" smtClean="0"/>
              <a:t>nscd.conf</a:t>
            </a:r>
            <a:endParaRPr lang="en-IN" i="1" dirty="0" smtClean="0"/>
          </a:p>
          <a:p>
            <a:pPr fontAlgn="base">
              <a:buNone/>
            </a:pPr>
            <a:endParaRPr lang="en-IN" dirty="0" smtClean="0"/>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named</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IN" dirty="0" smtClean="0"/>
              <a:t>named actually executed DNS ( Dynamic naming Service) server daemon. It converts host names to IP addresses and vice versa. There are several different kinds of DNS servers, such as primary server, slave server and cached server etc. Its data is stored in the  directory /</a:t>
            </a:r>
            <a:r>
              <a:rPr lang="en-IN" dirty="0" err="1" smtClean="0"/>
              <a:t>var</a:t>
            </a:r>
            <a:r>
              <a:rPr lang="en-IN" dirty="0" smtClean="0"/>
              <a:t>/named</a:t>
            </a:r>
            <a:r>
              <a:rPr lang="en-IN" dirty="0" smtClean="0"/>
              <a:t>. The </a:t>
            </a:r>
            <a:r>
              <a:rPr lang="en-IN" dirty="0" smtClean="0"/>
              <a:t>data stored in the DNS is identified by </a:t>
            </a:r>
            <a:r>
              <a:rPr lang="en-IN" i="1" dirty="0" smtClean="0"/>
              <a:t>domain names</a:t>
            </a:r>
            <a:r>
              <a:rPr lang="en-IN" dirty="0" smtClean="0"/>
              <a:t> that are organized as a tree according to organizational or administrative boundaries</a:t>
            </a:r>
          </a:p>
          <a:p>
            <a:pPr fontAlgn="base">
              <a:buNone/>
            </a:pPr>
            <a:r>
              <a:rPr lang="en-IN" b="1" u="sng" dirty="0" smtClean="0"/>
              <a:t>Service </a:t>
            </a:r>
            <a:r>
              <a:rPr lang="en-IN" b="1" u="sng" dirty="0" smtClean="0"/>
              <a:t>Management</a:t>
            </a:r>
            <a:endParaRPr lang="en-IN" dirty="0" smtClean="0"/>
          </a:p>
          <a:p>
            <a:pPr fontAlgn="base"/>
            <a:r>
              <a:rPr lang="en-IN" dirty="0" smtClean="0"/>
              <a:t># /</a:t>
            </a:r>
            <a:r>
              <a:rPr lang="en-IN" dirty="0" err="1" smtClean="0"/>
              <a:t>sbin</a:t>
            </a:r>
            <a:r>
              <a:rPr lang="en-IN" dirty="0" smtClean="0"/>
              <a:t>/service named</a:t>
            </a:r>
            <a:br>
              <a:rPr lang="en-IN" dirty="0" smtClean="0"/>
            </a:br>
            <a:r>
              <a:rPr lang="en-IN" dirty="0" smtClean="0"/>
              <a:t>Usage: /etc/</a:t>
            </a:r>
            <a:r>
              <a:rPr lang="en-IN" dirty="0" err="1" smtClean="0"/>
              <a:t>init.d</a:t>
            </a:r>
            <a:r>
              <a:rPr lang="en-IN" dirty="0" smtClean="0"/>
              <a:t>/named </a:t>
            </a:r>
            <a:endParaRPr lang="en-IN" dirty="0" smtClean="0"/>
          </a:p>
          <a:p>
            <a:pPr fontAlgn="base">
              <a:buNone/>
            </a:pPr>
            <a:r>
              <a:rPr lang="en-IN" dirty="0" smtClean="0"/>
              <a:t>	</a:t>
            </a:r>
            <a:r>
              <a:rPr lang="en-IN" dirty="0" smtClean="0"/>
              <a:t>{</a:t>
            </a:r>
          </a:p>
          <a:p>
            <a:pPr fontAlgn="base">
              <a:buNone/>
            </a:pPr>
            <a:r>
              <a:rPr lang="en-IN" dirty="0" smtClean="0"/>
              <a:t>	</a:t>
            </a:r>
            <a:r>
              <a:rPr lang="en-IN" dirty="0" err="1" smtClean="0"/>
              <a:t>start|stop|status|restart|condrestart|reload|probe</a:t>
            </a:r>
            <a:endParaRPr lang="en-IN" dirty="0" smtClean="0"/>
          </a:p>
          <a:p>
            <a:pPr fontAlgn="base">
              <a:buNone/>
            </a:pPr>
            <a:r>
              <a:rPr lang="en-IN" dirty="0" smtClean="0"/>
              <a:t>	</a:t>
            </a:r>
            <a:r>
              <a:rPr lang="en-IN" dirty="0" smtClean="0"/>
              <a:t>}</a:t>
            </a:r>
            <a:endParaRPr lang="en-IN" dirty="0" smtClean="0"/>
          </a:p>
          <a:p>
            <a:pPr fontAlgn="base">
              <a:buNone/>
            </a:pPr>
            <a:r>
              <a:rPr lang="en-IN" b="1" u="sng" dirty="0" smtClean="0"/>
              <a:t>Configuration File</a:t>
            </a:r>
            <a:endParaRPr lang="en-IN" dirty="0" smtClean="0"/>
          </a:p>
          <a:p>
            <a:pPr fontAlgn="base"/>
            <a:r>
              <a:rPr lang="en-IN" dirty="0" smtClean="0"/>
              <a:t>/etc/</a:t>
            </a:r>
            <a:r>
              <a:rPr lang="en-IN" dirty="0" err="1" smtClean="0"/>
              <a:t>named.conf</a:t>
            </a:r>
            <a:endParaRPr lang="en-IN" dirty="0" smtClean="0"/>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smbd</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IN" dirty="0" smtClean="0"/>
              <a:t>The Samba software suite is a collection of programs that implements the SMB protocol for UNIX systems. This protocol is also known as the Common Internet File System (CIFS).  The NetBIOS protocol is implemented by the </a:t>
            </a:r>
            <a:r>
              <a:rPr lang="en-IN" b="1" dirty="0" err="1" smtClean="0"/>
              <a:t>nmbd</a:t>
            </a:r>
            <a:r>
              <a:rPr lang="en-IN" dirty="0" smtClean="0"/>
              <a:t> daemon.</a:t>
            </a:r>
          </a:p>
          <a:p>
            <a:pPr fontAlgn="base"/>
            <a:r>
              <a:rPr lang="en-IN" dirty="0" smtClean="0"/>
              <a:t>The SMB server daemon </a:t>
            </a:r>
            <a:r>
              <a:rPr lang="en-IN" b="1" dirty="0" err="1" smtClean="0"/>
              <a:t>smbd</a:t>
            </a:r>
            <a:r>
              <a:rPr lang="en-IN" dirty="0" smtClean="0"/>
              <a:t> provides file sharing and printing services to Windows clients. The server provides file space and printer services to clients via the SMB/CIFS protocol</a:t>
            </a:r>
            <a:r>
              <a:rPr lang="en-IN" dirty="0" smtClean="0"/>
              <a:t>.</a:t>
            </a:r>
          </a:p>
          <a:p>
            <a:pPr fontAlgn="base"/>
            <a:r>
              <a:rPr lang="en-IN" dirty="0" smtClean="0"/>
              <a:t> The </a:t>
            </a:r>
            <a:r>
              <a:rPr lang="en-IN" b="1" dirty="0" err="1" smtClean="0"/>
              <a:t>nmbd</a:t>
            </a:r>
            <a:r>
              <a:rPr lang="en-IN" dirty="0" smtClean="0"/>
              <a:t> daemon is a  NetBIOS  name server  that provides NetBIOS naming services to clients . It understands and can reply to NetBIOS over IP name service requests,  like  those  produced  by SMB/CIFS clients (windows).</a:t>
            </a:r>
          </a:p>
          <a:p>
            <a:pPr fontAlgn="base">
              <a:buNone/>
            </a:pPr>
            <a:r>
              <a:rPr lang="en-IN" b="1" u="sng" dirty="0" smtClean="0"/>
              <a:t>Service Control</a:t>
            </a:r>
            <a:endParaRPr lang="en-IN" dirty="0" smtClean="0"/>
          </a:p>
          <a:p>
            <a:pPr fontAlgn="base"/>
            <a:r>
              <a:rPr lang="en-IN" dirty="0" smtClean="0"/>
              <a:t># /</a:t>
            </a:r>
            <a:r>
              <a:rPr lang="en-IN" dirty="0" err="1" smtClean="0"/>
              <a:t>sbin</a:t>
            </a:r>
            <a:r>
              <a:rPr lang="en-IN" dirty="0" smtClean="0"/>
              <a:t>/service </a:t>
            </a:r>
            <a:r>
              <a:rPr lang="en-IN" dirty="0" err="1" smtClean="0"/>
              <a:t>smb</a:t>
            </a:r>
            <a:r>
              <a:rPr lang="en-IN" dirty="0" smtClean="0"/>
              <a:t/>
            </a:r>
            <a:br>
              <a:rPr lang="en-IN" dirty="0" smtClean="0"/>
            </a:br>
            <a:r>
              <a:rPr lang="en-IN" dirty="0" smtClean="0"/>
              <a:t>Usage: /etc/</a:t>
            </a:r>
            <a:r>
              <a:rPr lang="en-IN" dirty="0" err="1" smtClean="0"/>
              <a:t>init.d</a:t>
            </a:r>
            <a:r>
              <a:rPr lang="en-IN" dirty="0" smtClean="0"/>
              <a:t>/</a:t>
            </a:r>
            <a:r>
              <a:rPr lang="en-IN" dirty="0" err="1" smtClean="0"/>
              <a:t>smb</a:t>
            </a:r>
            <a:r>
              <a:rPr lang="en-IN" dirty="0" smtClean="0"/>
              <a:t> {</a:t>
            </a:r>
            <a:r>
              <a:rPr lang="en-IN" dirty="0" err="1" smtClean="0"/>
              <a:t>start|stop|restart|reload|status|condrestart</a:t>
            </a:r>
            <a:r>
              <a:rPr lang="en-IN" dirty="0" smtClean="0"/>
              <a:t>}</a:t>
            </a:r>
          </a:p>
          <a:p>
            <a:pPr fontAlgn="base">
              <a:buNone/>
            </a:pPr>
            <a:r>
              <a:rPr lang="en-IN" b="1" u="sng" dirty="0" smtClean="0"/>
              <a:t>Configuration File</a:t>
            </a:r>
            <a:endParaRPr lang="en-IN" dirty="0" smtClean="0"/>
          </a:p>
          <a:p>
            <a:pPr fontAlgn="base"/>
            <a:r>
              <a:rPr lang="en-IN" dirty="0" smtClean="0"/>
              <a:t>/etc/samba/</a:t>
            </a:r>
            <a:r>
              <a:rPr lang="en-IN" dirty="0" err="1" smtClean="0"/>
              <a:t>smb.conf</a:t>
            </a:r>
            <a:endParaRPr lang="en-IN" dirty="0" smtClean="0"/>
          </a:p>
          <a:p>
            <a:pPr fontAlgn="base">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71400"/>
            <a:ext cx="7772400" cy="1143000"/>
          </a:xfrm>
        </p:spPr>
        <p:txBody>
          <a:bodyPr>
            <a:normAutofit/>
          </a:bodyPr>
          <a:lstStyle/>
          <a:p>
            <a:r>
              <a:rPr lang="en-IN" b="1" dirty="0" smtClean="0"/>
              <a:t>Other Network Services</a:t>
            </a:r>
            <a:endParaRPr lang="en-IN" dirty="0"/>
          </a:p>
        </p:txBody>
      </p:sp>
      <p:sp>
        <p:nvSpPr>
          <p:cNvPr id="3" name="Content Placeholder 2"/>
          <p:cNvSpPr>
            <a:spLocks noGrp="1"/>
          </p:cNvSpPr>
          <p:nvPr>
            <p:ph sz="quarter" idx="1"/>
          </p:nvPr>
        </p:nvSpPr>
        <p:spPr>
          <a:xfrm>
            <a:off x="755576" y="980728"/>
            <a:ext cx="7772400" cy="5410200"/>
          </a:xfrm>
        </p:spPr>
        <p:txBody>
          <a:bodyPr>
            <a:noAutofit/>
          </a:bodyPr>
          <a:lstStyle/>
          <a:p>
            <a:r>
              <a:rPr lang="en-IN" sz="1800" b="1" dirty="0" err="1" smtClean="0"/>
              <a:t>arpwatch</a:t>
            </a:r>
            <a:r>
              <a:rPr lang="en-IN" sz="1800" dirty="0" smtClean="0"/>
              <a:t> - Monitors and pairs remote IP addresses with hostnames.</a:t>
            </a:r>
          </a:p>
          <a:p>
            <a:r>
              <a:rPr lang="en-IN" sz="1800" b="1" dirty="0" err="1" smtClean="0"/>
              <a:t>dhcpd</a:t>
            </a:r>
            <a:r>
              <a:rPr lang="en-IN" sz="1800" dirty="0" smtClean="0"/>
              <a:t> - Enables the DHCP Server, to dynamically provide IP addresses to the local network. This is used in situations where the local network is large enough such that static IP addresses are no longer convenient.</a:t>
            </a:r>
          </a:p>
          <a:p>
            <a:r>
              <a:rPr lang="en-IN" sz="1800" b="1" dirty="0" err="1" smtClean="0"/>
              <a:t>iplog</a:t>
            </a:r>
            <a:r>
              <a:rPr lang="en-IN" sz="1800" dirty="0" smtClean="0"/>
              <a:t> - A network monitoring tool that logs TCP, UDP and ICMP connections with hostnames of a remote host.</a:t>
            </a:r>
          </a:p>
          <a:p>
            <a:r>
              <a:rPr lang="en-IN" sz="1800" b="1" dirty="0" err="1" smtClean="0"/>
              <a:t>netplugd</a:t>
            </a:r>
            <a:r>
              <a:rPr lang="en-IN" sz="1800" dirty="0" smtClean="0"/>
              <a:t> - The Network Card Daemon. It monitors the network interface and enables it or disables it depending on whether it detects a signal. It is used mainly for laptops, as they may not always be connected to a network.</a:t>
            </a:r>
          </a:p>
          <a:p>
            <a:r>
              <a:rPr lang="en-IN" sz="1800" b="1" dirty="0" err="1" smtClean="0"/>
              <a:t>nfs</a:t>
            </a:r>
            <a:r>
              <a:rPr lang="en-IN" sz="1800" dirty="0" smtClean="0"/>
              <a:t> - The Network File Share service. Required for computers that are part of a network file sharing system.</a:t>
            </a:r>
          </a:p>
          <a:p>
            <a:r>
              <a:rPr lang="en-IN" sz="1800" b="1" dirty="0" err="1" smtClean="0"/>
              <a:t>nfsfs</a:t>
            </a:r>
            <a:r>
              <a:rPr lang="en-IN" sz="1800" dirty="0" smtClean="0"/>
              <a:t> - The Network File Share Server. This service powers the computer which acts as the server in a network file sharing system.</a:t>
            </a:r>
          </a:p>
          <a:p>
            <a:r>
              <a:rPr lang="en-IN" sz="1800" b="1" dirty="0" err="1" smtClean="0"/>
              <a:t>nfslock</a:t>
            </a:r>
            <a:r>
              <a:rPr lang="en-IN" sz="1800" dirty="0" smtClean="0"/>
              <a:t> - This service allows for NFS file locking in a network file sharing system.</a:t>
            </a:r>
          </a:p>
          <a:p>
            <a:r>
              <a:rPr lang="en-IN" sz="1800" b="1" dirty="0" err="1" smtClean="0"/>
              <a:t>saned</a:t>
            </a:r>
            <a:r>
              <a:rPr lang="en-IN" sz="1800" dirty="0" smtClean="0"/>
              <a:t> - The Network Scanner Service; allows any machine on the network to use the scanner.</a:t>
            </a:r>
          </a:p>
          <a:p>
            <a:r>
              <a:rPr lang="en-IN" sz="1800" b="1" dirty="0" err="1" smtClean="0"/>
              <a:t>snmpd</a:t>
            </a:r>
            <a:r>
              <a:rPr lang="en-IN" sz="1800" dirty="0" smtClean="0"/>
              <a:t> - The Simple Network Management Protocol. This service is used in a small network environment, like a home office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 to TCP/IP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latin typeface="Times New Roman" pitchFamily="18" charset="0"/>
                <a:cs typeface="Times New Roman" pitchFamily="18" charset="0"/>
              </a:rPr>
              <a:t>TCP/IP is an acronym for Transmission Control Protocol/Internet Protocol, and refers to a family of protocols used for computer communications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TCP and IP are just two of the separate protocols contained in the group of protocols developed by the Department of Defense, sometimes called the </a:t>
            </a:r>
            <a:r>
              <a:rPr lang="en-US" sz="2000" dirty="0" err="1">
                <a:latin typeface="Times New Roman" pitchFamily="18" charset="0"/>
                <a:cs typeface="Times New Roman" pitchFamily="18" charset="0"/>
              </a:rPr>
              <a:t>DoD</a:t>
            </a:r>
            <a:r>
              <a:rPr lang="en-US" sz="2000" dirty="0">
                <a:latin typeface="Times New Roman" pitchFamily="18" charset="0"/>
                <a:cs typeface="Times New Roman" pitchFamily="18" charset="0"/>
              </a:rPr>
              <a:t> Suite, but more </a:t>
            </a:r>
            <a:r>
              <a:rPr lang="en-US" sz="2000" dirty="0" smtClean="0">
                <a:latin typeface="Times New Roman" pitchFamily="18" charset="0"/>
                <a:cs typeface="Times New Roman" pitchFamily="18" charset="0"/>
              </a:rPr>
              <a:t>commonly </a:t>
            </a:r>
            <a:r>
              <a:rPr lang="en-US" sz="2000" dirty="0">
                <a:latin typeface="Times New Roman" pitchFamily="18" charset="0"/>
                <a:cs typeface="Times New Roman" pitchFamily="18" charset="0"/>
              </a:rPr>
              <a:t>known as TCP/IP.</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addition to Transmission Control Protocol and Internet Protocol, this family   also includes Address Resolution Protocol (ARP), Domain Name System (DNS), Internet Control Message Protocol (ICMP), User Datagram Protocol (UDP), Routing Information Protocol (RIP), Simple Mail Transfer Protocol (SMTP), Telnet and </a:t>
            </a:r>
            <a:r>
              <a:rPr lang="en-US" sz="2000" dirty="0" smtClean="0">
                <a:latin typeface="Times New Roman" pitchFamily="18" charset="0"/>
                <a:cs typeface="Times New Roman" pitchFamily="18" charset="0"/>
              </a:rPr>
              <a:t>many others.</a:t>
            </a:r>
          </a:p>
          <a:p>
            <a:pPr algn="just"/>
            <a:r>
              <a:rPr lang="en-US" sz="2000" dirty="0">
                <a:latin typeface="Times New Roman" pitchFamily="18" charset="0"/>
                <a:cs typeface="Times New Roman" pitchFamily="18" charset="0"/>
              </a:rPr>
              <a:t>These protocols provide the necessary services for basic network functionality.</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l="16486" t="24899" r="18662" b="14131"/>
          <a:stretch>
            <a:fillRect/>
          </a:stretch>
        </p:blipFill>
        <p:spPr bwMode="auto">
          <a:xfrm>
            <a:off x="251520" y="260648"/>
            <a:ext cx="8640960"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Understanding Network </a:t>
            </a:r>
            <a:r>
              <a:rPr lang="en-US" b="1" dirty="0" smtClean="0">
                <a:latin typeface="Times New Roman" pitchFamily="18" charset="0"/>
                <a:cs typeface="Times New Roman" pitchFamily="18" charset="0"/>
              </a:rPr>
              <a:t>Classes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IP addresses are divided into classes with the most significant being classes A, B, and C </a:t>
            </a:r>
            <a:r>
              <a:rPr lang="en-US" sz="2000" dirty="0" smtClean="0">
                <a:latin typeface="Times New Roman" pitchFamily="18" charset="0"/>
                <a:cs typeface="Times New Roman" pitchFamily="18" charset="0"/>
              </a:rPr>
              <a:t>depending </a:t>
            </a:r>
            <a:r>
              <a:rPr lang="en-US" sz="2000" dirty="0">
                <a:latin typeface="Times New Roman" pitchFamily="18" charset="0"/>
                <a:cs typeface="Times New Roman" pitchFamily="18" charset="0"/>
              </a:rPr>
              <a:t>on the value of the first byte of the address</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NETWORK </a:t>
            </a:r>
            <a:r>
              <a:rPr lang="en-US" sz="2000" b="1" dirty="0">
                <a:latin typeface="Times New Roman" pitchFamily="18" charset="0"/>
                <a:cs typeface="Times New Roman" pitchFamily="18" charset="0"/>
              </a:rPr>
              <a:t>CLASSES AND THEIR IP NUMBER RANGE</a:t>
            </a:r>
            <a:endParaRPr lang="en-IN" sz="2000" dirty="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Class	First </a:t>
            </a:r>
            <a:r>
              <a:rPr lang="en-US" sz="2000" b="1" dirty="0">
                <a:latin typeface="Times New Roman" pitchFamily="18" charset="0"/>
                <a:cs typeface="Times New Roman" pitchFamily="18" charset="0"/>
              </a:rPr>
              <a:t>Byte</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Class A	0–127</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Class B	128–191</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Class C	</a:t>
            </a:r>
            <a:r>
              <a:rPr lang="en-US" sz="2000" dirty="0" smtClean="0">
                <a:latin typeface="Times New Roman" pitchFamily="18" charset="0"/>
                <a:cs typeface="Times New Roman" pitchFamily="18" charset="0"/>
              </a:rPr>
              <a:t>192–233</a:t>
            </a:r>
          </a:p>
          <a:p>
            <a:r>
              <a:rPr lang="en-US" sz="2000" dirty="0">
                <a:latin typeface="Times New Roman" pitchFamily="18" charset="0"/>
                <a:cs typeface="Times New Roman" pitchFamily="18" charset="0"/>
              </a:rPr>
              <a:t>The reason for the class division is to enable efficient use of the address </a:t>
            </a:r>
            <a:r>
              <a:rPr lang="en-US" sz="2000" dirty="0" smtClean="0">
                <a:latin typeface="Times New Roman" pitchFamily="18" charset="0"/>
                <a:cs typeface="Times New Roman" pitchFamily="18" charset="0"/>
              </a:rPr>
              <a:t>numbers</a:t>
            </a:r>
            <a:r>
              <a:rPr lang="en-US" sz="2000" dirty="0">
                <a:latin typeface="Times New Roman" pitchFamily="18" charset="0"/>
                <a:cs typeface="Times New Roman" pitchFamily="18" charset="0"/>
              </a:rPr>
              <a:t>. If the division were the first two bytes to the </a:t>
            </a:r>
            <a:r>
              <a:rPr lang="en-US" sz="2000" b="1" dirty="0">
                <a:latin typeface="Times New Roman" pitchFamily="18" charset="0"/>
                <a:cs typeface="Times New Roman" pitchFamily="18" charset="0"/>
              </a:rPr>
              <a:t>network part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the last two bytes to the </a:t>
            </a:r>
            <a:r>
              <a:rPr lang="en-US" sz="2000" b="1" dirty="0">
                <a:latin typeface="Times New Roman" pitchFamily="18" charset="0"/>
                <a:cs typeface="Times New Roman" pitchFamily="18" charset="0"/>
              </a:rPr>
              <a:t>host </a:t>
            </a:r>
            <a:r>
              <a:rPr lang="en-US" sz="2000" b="1" dirty="0" smtClean="0">
                <a:latin typeface="Times New Roman" pitchFamily="18" charset="0"/>
                <a:cs typeface="Times New Roman" pitchFamily="18" charset="0"/>
              </a:rPr>
              <a:t>part.</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1027" name="Picture 3"/>
          <p:cNvPicPr>
            <a:picLocks noChangeAspect="1" noChangeArrowheads="1"/>
          </p:cNvPicPr>
          <p:nvPr/>
        </p:nvPicPr>
        <p:blipFill>
          <a:blip r:embed="rId2" cstate="print"/>
          <a:srcRect l="14861" t="3125" r="18454" b="14563"/>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2031</TotalTime>
  <Words>1941</Words>
  <Application>Microsoft Office PowerPoint</Application>
  <PresentationFormat>On-screen Show (4:3)</PresentationFormat>
  <Paragraphs>298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Equity</vt:lpstr>
      <vt:lpstr>UNIT -2</vt:lpstr>
      <vt:lpstr>Network Services in Linux</vt:lpstr>
      <vt:lpstr>Required Services for Networking</vt:lpstr>
      <vt:lpstr>Slide 4</vt:lpstr>
      <vt:lpstr>Other Network Services</vt:lpstr>
      <vt:lpstr>Introduction to TCP/IP </vt:lpstr>
      <vt:lpstr>Slide 7</vt:lpstr>
      <vt:lpstr>Understanding Network Classes</vt:lpstr>
      <vt:lpstr>Slide 9</vt:lpstr>
      <vt:lpstr>Network &amp; host bits representation</vt:lpstr>
      <vt:lpstr>Let's use IP address 192.168.10.44 with subnet mask 255.255.255.248 or /29.</vt:lpstr>
      <vt:lpstr>Slide 12</vt:lpstr>
      <vt:lpstr>Slide 13</vt:lpstr>
      <vt:lpstr>Slide 14</vt:lpstr>
      <vt:lpstr>Solution</vt:lpstr>
      <vt:lpstr>NETWORK INTERFACES</vt:lpstr>
      <vt:lpstr>Network Configuration Files</vt:lpstr>
      <vt:lpstr>Setting Up a Network Interface Card (NIC)</vt:lpstr>
      <vt:lpstr>Slide 19</vt:lpstr>
      <vt:lpstr>……</vt:lpstr>
      <vt:lpstr>Configuring the network card</vt:lpstr>
      <vt:lpstr>…..</vt:lpstr>
      <vt:lpstr>Slide 23</vt:lpstr>
      <vt:lpstr>Classless Inter Domain Routing (CIDR)</vt:lpstr>
      <vt:lpstr>Dynamic Host Configuration Protocol (DHCP)</vt:lpstr>
      <vt:lpstr>Benefits of using DHCP</vt:lpstr>
      <vt:lpstr>Slide 27</vt:lpstr>
      <vt:lpstr>DHCP Configuration</vt:lpstr>
      <vt:lpstr>Slide 29</vt:lpstr>
      <vt:lpstr>   Configure DHCP Server</vt:lpstr>
      <vt:lpstr>Slide 31</vt:lpstr>
      <vt:lpstr>Slide 32</vt:lpstr>
      <vt:lpstr>Slide 33</vt:lpstr>
      <vt:lpstr>Setup Client System</vt:lpstr>
      <vt:lpstr>What is systemctl?</vt:lpstr>
      <vt:lpstr>Cntd..</vt:lpstr>
      <vt:lpstr>Other network services</vt:lpstr>
      <vt:lpstr>ntpd </vt:lpstr>
      <vt:lpstr>httpd</vt:lpstr>
      <vt:lpstr>sshd</vt:lpstr>
      <vt:lpstr>Sendmail</vt:lpstr>
      <vt:lpstr>snmpd</vt:lpstr>
      <vt:lpstr>iptables</vt:lpstr>
      <vt:lpstr>nfsd</vt:lpstr>
      <vt:lpstr>nscd</vt:lpstr>
      <vt:lpstr>named</vt:lpstr>
      <vt:lpstr>smbd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kuldeep</dc:creator>
  <cp:lastModifiedBy>sharda</cp:lastModifiedBy>
  <cp:revision>150</cp:revision>
  <dcterms:created xsi:type="dcterms:W3CDTF">2018-09-17T05:21:54Z</dcterms:created>
  <dcterms:modified xsi:type="dcterms:W3CDTF">2020-02-18T17:59:20Z</dcterms:modified>
</cp:coreProperties>
</file>