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9"/>
  </p:notesMasterIdLst>
  <p:sldIdLst>
    <p:sldId id="256" r:id="rId2"/>
    <p:sldId id="257" r:id="rId3"/>
    <p:sldId id="278" r:id="rId4"/>
    <p:sldId id="279" r:id="rId5"/>
    <p:sldId id="258" r:id="rId6"/>
    <p:sldId id="280" r:id="rId7"/>
    <p:sldId id="281" r:id="rId8"/>
    <p:sldId id="282" r:id="rId9"/>
    <p:sldId id="259" r:id="rId10"/>
    <p:sldId id="260" r:id="rId11"/>
    <p:sldId id="274"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5" r:id="rId25"/>
    <p:sldId id="276" r:id="rId26"/>
    <p:sldId id="277"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283" r:id="rId51"/>
    <p:sldId id="284" r:id="rId52"/>
    <p:sldId id="285" r:id="rId53"/>
    <p:sldId id="286" r:id="rId54"/>
    <p:sldId id="287" r:id="rId55"/>
    <p:sldId id="288" r:id="rId56"/>
    <p:sldId id="289" r:id="rId57"/>
    <p:sldId id="290" r:id="rId58"/>
    <p:sldId id="315" r:id="rId59"/>
    <p:sldId id="316" r:id="rId60"/>
    <p:sldId id="317" r:id="rId61"/>
    <p:sldId id="318" r:id="rId62"/>
    <p:sldId id="319" r:id="rId63"/>
    <p:sldId id="320" r:id="rId64"/>
    <p:sldId id="321" r:id="rId65"/>
    <p:sldId id="324" r:id="rId66"/>
    <p:sldId id="325"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1E45A-E027-4CEF-B919-F069DB30AD8D}" type="datetimeFigureOut">
              <a:rPr lang="en-IN" smtClean="0"/>
              <a:pPr/>
              <a:t>30-03-2020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40E5B5-00FC-4FF0-A2E9-21574934F836}" type="slidenum">
              <a:rPr lang="en-IN" smtClean="0"/>
              <a:pPr/>
              <a:t>‹#›</a:t>
            </a:fld>
            <a:endParaRPr lang="en-IN"/>
          </a:p>
        </p:txBody>
      </p:sp>
    </p:spTree>
    <p:extLst>
      <p:ext uri="{BB962C8B-B14F-4D97-AF65-F5344CB8AC3E}">
        <p14:creationId xmlns:p14="http://schemas.microsoft.com/office/powerpoint/2010/main" val="315895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0BF43-8756-42E3-A5E1-A2C2C3B35C6C}" type="slidenum">
              <a:rPr lang="en-US"/>
              <a:pPr/>
              <a:t>24</a:t>
            </a:fld>
            <a:endParaRPr lang="en-US"/>
          </a:p>
        </p:txBody>
      </p:sp>
      <p:sp>
        <p:nvSpPr>
          <p:cNvPr id="51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1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5658445-0FF1-4D32-8BCB-CD4AB2BFB013}" type="slidenum">
              <a:rPr lang="en-US"/>
              <a:pPr/>
              <a:t>34</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79A0832-B0BF-4E77-AA9E-18D69A841836}" type="slidenum">
              <a:rPr lang="en-US"/>
              <a:pPr/>
              <a:t>36</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F46C5C7-F67E-4200-88F0-EE7C032B7476}" type="slidenum">
              <a:rPr lang="en-US"/>
              <a:pPr/>
              <a:t>38</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3C0457F-D9E7-4D69-BCC9-DDF9C607BC9B}" type="slidenum">
              <a:rPr lang="en-US"/>
              <a:pPr/>
              <a:t>39</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A994F30-F4EB-4223-B0E7-357B474B49F1}" type="slidenum">
              <a:rPr lang="en-US"/>
              <a:pPr/>
              <a:t>40</a:t>
            </a:fld>
            <a:endParaRPr 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6839F1E-52D2-467B-A0D6-82B5A0910D67}" type="slidenum">
              <a:rPr lang="en-US"/>
              <a:pPr/>
              <a:t>41</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1A84A7A-2CD2-4BB1-BE71-0DFC6E5D4CBE}" type="slidenum">
              <a:rPr lang="en-US"/>
              <a:pPr/>
              <a:t>42</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DA7768-776B-420B-B0C6-0FE0B06765E1}" type="slidenum">
              <a:rPr lang="en-US"/>
              <a:pPr/>
              <a:t>43</a:t>
            </a:fld>
            <a:endParaRPr lang="en-US"/>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1CC3F74-3959-40EE-8F17-CEA54184CD00}" type="slidenum">
              <a:rPr lang="en-US"/>
              <a:pPr/>
              <a:t>44</a:t>
            </a:fld>
            <a:endParaRPr 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97B9C3F-A3A7-4BEE-82F5-89110D502F1C}" type="slidenum">
              <a:rPr lang="en-US"/>
              <a:pPr/>
              <a:t>45</a:t>
            </a:fld>
            <a:endParaRPr lang="en-US"/>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5442B-7A24-49FF-B62D-8CE2ED1D7263}" type="slidenum">
              <a:rPr lang="en-US"/>
              <a:pPr/>
              <a:t>25</a:t>
            </a:fld>
            <a:endParaRPr lang="en-US"/>
          </a:p>
        </p:txBody>
      </p:sp>
      <p:sp>
        <p:nvSpPr>
          <p:cNvPr id="71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1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92D3B0B-AA80-448A-885F-05D9091D4545}" type="slidenum">
              <a:rPr lang="en-US"/>
              <a:pPr/>
              <a:t>46</a:t>
            </a:fld>
            <a:endParaRPr lang="en-US"/>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821C8EF-C815-4FFD-9BFE-C139C74042FD}" type="slidenum">
              <a:rPr lang="en-US"/>
              <a:pPr/>
              <a:t>47</a:t>
            </a:fld>
            <a:endParaRPr lang="en-US"/>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384A8D5-FF4B-486B-80BF-74DE5421712E}" type="slidenum">
              <a:rPr lang="en-US"/>
              <a:pPr/>
              <a:t>48</a:t>
            </a:fld>
            <a:endParaRPr lang="en-US"/>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B1BBA3F-519E-4F75-9477-AC5A0AEE18B2}" type="slidenum">
              <a:rPr lang="en-US"/>
              <a:pPr/>
              <a:t>49</a:t>
            </a:fld>
            <a:endParaRPr lang="en-US"/>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3189C-1F03-482F-ABBF-210BA19DFE7A}" type="slidenum">
              <a:rPr lang="en-US"/>
              <a:pPr/>
              <a:t>26</a:t>
            </a:fld>
            <a:endParaRPr lang="en-US"/>
          </a:p>
        </p:txBody>
      </p:sp>
      <p:sp>
        <p:nvSpPr>
          <p:cNvPr id="921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921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97B9450-E360-42FD-B6E6-8F0980C977A6}" type="slidenum">
              <a:rPr lang="en-US"/>
              <a:pPr/>
              <a:t>27</a:t>
            </a:fld>
            <a:endParaRPr 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B2FC6E-1A60-4085-BD3C-DAB431695682}" type="slidenum">
              <a:rPr lang="en-US"/>
              <a:pPr/>
              <a:t>28</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D17F08F-9520-469E-9062-2A12D29553EB}" type="slidenum">
              <a:rPr lang="en-US"/>
              <a:pPr/>
              <a:t>29</a:t>
            </a:fld>
            <a:endParaRPr 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87B7B5A-4B59-46F3-9A21-166009FA6D2D}" type="slidenum">
              <a:rPr lang="en-US"/>
              <a:pPr/>
              <a:t>30</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CD73260-CD74-4696-8B00-DDAA9A3A1D2D}" type="slidenum">
              <a:rPr lang="en-US"/>
              <a:pPr/>
              <a:t>31</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2258BEB-2D8D-499C-B32D-9B0BD1985F5B}" type="slidenum">
              <a:rPr lang="en-US"/>
              <a:pPr/>
              <a:t>32</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Garamond-Book"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D72570-4743-4669-A9FB-6398C776B92E}"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72570-4743-4669-A9FB-6398C776B9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72570-4743-4669-A9FB-6398C776B92E}"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153400" cy="8683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524000"/>
            <a:ext cx="4305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524000"/>
            <a:ext cx="4305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86200"/>
            <a:ext cx="43053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pPr>
              <a:defRPr/>
            </a:pPr>
            <a:r>
              <a:rPr lang="en-US"/>
              <a:t>© 2006 ITT Educational Services Inc. </a:t>
            </a:r>
          </a:p>
          <a:p>
            <a:pPr>
              <a:defRPr/>
            </a:pPr>
            <a:r>
              <a:rPr lang="en-US"/>
              <a:t>Linux Operating System :: Unit 3 :: Slide </a:t>
            </a:r>
            <a:fld id="{D90F2A12-6CF3-4FCD-8C16-6D4BA0BC5B6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AE87136-2737-490C-BC86-FE925491C7D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72570-4743-4669-A9FB-6398C776B92E}"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D72570-4743-4669-A9FB-6398C776B92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72570-4743-4669-A9FB-6398C776B92E}"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D72570-4743-4669-A9FB-6398C776B92E}"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D72570-4743-4669-A9FB-6398C776B9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D72570-4743-4669-A9FB-6398C776B9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72570-4743-4669-A9FB-6398C776B92E}"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D21534-D7DB-4766-803D-5E929C029DB5}" type="datetimeFigureOut">
              <a:rPr lang="en-IN" smtClean="0"/>
              <a:pPr/>
              <a:t>30-03-2020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69D72570-4743-4669-A9FB-6398C776B92E}"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D21534-D7DB-4766-803D-5E929C029DB5}" type="datetimeFigureOut">
              <a:rPr lang="en-IN" smtClean="0"/>
              <a:pPr/>
              <a:t>30-03-2020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D72570-4743-4669-A9FB-6398C776B92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hatis.techtarget.com/definition/Linux-Standard-Base-LSB" TargetMode="External"/><Relationship Id="rId2" Type="http://schemas.openxmlformats.org/officeDocument/2006/relationships/hyperlink" Target="https://searchdatacenter.techtarget.com/definition/Linux-operating-syste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n.wikipedia.org/wiki/Upstream_(software_developmen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latin typeface="Times New Roman" pitchFamily="18" charset="0"/>
                <a:cs typeface="Times New Roman" pitchFamily="18" charset="0"/>
              </a:rPr>
              <a:t>Prepared by: Ms. Parveen Mor </a:t>
            </a:r>
            <a:r>
              <a:rPr lang="en-IN" dirty="0" err="1" smtClean="0">
                <a:latin typeface="Times New Roman" pitchFamily="18" charset="0"/>
                <a:cs typeface="Times New Roman" pitchFamily="18" charset="0"/>
              </a:rPr>
              <a:t>Dahiya</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IN" b="1" dirty="0" smtClean="0">
                <a:latin typeface="Times New Roman" pitchFamily="18" charset="0"/>
                <a:cs typeface="Times New Roman" pitchFamily="18" charset="0"/>
              </a:rPr>
              <a:t>Linux System Maintenance </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cap="all" dirty="0" smtClean="0">
                <a:latin typeface="Times New Roman" pitchFamily="18" charset="0"/>
                <a:cs typeface="Times New Roman" pitchFamily="18" charset="0"/>
              </a:rPr>
              <a:t>NETWORK CONFIGURATION USING THE COMMAND-LINE INTERFACE (CLI)</a:t>
            </a:r>
            <a:endParaRPr lang="en-IN"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r>
              <a:rPr lang="en-IN" sz="2000" dirty="0" smtClean="0">
                <a:latin typeface="Times New Roman" pitchFamily="18" charset="0"/>
                <a:cs typeface="Times New Roman" pitchFamily="18" charset="0"/>
              </a:rPr>
              <a:t>The commands for the </a:t>
            </a:r>
            <a:r>
              <a:rPr lang="en-IN" sz="2000" b="1"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utility, sometimes referred to as iproute2 after the upstream package name.</a:t>
            </a:r>
          </a:p>
          <a:p>
            <a:pPr algn="just"/>
            <a:r>
              <a:rPr lang="en-IN" sz="2000" dirty="0" smtClean="0">
                <a:latin typeface="Times New Roman" pitchFamily="18" charset="0"/>
                <a:cs typeface="Times New Roman" pitchFamily="18" charset="0"/>
              </a:rPr>
              <a:t>The package name in Red Hat Enterprise Linux 7 is </a:t>
            </a:r>
            <a:r>
              <a:rPr lang="en-IN" sz="2000" dirty="0" err="1" smtClean="0">
                <a:latin typeface="Times New Roman" pitchFamily="18" charset="0"/>
                <a:cs typeface="Times New Roman" pitchFamily="18" charset="0"/>
              </a:rPr>
              <a:t>iproute</a:t>
            </a:r>
            <a:r>
              <a:rPr lang="en-IN" sz="2000" dirty="0" smtClean="0">
                <a:latin typeface="Times New Roman" pitchFamily="18" charset="0"/>
                <a:cs typeface="Times New Roman" pitchFamily="18" charset="0"/>
              </a:rPr>
              <a:t>. If necessary, you can check that the </a:t>
            </a:r>
            <a:r>
              <a:rPr lang="en-IN" sz="2000" b="1"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utility is installed by checking its version number as follows:</a:t>
            </a:r>
          </a:p>
          <a:p>
            <a:pPr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–V</a:t>
            </a:r>
          </a:p>
          <a:p>
            <a:pPr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utility, iproute2-ss130716</a:t>
            </a:r>
          </a:p>
          <a:p>
            <a:pPr algn="just"/>
            <a:r>
              <a:rPr lang="en-IN" sz="2000" dirty="0" smtClean="0">
                <a:latin typeface="Times New Roman" pitchFamily="18" charset="0"/>
                <a:cs typeface="Times New Roman" pitchFamily="18" charset="0"/>
              </a:rPr>
              <a:t>The </a:t>
            </a:r>
            <a:r>
              <a:rPr lang="en-IN" sz="2000" b="1"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commands can be used to add and remove addresses and routes to interfaces in parallel with </a:t>
            </a:r>
            <a:r>
              <a:rPr lang="en-IN" sz="2000" b="1" dirty="0" err="1" smtClean="0">
                <a:latin typeface="Times New Roman" pitchFamily="18" charset="0"/>
                <a:cs typeface="Times New Roman" pitchFamily="18" charset="0"/>
              </a:rPr>
              <a:t>NetworkManager</a:t>
            </a:r>
            <a:r>
              <a:rPr lang="en-IN" sz="2000" dirty="0" smtClean="0">
                <a:latin typeface="Times New Roman" pitchFamily="18" charset="0"/>
                <a:cs typeface="Times New Roman" pitchFamily="18" charset="0"/>
              </a:rPr>
              <a:t>,.</a:t>
            </a:r>
          </a:p>
          <a:p>
            <a:pPr algn="just"/>
            <a:r>
              <a:rPr lang="en-IN" sz="2000" dirty="0" smtClean="0">
                <a:latin typeface="Times New Roman" pitchFamily="18" charset="0"/>
                <a:cs typeface="Times New Roman" pitchFamily="18" charset="0"/>
              </a:rPr>
              <a:t>To bring an interface up:</a:t>
            </a:r>
          </a:p>
          <a:p>
            <a:pPr algn="just">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link set </a:t>
            </a:r>
            <a:r>
              <a:rPr lang="en-IN" sz="2000" i="1" dirty="0" err="1" smtClean="0">
                <a:latin typeface="Times New Roman" pitchFamily="18" charset="0"/>
                <a:cs typeface="Times New Roman" pitchFamily="18" charset="0"/>
              </a:rPr>
              <a:t>ifname</a:t>
            </a:r>
            <a:r>
              <a:rPr lang="en-IN" sz="2000" dirty="0" smtClean="0">
                <a:latin typeface="Times New Roman" pitchFamily="18" charset="0"/>
                <a:cs typeface="Times New Roman" pitchFamily="18" charset="0"/>
              </a:rPr>
              <a:t> up</a:t>
            </a:r>
          </a:p>
          <a:p>
            <a:pPr algn="just"/>
            <a:r>
              <a:rPr lang="en-IN" sz="2000" dirty="0" smtClean="0">
                <a:latin typeface="Times New Roman" pitchFamily="18" charset="0"/>
                <a:cs typeface="Times New Roman" pitchFamily="18" charset="0"/>
              </a:rPr>
              <a:t>To bring an interface down:</a:t>
            </a:r>
          </a:p>
          <a:p>
            <a:pPr algn="just">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ip</a:t>
            </a:r>
            <a:r>
              <a:rPr lang="en-IN" sz="2000" dirty="0" smtClean="0">
                <a:latin typeface="Times New Roman" pitchFamily="18" charset="0"/>
                <a:cs typeface="Times New Roman" pitchFamily="18" charset="0"/>
              </a:rPr>
              <a:t> link set </a:t>
            </a:r>
            <a:r>
              <a:rPr lang="en-IN" sz="2000" i="1" dirty="0" err="1" smtClean="0">
                <a:latin typeface="Times New Roman" pitchFamily="18" charset="0"/>
                <a:cs typeface="Times New Roman" pitchFamily="18" charset="0"/>
              </a:rPr>
              <a:t>ifname</a:t>
            </a:r>
            <a:r>
              <a:rPr lang="en-IN" sz="2000" dirty="0" smtClean="0">
                <a:latin typeface="Times New Roman" pitchFamily="18" charset="0"/>
                <a:cs typeface="Times New Roman" pitchFamily="18" charset="0"/>
              </a:rPr>
              <a:t> down</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uname</a:t>
            </a:r>
            <a:r>
              <a:rPr lang="en-US" b="1" dirty="0" smtClean="0">
                <a:latin typeface="Times New Roman" pitchFamily="18" charset="0"/>
                <a:cs typeface="Times New Roman" pitchFamily="18" charset="0"/>
              </a:rPr>
              <a:t> COMMAND LINE OPTIONS</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b="1" dirty="0" smtClean="0">
                <a:latin typeface="Times New Roman" pitchFamily="18" charset="0"/>
                <a:cs typeface="Times New Roman" pitchFamily="18" charset="0"/>
              </a:rPr>
              <a:t>Option	Description</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Displays all information</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	Displays the hardware (CPU) type</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	Displays the system’s host name</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	Displays the operating system name (equivalent to </a:t>
            </a:r>
            <a:r>
              <a:rPr lang="en-US" dirty="0" err="1" smtClean="0">
                <a:latin typeface="Times New Roman" pitchFamily="18" charset="0"/>
                <a:cs typeface="Times New Roman" pitchFamily="18" charset="0"/>
              </a:rPr>
              <a:t>uname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	Displays the system’s processor type</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	Prints the Linux version, that is, when it </a:t>
            </a:r>
            <a:r>
              <a:rPr lang="en-US" smtClean="0">
                <a:latin typeface="Times New Roman" pitchFamily="18" charset="0"/>
                <a:cs typeface="Times New Roman" pitchFamily="18" charset="0"/>
              </a:rPr>
              <a:t>was compiled</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Managing Users and Groups</a:t>
            </a:r>
          </a:p>
        </p:txBody>
      </p:sp>
      <p:sp>
        <p:nvSpPr>
          <p:cNvPr id="15364" name="Rectangle 8"/>
          <p:cNvSpPr>
            <a:spLocks noGrp="1" noChangeArrowheads="1"/>
          </p:cNvSpPr>
          <p:nvPr>
            <p:ph sz="quarter" idx="1"/>
          </p:nvPr>
        </p:nvSpPr>
        <p:spPr>
          <a:xfrm>
            <a:off x="457200" y="1447800"/>
            <a:ext cx="8229600" cy="4678363"/>
          </a:xfrm>
        </p:spPr>
        <p:txBody>
          <a:bodyPr>
            <a:normAutofit/>
          </a:bodyPr>
          <a:lstStyle/>
          <a:p>
            <a:pPr marL="0" indent="4763" algn="just" eaLnBrk="1" hangingPunct="1">
              <a:lnSpc>
                <a:spcPct val="80000"/>
              </a:lnSpc>
            </a:pPr>
            <a:r>
              <a:rPr lang="en-US" sz="2000" dirty="0" smtClean="0">
                <a:latin typeface="Times New Roman" pitchFamily="18" charset="0"/>
                <a:cs typeface="Times New Roman" pitchFamily="18" charset="0"/>
              </a:rPr>
              <a:t>One of the key administrative tasks with Linux is managing users and groups.  </a:t>
            </a:r>
          </a:p>
          <a:p>
            <a:pPr marL="0" indent="4763" algn="just" eaLnBrk="1" hangingPunct="1">
              <a:lnSpc>
                <a:spcPct val="80000"/>
              </a:lnSpc>
            </a:pPr>
            <a:r>
              <a:rPr lang="en-US" sz="2000" dirty="0" smtClean="0">
                <a:latin typeface="Times New Roman" pitchFamily="18" charset="0"/>
                <a:cs typeface="Times New Roman" pitchFamily="18" charset="0"/>
              </a:rPr>
              <a:t>The primary reason for user accounts is to verify the identity of each individual using a computer system.  </a:t>
            </a:r>
          </a:p>
          <a:p>
            <a:pPr marL="0" indent="4763" algn="just" eaLnBrk="1" hangingPunct="1">
              <a:lnSpc>
                <a:spcPct val="80000"/>
              </a:lnSpc>
              <a:buNone/>
            </a:pPr>
            <a:endParaRPr lang="en-US" sz="2000" dirty="0" smtClean="0">
              <a:latin typeface="Times New Roman" pitchFamily="18" charset="0"/>
              <a:cs typeface="Times New Roman" pitchFamily="18" charset="0"/>
            </a:endParaRPr>
          </a:p>
          <a:p>
            <a:pPr marL="747713" lvl="1" algn="just" eaLnBrk="1" hangingPunct="1">
              <a:lnSpc>
                <a:spcPct val="80000"/>
              </a:lnSpc>
            </a:pPr>
            <a:r>
              <a:rPr lang="en-US" sz="2000" dirty="0" smtClean="0">
                <a:latin typeface="Times New Roman" pitchFamily="18" charset="0"/>
                <a:cs typeface="Times New Roman" pitchFamily="18" charset="0"/>
              </a:rPr>
              <a:t>A secondary reason for user accounts is to permit the per-individual tailoring of resources and access privileges.  </a:t>
            </a:r>
          </a:p>
          <a:p>
            <a:pPr marL="747713" lvl="1" algn="just" eaLnBrk="1" hangingPunct="1">
              <a:lnSpc>
                <a:spcPct val="80000"/>
              </a:lnSpc>
              <a:buNone/>
            </a:pPr>
            <a:endParaRPr lang="en-US" sz="2000" dirty="0" smtClean="0">
              <a:latin typeface="Times New Roman" pitchFamily="18" charset="0"/>
              <a:cs typeface="Times New Roman" pitchFamily="18" charset="0"/>
            </a:endParaRPr>
          </a:p>
          <a:p>
            <a:pPr lvl="2" algn="just" eaLnBrk="1" hangingPunct="1">
              <a:lnSpc>
                <a:spcPct val="80000"/>
              </a:lnSpc>
            </a:pPr>
            <a:r>
              <a:rPr lang="en-US" sz="2000" dirty="0" smtClean="0">
                <a:latin typeface="Times New Roman" pitchFamily="18" charset="0"/>
                <a:cs typeface="Times New Roman" pitchFamily="18" charset="0"/>
              </a:rPr>
              <a:t>Resources can include files, directories, and devices.  Controlling access to these resources is a primary task of an administrator </a:t>
            </a:r>
          </a:p>
          <a:p>
            <a:pPr marL="0" indent="4763" algn="just" eaLnBrk="1" hangingPunct="1">
              <a:lnSpc>
                <a:spcPct val="8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z="2800" b="1" dirty="0" smtClean="0">
                <a:latin typeface="Times New Roman" pitchFamily="18" charset="0"/>
                <a:cs typeface="Times New Roman" pitchFamily="18" charset="0"/>
              </a:rPr>
              <a:t>Groups tie together users that have a common purpose.</a:t>
            </a:r>
          </a:p>
        </p:txBody>
      </p:sp>
      <p:sp>
        <p:nvSpPr>
          <p:cNvPr id="16388" name="Rectangle 3"/>
          <p:cNvSpPr>
            <a:spLocks noGrp="1" noChangeArrowheads="1"/>
          </p:cNvSpPr>
          <p:nvPr>
            <p:ph sz="quarter" idx="1"/>
          </p:nvPr>
        </p:nvSpPr>
        <p:spPr/>
        <p:txBody>
          <a:bodyPr>
            <a:normAutofit/>
          </a:bodyPr>
          <a:lstStyle/>
          <a:p>
            <a:pPr algn="just" eaLnBrk="1" hangingPunct="1"/>
            <a:endParaRPr lang="en-US" dirty="0" smtClean="0">
              <a:latin typeface="Times New Roman" pitchFamily="18" charset="0"/>
              <a:cs typeface="Times New Roman" pitchFamily="18" charset="0"/>
            </a:endParaRPr>
          </a:p>
          <a:p>
            <a:pPr lvl="1" algn="just" eaLnBrk="1" hangingPunct="1"/>
            <a:r>
              <a:rPr lang="en-US" dirty="0" smtClean="0">
                <a:latin typeface="Times New Roman" pitchFamily="18" charset="0"/>
                <a:cs typeface="Times New Roman" pitchFamily="18" charset="0"/>
              </a:rPr>
              <a:t>An organization may have persons responsible for accounts payable and others responsible for payroll.  </a:t>
            </a:r>
          </a:p>
          <a:p>
            <a:pPr lvl="2" algn="just" eaLnBrk="1" hangingPunct="1"/>
            <a:r>
              <a:rPr lang="en-US" dirty="0" smtClean="0">
                <a:latin typeface="Times New Roman" pitchFamily="18" charset="0"/>
                <a:cs typeface="Times New Roman" pitchFamily="18" charset="0"/>
              </a:rPr>
              <a:t>By placing the user accounts in an accounts payable group then common permissions can be given to all the members of that group.  </a:t>
            </a:r>
          </a:p>
          <a:p>
            <a:pPr lvl="2" algn="just" eaLnBrk="1" hangingPunct="1"/>
            <a:r>
              <a:rPr lang="en-US" dirty="0" smtClean="0">
                <a:latin typeface="Times New Roman" pitchFamily="18" charset="0"/>
                <a:cs typeface="Times New Roman" pitchFamily="18" charset="0"/>
              </a:rPr>
              <a:t>Members of the accounts payable group would not have access to the information and resources of the payroll group.  Users within the same group have the same read, write. or execute privileges of group resources.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etc</a:t>
            </a:r>
          </a:p>
        </p:txBody>
      </p:sp>
      <p:sp>
        <p:nvSpPr>
          <p:cNvPr id="17412" name="Rectangle 10"/>
          <p:cNvSpPr>
            <a:spLocks noGrp="1" noChangeArrowheads="1"/>
          </p:cNvSpPr>
          <p:nvPr>
            <p:ph type="body" sz="half" idx="1"/>
          </p:nvPr>
        </p:nvSpPr>
        <p:spPr>
          <a:xfrm>
            <a:off x="152400" y="1524000"/>
            <a:ext cx="8458200" cy="4572000"/>
          </a:xfrm>
        </p:spPr>
        <p:txBody>
          <a:bodyPr/>
          <a:lstStyle/>
          <a:p>
            <a:pPr marL="1588" indent="-1588" eaLnBrk="1" hangingPunct="1"/>
            <a:r>
              <a:rPr lang="en-US" sz="2400" dirty="0" smtClean="0">
                <a:latin typeface="Times New Roman" pitchFamily="18" charset="0"/>
                <a:cs typeface="Times New Roman" pitchFamily="18" charset="0"/>
              </a:rPr>
              <a:t>Several files are used when creating users in Linux.  The following are a few most commonly used.  </a:t>
            </a:r>
          </a:p>
          <a:p>
            <a:pPr marL="1588" indent="-1588" eaLnBrk="1" hangingPunct="1">
              <a:buFontTx/>
              <a:buNone/>
            </a:pPr>
            <a:r>
              <a:rPr lang="en-US" sz="2400" dirty="0" smtClean="0">
                <a:latin typeface="Times New Roman" pitchFamily="18" charset="0"/>
                <a:cs typeface="Times New Roman" pitchFamily="18" charset="0"/>
              </a:rPr>
              <a:t>		/etc/</a:t>
            </a:r>
            <a:r>
              <a:rPr lang="en-US" sz="2400" dirty="0" err="1" smtClean="0">
                <a:latin typeface="Times New Roman" pitchFamily="18" charset="0"/>
                <a:cs typeface="Times New Roman" pitchFamily="18" charset="0"/>
              </a:rPr>
              <a:t>passwd</a:t>
            </a:r>
            <a:endParaRPr lang="en-US" sz="2400" dirty="0" smtClean="0">
              <a:latin typeface="Times New Roman" pitchFamily="18" charset="0"/>
              <a:cs typeface="Times New Roman" pitchFamily="18" charset="0"/>
            </a:endParaRPr>
          </a:p>
          <a:p>
            <a:pPr marL="1588" indent="-1588" eaLnBrk="1" hangingPunct="1">
              <a:buFontTx/>
              <a:buNone/>
            </a:pPr>
            <a:r>
              <a:rPr lang="en-US" sz="2400" dirty="0" smtClean="0">
                <a:latin typeface="Times New Roman" pitchFamily="18" charset="0"/>
                <a:cs typeface="Times New Roman" pitchFamily="18" charset="0"/>
              </a:rPr>
              <a:t>		/etc/shadow</a:t>
            </a:r>
          </a:p>
          <a:p>
            <a:pPr marL="1588" indent="-1588" eaLnBrk="1" hangingPunct="1">
              <a:buFontTx/>
              <a:buNone/>
            </a:pPr>
            <a:r>
              <a:rPr lang="en-US" sz="2400" dirty="0" smtClean="0">
                <a:latin typeface="Times New Roman" pitchFamily="18" charset="0"/>
                <a:cs typeface="Times New Roman" pitchFamily="18" charset="0"/>
              </a:rPr>
              <a:t>		/etc/group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/etc/</a:t>
            </a:r>
            <a:r>
              <a:rPr lang="en-US" b="1" dirty="0" err="1" smtClean="0">
                <a:latin typeface="Times New Roman" pitchFamily="18" charset="0"/>
                <a:cs typeface="Times New Roman" pitchFamily="18" charset="0"/>
              </a:rPr>
              <a:t>passwd</a:t>
            </a:r>
            <a:endParaRPr lang="en-US" b="1" dirty="0" smtClean="0">
              <a:latin typeface="Times New Roman" pitchFamily="18" charset="0"/>
              <a:cs typeface="Times New Roman" pitchFamily="18" charset="0"/>
            </a:endParaRPr>
          </a:p>
        </p:txBody>
      </p:sp>
      <p:sp>
        <p:nvSpPr>
          <p:cNvPr id="18436" name="Rectangle 3"/>
          <p:cNvSpPr>
            <a:spLocks noGrp="1" noChangeArrowheads="1"/>
          </p:cNvSpPr>
          <p:nvPr>
            <p:ph sz="quarter" idx="1"/>
          </p:nvPr>
        </p:nvSpPr>
        <p:spPr/>
        <p:txBody>
          <a:bodyPr>
            <a:normAutofit/>
          </a:bodyPr>
          <a:lstStyle/>
          <a:p>
            <a:pPr algn="just" eaLnBrk="1" hangingPunct="1"/>
            <a:r>
              <a:rPr lang="en-US" sz="2000" dirty="0" smtClean="0">
                <a:latin typeface="Times New Roman" pitchFamily="18" charset="0"/>
                <a:cs typeface="Times New Roman" pitchFamily="18" charset="0"/>
              </a:rPr>
              <a:t>The /etc/</a:t>
            </a:r>
            <a:r>
              <a:rPr lang="en-US" sz="2000" dirty="0" err="1" smtClean="0">
                <a:latin typeface="Times New Roman" pitchFamily="18" charset="0"/>
                <a:cs typeface="Times New Roman" pitchFamily="18" charset="0"/>
              </a:rPr>
              <a:t>passwd</a:t>
            </a:r>
            <a:r>
              <a:rPr lang="en-US" sz="2000" dirty="0" smtClean="0">
                <a:latin typeface="Times New Roman" pitchFamily="18" charset="0"/>
                <a:cs typeface="Times New Roman" pitchFamily="18" charset="0"/>
              </a:rPr>
              <a:t> file contains the user ID, and default home directory.  Because this file is used by many tools it needs to be readable by any user.</a:t>
            </a:r>
          </a:p>
          <a:p>
            <a:pPr algn="just" eaLnBrk="1" hangingPunct="1"/>
            <a:r>
              <a:rPr lang="en-US" sz="2000" dirty="0" smtClean="0">
                <a:latin typeface="Times New Roman" pitchFamily="18" charset="0"/>
                <a:cs typeface="Times New Roman" pitchFamily="18" charset="0"/>
              </a:rPr>
              <a:t>To view the /etc/</a:t>
            </a:r>
            <a:r>
              <a:rPr lang="en-US" sz="2000" dirty="0" err="1" smtClean="0">
                <a:latin typeface="Times New Roman" pitchFamily="18" charset="0"/>
                <a:cs typeface="Times New Roman" pitchFamily="18" charset="0"/>
              </a:rPr>
              <a:t>passwd</a:t>
            </a:r>
            <a:r>
              <a:rPr lang="en-US" sz="2000" dirty="0" smtClean="0">
                <a:latin typeface="Times New Roman" pitchFamily="18" charset="0"/>
                <a:cs typeface="Times New Roman" pitchFamily="18" charset="0"/>
              </a:rPr>
              <a:t> file use the less command.  </a:t>
            </a:r>
          </a:p>
          <a:p>
            <a:pPr algn="just" eaLnBrk="1" hangingPunct="1">
              <a:buFontTx/>
              <a:buNone/>
            </a:pPr>
            <a:r>
              <a:rPr lang="en-US" sz="2000" b="1" dirty="0" smtClean="0">
                <a:latin typeface="Times New Roman" pitchFamily="18" charset="0"/>
                <a:cs typeface="Times New Roman" pitchFamily="18" charset="0"/>
              </a:rPr>
              <a:t>		less /etc/</a:t>
            </a:r>
            <a:r>
              <a:rPr lang="en-US" sz="2000" b="1" dirty="0" err="1" smtClean="0">
                <a:latin typeface="Times New Roman" pitchFamily="18" charset="0"/>
                <a:cs typeface="Times New Roman" pitchFamily="18" charset="0"/>
              </a:rPr>
              <a:t>passwd</a:t>
            </a:r>
            <a:endParaRPr lang="en-US" sz="2000" b="1" dirty="0" smtClean="0">
              <a:latin typeface="Times New Roman" pitchFamily="18" charset="0"/>
              <a:cs typeface="Times New Roman" pitchFamily="18" charset="0"/>
            </a:endParaRPr>
          </a:p>
          <a:p>
            <a:pPr lvl="1" algn="just" eaLnBrk="1" hangingPunct="1"/>
            <a:r>
              <a:rPr lang="en-US" sz="2000" dirty="0" smtClean="0">
                <a:latin typeface="Times New Roman" pitchFamily="18" charset="0"/>
                <a:cs typeface="Times New Roman" pitchFamily="18" charset="0"/>
              </a:rPr>
              <a:t>The /etc/</a:t>
            </a:r>
            <a:r>
              <a:rPr lang="en-US" sz="2000" dirty="0" err="1" smtClean="0">
                <a:latin typeface="Times New Roman" pitchFamily="18" charset="0"/>
                <a:cs typeface="Times New Roman" pitchFamily="18" charset="0"/>
              </a:rPr>
              <a:t>passwd</a:t>
            </a:r>
            <a:r>
              <a:rPr lang="en-US" sz="2000" dirty="0" smtClean="0">
                <a:latin typeface="Times New Roman" pitchFamily="18" charset="0"/>
                <a:cs typeface="Times New Roman" pitchFamily="18" charset="0"/>
              </a:rPr>
              <a:t> file is a group of fields separated with a colon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They are username, password (shown as an x), numeric user ID, numeric group ID, full name, user’s home directory, and user’s shell account.</a:t>
            </a:r>
          </a:p>
          <a:p>
            <a:pPr algn="just" eaLnBrk="1" hangingPunct="1"/>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/etc/shadow</a:t>
            </a:r>
          </a:p>
        </p:txBody>
      </p:sp>
      <p:sp>
        <p:nvSpPr>
          <p:cNvPr id="19460" name="Rectangle 5"/>
          <p:cNvSpPr>
            <a:spLocks noGrp="1" noChangeArrowheads="1"/>
          </p:cNvSpPr>
          <p:nvPr>
            <p:ph type="body" sz="half" idx="1"/>
          </p:nvPr>
        </p:nvSpPr>
        <p:spPr>
          <a:xfrm>
            <a:off x="152400" y="1524000"/>
            <a:ext cx="8534400" cy="4572000"/>
          </a:xfrm>
        </p:spPr>
        <p:txBody>
          <a:bodyPr>
            <a:normAutofit/>
          </a:bodyPr>
          <a:lstStyle/>
          <a:p>
            <a:pPr marL="1588" indent="-1588" eaLnBrk="1" hangingPunct="1"/>
            <a:r>
              <a:rPr lang="en-US" sz="1800" dirty="0" smtClean="0">
                <a:latin typeface="Times New Roman" pitchFamily="18" charset="0"/>
                <a:cs typeface="Times New Roman" pitchFamily="18" charset="0"/>
              </a:rPr>
              <a:t>The /etc/shadow file contains the encrypted passwords and other password information.  </a:t>
            </a:r>
          </a:p>
          <a:p>
            <a:pPr lvl="1" eaLnBrk="1" hangingPunct="1"/>
            <a:r>
              <a:rPr lang="en-US" sz="1600" dirty="0" smtClean="0">
                <a:latin typeface="Times New Roman" pitchFamily="18" charset="0"/>
                <a:cs typeface="Times New Roman" pitchFamily="18" charset="0"/>
              </a:rPr>
              <a:t>This file is viewable by the root user only.</a:t>
            </a:r>
          </a:p>
          <a:p>
            <a:pPr marL="1588" indent="-1588" eaLnBrk="1" hangingPunct="1"/>
            <a:r>
              <a:rPr lang="en-US" sz="1800" dirty="0" smtClean="0">
                <a:latin typeface="Times New Roman" pitchFamily="18" charset="0"/>
                <a:cs typeface="Times New Roman" pitchFamily="18" charset="0"/>
              </a:rPr>
              <a:t>To view the /etc/shadow file use the following commands:</a:t>
            </a:r>
          </a:p>
          <a:p>
            <a:pPr marL="1588" indent="-1588" eaLnBrk="1" hangingPunct="1">
              <a:buFontTx/>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su</a:t>
            </a:r>
            <a:r>
              <a:rPr lang="en-US" sz="1800" b="1" dirty="0" smtClean="0">
                <a:latin typeface="Times New Roman" pitchFamily="18" charset="0"/>
                <a:cs typeface="Times New Roman" pitchFamily="18" charset="0"/>
              </a:rPr>
              <a:t> – root</a:t>
            </a:r>
          </a:p>
          <a:p>
            <a:pPr marL="1588" indent="-1588" eaLnBrk="1" hangingPunct="1">
              <a:buFontTx/>
              <a:buNone/>
            </a:pPr>
            <a:r>
              <a:rPr lang="en-US" sz="1800" b="1" dirty="0" smtClean="0">
                <a:latin typeface="Times New Roman" pitchFamily="18" charset="0"/>
                <a:cs typeface="Times New Roman" pitchFamily="18" charset="0"/>
              </a:rPr>
              <a:t>		tail /etc/shadow</a:t>
            </a:r>
          </a:p>
          <a:p>
            <a:pPr marL="1588" indent="-1588" eaLnBrk="1" hangingPunct="1"/>
            <a:r>
              <a:rPr lang="en-US" sz="1800" dirty="0" smtClean="0">
                <a:latin typeface="Times New Roman" pitchFamily="18" charset="0"/>
                <a:cs typeface="Times New Roman" pitchFamily="18" charset="0"/>
              </a:rPr>
              <a:t>The /etc/shadow file is a group of fields separated with a colon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They are:</a:t>
            </a:r>
          </a:p>
          <a:p>
            <a:pPr lvl="1" eaLnBrk="1" hangingPunct="1"/>
            <a:r>
              <a:rPr lang="en-US" sz="1600" dirty="0" smtClean="0">
                <a:latin typeface="Times New Roman" pitchFamily="18" charset="0"/>
                <a:cs typeface="Times New Roman" pitchFamily="18" charset="0"/>
              </a:rPr>
              <a:t>Username</a:t>
            </a:r>
          </a:p>
          <a:p>
            <a:pPr lvl="1" eaLnBrk="1" hangingPunct="1"/>
            <a:r>
              <a:rPr lang="en-US" sz="1600" dirty="0" smtClean="0">
                <a:latin typeface="Times New Roman" pitchFamily="18" charset="0"/>
                <a:cs typeface="Times New Roman" pitchFamily="18" charset="0"/>
              </a:rPr>
              <a:t>password (13 characters encrypted)</a:t>
            </a:r>
          </a:p>
          <a:p>
            <a:pPr lvl="1" eaLnBrk="1" hangingPunct="1"/>
            <a:r>
              <a:rPr lang="en-US" sz="1600" dirty="0" smtClean="0">
                <a:latin typeface="Times New Roman" pitchFamily="18" charset="0"/>
                <a:cs typeface="Times New Roman" pitchFamily="18" charset="0"/>
              </a:rPr>
              <a:t>the number of days since the password was last changed</a:t>
            </a:r>
          </a:p>
          <a:p>
            <a:pPr lvl="1" eaLnBrk="1" hangingPunct="1"/>
            <a:r>
              <a:rPr lang="en-US" sz="1600" dirty="0" smtClean="0">
                <a:latin typeface="Times New Roman" pitchFamily="18" charset="0"/>
                <a:cs typeface="Times New Roman" pitchFamily="18" charset="0"/>
              </a:rPr>
              <a:t>the number of days before the password may be changed</a:t>
            </a:r>
          </a:p>
          <a:p>
            <a:pPr lvl="1" eaLnBrk="1" hangingPunct="1"/>
            <a:r>
              <a:rPr lang="en-US" sz="1600" dirty="0" smtClean="0">
                <a:latin typeface="Times New Roman" pitchFamily="18" charset="0"/>
                <a:cs typeface="Times New Roman" pitchFamily="18" charset="0"/>
              </a:rPr>
              <a:t>the number of days to warn a user of an expiring password</a:t>
            </a:r>
          </a:p>
          <a:p>
            <a:pPr lvl="1" eaLnBrk="1" hangingPunct="1"/>
            <a:r>
              <a:rPr lang="en-US" sz="1600" dirty="0" smtClean="0">
                <a:latin typeface="Times New Roman" pitchFamily="18" charset="0"/>
                <a:cs typeface="Times New Roman" pitchFamily="18" charset="0"/>
              </a:rPr>
              <a:t>the number of days after a password expires that account is disabled</a:t>
            </a:r>
          </a:p>
          <a:p>
            <a:pPr lvl="1" eaLnBrk="1" hangingPunct="1"/>
            <a:r>
              <a:rPr lang="en-US" sz="1600" dirty="0" smtClean="0">
                <a:latin typeface="Times New Roman" pitchFamily="18" charset="0"/>
                <a:cs typeface="Times New Roman" pitchFamily="18" charset="0"/>
              </a:rPr>
              <a:t>the number of days since an account has bee disabled</a:t>
            </a:r>
          </a:p>
          <a:p>
            <a:pPr lvl="1" eaLnBrk="1" hangingPunct="1"/>
            <a:r>
              <a:rPr lang="en-US" sz="1600" dirty="0" smtClean="0">
                <a:latin typeface="Times New Roman" pitchFamily="18" charset="0"/>
                <a:cs typeface="Times New Roman" pitchFamily="18" charset="0"/>
              </a:rPr>
              <a:t>a reserved field for possible future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Adding a User 1</a:t>
            </a:r>
          </a:p>
        </p:txBody>
      </p:sp>
      <p:sp>
        <p:nvSpPr>
          <p:cNvPr id="20484" name="Rectangle 5"/>
          <p:cNvSpPr>
            <a:spLocks noGrp="1" noChangeArrowheads="1"/>
          </p:cNvSpPr>
          <p:nvPr>
            <p:ph type="body" sz="half" idx="1"/>
          </p:nvPr>
        </p:nvSpPr>
        <p:spPr>
          <a:xfrm>
            <a:off x="152400" y="1524000"/>
            <a:ext cx="8686800" cy="4572000"/>
          </a:xfrm>
        </p:spPr>
        <p:txBody>
          <a:bodyPr/>
          <a:lstStyle/>
          <a:p>
            <a:pPr marL="1588" indent="-1588" eaLnBrk="1" hangingPunct="1"/>
            <a:r>
              <a:rPr lang="en-US" sz="2000" dirty="0" smtClean="0">
                <a:latin typeface="Times New Roman" pitchFamily="18" charset="0"/>
                <a:cs typeface="Times New Roman" pitchFamily="18" charset="0"/>
              </a:rPr>
              <a:t>Use the </a:t>
            </a:r>
            <a:r>
              <a:rPr lang="en-US" sz="2000" dirty="0" err="1" smtClean="0">
                <a:latin typeface="Times New Roman" pitchFamily="18" charset="0"/>
                <a:cs typeface="Times New Roman" pitchFamily="18" charset="0"/>
              </a:rPr>
              <a:t>useradd</a:t>
            </a:r>
            <a:r>
              <a:rPr lang="en-US" sz="2000" dirty="0" smtClean="0">
                <a:latin typeface="Times New Roman" pitchFamily="18" charset="0"/>
                <a:cs typeface="Times New Roman" pitchFamily="18" charset="0"/>
              </a:rPr>
              <a:t> command to add a user.  The syntax of the command is displayed by typing the command alone.</a:t>
            </a:r>
          </a:p>
          <a:p>
            <a:pPr marL="1588" indent="-1588" eaLnBrk="1" hangingPunct="1">
              <a:buFontTx/>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useradd</a:t>
            </a:r>
            <a:endParaRPr lang="en-US" sz="2000" b="1" dirty="0" smtClean="0">
              <a:latin typeface="Times New Roman" pitchFamily="18" charset="0"/>
              <a:cs typeface="Times New Roman" pitchFamily="18" charset="0"/>
            </a:endParaRPr>
          </a:p>
          <a:p>
            <a:pPr marL="1588" indent="-1588" eaLnBrk="1" hangingPunct="1"/>
            <a:r>
              <a:rPr lang="en-US" sz="2000" dirty="0" smtClean="0">
                <a:latin typeface="Times New Roman" pitchFamily="18" charset="0"/>
                <a:cs typeface="Times New Roman" pitchFamily="18" charset="0"/>
              </a:rPr>
              <a:t>The most basic command to add a user named John Smith with and user ID of </a:t>
            </a:r>
            <a:r>
              <a:rPr lang="en-US" sz="2000" dirty="0" err="1" smtClean="0">
                <a:latin typeface="Times New Roman" pitchFamily="18" charset="0"/>
                <a:cs typeface="Times New Roman" pitchFamily="18" charset="0"/>
              </a:rPr>
              <a:t>jsmith</a:t>
            </a:r>
            <a:r>
              <a:rPr lang="en-US" sz="2000" dirty="0" smtClean="0">
                <a:latin typeface="Times New Roman" pitchFamily="18" charset="0"/>
                <a:cs typeface="Times New Roman" pitchFamily="18" charset="0"/>
              </a:rPr>
              <a:t> is the following:</a:t>
            </a:r>
          </a:p>
          <a:p>
            <a:pPr marL="1588" indent="-1588" eaLnBrk="1" hangingPunct="1">
              <a:buFontTx/>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useradd</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jsmith</a:t>
            </a:r>
            <a:endParaRPr lang="en-US" sz="2000" b="1" dirty="0" smtClean="0">
              <a:latin typeface="Times New Roman" pitchFamily="18" charset="0"/>
              <a:cs typeface="Times New Roman" pitchFamily="18" charset="0"/>
            </a:endParaRPr>
          </a:p>
          <a:p>
            <a:pPr marL="1588" indent="-1588" eaLnBrk="1" hangingPunct="1"/>
            <a:r>
              <a:rPr lang="en-US" sz="2000" dirty="0" smtClean="0">
                <a:latin typeface="Times New Roman" pitchFamily="18" charset="0"/>
                <a:cs typeface="Times New Roman" pitchFamily="18" charset="0"/>
              </a:rPr>
              <a:t>If you view /etc/</a:t>
            </a:r>
            <a:r>
              <a:rPr lang="en-US" sz="2000" dirty="0" err="1" smtClean="0">
                <a:latin typeface="Times New Roman" pitchFamily="18" charset="0"/>
                <a:cs typeface="Times New Roman" pitchFamily="18" charset="0"/>
              </a:rPr>
              <a:t>passwd</a:t>
            </a:r>
            <a:r>
              <a:rPr lang="en-US" sz="2000" dirty="0" smtClean="0">
                <a:latin typeface="Times New Roman" pitchFamily="18" charset="0"/>
                <a:cs typeface="Times New Roman" pitchFamily="18" charset="0"/>
              </a:rPr>
              <a:t> after the add you will see that </a:t>
            </a:r>
            <a:r>
              <a:rPr lang="en-US" sz="2000" dirty="0" err="1" smtClean="0">
                <a:latin typeface="Times New Roman" pitchFamily="18" charset="0"/>
                <a:cs typeface="Times New Roman" pitchFamily="18" charset="0"/>
              </a:rPr>
              <a:t>jsmith</a:t>
            </a:r>
            <a:r>
              <a:rPr lang="en-US" sz="2000" dirty="0" smtClean="0">
                <a:latin typeface="Times New Roman" pitchFamily="18" charset="0"/>
                <a:cs typeface="Times New Roman" pitchFamily="18" charset="0"/>
              </a:rPr>
              <a:t> has been added.</a:t>
            </a:r>
          </a:p>
          <a:p>
            <a:pPr marL="1588" indent="-1588" eaLnBrk="1" hangingPunct="1">
              <a:buFontTx/>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jsmith:x:501:501::/home/</a:t>
            </a:r>
            <a:r>
              <a:rPr lang="en-US" sz="2000" b="1" dirty="0" err="1" smtClean="0">
                <a:latin typeface="Times New Roman" pitchFamily="18" charset="0"/>
                <a:cs typeface="Times New Roman" pitchFamily="18" charset="0"/>
              </a:rPr>
              <a:t>jsmith</a:t>
            </a:r>
            <a:r>
              <a:rPr lang="en-US" sz="2000" b="1" dirty="0" smtClean="0">
                <a:latin typeface="Times New Roman" pitchFamily="18" charset="0"/>
                <a:cs typeface="Times New Roman" pitchFamily="18" charset="0"/>
              </a:rPr>
              <a:t>:/bin/bash</a:t>
            </a:r>
          </a:p>
          <a:p>
            <a:pPr lvl="1" eaLnBrk="1" hangingPunct="1">
              <a:buFont typeface="Wingdings" pitchFamily="2" charset="2"/>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id</a:t>
            </a:r>
            <a:r>
              <a:rPr lang="en-US" sz="1800" b="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password</a:t>
            </a:r>
            <a:r>
              <a:rPr lang="en-US" sz="1800" dirty="0" smtClean="0">
                <a:latin typeface="Times New Roman" pitchFamily="18" charset="0"/>
                <a:cs typeface="Times New Roman" pitchFamily="18" charset="0"/>
              </a:rPr>
              <a:t>(shadowed)</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Full </a:t>
            </a:r>
            <a:r>
              <a:rPr lang="en-US" sz="1800" dirty="0" err="1" smtClean="0">
                <a:latin typeface="Times New Roman" pitchFamily="18" charset="0"/>
                <a:cs typeface="Times New Roman" pitchFamily="18" charset="0"/>
              </a:rPr>
              <a:t>Name</a:t>
            </a:r>
            <a:r>
              <a:rPr lang="en-US" sz="1800" b="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homeDir</a:t>
            </a:r>
            <a:r>
              <a:rPr lang="en-US" sz="1800" b="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shell</a:t>
            </a:r>
            <a:endParaRPr lang="en-US" sz="1800" dirty="0" smtClean="0">
              <a:latin typeface="Times New Roman" pitchFamily="18" charset="0"/>
              <a:cs typeface="Times New Roman" pitchFamily="18" charset="0"/>
            </a:endParaRPr>
          </a:p>
          <a:p>
            <a:pPr lvl="1" eaLnBrk="1" hangingPunct="1"/>
            <a:r>
              <a:rPr lang="en-US" sz="1800" dirty="0" smtClean="0">
                <a:latin typeface="Times New Roman" pitchFamily="18" charset="0"/>
                <a:cs typeface="Times New Roman" pitchFamily="18" charset="0"/>
              </a:rPr>
              <a:t>The full name can be added with the –c option.  </a:t>
            </a:r>
            <a:r>
              <a:rPr lang="en-US" sz="1800" b="1" dirty="0" err="1" smtClean="0">
                <a:latin typeface="Times New Roman" pitchFamily="18" charset="0"/>
                <a:cs typeface="Times New Roman" pitchFamily="18" charset="0"/>
              </a:rPr>
              <a:t>useradd</a:t>
            </a:r>
            <a:r>
              <a:rPr lang="en-US" sz="1800" b="1" dirty="0" smtClean="0">
                <a:latin typeface="Times New Roman" pitchFamily="18" charset="0"/>
                <a:cs typeface="Times New Roman" pitchFamily="18" charset="0"/>
              </a:rPr>
              <a:t> –c “John Smith” </a:t>
            </a:r>
            <a:r>
              <a:rPr lang="en-US" sz="1800" b="1"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Adding a User 2</a:t>
            </a:r>
          </a:p>
        </p:txBody>
      </p:sp>
      <p:sp>
        <p:nvSpPr>
          <p:cNvPr id="21508" name="Rectangle 5"/>
          <p:cNvSpPr>
            <a:spLocks noGrp="1" noChangeArrowheads="1"/>
          </p:cNvSpPr>
          <p:nvPr>
            <p:ph type="body" sz="half" idx="1"/>
          </p:nvPr>
        </p:nvSpPr>
        <p:spPr>
          <a:xfrm>
            <a:off x="152400" y="1524000"/>
            <a:ext cx="8610600" cy="4572000"/>
          </a:xfrm>
        </p:spPr>
        <p:txBody>
          <a:bodyPr/>
          <a:lstStyle/>
          <a:p>
            <a:pPr marL="1588" indent="-1588" algn="just" eaLnBrk="1" hangingPunct="1"/>
            <a:r>
              <a:rPr lang="en-US" sz="1800" dirty="0" smtClean="0">
                <a:latin typeface="Times New Roman" pitchFamily="18" charset="0"/>
                <a:cs typeface="Times New Roman" pitchFamily="18" charset="0"/>
              </a:rPr>
              <a:t>When a user is added the home directory is not created automatically.  It is assigned but not created until the user logs in the first time.  To force the home directory to be created use the –m option.  The following command will create the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user and create the associated home directory:</a:t>
            </a:r>
          </a:p>
          <a:p>
            <a:pPr marL="1588" indent="-1588" algn="just"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useradd</a:t>
            </a:r>
            <a:r>
              <a:rPr lang="en-US" sz="1800" dirty="0" smtClean="0">
                <a:latin typeface="Times New Roman" pitchFamily="18" charset="0"/>
                <a:cs typeface="Times New Roman" pitchFamily="18" charset="0"/>
              </a:rPr>
              <a:t> –c “John Smith” –m </a:t>
            </a:r>
            <a:r>
              <a:rPr lang="en-US" sz="1800"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a:p>
            <a:pPr marL="1588" indent="-1588" algn="just" eaLnBrk="1" hangingPunct="1"/>
            <a:r>
              <a:rPr lang="en-US" sz="1800" dirty="0" smtClean="0">
                <a:latin typeface="Times New Roman" pitchFamily="18" charset="0"/>
                <a:cs typeface="Times New Roman" pitchFamily="18" charset="0"/>
              </a:rPr>
              <a:t>View the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user home directory with the command:</a:t>
            </a:r>
          </a:p>
          <a:p>
            <a:pPr marL="1588" indent="-1588" algn="just"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ls</a:t>
            </a:r>
            <a:r>
              <a:rPr lang="en-US" sz="1800" dirty="0" smtClean="0">
                <a:latin typeface="Times New Roman" pitchFamily="18" charset="0"/>
                <a:cs typeface="Times New Roman" pitchFamily="18" charset="0"/>
              </a:rPr>
              <a:t> /home/directory</a:t>
            </a:r>
          </a:p>
          <a:p>
            <a:pPr marL="1588" indent="-1588" algn="just" eaLnBrk="1" hangingPunct="1"/>
            <a:r>
              <a:rPr lang="en-US" sz="1800" dirty="0" smtClean="0">
                <a:latin typeface="Times New Roman" pitchFamily="18" charset="0"/>
                <a:cs typeface="Times New Roman" pitchFamily="18" charset="0"/>
              </a:rPr>
              <a:t>Any files and directories that are in the /etc/</a:t>
            </a:r>
            <a:r>
              <a:rPr lang="en-US" sz="1800" dirty="0" err="1" smtClean="0">
                <a:latin typeface="Times New Roman" pitchFamily="18" charset="0"/>
                <a:cs typeface="Times New Roman" pitchFamily="18" charset="0"/>
              </a:rPr>
              <a:t>skel</a:t>
            </a:r>
            <a:r>
              <a:rPr lang="en-US" sz="1800" dirty="0" smtClean="0">
                <a:latin typeface="Times New Roman" pitchFamily="18" charset="0"/>
                <a:cs typeface="Times New Roman" pitchFamily="18" charset="0"/>
              </a:rPr>
              <a:t> directory are automatically copied into the newly created home directory.  If /etc/</a:t>
            </a:r>
            <a:r>
              <a:rPr lang="en-US" sz="1800" dirty="0" err="1" smtClean="0">
                <a:latin typeface="Times New Roman" pitchFamily="18" charset="0"/>
                <a:cs typeface="Times New Roman" pitchFamily="18" charset="0"/>
              </a:rPr>
              <a:t>skel</a:t>
            </a:r>
            <a:r>
              <a:rPr lang="en-US" sz="1800" dirty="0" smtClean="0">
                <a:latin typeface="Times New Roman" pitchFamily="18" charset="0"/>
                <a:cs typeface="Times New Roman" pitchFamily="18" charset="0"/>
              </a:rPr>
              <a:t> has no files or directories (the default) then nothing is created.</a:t>
            </a:r>
          </a:p>
          <a:p>
            <a:pPr marL="1588" indent="-1588" algn="just" eaLnBrk="1" hangingPunct="1"/>
            <a:r>
              <a:rPr lang="en-US" sz="1800" dirty="0" smtClean="0">
                <a:latin typeface="Times New Roman" pitchFamily="18" charset="0"/>
                <a:cs typeface="Times New Roman" pitchFamily="18" charset="0"/>
              </a:rPr>
              <a:t>The /etc/</a:t>
            </a:r>
            <a:r>
              <a:rPr lang="en-US" sz="1800" dirty="0" err="1" smtClean="0">
                <a:latin typeface="Times New Roman" pitchFamily="18" charset="0"/>
                <a:cs typeface="Times New Roman" pitchFamily="18" charset="0"/>
              </a:rPr>
              <a:t>skel</a:t>
            </a:r>
            <a:r>
              <a:rPr lang="en-US" sz="1800" dirty="0" smtClean="0">
                <a:latin typeface="Times New Roman" pitchFamily="18" charset="0"/>
                <a:cs typeface="Times New Roman" pitchFamily="18" charset="0"/>
              </a:rPr>
              <a:t> directory on this Linux system has a Documents directory and a Welcome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Adding a User 3</a:t>
            </a:r>
          </a:p>
        </p:txBody>
      </p:sp>
      <p:sp>
        <p:nvSpPr>
          <p:cNvPr id="22532" name="Rectangle 5"/>
          <p:cNvSpPr>
            <a:spLocks noGrp="1" noChangeArrowheads="1"/>
          </p:cNvSpPr>
          <p:nvPr>
            <p:ph type="body" sz="half" idx="1"/>
          </p:nvPr>
        </p:nvSpPr>
        <p:spPr>
          <a:xfrm>
            <a:off x="152400" y="1524000"/>
            <a:ext cx="8534400" cy="4572000"/>
          </a:xfrm>
        </p:spPr>
        <p:txBody>
          <a:bodyPr/>
          <a:lstStyle/>
          <a:p>
            <a:pPr marL="1588" indent="-1588" eaLnBrk="1" hangingPunct="1"/>
            <a:r>
              <a:rPr lang="en-US" sz="1800" dirty="0" smtClean="0">
                <a:latin typeface="Times New Roman" pitchFamily="18" charset="0"/>
                <a:cs typeface="Times New Roman" pitchFamily="18" charset="0"/>
              </a:rPr>
              <a:t>A look at the /etc/shadow file shows that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was added but a password has not been assigned.  The command to add a password is </a:t>
            </a:r>
            <a:r>
              <a:rPr lang="en-US" sz="1800" dirty="0" err="1" smtClean="0">
                <a:latin typeface="Times New Roman" pitchFamily="18" charset="0"/>
                <a:cs typeface="Times New Roman" pitchFamily="18" charset="0"/>
              </a:rPr>
              <a:t>passwd</a:t>
            </a:r>
            <a:r>
              <a:rPr lang="en-US" sz="1800" dirty="0" smtClean="0">
                <a:latin typeface="Times New Roman" pitchFamily="18" charset="0"/>
                <a:cs typeface="Times New Roman" pitchFamily="18" charset="0"/>
              </a:rPr>
              <a:t>.  As root you can change the password for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with the following command:</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passwd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a:p>
            <a:pPr marL="1588" indent="-1588" eaLnBrk="1" hangingPunct="1"/>
            <a:r>
              <a:rPr lang="en-US" sz="1800" dirty="0" smtClean="0">
                <a:latin typeface="Times New Roman" pitchFamily="18" charset="0"/>
                <a:cs typeface="Times New Roman" pitchFamily="18" charset="0"/>
              </a:rPr>
              <a:t>You will be asked to type the password and then repeat it to ensure it was typed correctly.  The root user can change any user password.  A user can change their own password by typing </a:t>
            </a:r>
            <a:r>
              <a:rPr lang="en-US" sz="1800" dirty="0" err="1" smtClean="0">
                <a:latin typeface="Times New Roman" pitchFamily="18" charset="0"/>
                <a:cs typeface="Times New Roman" pitchFamily="18" charset="0"/>
              </a:rPr>
              <a:t>passwd</a:t>
            </a:r>
            <a:r>
              <a:rPr lang="en-US" sz="1800" dirty="0" smtClean="0">
                <a:latin typeface="Times New Roman" pitchFamily="18" charset="0"/>
                <a:cs typeface="Times New Roman" pitchFamily="18" charset="0"/>
              </a:rPr>
              <a:t> without a user ID.</a:t>
            </a:r>
          </a:p>
          <a:p>
            <a:pPr marL="1588" indent="-1588" eaLnBrk="1" hangingPunct="1"/>
            <a:endParaRPr lang="en-US" sz="1800" dirty="0" smtClean="0">
              <a:latin typeface="Times New Roman" pitchFamily="18" charset="0"/>
              <a:cs typeface="Times New Roman" pitchFamily="18" charset="0"/>
            </a:endParaRPr>
          </a:p>
          <a:p>
            <a:pPr marL="1588" indent="-1588" eaLnBrk="1" hangingPunct="1"/>
            <a:r>
              <a:rPr lang="en-US" sz="1800" dirty="0" err="1" smtClean="0">
                <a:latin typeface="Times New Roman" pitchFamily="18" charset="0"/>
                <a:cs typeface="Times New Roman" pitchFamily="18" charset="0"/>
              </a:rPr>
              <a:t>passwd</a:t>
            </a:r>
            <a:r>
              <a:rPr lang="en-US" sz="1800" dirty="0" smtClean="0">
                <a:latin typeface="Times New Roman" pitchFamily="18" charset="0"/>
                <a:cs typeface="Times New Roman" pitchFamily="18" charset="0"/>
              </a:rPr>
              <a:t> has options to configure the minimum password lifetime, maximum password lifetime, and other options.  </a:t>
            </a:r>
          </a:p>
          <a:p>
            <a:pPr marL="1588" indent="-1588" eaLnBrk="1" hangingPunct="1">
              <a:buFontTx/>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Upgrading &amp; Customizing the kernel</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i="1" dirty="0" smtClean="0">
                <a:latin typeface="Times New Roman" pitchFamily="18" charset="0"/>
                <a:cs typeface="Times New Roman" pitchFamily="18" charset="0"/>
              </a:rPr>
              <a:t>Upgrading </a:t>
            </a:r>
            <a:r>
              <a:rPr lang="en-US" sz="2000" i="1" dirty="0">
                <a:latin typeface="Times New Roman" pitchFamily="18" charset="0"/>
                <a:cs typeface="Times New Roman" pitchFamily="18" charset="0"/>
              </a:rPr>
              <a:t>the kernel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customizing the kernel </a:t>
            </a:r>
            <a:r>
              <a:rPr lang="en-US" sz="2000" dirty="0">
                <a:latin typeface="Times New Roman" pitchFamily="18" charset="0"/>
                <a:cs typeface="Times New Roman" pitchFamily="18" charset="0"/>
              </a:rPr>
              <a:t>refer to two different procedures, although both require recompiling and installing the kernel. </a:t>
            </a:r>
            <a:r>
              <a:rPr lang="en-US" sz="2000" i="1" dirty="0">
                <a:latin typeface="Times New Roman" pitchFamily="18" charset="0"/>
                <a:cs typeface="Times New Roman" pitchFamily="18" charset="0"/>
              </a:rPr>
              <a:t>Customizing the kernel </a:t>
            </a:r>
            <a:r>
              <a:rPr lang="en-US" sz="2000" dirty="0">
                <a:latin typeface="Times New Roman" pitchFamily="18" charset="0"/>
                <a:cs typeface="Times New Roman" pitchFamily="18" charset="0"/>
              </a:rPr>
              <a:t>refers to reconfiguring an existing kernel source code tree, recompiling it, installing the new kernel, and booting it. </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000" i="1" dirty="0" smtClean="0">
                <a:latin typeface="Times New Roman" pitchFamily="18" charset="0"/>
                <a:cs typeface="Times New Roman" pitchFamily="18" charset="0"/>
              </a:rPr>
              <a:t>Upgrading </a:t>
            </a:r>
            <a:r>
              <a:rPr lang="en-US" sz="2000" i="1" dirty="0">
                <a:latin typeface="Times New Roman" pitchFamily="18" charset="0"/>
                <a:cs typeface="Times New Roman" pitchFamily="18" charset="0"/>
              </a:rPr>
              <a:t>the kernel </a:t>
            </a:r>
            <a:r>
              <a:rPr lang="en-US" sz="2000" dirty="0">
                <a:latin typeface="Times New Roman" pitchFamily="18" charset="0"/>
                <a:cs typeface="Times New Roman" pitchFamily="18" charset="0"/>
              </a:rPr>
              <a:t>means obtaining an updated version of the kernel source code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recompiling, installing, and booting the new kernel. To put it another way, upgrading the kernel means obtaining new source code and customizing it.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Deleting a User</a:t>
            </a:r>
          </a:p>
        </p:txBody>
      </p:sp>
      <p:sp>
        <p:nvSpPr>
          <p:cNvPr id="23556" name="Rectangle 5"/>
          <p:cNvSpPr>
            <a:spLocks noGrp="1" noChangeArrowheads="1"/>
          </p:cNvSpPr>
          <p:nvPr>
            <p:ph type="body" sz="half" idx="1"/>
          </p:nvPr>
        </p:nvSpPr>
        <p:spPr>
          <a:xfrm>
            <a:off x="152400" y="1524000"/>
            <a:ext cx="8534400" cy="4572000"/>
          </a:xfrm>
        </p:spPr>
        <p:txBody>
          <a:bodyPr/>
          <a:lstStyle/>
          <a:p>
            <a:pPr marL="1588" indent="-1588" eaLnBrk="1" hangingPunct="1"/>
            <a:r>
              <a:rPr lang="en-US" sz="1800" dirty="0" smtClean="0">
                <a:latin typeface="Times New Roman" pitchFamily="18" charset="0"/>
                <a:cs typeface="Times New Roman" pitchFamily="18" charset="0"/>
              </a:rPr>
              <a:t>Deleting a user is done as the root user with the </a:t>
            </a:r>
            <a:r>
              <a:rPr lang="en-US" sz="1800" dirty="0" err="1" smtClean="0">
                <a:latin typeface="Times New Roman" pitchFamily="18" charset="0"/>
                <a:cs typeface="Times New Roman" pitchFamily="18" charset="0"/>
              </a:rPr>
              <a:t>userdel</a:t>
            </a:r>
            <a:r>
              <a:rPr lang="en-US" sz="1800" dirty="0" smtClean="0">
                <a:latin typeface="Times New Roman" pitchFamily="18" charset="0"/>
                <a:cs typeface="Times New Roman" pitchFamily="18" charset="0"/>
              </a:rPr>
              <a:t> command.  To delete the user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use the command:</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userdel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a:p>
            <a:pPr marL="1588" indent="-1588" eaLnBrk="1" hangingPunct="1"/>
            <a:r>
              <a:rPr lang="en-US" sz="1800" dirty="0" err="1" smtClean="0">
                <a:latin typeface="Times New Roman" pitchFamily="18" charset="0"/>
                <a:cs typeface="Times New Roman" pitchFamily="18" charset="0"/>
              </a:rPr>
              <a:t>Userdel</a:t>
            </a:r>
            <a:r>
              <a:rPr lang="en-US" sz="1800" dirty="0" smtClean="0">
                <a:latin typeface="Times New Roman" pitchFamily="18" charset="0"/>
                <a:cs typeface="Times New Roman" pitchFamily="18" charset="0"/>
              </a:rPr>
              <a:t> has one option, -r, which removes the user’s home directory as well as the account.  To remove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and the associated home directory, /home/</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use the following command:</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userdel</a:t>
            </a:r>
            <a:r>
              <a:rPr lang="en-US" sz="1800" dirty="0" smtClean="0">
                <a:latin typeface="Times New Roman" pitchFamily="18" charset="0"/>
                <a:cs typeface="Times New Roman" pitchFamily="18" charset="0"/>
              </a:rPr>
              <a:t> –r </a:t>
            </a:r>
            <a:r>
              <a:rPr lang="en-US" sz="1800"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a:p>
            <a:pPr marL="1588" indent="-1588" eaLnBrk="1" hangingPunct="1"/>
            <a:r>
              <a:rPr lang="en-US" sz="1800" dirty="0" smtClean="0">
                <a:latin typeface="Times New Roman" pitchFamily="18" charset="0"/>
                <a:cs typeface="Times New Roman" pitchFamily="18" charset="0"/>
              </a:rPr>
              <a:t>Once a user’s home directory is removed it would have to be restored from backup to recover it.</a:t>
            </a:r>
          </a:p>
          <a:p>
            <a:pPr marL="1588" indent="-1588" eaLnBrk="1" hangingPunct="1"/>
            <a:r>
              <a:rPr lang="en-US" sz="1800" dirty="0" smtClean="0">
                <a:latin typeface="Times New Roman" pitchFamily="18" charset="0"/>
                <a:cs typeface="Times New Roman" pitchFamily="18" charset="0"/>
              </a:rPr>
              <a:t>There may be orphaned files – files that are not associated by a valid user – when you delete a user</a:t>
            </a:r>
          </a:p>
          <a:p>
            <a:pPr lvl="1" eaLnBrk="1" hangingPunct="1"/>
            <a:r>
              <a:rPr lang="en-US" sz="1600" dirty="0" smtClean="0">
                <a:latin typeface="Times New Roman" pitchFamily="18" charset="0"/>
                <a:cs typeface="Times New Roman" pitchFamily="18" charset="0"/>
              </a:rPr>
              <a:t>Example: </a:t>
            </a:r>
            <a:r>
              <a:rPr lang="en-US" sz="1600" dirty="0" err="1" smtClean="0">
                <a:latin typeface="Times New Roman" pitchFamily="18" charset="0"/>
                <a:cs typeface="Times New Roman" pitchFamily="18" charset="0"/>
              </a:rPr>
              <a:t>jsmith</a:t>
            </a:r>
            <a:r>
              <a:rPr lang="en-US" sz="1600" dirty="0" smtClean="0">
                <a:latin typeface="Times New Roman" pitchFamily="18" charset="0"/>
                <a:cs typeface="Times New Roman" pitchFamily="18" charset="0"/>
              </a:rPr>
              <a:t> was storing some files in /</a:t>
            </a:r>
            <a:r>
              <a:rPr lang="en-US" sz="1600" dirty="0" err="1" smtClean="0">
                <a:latin typeface="Times New Roman" pitchFamily="18" charset="0"/>
                <a:cs typeface="Times New Roman" pitchFamily="18" charset="0"/>
              </a:rPr>
              <a:t>tmp</a:t>
            </a:r>
            <a:r>
              <a:rPr lang="en-US" sz="1600" dirty="0" smtClean="0">
                <a:latin typeface="Times New Roman" pitchFamily="18" charset="0"/>
                <a:cs typeface="Times New Roman" pitchFamily="18" charset="0"/>
              </a:rPr>
              <a:t>. Those files are not deleted when the user </a:t>
            </a:r>
            <a:r>
              <a:rPr lang="en-US" sz="1600" dirty="0" err="1" smtClean="0">
                <a:latin typeface="Times New Roman" pitchFamily="18" charset="0"/>
                <a:cs typeface="Times New Roman" pitchFamily="18" charset="0"/>
              </a:rPr>
              <a:t>jsmith</a:t>
            </a:r>
            <a:r>
              <a:rPr lang="en-US" sz="1600" dirty="0" smtClean="0">
                <a:latin typeface="Times New Roman" pitchFamily="18" charset="0"/>
                <a:cs typeface="Times New Roman" pitchFamily="18" charset="0"/>
              </a:rPr>
              <a:t> is removed. Those files in /</a:t>
            </a:r>
            <a:r>
              <a:rPr lang="en-US" sz="1600" dirty="0" err="1" smtClean="0">
                <a:latin typeface="Times New Roman" pitchFamily="18" charset="0"/>
                <a:cs typeface="Times New Roman" pitchFamily="18" charset="0"/>
              </a:rPr>
              <a:t>tmp</a:t>
            </a:r>
            <a:r>
              <a:rPr lang="en-US" sz="1600" dirty="0" smtClean="0">
                <a:latin typeface="Times New Roman" pitchFamily="18" charset="0"/>
                <a:cs typeface="Times New Roman" pitchFamily="18" charset="0"/>
              </a:rPr>
              <a:t> are now orphaned. </a:t>
            </a:r>
          </a:p>
          <a:p>
            <a:pPr marL="1588" indent="-1588" eaLnBrk="1" hangingPunct="1">
              <a:buFontTx/>
              <a:buNone/>
            </a:pPr>
            <a:endParaRPr lang="en-US" sz="1800" dirty="0" smtClean="0">
              <a:latin typeface="Times New Roman" pitchFamily="18" charset="0"/>
              <a:cs typeface="Times New Roman" pitchFamily="18" charset="0"/>
            </a:endParaRPr>
          </a:p>
          <a:p>
            <a:pPr marL="1588" indent="-1588" eaLnBrk="1" hangingPunct="1">
              <a:buFontTx/>
              <a:buNone/>
            </a:pPr>
            <a:endParaRPr lang="en-US" sz="1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Adding a Group</a:t>
            </a:r>
          </a:p>
        </p:txBody>
      </p:sp>
      <p:sp>
        <p:nvSpPr>
          <p:cNvPr id="24580" name="Rectangle 5"/>
          <p:cNvSpPr>
            <a:spLocks noGrp="1" noChangeArrowheads="1"/>
          </p:cNvSpPr>
          <p:nvPr>
            <p:ph type="body" sz="half" idx="1"/>
          </p:nvPr>
        </p:nvSpPr>
        <p:spPr>
          <a:xfrm>
            <a:off x="152400" y="1524000"/>
            <a:ext cx="8534400" cy="4572000"/>
          </a:xfrm>
        </p:spPr>
        <p:txBody>
          <a:bodyPr/>
          <a:lstStyle/>
          <a:p>
            <a:pPr marL="15875" indent="-15875" algn="just" eaLnBrk="1" hangingPunct="1">
              <a:tabLst>
                <a:tab pos="461963" algn="l"/>
              </a:tabLst>
            </a:pPr>
            <a:r>
              <a:rPr lang="en-US" sz="1800" dirty="0" smtClean="0">
                <a:latin typeface="Times New Roman" pitchFamily="18" charset="0"/>
                <a:cs typeface="Times New Roman" pitchFamily="18" charset="0"/>
              </a:rPr>
              <a:t>The mail file for groups is the /etc/group file.  The file is a group of </a:t>
            </a:r>
            <a:r>
              <a:rPr lang="en-US" sz="1800" dirty="0" err="1" smtClean="0">
                <a:latin typeface="Times New Roman" pitchFamily="18" charset="0"/>
                <a:cs typeface="Times New Roman" pitchFamily="18" charset="0"/>
              </a:rPr>
              <a:t>fileds</a:t>
            </a:r>
            <a:r>
              <a:rPr lang="en-US" sz="1800" dirty="0" smtClean="0">
                <a:latin typeface="Times New Roman" pitchFamily="18" charset="0"/>
                <a:cs typeface="Times New Roman" pitchFamily="18" charset="0"/>
              </a:rPr>
              <a:t> that describe the group and who is a member of it.  The fields in order are the group name, password (not used), numeric ID, and then a list of members separated by a comma.</a:t>
            </a:r>
          </a:p>
          <a:p>
            <a:pPr marL="15875" indent="-15875" algn="just" eaLnBrk="1" hangingPunct="1">
              <a:tabLst>
                <a:tab pos="461963" algn="l"/>
              </a:tabLst>
            </a:pPr>
            <a:endParaRPr lang="en-US" sz="1800" dirty="0" smtClean="0">
              <a:latin typeface="Times New Roman" pitchFamily="18" charset="0"/>
              <a:cs typeface="Times New Roman" pitchFamily="18" charset="0"/>
            </a:endParaRPr>
          </a:p>
          <a:p>
            <a:pPr marL="15875" indent="-15875" algn="just" eaLnBrk="1" hangingPunct="1">
              <a:tabLst>
                <a:tab pos="461963" algn="l"/>
              </a:tabLst>
            </a:pPr>
            <a:r>
              <a:rPr lang="en-US" sz="1800" dirty="0" smtClean="0">
                <a:latin typeface="Times New Roman" pitchFamily="18" charset="0"/>
                <a:cs typeface="Times New Roman" pitchFamily="18" charset="0"/>
              </a:rPr>
              <a:t>A group is used to assign rights and permissions to users.  For example, if you have several files that should be made available to users in the Accounts Payable department you could create an Accounts Payable group then add users to the group.  Once the group is populated then the permissions of the file or directory can be changed to allow access by the group.</a:t>
            </a:r>
          </a:p>
          <a:p>
            <a:pPr marL="15875" indent="-15875" algn="just" eaLnBrk="1" hangingPunct="1">
              <a:tabLst>
                <a:tab pos="461963" algn="l"/>
              </a:tabLst>
            </a:pPr>
            <a:endParaRPr lang="en-US" sz="1800" dirty="0" smtClean="0">
              <a:latin typeface="Times New Roman" pitchFamily="18" charset="0"/>
              <a:cs typeface="Times New Roman" pitchFamily="18" charset="0"/>
            </a:endParaRPr>
          </a:p>
          <a:p>
            <a:pPr marL="15875" indent="-15875" algn="just" eaLnBrk="1" hangingPunct="1">
              <a:tabLst>
                <a:tab pos="461963" algn="l"/>
              </a:tabLst>
            </a:pPr>
            <a:r>
              <a:rPr lang="en-US" sz="1800" dirty="0" smtClean="0">
                <a:latin typeface="Times New Roman" pitchFamily="18" charset="0"/>
                <a:cs typeface="Times New Roman" pitchFamily="18" charset="0"/>
              </a:rPr>
              <a:t>To add a group use the </a:t>
            </a:r>
            <a:r>
              <a:rPr lang="en-US" sz="1800" dirty="0" err="1" smtClean="0">
                <a:latin typeface="Times New Roman" pitchFamily="18" charset="0"/>
                <a:cs typeface="Times New Roman" pitchFamily="18" charset="0"/>
              </a:rPr>
              <a:t>groupadd</a:t>
            </a:r>
            <a:r>
              <a:rPr lang="en-US" sz="1800" dirty="0" smtClean="0">
                <a:latin typeface="Times New Roman" pitchFamily="18" charset="0"/>
                <a:cs typeface="Times New Roman" pitchFamily="18" charset="0"/>
              </a:rPr>
              <a:t> command.</a:t>
            </a:r>
          </a:p>
          <a:p>
            <a:pPr marL="15875" indent="-15875" algn="just" eaLnBrk="1" hangingPunct="1">
              <a:buFontTx/>
              <a:buNone/>
              <a:tabLst>
                <a:tab pos="461963" algn="l"/>
              </a:tabLst>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groupadd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AccountsPayable</a:t>
            </a:r>
            <a:endParaRPr lang="en-US" sz="1800" dirty="0" smtClean="0">
              <a:latin typeface="Times New Roman" pitchFamily="18" charset="0"/>
              <a:cs typeface="Times New Roman" pitchFamily="18" charset="0"/>
            </a:endParaRPr>
          </a:p>
          <a:p>
            <a:pPr marL="15875" indent="-15875" algn="just" eaLnBrk="1" hangingPunct="1">
              <a:buFontTx/>
              <a:buNone/>
              <a:tabLst>
                <a:tab pos="461963" algn="l"/>
              </a:tabLst>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Assigning Users to a Group</a:t>
            </a:r>
          </a:p>
        </p:txBody>
      </p:sp>
      <p:sp>
        <p:nvSpPr>
          <p:cNvPr id="25604" name="Rectangle 5"/>
          <p:cNvSpPr>
            <a:spLocks noGrp="1" noChangeArrowheads="1"/>
          </p:cNvSpPr>
          <p:nvPr>
            <p:ph type="body" sz="half" idx="1"/>
          </p:nvPr>
        </p:nvSpPr>
        <p:spPr>
          <a:xfrm>
            <a:off x="152400" y="1524000"/>
            <a:ext cx="8534400" cy="4572000"/>
          </a:xfrm>
        </p:spPr>
        <p:txBody>
          <a:bodyPr/>
          <a:lstStyle/>
          <a:p>
            <a:pPr marL="1588" indent="-1588" eaLnBrk="1" hangingPunct="1"/>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usermod</a:t>
            </a:r>
            <a:r>
              <a:rPr lang="en-US" sz="1800" dirty="0" smtClean="0">
                <a:latin typeface="Times New Roman" pitchFamily="18" charset="0"/>
                <a:cs typeface="Times New Roman" pitchFamily="18" charset="0"/>
              </a:rPr>
              <a:t> command is used to add users to a group.  </a:t>
            </a:r>
          </a:p>
          <a:p>
            <a:pPr lvl="1" eaLnBrk="1" hangingPunct="1"/>
            <a:r>
              <a:rPr lang="en-US" sz="1600" dirty="0" smtClean="0">
                <a:latin typeface="Times New Roman" pitchFamily="18" charset="0"/>
                <a:cs typeface="Times New Roman" pitchFamily="18" charset="0"/>
              </a:rPr>
              <a:t>It also has options to change the home directory, change the shell, and other values. </a:t>
            </a:r>
          </a:p>
          <a:p>
            <a:pPr marL="1588" indent="-1588" eaLnBrk="1" hangingPunct="1"/>
            <a:r>
              <a:rPr lang="en-US" sz="1800" dirty="0" smtClean="0">
                <a:latin typeface="Times New Roman" pitchFamily="18" charset="0"/>
                <a:cs typeface="Times New Roman" pitchFamily="18" charset="0"/>
              </a:rPr>
              <a:t>To use </a:t>
            </a:r>
            <a:r>
              <a:rPr lang="en-US" sz="1800" dirty="0" err="1" smtClean="0">
                <a:latin typeface="Times New Roman" pitchFamily="18" charset="0"/>
                <a:cs typeface="Times New Roman" pitchFamily="18" charset="0"/>
              </a:rPr>
              <a:t>usermod</a:t>
            </a:r>
            <a:r>
              <a:rPr lang="en-US" sz="1800" dirty="0" smtClean="0">
                <a:latin typeface="Times New Roman" pitchFamily="18" charset="0"/>
                <a:cs typeface="Times New Roman" pitchFamily="18" charset="0"/>
              </a:rPr>
              <a:t> to add users </a:t>
            </a:r>
            <a:r>
              <a:rPr lang="en-US" sz="1800" dirty="0" err="1" smtClean="0">
                <a:latin typeface="Times New Roman" pitchFamily="18" charset="0"/>
                <a:cs typeface="Times New Roman" pitchFamily="18" charset="0"/>
              </a:rPr>
              <a:t>jsmith</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jdoe</a:t>
            </a:r>
            <a:r>
              <a:rPr lang="en-US" sz="1800" dirty="0" smtClean="0">
                <a:latin typeface="Times New Roman" pitchFamily="18" charset="0"/>
                <a:cs typeface="Times New Roman" pitchFamily="18" charset="0"/>
              </a:rPr>
              <a:t> to the </a:t>
            </a:r>
            <a:r>
              <a:rPr lang="en-US" sz="1800" dirty="0" err="1" smtClean="0">
                <a:latin typeface="Times New Roman" pitchFamily="18" charset="0"/>
                <a:cs typeface="Times New Roman" pitchFamily="18" charset="0"/>
              </a:rPr>
              <a:t>AccountsPayable</a:t>
            </a:r>
            <a:r>
              <a:rPr lang="en-US" sz="1800" dirty="0" smtClean="0">
                <a:latin typeface="Times New Roman" pitchFamily="18" charset="0"/>
                <a:cs typeface="Times New Roman" pitchFamily="18" charset="0"/>
              </a:rPr>
              <a:t> group type the following:</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usermod</a:t>
            </a:r>
            <a:r>
              <a:rPr lang="en-US" sz="1800" dirty="0" smtClean="0">
                <a:latin typeface="Times New Roman" pitchFamily="18" charset="0"/>
                <a:cs typeface="Times New Roman" pitchFamily="18" charset="0"/>
              </a:rPr>
              <a:t> –G </a:t>
            </a:r>
            <a:r>
              <a:rPr lang="en-US" sz="1800" dirty="0" err="1" smtClean="0">
                <a:latin typeface="Times New Roman" pitchFamily="18" charset="0"/>
                <a:cs typeface="Times New Roman" pitchFamily="18" charset="0"/>
              </a:rPr>
              <a:t>AccountsPayable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jsmith</a:t>
            </a:r>
            <a:endParaRPr lang="en-US" sz="1800" dirty="0" smtClean="0">
              <a:latin typeface="Times New Roman" pitchFamily="18" charset="0"/>
              <a:cs typeface="Times New Roman" pitchFamily="18" charset="0"/>
            </a:endParaRP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usermod</a:t>
            </a:r>
            <a:r>
              <a:rPr lang="en-US" sz="1800" dirty="0" smtClean="0">
                <a:latin typeface="Times New Roman" pitchFamily="18" charset="0"/>
                <a:cs typeface="Times New Roman" pitchFamily="18" charset="0"/>
              </a:rPr>
              <a:t> –G </a:t>
            </a:r>
            <a:r>
              <a:rPr lang="en-US" sz="1800" dirty="0" err="1" smtClean="0">
                <a:latin typeface="Times New Roman" pitchFamily="18" charset="0"/>
                <a:cs typeface="Times New Roman" pitchFamily="18" charset="0"/>
              </a:rPr>
              <a:t>AccountsPayable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jdoe</a:t>
            </a:r>
            <a:endParaRPr lang="en-US" sz="1800" dirty="0" smtClean="0">
              <a:latin typeface="Times New Roman" pitchFamily="18" charset="0"/>
              <a:cs typeface="Times New Roman" pitchFamily="18" charset="0"/>
            </a:endParaRPr>
          </a:p>
          <a:p>
            <a:pPr marL="1588" indent="-1588" eaLnBrk="1" hangingPunct="1">
              <a:buFontTx/>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lstStyle/>
          <a:p>
            <a:pPr eaLnBrk="1" hangingPunct="1"/>
            <a:r>
              <a:rPr lang="en-US" b="1" dirty="0" smtClean="0">
                <a:latin typeface="Times New Roman" pitchFamily="18" charset="0"/>
                <a:cs typeface="Times New Roman" pitchFamily="18" charset="0"/>
              </a:rPr>
              <a:t>Changing Group Permissions</a:t>
            </a:r>
          </a:p>
        </p:txBody>
      </p:sp>
      <p:sp>
        <p:nvSpPr>
          <p:cNvPr id="26628" name="Rectangle 5"/>
          <p:cNvSpPr>
            <a:spLocks noGrp="1" noChangeArrowheads="1"/>
          </p:cNvSpPr>
          <p:nvPr>
            <p:ph type="body" sz="half" idx="1"/>
          </p:nvPr>
        </p:nvSpPr>
        <p:spPr>
          <a:xfrm>
            <a:off x="152400" y="1524000"/>
            <a:ext cx="8458200" cy="4572000"/>
          </a:xfrm>
        </p:spPr>
        <p:txBody>
          <a:bodyPr/>
          <a:lstStyle/>
          <a:p>
            <a:pPr marL="1588" indent="-1588" eaLnBrk="1" hangingPunct="1"/>
            <a:r>
              <a:rPr lang="en-US" sz="1800" dirty="0" smtClean="0">
                <a:latin typeface="Times New Roman" pitchFamily="18" charset="0"/>
                <a:cs typeface="Times New Roman" pitchFamily="18" charset="0"/>
              </a:rPr>
              <a:t>Groups can be used to assign privileges to resources, such as a directory. </a:t>
            </a:r>
          </a:p>
          <a:p>
            <a:pPr lvl="1" eaLnBrk="1" hangingPunct="1"/>
            <a:r>
              <a:rPr lang="en-US" sz="1600" dirty="0" smtClean="0">
                <a:latin typeface="Times New Roman" pitchFamily="18" charset="0"/>
                <a:cs typeface="Times New Roman" pitchFamily="18" charset="0"/>
              </a:rPr>
              <a:t>to change the group to </a:t>
            </a:r>
            <a:r>
              <a:rPr lang="en-US" sz="1600" dirty="0" err="1" smtClean="0">
                <a:latin typeface="Times New Roman" pitchFamily="18" charset="0"/>
                <a:cs typeface="Times New Roman" pitchFamily="18" charset="0"/>
              </a:rPr>
              <a:t>AccountsPayable</a:t>
            </a:r>
            <a:r>
              <a:rPr lang="en-US" sz="1600" dirty="0" smtClean="0">
                <a:latin typeface="Times New Roman" pitchFamily="18" charset="0"/>
                <a:cs typeface="Times New Roman" pitchFamily="18" charset="0"/>
              </a:rPr>
              <a:t>.  This is accomplished with the following command:</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chgrp</a:t>
            </a:r>
            <a:r>
              <a:rPr lang="en-US" sz="1800" dirty="0" smtClean="0">
                <a:latin typeface="Times New Roman" pitchFamily="18" charset="0"/>
                <a:cs typeface="Times New Roman" pitchFamily="18" charset="0"/>
              </a:rPr>
              <a:t> –R </a:t>
            </a:r>
            <a:r>
              <a:rPr lang="en-US" sz="1800" dirty="0" err="1" smtClean="0">
                <a:latin typeface="Times New Roman" pitchFamily="18" charset="0"/>
                <a:cs typeface="Times New Roman" pitchFamily="18" charset="0"/>
              </a:rPr>
              <a:t>AccountsPayable</a:t>
            </a:r>
            <a:r>
              <a:rPr lang="en-US" sz="1800" dirty="0" smtClean="0">
                <a:latin typeface="Times New Roman" pitchFamily="18" charset="0"/>
                <a:cs typeface="Times New Roman" pitchFamily="18" charset="0"/>
              </a:rPr>
              <a:t> AP</a:t>
            </a:r>
          </a:p>
          <a:p>
            <a:pPr lvl="1" eaLnBrk="1" hangingPunct="1"/>
            <a:r>
              <a:rPr lang="en-US" sz="1600" dirty="0" smtClean="0">
                <a:latin typeface="Times New Roman" pitchFamily="18" charset="0"/>
                <a:cs typeface="Times New Roman" pitchFamily="18" charset="0"/>
              </a:rPr>
              <a:t>Where –R causes it to recursively affect files and directories within the AP directory, </a:t>
            </a:r>
            <a:r>
              <a:rPr lang="en-US" sz="1600" dirty="0" err="1" smtClean="0">
                <a:latin typeface="Times New Roman" pitchFamily="18" charset="0"/>
                <a:cs typeface="Times New Roman" pitchFamily="18" charset="0"/>
              </a:rPr>
              <a:t>AccountsPayable</a:t>
            </a:r>
            <a:r>
              <a:rPr lang="en-US" sz="1600" dirty="0" smtClean="0">
                <a:latin typeface="Times New Roman" pitchFamily="18" charset="0"/>
                <a:cs typeface="Times New Roman" pitchFamily="18" charset="0"/>
              </a:rPr>
              <a:t> is the new group, and AP is the name of the directory.</a:t>
            </a:r>
          </a:p>
          <a:p>
            <a:pPr lvl="1" eaLnBrk="1" hangingPunct="1"/>
            <a:r>
              <a:rPr lang="en-US" sz="1600" dirty="0" smtClean="0">
                <a:latin typeface="Times New Roman" pitchFamily="18" charset="0"/>
                <a:cs typeface="Times New Roman" pitchFamily="18" charset="0"/>
              </a:rPr>
              <a:t>Permissions for group are then changed to give full read/write/execute access with the </a:t>
            </a:r>
            <a:r>
              <a:rPr lang="en-US" sz="1600" dirty="0" err="1" smtClean="0">
                <a:latin typeface="Times New Roman" pitchFamily="18" charset="0"/>
                <a:cs typeface="Times New Roman" pitchFamily="18" charset="0"/>
              </a:rPr>
              <a:t>chmod</a:t>
            </a:r>
            <a:r>
              <a:rPr lang="en-US" sz="1600" dirty="0" smtClean="0">
                <a:latin typeface="Times New Roman" pitchFamily="18" charset="0"/>
                <a:cs typeface="Times New Roman" pitchFamily="18" charset="0"/>
              </a:rPr>
              <a:t> command.</a:t>
            </a:r>
          </a:p>
          <a:p>
            <a:pPr marL="1588" indent="-1588" eaLnBrk="1" hangingPunct="1">
              <a:buFontTx/>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chmod</a:t>
            </a:r>
            <a:r>
              <a:rPr lang="en-US" sz="1800" dirty="0" smtClean="0">
                <a:latin typeface="Times New Roman" pitchFamily="18" charset="0"/>
                <a:cs typeface="Times New Roman" pitchFamily="18" charset="0"/>
              </a:rPr>
              <a:t> 775 AP</a:t>
            </a:r>
          </a:p>
          <a:p>
            <a:pPr marL="1588" indent="-1588" eaLnBrk="1" hangingPunct="1">
              <a:buFontTx/>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E4005C"/>
                </a:solidFill>
              </a:rPr>
              <a:t>Configuring Disk Quotas</a:t>
            </a:r>
            <a:endParaRPr lang="en-GB" b="1">
              <a:solidFill>
                <a:srgbClr val="E4005C"/>
              </a:solidFill>
            </a:endParaRPr>
          </a:p>
        </p:txBody>
      </p:sp>
      <p:sp>
        <p:nvSpPr>
          <p:cNvPr id="3075"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307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307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307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3080"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System Administration</a:t>
            </a:r>
          </a:p>
        </p:txBody>
      </p:sp>
      <p:sp>
        <p:nvSpPr>
          <p:cNvPr id="308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3082" name="Rectangle 10"/>
          <p:cNvSpPr>
            <a:spLocks noGrp="1" noChangeArrowheads="1"/>
          </p:cNvSpPr>
          <p:nvPr>
            <p:ph sz="half" idx="2"/>
          </p:nvPr>
        </p:nvSpPr>
        <p:spPr>
          <a:xfrm>
            <a:off x="381000" y="1600200"/>
            <a:ext cx="8096250" cy="4625975"/>
          </a:xfrm>
        </p:spPr>
        <p:txBody>
          <a:bodyPr/>
          <a:lstStyle/>
          <a:p>
            <a:pPr algn="just">
              <a:buFontTx/>
              <a:buNone/>
            </a:pPr>
            <a:r>
              <a:rPr lang="en-IN" sz="2400" b="1" dirty="0" smtClean="0">
                <a:solidFill>
                  <a:srgbClr val="000066"/>
                </a:solidFill>
              </a:rPr>
              <a:t>A disk quota is a limit set by a system administrator that restricts certain aspects of file system usage on modern operating systems. The function of setting quotas to disks is to allocate limited disk-space in a reasonable way.</a:t>
            </a:r>
            <a:endParaRPr lang="en-US" sz="2400" b="1" dirty="0" smtClean="0">
              <a:solidFill>
                <a:srgbClr val="000066"/>
              </a:solidFill>
            </a:endParaRPr>
          </a:p>
          <a:p>
            <a:pPr>
              <a:buFontTx/>
              <a:buNone/>
            </a:pPr>
            <a:r>
              <a:rPr lang="en-US" sz="2400" b="1" dirty="0" smtClean="0">
                <a:solidFill>
                  <a:srgbClr val="000066"/>
                </a:solidFill>
              </a:rPr>
              <a:t>To </a:t>
            </a:r>
            <a:r>
              <a:rPr lang="en-US" sz="2400" b="1" dirty="0">
                <a:solidFill>
                  <a:srgbClr val="000066"/>
                </a:solidFill>
              </a:rPr>
              <a:t>implement disk quotas, use the following steps: </a:t>
            </a:r>
            <a:br>
              <a:rPr lang="en-US" sz="2400" b="1" dirty="0">
                <a:solidFill>
                  <a:srgbClr val="000066"/>
                </a:solidFill>
              </a:rPr>
            </a:br>
            <a:endParaRPr lang="en-US" sz="2400" b="1" dirty="0">
              <a:solidFill>
                <a:srgbClr val="000066"/>
              </a:solidFill>
            </a:endParaRPr>
          </a:p>
          <a:p>
            <a:pPr>
              <a:buFontTx/>
              <a:buBlip>
                <a:blip r:embed="rId3"/>
              </a:buBlip>
            </a:pPr>
            <a:r>
              <a:rPr lang="en-US" sz="2400" b="1" dirty="0">
                <a:solidFill>
                  <a:srgbClr val="000066"/>
                </a:solidFill>
              </a:rPr>
              <a:t>Enable quotas per file system by modifying /etc/</a:t>
            </a:r>
            <a:r>
              <a:rPr lang="en-US" sz="2400" b="1" dirty="0" err="1">
                <a:solidFill>
                  <a:srgbClr val="000066"/>
                </a:solidFill>
              </a:rPr>
              <a:t>fstab</a:t>
            </a:r>
            <a:endParaRPr lang="en-US" sz="2400" b="1" dirty="0">
              <a:solidFill>
                <a:srgbClr val="000066"/>
              </a:solidFill>
            </a:endParaRPr>
          </a:p>
          <a:p>
            <a:pPr>
              <a:buFontTx/>
              <a:buBlip>
                <a:blip r:embed="rId3"/>
              </a:buBlip>
            </a:pPr>
            <a:r>
              <a:rPr lang="en-US" sz="2400" b="1" dirty="0">
                <a:solidFill>
                  <a:srgbClr val="000066"/>
                </a:solidFill>
              </a:rPr>
              <a:t>Remount the file system(s)</a:t>
            </a:r>
          </a:p>
          <a:p>
            <a:pPr>
              <a:buFontTx/>
              <a:buBlip>
                <a:blip r:embed="rId3"/>
              </a:buBlip>
            </a:pPr>
            <a:r>
              <a:rPr lang="en-US" sz="2400" b="1" dirty="0">
                <a:solidFill>
                  <a:srgbClr val="000066"/>
                </a:solidFill>
              </a:rPr>
              <a:t>Create the quota files and generate the disk usage table</a:t>
            </a:r>
          </a:p>
          <a:p>
            <a:pPr>
              <a:buFontTx/>
              <a:buBlip>
                <a:blip r:embed="rId3"/>
              </a:buBlip>
            </a:pPr>
            <a:r>
              <a:rPr lang="en-US" sz="2400" b="1" dirty="0">
                <a:solidFill>
                  <a:srgbClr val="000066"/>
                </a:solidFill>
              </a:rPr>
              <a:t>Assign quotas</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E4005C"/>
                </a:solidFill>
              </a:rPr>
              <a:t>Configuring Disk Quotas</a:t>
            </a:r>
            <a:endParaRPr lang="en-GB" b="1">
              <a:solidFill>
                <a:srgbClr val="E4005C"/>
              </a:solidFill>
            </a:endParaRPr>
          </a:p>
        </p:txBody>
      </p:sp>
      <p:sp>
        <p:nvSpPr>
          <p:cNvPr id="6147"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614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150" name="AutoShape 6"/>
          <p:cNvSpPr>
            <a:spLocks noChangeArrowheads="1"/>
          </p:cNvSpPr>
          <p:nvPr/>
        </p:nvSpPr>
        <p:spPr bwMode="auto">
          <a:xfrm>
            <a:off x="755576" y="1484784"/>
            <a:ext cx="127074" cy="155104"/>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15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152"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System Administration</a:t>
            </a:r>
          </a:p>
        </p:txBody>
      </p:sp>
      <p:sp>
        <p:nvSpPr>
          <p:cNvPr id="61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6154" name="Rectangle 10"/>
          <p:cNvSpPr>
            <a:spLocks noGrp="1" noChangeArrowheads="1"/>
          </p:cNvSpPr>
          <p:nvPr>
            <p:ph sz="half" idx="2"/>
          </p:nvPr>
        </p:nvSpPr>
        <p:spPr>
          <a:xfrm>
            <a:off x="381000" y="1600200"/>
            <a:ext cx="8763000" cy="4625975"/>
          </a:xfrm>
        </p:spPr>
        <p:txBody>
          <a:bodyPr/>
          <a:lstStyle/>
          <a:p>
            <a:pPr>
              <a:buFontTx/>
              <a:buBlip>
                <a:blip r:embed="rId3"/>
              </a:buBlip>
            </a:pPr>
            <a:r>
              <a:rPr lang="en-US" sz="2400" b="1" dirty="0">
                <a:solidFill>
                  <a:srgbClr val="000066"/>
                </a:solidFill>
              </a:rPr>
              <a:t>Enabling Quotas: Edit </a:t>
            </a:r>
            <a:r>
              <a:rPr lang="en-US" sz="2400" b="1" dirty="0" err="1">
                <a:solidFill>
                  <a:srgbClr val="000066"/>
                </a:solidFill>
              </a:rPr>
              <a:t>fstab</a:t>
            </a:r>
            <a:r>
              <a:rPr lang="en-US" sz="2400" b="1" dirty="0">
                <a:solidFill>
                  <a:srgbClr val="000066"/>
                </a:solidFill>
              </a:rPr>
              <a:t> to enable </a:t>
            </a:r>
            <a:r>
              <a:rPr lang="en-US" sz="2400" b="1" dirty="0" err="1">
                <a:solidFill>
                  <a:srgbClr val="000066"/>
                </a:solidFill>
              </a:rPr>
              <a:t>usrquota</a:t>
            </a:r>
            <a:endParaRPr lang="en-US" sz="2400" b="1" dirty="0">
              <a:solidFill>
                <a:srgbClr val="000066"/>
              </a:solidFill>
            </a:endParaRPr>
          </a:p>
          <a:p>
            <a:pPr>
              <a:buFontTx/>
              <a:buNone/>
            </a:pPr>
            <a:endParaRPr lang="en-US" sz="2400" b="1" dirty="0">
              <a:solidFill>
                <a:srgbClr val="000066"/>
              </a:solidFill>
            </a:endParaRPr>
          </a:p>
          <a:p>
            <a:pPr>
              <a:buFontTx/>
              <a:buNone/>
            </a:pPr>
            <a:r>
              <a:rPr lang="en-US" sz="1800" dirty="0">
                <a:solidFill>
                  <a:srgbClr val="000066"/>
                </a:solidFill>
              </a:rPr>
              <a:t>LABEL=/1                     /                         ext3    defaults        			1 1</a:t>
            </a:r>
          </a:p>
          <a:p>
            <a:pPr>
              <a:buFontTx/>
              <a:buNone/>
            </a:pPr>
            <a:r>
              <a:rPr lang="en-US" sz="1800" dirty="0">
                <a:solidFill>
                  <a:srgbClr val="000066"/>
                </a:solidFill>
              </a:rPr>
              <a:t>LABEL=/boot                /boot                  ext3    defaults        			1 2</a:t>
            </a:r>
          </a:p>
          <a:p>
            <a:pPr>
              <a:buFontTx/>
              <a:buNone/>
            </a:pPr>
            <a:r>
              <a:rPr lang="en-US" sz="1800" dirty="0">
                <a:solidFill>
                  <a:srgbClr val="000066"/>
                </a:solidFill>
              </a:rPr>
              <a:t>LABEL=/users              /users                ext3    </a:t>
            </a:r>
            <a:r>
              <a:rPr lang="en-US" sz="1800" dirty="0" err="1">
                <a:solidFill>
                  <a:srgbClr val="000066"/>
                </a:solidFill>
              </a:rPr>
              <a:t>exec,dev,suid,rw,usrquota</a:t>
            </a:r>
            <a:r>
              <a:rPr lang="en-US" sz="1800" dirty="0">
                <a:solidFill>
                  <a:srgbClr val="000066"/>
                </a:solidFill>
              </a:rPr>
              <a:t>        	1 2</a:t>
            </a:r>
          </a:p>
          <a:p>
            <a:pPr>
              <a:buFontTx/>
              <a:buNone/>
            </a:pPr>
            <a:r>
              <a:rPr lang="en-US" sz="1800" dirty="0">
                <a:solidFill>
                  <a:srgbClr val="000066"/>
                </a:solidFill>
              </a:rPr>
              <a:t>LABEL=/</a:t>
            </a:r>
            <a:r>
              <a:rPr lang="en-US" sz="1800" dirty="0" err="1">
                <a:solidFill>
                  <a:srgbClr val="000066"/>
                </a:solidFill>
              </a:rPr>
              <a:t>var</a:t>
            </a:r>
            <a:r>
              <a:rPr lang="en-US" sz="1800" dirty="0">
                <a:solidFill>
                  <a:srgbClr val="000066"/>
                </a:solidFill>
              </a:rPr>
              <a:t>                  /</a:t>
            </a:r>
            <a:r>
              <a:rPr lang="en-US" sz="1800" dirty="0" err="1">
                <a:solidFill>
                  <a:srgbClr val="000066"/>
                </a:solidFill>
              </a:rPr>
              <a:t>var</a:t>
            </a:r>
            <a:r>
              <a:rPr lang="en-US" sz="1800" dirty="0">
                <a:solidFill>
                  <a:srgbClr val="000066"/>
                </a:solidFill>
              </a:rPr>
              <a:t>                    ext3    defaults        			1 2</a:t>
            </a:r>
          </a:p>
          <a:p>
            <a:pPr>
              <a:buFontTx/>
              <a:buNone/>
            </a:pPr>
            <a:r>
              <a:rPr lang="en-US" sz="1800" dirty="0">
                <a:solidFill>
                  <a:srgbClr val="000066"/>
                </a:solidFill>
              </a:rPr>
              <a:t>LABEL=SWAP-sda5    swap                  </a:t>
            </a:r>
            <a:r>
              <a:rPr lang="en-US" sz="1800" dirty="0" err="1">
                <a:solidFill>
                  <a:srgbClr val="000066"/>
                </a:solidFill>
              </a:rPr>
              <a:t>swap</a:t>
            </a:r>
            <a:r>
              <a:rPr lang="en-US" sz="1800" dirty="0">
                <a:solidFill>
                  <a:srgbClr val="000066"/>
                </a:solidFill>
              </a:rPr>
              <a:t>    defaults        			0 0</a:t>
            </a:r>
          </a:p>
          <a:p>
            <a:pPr>
              <a:buFontTx/>
              <a:buNone/>
            </a:pPr>
            <a:endParaRPr lang="en-US" sz="1800" dirty="0">
              <a:solidFill>
                <a:srgbClr val="000066"/>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E4005C"/>
                </a:solidFill>
              </a:rPr>
              <a:t>Configuring Disk Quotas</a:t>
            </a:r>
            <a:endParaRPr lang="en-GB" b="1">
              <a:solidFill>
                <a:srgbClr val="E4005C"/>
              </a:solidFill>
            </a:endParaRPr>
          </a:p>
        </p:txBody>
      </p:sp>
      <p:sp>
        <p:nvSpPr>
          <p:cNvPr id="8195" name="Rectangle 3"/>
          <p:cNvSpPr>
            <a:spLocks noGrp="1" noChangeArrowheads="1"/>
          </p:cNvSpPr>
          <p:nvPr>
            <p:ph type="body" sz="half" idx="1"/>
          </p:nvPr>
        </p:nvSpPr>
        <p:spPr>
          <a:xfrm>
            <a:off x="457200" y="1600200"/>
            <a:ext cx="4033838" cy="4525963"/>
          </a:xfrm>
        </p:spPr>
        <p:txBody>
          <a:bodyPr>
            <a:normAutofit/>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819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819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819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8200"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System Administration</a:t>
            </a:r>
          </a:p>
        </p:txBody>
      </p:sp>
      <p:sp>
        <p:nvSpPr>
          <p:cNvPr id="82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8202" name="Rectangle 10"/>
          <p:cNvSpPr>
            <a:spLocks noGrp="1" noChangeArrowheads="1"/>
          </p:cNvSpPr>
          <p:nvPr>
            <p:ph sz="half" idx="2"/>
          </p:nvPr>
        </p:nvSpPr>
        <p:spPr>
          <a:xfrm>
            <a:off x="381000" y="1600200"/>
            <a:ext cx="8096250" cy="4625975"/>
          </a:xfrm>
        </p:spPr>
        <p:txBody>
          <a:bodyPr>
            <a:normAutofit lnSpcReduction="10000"/>
          </a:bodyPr>
          <a:lstStyle/>
          <a:p>
            <a:pPr algn="just">
              <a:buFontTx/>
              <a:buBlip>
                <a:blip r:embed="rId3"/>
              </a:buBlip>
            </a:pPr>
            <a:r>
              <a:rPr lang="en-US" sz="2400" b="1" dirty="0">
                <a:solidFill>
                  <a:srgbClr val="000066"/>
                </a:solidFill>
              </a:rPr>
              <a:t>Remounting the File Systems:</a:t>
            </a:r>
            <a:r>
              <a:rPr lang="en-US" sz="2400" dirty="0">
                <a:solidFill>
                  <a:srgbClr val="000066"/>
                </a:solidFill>
              </a:rPr>
              <a:t> Issue the </a:t>
            </a:r>
            <a:r>
              <a:rPr lang="en-US" sz="2400" dirty="0" err="1">
                <a:solidFill>
                  <a:srgbClr val="000066"/>
                </a:solidFill>
              </a:rPr>
              <a:t>umount</a:t>
            </a:r>
            <a:r>
              <a:rPr lang="en-US" sz="2400" dirty="0">
                <a:solidFill>
                  <a:srgbClr val="000066"/>
                </a:solidFill>
              </a:rPr>
              <a:t> command followed by the mount command to remount the file system in which quota has been implemented (</a:t>
            </a:r>
            <a:r>
              <a:rPr lang="en-US" sz="2400" dirty="0" err="1">
                <a:solidFill>
                  <a:srgbClr val="000066"/>
                </a:solidFill>
              </a:rPr>
              <a:t>umount</a:t>
            </a:r>
            <a:r>
              <a:rPr lang="en-US" sz="2400" dirty="0">
                <a:solidFill>
                  <a:srgbClr val="000066"/>
                </a:solidFill>
              </a:rPr>
              <a:t> /</a:t>
            </a:r>
            <a:r>
              <a:rPr lang="en-US" sz="2400" dirty="0" err="1">
                <a:solidFill>
                  <a:srgbClr val="000066"/>
                </a:solidFill>
              </a:rPr>
              <a:t>users;mount</a:t>
            </a:r>
            <a:r>
              <a:rPr lang="en-US" sz="2400" dirty="0">
                <a:solidFill>
                  <a:srgbClr val="000066"/>
                </a:solidFill>
              </a:rPr>
              <a:t> /users)</a:t>
            </a:r>
          </a:p>
          <a:p>
            <a:pPr>
              <a:buFontTx/>
              <a:buNone/>
            </a:pPr>
            <a:endParaRPr lang="en-US" sz="1600" b="1" dirty="0">
              <a:solidFill>
                <a:srgbClr val="000066"/>
              </a:solidFill>
            </a:endParaRPr>
          </a:p>
          <a:p>
            <a:pPr algn="just">
              <a:buFontTx/>
              <a:buBlip>
                <a:blip r:embed="rId3"/>
              </a:buBlip>
            </a:pPr>
            <a:r>
              <a:rPr lang="en-US" sz="2400" b="1" dirty="0">
                <a:solidFill>
                  <a:srgbClr val="000066"/>
                </a:solidFill>
              </a:rPr>
              <a:t>Creating the Quota Database Files: </a:t>
            </a:r>
            <a:r>
              <a:rPr lang="en-US" sz="2400" dirty="0">
                <a:solidFill>
                  <a:srgbClr val="000066"/>
                </a:solidFill>
              </a:rPr>
              <a:t>Use </a:t>
            </a:r>
            <a:r>
              <a:rPr lang="en-US" sz="2400" dirty="0" err="1">
                <a:solidFill>
                  <a:srgbClr val="000066"/>
                </a:solidFill>
              </a:rPr>
              <a:t>quotacheck</a:t>
            </a:r>
            <a:r>
              <a:rPr lang="en-US" sz="2400" dirty="0">
                <a:solidFill>
                  <a:srgbClr val="000066"/>
                </a:solidFill>
              </a:rPr>
              <a:t> command to create </a:t>
            </a:r>
            <a:r>
              <a:rPr lang="en-US" sz="2400" dirty="0" err="1">
                <a:solidFill>
                  <a:srgbClr val="000066"/>
                </a:solidFill>
              </a:rPr>
              <a:t>quota.user</a:t>
            </a:r>
            <a:r>
              <a:rPr lang="en-US" sz="2400" dirty="0">
                <a:solidFill>
                  <a:srgbClr val="000066"/>
                </a:solidFill>
              </a:rPr>
              <a:t> file</a:t>
            </a:r>
          </a:p>
          <a:p>
            <a:pPr>
              <a:buFontTx/>
              <a:buNone/>
            </a:pPr>
            <a:r>
              <a:rPr lang="en-US" sz="2400" dirty="0">
                <a:solidFill>
                  <a:srgbClr val="000066"/>
                </a:solidFill>
              </a:rPr>
              <a:t>	</a:t>
            </a:r>
            <a:r>
              <a:rPr lang="en-US" sz="2400" dirty="0" err="1">
                <a:solidFill>
                  <a:srgbClr val="000066"/>
                </a:solidFill>
              </a:rPr>
              <a:t>quotacheck</a:t>
            </a:r>
            <a:r>
              <a:rPr lang="en-US" sz="2400" dirty="0">
                <a:solidFill>
                  <a:srgbClr val="000066"/>
                </a:solidFill>
              </a:rPr>
              <a:t> -cu /users </a:t>
            </a:r>
          </a:p>
          <a:p>
            <a:pPr>
              <a:buFontTx/>
              <a:buNone/>
            </a:pPr>
            <a:endParaRPr lang="en-US" sz="1600" dirty="0">
              <a:solidFill>
                <a:srgbClr val="000066"/>
              </a:solidFill>
            </a:endParaRPr>
          </a:p>
          <a:p>
            <a:pPr>
              <a:buFontTx/>
              <a:buBlip>
                <a:blip r:embed="rId3"/>
              </a:buBlip>
            </a:pPr>
            <a:r>
              <a:rPr lang="en-US" sz="2400" b="1" dirty="0">
                <a:solidFill>
                  <a:srgbClr val="000066"/>
                </a:solidFill>
              </a:rPr>
              <a:t>Assigning Quotas per User: </a:t>
            </a:r>
            <a:r>
              <a:rPr lang="en-US" sz="2400" dirty="0">
                <a:solidFill>
                  <a:srgbClr val="000066"/>
                </a:solidFill>
              </a:rPr>
              <a:t>assigning the disk quotas with the </a:t>
            </a:r>
            <a:r>
              <a:rPr lang="en-US" sz="2400" dirty="0" err="1">
                <a:solidFill>
                  <a:srgbClr val="000066"/>
                </a:solidFill>
              </a:rPr>
              <a:t>edquota</a:t>
            </a:r>
            <a:r>
              <a:rPr lang="en-US" sz="2400" dirty="0">
                <a:solidFill>
                  <a:srgbClr val="000066"/>
                </a:solidFill>
              </a:rPr>
              <a:t> command (</a:t>
            </a:r>
            <a:r>
              <a:rPr lang="en-US" sz="2400" dirty="0" err="1">
                <a:solidFill>
                  <a:srgbClr val="000066"/>
                </a:solidFill>
              </a:rPr>
              <a:t>edquota</a:t>
            </a:r>
            <a:r>
              <a:rPr lang="en-US" sz="2400" dirty="0">
                <a:solidFill>
                  <a:srgbClr val="000066"/>
                </a:solidFill>
              </a:rPr>
              <a:t> &lt;username&gt;) </a:t>
            </a:r>
          </a:p>
          <a:p>
            <a:pPr>
              <a:buFontTx/>
              <a:buNone/>
            </a:pPr>
            <a:r>
              <a:rPr lang="en-US" sz="1800" dirty="0">
                <a:solidFill>
                  <a:srgbClr val="000066"/>
                </a:solidFill>
              </a:rPr>
              <a:t>Disk quotas for user </a:t>
            </a:r>
            <a:r>
              <a:rPr lang="en-US" sz="1800" dirty="0" err="1">
                <a:solidFill>
                  <a:srgbClr val="000066"/>
                </a:solidFill>
              </a:rPr>
              <a:t>web_cc</a:t>
            </a:r>
            <a:r>
              <a:rPr lang="en-US" sz="1800" dirty="0">
                <a:solidFill>
                  <a:srgbClr val="000066"/>
                </a:solidFill>
              </a:rPr>
              <a:t> (</a:t>
            </a:r>
            <a:r>
              <a:rPr lang="en-US" sz="1800" dirty="0" err="1">
                <a:solidFill>
                  <a:srgbClr val="000066"/>
                </a:solidFill>
              </a:rPr>
              <a:t>uid</a:t>
            </a:r>
            <a:r>
              <a:rPr lang="en-US" sz="1800" dirty="0">
                <a:solidFill>
                  <a:srgbClr val="000066"/>
                </a:solidFill>
              </a:rPr>
              <a:t> 524):</a:t>
            </a:r>
          </a:p>
          <a:p>
            <a:pPr>
              <a:buFontTx/>
              <a:buNone/>
            </a:pPr>
            <a:r>
              <a:rPr lang="en-US" sz="1800" dirty="0">
                <a:solidFill>
                  <a:srgbClr val="000066"/>
                </a:solidFill>
              </a:rPr>
              <a:t>  </a:t>
            </a:r>
            <a:r>
              <a:rPr lang="en-US" sz="1800" dirty="0" err="1">
                <a:solidFill>
                  <a:srgbClr val="000066"/>
                </a:solidFill>
              </a:rPr>
              <a:t>Filesystem</a:t>
            </a:r>
            <a:r>
              <a:rPr lang="en-US" sz="1800" dirty="0">
                <a:solidFill>
                  <a:srgbClr val="000066"/>
                </a:solidFill>
              </a:rPr>
              <a:t>                   blocks       soft            hard          </a:t>
            </a:r>
            <a:r>
              <a:rPr lang="en-US" sz="1800" dirty="0" err="1">
                <a:solidFill>
                  <a:srgbClr val="000066"/>
                </a:solidFill>
              </a:rPr>
              <a:t>inodes</a:t>
            </a:r>
            <a:r>
              <a:rPr lang="en-US" sz="1800" dirty="0">
                <a:solidFill>
                  <a:srgbClr val="000066"/>
                </a:solidFill>
              </a:rPr>
              <a:t>     soft     hard</a:t>
            </a:r>
          </a:p>
          <a:p>
            <a:pPr>
              <a:buFontTx/>
              <a:buNone/>
            </a:pPr>
            <a:r>
              <a:rPr lang="en-US" sz="1800" dirty="0">
                <a:solidFill>
                  <a:srgbClr val="000066"/>
                </a:solidFill>
              </a:rPr>
              <a:t>  /dev/sdb1                    988612    1024000    1075200       7862        0        0</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7171" name="Slide Number Placeholder 5"/>
          <p:cNvSpPr>
            <a:spLocks noGrp="1"/>
          </p:cNvSpPr>
          <p:nvPr>
            <p:ph type="sldNum" sz="quarter" idx="12"/>
          </p:nvPr>
        </p:nvSpPr>
        <p:spPr>
          <a:noFill/>
        </p:spPr>
        <p:txBody>
          <a:bodyPr/>
          <a:lstStyle/>
          <a:p>
            <a:fld id="{D1F54FB7-2D5A-4516-B41D-A17C686109EB}" type="slidenum">
              <a:rPr lang="en-US"/>
              <a:pPr/>
              <a:t>27</a:t>
            </a:fld>
            <a:endParaRPr lang="en-US"/>
          </a:p>
        </p:txBody>
      </p:sp>
      <p:sp>
        <p:nvSpPr>
          <p:cNvPr id="7172"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Understanding Backup Strategies</a:t>
            </a:r>
            <a:endParaRPr lang="en-US" smtClean="0"/>
          </a:p>
        </p:txBody>
      </p:sp>
      <p:sp>
        <p:nvSpPr>
          <p:cNvPr id="7173" name="Rectangle 3"/>
          <p:cNvSpPr>
            <a:spLocks noGrp="1" noChangeArrowheads="1"/>
          </p:cNvSpPr>
          <p:nvPr>
            <p:ph type="body" idx="1"/>
          </p:nvPr>
        </p:nvSpPr>
        <p:spPr>
          <a:xfrm>
            <a:off x="762000" y="1828800"/>
            <a:ext cx="7543800" cy="4191000"/>
          </a:xfrm>
        </p:spPr>
        <p:txBody>
          <a:bodyPr/>
          <a:lstStyle/>
          <a:p>
            <a:pPr eaLnBrk="1" hangingPunct="1"/>
            <a:r>
              <a:rPr lang="en-US" dirty="0" smtClean="0">
                <a:cs typeface="Times New Roman" pitchFamily="18" charset="0"/>
              </a:rPr>
              <a:t>A backup is a copy of data on a computer system</a:t>
            </a:r>
          </a:p>
          <a:p>
            <a:pPr eaLnBrk="1" hangingPunct="1"/>
            <a:r>
              <a:rPr lang="en-US" dirty="0" smtClean="0">
                <a:cs typeface="Times New Roman" pitchFamily="18" charset="0"/>
              </a:rPr>
              <a:t>A backup plan is a written document that outlines when, how, and why various files will be backed up, stored, and restored</a:t>
            </a:r>
          </a:p>
          <a:p>
            <a:pPr eaLnBrk="1" hangingPunct="1"/>
            <a:r>
              <a:rPr lang="en-US" dirty="0" smtClean="0">
                <a:cs typeface="Times New Roman" pitchFamily="18" charset="0"/>
              </a:rPr>
              <a:t>Backup media is the item that holds backed-up data</a:t>
            </a:r>
          </a:p>
          <a:p>
            <a:pPr eaLnBrk="1" hangingPunct="1"/>
            <a:r>
              <a:rPr lang="en-US" dirty="0" smtClean="0">
                <a:cs typeface="Times New Roman" pitchFamily="18" charset="0"/>
              </a:rPr>
              <a:t>To restore data is to copy it from backup media back to the file system where that data is normally used, and from which it was lost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8195" name="Slide Number Placeholder 5"/>
          <p:cNvSpPr>
            <a:spLocks noGrp="1"/>
          </p:cNvSpPr>
          <p:nvPr>
            <p:ph type="sldNum" sz="quarter" idx="12"/>
          </p:nvPr>
        </p:nvSpPr>
        <p:spPr>
          <a:noFill/>
        </p:spPr>
        <p:txBody>
          <a:bodyPr/>
          <a:lstStyle/>
          <a:p>
            <a:fld id="{0A09D2B3-A241-4517-AFBE-72AC23F90DF4}" type="slidenum">
              <a:rPr lang="en-US"/>
              <a:pPr/>
              <a:t>28</a:t>
            </a:fld>
            <a:endParaRPr lang="en-US"/>
          </a:p>
        </p:txBody>
      </p:sp>
      <p:sp>
        <p:nvSpPr>
          <p:cNvPr id="8197" name="Rectangle 3"/>
          <p:cNvSpPr>
            <a:spLocks noGrp="1" noChangeArrowheads="1"/>
          </p:cNvSpPr>
          <p:nvPr>
            <p:ph type="body" idx="1"/>
          </p:nvPr>
        </p:nvSpPr>
        <p:spPr>
          <a:xfrm>
            <a:off x="762000" y="1828800"/>
            <a:ext cx="7543800" cy="4191000"/>
          </a:xfrm>
        </p:spPr>
        <p:txBody>
          <a:bodyPr/>
          <a:lstStyle/>
          <a:p>
            <a:pPr eaLnBrk="1" hangingPunct="1"/>
            <a:r>
              <a:rPr lang="en-US" dirty="0" smtClean="0">
                <a:cs typeface="Times New Roman" pitchFamily="18" charset="0"/>
              </a:rPr>
              <a:t>What files should be backed up?</a:t>
            </a:r>
          </a:p>
          <a:p>
            <a:pPr eaLnBrk="1" hangingPunct="1"/>
            <a:r>
              <a:rPr lang="en-US" dirty="0" smtClean="0">
                <a:cs typeface="Times New Roman" pitchFamily="18" charset="0"/>
              </a:rPr>
              <a:t>Who will back up files?</a:t>
            </a:r>
          </a:p>
          <a:p>
            <a:pPr eaLnBrk="1" hangingPunct="1"/>
            <a:r>
              <a:rPr lang="en-US" dirty="0" smtClean="0">
                <a:cs typeface="Times New Roman" pitchFamily="18" charset="0"/>
              </a:rPr>
              <a:t>Where are files located?</a:t>
            </a:r>
          </a:p>
          <a:p>
            <a:pPr eaLnBrk="1" hangingPunct="1"/>
            <a:r>
              <a:rPr lang="en-US" dirty="0" smtClean="0">
                <a:cs typeface="Times New Roman" pitchFamily="18" charset="0"/>
              </a:rPr>
              <a:t>How should backups be performed?</a:t>
            </a:r>
          </a:p>
          <a:p>
            <a:pPr eaLnBrk="1" hangingPunct="1"/>
            <a:r>
              <a:rPr lang="en-US" dirty="0" smtClean="0">
                <a:cs typeface="Times New Roman" pitchFamily="18" charset="0"/>
              </a:rPr>
              <a:t>Must you be able to restore data within a specific period of 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9219" name="Slide Number Placeholder 5"/>
          <p:cNvSpPr>
            <a:spLocks noGrp="1"/>
          </p:cNvSpPr>
          <p:nvPr>
            <p:ph type="sldNum" sz="quarter" idx="12"/>
          </p:nvPr>
        </p:nvSpPr>
        <p:spPr>
          <a:noFill/>
        </p:spPr>
        <p:txBody>
          <a:bodyPr/>
          <a:lstStyle/>
          <a:p>
            <a:fld id="{014CCA90-A799-4435-A26B-87A89ED654DD}" type="slidenum">
              <a:rPr lang="en-US"/>
              <a:pPr/>
              <a:t>29</a:t>
            </a:fld>
            <a:endParaRPr lang="en-US"/>
          </a:p>
        </p:txBody>
      </p:sp>
      <p:sp>
        <p:nvSpPr>
          <p:cNvPr id="9220"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Determining the Value of Data</a:t>
            </a:r>
            <a:endParaRPr lang="en-US" smtClean="0"/>
          </a:p>
        </p:txBody>
      </p:sp>
      <p:sp>
        <p:nvSpPr>
          <p:cNvPr id="9221" name="Rectangle 3"/>
          <p:cNvSpPr>
            <a:spLocks noGrp="1" noChangeArrowheads="1"/>
          </p:cNvSpPr>
          <p:nvPr>
            <p:ph type="body" idx="1"/>
          </p:nvPr>
        </p:nvSpPr>
        <p:spPr>
          <a:xfrm>
            <a:off x="762000" y="1828800"/>
            <a:ext cx="7543800" cy="3810000"/>
          </a:xfrm>
        </p:spPr>
        <p:txBody>
          <a:bodyPr/>
          <a:lstStyle/>
          <a:p>
            <a:pPr eaLnBrk="1" hangingPunct="1"/>
            <a:r>
              <a:rPr lang="en-US" smtClean="0">
                <a:cs typeface="Times New Roman" pitchFamily="18" charset="0"/>
              </a:rPr>
              <a:t>A backup strategy should be based on the value of the data you are backing up</a:t>
            </a:r>
          </a:p>
          <a:p>
            <a:pPr eaLnBrk="1" hangingPunct="1"/>
            <a:r>
              <a:rPr lang="en-US" smtClean="0">
                <a:cs typeface="Times New Roman" pitchFamily="18" charset="0"/>
              </a:rPr>
              <a:t>The dollar value and time sensitivity of the data stored on your Linux systems determines how much expense you can justify in creating a backup plan</a:t>
            </a:r>
          </a:p>
          <a:p>
            <a:pPr eaLnBrk="1" hangingPunct="1"/>
            <a:r>
              <a:rPr lang="en-US" smtClean="0">
                <a:cs typeface="Times New Roman" pitchFamily="18" charset="0"/>
              </a:rPr>
              <a:t>The value of data includes several factors beyond the money paid to an employee to create the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lvl="0" algn="just"/>
            <a:r>
              <a:rPr lang="en-US" sz="2000" dirty="0" smtClean="0">
                <a:latin typeface="Times New Roman" pitchFamily="18" charset="0"/>
                <a:cs typeface="Times New Roman" pitchFamily="18" charset="0"/>
              </a:rPr>
              <a:t>You can recompile the kernel to support your specific CPU, especially features that improve performance. The default Red Hat Linux installation installs a kernel configured to run on the widest possible variety of Intel CPUs. As a result, it does not take advantage of all the features and improvements available in the newest CPUs.</a:t>
            </a:r>
            <a:endParaRPr lang="en-IN"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Similarly, the default kernel often includes system features that you do not need or does not include features that you do need or want. Customizing  and recompiling the kernel enables you to remove unnecessary or unwanted features and to add needful and desired features.</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0243" name="Slide Number Placeholder 5"/>
          <p:cNvSpPr>
            <a:spLocks noGrp="1"/>
          </p:cNvSpPr>
          <p:nvPr>
            <p:ph type="sldNum" sz="quarter" idx="12"/>
          </p:nvPr>
        </p:nvSpPr>
        <p:spPr>
          <a:noFill/>
        </p:spPr>
        <p:txBody>
          <a:bodyPr/>
          <a:lstStyle/>
          <a:p>
            <a:fld id="{BD5BE905-BC5A-4634-AE8B-C4DA4CB8066E}" type="slidenum">
              <a:rPr lang="en-US"/>
              <a:pPr/>
              <a:t>30</a:t>
            </a:fld>
            <a:endParaRPr lang="en-US"/>
          </a:p>
        </p:txBody>
      </p:sp>
      <p:sp>
        <p:nvSpPr>
          <p:cNvPr id="10244"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Determining When to Back up Data</a:t>
            </a:r>
            <a:endParaRPr lang="en-US" smtClean="0"/>
          </a:p>
        </p:txBody>
      </p:sp>
      <p:sp>
        <p:nvSpPr>
          <p:cNvPr id="10245" name="Rectangle 3"/>
          <p:cNvSpPr>
            <a:spLocks noGrp="1" noChangeArrowheads="1"/>
          </p:cNvSpPr>
          <p:nvPr>
            <p:ph type="body" idx="1"/>
          </p:nvPr>
        </p:nvSpPr>
        <p:spPr>
          <a:xfrm>
            <a:off x="762000" y="2057400"/>
            <a:ext cx="7543800" cy="3048000"/>
          </a:xfrm>
        </p:spPr>
        <p:txBody>
          <a:bodyPr/>
          <a:lstStyle/>
          <a:p>
            <a:pPr eaLnBrk="1" hangingPunct="1"/>
            <a:r>
              <a:rPr lang="en-US" smtClean="0">
                <a:cs typeface="Times New Roman" pitchFamily="18" charset="0"/>
              </a:rPr>
              <a:t>You can select a strategy based on how often data on your system changes and how valuable or critical each incremental piece of data is</a:t>
            </a:r>
          </a:p>
          <a:p>
            <a:pPr eaLnBrk="1" hangingPunct="1"/>
            <a:r>
              <a:rPr lang="en-US" smtClean="0">
                <a:cs typeface="Times New Roman" pitchFamily="18" charset="0"/>
              </a:rPr>
              <a:t>User data, log files, and e-mail archives change daily and are normally the focus of frequent backups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1267" name="Slide Number Placeholder 5"/>
          <p:cNvSpPr>
            <a:spLocks noGrp="1"/>
          </p:cNvSpPr>
          <p:nvPr>
            <p:ph type="sldNum" sz="quarter" idx="12"/>
          </p:nvPr>
        </p:nvSpPr>
        <p:spPr>
          <a:noFill/>
        </p:spPr>
        <p:txBody>
          <a:bodyPr/>
          <a:lstStyle/>
          <a:p>
            <a:fld id="{167560D9-4331-444E-9AE6-2ED937261D16}" type="slidenum">
              <a:rPr lang="en-US"/>
              <a:pPr/>
              <a:t>31</a:t>
            </a:fld>
            <a:endParaRPr lang="en-US"/>
          </a:p>
        </p:txBody>
      </p:sp>
      <p:sp>
        <p:nvSpPr>
          <p:cNvPr id="11268"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A Linux Backup Strategy</a:t>
            </a:r>
            <a:endParaRPr lang="en-US" smtClean="0"/>
          </a:p>
        </p:txBody>
      </p:sp>
      <p:sp>
        <p:nvSpPr>
          <p:cNvPr id="11269" name="Rectangle 3"/>
          <p:cNvSpPr>
            <a:spLocks noGrp="1" noChangeArrowheads="1"/>
          </p:cNvSpPr>
          <p:nvPr>
            <p:ph type="body" idx="1"/>
          </p:nvPr>
        </p:nvSpPr>
        <p:spPr>
          <a:xfrm>
            <a:off x="762000" y="1981200"/>
            <a:ext cx="7543800" cy="3657600"/>
          </a:xfrm>
        </p:spPr>
        <p:txBody>
          <a:bodyPr/>
          <a:lstStyle/>
          <a:p>
            <a:pPr eaLnBrk="1" hangingPunct="1"/>
            <a:r>
              <a:rPr lang="en-US" smtClean="0">
                <a:cs typeface="Times New Roman" pitchFamily="18" charset="0"/>
              </a:rPr>
              <a:t>A Linux backup strategy is based on the standard three-level backup method</a:t>
            </a:r>
          </a:p>
          <a:p>
            <a:pPr eaLnBrk="1" hangingPunct="1"/>
            <a:r>
              <a:rPr lang="en-US" smtClean="0">
                <a:cs typeface="Times New Roman" pitchFamily="18" charset="0"/>
              </a:rPr>
              <a:t>A multilevel backup system provides a reasonable trade-off between convenience and low cost on one side, and protecting data on the other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2291" name="Slide Number Placeholder 5"/>
          <p:cNvSpPr>
            <a:spLocks noGrp="1"/>
          </p:cNvSpPr>
          <p:nvPr>
            <p:ph type="sldNum" sz="quarter" idx="12"/>
          </p:nvPr>
        </p:nvSpPr>
        <p:spPr>
          <a:noFill/>
        </p:spPr>
        <p:txBody>
          <a:bodyPr/>
          <a:lstStyle/>
          <a:p>
            <a:fld id="{2DC0B128-13CA-4933-982A-7CA8E8D5C198}" type="slidenum">
              <a:rPr lang="en-US"/>
              <a:pPr/>
              <a:t>32</a:t>
            </a:fld>
            <a:endParaRPr lang="en-US"/>
          </a:p>
        </p:txBody>
      </p:sp>
      <p:sp>
        <p:nvSpPr>
          <p:cNvPr id="12292"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Using Backup Levels</a:t>
            </a:r>
            <a:endParaRPr lang="en-US" smtClean="0"/>
          </a:p>
        </p:txBody>
      </p:sp>
      <p:sp>
        <p:nvSpPr>
          <p:cNvPr id="12293" name="Rectangle 3"/>
          <p:cNvSpPr>
            <a:spLocks noGrp="1" noChangeArrowheads="1"/>
          </p:cNvSpPr>
          <p:nvPr>
            <p:ph type="body" idx="1"/>
          </p:nvPr>
        </p:nvSpPr>
        <p:spPr>
          <a:xfrm>
            <a:off x="762000" y="1828800"/>
            <a:ext cx="7543800" cy="3657600"/>
          </a:xfrm>
        </p:spPr>
        <p:txBody>
          <a:bodyPr/>
          <a:lstStyle/>
          <a:p>
            <a:pPr eaLnBrk="1" hangingPunct="1"/>
            <a:r>
              <a:rPr lang="en-US" smtClean="0">
                <a:cs typeface="Times New Roman" pitchFamily="18" charset="0"/>
              </a:rPr>
              <a:t>A backup level defines how much data is to be backed up in comparison with another backup level</a:t>
            </a:r>
          </a:p>
          <a:p>
            <a:pPr eaLnBrk="1" hangingPunct="1"/>
            <a:r>
              <a:rPr lang="en-US" smtClean="0">
                <a:cs typeface="Times New Roman" pitchFamily="18" charset="0"/>
              </a:rPr>
              <a:t>Level 0 is a full backup</a:t>
            </a:r>
          </a:p>
          <a:p>
            <a:pPr eaLnBrk="1" hangingPunct="1"/>
            <a:r>
              <a:rPr lang="en-US" smtClean="0">
                <a:cs typeface="Times New Roman" pitchFamily="18" charset="0"/>
              </a:rPr>
              <a:t>A level 1 backup might be done once per week</a:t>
            </a:r>
          </a:p>
          <a:p>
            <a:pPr eaLnBrk="1" hangingPunct="1"/>
            <a:r>
              <a:rPr lang="en-US" smtClean="0">
                <a:cs typeface="Times New Roman" pitchFamily="18" charset="0"/>
              </a:rPr>
              <a:t>A level 2 backup could then be done each day</a:t>
            </a:r>
          </a:p>
          <a:p>
            <a:pPr eaLnBrk="1" hangingPunct="1"/>
            <a:r>
              <a:rPr lang="en-US" smtClean="0">
                <a:cs typeface="Times New Roman" pitchFamily="18" charset="0"/>
              </a:rPr>
              <a:t>Storing only files that have changed since a full backup is called an incremental backup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028" name="Slide Number Placeholder 5"/>
          <p:cNvSpPr>
            <a:spLocks noGrp="1"/>
          </p:cNvSpPr>
          <p:nvPr>
            <p:ph type="sldNum" sz="quarter" idx="12"/>
          </p:nvPr>
        </p:nvSpPr>
        <p:spPr>
          <a:noFill/>
        </p:spPr>
        <p:txBody>
          <a:bodyPr/>
          <a:lstStyle/>
          <a:p>
            <a:fld id="{DC6B9AE6-BC74-4B68-A402-D02EC76A9BA7}" type="slidenum">
              <a:rPr lang="en-US"/>
              <a:pPr/>
              <a:t>33</a:t>
            </a:fld>
            <a:endParaRPr lang="en-US"/>
          </a:p>
        </p:txBody>
      </p:sp>
      <p:sp>
        <p:nvSpPr>
          <p:cNvPr id="1029" name="Rectangle 2"/>
          <p:cNvSpPr>
            <a:spLocks noGrp="1" noChangeArrowheads="1"/>
          </p:cNvSpPr>
          <p:nvPr>
            <p:ph type="title"/>
          </p:nvPr>
        </p:nvSpPr>
        <p:spPr>
          <a:xfrm>
            <a:off x="685800" y="381000"/>
            <a:ext cx="7772400" cy="1143000"/>
          </a:xfrm>
        </p:spPr>
        <p:txBody>
          <a:bodyPr/>
          <a:lstStyle/>
          <a:p>
            <a:pPr eaLnBrk="1" hangingPunct="1"/>
            <a:r>
              <a:rPr lang="en-US" smtClean="0">
                <a:cs typeface="Times New Roman" pitchFamily="18" charset="0"/>
              </a:rPr>
              <a:t>Backup Levels</a:t>
            </a:r>
          </a:p>
        </p:txBody>
      </p:sp>
      <p:graphicFrame>
        <p:nvGraphicFramePr>
          <p:cNvPr id="1026" name="Object 5"/>
          <p:cNvGraphicFramePr>
            <a:graphicFrameLocks noGrp="1" noChangeAspect="1"/>
          </p:cNvGraphicFramePr>
          <p:nvPr>
            <p:ph idx="1"/>
          </p:nvPr>
        </p:nvGraphicFramePr>
        <p:xfrm>
          <a:off x="762000" y="1828800"/>
          <a:ext cx="7772400" cy="3721100"/>
        </p:xfrm>
        <a:graphic>
          <a:graphicData uri="http://schemas.openxmlformats.org/presentationml/2006/ole">
            <mc:AlternateContent xmlns:mc="http://schemas.openxmlformats.org/markup-compatibility/2006">
              <mc:Choice xmlns:v="urn:schemas-microsoft-com:vml" Requires="v">
                <p:oleObj spid="_x0000_s1027" name="Bitmap Image" r:id="rId3" imgW="6087325" imgH="2914286" progId="PBrush">
                  <p:embed/>
                </p:oleObj>
              </mc:Choice>
              <mc:Fallback>
                <p:oleObj name="Bitmap Image" r:id="rId3" imgW="6087325" imgH="2914286"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772400" cy="372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3315" name="Slide Number Placeholder 5"/>
          <p:cNvSpPr>
            <a:spLocks noGrp="1"/>
          </p:cNvSpPr>
          <p:nvPr>
            <p:ph type="sldNum" sz="quarter" idx="12"/>
          </p:nvPr>
        </p:nvSpPr>
        <p:spPr>
          <a:noFill/>
        </p:spPr>
        <p:txBody>
          <a:bodyPr/>
          <a:lstStyle/>
          <a:p>
            <a:fld id="{8D3CC7B2-7E92-402F-9734-978ADEF1C364}" type="slidenum">
              <a:rPr lang="en-US"/>
              <a:pPr/>
              <a:t>34</a:t>
            </a:fld>
            <a:endParaRPr lang="en-US"/>
          </a:p>
        </p:txBody>
      </p:sp>
      <p:sp>
        <p:nvSpPr>
          <p:cNvPr id="13316" name="Rectangle 2"/>
          <p:cNvSpPr>
            <a:spLocks noGrp="1" noChangeArrowheads="1"/>
          </p:cNvSpPr>
          <p:nvPr>
            <p:ph type="title"/>
          </p:nvPr>
        </p:nvSpPr>
        <p:spPr>
          <a:xfrm>
            <a:off x="762000" y="609600"/>
            <a:ext cx="7772400" cy="1143000"/>
          </a:xfrm>
        </p:spPr>
        <p:txBody>
          <a:bodyPr>
            <a:normAutofit fontScale="90000"/>
          </a:bodyPr>
          <a:lstStyle/>
          <a:p>
            <a:pPr eaLnBrk="1" hangingPunct="1"/>
            <a:r>
              <a:rPr lang="en-US" smtClean="0">
                <a:cs typeface="Times New Roman" pitchFamily="18" charset="0"/>
              </a:rPr>
              <a:t>Restoring a File from a Three-Level Backup</a:t>
            </a:r>
            <a:endParaRPr lang="en-US" smtClean="0"/>
          </a:p>
        </p:txBody>
      </p:sp>
      <p:sp>
        <p:nvSpPr>
          <p:cNvPr id="13317" name="Rectangle 3"/>
          <p:cNvSpPr>
            <a:spLocks noGrp="1" noChangeArrowheads="1"/>
          </p:cNvSpPr>
          <p:nvPr>
            <p:ph type="body" idx="1"/>
          </p:nvPr>
        </p:nvSpPr>
        <p:spPr>
          <a:xfrm>
            <a:off x="762000" y="2438400"/>
            <a:ext cx="7543800" cy="2895600"/>
          </a:xfrm>
        </p:spPr>
        <p:txBody>
          <a:bodyPr/>
          <a:lstStyle/>
          <a:p>
            <a:pPr eaLnBrk="1" hangingPunct="1"/>
            <a:r>
              <a:rPr lang="en-US" smtClean="0">
                <a:cs typeface="Times New Roman" pitchFamily="18" charset="0"/>
              </a:rPr>
              <a:t>To locate a file you should follow the steps:</a:t>
            </a:r>
          </a:p>
          <a:p>
            <a:pPr lvl="1" eaLnBrk="1" hangingPunct="1"/>
            <a:r>
              <a:rPr lang="en-US" smtClean="0">
                <a:cs typeface="Times New Roman" pitchFamily="18" charset="0"/>
              </a:rPr>
              <a:t>Check the most recent level 2 backup</a:t>
            </a:r>
          </a:p>
          <a:p>
            <a:pPr lvl="1" eaLnBrk="1" hangingPunct="1"/>
            <a:r>
              <a:rPr lang="en-US" smtClean="0">
                <a:cs typeface="Times New Roman" pitchFamily="18" charset="0"/>
              </a:rPr>
              <a:t>Check the most recent level 1 backup</a:t>
            </a:r>
          </a:p>
          <a:p>
            <a:pPr lvl="1" eaLnBrk="1" hangingPunct="1"/>
            <a:r>
              <a:rPr lang="en-US" smtClean="0">
                <a:cs typeface="Times New Roman" pitchFamily="18" charset="0"/>
              </a:rPr>
              <a:t>Check the most recent level 0 backup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052" name="Slide Number Placeholder 5"/>
          <p:cNvSpPr>
            <a:spLocks noGrp="1"/>
          </p:cNvSpPr>
          <p:nvPr>
            <p:ph type="sldNum" sz="quarter" idx="12"/>
          </p:nvPr>
        </p:nvSpPr>
        <p:spPr>
          <a:noFill/>
        </p:spPr>
        <p:txBody>
          <a:bodyPr/>
          <a:lstStyle/>
          <a:p>
            <a:fld id="{31825D09-19AF-48B1-81DD-DFA7B14E0CBA}" type="slidenum">
              <a:rPr lang="en-US"/>
              <a:pPr/>
              <a:t>35</a:t>
            </a:fld>
            <a:endParaRPr lang="en-US"/>
          </a:p>
        </p:txBody>
      </p:sp>
      <p:sp>
        <p:nvSpPr>
          <p:cNvPr id="2053"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smtClean="0">
                <a:cs typeface="Times New Roman" pitchFamily="18" charset="0"/>
              </a:rPr>
              <a:t>Restoring Data from a Three-Level Set of Backup Media</a:t>
            </a:r>
          </a:p>
        </p:txBody>
      </p:sp>
      <p:graphicFrame>
        <p:nvGraphicFramePr>
          <p:cNvPr id="2050" name="Object 4"/>
          <p:cNvGraphicFramePr>
            <a:graphicFrameLocks noGrp="1" noChangeAspect="1"/>
          </p:cNvGraphicFramePr>
          <p:nvPr>
            <p:ph idx="1"/>
          </p:nvPr>
        </p:nvGraphicFramePr>
        <p:xfrm>
          <a:off x="2514600" y="1752600"/>
          <a:ext cx="3321050" cy="4114800"/>
        </p:xfrm>
        <a:graphic>
          <a:graphicData uri="http://schemas.openxmlformats.org/presentationml/2006/ole">
            <mc:AlternateContent xmlns:mc="http://schemas.openxmlformats.org/markup-compatibility/2006">
              <mc:Choice xmlns:v="urn:schemas-microsoft-com:vml" Requires="v">
                <p:oleObj spid="_x0000_s2051" name="Bitmap Image" r:id="rId3" imgW="2629267" imgH="3258005" progId="PBrush">
                  <p:embed/>
                </p:oleObj>
              </mc:Choice>
              <mc:Fallback>
                <p:oleObj name="Bitmap Image" r:id="rId3" imgW="2629267" imgH="325800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332105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4339" name="Slide Number Placeholder 5"/>
          <p:cNvSpPr>
            <a:spLocks noGrp="1"/>
          </p:cNvSpPr>
          <p:nvPr>
            <p:ph type="sldNum" sz="quarter" idx="12"/>
          </p:nvPr>
        </p:nvSpPr>
        <p:spPr>
          <a:noFill/>
        </p:spPr>
        <p:txBody>
          <a:bodyPr/>
          <a:lstStyle/>
          <a:p>
            <a:fld id="{39C9A820-50CA-4E45-8189-4FDFB06A2CD3}" type="slidenum">
              <a:rPr lang="en-US"/>
              <a:pPr/>
              <a:t>36</a:t>
            </a:fld>
            <a:endParaRPr lang="en-US"/>
          </a:p>
        </p:txBody>
      </p:sp>
      <p:sp>
        <p:nvSpPr>
          <p:cNvPr id="14340" name="Rectangle 2"/>
          <p:cNvSpPr>
            <a:spLocks noGrp="1" noChangeArrowheads="1"/>
          </p:cNvSpPr>
          <p:nvPr>
            <p:ph type="title"/>
          </p:nvPr>
        </p:nvSpPr>
        <p:spPr>
          <a:xfrm>
            <a:off x="762000" y="609600"/>
            <a:ext cx="7772400" cy="1143000"/>
          </a:xfrm>
        </p:spPr>
        <p:txBody>
          <a:bodyPr>
            <a:normAutofit fontScale="90000"/>
          </a:bodyPr>
          <a:lstStyle/>
          <a:p>
            <a:pPr eaLnBrk="1" hangingPunct="1"/>
            <a:r>
              <a:rPr lang="en-US" smtClean="0">
                <a:cs typeface="Times New Roman" pitchFamily="18" charset="0"/>
              </a:rPr>
              <a:t>Managing and Storing Backup Media</a:t>
            </a:r>
            <a:endParaRPr lang="en-US" smtClean="0"/>
          </a:p>
        </p:txBody>
      </p:sp>
      <p:sp>
        <p:nvSpPr>
          <p:cNvPr id="14341" name="Rectangle 3"/>
          <p:cNvSpPr>
            <a:spLocks noGrp="1" noChangeArrowheads="1"/>
          </p:cNvSpPr>
          <p:nvPr>
            <p:ph type="body" idx="1"/>
          </p:nvPr>
        </p:nvSpPr>
        <p:spPr>
          <a:xfrm>
            <a:off x="990600" y="2286000"/>
            <a:ext cx="6934200" cy="2971800"/>
          </a:xfrm>
        </p:spPr>
        <p:txBody>
          <a:bodyPr/>
          <a:lstStyle/>
          <a:p>
            <a:pPr eaLnBrk="1" hangingPunct="1"/>
            <a:r>
              <a:rPr lang="en-US" smtClean="0">
                <a:cs typeface="Times New Roman" pitchFamily="18" charset="0"/>
              </a:rPr>
              <a:t>You must determine how many backup media you will need (disks, tapes, cartridges) for each level</a:t>
            </a:r>
          </a:p>
          <a:p>
            <a:pPr eaLnBrk="1" hangingPunct="1"/>
            <a:r>
              <a:rPr lang="en-US" smtClean="0">
                <a:cs typeface="Times New Roman" pitchFamily="18" charset="0"/>
              </a:rPr>
              <a:t>The strategy for off-site storage depends on how critical data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3076" name="Slide Number Placeholder 5"/>
          <p:cNvSpPr>
            <a:spLocks noGrp="1"/>
          </p:cNvSpPr>
          <p:nvPr>
            <p:ph type="sldNum" sz="quarter" idx="12"/>
          </p:nvPr>
        </p:nvSpPr>
        <p:spPr>
          <a:noFill/>
        </p:spPr>
        <p:txBody>
          <a:bodyPr/>
          <a:lstStyle/>
          <a:p>
            <a:fld id="{E12F6B74-A666-4BBF-BC03-45272BF17F84}" type="slidenum">
              <a:rPr lang="en-US"/>
              <a:pPr/>
              <a:t>37</a:t>
            </a:fld>
            <a:endParaRPr lang="en-US"/>
          </a:p>
        </p:txBody>
      </p:sp>
      <p:sp>
        <p:nvSpPr>
          <p:cNvPr id="3077"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smtClean="0">
                <a:cs typeface="Times New Roman" pitchFamily="18" charset="0"/>
              </a:rPr>
              <a:t>Multiple Tapes Used for a Three-Level Backup Plan</a:t>
            </a:r>
          </a:p>
        </p:txBody>
      </p:sp>
      <p:graphicFrame>
        <p:nvGraphicFramePr>
          <p:cNvPr id="3074" name="Object 4"/>
          <p:cNvGraphicFramePr>
            <a:graphicFrameLocks noGrp="1" noChangeAspect="1"/>
          </p:cNvGraphicFramePr>
          <p:nvPr>
            <p:ph idx="1"/>
          </p:nvPr>
        </p:nvGraphicFramePr>
        <p:xfrm>
          <a:off x="685800" y="1752600"/>
          <a:ext cx="7772400" cy="3849688"/>
        </p:xfrm>
        <a:graphic>
          <a:graphicData uri="http://schemas.openxmlformats.org/presentationml/2006/ole">
            <mc:AlternateContent xmlns:mc="http://schemas.openxmlformats.org/markup-compatibility/2006">
              <mc:Choice xmlns:v="urn:schemas-microsoft-com:vml" Requires="v">
                <p:oleObj spid="_x0000_s3075" name="Bitmap Image" r:id="rId3" imgW="6076190" imgH="3010320" progId="PBrush">
                  <p:embed/>
                </p:oleObj>
              </mc:Choice>
              <mc:Fallback>
                <p:oleObj name="Bitmap Image" r:id="rId3" imgW="6076190" imgH="301032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7772400" cy="384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5363" name="Slide Number Placeholder 5"/>
          <p:cNvSpPr>
            <a:spLocks noGrp="1"/>
          </p:cNvSpPr>
          <p:nvPr>
            <p:ph type="sldNum" sz="quarter" idx="12"/>
          </p:nvPr>
        </p:nvSpPr>
        <p:spPr>
          <a:noFill/>
        </p:spPr>
        <p:txBody>
          <a:bodyPr/>
          <a:lstStyle/>
          <a:p>
            <a:fld id="{0F5C8FE1-EE22-4CD9-B9F5-174D221719EA}" type="slidenum">
              <a:rPr lang="en-US"/>
              <a:pPr/>
              <a:t>38</a:t>
            </a:fld>
            <a:endParaRPr lang="en-US"/>
          </a:p>
        </p:txBody>
      </p:sp>
      <p:sp>
        <p:nvSpPr>
          <p:cNvPr id="15364"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Backing Up the Root File System</a:t>
            </a:r>
            <a:endParaRPr lang="en-US" smtClean="0"/>
          </a:p>
        </p:txBody>
      </p:sp>
      <p:sp>
        <p:nvSpPr>
          <p:cNvPr id="15365"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Back up the root file system</a:t>
            </a:r>
          </a:p>
          <a:p>
            <a:pPr eaLnBrk="1" hangingPunct="1"/>
            <a:r>
              <a:rPr lang="en-US" smtClean="0">
                <a:cs typeface="Times New Roman" pitchFamily="18" charset="0"/>
              </a:rPr>
              <a:t>Prepare to restore critical applications</a:t>
            </a:r>
          </a:p>
          <a:p>
            <a:pPr eaLnBrk="1" hangingPunct="1"/>
            <a:r>
              <a:rPr lang="en-US" smtClean="0">
                <a:cs typeface="Times New Roman" pitchFamily="18" charset="0"/>
              </a:rPr>
              <a:t>Back up files:</a:t>
            </a:r>
          </a:p>
          <a:p>
            <a:pPr lvl="1" eaLnBrk="1" hangingPunct="1"/>
            <a:r>
              <a:rPr lang="en-US" smtClean="0">
                <a:cs typeface="Times New Roman" pitchFamily="18" charset="0"/>
              </a:rPr>
              <a:t>The kernel modules</a:t>
            </a:r>
          </a:p>
          <a:p>
            <a:pPr lvl="1" eaLnBrk="1" hangingPunct="1"/>
            <a:r>
              <a:rPr lang="en-US" smtClean="0">
                <a:cs typeface="Times New Roman" pitchFamily="18" charset="0"/>
              </a:rPr>
              <a:t>Configuration files</a:t>
            </a:r>
          </a:p>
          <a:p>
            <a:pPr lvl="1" eaLnBrk="1" hangingPunct="1"/>
            <a:r>
              <a:rPr lang="en-US" smtClean="0">
                <a:cs typeface="Times New Roman" pitchFamily="18" charset="0"/>
              </a:rPr>
              <a:t>File indexes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6387" name="Slide Number Placeholder 5"/>
          <p:cNvSpPr>
            <a:spLocks noGrp="1"/>
          </p:cNvSpPr>
          <p:nvPr>
            <p:ph type="sldNum" sz="quarter" idx="12"/>
          </p:nvPr>
        </p:nvSpPr>
        <p:spPr>
          <a:noFill/>
        </p:spPr>
        <p:txBody>
          <a:bodyPr/>
          <a:lstStyle/>
          <a:p>
            <a:fld id="{718A63B1-DFBD-4947-97DD-6580906553C7}" type="slidenum">
              <a:rPr lang="en-US"/>
              <a:pPr/>
              <a:t>39</a:t>
            </a:fld>
            <a:endParaRPr lang="en-US"/>
          </a:p>
        </p:txBody>
      </p:sp>
      <p:sp>
        <p:nvSpPr>
          <p:cNvPr id="16388"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Hardware and Software Issues</a:t>
            </a:r>
            <a:endParaRPr lang="en-US" smtClean="0"/>
          </a:p>
        </p:txBody>
      </p:sp>
      <p:sp>
        <p:nvSpPr>
          <p:cNvPr id="16389" name="Rectangle 3"/>
          <p:cNvSpPr>
            <a:spLocks noGrp="1" noChangeArrowheads="1"/>
          </p:cNvSpPr>
          <p:nvPr>
            <p:ph type="body" idx="1"/>
          </p:nvPr>
        </p:nvSpPr>
        <p:spPr>
          <a:xfrm>
            <a:off x="1066800" y="1981200"/>
            <a:ext cx="6934200" cy="4191000"/>
          </a:xfrm>
        </p:spPr>
        <p:txBody>
          <a:bodyPr/>
          <a:lstStyle/>
          <a:p>
            <a:pPr eaLnBrk="1" hangingPunct="1"/>
            <a:r>
              <a:rPr lang="en-US" smtClean="0">
                <a:cs typeface="Times New Roman" pitchFamily="18" charset="0"/>
              </a:rPr>
              <a:t>Linux includes all the necessary software utilities for many backup tasks</a:t>
            </a:r>
          </a:p>
          <a:p>
            <a:pPr eaLnBrk="1" hangingPunct="1"/>
            <a:r>
              <a:rPr lang="en-US" smtClean="0">
                <a:cs typeface="Times New Roman" pitchFamily="18" charset="0"/>
              </a:rPr>
              <a:t>Many different hardware devices are available for backing up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lvl="1" algn="just"/>
            <a:r>
              <a:rPr lang="en-US" sz="2000" dirty="0" smtClean="0"/>
              <a:t>The default kernel supports an enormous variety of the most common hardware, but no single system needs all of that support. You might want to create a new kernel that includes support for only the hardware actually installed on your system.</a:t>
            </a:r>
            <a:endParaRPr lang="en-IN" sz="2000" dirty="0" smtClean="0"/>
          </a:p>
          <a:p>
            <a:pPr lvl="1" algn="just"/>
            <a:r>
              <a:rPr lang="en-US" sz="2000" dirty="0" smtClean="0"/>
              <a:t>If you have a system with hardware not supported when you installed Red Hat Linux or for which only experimental support was available, you can rebuild the kernel to include that support once it becomes available or to improve existing support.</a:t>
            </a:r>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7411" name="Slide Number Placeholder 5"/>
          <p:cNvSpPr>
            <a:spLocks noGrp="1"/>
          </p:cNvSpPr>
          <p:nvPr>
            <p:ph type="sldNum" sz="quarter" idx="12"/>
          </p:nvPr>
        </p:nvSpPr>
        <p:spPr>
          <a:noFill/>
        </p:spPr>
        <p:txBody>
          <a:bodyPr/>
          <a:lstStyle/>
          <a:p>
            <a:fld id="{06806454-8574-4457-9825-1983C8C82865}" type="slidenum">
              <a:rPr lang="en-US"/>
              <a:pPr/>
              <a:t>40</a:t>
            </a:fld>
            <a:endParaRPr lang="en-US"/>
          </a:p>
        </p:txBody>
      </p:sp>
      <p:sp>
        <p:nvSpPr>
          <p:cNvPr id="17412"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Choosing Backup Media</a:t>
            </a:r>
            <a:endParaRPr lang="en-US" smtClean="0"/>
          </a:p>
        </p:txBody>
      </p:sp>
      <p:sp>
        <p:nvSpPr>
          <p:cNvPr id="17413" name="Rectangle 3"/>
          <p:cNvSpPr>
            <a:spLocks noGrp="1" noChangeArrowheads="1"/>
          </p:cNvSpPr>
          <p:nvPr>
            <p:ph type="body" idx="1"/>
          </p:nvPr>
        </p:nvSpPr>
        <p:spPr>
          <a:xfrm>
            <a:off x="838200" y="2209800"/>
            <a:ext cx="7543800" cy="3048000"/>
          </a:xfrm>
        </p:spPr>
        <p:txBody>
          <a:bodyPr/>
          <a:lstStyle/>
          <a:p>
            <a:pPr eaLnBrk="1" hangingPunct="1"/>
            <a:r>
              <a:rPr lang="en-US" smtClean="0">
                <a:cs typeface="Times New Roman" pitchFamily="18" charset="0"/>
              </a:rPr>
              <a:t>Storage space is measured according to its cost per megabyte or per gigabyte</a:t>
            </a:r>
          </a:p>
          <a:p>
            <a:pPr eaLnBrk="1" hangingPunct="1"/>
            <a:r>
              <a:rPr lang="en-US" smtClean="0">
                <a:cs typeface="Times New Roman" pitchFamily="18" charset="0"/>
              </a:rPr>
              <a:t>You normally have multiple copies of the data on your system, backed up at different times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8435" name="Slide Number Placeholder 5"/>
          <p:cNvSpPr>
            <a:spLocks noGrp="1"/>
          </p:cNvSpPr>
          <p:nvPr>
            <p:ph type="sldNum" sz="quarter" idx="12"/>
          </p:nvPr>
        </p:nvSpPr>
        <p:spPr>
          <a:noFill/>
        </p:spPr>
        <p:txBody>
          <a:bodyPr/>
          <a:lstStyle/>
          <a:p>
            <a:fld id="{72C4E278-C177-494F-9D61-4707C94887C1}" type="slidenum">
              <a:rPr lang="en-US"/>
              <a:pPr/>
              <a:t>41</a:t>
            </a:fld>
            <a:endParaRPr lang="en-US"/>
          </a:p>
        </p:txBody>
      </p:sp>
      <p:sp>
        <p:nvSpPr>
          <p:cNvPr id="18436"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Magnetic Media</a:t>
            </a:r>
            <a:endParaRPr lang="en-US" smtClean="0"/>
          </a:p>
        </p:txBody>
      </p:sp>
      <p:sp>
        <p:nvSpPr>
          <p:cNvPr id="18437"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There are several types of magnetic media for backing up data:</a:t>
            </a:r>
          </a:p>
          <a:p>
            <a:pPr lvl="1" eaLnBrk="1" hangingPunct="1"/>
            <a:r>
              <a:rPr lang="en-US" smtClean="0">
                <a:cs typeface="Times New Roman" pitchFamily="18" charset="0"/>
              </a:rPr>
              <a:t>RAID hard disks</a:t>
            </a:r>
          </a:p>
          <a:p>
            <a:pPr lvl="1" eaLnBrk="1" hangingPunct="1"/>
            <a:r>
              <a:rPr lang="en-US" smtClean="0">
                <a:cs typeface="Times New Roman" pitchFamily="18" charset="0"/>
              </a:rPr>
              <a:t>Floppy disks</a:t>
            </a:r>
          </a:p>
          <a:p>
            <a:pPr lvl="1" eaLnBrk="1" hangingPunct="1"/>
            <a:r>
              <a:rPr lang="en-US" smtClean="0">
                <a:cs typeface="Times New Roman" pitchFamily="18" charset="0"/>
              </a:rPr>
              <a:t>Removable magnetic media</a:t>
            </a:r>
          </a:p>
          <a:p>
            <a:pPr lvl="1" eaLnBrk="1" hangingPunct="1"/>
            <a:r>
              <a:rPr lang="en-US" smtClean="0">
                <a:cs typeface="Times New Roman" pitchFamily="18" charset="0"/>
              </a:rPr>
              <a:t>Removable hard disks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19459" name="Slide Number Placeholder 5"/>
          <p:cNvSpPr>
            <a:spLocks noGrp="1"/>
          </p:cNvSpPr>
          <p:nvPr>
            <p:ph type="sldNum" sz="quarter" idx="12"/>
          </p:nvPr>
        </p:nvSpPr>
        <p:spPr>
          <a:noFill/>
        </p:spPr>
        <p:txBody>
          <a:bodyPr/>
          <a:lstStyle/>
          <a:p>
            <a:fld id="{BD14E8DB-A7C5-4AA9-98DC-8FCD3C6D9682}" type="slidenum">
              <a:rPr lang="en-US"/>
              <a:pPr/>
              <a:t>42</a:t>
            </a:fld>
            <a:endParaRPr lang="en-US"/>
          </a:p>
        </p:txBody>
      </p:sp>
      <p:sp>
        <p:nvSpPr>
          <p:cNvPr id="19460"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Optical Media</a:t>
            </a:r>
            <a:endParaRPr lang="en-US" smtClean="0"/>
          </a:p>
        </p:txBody>
      </p:sp>
      <p:sp>
        <p:nvSpPr>
          <p:cNvPr id="19461" name="Rectangle 3"/>
          <p:cNvSpPr>
            <a:spLocks noGrp="1" noChangeArrowheads="1"/>
          </p:cNvSpPr>
          <p:nvPr>
            <p:ph type="body" idx="1"/>
          </p:nvPr>
        </p:nvSpPr>
        <p:spPr>
          <a:xfrm>
            <a:off x="762000" y="1828800"/>
            <a:ext cx="7543800" cy="3505200"/>
          </a:xfrm>
        </p:spPr>
        <p:txBody>
          <a:bodyPr/>
          <a:lstStyle/>
          <a:p>
            <a:pPr eaLnBrk="1" hangingPunct="1"/>
            <a:r>
              <a:rPr lang="en-US" smtClean="0">
                <a:cs typeface="Times New Roman" pitchFamily="18" charset="0"/>
              </a:rPr>
              <a:t>Optical media include:</a:t>
            </a:r>
          </a:p>
          <a:p>
            <a:pPr lvl="1" eaLnBrk="1" hangingPunct="1"/>
            <a:r>
              <a:rPr lang="en-US" smtClean="0">
                <a:cs typeface="Times New Roman" pitchFamily="18" charset="0"/>
              </a:rPr>
              <a:t>CDs</a:t>
            </a:r>
          </a:p>
          <a:p>
            <a:pPr lvl="1" eaLnBrk="1" hangingPunct="1"/>
            <a:r>
              <a:rPr lang="en-US" smtClean="0">
                <a:cs typeface="Times New Roman" pitchFamily="18" charset="0"/>
              </a:rPr>
              <a:t>DVD-RAM disks</a:t>
            </a:r>
          </a:p>
          <a:p>
            <a:pPr eaLnBrk="1" hangingPunct="1"/>
            <a:r>
              <a:rPr lang="en-US" smtClean="0">
                <a:cs typeface="Times New Roman" pitchFamily="18" charset="0"/>
              </a:rPr>
              <a:t>Standard CDs are a valuable method of exchanging data with suppliers and also of easily creating data archives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0483" name="Slide Number Placeholder 5"/>
          <p:cNvSpPr>
            <a:spLocks noGrp="1"/>
          </p:cNvSpPr>
          <p:nvPr>
            <p:ph type="sldNum" sz="quarter" idx="12"/>
          </p:nvPr>
        </p:nvSpPr>
        <p:spPr>
          <a:noFill/>
        </p:spPr>
        <p:txBody>
          <a:bodyPr/>
          <a:lstStyle/>
          <a:p>
            <a:fld id="{9E1D224E-9DD1-46BC-813C-E97ABD39B41E}" type="slidenum">
              <a:rPr lang="en-US"/>
              <a:pPr/>
              <a:t>43</a:t>
            </a:fld>
            <a:endParaRPr lang="en-US"/>
          </a:p>
        </p:txBody>
      </p:sp>
      <p:sp>
        <p:nvSpPr>
          <p:cNvPr id="20484"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Comparing Devices</a:t>
            </a:r>
            <a:endParaRPr lang="en-US" smtClean="0"/>
          </a:p>
        </p:txBody>
      </p:sp>
      <p:sp>
        <p:nvSpPr>
          <p:cNvPr id="20485" name="Rectangle 3"/>
          <p:cNvSpPr>
            <a:spLocks noGrp="1" noChangeArrowheads="1"/>
          </p:cNvSpPr>
          <p:nvPr>
            <p:ph type="body" idx="1"/>
          </p:nvPr>
        </p:nvSpPr>
        <p:spPr>
          <a:xfrm>
            <a:off x="838200" y="2209800"/>
            <a:ext cx="7543800" cy="2895600"/>
          </a:xfrm>
        </p:spPr>
        <p:txBody>
          <a:bodyPr>
            <a:normAutofit lnSpcReduction="10000"/>
          </a:bodyPr>
          <a:lstStyle/>
          <a:p>
            <a:pPr eaLnBrk="1" hangingPunct="1"/>
            <a:r>
              <a:rPr lang="en-US" smtClean="0">
                <a:cs typeface="Times New Roman" pitchFamily="18" charset="0"/>
              </a:rPr>
              <a:t>Different backup devices vary in speed, storage capacity, technologies used, availability, and cost, among other factors</a:t>
            </a:r>
          </a:p>
          <a:p>
            <a:pPr eaLnBrk="1" hangingPunct="1"/>
            <a:r>
              <a:rPr lang="en-US" smtClean="0">
                <a:cs typeface="Times New Roman" pitchFamily="18" charset="0"/>
              </a:rPr>
              <a:t>Legacy systems -computer systems that an organization already owns</a:t>
            </a:r>
          </a:p>
          <a:p>
            <a:pPr eaLnBrk="1" hangingPunct="1"/>
            <a:r>
              <a:rPr lang="en-US" smtClean="0">
                <a:cs typeface="Times New Roman" pitchFamily="18" charset="0"/>
              </a:rPr>
              <a:t>Many device specifications include the mean time between failures (MTBF)</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1507" name="Slide Number Placeholder 5"/>
          <p:cNvSpPr>
            <a:spLocks noGrp="1"/>
          </p:cNvSpPr>
          <p:nvPr>
            <p:ph type="sldNum" sz="quarter" idx="12"/>
          </p:nvPr>
        </p:nvSpPr>
        <p:spPr>
          <a:noFill/>
        </p:spPr>
        <p:txBody>
          <a:bodyPr/>
          <a:lstStyle/>
          <a:p>
            <a:fld id="{8B0A67FF-599B-4912-BEC0-C9CD43C99FDE}" type="slidenum">
              <a:rPr lang="en-US"/>
              <a:pPr/>
              <a:t>44</a:t>
            </a:fld>
            <a:endParaRPr lang="en-US"/>
          </a:p>
        </p:txBody>
      </p:sp>
      <p:sp>
        <p:nvSpPr>
          <p:cNvPr id="21508" name="Rectangle 2"/>
          <p:cNvSpPr>
            <a:spLocks noGrp="1" noChangeArrowheads="1"/>
          </p:cNvSpPr>
          <p:nvPr>
            <p:ph type="title"/>
          </p:nvPr>
        </p:nvSpPr>
        <p:spPr>
          <a:xfrm>
            <a:off x="762000" y="609600"/>
            <a:ext cx="7772400" cy="1143000"/>
          </a:xfrm>
        </p:spPr>
        <p:txBody>
          <a:bodyPr>
            <a:normAutofit fontScale="90000"/>
          </a:bodyPr>
          <a:lstStyle/>
          <a:p>
            <a:pPr eaLnBrk="1" hangingPunct="1"/>
            <a:r>
              <a:rPr lang="en-US" smtClean="0">
                <a:cs typeface="Times New Roman" pitchFamily="18" charset="0"/>
              </a:rPr>
              <a:t>Verification, Permissions, and Compression</a:t>
            </a:r>
            <a:endParaRPr lang="en-US" smtClean="0"/>
          </a:p>
        </p:txBody>
      </p:sp>
      <p:sp>
        <p:nvSpPr>
          <p:cNvPr id="21509"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Backups should be verified regularly to be certain that data is recoverable from the backup media</a:t>
            </a:r>
          </a:p>
          <a:p>
            <a:pPr eaLnBrk="1" hangingPunct="1"/>
            <a:r>
              <a:rPr lang="en-US" smtClean="0">
                <a:cs typeface="Times New Roman" pitchFamily="18" charset="0"/>
              </a:rPr>
              <a:t>Verification includes following steps:</a:t>
            </a:r>
          </a:p>
          <a:p>
            <a:pPr lvl="1" eaLnBrk="1" hangingPunct="1"/>
            <a:r>
              <a:rPr lang="en-US" smtClean="0">
                <a:cs typeface="Times New Roman" pitchFamily="18" charset="0"/>
              </a:rPr>
              <a:t>Pick a randomly selected backup file</a:t>
            </a:r>
          </a:p>
          <a:p>
            <a:pPr lvl="1" eaLnBrk="1" hangingPunct="1"/>
            <a:r>
              <a:rPr lang="en-US" smtClean="0">
                <a:cs typeface="Times New Roman" pitchFamily="18" charset="0"/>
              </a:rPr>
              <a:t>Check the file listing on the tape by querying for the contents of the backup media</a:t>
            </a:r>
          </a:p>
          <a:p>
            <a:pPr lvl="1" eaLnBrk="1" hangingPunct="1"/>
            <a:r>
              <a:rPr lang="en-US" smtClean="0">
                <a:cs typeface="Times New Roman" pitchFamily="18" charset="0"/>
              </a:rPr>
              <a:t>Restore a randomly selected file to the /tmp directory of your Linux system and compare with the original file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2531" name="Slide Number Placeholder 5"/>
          <p:cNvSpPr>
            <a:spLocks noGrp="1"/>
          </p:cNvSpPr>
          <p:nvPr>
            <p:ph type="sldNum" sz="quarter" idx="12"/>
          </p:nvPr>
        </p:nvSpPr>
        <p:spPr>
          <a:noFill/>
        </p:spPr>
        <p:txBody>
          <a:bodyPr/>
          <a:lstStyle/>
          <a:p>
            <a:fld id="{AE313793-C8F4-4F1B-B815-A81A710BA8AF}" type="slidenum">
              <a:rPr lang="en-US"/>
              <a:pPr/>
              <a:t>45</a:t>
            </a:fld>
            <a:endParaRPr lang="en-US"/>
          </a:p>
        </p:txBody>
      </p:sp>
      <p:sp>
        <p:nvSpPr>
          <p:cNvPr id="22532" name="Rectangle 2"/>
          <p:cNvSpPr>
            <a:spLocks noGrp="1" noChangeArrowheads="1"/>
          </p:cNvSpPr>
          <p:nvPr>
            <p:ph type="title"/>
          </p:nvPr>
        </p:nvSpPr>
        <p:spPr>
          <a:xfrm>
            <a:off x="762000" y="609600"/>
            <a:ext cx="7772400" cy="1143000"/>
          </a:xfrm>
        </p:spPr>
        <p:txBody>
          <a:bodyPr>
            <a:normAutofit fontScale="90000"/>
          </a:bodyPr>
          <a:lstStyle/>
          <a:p>
            <a:pPr eaLnBrk="1" hangingPunct="1"/>
            <a:r>
              <a:rPr lang="en-US" smtClean="0">
                <a:cs typeface="Times New Roman" pitchFamily="18" charset="0"/>
              </a:rPr>
              <a:t>Verification, Permissions, and Compression</a:t>
            </a:r>
            <a:endParaRPr lang="en-US" smtClean="0"/>
          </a:p>
        </p:txBody>
      </p:sp>
      <p:sp>
        <p:nvSpPr>
          <p:cNvPr id="22533"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File permissions must be part of a valid backup in order to avoid problems when files are restored</a:t>
            </a:r>
          </a:p>
          <a:p>
            <a:pPr eaLnBrk="1" hangingPunct="1"/>
            <a:r>
              <a:rPr lang="en-US" smtClean="0">
                <a:cs typeface="Times New Roman" pitchFamily="18" charset="0"/>
              </a:rPr>
              <a:t>Compression is commonly used when backing up data</a:t>
            </a:r>
          </a:p>
          <a:p>
            <a:pPr eaLnBrk="1" hangingPunct="1"/>
            <a:r>
              <a:rPr lang="en-US" smtClean="0">
                <a:cs typeface="Times New Roman" pitchFamily="18" charset="0"/>
              </a:rPr>
              <a:t>Compression increases vulnerability in case of corrupted data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3555" name="Slide Number Placeholder 5"/>
          <p:cNvSpPr>
            <a:spLocks noGrp="1"/>
          </p:cNvSpPr>
          <p:nvPr>
            <p:ph type="sldNum" sz="quarter" idx="12"/>
          </p:nvPr>
        </p:nvSpPr>
        <p:spPr>
          <a:noFill/>
        </p:spPr>
        <p:txBody>
          <a:bodyPr/>
          <a:lstStyle/>
          <a:p>
            <a:fld id="{4202DA50-E571-47FF-BF12-5C786FAC1A3B}" type="slidenum">
              <a:rPr lang="en-US"/>
              <a:pPr/>
              <a:t>46</a:t>
            </a:fld>
            <a:endParaRPr lang="en-US"/>
          </a:p>
        </p:txBody>
      </p:sp>
      <p:sp>
        <p:nvSpPr>
          <p:cNvPr id="23556"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Using Linux Backup Utilities</a:t>
            </a:r>
            <a:endParaRPr lang="en-US" smtClean="0"/>
          </a:p>
        </p:txBody>
      </p:sp>
      <p:sp>
        <p:nvSpPr>
          <p:cNvPr id="23557"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The tar and cpio command-line utilities are commonly used for simple backups on every Linux system</a:t>
            </a:r>
          </a:p>
          <a:p>
            <a:pPr eaLnBrk="1" hangingPunct="1"/>
            <a:r>
              <a:rPr lang="en-US" smtClean="0">
                <a:cs typeface="Times New Roman" pitchFamily="18" charset="0"/>
              </a:rPr>
              <a:t>Popular commercial backup utilities include features:</a:t>
            </a:r>
          </a:p>
          <a:p>
            <a:pPr lvl="1" eaLnBrk="1" hangingPunct="1"/>
            <a:r>
              <a:rPr lang="en-US" smtClean="0">
                <a:cs typeface="Times New Roman" pitchFamily="18" charset="0"/>
              </a:rPr>
              <a:t>Tracking tapes</a:t>
            </a:r>
          </a:p>
          <a:p>
            <a:pPr lvl="1" eaLnBrk="1" hangingPunct="1"/>
            <a:r>
              <a:rPr lang="en-US" smtClean="0">
                <a:cs typeface="Times New Roman" pitchFamily="18" charset="0"/>
              </a:rPr>
              <a:t>Keeping online indexes of each backup</a:t>
            </a:r>
          </a:p>
          <a:p>
            <a:pPr lvl="1" eaLnBrk="1" hangingPunct="1"/>
            <a:r>
              <a:rPr lang="en-US" smtClean="0">
                <a:cs typeface="Times New Roman" pitchFamily="18" charset="0"/>
              </a:rPr>
              <a:t>Automating schedules for unattended backup</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4579" name="Slide Number Placeholder 5"/>
          <p:cNvSpPr>
            <a:spLocks noGrp="1"/>
          </p:cNvSpPr>
          <p:nvPr>
            <p:ph type="sldNum" sz="quarter" idx="12"/>
          </p:nvPr>
        </p:nvSpPr>
        <p:spPr>
          <a:noFill/>
        </p:spPr>
        <p:txBody>
          <a:bodyPr/>
          <a:lstStyle/>
          <a:p>
            <a:fld id="{A144F2B3-E207-4295-92E1-0A84512ACB1C}" type="slidenum">
              <a:rPr lang="en-US"/>
              <a:pPr/>
              <a:t>47</a:t>
            </a:fld>
            <a:endParaRPr lang="en-US"/>
          </a:p>
        </p:txBody>
      </p:sp>
      <p:sp>
        <p:nvSpPr>
          <p:cNvPr id="24580"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Using tar and cpio</a:t>
            </a:r>
            <a:endParaRPr lang="en-US" smtClean="0"/>
          </a:p>
        </p:txBody>
      </p:sp>
      <p:sp>
        <p:nvSpPr>
          <p:cNvPr id="24581"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Both tar and cpio can create archive files</a:t>
            </a:r>
          </a:p>
          <a:p>
            <a:pPr eaLnBrk="1" hangingPunct="1"/>
            <a:r>
              <a:rPr lang="en-US" smtClean="0">
                <a:cs typeface="Times New Roman" pitchFamily="18" charset="0"/>
              </a:rPr>
              <a:t>tar and cpio can create an archive directly on a tape cartridge or other backup device without first creating a file on your hard disk</a:t>
            </a:r>
          </a:p>
          <a:p>
            <a:pPr eaLnBrk="1" hangingPunct="1"/>
            <a:r>
              <a:rPr lang="en-US" smtClean="0">
                <a:cs typeface="Times New Roman" pitchFamily="18" charset="0"/>
              </a:rPr>
              <a:t>The tar command writes data to a filename or device that you provide</a:t>
            </a:r>
          </a:p>
          <a:p>
            <a:pPr eaLnBrk="1" hangingPunct="1"/>
            <a:r>
              <a:rPr lang="en-US" smtClean="0">
                <a:cs typeface="Times New Roman" pitchFamily="18" charset="0"/>
              </a:rPr>
              <a:t>The cpio command always writes data back to STDOUT</a:t>
            </a:r>
          </a:p>
          <a:p>
            <a:pPr eaLnBrk="1" hangingPunct="1"/>
            <a:r>
              <a:rPr lang="en-US" smtClean="0">
                <a:cs typeface="Times New Roman" pitchFamily="18" charset="0"/>
              </a:rPr>
              <a:t>The cpio and tar utilities are used in conjunction with the find command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5603" name="Slide Number Placeholder 5"/>
          <p:cNvSpPr>
            <a:spLocks noGrp="1"/>
          </p:cNvSpPr>
          <p:nvPr>
            <p:ph type="sldNum" sz="quarter" idx="12"/>
          </p:nvPr>
        </p:nvSpPr>
        <p:spPr>
          <a:noFill/>
        </p:spPr>
        <p:txBody>
          <a:bodyPr/>
          <a:lstStyle/>
          <a:p>
            <a:fld id="{5558F3B7-8DF8-4B36-A8A3-F0657646C265}" type="slidenum">
              <a:rPr lang="en-US"/>
              <a:pPr/>
              <a:t>48</a:t>
            </a:fld>
            <a:endParaRPr lang="en-US"/>
          </a:p>
        </p:txBody>
      </p:sp>
      <p:sp>
        <p:nvSpPr>
          <p:cNvPr id="25604"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Other Backup Utilities</a:t>
            </a:r>
            <a:endParaRPr lang="en-US" smtClean="0"/>
          </a:p>
        </p:txBody>
      </p:sp>
      <p:sp>
        <p:nvSpPr>
          <p:cNvPr id="25605"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Many free and commercial utilities are available to help system administrators manage their backup strategy</a:t>
            </a:r>
          </a:p>
          <a:p>
            <a:pPr eaLnBrk="1" hangingPunct="1"/>
            <a:r>
              <a:rPr lang="en-US" smtClean="0">
                <a:cs typeface="Times New Roman" pitchFamily="18" charset="0"/>
              </a:rPr>
              <a:t>Most of these are graphical applications and include facilities for network-wide backup, managing large sets of backup media, and verifying or restoring files from backup media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Guide to Linux Installation and Administration, 2e</a:t>
            </a:r>
          </a:p>
        </p:txBody>
      </p:sp>
      <p:sp>
        <p:nvSpPr>
          <p:cNvPr id="26627" name="Slide Number Placeholder 5"/>
          <p:cNvSpPr>
            <a:spLocks noGrp="1"/>
          </p:cNvSpPr>
          <p:nvPr>
            <p:ph type="sldNum" sz="quarter" idx="12"/>
          </p:nvPr>
        </p:nvSpPr>
        <p:spPr>
          <a:noFill/>
        </p:spPr>
        <p:txBody>
          <a:bodyPr/>
          <a:lstStyle/>
          <a:p>
            <a:fld id="{E0BA36DE-8C8A-4A0F-81CE-61DBE9CE1B9E}" type="slidenum">
              <a:rPr lang="en-US"/>
              <a:pPr/>
              <a:t>49</a:t>
            </a:fld>
            <a:endParaRPr lang="en-US"/>
          </a:p>
        </p:txBody>
      </p:sp>
      <p:sp>
        <p:nvSpPr>
          <p:cNvPr id="26628" name="Rectangle 2"/>
          <p:cNvSpPr>
            <a:spLocks noGrp="1" noChangeArrowheads="1"/>
          </p:cNvSpPr>
          <p:nvPr>
            <p:ph type="title"/>
          </p:nvPr>
        </p:nvSpPr>
        <p:spPr>
          <a:xfrm>
            <a:off x="762000" y="609600"/>
            <a:ext cx="7772400" cy="1143000"/>
          </a:xfrm>
        </p:spPr>
        <p:txBody>
          <a:bodyPr/>
          <a:lstStyle/>
          <a:p>
            <a:pPr eaLnBrk="1" hangingPunct="1"/>
            <a:r>
              <a:rPr lang="en-US" smtClean="0">
                <a:cs typeface="Times New Roman" pitchFamily="18" charset="0"/>
              </a:rPr>
              <a:t>Other Backup Utilities</a:t>
            </a:r>
            <a:endParaRPr lang="en-US" smtClean="0"/>
          </a:p>
        </p:txBody>
      </p:sp>
      <p:sp>
        <p:nvSpPr>
          <p:cNvPr id="26629" name="Rectangle 3"/>
          <p:cNvSpPr>
            <a:spLocks noGrp="1" noChangeArrowheads="1"/>
          </p:cNvSpPr>
          <p:nvPr>
            <p:ph type="body" idx="1"/>
          </p:nvPr>
        </p:nvSpPr>
        <p:spPr>
          <a:xfrm>
            <a:off x="762000" y="1828800"/>
            <a:ext cx="7543800" cy="4191000"/>
          </a:xfrm>
        </p:spPr>
        <p:txBody>
          <a:bodyPr/>
          <a:lstStyle/>
          <a:p>
            <a:pPr eaLnBrk="1" hangingPunct="1"/>
            <a:r>
              <a:rPr lang="en-US" smtClean="0">
                <a:cs typeface="Times New Roman" pitchFamily="18" charset="0"/>
              </a:rPr>
              <a:t>The kdat Tape Back-up Tool provides the following features:</a:t>
            </a:r>
          </a:p>
          <a:p>
            <a:pPr lvl="1" eaLnBrk="1" hangingPunct="1"/>
            <a:r>
              <a:rPr lang="en-US" smtClean="0">
                <a:cs typeface="Times New Roman" pitchFamily="18" charset="0"/>
              </a:rPr>
              <a:t>Back up and restore files</a:t>
            </a:r>
          </a:p>
          <a:p>
            <a:pPr lvl="1" eaLnBrk="1" hangingPunct="1"/>
            <a:r>
              <a:rPr lang="en-US" smtClean="0">
                <a:cs typeface="Times New Roman" pitchFamily="18" charset="0"/>
              </a:rPr>
              <a:t>Verify tape contents</a:t>
            </a:r>
          </a:p>
          <a:p>
            <a:pPr lvl="1" eaLnBrk="1" hangingPunct="1"/>
            <a:r>
              <a:rPr lang="en-US" smtClean="0">
                <a:cs typeface="Times New Roman" pitchFamily="18" charset="0"/>
              </a:rPr>
              <a:t>Manage mounting/unmounting tape cartridges</a:t>
            </a:r>
          </a:p>
          <a:p>
            <a:pPr lvl="1" eaLnBrk="1" hangingPunct="1"/>
            <a:r>
              <a:rPr lang="en-US" smtClean="0">
                <a:cs typeface="Times New Roman" pitchFamily="18" charset="0"/>
              </a:rPr>
              <a:t>Manage tape indexes</a:t>
            </a:r>
          </a:p>
          <a:p>
            <a:pPr lvl="1" eaLnBrk="1" hangingPunct="1"/>
            <a:r>
              <a:rPr lang="en-US" smtClean="0">
                <a:cs typeface="Times New Roman" pitchFamily="18" charset="0"/>
              </a:rPr>
              <a:t>Format tapes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Checking Kernel Version</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sz="2000" dirty="0" smtClean="0">
                <a:latin typeface="Times New Roman" pitchFamily="18" charset="0"/>
                <a:cs typeface="Times New Roman" pitchFamily="18" charset="0"/>
              </a:rPr>
              <a:t>To find out which kernel is currently running on your system, open a shell and type</a:t>
            </a:r>
          </a:p>
          <a:p>
            <a:pP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uname</a:t>
            </a:r>
            <a:r>
              <a:rPr lang="en-IN" sz="2000" dirty="0" smtClean="0">
                <a:latin typeface="Times New Roman" pitchFamily="18" charset="0"/>
                <a:cs typeface="Times New Roman" pitchFamily="18" charset="0"/>
              </a:rPr>
              <a:t> –a</a:t>
            </a:r>
          </a:p>
          <a:p>
            <a:pPr>
              <a:buNone/>
            </a:pPr>
            <a:r>
              <a:rPr lang="en-IN" sz="2000" dirty="0" smtClean="0">
                <a:latin typeface="Times New Roman" pitchFamily="18" charset="0"/>
                <a:cs typeface="Times New Roman" pitchFamily="18" charset="0"/>
              </a:rPr>
              <a:t>which should output something such as:</a:t>
            </a:r>
          </a:p>
          <a:p>
            <a:r>
              <a:rPr lang="en-IN" sz="2000" dirty="0" smtClean="0">
                <a:latin typeface="Times New Roman" pitchFamily="18" charset="0"/>
                <a:cs typeface="Times New Roman" pitchFamily="18" charset="0"/>
              </a:rPr>
              <a:t>Linux </a:t>
            </a:r>
            <a:r>
              <a:rPr lang="en-IN" sz="2000" dirty="0" err="1" smtClean="0">
                <a:latin typeface="Times New Roman" pitchFamily="18" charset="0"/>
                <a:cs typeface="Times New Roman" pitchFamily="18" charset="0"/>
              </a:rPr>
              <a:t>eeepc</a:t>
            </a:r>
            <a:r>
              <a:rPr lang="en-IN" sz="2000" dirty="0" smtClean="0">
                <a:latin typeface="Times New Roman" pitchFamily="18" charset="0"/>
                <a:cs typeface="Times New Roman" pitchFamily="18" charset="0"/>
              </a:rPr>
              <a:t> 2.6.26.5-eeepc #13 PREEMPT Thu Oct 9 04:04:42 CEST 2008 i686 GNU/Linux</a:t>
            </a:r>
          </a:p>
          <a:p>
            <a:pPr>
              <a:buNone/>
            </a:pPr>
            <a:r>
              <a:rPr lang="en-IN" sz="2000" dirty="0" smtClean="0">
                <a:latin typeface="Times New Roman" pitchFamily="18" charset="0"/>
                <a:cs typeface="Times New Roman" pitchFamily="18" charset="0"/>
              </a:rPr>
              <a:t>Another command</a:t>
            </a:r>
          </a:p>
          <a:p>
            <a:r>
              <a:rPr lang="en-IN" sz="2000" dirty="0" smtClean="0">
                <a:latin typeface="Times New Roman" pitchFamily="18" charset="0"/>
                <a:cs typeface="Times New Roman" pitchFamily="18" charset="0"/>
              </a:rPr>
              <a:t>cat /proc/version</a:t>
            </a:r>
          </a:p>
          <a:p>
            <a:pPr>
              <a:buNone/>
            </a:pPr>
            <a:r>
              <a:rPr lang="en-IN" sz="2000" dirty="0" smtClean="0">
                <a:latin typeface="Times New Roman" pitchFamily="18" charset="0"/>
                <a:cs typeface="Times New Roman" pitchFamily="18" charset="0"/>
              </a:rPr>
              <a:t>provides additional information on the compiler used to build the kernel.</a:t>
            </a: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t>Choosing Media for Backups</a:t>
            </a:r>
            <a:endParaRPr lang="en-IN" dirty="0"/>
          </a:p>
        </p:txBody>
      </p:sp>
      <p:pic>
        <p:nvPicPr>
          <p:cNvPr id="1026" name="Picture 2"/>
          <p:cNvPicPr>
            <a:picLocks noGrp="1" noChangeAspect="1" noChangeArrowheads="1"/>
          </p:cNvPicPr>
          <p:nvPr>
            <p:ph sz="quarter" idx="1"/>
          </p:nvPr>
        </p:nvPicPr>
        <p:blipFill>
          <a:blip r:embed="rId2" cstate="print"/>
          <a:srcRect l="34279" t="32957" r="16619" b="11017"/>
          <a:stretch>
            <a:fillRect/>
          </a:stretch>
        </p:blipFill>
        <p:spPr bwMode="auto">
          <a:xfrm>
            <a:off x="395536" y="1556792"/>
            <a:ext cx="8136904"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Using Backup Tools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smtClean="0"/>
              <a:t>There are tools for interacting with backup media, such as </a:t>
            </a:r>
            <a:r>
              <a:rPr lang="en-US" sz="2000" dirty="0" err="1" smtClean="0"/>
              <a:t>ftape</a:t>
            </a:r>
            <a:r>
              <a:rPr lang="en-US" sz="2000" dirty="0" smtClean="0"/>
              <a:t> for manipulating tapes drives, </a:t>
            </a:r>
            <a:r>
              <a:rPr lang="en-US" sz="2000" dirty="0" err="1" smtClean="0"/>
              <a:t>cdrecord</a:t>
            </a:r>
            <a:r>
              <a:rPr lang="en-US" sz="2000" dirty="0" smtClean="0"/>
              <a:t> for writing to CD drivers, and </a:t>
            </a:r>
            <a:r>
              <a:rPr lang="en-US" sz="2000" dirty="0" err="1" smtClean="0"/>
              <a:t>mirrordir</a:t>
            </a:r>
            <a:r>
              <a:rPr lang="en-US" sz="2000" dirty="0" smtClean="0"/>
              <a:t> for making backups to hard drives. </a:t>
            </a:r>
          </a:p>
          <a:p>
            <a:pPr algn="just"/>
            <a:endParaRPr lang="en-US" sz="2000" dirty="0" smtClean="0"/>
          </a:p>
          <a:p>
            <a:pPr algn="just"/>
            <a:r>
              <a:rPr lang="en-US" sz="2000" dirty="0" smtClean="0"/>
              <a:t>Command line tools such as tar and dump allow for low-level control of file system backups and also easy automation through scripting. Using only shell scripts , you can develop a robust automated backup solution for many situations. </a:t>
            </a:r>
          </a:p>
          <a:p>
            <a:pPr algn="just"/>
            <a:endParaRPr lang="en-US" sz="2000" dirty="0" smtClean="0"/>
          </a:p>
          <a:p>
            <a:pPr algn="just"/>
            <a:r>
              <a:rPr lang="en-US" sz="2000" dirty="0" smtClean="0"/>
              <a:t>Graphical tools also exist to create a more user-friendly interface to performing manual backups. </a:t>
            </a:r>
            <a:endParaRPr lang="en-IN"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Command line tools</a:t>
            </a:r>
            <a:endParaRPr lang="en-IN" b="1" dirty="0" smtClean="0"/>
          </a:p>
          <a:p>
            <a:r>
              <a:rPr lang="en-US" dirty="0" smtClean="0"/>
              <a:t>Red Hat Linux provides a number of command line tools for performing backups and restoring from backups. The tools for interacting directly with backup media are </a:t>
            </a:r>
            <a:r>
              <a:rPr lang="en-US" dirty="0" err="1" smtClean="0"/>
              <a:t>ftape</a:t>
            </a:r>
            <a:r>
              <a:rPr lang="en-US" dirty="0" smtClean="0"/>
              <a:t>, </a:t>
            </a:r>
            <a:r>
              <a:rPr lang="en-US" dirty="0" err="1" smtClean="0"/>
              <a:t>cdrecord</a:t>
            </a:r>
            <a:r>
              <a:rPr lang="en-US" dirty="0" smtClean="0"/>
              <a:t>, and mirror. The standard tools for creating archives are tar and dump for tape archives and </a:t>
            </a:r>
            <a:r>
              <a:rPr lang="en-US" dirty="0" err="1" smtClean="0"/>
              <a:t>mkisofs</a:t>
            </a:r>
            <a:r>
              <a:rPr lang="en-US" dirty="0" smtClean="0"/>
              <a:t> for CD archives. Each command provides a different interface and a number of options.</a:t>
            </a:r>
            <a:endParaRPr lang="en-IN" dirty="0" smtClean="0"/>
          </a:p>
          <a:p>
            <a:pPr>
              <a:buNone/>
            </a:pPr>
            <a:r>
              <a:rPr lang="en-US" b="1" dirty="0" smtClean="0"/>
              <a:t>USING FTAPE</a:t>
            </a:r>
            <a:endParaRPr lang="en-IN" b="1" dirty="0" smtClean="0"/>
          </a:p>
          <a:p>
            <a:r>
              <a:rPr lang="en-US" dirty="0" smtClean="0"/>
              <a:t>The </a:t>
            </a:r>
            <a:r>
              <a:rPr lang="en-US" dirty="0" err="1" smtClean="0"/>
              <a:t>ftape</a:t>
            </a:r>
            <a:r>
              <a:rPr lang="en-US" dirty="0" smtClean="0"/>
              <a:t> package is a collection of command line tools for accessing and managing magnetic tape drives. These utilities are useful if you are using tape drives to store your backups.</a:t>
            </a:r>
            <a:endParaRPr lang="en-IN" dirty="0" smtClean="0"/>
          </a:p>
          <a:p>
            <a:r>
              <a:rPr lang="en-US" dirty="0" smtClean="0"/>
              <a:t>The </a:t>
            </a:r>
            <a:r>
              <a:rPr lang="en-US" dirty="0" err="1" smtClean="0"/>
              <a:t>mt</a:t>
            </a:r>
            <a:r>
              <a:rPr lang="en-US" dirty="0" smtClean="0"/>
              <a:t> command is used to scan, rewind, and eject magnetic tapes if you have an IDE drive. If you have a SCSI tape drive, the </a:t>
            </a:r>
            <a:r>
              <a:rPr lang="en-US" dirty="0" err="1" smtClean="0"/>
              <a:t>st</a:t>
            </a:r>
            <a:r>
              <a:rPr lang="en-US" dirty="0" smtClean="0"/>
              <a:t> command performs the same functions.</a:t>
            </a:r>
            <a:endParaRPr lang="en-IN" dirty="0" smtClean="0"/>
          </a:p>
          <a:p>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r>
              <a:rPr lang="en-US" b="1" dirty="0" smtClean="0"/>
              <a:t>USING THE CDRECORD PACKAGE</a:t>
            </a:r>
            <a:endParaRPr lang="en-IN" b="1" dirty="0" smtClean="0"/>
          </a:p>
          <a:p>
            <a:r>
              <a:rPr lang="en-US" dirty="0" smtClean="0"/>
              <a:t>In order to make backups on CDs under Red Hat Linux, you need the </a:t>
            </a:r>
            <a:r>
              <a:rPr lang="en-US" dirty="0" err="1" smtClean="0"/>
              <a:t>cdrecord</a:t>
            </a:r>
            <a:r>
              <a:rPr lang="en-US" dirty="0" smtClean="0"/>
              <a:t> package to be installed. It contains several commands such as </a:t>
            </a:r>
            <a:r>
              <a:rPr lang="en-US" dirty="0" err="1" smtClean="0"/>
              <a:t>cdrecord</a:t>
            </a:r>
            <a:r>
              <a:rPr lang="en-US" dirty="0" smtClean="0"/>
              <a:t>, </a:t>
            </a:r>
            <a:r>
              <a:rPr lang="en-US" dirty="0" err="1" smtClean="0"/>
              <a:t>devdump</a:t>
            </a:r>
            <a:r>
              <a:rPr lang="en-US" dirty="0" smtClean="0"/>
              <a:t>, </a:t>
            </a:r>
            <a:r>
              <a:rPr lang="en-US" dirty="0" err="1" smtClean="0"/>
              <a:t>isodump</a:t>
            </a:r>
            <a:r>
              <a:rPr lang="en-US" dirty="0" smtClean="0"/>
              <a:t>, </a:t>
            </a:r>
            <a:r>
              <a:rPr lang="en-US" dirty="0" err="1" smtClean="0"/>
              <a:t>isoinfo</a:t>
            </a:r>
            <a:r>
              <a:rPr lang="en-US" dirty="0" smtClean="0"/>
              <a:t>, </a:t>
            </a:r>
            <a:r>
              <a:rPr lang="en-US" dirty="0" err="1" smtClean="0"/>
              <a:t>isovfy</a:t>
            </a:r>
            <a:r>
              <a:rPr lang="en-US" dirty="0" smtClean="0"/>
              <a:t>, and </a:t>
            </a:r>
            <a:r>
              <a:rPr lang="en-US" dirty="0" err="1" smtClean="0"/>
              <a:t>readcd</a:t>
            </a:r>
            <a:r>
              <a:rPr lang="en-US" dirty="0" smtClean="0"/>
              <a:t>. These commands are useful utilities for creating and managing writable CDs.</a:t>
            </a:r>
            <a:endParaRPr lang="en-IN" dirty="0" smtClean="0"/>
          </a:p>
          <a:p>
            <a:r>
              <a:rPr lang="en-US" dirty="0" smtClean="0"/>
              <a:t>The </a:t>
            </a:r>
            <a:r>
              <a:rPr lang="en-US" dirty="0" err="1" smtClean="0"/>
              <a:t>cdrecord</a:t>
            </a:r>
            <a:r>
              <a:rPr lang="en-US" dirty="0" smtClean="0"/>
              <a:t> package requires that you have a SCSI CD drive. If you have an IDE CD drive, you must configure it to use SCSI emulation in order to use the </a:t>
            </a:r>
            <a:r>
              <a:rPr lang="en-US" dirty="0" err="1" smtClean="0"/>
              <a:t>cdrecord</a:t>
            </a:r>
            <a:r>
              <a:rPr lang="en-US" dirty="0" smtClean="0"/>
              <a:t> package.</a:t>
            </a:r>
            <a:endParaRPr lang="en-IN" dirty="0" smtClean="0"/>
          </a:p>
          <a:p>
            <a:r>
              <a:rPr lang="en-US" dirty="0" smtClean="0"/>
              <a:t>The disadvantage to making backups on CD is that you must first create a CD image on the file system and then copy the CD image to the actual CD all in one step. This process requires that you have empty space on a single file system </a:t>
            </a:r>
            <a:r>
              <a:rPr lang="en-US" dirty="0" err="1" smtClean="0"/>
              <a:t>parti</a:t>
            </a:r>
            <a:r>
              <a:rPr lang="en-US" dirty="0" smtClean="0"/>
              <a:t>- </a:t>
            </a:r>
            <a:r>
              <a:rPr lang="en-US" dirty="0" err="1" smtClean="0"/>
              <a:t>tion</a:t>
            </a:r>
            <a:r>
              <a:rPr lang="en-US" dirty="0" smtClean="0"/>
              <a:t> which is large enough to hold a CD image (up to 650MB). You create a CD image with the </a:t>
            </a:r>
            <a:r>
              <a:rPr lang="en-US" dirty="0" err="1" smtClean="0"/>
              <a:t>mkisofs</a:t>
            </a:r>
            <a:r>
              <a:rPr lang="en-US" dirty="0" smtClean="0"/>
              <a:t> command:</a:t>
            </a:r>
            <a:endParaRPr lang="en-IN" dirty="0" smtClean="0"/>
          </a:p>
          <a:p>
            <a:r>
              <a:rPr lang="en-US" dirty="0" smtClean="0"/>
              <a:t> </a:t>
            </a:r>
            <a:endParaRPr lang="en-IN" dirty="0" smtClean="0"/>
          </a:p>
          <a:p>
            <a:r>
              <a:rPr lang="en-US" dirty="0" err="1" smtClean="0"/>
              <a:t>mkisofs</a:t>
            </a:r>
            <a:r>
              <a:rPr lang="en-US" dirty="0" smtClean="0"/>
              <a:t> –o /</a:t>
            </a:r>
            <a:r>
              <a:rPr lang="en-US" dirty="0" err="1" smtClean="0"/>
              <a:t>tmp</a:t>
            </a:r>
            <a:r>
              <a:rPr lang="en-US" dirty="0" smtClean="0"/>
              <a:t>/</a:t>
            </a:r>
            <a:r>
              <a:rPr lang="en-US" dirty="0" err="1" smtClean="0"/>
              <a:t>cd.image</a:t>
            </a:r>
            <a:r>
              <a:rPr lang="en-US" dirty="0" smtClean="0"/>
              <a:t> /home/</a:t>
            </a:r>
            <a:r>
              <a:rPr lang="en-US" dirty="0" err="1" smtClean="0"/>
              <a:t>blanu</a:t>
            </a:r>
            <a:endParaRPr lang="en-IN" dirty="0" smtClean="0"/>
          </a:p>
          <a:p>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r>
              <a:rPr lang="en-US" dirty="0" smtClean="0"/>
              <a:t>This command makes a CD image file in the /</a:t>
            </a:r>
            <a:r>
              <a:rPr lang="en-US" dirty="0" err="1" smtClean="0"/>
              <a:t>tmp</a:t>
            </a:r>
            <a:r>
              <a:rPr lang="en-US" dirty="0" smtClean="0"/>
              <a:t> directory called </a:t>
            </a:r>
            <a:r>
              <a:rPr lang="en-US" dirty="0" err="1" smtClean="0"/>
              <a:t>cd.image</a:t>
            </a:r>
            <a:r>
              <a:rPr lang="en-US" dirty="0" smtClean="0"/>
              <a:t>. The CD image file contains all the files in the /home/</a:t>
            </a:r>
            <a:r>
              <a:rPr lang="en-US" dirty="0" err="1" smtClean="0"/>
              <a:t>blanu</a:t>
            </a:r>
            <a:r>
              <a:rPr lang="en-US" dirty="0" smtClean="0"/>
              <a:t> directory. You must have enough space to make the image file on the partition holding the /</a:t>
            </a:r>
            <a:r>
              <a:rPr lang="en-US" dirty="0" err="1" smtClean="0"/>
              <a:t>tmp</a:t>
            </a:r>
            <a:r>
              <a:rPr lang="en-US" dirty="0" smtClean="0"/>
              <a:t> directory.    You can determine how much is free with the </a:t>
            </a:r>
            <a:r>
              <a:rPr lang="en-US" dirty="0" err="1" smtClean="0"/>
              <a:t>df</a:t>
            </a:r>
            <a:r>
              <a:rPr lang="en-US" dirty="0" smtClean="0"/>
              <a:t> command. You can determine how much space the image file is going to take up using the command du /home/</a:t>
            </a:r>
            <a:r>
              <a:rPr lang="en-US" dirty="0" err="1" smtClean="0"/>
              <a:t>blanu</a:t>
            </a:r>
            <a:r>
              <a:rPr lang="en-US" dirty="0" smtClean="0"/>
              <a:t>. By default, </a:t>
            </a:r>
            <a:r>
              <a:rPr lang="en-US" dirty="0" err="1" smtClean="0"/>
              <a:t>mkisofs</a:t>
            </a:r>
            <a:r>
              <a:rPr lang="en-US" dirty="0" smtClean="0"/>
              <a:t> preserves the ownership and permissions from the file system   in the CD image.</a:t>
            </a:r>
            <a:endParaRPr lang="en-IN" dirty="0" smtClean="0"/>
          </a:p>
          <a:p>
            <a:r>
              <a:rPr lang="en-US" dirty="0" smtClean="0"/>
              <a:t>In order to burn the image file to an actual CD, you must determine which SCSI device has the CD drive. If you don’t actually have any SCSI drives and are using SCSI emulation with an IDE drive, the drive is probably on device scsi0. You can see what drives are on what SCSI devices with the following command:</a:t>
            </a:r>
            <a:endParaRPr lang="en-IN" dirty="0" smtClean="0"/>
          </a:p>
          <a:p>
            <a:r>
              <a:rPr lang="en-US" dirty="0" smtClean="0"/>
              <a:t> </a:t>
            </a:r>
            <a:endParaRPr lang="en-IN" dirty="0" smtClean="0"/>
          </a:p>
          <a:p>
            <a:r>
              <a:rPr lang="en-US" dirty="0" err="1" smtClean="0"/>
              <a:t>dmesg</a:t>
            </a:r>
            <a:r>
              <a:rPr lang="en-US" dirty="0" smtClean="0"/>
              <a:t> | </a:t>
            </a:r>
            <a:r>
              <a:rPr lang="en-US" dirty="0" err="1" smtClean="0"/>
              <a:t>grep</a:t>
            </a:r>
            <a:r>
              <a:rPr lang="en-US" dirty="0" smtClean="0"/>
              <a:t> ^</a:t>
            </a:r>
            <a:r>
              <a:rPr lang="en-US" dirty="0" err="1" smtClean="0"/>
              <a:t>scsi</a:t>
            </a:r>
            <a:endParaRPr lang="en-IN" dirty="0" smtClean="0"/>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r>
              <a:rPr lang="en-US" dirty="0" smtClean="0"/>
              <a:t>Next, you must determine which SCSI device ID the drive is using. You can find this with the following command:</a:t>
            </a:r>
            <a:endParaRPr lang="en-IN" dirty="0" smtClean="0"/>
          </a:p>
          <a:p>
            <a:pPr>
              <a:buNone/>
            </a:pPr>
            <a:endParaRPr lang="en-IN" dirty="0" smtClean="0"/>
          </a:p>
          <a:p>
            <a:pPr>
              <a:buNone/>
            </a:pPr>
            <a:r>
              <a:rPr lang="en-US" dirty="0" smtClean="0"/>
              <a:t>			</a:t>
            </a:r>
            <a:r>
              <a:rPr lang="en-US" dirty="0" err="1" smtClean="0"/>
              <a:t>cdrecord</a:t>
            </a:r>
            <a:r>
              <a:rPr lang="en-US" dirty="0" smtClean="0"/>
              <a:t> –</a:t>
            </a:r>
            <a:r>
              <a:rPr lang="en-US" dirty="0" err="1" smtClean="0"/>
              <a:t>scanbus</a:t>
            </a:r>
            <a:endParaRPr lang="en-IN" dirty="0" smtClean="0"/>
          </a:p>
          <a:p>
            <a:r>
              <a:rPr lang="en-US" dirty="0" smtClean="0"/>
              <a:t>Next, you must determine the Logical Unit Number. If the device ID is zero, the Logical Unit Number should always be zero. You supply the SCSI device number, the device ID, and the logical unit number to the </a:t>
            </a:r>
            <a:r>
              <a:rPr lang="en-US" dirty="0" err="1" smtClean="0"/>
              <a:t>cdrecord</a:t>
            </a:r>
            <a:r>
              <a:rPr lang="en-US" dirty="0" smtClean="0"/>
              <a:t> command, in that order, as part of the dev option. A sample </a:t>
            </a:r>
            <a:r>
              <a:rPr lang="en-US" dirty="0" err="1" smtClean="0"/>
              <a:t>cdrecord</a:t>
            </a:r>
            <a:r>
              <a:rPr lang="en-US" dirty="0" smtClean="0"/>
              <a:t> command is as follows:</a:t>
            </a:r>
            <a:endParaRPr lang="en-IN" dirty="0" smtClean="0"/>
          </a:p>
          <a:p>
            <a:r>
              <a:rPr lang="en-US" dirty="0" smtClean="0"/>
              <a:t> </a:t>
            </a:r>
            <a:endParaRPr lang="en-IN" dirty="0" smtClean="0"/>
          </a:p>
          <a:p>
            <a:r>
              <a:rPr lang="en-US" dirty="0" err="1" smtClean="0"/>
              <a:t>cdrecord</a:t>
            </a:r>
            <a:r>
              <a:rPr lang="en-US" dirty="0" smtClean="0"/>
              <a:t> –v dev=0,0,0 –data /</a:t>
            </a:r>
            <a:r>
              <a:rPr lang="en-US" dirty="0" err="1" smtClean="0"/>
              <a:t>tmp</a:t>
            </a:r>
            <a:r>
              <a:rPr lang="en-US" dirty="0" smtClean="0"/>
              <a:t>/</a:t>
            </a:r>
            <a:r>
              <a:rPr lang="en-US" dirty="0" err="1" smtClean="0"/>
              <a:t>cd.image</a:t>
            </a:r>
            <a:endParaRPr lang="en-IN" dirty="0" smtClean="0"/>
          </a:p>
          <a:p>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US" b="1" dirty="0" smtClean="0"/>
              <a:t>USING MIRRORDIR</a:t>
            </a:r>
            <a:endParaRPr lang="en-IN" b="1" dirty="0" smtClean="0"/>
          </a:p>
          <a:p>
            <a:r>
              <a:rPr lang="en-US" dirty="0" smtClean="0"/>
              <a:t>The </a:t>
            </a:r>
            <a:r>
              <a:rPr lang="en-US" dirty="0" err="1" smtClean="0"/>
              <a:t>mirrordir</a:t>
            </a:r>
            <a:r>
              <a:rPr lang="en-US" dirty="0" smtClean="0"/>
              <a:t> command (in the </a:t>
            </a:r>
            <a:r>
              <a:rPr lang="en-US" dirty="0" err="1" smtClean="0"/>
              <a:t>mirrordir</a:t>
            </a:r>
            <a:r>
              <a:rPr lang="en-US" dirty="0" smtClean="0"/>
              <a:t> package) is a tool that enables you to easily back up a file system to an additional hard drive. In order to use </a:t>
            </a:r>
            <a:r>
              <a:rPr lang="en-US" dirty="0" err="1" smtClean="0"/>
              <a:t>mirrordir</a:t>
            </a:r>
            <a:r>
              <a:rPr lang="en-US" dirty="0" smtClean="0"/>
              <a:t> you must first mount the additional hard drive.</a:t>
            </a:r>
            <a:endParaRPr lang="en-IN" dirty="0" smtClean="0"/>
          </a:p>
          <a:p>
            <a:pPr>
              <a:buNone/>
            </a:pPr>
            <a:endParaRPr lang="en-IN" dirty="0" smtClean="0"/>
          </a:p>
          <a:p>
            <a:pPr>
              <a:buNone/>
            </a:pPr>
            <a:r>
              <a:rPr lang="en-US" dirty="0" smtClean="0"/>
              <a:t>		mount /dev/hdb1 /</a:t>
            </a:r>
            <a:r>
              <a:rPr lang="en-US" dirty="0" err="1" smtClean="0"/>
              <a:t>mnt</a:t>
            </a:r>
            <a:endParaRPr lang="en-IN" dirty="0" smtClean="0"/>
          </a:p>
          <a:p>
            <a:pPr>
              <a:buNone/>
            </a:pPr>
            <a:endParaRPr lang="en-IN" dirty="0" smtClean="0"/>
          </a:p>
          <a:p>
            <a:r>
              <a:rPr lang="en-US" dirty="0" smtClean="0"/>
              <a:t>Then you can back up a given directory to the mounted hard drive using the</a:t>
            </a:r>
            <a:endParaRPr lang="en-IN" dirty="0" smtClean="0"/>
          </a:p>
          <a:p>
            <a:r>
              <a:rPr lang="en-US" dirty="0" err="1" smtClean="0"/>
              <a:t>mirrordir</a:t>
            </a:r>
            <a:r>
              <a:rPr lang="en-US" dirty="0" smtClean="0"/>
              <a:t> command.</a:t>
            </a:r>
            <a:endParaRPr lang="en-IN" dirty="0" smtClean="0"/>
          </a:p>
          <a:p>
            <a:pPr>
              <a:buNone/>
            </a:pPr>
            <a:r>
              <a:rPr lang="en-US" dirty="0" smtClean="0"/>
              <a:t>		</a:t>
            </a:r>
            <a:r>
              <a:rPr lang="en-US" dirty="0" err="1" smtClean="0"/>
              <a:t>mirrordir</a:t>
            </a:r>
            <a:r>
              <a:rPr lang="en-US" dirty="0" smtClean="0"/>
              <a:t> /home /</a:t>
            </a:r>
            <a:r>
              <a:rPr lang="en-US" dirty="0" err="1" smtClean="0"/>
              <a:t>mnt</a:t>
            </a:r>
            <a:endParaRPr lang="en-IN" dirty="0" smtClean="0"/>
          </a:p>
          <a:p>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r>
              <a:rPr lang="en-US" b="1" dirty="0" smtClean="0"/>
              <a:t>USING DUMP</a:t>
            </a:r>
            <a:endParaRPr lang="en-IN" b="1" dirty="0" smtClean="0"/>
          </a:p>
          <a:p>
            <a:r>
              <a:rPr lang="en-US" dirty="0" smtClean="0"/>
              <a:t>The dump package consists of several commands for doing backup and restoration of the file system. The dump command is used to do backups of either entire </a:t>
            </a:r>
            <a:r>
              <a:rPr lang="en-US" dirty="0" err="1" smtClean="0"/>
              <a:t>parti</a:t>
            </a:r>
            <a:r>
              <a:rPr lang="en-US" dirty="0" smtClean="0"/>
              <a:t>- </a:t>
            </a:r>
            <a:r>
              <a:rPr lang="en-US" dirty="0" err="1" smtClean="0"/>
              <a:t>tions</a:t>
            </a:r>
            <a:r>
              <a:rPr lang="en-US" dirty="0" smtClean="0"/>
              <a:t> or individual directories. The restore command is used to restore an entire partition, individual directories, or individual files.</a:t>
            </a:r>
            <a:endParaRPr lang="en-IN" dirty="0" smtClean="0"/>
          </a:p>
          <a:p>
            <a:r>
              <a:rPr lang="en-US" dirty="0" smtClean="0"/>
              <a:t> </a:t>
            </a:r>
            <a:endParaRPr lang="en-IN" dirty="0" smtClean="0"/>
          </a:p>
          <a:p>
            <a:r>
              <a:rPr lang="en-US" b="1" dirty="0" smtClean="0"/>
              <a:t>SYNTAX OF THE DUMP COMMAND </a:t>
            </a:r>
            <a:r>
              <a:rPr lang="en-US" dirty="0" smtClean="0"/>
              <a:t>The first argument to the dump command is a list of options. Following that are all of the arguments required  by  the  various options in the same order as the options were specified. The last argument is the file system to back up. Table 22-2 lists the available dump options.</a:t>
            </a:r>
            <a:endParaRPr lang="en-IN" dirty="0" smtClean="0"/>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sz="quarter" idx="1"/>
          </p:nvPr>
        </p:nvSpPr>
        <p:spPr/>
        <p:txBody>
          <a:bodyPr/>
          <a:lstStyle/>
          <a:p>
            <a:r>
              <a:rPr lang="en-US" b="1" dirty="0" smtClean="0"/>
              <a:t>SAMPLE DUMP COMMAND</a:t>
            </a:r>
            <a:endParaRPr lang="en-IN" dirty="0" smtClean="0"/>
          </a:p>
          <a:p>
            <a:pPr>
              <a:buNone/>
            </a:pPr>
            <a:endParaRPr lang="en-IN" dirty="0" smtClean="0"/>
          </a:p>
          <a:p>
            <a:r>
              <a:rPr lang="en-US" dirty="0" smtClean="0"/>
              <a:t>dump 0uf /dev/rft0 /dev/hda3</a:t>
            </a:r>
            <a:endParaRPr lang="en-IN" dirty="0" smtClean="0"/>
          </a:p>
          <a:p>
            <a:pPr>
              <a:buNone/>
            </a:pPr>
            <a:endParaRPr lang="en-IN" dirty="0" smtClean="0"/>
          </a:p>
          <a:p>
            <a:r>
              <a:rPr lang="en-US" dirty="0" smtClean="0"/>
              <a:t>This command specifies that the file system on /dev/hda3 should be backed up on the magnetic tape on device /dev/rft0. It specifies that the backup should use backup level 0 (full backup) and write the time of the backup to the /etc/ </a:t>
            </a:r>
            <a:r>
              <a:rPr lang="en-US" dirty="0" err="1" smtClean="0"/>
              <a:t>dumpdates</a:t>
            </a:r>
            <a:r>
              <a:rPr lang="en-US" dirty="0" smtClean="0"/>
              <a:t> file.</a:t>
            </a:r>
            <a:endParaRPr lang="en-IN" dirty="0" smtClean="0"/>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b="1" dirty="0" smtClean="0"/>
              <a:t>USING RESTORE</a:t>
            </a:r>
            <a:endParaRPr lang="en-IN" b="1" dirty="0" smtClean="0"/>
          </a:p>
          <a:p>
            <a:r>
              <a:rPr lang="en-US" dirty="0" smtClean="0"/>
              <a:t>The restore command is used to retrieve files from the backups created with dump. You can use restore to restore an entire file system or you can use it to interactively select which files you want to restore.</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476672"/>
            <a:ext cx="7772400" cy="5832648"/>
          </a:xfrm>
        </p:spPr>
        <p:txBody>
          <a:bodyPr>
            <a:noAutofit/>
          </a:bodyPr>
          <a:lstStyle/>
          <a:p>
            <a:r>
              <a:rPr lang="en-US" sz="2000" dirty="0" smtClean="0"/>
              <a:t>The -v option consists of a sequence number followed by a date and time stamp, useful information if you build several kernels in a single day:</a:t>
            </a:r>
            <a:endParaRPr lang="en-IN" sz="2000" dirty="0" smtClean="0"/>
          </a:p>
          <a:p>
            <a:pPr>
              <a:buNone/>
            </a:pPr>
            <a:r>
              <a:rPr lang="en-US" sz="2000" dirty="0" smtClean="0"/>
              <a:t> </a:t>
            </a:r>
            <a:endParaRPr lang="en-IN" sz="2000" dirty="0" smtClean="0"/>
          </a:p>
          <a:p>
            <a:pPr>
              <a:buNone/>
            </a:pPr>
            <a:r>
              <a:rPr lang="en-US" sz="2000" dirty="0" smtClean="0"/>
              <a:t>	$ </a:t>
            </a:r>
            <a:r>
              <a:rPr lang="en-US" sz="2000" dirty="0" err="1" smtClean="0"/>
              <a:t>uname</a:t>
            </a:r>
            <a:r>
              <a:rPr lang="en-US" sz="2000" dirty="0" smtClean="0"/>
              <a:t> -v</a:t>
            </a:r>
            <a:endParaRPr lang="en-IN" sz="2000" dirty="0" smtClean="0"/>
          </a:p>
          <a:p>
            <a:pPr>
              <a:buNone/>
            </a:pPr>
            <a:r>
              <a:rPr lang="en-US" sz="2000" dirty="0" smtClean="0"/>
              <a:t>	#1 Tue Jul 24 14:54:56 EDT 2001</a:t>
            </a:r>
            <a:endParaRPr lang="en-IN" sz="2000" dirty="0" smtClean="0"/>
          </a:p>
          <a:p>
            <a:r>
              <a:rPr lang="en-US" sz="2000" dirty="0" smtClean="0"/>
              <a:t> Another way to check which version of the kernel you are running is to query the RPM database. You can use either of the following commands. The first command shows only the version of the kernel binary that is installed.</a:t>
            </a:r>
            <a:endParaRPr lang="en-IN" sz="2000" dirty="0" smtClean="0"/>
          </a:p>
          <a:p>
            <a:pPr>
              <a:buNone/>
            </a:pPr>
            <a:r>
              <a:rPr lang="en-US" sz="2000" dirty="0" smtClean="0"/>
              <a:t> </a:t>
            </a:r>
            <a:endParaRPr lang="en-IN" sz="2000" dirty="0" smtClean="0"/>
          </a:p>
          <a:p>
            <a:pPr>
              <a:buNone/>
            </a:pPr>
            <a:r>
              <a:rPr lang="en-US" sz="2000" dirty="0" smtClean="0"/>
              <a:t>	$ rpm -q kernel </a:t>
            </a:r>
          </a:p>
          <a:p>
            <a:pPr>
              <a:buNone/>
            </a:pPr>
            <a:r>
              <a:rPr lang="en-US" sz="2000" dirty="0" smtClean="0"/>
              <a:t>kernel-2.4.6-3.1</a:t>
            </a:r>
            <a:endParaRPr lang="en-IN" sz="2000" dirty="0" smtClean="0"/>
          </a:p>
          <a:p>
            <a:r>
              <a:rPr lang="en-US" sz="2000" dirty="0" smtClean="0"/>
              <a:t>The next command shows all the kernel related RPMs installed.</a:t>
            </a:r>
            <a:endParaRPr lang="en-IN" sz="2000" dirty="0" smtClean="0"/>
          </a:p>
          <a:p>
            <a:pPr>
              <a:buNone/>
            </a:pPr>
            <a:r>
              <a:rPr lang="en-US" sz="2000" dirty="0" smtClean="0"/>
              <a:t> 	$ rpm -</a:t>
            </a:r>
            <a:r>
              <a:rPr lang="en-US" sz="2000" dirty="0" err="1" smtClean="0"/>
              <a:t>qa</a:t>
            </a:r>
            <a:r>
              <a:rPr lang="en-US" sz="2000" dirty="0" smtClean="0"/>
              <a:t> | </a:t>
            </a:r>
            <a:r>
              <a:rPr lang="en-US" sz="2000" dirty="0" err="1" smtClean="0"/>
              <a:t>egrep</a:t>
            </a:r>
            <a:r>
              <a:rPr lang="en-US" sz="2000" dirty="0" smtClean="0"/>
              <a:t> kernel</a:t>
            </a:r>
          </a:p>
          <a:p>
            <a:pPr>
              <a:buNone/>
            </a:pPr>
            <a:r>
              <a:rPr lang="en-US" sz="2000" dirty="0" smtClean="0"/>
              <a:t> kernel-headers-2.4.6-3.1 kernel-doc-2.4.6-3.1 kernel-source-2.4.6-3.1 kernel-2.4.6-3.1</a:t>
            </a:r>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algn="just"/>
            <a:r>
              <a:rPr lang="en-US" b="1" dirty="0" smtClean="0"/>
              <a:t>RESTORING THE FILE SYTEM </a:t>
            </a:r>
            <a:r>
              <a:rPr lang="en-US" dirty="0" smtClean="0"/>
              <a:t>In order to restore a damaged or erased file system you must first recreate the directory or partition that has been lost. If, for instance, you want to recreate the /home directory, which existed by itself on the /dev/hdb1 partition, you could use the following commands:</a:t>
            </a:r>
            <a:endParaRPr lang="en-IN" dirty="0" smtClean="0"/>
          </a:p>
          <a:p>
            <a:pPr algn="just"/>
            <a:endParaRPr lang="en-IN" dirty="0" smtClean="0"/>
          </a:p>
          <a:p>
            <a:pPr algn="just"/>
            <a:r>
              <a:rPr lang="en-US" dirty="0" err="1" smtClean="0"/>
              <a:t>mkfs</a:t>
            </a:r>
            <a:r>
              <a:rPr lang="en-US" dirty="0" smtClean="0"/>
              <a:t> /dev/hdb1</a:t>
            </a:r>
            <a:endParaRPr lang="en-IN" dirty="0" smtClean="0"/>
          </a:p>
          <a:p>
            <a:pPr algn="just"/>
            <a:r>
              <a:rPr lang="en-US" dirty="0" smtClean="0"/>
              <a:t>mount /dev/hdb1 /home</a:t>
            </a:r>
            <a:endParaRPr lang="en-IN" dirty="0" smtClean="0"/>
          </a:p>
          <a:p>
            <a:pPr algn="just"/>
            <a:endParaRPr lang="en-IN" dirty="0" smtClean="0"/>
          </a:p>
          <a:p>
            <a:pPr algn="just"/>
            <a:r>
              <a:rPr lang="en-US" dirty="0" smtClean="0"/>
              <a:t>Note that this command erases all of the data on the /dev/hdb1 partition. This method of restoration is useful only for restoring all of the files previously archived with dump. If any files have been added, modified, or deleted since the last backup, those changes are lost. Restoring individual files is covered in the section “Using Restore Interactively.” Also, if </a:t>
            </a:r>
            <a:r>
              <a:rPr lang="en-US" dirty="0" err="1" smtClean="0"/>
              <a:t>mkfs</a:t>
            </a:r>
            <a:r>
              <a:rPr lang="en-US" dirty="0" smtClean="0"/>
              <a:t> is accidentally run on a different partition than the one meant to be restored, all of the data on the partition on which it is </a:t>
            </a:r>
            <a:r>
              <a:rPr lang="en-US" dirty="0" err="1" smtClean="0"/>
              <a:t>mistak</a:t>
            </a:r>
            <a:r>
              <a:rPr lang="en-US" dirty="0" smtClean="0"/>
              <a:t>- </a:t>
            </a:r>
            <a:r>
              <a:rPr lang="en-US" dirty="0" err="1" smtClean="0"/>
              <a:t>enly</a:t>
            </a:r>
            <a:r>
              <a:rPr lang="en-US" dirty="0" smtClean="0"/>
              <a:t> run are irrevocably erased.</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sz="quarter" idx="1"/>
          </p:nvPr>
        </p:nvPicPr>
        <p:blipFill>
          <a:blip r:embed="rId2" cstate="print"/>
          <a:srcRect l="29456" t="23251" r="26074" b="24018"/>
          <a:stretch>
            <a:fillRect/>
          </a:stretch>
        </p:blipFill>
        <p:spPr bwMode="auto">
          <a:xfrm>
            <a:off x="683568" y="404664"/>
            <a:ext cx="7848872" cy="5760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Installing and Upgrading Software Packages</a:t>
            </a:r>
            <a:endParaRPr lang="en-IN" dirty="0"/>
          </a:p>
        </p:txBody>
      </p:sp>
      <p:sp>
        <p:nvSpPr>
          <p:cNvPr id="3" name="Content Placeholder 2"/>
          <p:cNvSpPr>
            <a:spLocks noGrp="1"/>
          </p:cNvSpPr>
          <p:nvPr>
            <p:ph sz="quarter" idx="1"/>
          </p:nvPr>
        </p:nvSpPr>
        <p:spPr/>
        <p:txBody>
          <a:bodyPr>
            <a:normAutofit fontScale="92500" lnSpcReduction="20000"/>
          </a:bodyPr>
          <a:lstStyle/>
          <a:p>
            <a:pPr algn="just">
              <a:buNone/>
            </a:pPr>
            <a:r>
              <a:rPr lang="en-US" b="1" dirty="0" smtClean="0"/>
              <a:t>Using the Red Hat Package Manager</a:t>
            </a:r>
            <a:endParaRPr lang="en-IN" b="1" dirty="0" smtClean="0"/>
          </a:p>
          <a:p>
            <a:pPr algn="just"/>
            <a:r>
              <a:rPr lang="en-US" dirty="0" smtClean="0"/>
              <a:t>RPM is a powerful software configuration manager and is the dominant tool for installing, removing, verifying, and updating</a:t>
            </a:r>
          </a:p>
          <a:p>
            <a:pPr algn="just"/>
            <a:r>
              <a:rPr lang="en-US" dirty="0" smtClean="0"/>
              <a:t>RPM consists of two components: a set of databases that store information about installed software and the programs that interface with the databases. It can work with binary and source packages. </a:t>
            </a:r>
          </a:p>
          <a:p>
            <a:pPr algn="just"/>
            <a:r>
              <a:rPr lang="en-US" i="1" dirty="0" smtClean="0"/>
              <a:t>Binary packages</a:t>
            </a:r>
            <a:r>
              <a:rPr lang="en-US" dirty="0" smtClean="0"/>
              <a:t>, generally referred to simply as</a:t>
            </a:r>
            <a:r>
              <a:rPr lang="en-IN" dirty="0" smtClean="0"/>
              <a:t> </a:t>
            </a:r>
            <a:r>
              <a:rPr lang="en-US" dirty="0" smtClean="0"/>
              <a:t>RPMs, contain compiled software ready for installation. They use the file extension</a:t>
            </a:r>
            <a:endParaRPr lang="en-IN" dirty="0" smtClean="0"/>
          </a:p>
          <a:p>
            <a:pPr algn="just"/>
            <a:r>
              <a:rPr lang="en-US" dirty="0" smtClean="0"/>
              <a:t>.rpm. </a:t>
            </a:r>
            <a:r>
              <a:rPr lang="en-US" i="1" dirty="0" smtClean="0"/>
              <a:t>Source packages</a:t>
            </a:r>
            <a:r>
              <a:rPr lang="en-US" dirty="0" smtClean="0"/>
              <a:t>, more often called source RPMs, are </a:t>
            </a:r>
            <a:r>
              <a:rPr lang="en-US" dirty="0" err="1" smtClean="0"/>
              <a:t>uncompiled</a:t>
            </a:r>
            <a:r>
              <a:rPr lang="en-US" dirty="0" smtClean="0"/>
              <a:t> packages used to create binary RPMs and have a .</a:t>
            </a:r>
            <a:r>
              <a:rPr lang="en-US" dirty="0" err="1" smtClean="0"/>
              <a:t>src.rpm</a:t>
            </a:r>
            <a:r>
              <a:rPr lang="en-US" dirty="0" smtClean="0"/>
              <a:t> file </a:t>
            </a:r>
            <a:r>
              <a:rPr lang="en-US" err="1" smtClean="0"/>
              <a:t>extension</a:t>
            </a:r>
            <a:r>
              <a:rPr lang="en-US" smtClean="0"/>
              <a:t>.</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all" dirty="0" smtClean="0"/>
              <a:t>NETWORK MANAGER</a:t>
            </a:r>
            <a:endParaRPr lang="en-IN" dirty="0"/>
          </a:p>
        </p:txBody>
      </p:sp>
      <p:sp>
        <p:nvSpPr>
          <p:cNvPr id="3" name="Content Placeholder 2"/>
          <p:cNvSpPr>
            <a:spLocks noGrp="1"/>
          </p:cNvSpPr>
          <p:nvPr>
            <p:ph sz="quarter" idx="1"/>
          </p:nvPr>
        </p:nvSpPr>
        <p:spPr/>
        <p:txBody>
          <a:bodyPr>
            <a:normAutofit/>
          </a:bodyPr>
          <a:lstStyle/>
          <a:p>
            <a:pPr algn="just"/>
            <a:r>
              <a:rPr lang="en-IN" sz="2000" b="1" dirty="0" err="1" smtClean="0"/>
              <a:t>NetworkManager</a:t>
            </a:r>
            <a:r>
              <a:rPr lang="en-IN" sz="2000" dirty="0" smtClean="0"/>
              <a:t> is a dynamic network control and configuration system that attempts to keep network devices and connections up and active when they are available. </a:t>
            </a:r>
          </a:p>
          <a:p>
            <a:pPr algn="just"/>
            <a:r>
              <a:rPr lang="en-IN" sz="2000" b="1" dirty="0" err="1" smtClean="0"/>
              <a:t>NetworkManager</a:t>
            </a:r>
            <a:r>
              <a:rPr lang="en-IN" sz="2000" dirty="0" smtClean="0"/>
              <a:t> can be used to configure the following types of connections: Ethernet, wireless, mobile broadband (such as cellular 3G), and DSL and </a:t>
            </a:r>
            <a:r>
              <a:rPr lang="en-IN" sz="2000" dirty="0" err="1" smtClean="0"/>
              <a:t>PPPoE</a:t>
            </a:r>
            <a:r>
              <a:rPr lang="en-IN" sz="2000" dirty="0" smtClean="0"/>
              <a:t> (Point-to-Point over Ethernet)</a:t>
            </a:r>
          </a:p>
          <a:p>
            <a:pPr algn="just"/>
            <a:r>
              <a:rPr lang="en-IN" sz="2000" b="1" dirty="0" err="1" smtClean="0"/>
              <a:t>NetworkManager</a:t>
            </a:r>
            <a:r>
              <a:rPr lang="en-IN" sz="2000" dirty="0" smtClean="0"/>
              <a:t> may be installed by default on your version of Red Hat Enterprise Linux. To ensure that it is, run the following command as root:</a:t>
            </a:r>
          </a:p>
          <a:p>
            <a:pPr algn="just">
              <a:buNone/>
            </a:pPr>
            <a:r>
              <a:rPr lang="en-IN" sz="2000" dirty="0" smtClean="0"/>
              <a:t>		</a:t>
            </a:r>
            <a:r>
              <a:rPr lang="en-IN" sz="2000" b="1" dirty="0" smtClean="0"/>
              <a:t>~]# yum install </a:t>
            </a:r>
            <a:r>
              <a:rPr lang="en-IN" sz="2000" b="1" dirty="0" err="1" smtClean="0"/>
              <a:t>NetworkManager</a:t>
            </a:r>
            <a:endParaRPr lang="en-IN" sz="20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The Network Manager Daemon</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r>
              <a:rPr lang="en-IN" sz="2000" dirty="0" smtClean="0">
                <a:latin typeface="Times New Roman" pitchFamily="18" charset="0"/>
                <a:cs typeface="Times New Roman" pitchFamily="18" charset="0"/>
              </a:rPr>
              <a:t>The </a:t>
            </a:r>
            <a:r>
              <a:rPr lang="en-IN" sz="2000" b="1" dirty="0" err="1" smtClean="0">
                <a:latin typeface="Times New Roman" pitchFamily="18" charset="0"/>
                <a:cs typeface="Times New Roman" pitchFamily="18" charset="0"/>
              </a:rPr>
              <a:t>NetworkManager</a:t>
            </a:r>
            <a:r>
              <a:rPr lang="en-IN" sz="2000" dirty="0" smtClean="0">
                <a:latin typeface="Times New Roman" pitchFamily="18" charset="0"/>
                <a:cs typeface="Times New Roman" pitchFamily="18" charset="0"/>
              </a:rPr>
              <a:t> daemon runs with root privileges and is usually configured to start up at boot time. You can determine whether the </a:t>
            </a:r>
            <a:r>
              <a:rPr lang="en-IN" sz="2000" b="1" dirty="0" err="1" smtClean="0">
                <a:latin typeface="Times New Roman" pitchFamily="18" charset="0"/>
                <a:cs typeface="Times New Roman" pitchFamily="18" charset="0"/>
              </a:rPr>
              <a:t>NetworkManager</a:t>
            </a:r>
            <a:r>
              <a:rPr lang="en-IN" sz="2000" dirty="0" smtClean="0">
                <a:latin typeface="Times New Roman" pitchFamily="18" charset="0"/>
                <a:cs typeface="Times New Roman" pitchFamily="18" charset="0"/>
              </a:rPr>
              <a:t> daemon is running by entering this command as root:</a:t>
            </a:r>
          </a:p>
          <a:p>
            <a:pPr algn="just">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service </a:t>
            </a:r>
            <a:r>
              <a:rPr lang="en-IN" sz="2000" b="1" dirty="0" err="1" smtClean="0">
                <a:latin typeface="Times New Roman" pitchFamily="18" charset="0"/>
                <a:cs typeface="Times New Roman" pitchFamily="18" charset="0"/>
              </a:rPr>
              <a:t>NetworkManager</a:t>
            </a:r>
            <a:r>
              <a:rPr lang="en-IN" sz="2000" b="1" dirty="0" smtClean="0">
                <a:latin typeface="Times New Roman" pitchFamily="18" charset="0"/>
                <a:cs typeface="Times New Roman" pitchFamily="18" charset="0"/>
              </a:rPr>
              <a:t> status </a:t>
            </a:r>
          </a:p>
          <a:p>
            <a:pPr algn="just">
              <a:buNone/>
            </a:pP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NetworkManager</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pid</a:t>
            </a:r>
            <a:r>
              <a:rPr lang="en-IN" sz="2000" b="1" dirty="0" smtClean="0">
                <a:latin typeface="Times New Roman" pitchFamily="18" charset="0"/>
                <a:cs typeface="Times New Roman" pitchFamily="18" charset="0"/>
              </a:rPr>
              <a:t> 1527) is running... </a:t>
            </a:r>
          </a:p>
          <a:p>
            <a:pPr algn="just"/>
            <a:r>
              <a:rPr lang="en-IN" sz="2000" dirty="0" smtClean="0">
                <a:latin typeface="Times New Roman" pitchFamily="18" charset="0"/>
                <a:cs typeface="Times New Roman" pitchFamily="18" charset="0"/>
              </a:rPr>
              <a:t>	The service command will report </a:t>
            </a:r>
            <a:r>
              <a:rPr lang="en-IN" sz="2000" dirty="0" err="1" smtClean="0">
                <a:latin typeface="Times New Roman" pitchFamily="18" charset="0"/>
                <a:cs typeface="Times New Roman" pitchFamily="18" charset="0"/>
              </a:rPr>
              <a:t>NetworkManager</a:t>
            </a:r>
            <a:r>
              <a:rPr lang="en-IN" sz="2000" dirty="0" smtClean="0">
                <a:latin typeface="Times New Roman" pitchFamily="18" charset="0"/>
                <a:cs typeface="Times New Roman" pitchFamily="18" charset="0"/>
              </a:rPr>
              <a:t> is stopped if the </a:t>
            </a:r>
            <a:r>
              <a:rPr lang="en-IN" sz="2000" b="1" dirty="0" err="1" smtClean="0">
                <a:latin typeface="Times New Roman" pitchFamily="18" charset="0"/>
                <a:cs typeface="Times New Roman" pitchFamily="18" charset="0"/>
              </a:rPr>
              <a:t>NetworkManager</a:t>
            </a:r>
            <a:r>
              <a:rPr lang="en-IN" sz="2000" dirty="0" err="1" smtClean="0">
                <a:latin typeface="Times New Roman" pitchFamily="18" charset="0"/>
                <a:cs typeface="Times New Roman" pitchFamily="18" charset="0"/>
              </a:rPr>
              <a:t>service</a:t>
            </a:r>
            <a:r>
              <a:rPr lang="en-IN" sz="2000" dirty="0" smtClean="0">
                <a:latin typeface="Times New Roman" pitchFamily="18" charset="0"/>
                <a:cs typeface="Times New Roman" pitchFamily="18" charset="0"/>
              </a:rPr>
              <a:t> is not running. To start it for the current session:</a:t>
            </a:r>
          </a:p>
          <a:p>
            <a:pPr algn="just">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service </a:t>
            </a:r>
            <a:r>
              <a:rPr lang="en-IN" sz="2000" b="1" dirty="0" err="1" smtClean="0">
                <a:latin typeface="Times New Roman" pitchFamily="18" charset="0"/>
                <a:cs typeface="Times New Roman" pitchFamily="18" charset="0"/>
              </a:rPr>
              <a:t>NetworkManager</a:t>
            </a:r>
            <a:r>
              <a:rPr lang="en-IN" sz="2000" b="1" dirty="0" smtClean="0">
                <a:latin typeface="Times New Roman" pitchFamily="18" charset="0"/>
                <a:cs typeface="Times New Roman" pitchFamily="18" charset="0"/>
              </a:rPr>
              <a:t> start</a:t>
            </a:r>
          </a:p>
          <a:p>
            <a:pPr algn="just"/>
            <a:r>
              <a:rPr lang="en-IN" sz="2000" dirty="0" smtClean="0">
                <a:latin typeface="Times New Roman" pitchFamily="18" charset="0"/>
                <a:cs typeface="Times New Roman" pitchFamily="18" charset="0"/>
              </a:rPr>
              <a:t>Run the </a:t>
            </a:r>
            <a:r>
              <a:rPr lang="en-IN" sz="2000" dirty="0" err="1" smtClean="0">
                <a:latin typeface="Times New Roman" pitchFamily="18" charset="0"/>
                <a:cs typeface="Times New Roman" pitchFamily="18" charset="0"/>
              </a:rPr>
              <a:t>chkconfig</a:t>
            </a:r>
            <a:r>
              <a:rPr lang="en-IN" sz="2000" dirty="0" smtClean="0">
                <a:latin typeface="Times New Roman" pitchFamily="18" charset="0"/>
                <a:cs typeface="Times New Roman" pitchFamily="18" charset="0"/>
              </a:rPr>
              <a:t> command to ensure that </a:t>
            </a:r>
            <a:r>
              <a:rPr lang="en-IN" sz="2000" b="1" dirty="0" err="1" smtClean="0">
                <a:latin typeface="Times New Roman" pitchFamily="18" charset="0"/>
                <a:cs typeface="Times New Roman" pitchFamily="18" charset="0"/>
              </a:rPr>
              <a:t>NetworkManager</a:t>
            </a:r>
            <a:r>
              <a:rPr lang="en-IN" sz="2000" dirty="0" smtClean="0">
                <a:latin typeface="Times New Roman" pitchFamily="18" charset="0"/>
                <a:cs typeface="Times New Roman" pitchFamily="18" charset="0"/>
              </a:rPr>
              <a:t> starts up every time the system boots:</a:t>
            </a:r>
          </a:p>
          <a:p>
            <a:pPr algn="just">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chkconfig</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NetworkManager</a:t>
            </a:r>
            <a:r>
              <a:rPr lang="en-IN" sz="2000" b="1" dirty="0" smtClean="0">
                <a:latin typeface="Times New Roman" pitchFamily="18" charset="0"/>
                <a:cs typeface="Times New Roman" pitchFamily="18" charset="0"/>
              </a:rPr>
              <a:t> on</a:t>
            </a:r>
          </a:p>
          <a:p>
            <a:pPr algn="just"/>
            <a:r>
              <a:rPr lang="en-IN" sz="2000" dirty="0" smtClean="0">
                <a:latin typeface="Times New Roman" pitchFamily="18" charset="0"/>
                <a:cs typeface="Times New Roman" pitchFamily="18" charset="0"/>
              </a:rPr>
              <a:t>For more information on starting, stopping and managing services and </a:t>
            </a:r>
            <a:r>
              <a:rPr lang="en-IN" sz="2000" dirty="0" err="1" smtClean="0">
                <a:latin typeface="Times New Roman" pitchFamily="18" charset="0"/>
                <a:cs typeface="Times New Roman" pitchFamily="18" charset="0"/>
              </a:rPr>
              <a:t>runlevels</a:t>
            </a:r>
            <a:r>
              <a:rPr lang="en-IN" sz="2000" dirty="0" smtClean="0">
                <a:latin typeface="Times New Roman" pitchFamily="18" charset="0"/>
                <a:cs typeface="Times New Roman" pitchFamily="18"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Package Manager</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t>A </a:t>
            </a:r>
            <a:r>
              <a:rPr lang="en-IN" sz="2000" b="1" dirty="0" smtClean="0"/>
              <a:t>package manager</a:t>
            </a:r>
            <a:r>
              <a:rPr lang="en-IN" sz="2000" dirty="0" smtClean="0"/>
              <a:t> or </a:t>
            </a:r>
            <a:r>
              <a:rPr lang="en-IN" sz="2000" b="1" dirty="0" smtClean="0"/>
              <a:t>package</a:t>
            </a:r>
            <a:r>
              <a:rPr lang="en-IN" sz="2000" dirty="0" smtClean="0"/>
              <a:t> management system is a collection of software tools that automates the process of installing, upgrading, configuring, and removing computer programs for a computer's operating system in a consistent manner.</a:t>
            </a:r>
          </a:p>
          <a:p>
            <a:pPr algn="just">
              <a:buNone/>
            </a:pPr>
            <a:endParaRPr lang="de-DE" sz="2000" b="1" dirty="0" smtClean="0"/>
          </a:p>
          <a:p>
            <a:pPr algn="just">
              <a:buNone/>
            </a:pPr>
            <a:r>
              <a:rPr lang="de-DE" sz="2000" b="1" dirty="0" smtClean="0"/>
              <a:t>RPM Package Manager (Red-hat Package Manager)</a:t>
            </a:r>
            <a:endParaRPr lang="en-IN" sz="2000" dirty="0" smtClean="0"/>
          </a:p>
          <a:p>
            <a:pPr algn="just"/>
            <a:r>
              <a:rPr lang="en-IN" sz="2000" dirty="0" smtClean="0"/>
              <a:t>RPM Package Manager (also known simply as RPM), originally called the Red-hat Package Manager, is a program for installing, uninstalling, and managing software packages in </a:t>
            </a:r>
            <a:r>
              <a:rPr lang="en-IN" sz="2000" dirty="0" smtClean="0">
                <a:hlinkClick r:id="rId2"/>
              </a:rPr>
              <a:t>Linux</a:t>
            </a:r>
            <a:r>
              <a:rPr lang="en-IN" sz="2000" dirty="0" smtClean="0"/>
              <a:t>.</a:t>
            </a:r>
          </a:p>
          <a:p>
            <a:pPr algn="just"/>
            <a:r>
              <a:rPr lang="en-IN" sz="2000" dirty="0" smtClean="0"/>
              <a:t>RPM was developed on the basis of the Linux Standard Base (</a:t>
            </a:r>
            <a:r>
              <a:rPr lang="en-IN" sz="2000" u="sng" dirty="0" smtClean="0">
                <a:hlinkClick r:id="rId3"/>
              </a:rPr>
              <a:t>LSB</a:t>
            </a:r>
            <a:r>
              <a:rPr lang="en-IN" sz="2000" dirty="0" smtClean="0"/>
              <a:t>). In latter-day usage, the "RPM" portion of this term arises from the fact that .rpm is the default extension for files used by the program.</a:t>
            </a:r>
          </a:p>
          <a:p>
            <a:pPr algn="just"/>
            <a:endParaRPr lang="en-IN" sz="2000" dirty="0" smtClean="0"/>
          </a:p>
          <a:p>
            <a:pPr algn="just"/>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buNone/>
            </a:pPr>
            <a:r>
              <a:rPr lang="en-IN" sz="2000" dirty="0" smtClean="0">
                <a:latin typeface="Times New Roman" pitchFamily="18" charset="0"/>
                <a:cs typeface="Times New Roman" pitchFamily="18" charset="0"/>
              </a:rPr>
              <a:t>The RPM contents also include a </a:t>
            </a:r>
            <a:r>
              <a:rPr lang="en-IN" sz="2000" i="1" dirty="0" smtClean="0">
                <a:latin typeface="Times New Roman" pitchFamily="18" charset="0"/>
                <a:cs typeface="Times New Roman" pitchFamily="18" charset="0"/>
              </a:rPr>
              <a:t>package label</a:t>
            </a:r>
            <a:r>
              <a:rPr lang="en-IN" sz="2000" dirty="0" smtClean="0">
                <a:latin typeface="Times New Roman" pitchFamily="18" charset="0"/>
                <a:cs typeface="Times New Roman" pitchFamily="18" charset="0"/>
              </a:rPr>
              <a:t>, which contains the following pieces of information:</a:t>
            </a:r>
          </a:p>
          <a:p>
            <a:pPr algn="just"/>
            <a:r>
              <a:rPr lang="en-IN" sz="2000" dirty="0" smtClean="0">
                <a:latin typeface="Times New Roman" pitchFamily="18" charset="0"/>
                <a:cs typeface="Times New Roman" pitchFamily="18" charset="0"/>
              </a:rPr>
              <a:t>software name</a:t>
            </a:r>
          </a:p>
          <a:p>
            <a:pPr algn="just"/>
            <a:r>
              <a:rPr lang="en-IN" sz="2000" dirty="0" smtClean="0">
                <a:latin typeface="Times New Roman" pitchFamily="18" charset="0"/>
                <a:cs typeface="Times New Roman" pitchFamily="18" charset="0"/>
              </a:rPr>
              <a:t>software version (the version taken from original </a:t>
            </a:r>
            <a:r>
              <a:rPr lang="en-IN" sz="2000" dirty="0" smtClean="0">
                <a:latin typeface="Times New Roman" pitchFamily="18" charset="0"/>
                <a:cs typeface="Times New Roman" pitchFamily="18" charset="0"/>
                <a:hlinkClick r:id="rId2" tooltip="Upstream (software development)"/>
              </a:rPr>
              <a:t>upstream</a:t>
            </a:r>
            <a:r>
              <a:rPr lang="en-IN" sz="2000" dirty="0" smtClean="0">
                <a:latin typeface="Times New Roman" pitchFamily="18" charset="0"/>
                <a:cs typeface="Times New Roman" pitchFamily="18" charset="0"/>
              </a:rPr>
              <a:t> source of the software)</a:t>
            </a:r>
          </a:p>
          <a:p>
            <a:pPr algn="just"/>
            <a:r>
              <a:rPr lang="en-IN" sz="2000" dirty="0" smtClean="0">
                <a:latin typeface="Times New Roman" pitchFamily="18" charset="0"/>
                <a:cs typeface="Times New Roman" pitchFamily="18" charset="0"/>
              </a:rPr>
              <a:t>package release (the number of times the package has been rebuilt using the same version of the software).</a:t>
            </a:r>
          </a:p>
          <a:p>
            <a:pPr algn="just"/>
            <a:r>
              <a:rPr lang="en-IN" sz="2000" dirty="0" smtClean="0">
                <a:latin typeface="Times New Roman" pitchFamily="18" charset="0"/>
                <a:cs typeface="Times New Roman" pitchFamily="18" charset="0"/>
              </a:rPr>
              <a:t>The package label fields do not need to match the filename.</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we use RPM in Linux?</a:t>
            </a:r>
            <a:br>
              <a:rPr lang="en-IN" dirty="0" smtClean="0"/>
            </a:br>
            <a:endParaRPr lang="en-IN" dirty="0"/>
          </a:p>
        </p:txBody>
      </p:sp>
      <p:sp>
        <p:nvSpPr>
          <p:cNvPr id="3" name="Content Placeholder 2"/>
          <p:cNvSpPr>
            <a:spLocks noGrp="1"/>
          </p:cNvSpPr>
          <p:nvPr>
            <p:ph sz="quarter" idx="1"/>
          </p:nvPr>
        </p:nvSpPr>
        <p:spPr/>
        <p:txBody>
          <a:bodyPr>
            <a:normAutofit/>
          </a:bodyPr>
          <a:lstStyle/>
          <a:p>
            <a:pPr>
              <a:buNone/>
            </a:pPr>
            <a:r>
              <a:rPr lang="en-IN" sz="2000" b="1" dirty="0" smtClean="0"/>
              <a:t>There are five basic modes for RPM command</a:t>
            </a:r>
            <a:endParaRPr lang="en-IN" sz="2000" dirty="0" smtClean="0"/>
          </a:p>
          <a:p>
            <a:r>
              <a:rPr lang="en-IN" sz="2000" dirty="0" smtClean="0"/>
              <a:t>Install : It is used to install any RPM package.</a:t>
            </a:r>
          </a:p>
          <a:p>
            <a:r>
              <a:rPr lang="en-IN" sz="2000" dirty="0" smtClean="0"/>
              <a:t>Remove : It is used to erase, remove or un-install any RPM package.</a:t>
            </a:r>
          </a:p>
          <a:p>
            <a:r>
              <a:rPr lang="en-IN" sz="2000" dirty="0" smtClean="0"/>
              <a:t>Upgrade : It is used to update the existing RPM package.</a:t>
            </a:r>
          </a:p>
          <a:p>
            <a:r>
              <a:rPr lang="en-IN" sz="2000" dirty="0" smtClean="0"/>
              <a:t>Verify : It is used to verify an RPM packages.</a:t>
            </a:r>
          </a:p>
          <a:p>
            <a:r>
              <a:rPr lang="en-IN" sz="2000" dirty="0" smtClean="0"/>
              <a:t>Query : It is used query any RPM package.</a:t>
            </a:r>
          </a:p>
          <a:p>
            <a:pPr algn="just"/>
            <a:endParaRPr lang="en-IN" sz="2000" dirty="0" smtClean="0"/>
          </a:p>
          <a:p>
            <a:pPr algn="just"/>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260648"/>
            <a:ext cx="8147248" cy="6192688"/>
          </a:xfrm>
        </p:spPr>
        <p:txBody>
          <a:bodyPr>
            <a:normAutofit/>
          </a:bodyPr>
          <a:lstStyle/>
          <a:p>
            <a:pPr algn="just"/>
            <a:r>
              <a:rPr lang="en-US" sz="2000" dirty="0" smtClean="0"/>
              <a:t>The second command queries the entire RPM database and uses the </a:t>
            </a:r>
            <a:r>
              <a:rPr lang="en-US" sz="2000" dirty="0" err="1" smtClean="0"/>
              <a:t>egrep</a:t>
            </a:r>
            <a:r>
              <a:rPr lang="en-US" sz="2000" dirty="0" smtClean="0"/>
              <a:t> command to show only the output lines that contain the word “kernel.” If you are considering rebuilding your kernel, the second command is probably more useful to you because it lets you know which kernel related packages you have installed. The following list briefly describes each package.</a:t>
            </a:r>
            <a:endParaRPr lang="en-IN" sz="2000" dirty="0" smtClean="0"/>
          </a:p>
          <a:p>
            <a:pPr algn="just">
              <a:buNone/>
            </a:pPr>
            <a:r>
              <a:rPr lang="en-US" sz="2000" dirty="0" smtClean="0"/>
              <a:t> </a:t>
            </a:r>
            <a:endParaRPr lang="en-IN" sz="2000" dirty="0" smtClean="0"/>
          </a:p>
          <a:p>
            <a:pPr lvl="0" algn="just"/>
            <a:r>
              <a:rPr lang="en-US" sz="2000" b="1" dirty="0" smtClean="0"/>
              <a:t>kernel-headers: </a:t>
            </a:r>
            <a:r>
              <a:rPr lang="en-US" sz="2000" dirty="0" smtClean="0"/>
              <a:t>Contains the C header files for the Linux kernel. The header files define structures and constants that are needed for building most standard programs, and are also needed for rebuilding the kernel.</a:t>
            </a:r>
            <a:endParaRPr lang="en-IN" sz="2000" dirty="0" smtClean="0"/>
          </a:p>
          <a:p>
            <a:pPr lvl="0" algn="just"/>
            <a:r>
              <a:rPr lang="en-US" sz="2000" b="1" dirty="0" smtClean="0"/>
              <a:t>kernel-doc: </a:t>
            </a:r>
            <a:r>
              <a:rPr lang="en-US" sz="2000" dirty="0" smtClean="0"/>
              <a:t>Contains documentation files from the kernel source. Various portions of the Linux kernel and the device drivers shipped with it are documented in these files. Install this package if you need a reference to the options that can be passed to Linux kernel modules at load time.</a:t>
            </a:r>
            <a:endParaRPr lang="en-IN" sz="2000" dirty="0" smtClean="0"/>
          </a:p>
          <a:p>
            <a:pPr lvl="0" algn="just"/>
            <a:r>
              <a:rPr lang="en-US" sz="2000" b="1" dirty="0" smtClean="0"/>
              <a:t>kernel-source: </a:t>
            </a:r>
            <a:r>
              <a:rPr lang="en-US" sz="2000" dirty="0" smtClean="0"/>
              <a:t>Contains the source code files for the Linux kernel.</a:t>
            </a:r>
            <a:endParaRPr lang="en-IN" sz="2000" dirty="0" smtClean="0"/>
          </a:p>
          <a:p>
            <a:pPr lvl="0" algn="just"/>
            <a:r>
              <a:rPr lang="en-US" sz="2000" b="1" dirty="0" smtClean="0"/>
              <a:t>kernel: </a:t>
            </a:r>
            <a:r>
              <a:rPr lang="en-US" sz="2000" dirty="0" smtClean="0"/>
              <a:t>Contains the Linux kernel, the core of the Red Hat Linux operating system.</a:t>
            </a:r>
            <a:endParaRPr lang="en-IN" sz="2000" dirty="0" smtClean="0"/>
          </a:p>
          <a:p>
            <a:pPr algn="just">
              <a:buNone/>
            </a:pP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Customizing the kernel</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smtClean="0">
                <a:latin typeface="Times New Roman" pitchFamily="18" charset="0"/>
                <a:cs typeface="Times New Roman" pitchFamily="18" charset="0"/>
              </a:rPr>
              <a:t>When con- figuring the kernel, you have two options for the device drivers needed to support various hardware devices in Linux:</a:t>
            </a: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lvl="0" algn="just"/>
            <a:r>
              <a:rPr lang="en-US" i="1" dirty="0" smtClean="0">
                <a:latin typeface="Times New Roman" pitchFamily="18" charset="0"/>
                <a:cs typeface="Times New Roman" pitchFamily="18" charset="0"/>
              </a:rPr>
              <a:t>Build device support directly into the kernel. </a:t>
            </a:r>
            <a:r>
              <a:rPr lang="en-US" dirty="0" smtClean="0">
                <a:latin typeface="Times New Roman" pitchFamily="18" charset="0"/>
                <a:cs typeface="Times New Roman" pitchFamily="18" charset="0"/>
              </a:rPr>
              <a:t>You can build the drivers for all hardware on your system into the kernel. As you can imagine, the size of the kernel grows as device driver code is incorporated into the kernel. A kernel that includes all necessary device driver support is called a </a:t>
            </a:r>
            <a:r>
              <a:rPr lang="en-US" i="1" dirty="0" smtClean="0">
                <a:latin typeface="Times New Roman" pitchFamily="18" charset="0"/>
                <a:cs typeface="Times New Roman" pitchFamily="18" charset="0"/>
              </a:rPr>
              <a:t>monolithic kernel.</a:t>
            </a:r>
          </a:p>
          <a:p>
            <a:pPr lvl="0" algn="just"/>
            <a:endParaRPr lang="en-IN" dirty="0" smtClean="0">
              <a:latin typeface="Times New Roman" pitchFamily="18" charset="0"/>
              <a:cs typeface="Times New Roman" pitchFamily="18" charset="0"/>
            </a:endParaRPr>
          </a:p>
          <a:p>
            <a:pPr lvl="0" algn="just"/>
            <a:r>
              <a:rPr lang="en-US" i="1" dirty="0" smtClean="0">
                <a:latin typeface="Times New Roman" pitchFamily="18" charset="0"/>
                <a:cs typeface="Times New Roman" pitchFamily="18" charset="0"/>
              </a:rPr>
              <a:t>Use modules to provide device support. </a:t>
            </a:r>
            <a:r>
              <a:rPr lang="en-US" dirty="0" smtClean="0">
                <a:latin typeface="Times New Roman" pitchFamily="18" charset="0"/>
                <a:cs typeface="Times New Roman" pitchFamily="18" charset="0"/>
              </a:rPr>
              <a:t>You can create the necessary device drivers in the form of modules. A </a:t>
            </a:r>
            <a:r>
              <a:rPr lang="en-US" i="1" dirty="0" smtClean="0">
                <a:latin typeface="Times New Roman" pitchFamily="18" charset="0"/>
                <a:cs typeface="Times New Roman" pitchFamily="18" charset="0"/>
              </a:rPr>
              <a:t>module </a:t>
            </a:r>
            <a:r>
              <a:rPr lang="en-US" dirty="0" smtClean="0">
                <a:latin typeface="Times New Roman" pitchFamily="18" charset="0"/>
                <a:cs typeface="Times New Roman" pitchFamily="18" charset="0"/>
              </a:rPr>
              <a:t>is a block of code that the kernel loads and unloads on an as-needed basis while it is running. Modules enable you to add support for a device without having to rebuild the kernel for each new device you add to your system. Modules do not have to be device drivers; you can use them to add any sort of new functionality to the kernel. A kernel that uses modules is called a </a:t>
            </a:r>
            <a:r>
              <a:rPr lang="en-US" i="1" dirty="0" smtClean="0">
                <a:latin typeface="Times New Roman" pitchFamily="18" charset="0"/>
                <a:cs typeface="Times New Roman" pitchFamily="18" charset="0"/>
              </a:rPr>
              <a:t>modular kernel.</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Update &amp; install</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r>
              <a:rPr lang="en-IN" sz="2400" dirty="0" smtClean="0">
                <a:latin typeface="Times New Roman" pitchFamily="18" charset="0"/>
                <a:cs typeface="Times New Roman" pitchFamily="18" charset="0"/>
              </a:rPr>
              <a:t>Compile and install the </a:t>
            </a:r>
            <a:r>
              <a:rPr lang="en-IN" sz="2400" b="1" dirty="0" smtClean="0">
                <a:latin typeface="Times New Roman" pitchFamily="18" charset="0"/>
                <a:cs typeface="Times New Roman" pitchFamily="18" charset="0"/>
              </a:rPr>
              <a:t>kernel</a:t>
            </a:r>
            <a:r>
              <a:rPr lang="en-IN" sz="2400" dirty="0" smtClean="0">
                <a:latin typeface="Times New Roman" pitchFamily="18" charset="0"/>
                <a:cs typeface="Times New Roman" pitchFamily="18" charset="0"/>
              </a:rPr>
              <a:t> and modules: </a:t>
            </a:r>
          </a:p>
          <a:p>
            <a:pPr algn="just">
              <a:buNone/>
            </a:pPr>
            <a:r>
              <a:rPr lang="en-IN" sz="2400" dirty="0" smtClean="0">
                <a:latin typeface="Times New Roman" pitchFamily="18" charset="0"/>
                <a:cs typeface="Times New Roman" pitchFamily="18" charset="0"/>
              </a:rPr>
              <a:t>			make </a:t>
            </a:r>
            <a:r>
              <a:rPr lang="en-IN" sz="2400" dirty="0" err="1" smtClean="0">
                <a:latin typeface="Times New Roman" pitchFamily="18" charset="0"/>
                <a:cs typeface="Times New Roman" pitchFamily="18" charset="0"/>
              </a:rPr>
              <a:t>deb-pkg</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The make </a:t>
            </a:r>
            <a:r>
              <a:rPr lang="en-IN" sz="2400" dirty="0" err="1" smtClean="0">
                <a:latin typeface="Times New Roman" pitchFamily="18" charset="0"/>
                <a:cs typeface="Times New Roman" pitchFamily="18" charset="0"/>
              </a:rPr>
              <a:t>deb-pkg</a:t>
            </a:r>
            <a:r>
              <a:rPr lang="en-IN" sz="2400" dirty="0" smtClean="0">
                <a:latin typeface="Times New Roman" pitchFamily="18" charset="0"/>
                <a:cs typeface="Times New Roman" pitchFamily="18" charset="0"/>
              </a:rPr>
              <a:t> command will create five </a:t>
            </a:r>
            <a:r>
              <a:rPr lang="en-IN" sz="2400" dirty="0" err="1" smtClean="0">
                <a:latin typeface="Times New Roman" pitchFamily="18" charset="0"/>
                <a:cs typeface="Times New Roman" pitchFamily="18" charset="0"/>
              </a:rPr>
              <a:t>deb</a:t>
            </a:r>
            <a:r>
              <a:rPr lang="en-IN" sz="2400" dirty="0" smtClean="0">
                <a:latin typeface="Times New Roman" pitchFamily="18" charset="0"/>
                <a:cs typeface="Times New Roman" pitchFamily="18" charset="0"/>
              </a:rPr>
              <a:t> packages in /</a:t>
            </a:r>
            <a:r>
              <a:rPr lang="en-IN" sz="2400" dirty="0" err="1" smtClean="0">
                <a:latin typeface="Times New Roman" pitchFamily="18" charset="0"/>
                <a:cs typeface="Times New Roman" pitchFamily="18" charset="0"/>
              </a:rPr>
              <a:t>usr</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src</a:t>
            </a:r>
            <a:r>
              <a:rPr lang="en-IN" sz="2400" dirty="0" smtClean="0">
                <a:latin typeface="Times New Roman" pitchFamily="18" charset="0"/>
                <a:cs typeface="Times New Roman" pitchFamily="18" charset="0"/>
              </a:rPr>
              <a:t>/ that you will need to install: </a:t>
            </a:r>
          </a:p>
          <a:p>
            <a:pPr algn="just">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dpkg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linux</a:t>
            </a:r>
            <a:r>
              <a:rPr lang="en-IN" sz="2400" dirty="0" smtClean="0">
                <a:latin typeface="Times New Roman" pitchFamily="18" charset="0"/>
                <a:cs typeface="Times New Roman" pitchFamily="18" charset="0"/>
              </a:rPr>
              <a:t>-*.deb.</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Edit /etc/default/grub and add or change the variables to match.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Update the </a:t>
            </a:r>
            <a:r>
              <a:rPr lang="en-IN" sz="2400" dirty="0" err="1" smtClean="0">
                <a:latin typeface="Times New Roman" pitchFamily="18" charset="0"/>
                <a:cs typeface="Times New Roman" pitchFamily="18" charset="0"/>
              </a:rPr>
              <a:t>bootloader</a:t>
            </a: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			update-grub.</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3190</TotalTime>
  <Words>3648</Words>
  <Application>Microsoft Office PowerPoint</Application>
  <PresentationFormat>On-screen Show (4:3)</PresentationFormat>
  <Paragraphs>441</Paragraphs>
  <Slides>67</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Equity</vt:lpstr>
      <vt:lpstr>Bitmap Image</vt:lpstr>
      <vt:lpstr>Linux System Maintenance </vt:lpstr>
      <vt:lpstr>Upgrading &amp; Customizing the kernel</vt:lpstr>
      <vt:lpstr>PowerPoint Presentation</vt:lpstr>
      <vt:lpstr>PowerPoint Presentation</vt:lpstr>
      <vt:lpstr>Checking Kernel Version</vt:lpstr>
      <vt:lpstr>PowerPoint Presentation</vt:lpstr>
      <vt:lpstr>PowerPoint Presentation</vt:lpstr>
      <vt:lpstr>Customizing the kernel</vt:lpstr>
      <vt:lpstr>Update &amp; install</vt:lpstr>
      <vt:lpstr>NETWORK CONFIGURATION USING THE COMMAND-LINE INTERFACE (CLI)</vt:lpstr>
      <vt:lpstr>uname COMMAND LINE OPTIONS </vt:lpstr>
      <vt:lpstr>Managing Users and Groups</vt:lpstr>
      <vt:lpstr>Groups tie together users that have a common purpose.</vt:lpstr>
      <vt:lpstr>etc</vt:lpstr>
      <vt:lpstr>/etc/passwd</vt:lpstr>
      <vt:lpstr>/etc/shadow</vt:lpstr>
      <vt:lpstr>Adding a User 1</vt:lpstr>
      <vt:lpstr>Adding a User 2</vt:lpstr>
      <vt:lpstr>Adding a User 3</vt:lpstr>
      <vt:lpstr>Deleting a User</vt:lpstr>
      <vt:lpstr>Adding a Group</vt:lpstr>
      <vt:lpstr>Assigning Users to a Group</vt:lpstr>
      <vt:lpstr>Changing Group Permissions</vt:lpstr>
      <vt:lpstr>Configuring Disk Quotas</vt:lpstr>
      <vt:lpstr>Configuring Disk Quotas</vt:lpstr>
      <vt:lpstr>Configuring Disk Quotas</vt:lpstr>
      <vt:lpstr>Understanding Backup Strategies</vt:lpstr>
      <vt:lpstr>PowerPoint Presentation</vt:lpstr>
      <vt:lpstr>Determining the Value of Data</vt:lpstr>
      <vt:lpstr>Determining When to Back up Data</vt:lpstr>
      <vt:lpstr>A Linux Backup Strategy</vt:lpstr>
      <vt:lpstr>Using Backup Levels</vt:lpstr>
      <vt:lpstr>Backup Levels</vt:lpstr>
      <vt:lpstr>Restoring a File from a Three-Level Backup</vt:lpstr>
      <vt:lpstr>Restoring Data from a Three-Level Set of Backup Media</vt:lpstr>
      <vt:lpstr>Managing and Storing Backup Media</vt:lpstr>
      <vt:lpstr>Multiple Tapes Used for a Three-Level Backup Plan</vt:lpstr>
      <vt:lpstr>Backing Up the Root File System</vt:lpstr>
      <vt:lpstr>Hardware and Software Issues</vt:lpstr>
      <vt:lpstr>Choosing Backup Media</vt:lpstr>
      <vt:lpstr>Magnetic Media</vt:lpstr>
      <vt:lpstr>Optical Media</vt:lpstr>
      <vt:lpstr>Comparing Devices</vt:lpstr>
      <vt:lpstr>Verification, Permissions, and Compression</vt:lpstr>
      <vt:lpstr>Verification, Permissions, and Compression</vt:lpstr>
      <vt:lpstr>Using Linux Backup Utilities</vt:lpstr>
      <vt:lpstr>Using tar and cpio</vt:lpstr>
      <vt:lpstr>Other Backup Utilities</vt:lpstr>
      <vt:lpstr>Other Backup Utilities</vt:lpstr>
      <vt:lpstr>Choosing Media for Backups</vt:lpstr>
      <vt:lpstr>Using Backup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Installing and Upgrading Software Packages</vt:lpstr>
      <vt:lpstr>NETWORK MANAGER</vt:lpstr>
      <vt:lpstr>The Network Manager Daemon</vt:lpstr>
      <vt:lpstr>Package Manager</vt:lpstr>
      <vt:lpstr>PowerPoint Presentation</vt:lpstr>
      <vt:lpstr>Why we use RPM in Linux?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kuldeep</dc:creator>
  <cp:lastModifiedBy>ismail - [2010]</cp:lastModifiedBy>
  <cp:revision>95</cp:revision>
  <dcterms:created xsi:type="dcterms:W3CDTF">2018-10-11T05:30:51Z</dcterms:created>
  <dcterms:modified xsi:type="dcterms:W3CDTF">2020-03-30T04:18:50Z</dcterms:modified>
</cp:coreProperties>
</file>