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sldIdLst>
    <p:sldId id="256" r:id="rId2"/>
    <p:sldId id="257" r:id="rId3"/>
    <p:sldId id="264" r:id="rId4"/>
    <p:sldId id="260" r:id="rId5"/>
    <p:sldId id="265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021DAC-6CA6-4AEB-B379-7911E5E3E80B}">
          <p14:sldIdLst>
            <p14:sldId id="256"/>
            <p14:sldId id="257"/>
          </p14:sldIdLst>
        </p14:section>
        <p14:section name="Untitled Section" id="{8A3D1625-F2A0-49C7-879F-9A8CABAC6048}">
          <p14:sldIdLst>
            <p14:sldId id="264"/>
            <p14:sldId id="260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7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3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2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3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5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88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8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8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9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64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146410"/>
            <a:ext cx="5829300" cy="1463040"/>
          </a:xfrm>
        </p:spPr>
        <p:txBody>
          <a:bodyPr>
            <a:normAutofit/>
          </a:bodyPr>
          <a:lstStyle/>
          <a:p>
            <a:r>
              <a:rPr dirty="0"/>
              <a:t>Introduction to </a:t>
            </a:r>
            <a:r>
              <a:rPr dirty="0" smtClean="0"/>
              <a:t>Serverless </a:t>
            </a:r>
            <a:r>
              <a:rPr dirty="0"/>
              <a:t>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5146410"/>
            <a:ext cx="2400300" cy="1463040"/>
          </a:xfrm>
        </p:spPr>
        <p:txBody>
          <a:bodyPr/>
          <a:lstStyle/>
          <a:p>
            <a:r>
              <a:rPr dirty="0"/>
              <a:t>Simplify your development and operations</a:t>
            </a:r>
          </a:p>
          <a:p>
            <a:r>
              <a:rPr dirty="0" smtClean="0"/>
              <a:t>[</a:t>
            </a:r>
            <a:r>
              <a:rPr lang="en-US" dirty="0" smtClean="0"/>
              <a:t>Suresh</a:t>
            </a:r>
            <a:r>
              <a:rPr dirty="0" smtClean="0"/>
              <a:t> and </a:t>
            </a:r>
            <a:r>
              <a:rPr lang="en-US" dirty="0" smtClean="0"/>
              <a:t>12/06/2024</a:t>
            </a:r>
            <a:r>
              <a:rPr dirty="0" smtClean="0"/>
              <a:t>]</a:t>
            </a:r>
            <a:endParaRPr dirty="0"/>
          </a:p>
        </p:txBody>
      </p:sp>
      <p:pic>
        <p:nvPicPr>
          <p:cNvPr id="2050" name="Picture 2" descr="https://img.freepik.com/free-photo/futuristic-security-system-with-network-server-connection-generated-by-ai_188544-26745.jpg?t=st=1718160960~exp=1718164560~hmac=d4ed0a0197971c86ec51f93f50da452827fe684b2e90c4bb7f1457a09535ce55&amp;w=13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2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Introduction to </a:t>
            </a:r>
            <a:r>
              <a:rPr dirty="0" smtClean="0"/>
              <a:t>Serverless </a:t>
            </a:r>
            <a:r>
              <a:rPr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• </a:t>
            </a:r>
            <a:r>
              <a:rPr lang="en-US" dirty="0"/>
              <a:t>Don’t think Serverless means no </a:t>
            </a:r>
            <a:r>
              <a:rPr lang="en-US" dirty="0" smtClean="0"/>
              <a:t>servers</a:t>
            </a:r>
            <a:endParaRPr lang="en-IN" dirty="0"/>
          </a:p>
          <a:p>
            <a:r>
              <a:rPr dirty="0" smtClean="0"/>
              <a:t>• </a:t>
            </a:r>
            <a:r>
              <a:rPr dirty="0"/>
              <a:t>Definition: Building and running applications without managing </a:t>
            </a:r>
            <a:r>
              <a:rPr dirty="0" smtClean="0"/>
              <a:t>servers</a:t>
            </a:r>
            <a:r>
              <a:rPr lang="en-US" dirty="0" smtClean="0"/>
              <a:t> called as Serverless</a:t>
            </a:r>
            <a:r>
              <a:rPr dirty="0" smtClean="0"/>
              <a:t>.</a:t>
            </a:r>
            <a:endParaRPr dirty="0"/>
          </a:p>
          <a:p>
            <a:r>
              <a:rPr dirty="0"/>
              <a:t>• Cloud providers handle the infrastructure</a:t>
            </a:r>
            <a:r>
              <a:rPr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Example :- </a:t>
            </a:r>
            <a:r>
              <a:rPr lang="en-US" dirty="0"/>
              <a:t> - </a:t>
            </a:r>
            <a:r>
              <a:rPr lang="en-US" dirty="0" smtClean="0"/>
              <a:t>AWS </a:t>
            </a:r>
            <a:r>
              <a:rPr lang="en-US" dirty="0"/>
              <a:t>Lambda, Azure Functions, Google Cloud Functions.</a:t>
            </a:r>
            <a:endParaRPr dirty="0"/>
          </a:p>
          <a:p>
            <a:r>
              <a:rPr dirty="0"/>
              <a:t>• </a:t>
            </a:r>
            <a:r>
              <a:rPr lang="en-US" dirty="0" smtClean="0"/>
              <a:t>Developers can </a:t>
            </a:r>
            <a:r>
              <a:rPr dirty="0" smtClean="0"/>
              <a:t>Focus </a:t>
            </a:r>
            <a:r>
              <a:rPr dirty="0"/>
              <a:t>on writing </a:t>
            </a:r>
            <a:r>
              <a:rPr dirty="0" smtClean="0"/>
              <a:t>code</a:t>
            </a:r>
            <a:endParaRPr lang="en-US" dirty="0" smtClean="0"/>
          </a:p>
          <a:p>
            <a:pPr lvl="1"/>
            <a:r>
              <a:rPr lang="en-US" dirty="0"/>
              <a:t>Developers doesn’t need to care about</a:t>
            </a:r>
            <a:endParaRPr lang="en-IN" dirty="0"/>
          </a:p>
          <a:p>
            <a:pPr marL="128016" lvl="1" indent="0">
              <a:buNone/>
            </a:pPr>
            <a:r>
              <a:rPr lang="en-US" dirty="0" smtClean="0"/>
              <a:t>	1 </a:t>
            </a:r>
            <a:r>
              <a:rPr lang="en-US" dirty="0"/>
              <a:t>) </a:t>
            </a:r>
            <a:r>
              <a:rPr lang="en-US" dirty="0" smtClean="0"/>
              <a:t>Writing </a:t>
            </a:r>
            <a:r>
              <a:rPr lang="en-US" dirty="0"/>
              <a:t>code for a server</a:t>
            </a:r>
            <a:endParaRPr lang="en-IN" dirty="0"/>
          </a:p>
          <a:p>
            <a:pPr marL="128016" lvl="1" indent="0">
              <a:buNone/>
            </a:pPr>
            <a:r>
              <a:rPr lang="en-US" dirty="0" smtClean="0"/>
              <a:t>	2</a:t>
            </a:r>
            <a:r>
              <a:rPr lang="en-US" dirty="0"/>
              <a:t>) </a:t>
            </a:r>
            <a:r>
              <a:rPr lang="en-US" dirty="0" smtClean="0"/>
              <a:t>Creating </a:t>
            </a:r>
            <a:r>
              <a:rPr lang="en-US" dirty="0"/>
              <a:t>a server</a:t>
            </a:r>
            <a:endParaRPr lang="en-IN" dirty="0"/>
          </a:p>
          <a:p>
            <a:pPr marL="128016" lvl="1" indent="0">
              <a:buNone/>
            </a:pPr>
            <a:r>
              <a:rPr lang="en-US" dirty="0" smtClean="0"/>
              <a:t>	3) Maintaining </a:t>
            </a:r>
            <a:r>
              <a:rPr lang="en-US" dirty="0"/>
              <a:t>a server</a:t>
            </a:r>
            <a:endParaRPr lang="en-IN" dirty="0"/>
          </a:p>
          <a:p>
            <a:pPr marL="128016" lvl="1" indent="0">
              <a:buNone/>
            </a:pPr>
            <a:r>
              <a:rPr lang="en-US" dirty="0" smtClean="0"/>
              <a:t>	4</a:t>
            </a:r>
            <a:r>
              <a:rPr lang="en-US" dirty="0"/>
              <a:t>) </a:t>
            </a:r>
            <a:r>
              <a:rPr lang="en-US" dirty="0" smtClean="0"/>
              <a:t>Deploying </a:t>
            </a:r>
            <a:r>
              <a:rPr lang="en-US" dirty="0"/>
              <a:t>the </a:t>
            </a:r>
            <a:r>
              <a:rPr lang="en-US" dirty="0" smtClean="0"/>
              <a:t>server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596770"/>
              </p:ext>
            </p:extLst>
          </p:nvPr>
        </p:nvGraphicFramePr>
        <p:xfrm>
          <a:off x="768350" y="2493500"/>
          <a:ext cx="7289799" cy="365760"/>
        </p:xfrm>
        <a:graphic>
          <a:graphicData uri="http://schemas.openxmlformats.org/drawingml/2006/table">
            <a:tbl>
              <a:tblPr/>
              <a:tblGrid>
                <a:gridCol w="2429933"/>
                <a:gridCol w="2429933"/>
                <a:gridCol w="2429933"/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Traditional Architecture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Serverless Architecture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643695"/>
              </p:ext>
            </p:extLst>
          </p:nvPr>
        </p:nvGraphicFramePr>
        <p:xfrm>
          <a:off x="768350" y="3089368"/>
          <a:ext cx="7289799" cy="640080"/>
        </p:xfrm>
        <a:graphic>
          <a:graphicData uri="http://schemas.openxmlformats.org/drawingml/2006/table">
            <a:tbl>
              <a:tblPr/>
              <a:tblGrid>
                <a:gridCol w="2429933"/>
                <a:gridCol w="2429933"/>
                <a:gridCol w="2429933"/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Infrastructure Management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Managed by the organization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 by the cloud provider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373236"/>
              </p:ext>
            </p:extLst>
          </p:nvPr>
        </p:nvGraphicFramePr>
        <p:xfrm>
          <a:off x="768350" y="3825743"/>
          <a:ext cx="7289799" cy="640080"/>
        </p:xfrm>
        <a:graphic>
          <a:graphicData uri="http://schemas.openxmlformats.org/drawingml/2006/table">
            <a:tbl>
              <a:tblPr/>
              <a:tblGrid>
                <a:gridCol w="2429933"/>
                <a:gridCol w="2429933"/>
                <a:gridCol w="2429933"/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Scalability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Manual scaling, often over-provisioned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Automatic, event-driven scaling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15511"/>
              </p:ext>
            </p:extLst>
          </p:nvPr>
        </p:nvGraphicFramePr>
        <p:xfrm>
          <a:off x="768350" y="4465823"/>
          <a:ext cx="7289799" cy="640080"/>
        </p:xfrm>
        <a:graphic>
          <a:graphicData uri="http://schemas.openxmlformats.org/drawingml/2006/table">
            <a:tbl>
              <a:tblPr/>
              <a:tblGrid>
                <a:gridCol w="2429933"/>
                <a:gridCol w="2429933"/>
                <a:gridCol w="2429933"/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Cost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Fixed costs, potential underutilization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Pay-as-you-go, cost-efficient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587840"/>
              </p:ext>
            </p:extLst>
          </p:nvPr>
        </p:nvGraphicFramePr>
        <p:xfrm>
          <a:off x="768350" y="5176290"/>
          <a:ext cx="7289799" cy="640080"/>
        </p:xfrm>
        <a:graphic>
          <a:graphicData uri="http://schemas.openxmlformats.org/drawingml/2006/table">
            <a:tbl>
              <a:tblPr/>
              <a:tblGrid>
                <a:gridCol w="2429933"/>
                <a:gridCol w="2429933"/>
                <a:gridCol w="2429933"/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Deployment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Time-consuming setup, requires </a:t>
                      </a:r>
                      <a:r>
                        <a:rPr lang="en-IN" dirty="0" err="1"/>
                        <a:t>DevOps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 deployment, focuses on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>
          <a:xfrm>
            <a:off x="768095" y="621238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Server-Based Architecture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IN" dirty="0" smtClean="0"/>
              <a:t>Serverless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20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Benefits of Serverless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• Simplified </a:t>
            </a:r>
            <a:r>
              <a:rPr dirty="0" smtClean="0"/>
              <a:t>Operations</a:t>
            </a:r>
            <a:endParaRPr lang="en-US" dirty="0" smtClean="0"/>
          </a:p>
          <a:p>
            <a:pPr lvl="1"/>
            <a:r>
              <a:rPr lang="en-US" dirty="0"/>
              <a:t>The cloud provider is responsible for OS and middleware updates and security patches.</a:t>
            </a:r>
            <a:endParaRPr dirty="0"/>
          </a:p>
          <a:p>
            <a:r>
              <a:rPr dirty="0"/>
              <a:t>• Cost </a:t>
            </a:r>
            <a:r>
              <a:rPr dirty="0" smtClean="0"/>
              <a:t>Efficiency</a:t>
            </a:r>
            <a:endParaRPr lang="en-US" dirty="0" smtClean="0"/>
          </a:p>
          <a:p>
            <a:pPr lvl="1"/>
            <a:r>
              <a:rPr lang="en-US" dirty="0"/>
              <a:t>Costs are based on actual usage. You pay for the compute time your code consumes and the resources it uses, with no charges for idle time.</a:t>
            </a:r>
            <a:endParaRPr dirty="0"/>
          </a:p>
          <a:p>
            <a:r>
              <a:rPr dirty="0"/>
              <a:t>• </a:t>
            </a:r>
            <a:r>
              <a:rPr lang="en-US" dirty="0" smtClean="0"/>
              <a:t>Automatic </a:t>
            </a:r>
            <a:r>
              <a:rPr dirty="0" smtClean="0"/>
              <a:t>Scalability</a:t>
            </a:r>
            <a:endParaRPr lang="en-US" dirty="0" smtClean="0"/>
          </a:p>
          <a:p>
            <a:pPr lvl="1"/>
            <a:r>
              <a:rPr lang="en-US" dirty="0"/>
              <a:t>Serverless architectures automatically scale up or down based on demand. There is no need to manually add or remove servers.</a:t>
            </a:r>
            <a:endParaRPr dirty="0"/>
          </a:p>
          <a:p>
            <a:r>
              <a:rPr dirty="0"/>
              <a:t>• Faster </a:t>
            </a:r>
            <a:r>
              <a:rPr dirty="0" smtClean="0"/>
              <a:t>Development</a:t>
            </a:r>
            <a:endParaRPr lang="en-US" dirty="0" smtClean="0"/>
          </a:p>
          <a:p>
            <a:pPr lvl="1"/>
            <a:r>
              <a:rPr lang="en-US" dirty="0"/>
              <a:t>Developers can deploy code quickly without worrying about underlying infrastructure.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</a:t>
            </a:r>
            <a:r>
              <a:rPr lang="en-US" dirty="0" err="1" smtClean="0"/>
              <a:t>Comparision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1837113"/>
            <a:ext cx="8603673" cy="472994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AWS Lambda</a:t>
            </a:r>
          </a:p>
          <a:p>
            <a:r>
              <a:rPr lang="en-US" b="1" dirty="0"/>
              <a:t>Pricing Model:</a:t>
            </a:r>
            <a:r>
              <a:rPr lang="en-US" dirty="0"/>
              <a:t> Pay-per-request and duration.</a:t>
            </a:r>
          </a:p>
          <a:p>
            <a:r>
              <a:rPr lang="en-US" b="1" dirty="0"/>
              <a:t>Free Tier:</a:t>
            </a:r>
            <a:r>
              <a:rPr lang="en-US" dirty="0"/>
              <a:t> 1 million requests and 400,000 GB-seconds of compute time per month.</a:t>
            </a:r>
          </a:p>
          <a:p>
            <a:r>
              <a:rPr lang="en-US" b="1" dirty="0"/>
              <a:t>Request Pricing:</a:t>
            </a:r>
            <a:r>
              <a:rPr lang="en-US" dirty="0"/>
              <a:t> $0.20 per 1 million requests beyond the free tier.</a:t>
            </a:r>
          </a:p>
          <a:p>
            <a:r>
              <a:rPr lang="en-US" b="1" dirty="0"/>
              <a:t>Duration Pricing:</a:t>
            </a:r>
            <a:r>
              <a:rPr lang="en-US" dirty="0"/>
              <a:t> $0.00001667 per GB-second beyond the free tier</a:t>
            </a:r>
            <a:r>
              <a:rPr lang="en-US" dirty="0" smtClean="0"/>
              <a:t>​</a:t>
            </a:r>
          </a:p>
          <a:p>
            <a:pPr algn="r"/>
            <a:r>
              <a:rPr lang="en-US" b="1" dirty="0"/>
              <a:t>Azure Functions</a:t>
            </a:r>
          </a:p>
          <a:p>
            <a:pPr algn="r"/>
            <a:r>
              <a:rPr lang="en-US" b="1" dirty="0"/>
              <a:t>Pricing Model:</a:t>
            </a:r>
            <a:r>
              <a:rPr lang="en-US" dirty="0"/>
              <a:t> Pay-per-request and duration.</a:t>
            </a:r>
          </a:p>
          <a:p>
            <a:pPr algn="r"/>
            <a:r>
              <a:rPr lang="en-US" b="1" dirty="0"/>
              <a:t>Free Tier:</a:t>
            </a:r>
            <a:r>
              <a:rPr lang="en-US" dirty="0"/>
              <a:t> 1 million requests and 400,000 GB-seconds of execution time per month.</a:t>
            </a:r>
          </a:p>
          <a:p>
            <a:pPr algn="r"/>
            <a:r>
              <a:rPr lang="en-US" b="1" dirty="0"/>
              <a:t>Request Pricing:</a:t>
            </a:r>
            <a:r>
              <a:rPr lang="en-US" dirty="0"/>
              <a:t> $0.20 per 1 million executions beyond the free tier.</a:t>
            </a:r>
          </a:p>
          <a:p>
            <a:pPr algn="r"/>
            <a:r>
              <a:rPr lang="en-US" b="1" dirty="0"/>
              <a:t>Duration Pricing:</a:t>
            </a:r>
            <a:r>
              <a:rPr lang="en-US" dirty="0"/>
              <a:t> $0.000016 per GB-second beyond the free tier</a:t>
            </a:r>
          </a:p>
          <a:p>
            <a:r>
              <a:rPr lang="en-US" b="1" dirty="0"/>
              <a:t>Google Cloud Functions</a:t>
            </a:r>
          </a:p>
          <a:p>
            <a:r>
              <a:rPr lang="en-US" b="1" dirty="0"/>
              <a:t>Pricing Model:</a:t>
            </a:r>
            <a:r>
              <a:rPr lang="en-US" dirty="0"/>
              <a:t> Pay-per-request and duration.</a:t>
            </a:r>
          </a:p>
          <a:p>
            <a:r>
              <a:rPr lang="en-US" b="1" dirty="0"/>
              <a:t>Free Tier:</a:t>
            </a:r>
            <a:r>
              <a:rPr lang="en-US" dirty="0"/>
              <a:t> 2 million invocations, 400,000 GB-seconds of compute time, and 200,000 GHz-seconds of CPU time per month.</a:t>
            </a:r>
          </a:p>
          <a:p>
            <a:r>
              <a:rPr lang="en-US" b="1" dirty="0"/>
              <a:t>Request Pricing:</a:t>
            </a:r>
            <a:r>
              <a:rPr lang="en-US" dirty="0"/>
              <a:t> $0.40 per 1 million invocations beyond the free tier.</a:t>
            </a:r>
          </a:p>
          <a:p>
            <a:r>
              <a:rPr lang="en-US" b="1" dirty="0"/>
              <a:t>Duration Pricing:</a:t>
            </a:r>
            <a:r>
              <a:rPr lang="en-US" dirty="0"/>
              <a:t> $0.0000025 per GB-second beyond the free tier​</a:t>
            </a:r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156" y="5489139"/>
            <a:ext cx="3150524" cy="165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" y="3232382"/>
            <a:ext cx="3884299" cy="193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147" y="994462"/>
            <a:ext cx="3665928" cy="20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7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Serverless architecture simplifies development.</a:t>
            </a:r>
          </a:p>
          <a:p>
            <a:r>
              <a:rPr dirty="0"/>
              <a:t>• Focus on business logic, not infrastructure.</a:t>
            </a:r>
          </a:p>
          <a:p>
            <a:r>
              <a:rPr dirty="0"/>
              <a:t>• Automatic scaling and cost efficiency.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1006</TotalTime>
  <Words>398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Introduction to Serverless Architecture</vt:lpstr>
      <vt:lpstr>Introduction to Serverless Architecture</vt:lpstr>
      <vt:lpstr>PowerPoint Presentation</vt:lpstr>
      <vt:lpstr>Benefits of Serverless Architecture</vt:lpstr>
      <vt:lpstr>Cost Comparision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Serverless Architecture</dc:title>
  <dc:subject/>
  <dc:creator/>
  <cp:keywords/>
  <dc:description>generated using python-pptx</dc:description>
  <cp:lastModifiedBy>Microsoft account</cp:lastModifiedBy>
  <cp:revision>14</cp:revision>
  <dcterms:created xsi:type="dcterms:W3CDTF">2013-01-27T09:14:16Z</dcterms:created>
  <dcterms:modified xsi:type="dcterms:W3CDTF">2024-06-12T03:18:18Z</dcterms:modified>
  <cp:category/>
</cp:coreProperties>
</file>