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71880" y="826388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629411"/>
            <a:ext cx="6892925" cy="12688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718" y="1809242"/>
            <a:ext cx="8446770" cy="4655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9166" y="5173217"/>
            <a:ext cx="5622925" cy="1232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4750"/>
              </a:lnSpc>
              <a:spcBef>
                <a:spcPts val="95"/>
              </a:spcBef>
            </a:pPr>
            <a:r>
              <a:rPr dirty="0" sz="4400" spc="-715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dirty="0" sz="4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10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710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endParaRPr sz="4400">
              <a:latin typeface="Trebuchet MS"/>
              <a:cs typeface="Trebuchet MS"/>
            </a:endParaRPr>
          </a:p>
          <a:p>
            <a:pPr algn="r" marR="5715">
              <a:lnSpc>
                <a:spcPts val="4750"/>
              </a:lnSpc>
            </a:pPr>
            <a:r>
              <a:rPr dirty="0" sz="4400" spc="-785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7197" y="5475985"/>
            <a:ext cx="2185035" cy="782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Simplify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MT"/>
                <a:cs typeface="Arial MT"/>
              </a:rPr>
              <a:t>development 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00" spc="-155">
                <a:solidFill>
                  <a:srgbClr val="FFFFFF"/>
                </a:solidFill>
                <a:latin typeface="Arial MT"/>
                <a:cs typeface="Arial MT"/>
              </a:rPr>
              <a:t>[Suresh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 MT"/>
                <a:cs typeface="Arial MT"/>
              </a:rPr>
              <a:t>12/06/2024]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280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605" rIns="0" bIns="0" rtlCol="0" vert="horz">
            <a:spAutoFit/>
          </a:bodyPr>
          <a:lstStyle/>
          <a:p>
            <a:pPr marL="12700" marR="5080">
              <a:lnSpc>
                <a:spcPts val="4230"/>
              </a:lnSpc>
              <a:spcBef>
                <a:spcPts val="1115"/>
              </a:spcBef>
            </a:pPr>
            <a:r>
              <a:rPr dirty="0" spc="-795"/>
              <a:t>INTRODUCTION</a:t>
            </a:r>
            <a:r>
              <a:rPr dirty="0" spc="-335"/>
              <a:t> </a:t>
            </a:r>
            <a:r>
              <a:rPr dirty="0" spc="-1050"/>
              <a:t>TO</a:t>
            </a:r>
            <a:r>
              <a:rPr dirty="0" spc="-254"/>
              <a:t> </a:t>
            </a:r>
            <a:r>
              <a:rPr dirty="0" spc="-795"/>
              <a:t>SERVERLESS </a:t>
            </a:r>
            <a:r>
              <a:rPr dirty="0" spc="-869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2555" y="2126183"/>
            <a:ext cx="6457315" cy="386080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1265"/>
              </a:spcBef>
              <a:buChar char="•"/>
              <a:tabLst>
                <a:tab pos="170180" algn="l"/>
              </a:tabLst>
            </a:pPr>
            <a:r>
              <a:rPr dirty="0" sz="2000" spc="-145">
                <a:solidFill>
                  <a:srgbClr val="FFFFFF"/>
                </a:solidFill>
                <a:latin typeface="Arial MT"/>
                <a:cs typeface="Arial MT"/>
              </a:rPr>
              <a:t>Don’t</a:t>
            </a:r>
            <a:r>
              <a:rPr dirty="0" sz="2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 MT"/>
                <a:cs typeface="Arial MT"/>
              </a:rPr>
              <a:t>think</a:t>
            </a:r>
            <a:r>
              <a:rPr dirty="0" sz="20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Arial MT"/>
                <a:cs typeface="Arial MT"/>
              </a:rPr>
              <a:t>Serverless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25">
                <a:solidFill>
                  <a:srgbClr val="FFFFFF"/>
                </a:solidFill>
                <a:latin typeface="Arial MT"/>
                <a:cs typeface="Arial MT"/>
              </a:rPr>
              <a:t>means</a:t>
            </a:r>
            <a:r>
              <a:rPr dirty="0" sz="20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0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servers</a:t>
            </a:r>
            <a:endParaRPr sz="2000">
              <a:latin typeface="Arial MT"/>
              <a:cs typeface="Arial MT"/>
            </a:endParaRPr>
          </a:p>
          <a:p>
            <a:pPr marL="12700" marR="5080" indent="156845">
              <a:lnSpc>
                <a:spcPts val="2160"/>
              </a:lnSpc>
              <a:spcBef>
                <a:spcPts val="1435"/>
              </a:spcBef>
              <a:buChar char="•"/>
              <a:tabLst>
                <a:tab pos="169545" algn="l"/>
              </a:tabLst>
            </a:pPr>
            <a:r>
              <a:rPr dirty="0" sz="2000" spc="-90">
                <a:solidFill>
                  <a:srgbClr val="FFFFFF"/>
                </a:solidFill>
                <a:latin typeface="Arial MT"/>
                <a:cs typeface="Arial MT"/>
              </a:rPr>
              <a:t>Definition: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 MT"/>
                <a:cs typeface="Arial MT"/>
              </a:rPr>
              <a:t>Building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Arial MT"/>
                <a:cs typeface="Arial MT"/>
              </a:rPr>
              <a:t>running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 MT"/>
                <a:cs typeface="Arial MT"/>
              </a:rPr>
              <a:t>managing </a:t>
            </a:r>
            <a:r>
              <a:rPr dirty="0" sz="2000" spc="-155">
                <a:solidFill>
                  <a:srgbClr val="FFFFFF"/>
                </a:solidFill>
                <a:latin typeface="Arial MT"/>
                <a:cs typeface="Arial MT"/>
              </a:rPr>
              <a:t>servers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Serverless.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125"/>
              </a:spcBef>
              <a:buChar char="•"/>
              <a:tabLst>
                <a:tab pos="170180" algn="l"/>
              </a:tabLst>
            </a:pPr>
            <a:r>
              <a:rPr dirty="0" sz="2000" spc="-125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Arial MT"/>
                <a:cs typeface="Arial MT"/>
              </a:rPr>
              <a:t>providers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 MT"/>
                <a:cs typeface="Arial MT"/>
              </a:rPr>
              <a:t>handle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infrastructure.</a:t>
            </a:r>
            <a:endParaRPr sz="200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  <a:spcBef>
                <a:spcPts val="229"/>
              </a:spcBef>
            </a:pPr>
            <a:r>
              <a:rPr dirty="0" sz="1600">
                <a:solidFill>
                  <a:srgbClr val="1CACE3"/>
                </a:solidFill>
                <a:latin typeface="Microsoft Sans Serif"/>
                <a:cs typeface="Microsoft Sans Serif"/>
              </a:rPr>
              <a:t>🢝</a:t>
            </a:r>
            <a:r>
              <a:rPr dirty="0" sz="1600" spc="195">
                <a:solidFill>
                  <a:srgbClr val="1CACE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Arial MT"/>
                <a:cs typeface="Arial MT"/>
              </a:rPr>
              <a:t>Example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:-</a:t>
            </a:r>
            <a:r>
              <a:rPr dirty="0" sz="1600" spc="4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dirty="0" sz="1600" spc="-145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MT"/>
                <a:cs typeface="Arial MT"/>
              </a:rPr>
              <a:t>Lambda,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MT"/>
                <a:cs typeface="Arial MT"/>
              </a:rPr>
              <a:t>Azure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60">
                <a:solidFill>
                  <a:srgbClr val="FFFFFF"/>
                </a:solidFill>
                <a:latin typeface="Arial MT"/>
                <a:cs typeface="Arial MT"/>
              </a:rPr>
              <a:t>Functions,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Google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Functions.</a:t>
            </a:r>
            <a:endParaRPr sz="1600">
              <a:latin typeface="Arial MT"/>
              <a:cs typeface="Arial MT"/>
            </a:endParaRPr>
          </a:p>
          <a:p>
            <a:pPr marL="169545" indent="-156845">
              <a:lnSpc>
                <a:spcPct val="100000"/>
              </a:lnSpc>
              <a:spcBef>
                <a:spcPts val="1340"/>
              </a:spcBef>
              <a:buChar char="•"/>
              <a:tabLst>
                <a:tab pos="169545" algn="l"/>
              </a:tabLst>
            </a:pPr>
            <a:r>
              <a:rPr dirty="0" sz="2000" spc="-130">
                <a:solidFill>
                  <a:srgbClr val="FFFFFF"/>
                </a:solidFill>
                <a:latin typeface="Arial MT"/>
                <a:cs typeface="Arial MT"/>
              </a:rPr>
              <a:t>Developers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65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writing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200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  <a:spcBef>
                <a:spcPts val="229"/>
              </a:spcBef>
            </a:pPr>
            <a:r>
              <a:rPr dirty="0" sz="1600">
                <a:solidFill>
                  <a:srgbClr val="1CACE3"/>
                </a:solidFill>
                <a:latin typeface="Microsoft Sans Serif"/>
                <a:cs typeface="Microsoft Sans Serif"/>
              </a:rPr>
              <a:t>🢝</a:t>
            </a:r>
            <a:r>
              <a:rPr dirty="0" sz="1600" spc="160">
                <a:solidFill>
                  <a:srgbClr val="1CACE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MT"/>
                <a:cs typeface="Arial MT"/>
              </a:rPr>
              <a:t>Developers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MT"/>
                <a:cs typeface="Arial MT"/>
              </a:rPr>
              <a:t>doesn’t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care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endParaRPr sz="1600">
              <a:latin typeface="Arial MT"/>
              <a:cs typeface="Arial MT"/>
            </a:endParaRPr>
          </a:p>
          <a:p>
            <a:pPr marL="835660">
              <a:lnSpc>
                <a:spcPct val="100000"/>
              </a:lnSpc>
              <a:spcBef>
                <a:spcPts val="409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Writing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1600">
              <a:latin typeface="Arial MT"/>
              <a:cs typeface="Arial MT"/>
            </a:endParaRPr>
          </a:p>
          <a:p>
            <a:pPr marL="1059180" indent="-223520">
              <a:lnSpc>
                <a:spcPct val="100000"/>
              </a:lnSpc>
              <a:spcBef>
                <a:spcPts val="405"/>
              </a:spcBef>
              <a:buAutoNum type="arabicParenR" startAt="2"/>
              <a:tabLst>
                <a:tab pos="1059180" algn="l"/>
              </a:tabLst>
            </a:pP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1600">
              <a:latin typeface="Arial MT"/>
              <a:cs typeface="Arial MT"/>
            </a:endParaRPr>
          </a:p>
          <a:p>
            <a:pPr marL="1059180" indent="-223520">
              <a:lnSpc>
                <a:spcPct val="100000"/>
              </a:lnSpc>
              <a:spcBef>
                <a:spcPts val="409"/>
              </a:spcBef>
              <a:buAutoNum type="arabicParenR" startAt="2"/>
              <a:tabLst>
                <a:tab pos="1059180" algn="l"/>
              </a:tabLst>
            </a:pP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Maintaining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1600">
              <a:latin typeface="Arial MT"/>
              <a:cs typeface="Arial MT"/>
            </a:endParaRPr>
          </a:p>
          <a:p>
            <a:pPr marL="1059180" indent="-223520">
              <a:lnSpc>
                <a:spcPct val="100000"/>
              </a:lnSpc>
              <a:spcBef>
                <a:spcPts val="405"/>
              </a:spcBef>
              <a:buAutoNum type="arabicParenR" startAt="2"/>
              <a:tabLst>
                <a:tab pos="1059180" algn="l"/>
              </a:tabLst>
            </a:pP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Deploying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server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828040" y="2559466"/>
          <a:ext cx="7148195" cy="24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910"/>
                <a:gridCol w="3213735"/>
                <a:gridCol w="2292350"/>
              </a:tblGrid>
              <a:tr h="24828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Aspect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95985">
                        <a:lnSpc>
                          <a:spcPts val="1860"/>
                        </a:lnSpc>
                      </a:pP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860"/>
                        </a:lnSpc>
                      </a:pPr>
                      <a:r>
                        <a:rPr dirty="0" sz="1800" spc="-1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Serverless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28040" y="3155350"/>
          <a:ext cx="7061200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614"/>
                <a:gridCol w="2564130"/>
                <a:gridCol w="2548254"/>
              </a:tblGrid>
              <a:tr h="52260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120"/>
                        </a:lnSpc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9280">
                        <a:lnSpc>
                          <a:spcPts val="1900"/>
                        </a:lnSpc>
                      </a:pPr>
                      <a:r>
                        <a:rPr dirty="0" sz="1800" spc="-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Managed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800" spc="-7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589280">
                        <a:lnSpc>
                          <a:spcPts val="212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organization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ts val="1900"/>
                        </a:lnSpc>
                      </a:pPr>
                      <a:r>
                        <a:rPr dirty="0" sz="1800" spc="-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Managed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800" spc="-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cloud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55295">
                        <a:lnSpc>
                          <a:spcPts val="212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28040" y="3891478"/>
          <a:ext cx="7131684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/>
                <a:gridCol w="2906394"/>
                <a:gridCol w="2411095"/>
              </a:tblGrid>
              <a:tr h="52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Scalability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/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ts val="1900"/>
                        </a:lnSpc>
                      </a:pPr>
                      <a:r>
                        <a:rPr dirty="0" sz="1800" spc="-9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Manual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scaling,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often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724535">
                        <a:lnSpc>
                          <a:spcPts val="2120"/>
                        </a:lnSpc>
                      </a:pPr>
                      <a:r>
                        <a:rPr dirty="0" sz="1800" spc="-9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over-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provisioned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00"/>
                        </a:lnSpc>
                      </a:pPr>
                      <a:r>
                        <a:rPr dirty="0" sz="1800" spc="-1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Automatic,</a:t>
                      </a:r>
                      <a:r>
                        <a:rPr dirty="0" sz="1800" spc="1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event-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driven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247650">
                        <a:lnSpc>
                          <a:spcPts val="212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scaling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28040" y="4532030"/>
          <a:ext cx="6851015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3171190"/>
                <a:gridCol w="2150110"/>
              </a:tblGrid>
              <a:tr h="5226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marL="1009015">
                        <a:lnSpc>
                          <a:spcPts val="1900"/>
                        </a:lnSpc>
                      </a:pPr>
                      <a:r>
                        <a:rPr dirty="0" sz="1800" spc="-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Fixed</a:t>
                      </a:r>
                      <a:r>
                        <a:rPr dirty="0" sz="1800" spc="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8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costs,</a:t>
                      </a:r>
                      <a:r>
                        <a:rPr dirty="0" sz="1800" spc="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potential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09015">
                        <a:lnSpc>
                          <a:spcPts val="2120"/>
                        </a:lnSpc>
                      </a:pPr>
                      <a:r>
                        <a:rPr dirty="0" sz="18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underutilization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00"/>
                        </a:lnSpc>
                      </a:pPr>
                      <a:r>
                        <a:rPr dirty="0" sz="1800" spc="-1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Pay-</a:t>
                      </a:r>
                      <a:r>
                        <a:rPr dirty="0" sz="1800" spc="-114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as-</a:t>
                      </a:r>
                      <a:r>
                        <a:rPr dirty="0" sz="1800" spc="-10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you-</a:t>
                      </a:r>
                      <a:r>
                        <a:rPr dirty="0" sz="1800" spc="-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go,</a:t>
                      </a:r>
                      <a:r>
                        <a:rPr dirty="0" sz="1800" spc="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cost-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267335">
                        <a:lnSpc>
                          <a:spcPts val="212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efficient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28040" y="5242468"/>
          <a:ext cx="6545580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7370"/>
                <a:gridCol w="2851785"/>
                <a:gridCol w="1800225"/>
              </a:tblGrid>
              <a:tr h="5226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900"/>
                        </a:lnSpc>
                      </a:pPr>
                      <a:r>
                        <a:rPr dirty="0" sz="1800" spc="-1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Time-</a:t>
                      </a:r>
                      <a:r>
                        <a:rPr dirty="0" sz="1800" spc="-18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consuming</a:t>
                      </a:r>
                      <a:r>
                        <a:rPr dirty="0" sz="1800" spc="1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setup,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644525">
                        <a:lnSpc>
                          <a:spcPts val="2120"/>
                        </a:lnSpc>
                      </a:pPr>
                      <a:r>
                        <a:rPr dirty="0" sz="1800" spc="-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requires</a:t>
                      </a:r>
                      <a:r>
                        <a:rPr dirty="0" sz="18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900"/>
                        </a:lnSpc>
                      </a:pPr>
                      <a:r>
                        <a:rPr dirty="0" sz="1800" spc="-17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Fast</a:t>
                      </a:r>
                      <a:r>
                        <a:rPr dirty="0" sz="18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deployment,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222885">
                        <a:lnSpc>
                          <a:spcPts val="2120"/>
                        </a:lnSpc>
                      </a:pPr>
                      <a:r>
                        <a:rPr dirty="0" sz="1800" spc="-1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focuses</a:t>
                      </a:r>
                      <a:r>
                        <a:rPr dirty="0" sz="18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800" spc="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2240" rIns="0" bIns="0" rtlCol="0" vert="horz">
            <a:spAutoFit/>
          </a:bodyPr>
          <a:lstStyle/>
          <a:p>
            <a:pPr marL="12700" marR="5080">
              <a:lnSpc>
                <a:spcPts val="4220"/>
              </a:lnSpc>
              <a:spcBef>
                <a:spcPts val="1120"/>
              </a:spcBef>
            </a:pPr>
            <a:r>
              <a:rPr dirty="0" spc="-780"/>
              <a:t>SERVER-</a:t>
            </a:r>
            <a:r>
              <a:rPr dirty="0" spc="-785"/>
              <a:t>BASED</a:t>
            </a:r>
            <a:r>
              <a:rPr dirty="0" spc="-315"/>
              <a:t> </a:t>
            </a:r>
            <a:r>
              <a:rPr dirty="0" spc="-860"/>
              <a:t>ARCHITECTURE</a:t>
            </a:r>
            <a:r>
              <a:rPr dirty="0" spc="-245"/>
              <a:t> </a:t>
            </a:r>
            <a:r>
              <a:rPr dirty="0" spc="-775"/>
              <a:t>VS </a:t>
            </a:r>
            <a:r>
              <a:rPr dirty="0" spc="-795"/>
              <a:t>SERVERLESS</a:t>
            </a:r>
            <a:r>
              <a:rPr dirty="0" spc="-229"/>
              <a:t> </a:t>
            </a:r>
            <a:r>
              <a:rPr dirty="0" spc="-875"/>
              <a:t>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07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60"/>
              <a:t>BENEFITS</a:t>
            </a:r>
            <a:r>
              <a:rPr dirty="0" spc="-300"/>
              <a:t> </a:t>
            </a:r>
            <a:r>
              <a:rPr dirty="0" spc="-890"/>
              <a:t>OF</a:t>
            </a:r>
            <a:r>
              <a:rPr dirty="0" spc="-315"/>
              <a:t> </a:t>
            </a:r>
            <a:r>
              <a:rPr dirty="0" spc="-785"/>
              <a:t>SERVERLESS</a:t>
            </a:r>
            <a:r>
              <a:rPr dirty="0" spc="-300"/>
              <a:t> </a:t>
            </a:r>
            <a:r>
              <a:rPr dirty="0" spc="-869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2555" y="2237822"/>
            <a:ext cx="7124065" cy="354202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385"/>
              </a:spcBef>
              <a:buChar char="•"/>
              <a:tabLst>
                <a:tab pos="170180" algn="l"/>
              </a:tabLst>
            </a:pPr>
            <a:r>
              <a:rPr dirty="0" sz="2000" spc="-80">
                <a:solidFill>
                  <a:srgbClr val="FFFFFF"/>
                </a:solidFill>
                <a:latin typeface="Arial MT"/>
                <a:cs typeface="Arial MT"/>
              </a:rPr>
              <a:t>Simplified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2000">
              <a:latin typeface="Arial MT"/>
              <a:cs typeface="Arial MT"/>
            </a:endParaRPr>
          </a:p>
          <a:p>
            <a:pPr marL="186055" marR="558165" indent="-137160">
              <a:lnSpc>
                <a:spcPts val="1730"/>
              </a:lnSpc>
              <a:spcBef>
                <a:spcPts val="445"/>
              </a:spcBef>
            </a:pPr>
            <a:r>
              <a:rPr dirty="0" sz="1600">
                <a:solidFill>
                  <a:srgbClr val="1CACE3"/>
                </a:solidFill>
                <a:latin typeface="Microsoft Sans Serif"/>
                <a:cs typeface="Microsoft Sans Serif"/>
              </a:rPr>
              <a:t>🢝</a:t>
            </a:r>
            <a:r>
              <a:rPr dirty="0" sz="1600" spc="110">
                <a:solidFill>
                  <a:srgbClr val="1CACE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9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provider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4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MT"/>
                <a:cs typeface="Arial MT"/>
              </a:rPr>
              <a:t>responsible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middleware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Arial MT"/>
                <a:cs typeface="Arial MT"/>
              </a:rPr>
              <a:t>updates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security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patches.</a:t>
            </a:r>
            <a:endParaRPr sz="16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315"/>
              </a:spcBef>
              <a:buChar char="•"/>
              <a:tabLst>
                <a:tab pos="170180" algn="l"/>
              </a:tabLst>
            </a:pPr>
            <a:r>
              <a:rPr dirty="0" sz="2000" spc="-195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dirty="0" sz="20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Efficiency</a:t>
            </a:r>
            <a:endParaRPr sz="2000">
              <a:latin typeface="Arial MT"/>
              <a:cs typeface="Arial MT"/>
            </a:endParaRPr>
          </a:p>
          <a:p>
            <a:pPr marL="48895">
              <a:lnSpc>
                <a:spcPts val="1825"/>
              </a:lnSpc>
              <a:spcBef>
                <a:spcPts val="229"/>
              </a:spcBef>
            </a:pPr>
            <a:r>
              <a:rPr dirty="0" sz="1600">
                <a:solidFill>
                  <a:srgbClr val="1CACE3"/>
                </a:solidFill>
                <a:latin typeface="Microsoft Sans Serif"/>
                <a:cs typeface="Microsoft Sans Serif"/>
              </a:rPr>
              <a:t>🢝</a:t>
            </a:r>
            <a:r>
              <a:rPr dirty="0" sz="1600" spc="160">
                <a:solidFill>
                  <a:srgbClr val="1CACE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80">
                <a:solidFill>
                  <a:srgbClr val="FFFFFF"/>
                </a:solidFill>
                <a:latin typeface="Arial MT"/>
                <a:cs typeface="Arial MT"/>
              </a:rPr>
              <a:t>Costs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4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actual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25">
                <a:solidFill>
                  <a:srgbClr val="FFFFFF"/>
                </a:solidFill>
                <a:latin typeface="Arial MT"/>
                <a:cs typeface="Arial MT"/>
              </a:rPr>
              <a:t>usage.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204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pay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Arial MT"/>
                <a:cs typeface="Arial MT"/>
              </a:rPr>
              <a:t>compute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consumes</a:t>
            </a:r>
            <a:endParaRPr sz="1600">
              <a:latin typeface="Arial MT"/>
              <a:cs typeface="Arial MT"/>
            </a:endParaRPr>
          </a:p>
          <a:p>
            <a:pPr marL="186055">
              <a:lnSpc>
                <a:spcPts val="1825"/>
              </a:lnSpc>
            </a:pP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Arial MT"/>
                <a:cs typeface="Arial MT"/>
              </a:rPr>
              <a:t>resources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95">
                <a:solidFill>
                  <a:srgbClr val="FFFFFF"/>
                </a:solidFill>
                <a:latin typeface="Arial MT"/>
                <a:cs typeface="Arial MT"/>
              </a:rPr>
              <a:t>uses,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4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Arial MT"/>
                <a:cs typeface="Arial MT"/>
              </a:rPr>
              <a:t>charges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idle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 marL="169545" indent="-156845">
              <a:lnSpc>
                <a:spcPct val="100000"/>
              </a:lnSpc>
              <a:spcBef>
                <a:spcPts val="1335"/>
              </a:spcBef>
              <a:buChar char="•"/>
              <a:tabLst>
                <a:tab pos="169545" algn="l"/>
              </a:tabLst>
            </a:pPr>
            <a:r>
              <a:rPr dirty="0" sz="2000" spc="-135">
                <a:solidFill>
                  <a:srgbClr val="FFFFFF"/>
                </a:solidFill>
                <a:latin typeface="Arial MT"/>
                <a:cs typeface="Arial MT"/>
              </a:rPr>
              <a:t>Automatic</a:t>
            </a:r>
            <a:r>
              <a:rPr dirty="0" sz="20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Scalability</a:t>
            </a:r>
            <a:endParaRPr sz="2000">
              <a:latin typeface="Arial MT"/>
              <a:cs typeface="Arial MT"/>
            </a:endParaRPr>
          </a:p>
          <a:p>
            <a:pPr marL="186055" marR="217804" indent="-137160">
              <a:lnSpc>
                <a:spcPts val="1730"/>
              </a:lnSpc>
              <a:spcBef>
                <a:spcPts val="450"/>
              </a:spcBef>
            </a:pPr>
            <a:r>
              <a:rPr dirty="0" sz="1600">
                <a:solidFill>
                  <a:srgbClr val="1CACE3"/>
                </a:solidFill>
                <a:latin typeface="Microsoft Sans Serif"/>
                <a:cs typeface="Microsoft Sans Serif"/>
              </a:rPr>
              <a:t>🢝</a:t>
            </a:r>
            <a:r>
              <a:rPr dirty="0" sz="1600" spc="180">
                <a:solidFill>
                  <a:srgbClr val="1CACE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Arial MT"/>
                <a:cs typeface="Arial MT"/>
              </a:rPr>
              <a:t>Serverless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Arial MT"/>
                <a:cs typeface="Arial MT"/>
              </a:rPr>
              <a:t>architectures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automatically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Arial MT"/>
                <a:cs typeface="Arial MT"/>
              </a:rPr>
              <a:t>scale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Arial MT"/>
                <a:cs typeface="Arial MT"/>
              </a:rPr>
              <a:t>down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4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MT"/>
                <a:cs typeface="Arial MT"/>
              </a:rPr>
              <a:t>demand.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1600" spc="-14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-90">
                <a:solidFill>
                  <a:srgbClr val="FFFFFF"/>
                </a:solidFill>
                <a:latin typeface="Arial MT"/>
                <a:cs typeface="Arial MT"/>
              </a:rPr>
              <a:t> manually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25">
                <a:solidFill>
                  <a:srgbClr val="FFFFFF"/>
                </a:solidFill>
                <a:latin typeface="Arial MT"/>
                <a:cs typeface="Arial MT"/>
              </a:rPr>
              <a:t>remove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servers.</a:t>
            </a:r>
            <a:endParaRPr sz="16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305"/>
              </a:spcBef>
              <a:buChar char="•"/>
              <a:tabLst>
                <a:tab pos="170180" algn="l"/>
              </a:tabLst>
            </a:pPr>
            <a:r>
              <a:rPr dirty="0" sz="2000" spc="-150">
                <a:solidFill>
                  <a:srgbClr val="FFFFFF"/>
                </a:solidFill>
                <a:latin typeface="Arial MT"/>
                <a:cs typeface="Arial MT"/>
              </a:rPr>
              <a:t>Faster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endParaRPr sz="200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  <a:spcBef>
                <a:spcPts val="234"/>
              </a:spcBef>
            </a:pPr>
            <a:r>
              <a:rPr dirty="0" sz="1600">
                <a:solidFill>
                  <a:srgbClr val="1CACE3"/>
                </a:solidFill>
                <a:latin typeface="Microsoft Sans Serif"/>
                <a:cs typeface="Microsoft Sans Serif"/>
              </a:rPr>
              <a:t>🢝</a:t>
            </a:r>
            <a:r>
              <a:rPr dirty="0" sz="1600" spc="185">
                <a:solidFill>
                  <a:srgbClr val="1CACE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MT"/>
                <a:cs typeface="Arial MT"/>
              </a:rPr>
              <a:t>Developers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deploy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quickly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worrying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underlying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infrastructure.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6" y="898144"/>
            <a:ext cx="34093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94"/>
              <a:t>COST</a:t>
            </a:r>
            <a:r>
              <a:rPr dirty="0" spc="-315"/>
              <a:t> </a:t>
            </a:r>
            <a:r>
              <a:rPr dirty="0" spc="-740"/>
              <a:t>COMPARISION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AWS</a:t>
            </a:r>
            <a:r>
              <a:rPr dirty="0" spc="15"/>
              <a:t> </a:t>
            </a:r>
            <a:r>
              <a:rPr dirty="0" spc="-10"/>
              <a:t>Lambda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pc="-114"/>
              <a:t>Pricing</a:t>
            </a:r>
            <a:r>
              <a:rPr dirty="0" spc="20"/>
              <a:t> </a:t>
            </a:r>
            <a:r>
              <a:rPr dirty="0" spc="-90"/>
              <a:t>Model:</a:t>
            </a:r>
            <a:r>
              <a:rPr dirty="0" spc="25"/>
              <a:t> </a:t>
            </a:r>
            <a:r>
              <a:rPr dirty="0" spc="-90" b="0">
                <a:latin typeface="Arial MT"/>
                <a:cs typeface="Arial MT"/>
              </a:rPr>
              <a:t>Pay-</a:t>
            </a:r>
            <a:r>
              <a:rPr dirty="0" spc="-45" b="0">
                <a:latin typeface="Arial MT"/>
                <a:cs typeface="Arial MT"/>
              </a:rPr>
              <a:t>per-</a:t>
            </a:r>
            <a:r>
              <a:rPr dirty="0" spc="-90" b="0">
                <a:latin typeface="Arial MT"/>
                <a:cs typeface="Arial MT"/>
              </a:rPr>
              <a:t>request</a:t>
            </a:r>
            <a:r>
              <a:rPr dirty="0" spc="25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and</a:t>
            </a:r>
            <a:r>
              <a:rPr dirty="0" spc="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duration.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pc="-120"/>
              <a:t>Free</a:t>
            </a:r>
            <a:r>
              <a:rPr dirty="0" spc="-5"/>
              <a:t> </a:t>
            </a:r>
            <a:r>
              <a:rPr dirty="0" spc="-100"/>
              <a:t>Tier:</a:t>
            </a:r>
            <a:r>
              <a:rPr dirty="0" spc="20"/>
              <a:t> </a:t>
            </a:r>
            <a:r>
              <a:rPr dirty="0" b="0">
                <a:latin typeface="Arial MT"/>
                <a:cs typeface="Arial MT"/>
              </a:rPr>
              <a:t>1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million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105" b="0">
                <a:latin typeface="Arial MT"/>
                <a:cs typeface="Arial MT"/>
              </a:rPr>
              <a:t>requests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and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400,000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GB-</a:t>
            </a:r>
            <a:r>
              <a:rPr dirty="0" spc="-140" b="0">
                <a:latin typeface="Arial MT"/>
                <a:cs typeface="Arial MT"/>
              </a:rPr>
              <a:t>seconds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40" b="0">
                <a:latin typeface="Arial MT"/>
                <a:cs typeface="Arial MT"/>
              </a:rPr>
              <a:t> </a:t>
            </a:r>
            <a:r>
              <a:rPr dirty="0" spc="-100" b="0">
                <a:latin typeface="Arial MT"/>
                <a:cs typeface="Arial MT"/>
              </a:rPr>
              <a:t>compute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time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month.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pc="-140"/>
              <a:t>Request</a:t>
            </a:r>
            <a:r>
              <a:rPr dirty="0" spc="-25"/>
              <a:t> </a:t>
            </a:r>
            <a:r>
              <a:rPr dirty="0" spc="-114"/>
              <a:t>Pricing:</a:t>
            </a:r>
            <a:r>
              <a:rPr dirty="0" spc="10"/>
              <a:t> </a:t>
            </a:r>
            <a:r>
              <a:rPr dirty="0" spc="-20" b="0">
                <a:latin typeface="Arial MT"/>
                <a:cs typeface="Arial MT"/>
              </a:rPr>
              <a:t>$0.20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1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million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105" b="0">
                <a:latin typeface="Arial MT"/>
                <a:cs typeface="Arial MT"/>
              </a:rPr>
              <a:t>requests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beyond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90" b="0">
                <a:latin typeface="Arial MT"/>
                <a:cs typeface="Arial MT"/>
              </a:rPr>
              <a:t>the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free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tier.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pc="-85"/>
              <a:t>Duration</a:t>
            </a:r>
            <a:r>
              <a:rPr dirty="0" spc="-10"/>
              <a:t> </a:t>
            </a:r>
            <a:r>
              <a:rPr dirty="0" spc="-114"/>
              <a:t>Pricing:</a:t>
            </a:r>
            <a:r>
              <a:rPr dirty="0" spc="5"/>
              <a:t> </a:t>
            </a:r>
            <a:r>
              <a:rPr dirty="0" spc="-20" b="0">
                <a:latin typeface="Arial MT"/>
                <a:cs typeface="Arial MT"/>
              </a:rPr>
              <a:t>$0.00001667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per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GB-</a:t>
            </a:r>
            <a:r>
              <a:rPr dirty="0" spc="-125" b="0">
                <a:latin typeface="Arial MT"/>
                <a:cs typeface="Arial MT"/>
              </a:rPr>
              <a:t>second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beyond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the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free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tier</a:t>
            </a:r>
          </a:p>
          <a:p>
            <a:pPr marL="5417185" marR="5080" indent="1903095">
              <a:lnSpc>
                <a:spcPts val="2500"/>
              </a:lnSpc>
              <a:spcBef>
                <a:spcPts val="229"/>
              </a:spcBef>
            </a:pPr>
            <a:r>
              <a:rPr dirty="0" spc="-75"/>
              <a:t>Azure</a:t>
            </a:r>
            <a:r>
              <a:rPr dirty="0" spc="-5"/>
              <a:t> </a:t>
            </a:r>
            <a:r>
              <a:rPr dirty="0" spc="-130"/>
              <a:t>Functions </a:t>
            </a:r>
            <a:r>
              <a:rPr dirty="0" spc="-114"/>
              <a:t>Pricing</a:t>
            </a:r>
            <a:r>
              <a:rPr dirty="0" spc="20"/>
              <a:t> </a:t>
            </a:r>
            <a:r>
              <a:rPr dirty="0" spc="-90"/>
              <a:t>Model:</a:t>
            </a:r>
            <a:r>
              <a:rPr dirty="0" spc="25"/>
              <a:t> </a:t>
            </a:r>
            <a:r>
              <a:rPr dirty="0" spc="-90" b="0">
                <a:latin typeface="Arial MT"/>
                <a:cs typeface="Arial MT"/>
              </a:rPr>
              <a:t>Pay-</a:t>
            </a:r>
            <a:r>
              <a:rPr dirty="0" spc="-45" b="0">
                <a:latin typeface="Arial MT"/>
                <a:cs typeface="Arial MT"/>
              </a:rPr>
              <a:t>per-</a:t>
            </a:r>
            <a:r>
              <a:rPr dirty="0" spc="-90" b="0">
                <a:latin typeface="Arial MT"/>
                <a:cs typeface="Arial MT"/>
              </a:rPr>
              <a:t>request</a:t>
            </a:r>
            <a:r>
              <a:rPr dirty="0" spc="25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and</a:t>
            </a:r>
            <a:r>
              <a:rPr dirty="0" spc="35" b="0">
                <a:latin typeface="Arial MT"/>
                <a:cs typeface="Arial MT"/>
              </a:rPr>
              <a:t> </a:t>
            </a:r>
            <a:r>
              <a:rPr dirty="0" spc="-55" b="0">
                <a:latin typeface="Arial MT"/>
                <a:cs typeface="Arial MT"/>
              </a:rPr>
              <a:t>duration.</a:t>
            </a:r>
          </a:p>
          <a:p>
            <a:pPr algn="r" marR="6350">
              <a:lnSpc>
                <a:spcPct val="100000"/>
              </a:lnSpc>
              <a:spcBef>
                <a:spcPts val="685"/>
              </a:spcBef>
            </a:pPr>
            <a:r>
              <a:rPr dirty="0" spc="-120"/>
              <a:t>Free</a:t>
            </a:r>
            <a:r>
              <a:rPr dirty="0"/>
              <a:t> </a:t>
            </a:r>
            <a:r>
              <a:rPr dirty="0" spc="-105"/>
              <a:t>Tier:</a:t>
            </a:r>
            <a:r>
              <a:rPr dirty="0" spc="25"/>
              <a:t> </a:t>
            </a:r>
            <a:r>
              <a:rPr dirty="0" b="0">
                <a:latin typeface="Arial MT"/>
                <a:cs typeface="Arial MT"/>
              </a:rPr>
              <a:t>1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million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105" b="0">
                <a:latin typeface="Arial MT"/>
                <a:cs typeface="Arial MT"/>
              </a:rPr>
              <a:t>requests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and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400,000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80" b="0">
                <a:latin typeface="Arial MT"/>
                <a:cs typeface="Arial MT"/>
              </a:rPr>
              <a:t>GB-</a:t>
            </a:r>
            <a:r>
              <a:rPr dirty="0" spc="-140" b="0">
                <a:latin typeface="Arial MT"/>
                <a:cs typeface="Arial MT"/>
              </a:rPr>
              <a:t>seconds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45" b="0">
                <a:latin typeface="Arial MT"/>
                <a:cs typeface="Arial MT"/>
              </a:rPr>
              <a:t> </a:t>
            </a:r>
            <a:r>
              <a:rPr dirty="0" spc="-95" b="0">
                <a:latin typeface="Arial MT"/>
                <a:cs typeface="Arial MT"/>
              </a:rPr>
              <a:t>execution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time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month.</a:t>
            </a:r>
          </a:p>
          <a:p>
            <a:pPr algn="r" marR="6985">
              <a:lnSpc>
                <a:spcPct val="100000"/>
              </a:lnSpc>
              <a:spcBef>
                <a:spcPts val="930"/>
              </a:spcBef>
            </a:pPr>
            <a:r>
              <a:rPr dirty="0" spc="-140"/>
              <a:t>Request</a:t>
            </a:r>
            <a:r>
              <a:rPr dirty="0" spc="-30"/>
              <a:t> </a:t>
            </a:r>
            <a:r>
              <a:rPr dirty="0" spc="-114"/>
              <a:t>Pricing:</a:t>
            </a:r>
            <a:r>
              <a:rPr dirty="0" spc="5"/>
              <a:t> </a:t>
            </a:r>
            <a:r>
              <a:rPr dirty="0" spc="-20" b="0">
                <a:latin typeface="Arial MT"/>
                <a:cs typeface="Arial MT"/>
              </a:rPr>
              <a:t>$0.20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1 </a:t>
            </a:r>
            <a:r>
              <a:rPr dirty="0" spc="-75" b="0">
                <a:latin typeface="Arial MT"/>
                <a:cs typeface="Arial MT"/>
              </a:rPr>
              <a:t>million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100" b="0">
                <a:latin typeface="Arial MT"/>
                <a:cs typeface="Arial MT"/>
              </a:rPr>
              <a:t>executions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beyond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90" b="0">
                <a:latin typeface="Arial MT"/>
                <a:cs typeface="Arial MT"/>
              </a:rPr>
              <a:t>the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free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tier.</a:t>
            </a:r>
          </a:p>
          <a:p>
            <a:pPr algn="r" marR="5715">
              <a:lnSpc>
                <a:spcPct val="100000"/>
              </a:lnSpc>
              <a:spcBef>
                <a:spcPts val="935"/>
              </a:spcBef>
            </a:pPr>
            <a:r>
              <a:rPr dirty="0" spc="-85"/>
              <a:t>Duration</a:t>
            </a:r>
            <a:r>
              <a:rPr dirty="0" spc="-15"/>
              <a:t> </a:t>
            </a:r>
            <a:r>
              <a:rPr dirty="0" spc="-114"/>
              <a:t>Pricing:</a:t>
            </a:r>
            <a:r>
              <a:rPr dirty="0"/>
              <a:t> </a:t>
            </a:r>
            <a:r>
              <a:rPr dirty="0" spc="-20" b="0">
                <a:latin typeface="Arial MT"/>
                <a:cs typeface="Arial MT"/>
              </a:rPr>
              <a:t>$0.000016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GB-</a:t>
            </a:r>
            <a:r>
              <a:rPr dirty="0" spc="-125" b="0">
                <a:latin typeface="Arial MT"/>
                <a:cs typeface="Arial MT"/>
              </a:rPr>
              <a:t>second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beyond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90" b="0">
                <a:latin typeface="Arial MT"/>
                <a:cs typeface="Arial MT"/>
              </a:rPr>
              <a:t>the</a:t>
            </a:r>
            <a:r>
              <a:rPr dirty="0" b="0">
                <a:latin typeface="Arial MT"/>
                <a:cs typeface="Arial MT"/>
              </a:rPr>
              <a:t> free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tier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pc="-105"/>
              <a:t>Google</a:t>
            </a:r>
            <a:r>
              <a:rPr dirty="0" spc="20"/>
              <a:t> </a:t>
            </a:r>
            <a:r>
              <a:rPr dirty="0" spc="-120"/>
              <a:t>Cloud</a:t>
            </a:r>
            <a:r>
              <a:rPr dirty="0" spc="20"/>
              <a:t> </a:t>
            </a:r>
            <a:r>
              <a:rPr dirty="0" spc="-20"/>
              <a:t>Functions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pc="-114"/>
              <a:t>Pricing</a:t>
            </a:r>
            <a:r>
              <a:rPr dirty="0" spc="20"/>
              <a:t> </a:t>
            </a:r>
            <a:r>
              <a:rPr dirty="0" spc="-90"/>
              <a:t>Model:</a:t>
            </a:r>
            <a:r>
              <a:rPr dirty="0" spc="25"/>
              <a:t> </a:t>
            </a:r>
            <a:r>
              <a:rPr dirty="0" spc="-90" b="0">
                <a:latin typeface="Arial MT"/>
                <a:cs typeface="Arial MT"/>
              </a:rPr>
              <a:t>Pay-</a:t>
            </a:r>
            <a:r>
              <a:rPr dirty="0" spc="-45" b="0">
                <a:latin typeface="Arial MT"/>
                <a:cs typeface="Arial MT"/>
              </a:rPr>
              <a:t>per-</a:t>
            </a:r>
            <a:r>
              <a:rPr dirty="0" spc="-90" b="0">
                <a:latin typeface="Arial MT"/>
                <a:cs typeface="Arial MT"/>
              </a:rPr>
              <a:t>request</a:t>
            </a:r>
            <a:r>
              <a:rPr dirty="0" spc="25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and</a:t>
            </a:r>
            <a:r>
              <a:rPr dirty="0" spc="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duration.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pc="-120"/>
              <a:t>Free</a:t>
            </a:r>
            <a:r>
              <a:rPr dirty="0"/>
              <a:t> </a:t>
            </a:r>
            <a:r>
              <a:rPr dirty="0" spc="-100"/>
              <a:t>Tier:</a:t>
            </a:r>
            <a:r>
              <a:rPr dirty="0" spc="25"/>
              <a:t> </a:t>
            </a:r>
            <a:r>
              <a:rPr dirty="0" b="0">
                <a:latin typeface="Arial MT"/>
                <a:cs typeface="Arial MT"/>
              </a:rPr>
              <a:t>2 </a:t>
            </a:r>
            <a:r>
              <a:rPr dirty="0" spc="-75" b="0">
                <a:latin typeface="Arial MT"/>
                <a:cs typeface="Arial MT"/>
              </a:rPr>
              <a:t>million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95" b="0">
                <a:latin typeface="Arial MT"/>
                <a:cs typeface="Arial MT"/>
              </a:rPr>
              <a:t>invocations,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400,000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GB-</a:t>
            </a:r>
            <a:r>
              <a:rPr dirty="0" spc="-140" b="0">
                <a:latin typeface="Arial MT"/>
                <a:cs typeface="Arial MT"/>
              </a:rPr>
              <a:t>seconds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45" b="0">
                <a:latin typeface="Arial MT"/>
                <a:cs typeface="Arial MT"/>
              </a:rPr>
              <a:t> </a:t>
            </a:r>
            <a:r>
              <a:rPr dirty="0" spc="-100" b="0">
                <a:latin typeface="Arial MT"/>
                <a:cs typeface="Arial MT"/>
              </a:rPr>
              <a:t>compute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100" b="0">
                <a:latin typeface="Arial MT"/>
                <a:cs typeface="Arial MT"/>
              </a:rPr>
              <a:t>time,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and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200,000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GHz-</a:t>
            </a:r>
            <a:r>
              <a:rPr dirty="0" spc="-140" b="0">
                <a:latin typeface="Arial MT"/>
                <a:cs typeface="Arial MT"/>
              </a:rPr>
              <a:t>seconds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45" b="0">
                <a:latin typeface="Arial MT"/>
                <a:cs typeface="Arial MT"/>
              </a:rPr>
              <a:t> </a:t>
            </a:r>
            <a:r>
              <a:rPr dirty="0" spc="-180" b="0">
                <a:latin typeface="Arial MT"/>
                <a:cs typeface="Arial MT"/>
              </a:rPr>
              <a:t>CPU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time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month.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pc="-140"/>
              <a:t>Request</a:t>
            </a:r>
            <a:r>
              <a:rPr dirty="0" spc="-20"/>
              <a:t> </a:t>
            </a:r>
            <a:r>
              <a:rPr dirty="0" spc="-114"/>
              <a:t>Pricing:</a:t>
            </a:r>
            <a:r>
              <a:rPr dirty="0" spc="10"/>
              <a:t> </a:t>
            </a:r>
            <a:r>
              <a:rPr dirty="0" spc="-20" b="0">
                <a:latin typeface="Arial MT"/>
                <a:cs typeface="Arial MT"/>
              </a:rPr>
              <a:t>$0.40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1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million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100" b="0">
                <a:latin typeface="Arial MT"/>
                <a:cs typeface="Arial MT"/>
              </a:rPr>
              <a:t>invocations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70" b="0">
                <a:latin typeface="Arial MT"/>
                <a:cs typeface="Arial MT"/>
              </a:rPr>
              <a:t>beyond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the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free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tier.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pc="-85"/>
              <a:t>Duration</a:t>
            </a:r>
            <a:r>
              <a:rPr dirty="0" spc="-15"/>
              <a:t> </a:t>
            </a:r>
            <a:r>
              <a:rPr dirty="0" spc="-114"/>
              <a:t>Pricing:</a:t>
            </a:r>
            <a:r>
              <a:rPr dirty="0" spc="5"/>
              <a:t> </a:t>
            </a:r>
            <a:r>
              <a:rPr dirty="0" spc="-20" b="0">
                <a:latin typeface="Arial MT"/>
                <a:cs typeface="Arial MT"/>
              </a:rPr>
              <a:t>$0.0000025 </a:t>
            </a:r>
            <a:r>
              <a:rPr dirty="0" spc="-10" b="0">
                <a:latin typeface="Arial MT"/>
                <a:cs typeface="Arial MT"/>
              </a:rPr>
              <a:t>per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GB-</a:t>
            </a:r>
            <a:r>
              <a:rPr dirty="0" spc="-125" b="0">
                <a:latin typeface="Arial MT"/>
                <a:cs typeface="Arial MT"/>
              </a:rPr>
              <a:t>second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75" b="0">
                <a:latin typeface="Arial MT"/>
                <a:cs typeface="Arial MT"/>
              </a:rPr>
              <a:t>beyond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90" b="0">
                <a:latin typeface="Arial MT"/>
                <a:cs typeface="Arial MT"/>
              </a:rPr>
              <a:t>the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free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tier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809" y="5489447"/>
            <a:ext cx="3150869" cy="13685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29" y="3232404"/>
            <a:ext cx="3883914" cy="19392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5473" y="994410"/>
            <a:ext cx="3665981" cy="2061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07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19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2555" y="2126183"/>
            <a:ext cx="4864100" cy="138303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1265"/>
              </a:spcBef>
              <a:buChar char="•"/>
              <a:tabLst>
                <a:tab pos="170180" algn="l"/>
              </a:tabLst>
            </a:pPr>
            <a:r>
              <a:rPr dirty="0" sz="2000" spc="-155">
                <a:solidFill>
                  <a:srgbClr val="FFFFFF"/>
                </a:solidFill>
                <a:latin typeface="Arial MT"/>
                <a:cs typeface="Arial MT"/>
              </a:rPr>
              <a:t>Serverless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r>
              <a:rPr dirty="0" sz="2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Arial MT"/>
                <a:cs typeface="Arial MT"/>
              </a:rPr>
              <a:t>simplifies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Arial MT"/>
                <a:cs typeface="Arial MT"/>
              </a:rPr>
              <a:t>development.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160"/>
              </a:spcBef>
              <a:buChar char="•"/>
              <a:tabLst>
                <a:tab pos="170180" algn="l"/>
              </a:tabLst>
            </a:pPr>
            <a:r>
              <a:rPr dirty="0" sz="2000" spc="-265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Arial MT"/>
                <a:cs typeface="Arial MT"/>
              </a:rPr>
              <a:t>logic,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infrastructure.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160"/>
              </a:spcBef>
              <a:buChar char="•"/>
              <a:tabLst>
                <a:tab pos="170180" algn="l"/>
              </a:tabLst>
            </a:pPr>
            <a:r>
              <a:rPr dirty="0" sz="2000" spc="-135">
                <a:solidFill>
                  <a:srgbClr val="FFFFFF"/>
                </a:solidFill>
                <a:latin typeface="Arial MT"/>
                <a:cs typeface="Arial MT"/>
              </a:rPr>
              <a:t>Automatic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 MT"/>
                <a:cs typeface="Arial MT"/>
              </a:rPr>
              <a:t>scaling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efficiency.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SSEUHR</dc:creator>
  <dc:title>Introduction to Serverless Architecture</dc:title>
  <dcterms:created xsi:type="dcterms:W3CDTF">2024-06-12T05:02:42Z</dcterms:created>
  <dcterms:modified xsi:type="dcterms:W3CDTF">2024-06-12T05:02:42Z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2024-06-12T00:00:00Z</vt:filetime>
  </property>
  <property fmtid="{D5CDD505-2E9C-101B-9397-08002B2CF9AE}" pid="5" name="Producer">
    <vt:lpwstr>Microsoft® PowerPoint® 2013</vt:lpwstr>
  </property>
</Properties>
</file>