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88" r:id="rId6"/>
  </p:sldMasterIdLst>
  <p:notesMasterIdLst>
    <p:notesMasterId r:id="rId20"/>
  </p:notesMasterIdLst>
  <p:handoutMasterIdLst>
    <p:handoutMasterId r:id="rId21"/>
  </p:handoutMasterIdLst>
  <p:sldIdLst>
    <p:sldId id="268" r:id="rId7"/>
    <p:sldId id="269" r:id="rId8"/>
    <p:sldId id="258" r:id="rId9"/>
    <p:sldId id="264" r:id="rId10"/>
    <p:sldId id="271" r:id="rId11"/>
    <p:sldId id="267" r:id="rId12"/>
    <p:sldId id="272" r:id="rId13"/>
    <p:sldId id="261" r:id="rId14"/>
    <p:sldId id="274" r:id="rId15"/>
    <p:sldId id="275" r:id="rId16"/>
    <p:sldId id="262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77ED8-AF58-459C-87C8-01BDBBA0B89B}" v="1" dt="2022-04-17T09:58:03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2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6E762-9E85-48F4-BD72-628BFEA35091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7FBF-06E3-4366-B450-161862DDE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6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00100" y="-2955967"/>
            <a:ext cx="1508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695033"/>
            <a:ext cx="9151200" cy="51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2272800"/>
            <a:ext cx="5449500" cy="36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ct val="100000"/>
              <a:buFont typeface="Georgia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3593400" y="303632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7200" ker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438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2DBB-8324-48C2-8C58-5E8A4F44FD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2DBB-8324-48C2-8C58-5E8A4F44FD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2DBB-8324-48C2-8C58-5E8A4F44FD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3183000"/>
            <a:ext cx="3636600" cy="30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200"/>
            <a:ext cx="1854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096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585477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378933"/>
            <a:ext cx="2024100" cy="4904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5310733"/>
            <a:ext cx="20241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4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1" y="0"/>
            <a:ext cx="4575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2652667"/>
            <a:ext cx="3246900" cy="283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354667"/>
            <a:ext cx="3470700" cy="413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ct val="1000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354667"/>
            <a:ext cx="3246900" cy="129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137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161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672416"/>
            <a:ext cx="5596200" cy="340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9246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161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672433"/>
            <a:ext cx="2727000" cy="340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672433"/>
            <a:ext cx="2727000" cy="340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992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585477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181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672433"/>
            <a:ext cx="2046300" cy="340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992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574902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767333"/>
            <a:ext cx="3517200" cy="129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2131467"/>
            <a:ext cx="3517200" cy="394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45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3C4C-5E7C-41E1-85AD-C12986AD5FA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yp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8400"/>
            <a:ext cx="635000" cy="381000"/>
          </a:xfrm>
          <a:prstGeom prst="rect">
            <a:avLst/>
          </a:prstGeom>
        </p:spPr>
      </p:pic>
      <p:grpSp>
        <p:nvGrpSpPr>
          <p:cNvPr id="4" name="Group 9"/>
          <p:cNvGrpSpPr/>
          <p:nvPr userDrawn="1"/>
        </p:nvGrpSpPr>
        <p:grpSpPr>
          <a:xfrm>
            <a:off x="381000" y="228601"/>
            <a:ext cx="5558811" cy="667139"/>
            <a:chOff x="381000" y="228600"/>
            <a:chExt cx="5558811" cy="667139"/>
          </a:xfrm>
        </p:grpSpPr>
        <p:pic>
          <p:nvPicPr>
            <p:cNvPr id="2050" name="Picture 2" descr="C:\temp\Temporary Internet Files\Content.IE5\0PYR0H2V\MMj02867740000[1].gif"/>
            <p:cNvPicPr>
              <a:picLocks noChangeAspect="1" noChangeArrowheads="1" noCrop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228600"/>
              <a:ext cx="990600" cy="667139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 userDrawn="1"/>
          </p:nvSpPr>
          <p:spPr>
            <a:xfrm>
              <a:off x="1676400" y="381000"/>
              <a:ext cx="426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aseline="0" dirty="0"/>
                <a:t>Web Applications Development and Project</a:t>
              </a:r>
              <a:endParaRPr lang="en-US" dirty="0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12" y="767333"/>
            <a:ext cx="2729999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0" y="767333"/>
            <a:ext cx="27300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356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69335" y="767333"/>
            <a:ext cx="1789799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951005" y="767333"/>
            <a:ext cx="17898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6832686" y="767333"/>
            <a:ext cx="17898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80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49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3183000"/>
            <a:ext cx="3636600" cy="30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200"/>
            <a:ext cx="1854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7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378933"/>
            <a:ext cx="2024100" cy="4904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5310733"/>
            <a:ext cx="20241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1" y="0"/>
            <a:ext cx="4575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2652667"/>
            <a:ext cx="3246900" cy="283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354667"/>
            <a:ext cx="3470700" cy="413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ct val="1000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354667"/>
            <a:ext cx="3246900" cy="129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00100" y="-2955967"/>
            <a:ext cx="1508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695033"/>
            <a:ext cx="9151200" cy="51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-7125" y="0"/>
            <a:ext cx="9158225" cy="15442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72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57201"/>
            <a:ext cx="8686800" cy="9144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2057400"/>
            <a:ext cx="8610600" cy="4419600"/>
          </a:xfrm>
        </p:spPr>
        <p:txBody>
          <a:bodyPr/>
          <a:lstStyle>
            <a:lvl1pPr indent="-274320">
              <a:defRPr sz="2800"/>
            </a:lvl1pPr>
            <a:lvl2pPr marL="457200" indent="-274320">
              <a:defRPr sz="2400"/>
            </a:lvl2pPr>
            <a:lvl3pPr marL="914400" indent="-274320">
              <a:defRPr sz="2000"/>
            </a:lvl3pPr>
            <a:lvl4pPr marL="914400" indent="-274320">
              <a:defRPr/>
            </a:lvl4pPr>
            <a:lvl5pPr marL="914400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161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672416"/>
            <a:ext cx="5596200" cy="340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161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672433"/>
            <a:ext cx="2727000" cy="340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672433"/>
            <a:ext cx="2727000" cy="340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3992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32143C4C-5E7C-41E1-85AD-C12986AD5F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6"/>
          <p:cNvGrpSpPr/>
          <p:nvPr userDrawn="1"/>
        </p:nvGrpSpPr>
        <p:grpSpPr>
          <a:xfrm>
            <a:off x="228603" y="152403"/>
            <a:ext cx="5543977" cy="533400"/>
            <a:chOff x="381000" y="228600"/>
            <a:chExt cx="5608196" cy="667139"/>
          </a:xfrm>
        </p:grpSpPr>
        <p:pic>
          <p:nvPicPr>
            <p:cNvPr id="8" name="Picture 2" descr="C:\temp\Temporary Internet Files\Content.IE5\0PYR0H2V\MMj02867740000[1].gif"/>
            <p:cNvPicPr>
              <a:picLocks noChangeAspect="1" noChangeArrowheads="1" noCrop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990600" cy="667139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 userDrawn="1"/>
          </p:nvSpPr>
          <p:spPr>
            <a:xfrm>
              <a:off x="1676400" y="381001"/>
              <a:ext cx="4312796" cy="461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aseline="0" dirty="0"/>
                <a:t>Web Applications Development and Project</a:t>
              </a:r>
              <a:endParaRPr lang="en-US" dirty="0"/>
            </a:p>
          </p:txBody>
        </p:sp>
      </p:grpSp>
      <p:pic>
        <p:nvPicPr>
          <p:cNvPr id="10" name="Picture 9" descr="nyp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1000" y="6324600"/>
            <a:ext cx="635000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7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181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672433"/>
            <a:ext cx="2046300" cy="340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2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767333"/>
            <a:ext cx="3517200" cy="129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2131467"/>
            <a:ext cx="3517200" cy="394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767333"/>
            <a:ext cx="2729999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0" y="767333"/>
            <a:ext cx="27300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69325" y="767333"/>
            <a:ext cx="1789799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951005" y="767333"/>
            <a:ext cx="17898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6832686" y="767333"/>
            <a:ext cx="17898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3992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32143C4C-5E7C-41E1-85AD-C12986AD5F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6"/>
          <p:cNvGrpSpPr/>
          <p:nvPr userDrawn="1"/>
        </p:nvGrpSpPr>
        <p:grpSpPr>
          <a:xfrm>
            <a:off x="228603" y="152403"/>
            <a:ext cx="5543977" cy="533400"/>
            <a:chOff x="381000" y="228600"/>
            <a:chExt cx="5608196" cy="667139"/>
          </a:xfrm>
        </p:grpSpPr>
        <p:pic>
          <p:nvPicPr>
            <p:cNvPr id="8" name="Picture 2" descr="C:\temp\Temporary Internet Files\Content.IE5\0PYR0H2V\MMj02867740000[1].gif"/>
            <p:cNvPicPr>
              <a:picLocks noChangeAspect="1" noChangeArrowheads="1" noCrop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990600" cy="667139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 userDrawn="1"/>
          </p:nvSpPr>
          <p:spPr>
            <a:xfrm>
              <a:off x="1676400" y="381001"/>
              <a:ext cx="4312796" cy="461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aseline="0" dirty="0"/>
                <a:t>Web Applications Development and Project</a:t>
              </a:r>
              <a:endParaRPr lang="en-US" dirty="0"/>
            </a:p>
          </p:txBody>
        </p:sp>
      </p:grpSp>
      <p:pic>
        <p:nvPicPr>
          <p:cNvPr id="10" name="Picture 9" descr="nyp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1000" y="6324600"/>
            <a:ext cx="635000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2DBB-8324-48C2-8C58-5E8A4F44FD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2DBB-8324-48C2-8C58-5E8A4F44FD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2DBB-8324-48C2-8C58-5E8A4F44FD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2DBB-8324-48C2-8C58-5E8A4F44FD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2DBB-8324-48C2-8C58-5E8A4F44FD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2DBB-8324-48C2-8C58-5E8A4F44FD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2DBB-8324-48C2-8C58-5E8A4F44FD7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53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kern="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pPr algn="r"/>
              <a:t>‹#›</a:t>
            </a:fld>
            <a:endParaRPr lang="en" sz="1000" kern="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093098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53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A0E26C3B-E135-442F-A2DA-5B6602609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ang_meifen@nyp.edu.sg" TargetMode="Externa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://www.lynda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#most-popular-technologi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ee_ching_yuh@nyp.edu.sg" TargetMode="External"/><Relationship Id="rId2" Type="http://schemas.openxmlformats.org/officeDocument/2006/relationships/hyperlink" Target="mailto:tommy_low@nyp.edu.sg" TargetMode="Externa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wang_meifen@nyp.edu.sg" TargetMode="External"/><Relationship Id="rId2" Type="http://schemas.openxmlformats.org/officeDocument/2006/relationships/hyperlink" Target="mailto:teo_bee_wah@nyp.edu.sg" TargetMode="Externa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381000" y="2489639"/>
            <a:ext cx="3636600" cy="30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Web Development  Module </a:t>
            </a:r>
            <a:br>
              <a:rPr lang="en" sz="3600" dirty="0"/>
            </a:br>
            <a:r>
              <a:rPr lang="en" sz="3600" dirty="0"/>
              <a:t>Overview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509087" y="1821729"/>
            <a:ext cx="549262" cy="650643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9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6797" y="533400"/>
            <a:ext cx="7543800" cy="914400"/>
          </a:xfrm>
        </p:spPr>
        <p:txBody>
          <a:bodyPr>
            <a:normAutofit/>
          </a:bodyPr>
          <a:lstStyle/>
          <a:p>
            <a:r>
              <a:rPr lang="en-US" dirty="0"/>
              <a:t>Who will guide me along?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12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00369"/>
              </p:ext>
            </p:extLst>
          </p:nvPr>
        </p:nvGraphicFramePr>
        <p:xfrm>
          <a:off x="647700" y="1828800"/>
          <a:ext cx="7848600" cy="346606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63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Module Group</a:t>
                      </a:r>
                    </a:p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(CIP)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Tutors/Supervisors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Contact Details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1, 2, 6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Mr Jason Chung</a:t>
                      </a:r>
                    </a:p>
                  </a:txBody>
                  <a:tcPr marL="68580" marR="6858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  <a:r>
                        <a:rPr lang="en-SG" sz="1600" b="0" i="0" u="none" strike="noStrike" kern="120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j</a:t>
                      </a: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2"/>
                        </a:rPr>
                        <a:t>ason_chung@nyp.edu.sg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DID: 6550-1712</a:t>
                      </a:r>
                    </a:p>
                  </a:txBody>
                  <a:tcPr marL="68580" marR="6858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043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Mr Fong Chee Wah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043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Mr Caine Chew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607067"/>
                  </a:ext>
                </a:extLst>
              </a:tr>
              <a:tr h="559043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 Wang Meifen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  <a:r>
                        <a:rPr lang="en-SG" sz="1600" b="0" i="0" u="none" strike="noStrike" kern="120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2"/>
                        </a:rPr>
                        <a:t>wang_meifen@nyp.edu.sg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DID: 6550-1644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265021"/>
                  </a:ext>
                </a:extLst>
              </a:tr>
              <a:tr h="559043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Mr Lim Yishun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6441587"/>
                  </a:ext>
                </a:extLst>
              </a:tr>
            </a:tbl>
          </a:graphicData>
        </a:graphic>
      </p:graphicFrame>
      <p:sp>
        <p:nvSpPr>
          <p:cNvPr id="7" name="Shape 640"/>
          <p:cNvSpPr/>
          <p:nvPr/>
        </p:nvSpPr>
        <p:spPr>
          <a:xfrm>
            <a:off x="1597630" y="685800"/>
            <a:ext cx="320377" cy="450367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90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http://www.w3schools.com</a:t>
            </a:r>
            <a:r>
              <a:rPr lang="en-US" sz="2400" dirty="0"/>
              <a:t> (good reference for </a:t>
            </a:r>
            <a:r>
              <a:rPr lang="en-US" sz="2400" dirty="0" err="1"/>
              <a:t>HTML,CSS,JavaScript</a:t>
            </a:r>
            <a:r>
              <a:rPr lang="en-US" sz="2400" dirty="0"/>
              <a:t>)</a:t>
            </a:r>
            <a:endParaRPr lang="en-GB" sz="2400" dirty="0"/>
          </a:p>
          <a:p>
            <a:pPr lvl="0"/>
            <a:r>
              <a:rPr lang="en-GB" sz="2400" u="sng" dirty="0">
                <a:hlinkClick r:id="rId3"/>
              </a:rPr>
              <a:t>http://www.codecademy.com</a:t>
            </a:r>
            <a:r>
              <a:rPr lang="en-GB" sz="2400" dirty="0"/>
              <a:t> (good reference for </a:t>
            </a:r>
            <a:r>
              <a:rPr lang="en-GB" sz="2400" dirty="0" err="1"/>
              <a:t>HTML,CSS,JavaScript</a:t>
            </a:r>
            <a:r>
              <a:rPr lang="en-GB" sz="2400" dirty="0"/>
              <a:t>)</a:t>
            </a:r>
          </a:p>
          <a:p>
            <a:pPr lvl="0"/>
            <a:r>
              <a:rPr lang="en-GB" sz="2400" dirty="0">
                <a:hlinkClick r:id="rId4"/>
              </a:rPr>
              <a:t>http://www.Lynda.com</a:t>
            </a:r>
            <a:r>
              <a:rPr lang="en-GB" sz="2400" dirty="0"/>
              <a:t> (good for learning everything)</a:t>
            </a:r>
          </a:p>
        </p:txBody>
      </p:sp>
      <p:sp>
        <p:nvSpPr>
          <p:cNvPr id="4" name="Shape 653"/>
          <p:cNvSpPr/>
          <p:nvPr/>
        </p:nvSpPr>
        <p:spPr>
          <a:xfrm>
            <a:off x="1820650" y="533400"/>
            <a:ext cx="335737" cy="574565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Learn?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2003182"/>
            <a:ext cx="3429000" cy="44196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Learning HTML , CSS and JavaScript is the foundation of developing Web Applications.</a:t>
            </a:r>
          </a:p>
          <a:p>
            <a:r>
              <a:rPr lang="en-GB" dirty="0"/>
              <a:t>They are the 3 most popular techs in recent years.</a:t>
            </a:r>
          </a:p>
          <a:p>
            <a:r>
              <a:rPr lang="en-GB" dirty="0"/>
              <a:t>21</a:t>
            </a:r>
            <a:r>
              <a:rPr lang="en-GB" baseline="30000" dirty="0"/>
              <a:t>st</a:t>
            </a:r>
            <a:r>
              <a:rPr lang="en-GB" dirty="0"/>
              <a:t> century skills: Problem Solving, ways of thinking, communication, collaboration..</a:t>
            </a:r>
          </a:p>
          <a:p>
            <a:pPr marL="0" indent="0">
              <a:buNone/>
            </a:pPr>
            <a:endParaRPr lang="en-GB" dirty="0"/>
          </a:p>
          <a:p>
            <a:pPr indent="0">
              <a:buNone/>
            </a:pPr>
            <a:endParaRPr lang="en-SG" dirty="0"/>
          </a:p>
        </p:txBody>
      </p:sp>
      <p:grpSp>
        <p:nvGrpSpPr>
          <p:cNvPr id="4" name="Shape 601"/>
          <p:cNvGrpSpPr/>
          <p:nvPr/>
        </p:nvGrpSpPr>
        <p:grpSpPr>
          <a:xfrm>
            <a:off x="1676400" y="685800"/>
            <a:ext cx="383835" cy="484492"/>
            <a:chOff x="6618700" y="1635475"/>
            <a:chExt cx="456675" cy="432325"/>
          </a:xfrm>
        </p:grpSpPr>
        <p:sp>
          <p:nvSpPr>
            <p:cNvPr id="5" name="Shape 602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" name="Shape 603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60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605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60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362F663-5D77-44CB-A624-81BB8DEE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28" y="1817971"/>
            <a:ext cx="5336672" cy="46225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FC6E21-36FC-41D1-A08F-221FF2BCEC9F}"/>
              </a:ext>
            </a:extLst>
          </p:cNvPr>
          <p:cNvSpPr txBox="1"/>
          <p:nvPr/>
        </p:nvSpPr>
        <p:spPr>
          <a:xfrm>
            <a:off x="2430449" y="6552311"/>
            <a:ext cx="6740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https://insights.stackoverflow.com/survey/2018#most-popular-technologies</a:t>
            </a:r>
            <a:endParaRPr lang="en-SG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2267D-E93A-44E0-A6F0-ABD31C906DE1}"/>
              </a:ext>
            </a:extLst>
          </p:cNvPr>
          <p:cNvSpPr/>
          <p:nvPr/>
        </p:nvSpPr>
        <p:spPr>
          <a:xfrm>
            <a:off x="4876800" y="3429000"/>
            <a:ext cx="41148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86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38186"/>
            <a:ext cx="7162800" cy="914400"/>
          </a:xfrm>
        </p:spPr>
        <p:txBody>
          <a:bodyPr>
            <a:normAutofit fontScale="90000"/>
          </a:bodyPr>
          <a:lstStyle/>
          <a:p>
            <a:r>
              <a:rPr lang="en-GB" dirty="0"/>
              <a:t>How to Maximize your Potential in the Learning Journey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For those who already Know How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Be the most helpful tutors for your peers!! 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Learn as you share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Learn independently / in advance</a:t>
            </a:r>
          </a:p>
          <a:p>
            <a:r>
              <a:rPr lang="en-GB" dirty="0">
                <a:solidFill>
                  <a:srgbClr val="0070C0"/>
                </a:solidFill>
              </a:rPr>
              <a:t>For those who know some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Be an active learner, learn and share, soon be a great tutor to your peers!!</a:t>
            </a:r>
          </a:p>
          <a:p>
            <a:r>
              <a:rPr lang="en-GB" dirty="0"/>
              <a:t>For those who just about to start</a:t>
            </a:r>
          </a:p>
          <a:p>
            <a:pPr lvl="1"/>
            <a:r>
              <a:rPr lang="en-GB" dirty="0"/>
              <a:t>Be a happy attentive learner, try it, do it, explore it!</a:t>
            </a:r>
          </a:p>
          <a:p>
            <a:pPr lvl="1"/>
            <a:r>
              <a:rPr lang="en-GB" dirty="0"/>
              <a:t>Don’t understand?? Ask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endParaRPr lang="en-SG" dirty="0"/>
          </a:p>
        </p:txBody>
      </p:sp>
      <p:grpSp>
        <p:nvGrpSpPr>
          <p:cNvPr id="5" name="Group 4"/>
          <p:cNvGrpSpPr/>
          <p:nvPr/>
        </p:nvGrpSpPr>
        <p:grpSpPr>
          <a:xfrm>
            <a:off x="885970" y="559386"/>
            <a:ext cx="594426" cy="618141"/>
            <a:chOff x="6360056" y="2404534"/>
            <a:chExt cx="594426" cy="618141"/>
          </a:xfrm>
        </p:grpSpPr>
        <p:grpSp>
          <p:nvGrpSpPr>
            <p:cNvPr id="6" name="Shape 939"/>
            <p:cNvGrpSpPr/>
            <p:nvPr/>
          </p:nvGrpSpPr>
          <p:grpSpPr>
            <a:xfrm>
              <a:off x="6360056" y="2404534"/>
              <a:ext cx="433992" cy="563639"/>
              <a:chOff x="5916675" y="927975"/>
              <a:chExt cx="516350" cy="502950"/>
            </a:xfrm>
          </p:grpSpPr>
          <p:sp>
            <p:nvSpPr>
              <p:cNvPr id="8" name="Shape 940"/>
              <p:cNvSpPr/>
              <p:nvPr/>
            </p:nvSpPr>
            <p:spPr>
              <a:xfrm>
                <a:off x="5916675" y="927975"/>
                <a:ext cx="516350" cy="502950"/>
              </a:xfrm>
              <a:custGeom>
                <a:avLst/>
                <a:gdLst/>
                <a:ahLst/>
                <a:cxnLst/>
                <a:rect l="0" t="0" r="0" b="0"/>
                <a:pathLst>
                  <a:path w="20654" h="20118" fill="none" extrusionOk="0">
                    <a:moveTo>
                      <a:pt x="20654" y="10059"/>
                    </a:moveTo>
                    <a:lnTo>
                      <a:pt x="18486" y="8183"/>
                    </a:lnTo>
                    <a:lnTo>
                      <a:pt x="19631" y="5577"/>
                    </a:lnTo>
                    <a:lnTo>
                      <a:pt x="16879" y="4847"/>
                    </a:lnTo>
                    <a:lnTo>
                      <a:pt x="16757" y="1997"/>
                    </a:lnTo>
                    <a:lnTo>
                      <a:pt x="13956" y="2509"/>
                    </a:lnTo>
                    <a:lnTo>
                      <a:pt x="12616" y="0"/>
                    </a:lnTo>
                    <a:lnTo>
                      <a:pt x="10327" y="1681"/>
                    </a:lnTo>
                    <a:lnTo>
                      <a:pt x="8038" y="0"/>
                    </a:lnTo>
                    <a:lnTo>
                      <a:pt x="6698" y="2509"/>
                    </a:lnTo>
                    <a:lnTo>
                      <a:pt x="3897" y="1997"/>
                    </a:lnTo>
                    <a:lnTo>
                      <a:pt x="3776" y="4847"/>
                    </a:lnTo>
                    <a:lnTo>
                      <a:pt x="1023" y="5577"/>
                    </a:lnTo>
                    <a:lnTo>
                      <a:pt x="2168" y="8183"/>
                    </a:lnTo>
                    <a:lnTo>
                      <a:pt x="1" y="10059"/>
                    </a:lnTo>
                    <a:lnTo>
                      <a:pt x="2168" y="11934"/>
                    </a:lnTo>
                    <a:lnTo>
                      <a:pt x="1023" y="14540"/>
                    </a:lnTo>
                    <a:lnTo>
                      <a:pt x="3776" y="15271"/>
                    </a:lnTo>
                    <a:lnTo>
                      <a:pt x="3897" y="18120"/>
                    </a:lnTo>
                    <a:lnTo>
                      <a:pt x="6698" y="17609"/>
                    </a:lnTo>
                    <a:lnTo>
                      <a:pt x="8038" y="20117"/>
                    </a:lnTo>
                    <a:lnTo>
                      <a:pt x="10327" y="18437"/>
                    </a:lnTo>
                    <a:lnTo>
                      <a:pt x="12616" y="20117"/>
                    </a:lnTo>
                    <a:lnTo>
                      <a:pt x="13956" y="17609"/>
                    </a:lnTo>
                    <a:lnTo>
                      <a:pt x="16757" y="18120"/>
                    </a:lnTo>
                    <a:lnTo>
                      <a:pt x="16879" y="15271"/>
                    </a:lnTo>
                    <a:lnTo>
                      <a:pt x="19631" y="14540"/>
                    </a:lnTo>
                    <a:lnTo>
                      <a:pt x="18486" y="11934"/>
                    </a:lnTo>
                    <a:lnTo>
                      <a:pt x="20654" y="1005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" name="Shape 941"/>
              <p:cNvSpPr/>
              <p:nvPr/>
            </p:nvSpPr>
            <p:spPr>
              <a:xfrm>
                <a:off x="6006800" y="1011375"/>
                <a:ext cx="336125" cy="336125"/>
              </a:xfrm>
              <a:custGeom>
                <a:avLst/>
                <a:gdLst/>
                <a:ahLst/>
                <a:cxnLst/>
                <a:rect l="0" t="0" r="0" b="0"/>
                <a:pathLst>
                  <a:path w="13445" h="13445" fill="none" extrusionOk="0">
                    <a:moveTo>
                      <a:pt x="6722" y="13445"/>
                    </a:moveTo>
                    <a:lnTo>
                      <a:pt x="6722" y="13445"/>
                    </a:lnTo>
                    <a:lnTo>
                      <a:pt x="6381" y="13420"/>
                    </a:lnTo>
                    <a:lnTo>
                      <a:pt x="6040" y="13396"/>
                    </a:lnTo>
                    <a:lnTo>
                      <a:pt x="5699" y="13347"/>
                    </a:lnTo>
                    <a:lnTo>
                      <a:pt x="5383" y="13299"/>
                    </a:lnTo>
                    <a:lnTo>
                      <a:pt x="5042" y="13226"/>
                    </a:lnTo>
                    <a:lnTo>
                      <a:pt x="4725" y="13128"/>
                    </a:lnTo>
                    <a:lnTo>
                      <a:pt x="4408" y="13031"/>
                    </a:lnTo>
                    <a:lnTo>
                      <a:pt x="4116" y="12909"/>
                    </a:lnTo>
                    <a:lnTo>
                      <a:pt x="3824" y="12763"/>
                    </a:lnTo>
                    <a:lnTo>
                      <a:pt x="3532" y="12617"/>
                    </a:lnTo>
                    <a:lnTo>
                      <a:pt x="3239" y="12471"/>
                    </a:lnTo>
                    <a:lnTo>
                      <a:pt x="2971" y="12276"/>
                    </a:lnTo>
                    <a:lnTo>
                      <a:pt x="2703" y="12105"/>
                    </a:lnTo>
                    <a:lnTo>
                      <a:pt x="2460" y="11910"/>
                    </a:lnTo>
                    <a:lnTo>
                      <a:pt x="2216" y="11691"/>
                    </a:lnTo>
                    <a:lnTo>
                      <a:pt x="1973" y="11472"/>
                    </a:lnTo>
                    <a:lnTo>
                      <a:pt x="1754" y="11228"/>
                    </a:lnTo>
                    <a:lnTo>
                      <a:pt x="1534" y="10985"/>
                    </a:lnTo>
                    <a:lnTo>
                      <a:pt x="1340" y="10741"/>
                    </a:lnTo>
                    <a:lnTo>
                      <a:pt x="1169" y="10473"/>
                    </a:lnTo>
                    <a:lnTo>
                      <a:pt x="974" y="10206"/>
                    </a:lnTo>
                    <a:lnTo>
                      <a:pt x="828" y="9913"/>
                    </a:lnTo>
                    <a:lnTo>
                      <a:pt x="682" y="9621"/>
                    </a:lnTo>
                    <a:lnTo>
                      <a:pt x="536" y="9329"/>
                    </a:lnTo>
                    <a:lnTo>
                      <a:pt x="414" y="9036"/>
                    </a:lnTo>
                    <a:lnTo>
                      <a:pt x="317" y="8720"/>
                    </a:lnTo>
                    <a:lnTo>
                      <a:pt x="219" y="8403"/>
                    </a:lnTo>
                    <a:lnTo>
                      <a:pt x="146" y="8062"/>
                    </a:lnTo>
                    <a:lnTo>
                      <a:pt x="98" y="7746"/>
                    </a:lnTo>
                    <a:lnTo>
                      <a:pt x="49" y="7405"/>
                    </a:lnTo>
                    <a:lnTo>
                      <a:pt x="24" y="7064"/>
                    </a:lnTo>
                    <a:lnTo>
                      <a:pt x="0" y="6723"/>
                    </a:lnTo>
                    <a:lnTo>
                      <a:pt x="0" y="6723"/>
                    </a:lnTo>
                    <a:lnTo>
                      <a:pt x="24" y="6382"/>
                    </a:lnTo>
                    <a:lnTo>
                      <a:pt x="49" y="6041"/>
                    </a:lnTo>
                    <a:lnTo>
                      <a:pt x="98" y="5700"/>
                    </a:lnTo>
                    <a:lnTo>
                      <a:pt x="146" y="5383"/>
                    </a:lnTo>
                    <a:lnTo>
                      <a:pt x="219" y="5042"/>
                    </a:lnTo>
                    <a:lnTo>
                      <a:pt x="317" y="4726"/>
                    </a:lnTo>
                    <a:lnTo>
                      <a:pt x="414" y="4409"/>
                    </a:lnTo>
                    <a:lnTo>
                      <a:pt x="536" y="4117"/>
                    </a:lnTo>
                    <a:lnTo>
                      <a:pt x="682" y="3825"/>
                    </a:lnTo>
                    <a:lnTo>
                      <a:pt x="828" y="3532"/>
                    </a:lnTo>
                    <a:lnTo>
                      <a:pt x="974" y="3240"/>
                    </a:lnTo>
                    <a:lnTo>
                      <a:pt x="1169" y="2972"/>
                    </a:lnTo>
                    <a:lnTo>
                      <a:pt x="1340" y="2704"/>
                    </a:lnTo>
                    <a:lnTo>
                      <a:pt x="1534" y="2461"/>
                    </a:lnTo>
                    <a:lnTo>
                      <a:pt x="1754" y="2217"/>
                    </a:lnTo>
                    <a:lnTo>
                      <a:pt x="1973" y="1974"/>
                    </a:lnTo>
                    <a:lnTo>
                      <a:pt x="2216" y="1754"/>
                    </a:lnTo>
                    <a:lnTo>
                      <a:pt x="2460" y="1535"/>
                    </a:lnTo>
                    <a:lnTo>
                      <a:pt x="2703" y="1340"/>
                    </a:lnTo>
                    <a:lnTo>
                      <a:pt x="2971" y="1170"/>
                    </a:lnTo>
                    <a:lnTo>
                      <a:pt x="3239" y="975"/>
                    </a:lnTo>
                    <a:lnTo>
                      <a:pt x="3532" y="829"/>
                    </a:lnTo>
                    <a:lnTo>
                      <a:pt x="3824" y="683"/>
                    </a:lnTo>
                    <a:lnTo>
                      <a:pt x="4116" y="537"/>
                    </a:lnTo>
                    <a:lnTo>
                      <a:pt x="4408" y="415"/>
                    </a:lnTo>
                    <a:lnTo>
                      <a:pt x="4725" y="317"/>
                    </a:lnTo>
                    <a:lnTo>
                      <a:pt x="5042" y="220"/>
                    </a:lnTo>
                    <a:lnTo>
                      <a:pt x="5383" y="147"/>
                    </a:lnTo>
                    <a:lnTo>
                      <a:pt x="5699" y="98"/>
                    </a:lnTo>
                    <a:lnTo>
                      <a:pt x="6040" y="49"/>
                    </a:lnTo>
                    <a:lnTo>
                      <a:pt x="6381" y="25"/>
                    </a:lnTo>
                    <a:lnTo>
                      <a:pt x="6722" y="1"/>
                    </a:lnTo>
                    <a:lnTo>
                      <a:pt x="6722" y="1"/>
                    </a:lnTo>
                    <a:lnTo>
                      <a:pt x="7063" y="25"/>
                    </a:lnTo>
                    <a:lnTo>
                      <a:pt x="7404" y="49"/>
                    </a:lnTo>
                    <a:lnTo>
                      <a:pt x="7745" y="98"/>
                    </a:lnTo>
                    <a:lnTo>
                      <a:pt x="8062" y="147"/>
                    </a:lnTo>
                    <a:lnTo>
                      <a:pt x="8403" y="220"/>
                    </a:lnTo>
                    <a:lnTo>
                      <a:pt x="8719" y="317"/>
                    </a:lnTo>
                    <a:lnTo>
                      <a:pt x="9036" y="415"/>
                    </a:lnTo>
                    <a:lnTo>
                      <a:pt x="9328" y="537"/>
                    </a:lnTo>
                    <a:lnTo>
                      <a:pt x="9620" y="683"/>
                    </a:lnTo>
                    <a:lnTo>
                      <a:pt x="9913" y="829"/>
                    </a:lnTo>
                    <a:lnTo>
                      <a:pt x="10205" y="975"/>
                    </a:lnTo>
                    <a:lnTo>
                      <a:pt x="10473" y="1170"/>
                    </a:lnTo>
                    <a:lnTo>
                      <a:pt x="10741" y="1340"/>
                    </a:lnTo>
                    <a:lnTo>
                      <a:pt x="10984" y="1535"/>
                    </a:lnTo>
                    <a:lnTo>
                      <a:pt x="11228" y="1754"/>
                    </a:lnTo>
                    <a:lnTo>
                      <a:pt x="11471" y="1974"/>
                    </a:lnTo>
                    <a:lnTo>
                      <a:pt x="11690" y="2217"/>
                    </a:lnTo>
                    <a:lnTo>
                      <a:pt x="11910" y="2461"/>
                    </a:lnTo>
                    <a:lnTo>
                      <a:pt x="12105" y="2704"/>
                    </a:lnTo>
                    <a:lnTo>
                      <a:pt x="12275" y="2972"/>
                    </a:lnTo>
                    <a:lnTo>
                      <a:pt x="12470" y="3240"/>
                    </a:lnTo>
                    <a:lnTo>
                      <a:pt x="12616" y="3532"/>
                    </a:lnTo>
                    <a:lnTo>
                      <a:pt x="12762" y="3825"/>
                    </a:lnTo>
                    <a:lnTo>
                      <a:pt x="12908" y="4117"/>
                    </a:lnTo>
                    <a:lnTo>
                      <a:pt x="13030" y="4409"/>
                    </a:lnTo>
                    <a:lnTo>
                      <a:pt x="13127" y="4726"/>
                    </a:lnTo>
                    <a:lnTo>
                      <a:pt x="13225" y="5042"/>
                    </a:lnTo>
                    <a:lnTo>
                      <a:pt x="13298" y="5383"/>
                    </a:lnTo>
                    <a:lnTo>
                      <a:pt x="13347" y="5700"/>
                    </a:lnTo>
                    <a:lnTo>
                      <a:pt x="13395" y="6041"/>
                    </a:lnTo>
                    <a:lnTo>
                      <a:pt x="13420" y="6382"/>
                    </a:lnTo>
                    <a:lnTo>
                      <a:pt x="13444" y="6723"/>
                    </a:lnTo>
                    <a:lnTo>
                      <a:pt x="13444" y="6723"/>
                    </a:lnTo>
                    <a:lnTo>
                      <a:pt x="13420" y="7064"/>
                    </a:lnTo>
                    <a:lnTo>
                      <a:pt x="13395" y="7405"/>
                    </a:lnTo>
                    <a:lnTo>
                      <a:pt x="13347" y="7746"/>
                    </a:lnTo>
                    <a:lnTo>
                      <a:pt x="13298" y="8062"/>
                    </a:lnTo>
                    <a:lnTo>
                      <a:pt x="13225" y="8403"/>
                    </a:lnTo>
                    <a:lnTo>
                      <a:pt x="13127" y="8720"/>
                    </a:lnTo>
                    <a:lnTo>
                      <a:pt x="13030" y="9036"/>
                    </a:lnTo>
                    <a:lnTo>
                      <a:pt x="12908" y="9329"/>
                    </a:lnTo>
                    <a:lnTo>
                      <a:pt x="12762" y="9621"/>
                    </a:lnTo>
                    <a:lnTo>
                      <a:pt x="12616" y="9913"/>
                    </a:lnTo>
                    <a:lnTo>
                      <a:pt x="12470" y="10206"/>
                    </a:lnTo>
                    <a:lnTo>
                      <a:pt x="12275" y="10473"/>
                    </a:lnTo>
                    <a:lnTo>
                      <a:pt x="12105" y="10741"/>
                    </a:lnTo>
                    <a:lnTo>
                      <a:pt x="11910" y="10985"/>
                    </a:lnTo>
                    <a:lnTo>
                      <a:pt x="11690" y="11228"/>
                    </a:lnTo>
                    <a:lnTo>
                      <a:pt x="11471" y="11472"/>
                    </a:lnTo>
                    <a:lnTo>
                      <a:pt x="11228" y="11691"/>
                    </a:lnTo>
                    <a:lnTo>
                      <a:pt x="10984" y="11910"/>
                    </a:lnTo>
                    <a:lnTo>
                      <a:pt x="10741" y="12105"/>
                    </a:lnTo>
                    <a:lnTo>
                      <a:pt x="10473" y="12276"/>
                    </a:lnTo>
                    <a:lnTo>
                      <a:pt x="10205" y="12471"/>
                    </a:lnTo>
                    <a:lnTo>
                      <a:pt x="9913" y="12617"/>
                    </a:lnTo>
                    <a:lnTo>
                      <a:pt x="9620" y="12763"/>
                    </a:lnTo>
                    <a:lnTo>
                      <a:pt x="9328" y="12909"/>
                    </a:lnTo>
                    <a:lnTo>
                      <a:pt x="9036" y="13031"/>
                    </a:lnTo>
                    <a:lnTo>
                      <a:pt x="8719" y="13128"/>
                    </a:lnTo>
                    <a:lnTo>
                      <a:pt x="8403" y="13226"/>
                    </a:lnTo>
                    <a:lnTo>
                      <a:pt x="8062" y="13299"/>
                    </a:lnTo>
                    <a:lnTo>
                      <a:pt x="7745" y="13347"/>
                    </a:lnTo>
                    <a:lnTo>
                      <a:pt x="7404" y="13396"/>
                    </a:lnTo>
                    <a:lnTo>
                      <a:pt x="7063" y="13420"/>
                    </a:lnTo>
                    <a:lnTo>
                      <a:pt x="6722" y="13445"/>
                    </a:lnTo>
                    <a:lnTo>
                      <a:pt x="6722" y="13445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7" name="Shape 943"/>
            <p:cNvSpPr/>
            <p:nvPr/>
          </p:nvSpPr>
          <p:spPr>
            <a:xfrm>
              <a:off x="6552219" y="2719703"/>
              <a:ext cx="402263" cy="302972"/>
            </a:xfrm>
            <a:custGeom>
              <a:avLst/>
              <a:gdLst/>
              <a:ahLst/>
              <a:cxnLst/>
              <a:rect l="0" t="0" r="0" b="0"/>
              <a:pathLst>
                <a:path w="19144" h="10814" fill="none" extrusionOk="0">
                  <a:moveTo>
                    <a:pt x="16124" y="4774"/>
                  </a:moveTo>
                  <a:lnTo>
                    <a:pt x="15369" y="4774"/>
                  </a:lnTo>
                  <a:lnTo>
                    <a:pt x="15369" y="4774"/>
                  </a:lnTo>
                  <a:lnTo>
                    <a:pt x="15393" y="4482"/>
                  </a:lnTo>
                  <a:lnTo>
                    <a:pt x="15393" y="4482"/>
                  </a:lnTo>
                  <a:lnTo>
                    <a:pt x="15369" y="4189"/>
                  </a:lnTo>
                  <a:lnTo>
                    <a:pt x="15344" y="3921"/>
                  </a:lnTo>
                  <a:lnTo>
                    <a:pt x="15271" y="3654"/>
                  </a:lnTo>
                  <a:lnTo>
                    <a:pt x="15174" y="3410"/>
                  </a:lnTo>
                  <a:lnTo>
                    <a:pt x="15052" y="3166"/>
                  </a:lnTo>
                  <a:lnTo>
                    <a:pt x="14930" y="2947"/>
                  </a:lnTo>
                  <a:lnTo>
                    <a:pt x="14760" y="2728"/>
                  </a:lnTo>
                  <a:lnTo>
                    <a:pt x="14589" y="2533"/>
                  </a:lnTo>
                  <a:lnTo>
                    <a:pt x="14394" y="2363"/>
                  </a:lnTo>
                  <a:lnTo>
                    <a:pt x="14175" y="2192"/>
                  </a:lnTo>
                  <a:lnTo>
                    <a:pt x="13956" y="2070"/>
                  </a:lnTo>
                  <a:lnTo>
                    <a:pt x="13712" y="1949"/>
                  </a:lnTo>
                  <a:lnTo>
                    <a:pt x="13469" y="1851"/>
                  </a:lnTo>
                  <a:lnTo>
                    <a:pt x="13201" y="1778"/>
                  </a:lnTo>
                  <a:lnTo>
                    <a:pt x="12933" y="1754"/>
                  </a:lnTo>
                  <a:lnTo>
                    <a:pt x="12641" y="1729"/>
                  </a:lnTo>
                  <a:lnTo>
                    <a:pt x="12641" y="1729"/>
                  </a:lnTo>
                  <a:lnTo>
                    <a:pt x="12300" y="1754"/>
                  </a:lnTo>
                  <a:lnTo>
                    <a:pt x="11959" y="1827"/>
                  </a:lnTo>
                  <a:lnTo>
                    <a:pt x="11618" y="1924"/>
                  </a:lnTo>
                  <a:lnTo>
                    <a:pt x="11326" y="2070"/>
                  </a:lnTo>
                  <a:lnTo>
                    <a:pt x="11326" y="2070"/>
                  </a:lnTo>
                  <a:lnTo>
                    <a:pt x="11155" y="1851"/>
                  </a:lnTo>
                  <a:lnTo>
                    <a:pt x="10985" y="1632"/>
                  </a:lnTo>
                  <a:lnTo>
                    <a:pt x="10814" y="1413"/>
                  </a:lnTo>
                  <a:lnTo>
                    <a:pt x="10619" y="1218"/>
                  </a:lnTo>
                  <a:lnTo>
                    <a:pt x="10425" y="1048"/>
                  </a:lnTo>
                  <a:lnTo>
                    <a:pt x="10205" y="877"/>
                  </a:lnTo>
                  <a:lnTo>
                    <a:pt x="9962" y="707"/>
                  </a:lnTo>
                  <a:lnTo>
                    <a:pt x="9718" y="560"/>
                  </a:lnTo>
                  <a:lnTo>
                    <a:pt x="9475" y="439"/>
                  </a:lnTo>
                  <a:lnTo>
                    <a:pt x="9231" y="317"/>
                  </a:lnTo>
                  <a:lnTo>
                    <a:pt x="8963" y="219"/>
                  </a:lnTo>
                  <a:lnTo>
                    <a:pt x="8695" y="146"/>
                  </a:lnTo>
                  <a:lnTo>
                    <a:pt x="8403" y="73"/>
                  </a:lnTo>
                  <a:lnTo>
                    <a:pt x="8135" y="25"/>
                  </a:lnTo>
                  <a:lnTo>
                    <a:pt x="7843" y="0"/>
                  </a:lnTo>
                  <a:lnTo>
                    <a:pt x="7551" y="0"/>
                  </a:lnTo>
                  <a:lnTo>
                    <a:pt x="7551" y="0"/>
                  </a:lnTo>
                  <a:lnTo>
                    <a:pt x="7088" y="25"/>
                  </a:lnTo>
                  <a:lnTo>
                    <a:pt x="6650" y="98"/>
                  </a:lnTo>
                  <a:lnTo>
                    <a:pt x="6211" y="195"/>
                  </a:lnTo>
                  <a:lnTo>
                    <a:pt x="5797" y="341"/>
                  </a:lnTo>
                  <a:lnTo>
                    <a:pt x="5407" y="536"/>
                  </a:lnTo>
                  <a:lnTo>
                    <a:pt x="5042" y="755"/>
                  </a:lnTo>
                  <a:lnTo>
                    <a:pt x="4701" y="1023"/>
                  </a:lnTo>
                  <a:lnTo>
                    <a:pt x="4385" y="1315"/>
                  </a:lnTo>
                  <a:lnTo>
                    <a:pt x="4092" y="1632"/>
                  </a:lnTo>
                  <a:lnTo>
                    <a:pt x="3824" y="1973"/>
                  </a:lnTo>
                  <a:lnTo>
                    <a:pt x="3605" y="2338"/>
                  </a:lnTo>
                  <a:lnTo>
                    <a:pt x="3410" y="2728"/>
                  </a:lnTo>
                  <a:lnTo>
                    <a:pt x="3264" y="3142"/>
                  </a:lnTo>
                  <a:lnTo>
                    <a:pt x="3142" y="3580"/>
                  </a:lnTo>
                  <a:lnTo>
                    <a:pt x="3094" y="4019"/>
                  </a:lnTo>
                  <a:lnTo>
                    <a:pt x="3069" y="4482"/>
                  </a:lnTo>
                  <a:lnTo>
                    <a:pt x="3069" y="4482"/>
                  </a:lnTo>
                  <a:lnTo>
                    <a:pt x="3069" y="4774"/>
                  </a:lnTo>
                  <a:lnTo>
                    <a:pt x="3021" y="4774"/>
                  </a:lnTo>
                  <a:lnTo>
                    <a:pt x="3021" y="4774"/>
                  </a:lnTo>
                  <a:lnTo>
                    <a:pt x="2704" y="4774"/>
                  </a:lnTo>
                  <a:lnTo>
                    <a:pt x="2412" y="4823"/>
                  </a:lnTo>
                  <a:lnTo>
                    <a:pt x="2120" y="4896"/>
                  </a:lnTo>
                  <a:lnTo>
                    <a:pt x="1827" y="5017"/>
                  </a:lnTo>
                  <a:lnTo>
                    <a:pt x="1584" y="5139"/>
                  </a:lnTo>
                  <a:lnTo>
                    <a:pt x="1316" y="5285"/>
                  </a:lnTo>
                  <a:lnTo>
                    <a:pt x="1097" y="5456"/>
                  </a:lnTo>
                  <a:lnTo>
                    <a:pt x="877" y="5651"/>
                  </a:lnTo>
                  <a:lnTo>
                    <a:pt x="683" y="5870"/>
                  </a:lnTo>
                  <a:lnTo>
                    <a:pt x="512" y="6113"/>
                  </a:lnTo>
                  <a:lnTo>
                    <a:pt x="366" y="6357"/>
                  </a:lnTo>
                  <a:lnTo>
                    <a:pt x="220" y="6625"/>
                  </a:lnTo>
                  <a:lnTo>
                    <a:pt x="122" y="6893"/>
                  </a:lnTo>
                  <a:lnTo>
                    <a:pt x="49" y="7185"/>
                  </a:lnTo>
                  <a:lnTo>
                    <a:pt x="1" y="7477"/>
                  </a:lnTo>
                  <a:lnTo>
                    <a:pt x="1" y="7794"/>
                  </a:lnTo>
                  <a:lnTo>
                    <a:pt x="1" y="7794"/>
                  </a:lnTo>
                  <a:lnTo>
                    <a:pt x="1" y="8110"/>
                  </a:lnTo>
                  <a:lnTo>
                    <a:pt x="49" y="8403"/>
                  </a:lnTo>
                  <a:lnTo>
                    <a:pt x="122" y="8695"/>
                  </a:lnTo>
                  <a:lnTo>
                    <a:pt x="220" y="8963"/>
                  </a:lnTo>
                  <a:lnTo>
                    <a:pt x="366" y="9231"/>
                  </a:lnTo>
                  <a:lnTo>
                    <a:pt x="512" y="9474"/>
                  </a:lnTo>
                  <a:lnTo>
                    <a:pt x="683" y="9718"/>
                  </a:lnTo>
                  <a:lnTo>
                    <a:pt x="877" y="9937"/>
                  </a:lnTo>
                  <a:lnTo>
                    <a:pt x="1097" y="10132"/>
                  </a:lnTo>
                  <a:lnTo>
                    <a:pt x="1316" y="10302"/>
                  </a:lnTo>
                  <a:lnTo>
                    <a:pt x="1584" y="10449"/>
                  </a:lnTo>
                  <a:lnTo>
                    <a:pt x="1827" y="10570"/>
                  </a:lnTo>
                  <a:lnTo>
                    <a:pt x="2120" y="10692"/>
                  </a:lnTo>
                  <a:lnTo>
                    <a:pt x="2412" y="10765"/>
                  </a:lnTo>
                  <a:lnTo>
                    <a:pt x="2704" y="10814"/>
                  </a:lnTo>
                  <a:lnTo>
                    <a:pt x="3021" y="10814"/>
                  </a:lnTo>
                  <a:lnTo>
                    <a:pt x="16124" y="10814"/>
                  </a:lnTo>
                  <a:lnTo>
                    <a:pt x="16124" y="10814"/>
                  </a:lnTo>
                  <a:lnTo>
                    <a:pt x="16440" y="10814"/>
                  </a:lnTo>
                  <a:lnTo>
                    <a:pt x="16732" y="10765"/>
                  </a:lnTo>
                  <a:lnTo>
                    <a:pt x="17025" y="10692"/>
                  </a:lnTo>
                  <a:lnTo>
                    <a:pt x="17317" y="10570"/>
                  </a:lnTo>
                  <a:lnTo>
                    <a:pt x="17561" y="10449"/>
                  </a:lnTo>
                  <a:lnTo>
                    <a:pt x="17828" y="10302"/>
                  </a:lnTo>
                  <a:lnTo>
                    <a:pt x="18048" y="10132"/>
                  </a:lnTo>
                  <a:lnTo>
                    <a:pt x="18267" y="9937"/>
                  </a:lnTo>
                  <a:lnTo>
                    <a:pt x="18462" y="9718"/>
                  </a:lnTo>
                  <a:lnTo>
                    <a:pt x="18632" y="9474"/>
                  </a:lnTo>
                  <a:lnTo>
                    <a:pt x="18778" y="9231"/>
                  </a:lnTo>
                  <a:lnTo>
                    <a:pt x="18924" y="8963"/>
                  </a:lnTo>
                  <a:lnTo>
                    <a:pt x="19022" y="8695"/>
                  </a:lnTo>
                  <a:lnTo>
                    <a:pt x="19095" y="8403"/>
                  </a:lnTo>
                  <a:lnTo>
                    <a:pt x="19144" y="8110"/>
                  </a:lnTo>
                  <a:lnTo>
                    <a:pt x="19144" y="7794"/>
                  </a:lnTo>
                  <a:lnTo>
                    <a:pt x="19144" y="7794"/>
                  </a:lnTo>
                  <a:lnTo>
                    <a:pt x="19144" y="7477"/>
                  </a:lnTo>
                  <a:lnTo>
                    <a:pt x="19095" y="7185"/>
                  </a:lnTo>
                  <a:lnTo>
                    <a:pt x="19022" y="6893"/>
                  </a:lnTo>
                  <a:lnTo>
                    <a:pt x="18924" y="6625"/>
                  </a:lnTo>
                  <a:lnTo>
                    <a:pt x="18778" y="6357"/>
                  </a:lnTo>
                  <a:lnTo>
                    <a:pt x="18632" y="6113"/>
                  </a:lnTo>
                  <a:lnTo>
                    <a:pt x="18462" y="5870"/>
                  </a:lnTo>
                  <a:lnTo>
                    <a:pt x="18267" y="5651"/>
                  </a:lnTo>
                  <a:lnTo>
                    <a:pt x="18048" y="5456"/>
                  </a:lnTo>
                  <a:lnTo>
                    <a:pt x="17828" y="5285"/>
                  </a:lnTo>
                  <a:lnTo>
                    <a:pt x="17561" y="5139"/>
                  </a:lnTo>
                  <a:lnTo>
                    <a:pt x="17317" y="5017"/>
                  </a:lnTo>
                  <a:lnTo>
                    <a:pt x="17025" y="4896"/>
                  </a:lnTo>
                  <a:lnTo>
                    <a:pt x="16732" y="4823"/>
                  </a:lnTo>
                  <a:lnTo>
                    <a:pt x="16440" y="4774"/>
                  </a:lnTo>
                  <a:lnTo>
                    <a:pt x="16124" y="4774"/>
                  </a:lnTo>
                  <a:lnTo>
                    <a:pt x="16124" y="47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4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 idx="4294967295"/>
          </p:nvPr>
        </p:nvSpPr>
        <p:spPr>
          <a:xfrm>
            <a:off x="685800" y="3736723"/>
            <a:ext cx="7772400" cy="15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 dirty="0"/>
              <a:t>Learning Outcomes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6791058" y="461288"/>
            <a:ext cx="1590882" cy="2121143"/>
            <a:chOff x="6643075" y="3664250"/>
            <a:chExt cx="407950" cy="407975"/>
          </a:xfrm>
        </p:grpSpPr>
        <p:sp>
          <p:nvSpPr>
            <p:cNvPr id="165" name="Shape 165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7" name="Shape 167"/>
          <p:cNvGrpSpPr/>
          <p:nvPr/>
        </p:nvGrpSpPr>
        <p:grpSpPr>
          <a:xfrm rot="1508271">
            <a:off x="798753" y="2468542"/>
            <a:ext cx="654062" cy="872033"/>
            <a:chOff x="576250" y="4319400"/>
            <a:chExt cx="442075" cy="442050"/>
          </a:xfrm>
        </p:grpSpPr>
        <p:sp>
          <p:nvSpPr>
            <p:cNvPr id="168" name="Shape 16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2" name="Shape 172"/>
          <p:cNvSpPr/>
          <p:nvPr/>
        </p:nvSpPr>
        <p:spPr>
          <a:xfrm>
            <a:off x="6410291" y="951057"/>
            <a:ext cx="248675" cy="31659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 rot="2697569">
            <a:off x="8048925" y="2571820"/>
            <a:ext cx="377468" cy="4805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8347544" y="2297460"/>
            <a:ext cx="151198" cy="1925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 rot="1280187">
            <a:off x="6238007" y="1905973"/>
            <a:ext cx="151178" cy="1925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/>
          </a:p>
        </p:txBody>
      </p:sp>
      <p:sp>
        <p:nvSpPr>
          <p:cNvPr id="177" name="Shape 177"/>
          <p:cNvSpPr/>
          <p:nvPr/>
        </p:nvSpPr>
        <p:spPr>
          <a:xfrm>
            <a:off x="1635350" y="2221245"/>
            <a:ext cx="5956025" cy="1432667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23432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1238633"/>
          </a:xfrm>
        </p:spPr>
        <p:txBody>
          <a:bodyPr/>
          <a:lstStyle/>
          <a:p>
            <a:r>
              <a:rPr lang="en-US" dirty="0"/>
              <a:t>Learning Outcomes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1752600"/>
            <a:ext cx="8610600" cy="4419600"/>
          </a:xfrm>
        </p:spPr>
        <p:txBody>
          <a:bodyPr/>
          <a:lstStyle/>
          <a:p>
            <a:r>
              <a:rPr lang="en-US" sz="2400" dirty="0"/>
              <a:t>On the successful completion of this module, you will be able to: </a:t>
            </a:r>
            <a:endParaRPr lang="en-SG" sz="2400" dirty="0"/>
          </a:p>
          <a:p>
            <a:pPr lvl="1"/>
            <a:r>
              <a:rPr lang="en-SG" dirty="0"/>
              <a:t>Explain the concepts of the Internet and web technology used in creating a web page. </a:t>
            </a:r>
            <a:endParaRPr lang="en-SG" sz="2000" dirty="0"/>
          </a:p>
          <a:p>
            <a:pPr lvl="1"/>
            <a:r>
              <a:rPr lang="en-SG" dirty="0"/>
              <a:t>Build interactive client-side web pages using standard web technology such as HTML, CSS and </a:t>
            </a:r>
            <a:r>
              <a:rPr lang="en-SG" dirty="0" err="1"/>
              <a:t>Javascript</a:t>
            </a:r>
            <a:r>
              <a:rPr lang="en-SG" dirty="0"/>
              <a:t>.</a:t>
            </a:r>
            <a:endParaRPr lang="en-SG" sz="2000" dirty="0"/>
          </a:p>
          <a:p>
            <a:pPr lvl="1"/>
            <a:r>
              <a:rPr lang="en-SG" dirty="0"/>
              <a:t>Build responsive web pages for optimal viewing on all devices using responsive CSS frameworks.</a:t>
            </a:r>
            <a:endParaRPr lang="en-SG" sz="2000" dirty="0"/>
          </a:p>
          <a:p>
            <a:pPr lvl="1"/>
            <a:r>
              <a:rPr lang="en-SG" dirty="0"/>
              <a:t>Build a website and publish it to the server.</a:t>
            </a:r>
            <a:endParaRPr lang="en-GB" sz="4400" dirty="0"/>
          </a:p>
        </p:txBody>
      </p:sp>
      <p:grpSp>
        <p:nvGrpSpPr>
          <p:cNvPr id="7" name="Shape 498"/>
          <p:cNvGrpSpPr/>
          <p:nvPr/>
        </p:nvGrpSpPr>
        <p:grpSpPr>
          <a:xfrm>
            <a:off x="1752600" y="521828"/>
            <a:ext cx="342902" cy="596391"/>
            <a:chOff x="590250" y="244200"/>
            <a:chExt cx="407975" cy="532175"/>
          </a:xfrm>
        </p:grpSpPr>
        <p:sp>
          <p:nvSpPr>
            <p:cNvPr id="8" name="Shape 49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50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50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50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503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Shape 50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Shape 505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Shape 50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Shape 50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Shape 50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Shape 50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Shape 51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Shape 51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Shape 5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50800" dist="101600" dir="2340000" algn="ctr" rotWithShape="0">
                    <a:schemeClr val="bg1">
                      <a:lumMod val="75000"/>
                    </a:schemeClr>
                  </a:outerShdw>
                </a:effectLst>
              </a:rPr>
              <a:t>OOPS!!</a:t>
            </a:r>
            <a:endParaRPr lang="en-SG" dirty="0">
              <a:effectLst>
                <a:outerShdw blurRad="50800" dist="101600" dir="2340000" algn="ctr" rotWithShape="0">
                  <a:schemeClr val="bg1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828800"/>
            <a:ext cx="8610600" cy="4419600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This is a </a:t>
            </a:r>
            <a:r>
              <a:rPr lang="en-GB" b="1" dirty="0">
                <a:solidFill>
                  <a:srgbClr val="002060"/>
                </a:solidFill>
              </a:rPr>
              <a:t>60</a:t>
            </a:r>
            <a:r>
              <a:rPr lang="en-GB" dirty="0">
                <a:solidFill>
                  <a:srgbClr val="002060"/>
                </a:solidFill>
              </a:rPr>
              <a:t> hours </a:t>
            </a:r>
            <a:r>
              <a:rPr lang="en-GB" sz="5400" b="1" dirty="0">
                <a:solidFill>
                  <a:srgbClr val="0000FF"/>
                </a:solidFill>
              </a:rPr>
              <a:t>4</a:t>
            </a:r>
            <a:r>
              <a:rPr lang="en-GB" dirty="0">
                <a:solidFill>
                  <a:srgbClr val="0000FF"/>
                </a:solidFill>
              </a:rPr>
              <a:t> credit points </a:t>
            </a:r>
            <a:r>
              <a:rPr lang="en-GB" dirty="0">
                <a:solidFill>
                  <a:srgbClr val="002060"/>
                </a:solidFill>
              </a:rPr>
              <a:t>module</a:t>
            </a:r>
            <a:endParaRPr lang="en-SG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tps://encrypted-tbn1.gstatic.com/images?q=tbn:ANd9GcQ_gBKvIpMrPTY0jQI_ov7HUYy8ZIVfqU_tptWAl2pwhPXCte1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194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731"/>
          <p:cNvSpPr/>
          <p:nvPr/>
        </p:nvSpPr>
        <p:spPr>
          <a:xfrm>
            <a:off x="2271518" y="685800"/>
            <a:ext cx="340843" cy="397164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857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 idx="4294967295"/>
          </p:nvPr>
        </p:nvSpPr>
        <p:spPr>
          <a:xfrm>
            <a:off x="685800" y="3736723"/>
            <a:ext cx="7772400" cy="15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 dirty="0"/>
              <a:t>Assessment Components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6791058" y="461288"/>
            <a:ext cx="1590882" cy="2121143"/>
            <a:chOff x="6643075" y="3664250"/>
            <a:chExt cx="407950" cy="407975"/>
          </a:xfrm>
        </p:grpSpPr>
        <p:sp>
          <p:nvSpPr>
            <p:cNvPr id="165" name="Shape 165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7" name="Shape 167"/>
          <p:cNvGrpSpPr/>
          <p:nvPr/>
        </p:nvGrpSpPr>
        <p:grpSpPr>
          <a:xfrm rot="1508271">
            <a:off x="798753" y="2468542"/>
            <a:ext cx="654062" cy="872033"/>
            <a:chOff x="576250" y="4319400"/>
            <a:chExt cx="442075" cy="442050"/>
          </a:xfrm>
        </p:grpSpPr>
        <p:sp>
          <p:nvSpPr>
            <p:cNvPr id="168" name="Shape 16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2" name="Shape 172"/>
          <p:cNvSpPr/>
          <p:nvPr/>
        </p:nvSpPr>
        <p:spPr>
          <a:xfrm>
            <a:off x="6410291" y="951057"/>
            <a:ext cx="248675" cy="31659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 rot="2697569">
            <a:off x="8048925" y="2571820"/>
            <a:ext cx="377468" cy="4805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8347544" y="2297460"/>
            <a:ext cx="151198" cy="1925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 rot="1280187">
            <a:off x="6238007" y="1905973"/>
            <a:ext cx="151178" cy="1925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177" name="Shape 177"/>
          <p:cNvSpPr/>
          <p:nvPr/>
        </p:nvSpPr>
        <p:spPr>
          <a:xfrm>
            <a:off x="1635350" y="2221245"/>
            <a:ext cx="5956025" cy="1432667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82926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Assessment Components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00637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Always refer to your </a:t>
            </a:r>
            <a:r>
              <a:rPr lang="en-SG" sz="2400" b="1" dirty="0">
                <a:solidFill>
                  <a:srgbClr val="0000FF"/>
                </a:solidFill>
              </a:rPr>
              <a:t>Lesson Plan &amp; Blackboard </a:t>
            </a:r>
            <a:r>
              <a:rPr lang="en-SG" sz="2000" b="1" dirty="0"/>
              <a:t>for details! </a:t>
            </a:r>
          </a:p>
        </p:txBody>
      </p:sp>
      <p:grpSp>
        <p:nvGrpSpPr>
          <p:cNvPr id="5" name="Shape 697"/>
          <p:cNvGrpSpPr/>
          <p:nvPr/>
        </p:nvGrpSpPr>
        <p:grpSpPr>
          <a:xfrm>
            <a:off x="838200" y="685800"/>
            <a:ext cx="369525" cy="357576"/>
            <a:chOff x="3932350" y="3714775"/>
            <a:chExt cx="439650" cy="319075"/>
          </a:xfrm>
        </p:grpSpPr>
        <p:sp>
          <p:nvSpPr>
            <p:cNvPr id="6" name="Shape 69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69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70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70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702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A8F059-C59F-4021-9C8B-45B3CF65A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7742"/>
              </p:ext>
            </p:extLst>
          </p:nvPr>
        </p:nvGraphicFramePr>
        <p:xfrm>
          <a:off x="762000" y="1752600"/>
          <a:ext cx="7696200" cy="3742602"/>
        </p:xfrm>
        <a:graphic>
          <a:graphicData uri="http://schemas.openxmlformats.org/drawingml/2006/table">
            <a:tbl>
              <a:tblPr firstRow="1" firstCol="1" bandRow="1"/>
              <a:tblGrid>
                <a:gridCol w="1224137">
                  <a:extLst>
                    <a:ext uri="{9D8B030D-6E8A-4147-A177-3AD203B41FA5}">
                      <a16:colId xmlns:a16="http://schemas.microsoft.com/office/drawing/2014/main" val="859711675"/>
                    </a:ext>
                  </a:extLst>
                </a:gridCol>
                <a:gridCol w="1563723">
                  <a:extLst>
                    <a:ext uri="{9D8B030D-6E8A-4147-A177-3AD203B41FA5}">
                      <a16:colId xmlns:a16="http://schemas.microsoft.com/office/drawing/2014/main" val="1914441213"/>
                    </a:ext>
                  </a:extLst>
                </a:gridCol>
                <a:gridCol w="2850940">
                  <a:extLst>
                    <a:ext uri="{9D8B030D-6E8A-4147-A177-3AD203B41FA5}">
                      <a16:colId xmlns:a16="http://schemas.microsoft.com/office/drawing/2014/main" val="328184502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1413414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574583365"/>
                    </a:ext>
                  </a:extLst>
                </a:gridCol>
              </a:tblGrid>
              <a:tr h="566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Assessment Method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Task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Subtask/Description</a:t>
                      </a:r>
                      <a:endParaRPr lang="en-SG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Week</a:t>
                      </a:r>
                      <a:endParaRPr lang="en-SG" sz="16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SG" sz="16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Weightage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390340"/>
                  </a:ext>
                </a:extLst>
              </a:tr>
              <a:tr h="276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 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Non-proctored,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MCQs on Intro to Internet &amp; WWW, HTML, structure questions on relative path.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15%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75191"/>
                  </a:ext>
                </a:extLst>
              </a:tr>
              <a:tr h="566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Practical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Practical Test 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Programming </a:t>
                      </a: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questions on HTML</a:t>
                      </a: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CSS 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30%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5720"/>
                  </a:ext>
                </a:extLst>
              </a:tr>
              <a:tr h="566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 2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Proctored,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MCQs, programming questions on </a:t>
                      </a:r>
                      <a:r>
                        <a:rPr lang="en-GB" sz="1800" dirty="0" err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25%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756299"/>
                  </a:ext>
                </a:extLst>
              </a:tr>
              <a:tr h="566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Assignment 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Build a website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30%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660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7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 idx="4294967295"/>
          </p:nvPr>
        </p:nvSpPr>
        <p:spPr>
          <a:xfrm>
            <a:off x="685800" y="3736723"/>
            <a:ext cx="7772400" cy="15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 dirty="0"/>
              <a:t>Lecturers and Tutors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6791058" y="461288"/>
            <a:ext cx="1590882" cy="2121143"/>
            <a:chOff x="6643075" y="3664250"/>
            <a:chExt cx="407950" cy="407975"/>
          </a:xfrm>
        </p:grpSpPr>
        <p:sp>
          <p:nvSpPr>
            <p:cNvPr id="165" name="Shape 165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7" name="Shape 167"/>
          <p:cNvGrpSpPr/>
          <p:nvPr/>
        </p:nvGrpSpPr>
        <p:grpSpPr>
          <a:xfrm rot="1508271">
            <a:off x="798753" y="2468542"/>
            <a:ext cx="654062" cy="872033"/>
            <a:chOff x="576250" y="4319400"/>
            <a:chExt cx="442075" cy="442050"/>
          </a:xfrm>
        </p:grpSpPr>
        <p:sp>
          <p:nvSpPr>
            <p:cNvPr id="168" name="Shape 16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2" name="Shape 172"/>
          <p:cNvSpPr/>
          <p:nvPr/>
        </p:nvSpPr>
        <p:spPr>
          <a:xfrm>
            <a:off x="6410291" y="951057"/>
            <a:ext cx="248675" cy="31659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 rot="2697569">
            <a:off x="8048925" y="2571820"/>
            <a:ext cx="377468" cy="4805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8347544" y="2297460"/>
            <a:ext cx="151198" cy="1925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 rot="1280187">
            <a:off x="6238007" y="1905973"/>
            <a:ext cx="151178" cy="1925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556783" y="6333133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177" name="Shape 177"/>
          <p:cNvSpPr/>
          <p:nvPr/>
        </p:nvSpPr>
        <p:spPr>
          <a:xfrm>
            <a:off x="1635350" y="2221245"/>
            <a:ext cx="5956025" cy="1432667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67880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6797" y="533400"/>
            <a:ext cx="7543800" cy="914400"/>
          </a:xfrm>
        </p:spPr>
        <p:txBody>
          <a:bodyPr>
            <a:normAutofit/>
          </a:bodyPr>
          <a:lstStyle/>
          <a:p>
            <a:r>
              <a:rPr lang="en-US" dirty="0"/>
              <a:t>Who will guide me along?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12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53294"/>
              </p:ext>
            </p:extLst>
          </p:nvPr>
        </p:nvGraphicFramePr>
        <p:xfrm>
          <a:off x="647700" y="1828800"/>
          <a:ext cx="7848600" cy="234798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63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Module Group</a:t>
                      </a:r>
                    </a:p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(DIT)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Tutors/Supervisors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Contact Details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Mr Tommy Low</a:t>
                      </a:r>
                    </a:p>
                  </a:txBody>
                  <a:tcPr marL="68580" marR="6858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  <a:r>
                        <a:rPr lang="en-SG" sz="1600" b="0" i="0" u="none" strike="noStrike" kern="120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2"/>
                        </a:rPr>
                        <a:t>tommy_low@nyp.edu.sg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DID: 6550-1796</a:t>
                      </a:r>
                    </a:p>
                  </a:txBody>
                  <a:tcPr marL="68580" marR="6858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043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2, 4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Mr Lee Ching Yuh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 </a:t>
                      </a: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lee_ching_yuh@nyp.edu.sg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DID: 6550-1620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043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3, 5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 Veronica Ang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607067"/>
                  </a:ext>
                </a:extLst>
              </a:tr>
            </a:tbl>
          </a:graphicData>
        </a:graphic>
      </p:graphicFrame>
      <p:sp>
        <p:nvSpPr>
          <p:cNvPr id="7" name="Shape 640"/>
          <p:cNvSpPr/>
          <p:nvPr/>
        </p:nvSpPr>
        <p:spPr>
          <a:xfrm>
            <a:off x="1597630" y="685800"/>
            <a:ext cx="320377" cy="450367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484592-0A90-4085-A066-269F5566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1042"/>
              </p:ext>
            </p:extLst>
          </p:nvPr>
        </p:nvGraphicFramePr>
        <p:xfrm>
          <a:off x="647700" y="4343400"/>
          <a:ext cx="7848600" cy="234798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91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Module Group</a:t>
                      </a:r>
                    </a:p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(DSF)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Tutors/Supervisors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Contact Details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2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1, 3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Mr Tommy 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  <a:r>
                        <a:rPr lang="en-SG" sz="1600" b="0" i="0" u="none" strike="noStrike" kern="120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2"/>
                        </a:rPr>
                        <a:t>tommy_low@nyp.edu.sg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DID: 6550-1796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626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Mr Lim Yishun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626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Mr Fong Chee Wah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</a:p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93519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6797" y="533400"/>
            <a:ext cx="7543800" cy="914400"/>
          </a:xfrm>
        </p:spPr>
        <p:txBody>
          <a:bodyPr>
            <a:normAutofit/>
          </a:bodyPr>
          <a:lstStyle/>
          <a:p>
            <a:r>
              <a:rPr lang="en-US" dirty="0"/>
              <a:t>Who will guide me along?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12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93859"/>
              </p:ext>
            </p:extLst>
          </p:nvPr>
        </p:nvGraphicFramePr>
        <p:xfrm>
          <a:off x="647700" y="1828800"/>
          <a:ext cx="7848600" cy="178893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63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Module Group</a:t>
                      </a:r>
                    </a:p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(DBFT)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Tutors/Supervisors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Contact Details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1, 4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 Teo Bee Wah</a:t>
                      </a:r>
                    </a:p>
                  </a:txBody>
                  <a:tcPr marL="68580" marR="6858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  <a:r>
                        <a:rPr lang="en-SG" sz="1600" b="0" i="0" u="none" strike="noStrike" kern="120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2"/>
                        </a:rPr>
                        <a:t>teo_bee_wah@nyp.edu.sg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DID: 6550-1721</a:t>
                      </a:r>
                    </a:p>
                  </a:txBody>
                  <a:tcPr marL="68580" marR="6858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043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2, 3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Mr Caine Chew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</a:p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hape 640"/>
          <p:cNvSpPr/>
          <p:nvPr/>
        </p:nvSpPr>
        <p:spPr>
          <a:xfrm>
            <a:off x="1597630" y="685800"/>
            <a:ext cx="320377" cy="450367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484592-0A90-4085-A066-269F5566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93019"/>
              </p:ext>
            </p:extLst>
          </p:nvPr>
        </p:nvGraphicFramePr>
        <p:xfrm>
          <a:off x="647700" y="4343400"/>
          <a:ext cx="7848600" cy="177235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91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Module Group</a:t>
                      </a:r>
                    </a:p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(DCS)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Tutors/Supervisors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Contact Details</a:t>
                      </a:r>
                      <a:endParaRPr lang="en-SG" sz="1600" b="1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2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2, 3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 Teo Bee Wah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  <a:r>
                        <a:rPr lang="en-SG" sz="1600" b="0" i="0" u="none" strike="noStrike" kern="120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2"/>
                        </a:rPr>
                        <a:t>teo_bee_wah@nyp.edu.sg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DID: 6550-1721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626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 Wang Meifen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Email:</a:t>
                      </a:r>
                      <a:r>
                        <a:rPr lang="en-SG" sz="1600" b="0" i="0" u="none" strike="noStrike" kern="120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wang_meifen@nyp.edu.sg</a:t>
                      </a:r>
                      <a:endParaRPr lang="en-SG" sz="1600" b="0" i="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DID: 6550-1644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4044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lysse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EAF08C-47BC-448C-A5A5-762FF11D0871}">
  <ds:schemaRefs>
    <ds:schemaRef ds:uri="http://schemas.microsoft.com/office/2006/metadata/properties"/>
    <ds:schemaRef ds:uri="http://schemas.microsoft.com/office/infopath/2007/PartnerControls"/>
    <ds:schemaRef ds:uri="b88c6a22-f980-423d-98c5-4bae664910a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A228AEE-6491-4355-A929-06165F6F34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af11b6-d7d7-4cf4-aa30-f11e767a1514"/>
    <ds:schemaRef ds:uri="b88c6a22-f980-423d-98c5-4bae664910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18A0AE-BD65-45A4-B3A8-9BBF32AC1C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653</Words>
  <Application>Microsoft Office PowerPoint</Application>
  <PresentationFormat>On-screen Show (4:3)</PresentationFormat>
  <Paragraphs>140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</vt:lpstr>
      <vt:lpstr>Nunito Sans</vt:lpstr>
      <vt:lpstr>Custom Design</vt:lpstr>
      <vt:lpstr>Ulysses template</vt:lpstr>
      <vt:lpstr>Ulysses</vt:lpstr>
      <vt:lpstr>Web Development  Module  Overview</vt:lpstr>
      <vt:lpstr>Learning Outcomes</vt:lpstr>
      <vt:lpstr>Learning Outcomes</vt:lpstr>
      <vt:lpstr>OOPS!!</vt:lpstr>
      <vt:lpstr>Assessment Components</vt:lpstr>
      <vt:lpstr>Assessment Components</vt:lpstr>
      <vt:lpstr>Lecturers and Tutors</vt:lpstr>
      <vt:lpstr>Who will guide me along?</vt:lpstr>
      <vt:lpstr>Who will guide me along?</vt:lpstr>
      <vt:lpstr>Who will guide me along?</vt:lpstr>
      <vt:lpstr>Online Learning</vt:lpstr>
      <vt:lpstr>Why Learn?</vt:lpstr>
      <vt:lpstr>How to Maximize your Potential in the Learning Journey</vt:lpstr>
    </vt:vector>
  </TitlesOfParts>
  <Company>Nanyang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taysf</dc:creator>
  <cp:lastModifiedBy>Sven Tan</cp:lastModifiedBy>
  <cp:revision>134</cp:revision>
  <dcterms:created xsi:type="dcterms:W3CDTF">2008-03-14T03:03:03Z</dcterms:created>
  <dcterms:modified xsi:type="dcterms:W3CDTF">2022-04-17T09:58:12Z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</Properties>
</file>