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305" r:id="rId2"/>
    <p:sldId id="33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9" r:id="rId21"/>
    <p:sldId id="323" r:id="rId22"/>
    <p:sldId id="324" r:id="rId23"/>
    <p:sldId id="325" r:id="rId24"/>
    <p:sldId id="326" r:id="rId25"/>
  </p:sldIdLst>
  <p:sldSz cx="9144000" cy="6858000" type="screen4x3"/>
  <p:notesSz cx="9777413" cy="6670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 userDrawn="1">
          <p15:clr>
            <a:srgbClr val="A4A3A4"/>
          </p15:clr>
        </p15:guide>
        <p15:guide id="2" pos="30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422C16"/>
    <a:srgbClr val="0C788E"/>
    <a:srgbClr val="0099CC"/>
    <a:srgbClr val="660066"/>
    <a:srgbClr val="660033"/>
    <a:srgbClr val="01515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5" d="100"/>
          <a:sy n="85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101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8271" y="0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CC99-4DFC-4A4D-A850-07B1546CDC27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35984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8271" y="6335984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3A90-F3D4-41F9-BD3E-08DA3C128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1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8271" y="0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E854-C824-4803-A558-8B8B049E79A0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1038" y="500063"/>
            <a:ext cx="3335337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742" y="3168571"/>
            <a:ext cx="7821930" cy="30018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5984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8271" y="6335984"/>
            <a:ext cx="4236879" cy="3335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CEBA-925C-4FA5-B3D3-D0D047558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hostingsecretrevealed.net/web-hosting-beginner-guid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1038" y="500063"/>
            <a:ext cx="3335337" cy="250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84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1038" y="500063"/>
            <a:ext cx="3335337" cy="250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http://www.webhostingsecretrevealed.net/web-hosting-beginner-guide/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1DB8-F038-4068-892B-0FA178BA360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21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6D9-7AE3-49F8-841C-FE94E43C0421}" type="slidenum">
              <a:rPr lang="es-ES" altLang="en-US" smtClean="0"/>
              <a:pPr/>
              <a:t>‹#›</a:t>
            </a:fld>
            <a:endParaRPr lang="es-E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AC5-0D71-41FE-A1E1-2A8DE02954B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516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5E0F-5A5C-4057-9BB1-61EEE6CEC5D2}" type="slidenum">
              <a:rPr lang="es-ES" altLang="en-US" smtClean="0"/>
              <a:pPr/>
              <a:t>‹#›</a:t>
            </a:fld>
            <a:endParaRPr lang="es-E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8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61E6-A687-4CA1-83B0-7053B02B8E4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142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47B-A18D-48EE-93B0-E81673F6C513}" type="slidenum">
              <a:rPr lang="es-ES" altLang="en-US" smtClean="0"/>
              <a:pPr/>
              <a:t>‹#›</a:t>
            </a:fld>
            <a:endParaRPr lang="es-E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9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F053-B6AD-4DE2-8D51-1B7DB9A892F1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7530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69C9-A200-49FF-90ED-4F0DF89D408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23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DB9-A43C-440B-A68C-8BFBE3509465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863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482B-768D-48C5-8688-89CFAC105DA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26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EB9C-7133-4655-BCB2-6650662EF6E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280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502-0AE0-480D-9B43-199B06A5729C}" type="slidenum">
              <a:rPr lang="es-ES" altLang="en-US" smtClean="0"/>
              <a:pPr/>
              <a:t>‹#›</a:t>
            </a:fld>
            <a:endParaRPr lang="es-ES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D684B88-6EAA-46FB-B2F3-3DD1A238F47A}" type="slidenum">
              <a:rPr lang="es-ES" altLang="en-US" smtClean="0"/>
              <a:pPr/>
              <a:t>‹#›</a:t>
            </a:fld>
            <a:endParaRPr lang="es-E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9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Wj4NNdJHE0" TargetMode="External"/><Relationship Id="rId2" Type="http://schemas.openxmlformats.org/officeDocument/2006/relationships/hyperlink" Target="https://www.youtube.com/watch?v=J8hzJxb0rp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web-1-0-web-2-0-and-web-3-0-with-their-difference/" TargetMode="External"/><Relationship Id="rId4" Type="http://schemas.openxmlformats.org/officeDocument/2006/relationships/hyperlink" Target="https://www.youtube.com/watch?v=-NvcIN6EB-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MQ1y3Sn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s3XKYZ4nH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_LPdttKXP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gnic.sg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w3c.org/" TargetMode="External"/><Relationship Id="rId2" Type="http://schemas.openxmlformats.org/officeDocument/2006/relationships/hyperlink" Target="http://images.google.com.sg/imgres?imgurl=http://www.windowswebhosting.ca/images/dom-nms.gif&amp;imgrefurl=http://www.windowswebhosting.ca/domain-registration.shtml&amp;h=343&amp;w=376&amp;sz=8&amp;hl=en&amp;start=3&amp;tbnid=8gry73ToJ35ScM:&amp;tbnh=111&amp;tbnw=122&amp;prev=/images?q=Domain+Name&amp;gbv=2&amp;hl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bweb.net/" TargetMode="External"/><Relationship Id="rId5" Type="http://schemas.openxmlformats.org/officeDocument/2006/relationships/hyperlink" Target="http://www.stanford.edu/" TargetMode="External"/><Relationship Id="rId4" Type="http://schemas.openxmlformats.org/officeDocument/2006/relationships/hyperlink" Target="http://www.microsof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700810"/>
            <a:ext cx="6332240" cy="1470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SG" sz="4800" spc="100" dirty="0">
                <a:latin typeface="Tw Cen MT Condensed Extra Bold" panose="020B0803020202020204" pitchFamily="34" charset="0"/>
              </a:rPr>
              <a:t>Introduction to the Web Development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9027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Internet    Intranet    Extranet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fld id="{058DFA29-5C9C-4CC7-88D4-CD65905BBEF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15616" y="2300064"/>
            <a:ext cx="3888432" cy="3505200"/>
            <a:chOff x="2057400" y="0"/>
            <a:chExt cx="3505200" cy="3505200"/>
          </a:xfrm>
          <a:solidFill>
            <a:schemeClr val="accent2"/>
          </a:solidFill>
        </p:grpSpPr>
        <p:sp>
          <p:nvSpPr>
            <p:cNvPr id="17" name="Oval 16"/>
            <p:cNvSpPr/>
            <p:nvPr/>
          </p:nvSpPr>
          <p:spPr>
            <a:xfrm>
              <a:off x="2057400" y="0"/>
              <a:ext cx="3505200" cy="3505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2971800" y="381000"/>
              <a:ext cx="1676400" cy="5334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2800" dirty="0"/>
                <a:t>Internet</a:t>
              </a:r>
              <a:endParaRPr lang="en-US" sz="2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22404" y="2564904"/>
            <a:ext cx="10287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The World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37520" y="3604596"/>
            <a:ext cx="2042441" cy="1959923"/>
            <a:chOff x="2819404" y="762008"/>
            <a:chExt cx="1959897" cy="1959923"/>
          </a:xfrm>
        </p:grpSpPr>
        <p:sp>
          <p:nvSpPr>
            <p:cNvPr id="14" name="Oval 13"/>
            <p:cNvSpPr/>
            <p:nvPr/>
          </p:nvSpPr>
          <p:spPr>
            <a:xfrm>
              <a:off x="2819404" y="762008"/>
              <a:ext cx="1959897" cy="195992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3124204" y="1066808"/>
              <a:ext cx="1295400" cy="3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2000" dirty="0"/>
                <a:t>Extranet</a:t>
              </a:r>
              <a:endParaRPr lang="en-US" sz="2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822404" y="3250704"/>
            <a:ext cx="14859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Supplier, Customers,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Collaborators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55157" y="4214196"/>
            <a:ext cx="1200047" cy="923357"/>
            <a:chOff x="2590793" y="1371590"/>
            <a:chExt cx="1217426" cy="923357"/>
          </a:xfrm>
        </p:grpSpPr>
        <p:sp>
          <p:nvSpPr>
            <p:cNvPr id="11" name="Oval 10"/>
            <p:cNvSpPr/>
            <p:nvPr/>
          </p:nvSpPr>
          <p:spPr>
            <a:xfrm>
              <a:off x="2590793" y="1371590"/>
              <a:ext cx="1217426" cy="92335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2666993" y="1600190"/>
              <a:ext cx="1040912" cy="4549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</a:pPr>
              <a:r>
                <a:rPr lang="en-GB" sz="2000" dirty="0"/>
                <a:t>Intranet</a:t>
              </a:r>
              <a:endParaRPr lang="en-US" sz="2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22404" y="4661773"/>
            <a:ext cx="1371600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Within the  Organisation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Internet Services </a:t>
            </a:r>
            <a:endParaRPr lang="en-US" dirty="0"/>
          </a:p>
        </p:txBody>
      </p:sp>
      <p:pic>
        <p:nvPicPr>
          <p:cNvPr id="21508" name="Picture 6" descr="C:\temp\Temporary Internet Files\Content.IE5\K9MJSLC3\MMj01892210000[1]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83893" y="3000896"/>
            <a:ext cx="1200150" cy="1076325"/>
          </a:xfrm>
        </p:spPr>
      </p:pic>
      <p:sp>
        <p:nvSpPr>
          <p:cNvPr id="13" name="TextBox 12"/>
          <p:cNvSpPr txBox="1"/>
          <p:nvPr/>
        </p:nvSpPr>
        <p:spPr>
          <a:xfrm>
            <a:off x="5239494" y="3815283"/>
            <a:ext cx="1600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WWW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2468" y="2492898"/>
            <a:ext cx="914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FTP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2873896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EMAIL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9718" y="2569098"/>
            <a:ext cx="2378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WEB SERVICES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0848" y="4636676"/>
            <a:ext cx="170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TELNET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6868" y="4855096"/>
            <a:ext cx="2825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effectLst>
                  <a:outerShdw blurRad="190500" sx="114000" sy="114000" algn="tl">
                    <a:srgbClr val="000000">
                      <a:alpha val="58000"/>
                    </a:srgbClr>
                  </a:outerShdw>
                </a:effectLst>
              </a:rPr>
              <a:t>MESSENGER</a:t>
            </a:r>
            <a:endParaRPr lang="en-US" sz="2800" b="1" dirty="0">
              <a:solidFill>
                <a:srgbClr val="FF0000"/>
              </a:solidFill>
              <a:effectLst>
                <a:outerShdw blurRad="190500" sx="114000" sy="114000" algn="tl">
                  <a:srgbClr val="000000">
                    <a:alpha val="5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4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World Wide Web – (WWW)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We are using it everyday</a:t>
            </a:r>
            <a:endParaRPr lang="en-SG" sz="2800" dirty="0">
              <a:hlinkClick r:id="rId2"/>
            </a:endParaRPr>
          </a:p>
          <a:p>
            <a:pPr lvl="1"/>
            <a:r>
              <a:rPr lang="en-SG" sz="2000" dirty="0">
                <a:hlinkClick r:id="rId2"/>
              </a:rPr>
              <a:t>https://www.youtube.com/watch?v=J8hzJxb0rpc</a:t>
            </a:r>
            <a:endParaRPr lang="en-SG" sz="2000" dirty="0"/>
          </a:p>
          <a:p>
            <a:pPr lvl="1"/>
            <a:endParaRPr lang="en-SG" sz="2000" dirty="0"/>
          </a:p>
          <a:p>
            <a:r>
              <a:rPr lang="en-SG" sz="2800" dirty="0"/>
              <a:t>From Web 1.0 to Web 2.0 and going to Web 3.0</a:t>
            </a:r>
          </a:p>
          <a:p>
            <a:pPr lvl="1"/>
            <a:r>
              <a:rPr lang="en-SG" sz="2000" dirty="0">
                <a:hlinkClick r:id="rId3"/>
              </a:rPr>
              <a:t>https://www.youtube.com/watch?v=fWj4NNdJHE0</a:t>
            </a:r>
            <a:endParaRPr lang="en-SG" sz="2000" dirty="0"/>
          </a:p>
          <a:p>
            <a:pPr lvl="1"/>
            <a:r>
              <a:rPr lang="en-SG" sz="2000" dirty="0">
                <a:hlinkClick r:id="rId4"/>
              </a:rPr>
              <a:t>https://www.youtube.com/watch?v=-NvcIN6EB-o</a:t>
            </a:r>
            <a:endParaRPr lang="en-SG" sz="2000" dirty="0"/>
          </a:p>
          <a:p>
            <a:pPr lvl="1"/>
            <a:endParaRPr lang="en-SG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39A55-572C-4997-9398-6E40491C043B}"/>
              </a:ext>
            </a:extLst>
          </p:cNvPr>
          <p:cNvSpPr/>
          <p:nvPr/>
        </p:nvSpPr>
        <p:spPr>
          <a:xfrm>
            <a:off x="611560" y="501317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5"/>
              </a:rPr>
              <a:t>https://</a:t>
            </a:r>
            <a:r>
              <a:rPr lang="en-SG" dirty="0" err="1">
                <a:hlinkClick r:id="rId5"/>
              </a:rPr>
              <a:t>www.geeksforgeeks.org</a:t>
            </a:r>
            <a:r>
              <a:rPr lang="en-SG" dirty="0">
                <a:hlinkClick r:id="rId5"/>
              </a:rPr>
              <a:t>/web-1-0-web-2-0-and-web-3-0-with-their-difference/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940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URL – Uniform Resource Locator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To locate a resource available in the Web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78493" y="2812137"/>
            <a:ext cx="9030011" cy="95410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800" dirty="0">
                <a:ln w="0"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www.nyp.edu.sg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admissions/full-time-diploma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am-i-eligible.html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8924" y="3330235"/>
            <a:ext cx="257175" cy="11151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483771" y="3380662"/>
            <a:ext cx="360039" cy="148190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28036" y="3380660"/>
            <a:ext cx="257175" cy="111514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56962" y="3289190"/>
            <a:ext cx="1000125" cy="1190597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91" y="444537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9906" y="4862569"/>
            <a:ext cx="43220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name</a:t>
            </a:r>
          </a:p>
          <a:p>
            <a:r>
              <a:rPr lang="en-SG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(identify the web server)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2823" y="438551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162" y="4431680"/>
            <a:ext cx="2644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resource</a:t>
            </a:r>
          </a:p>
          <a:p>
            <a:r>
              <a:rPr lang="en-SG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(identify the targeted web resource)</a:t>
            </a:r>
          </a:p>
        </p:txBody>
      </p:sp>
    </p:spTree>
    <p:extLst>
      <p:ext uri="{BB962C8B-B14F-4D97-AF65-F5344CB8AC3E}">
        <p14:creationId xmlns:p14="http://schemas.microsoft.com/office/powerpoint/2010/main" val="375714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 Client vs Web Server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6444208" y="2152651"/>
            <a:ext cx="1500188" cy="20050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644024" y="3050600"/>
            <a:ext cx="942975" cy="971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685199" y="323732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2029" y="2827932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C00000"/>
                </a:solidFill>
              </a:rPr>
              <a:t>Server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00" t="19326" r="61667" b="13523"/>
          <a:stretch/>
        </p:blipFill>
        <p:spPr>
          <a:xfrm rot="782427">
            <a:off x="5861701" y="2473615"/>
            <a:ext cx="671576" cy="950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2681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/>
              <a:t>Port</a:t>
            </a:r>
            <a:r>
              <a:rPr lang="en-SG" dirty="0"/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46171" y="3026337"/>
            <a:ext cx="3378788" cy="3253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46171" y="3536375"/>
            <a:ext cx="3851658" cy="27770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4779" y="2677885"/>
            <a:ext cx="228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6901" y="3791320"/>
            <a:ext cx="2538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HTTP Response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8" y="2657004"/>
            <a:ext cx="1461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e.g. Chrome, Firefox, Safari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8105" y="4531031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400" dirty="0"/>
              <a:t>Listen for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dirty="0"/>
              <a:t>Find the resource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dirty="0"/>
              <a:t>Send Response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8653" y="4346362"/>
            <a:ext cx="4296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400" dirty="0"/>
              <a:t>Get URL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dirty="0"/>
              <a:t>Send request to web server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dirty="0"/>
              <a:t>Receive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400" dirty="0"/>
              <a:t>Interpret and display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3681" y="1256053"/>
            <a:ext cx="307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By default, web server listen at port 80</a:t>
            </a:r>
          </a:p>
        </p:txBody>
      </p:sp>
    </p:spTree>
    <p:extLst>
      <p:ext uri="{BB962C8B-B14F-4D97-AF65-F5344CB8AC3E}">
        <p14:creationId xmlns:p14="http://schemas.microsoft.com/office/powerpoint/2010/main" val="350143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 Browser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2084832"/>
            <a:ext cx="7290055" cy="4023360"/>
          </a:xfrm>
        </p:spPr>
        <p:txBody>
          <a:bodyPr>
            <a:noAutofit/>
          </a:bodyPr>
          <a:lstStyle/>
          <a:p>
            <a:r>
              <a:rPr lang="en-SG" sz="2400" dirty="0"/>
              <a:t>Locate</a:t>
            </a:r>
          </a:p>
          <a:p>
            <a:r>
              <a:rPr lang="en-SG" sz="2400" dirty="0"/>
              <a:t>Retrieve</a:t>
            </a:r>
          </a:p>
          <a:p>
            <a:r>
              <a:rPr lang="en-SG" sz="2400" dirty="0"/>
              <a:t>Interpret</a:t>
            </a:r>
          </a:p>
          <a:p>
            <a:pPr lvl="1"/>
            <a:r>
              <a:rPr lang="en-SG" sz="1800" dirty="0"/>
              <a:t>HTML</a:t>
            </a:r>
          </a:p>
          <a:p>
            <a:pPr lvl="1"/>
            <a:r>
              <a:rPr lang="en-SG" sz="1800" dirty="0"/>
              <a:t>CSS</a:t>
            </a:r>
          </a:p>
          <a:p>
            <a:pPr lvl="1"/>
            <a:r>
              <a:rPr lang="en-SG" sz="1800" dirty="0"/>
              <a:t>JavaScript</a:t>
            </a:r>
          </a:p>
          <a:p>
            <a:r>
              <a:rPr lang="en-SG" sz="2400" dirty="0"/>
              <a:t>Display/render</a:t>
            </a:r>
          </a:p>
          <a:p>
            <a:pPr lvl="1"/>
            <a:r>
              <a:rPr lang="en-SG" sz="1800" dirty="0"/>
              <a:t>Text</a:t>
            </a:r>
          </a:p>
          <a:p>
            <a:pPr lvl="1"/>
            <a:r>
              <a:rPr lang="en-SG" sz="1800" dirty="0"/>
              <a:t>Image</a:t>
            </a:r>
          </a:p>
          <a:p>
            <a:pPr lvl="1"/>
            <a:r>
              <a:rPr lang="en-SG" sz="1800" dirty="0"/>
              <a:t>Audio</a:t>
            </a:r>
          </a:p>
          <a:p>
            <a:pPr lvl="1"/>
            <a:r>
              <a:rPr lang="en-SG" sz="1800" dirty="0"/>
              <a:t>Video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74326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a website?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How to access a website?</a:t>
            </a:r>
          </a:p>
          <a:p>
            <a:pPr lvl="1"/>
            <a:r>
              <a:rPr lang="en-SG" sz="1800" dirty="0"/>
              <a:t>URL</a:t>
            </a:r>
          </a:p>
          <a:p>
            <a:r>
              <a:rPr lang="en-SG" sz="2400" dirty="0"/>
              <a:t>What’s the underlying technologies?</a:t>
            </a:r>
          </a:p>
          <a:p>
            <a:pPr lvl="1"/>
            <a:r>
              <a:rPr lang="en-SG" sz="1800" dirty="0"/>
              <a:t>HTTP/HTTPS</a:t>
            </a:r>
          </a:p>
          <a:p>
            <a:pPr lvl="1"/>
            <a:r>
              <a:rPr lang="en-SG" sz="1800" dirty="0"/>
              <a:t>Web Server vs Web Client</a:t>
            </a:r>
          </a:p>
          <a:p>
            <a:r>
              <a:rPr lang="en-SG" sz="2400" dirty="0"/>
              <a:t>It enables</a:t>
            </a:r>
          </a:p>
          <a:p>
            <a:pPr lvl="1"/>
            <a:r>
              <a:rPr lang="en-SG" sz="1800" dirty="0"/>
              <a:t>Sharing of content</a:t>
            </a:r>
          </a:p>
          <a:p>
            <a:pPr lvl="1"/>
            <a:r>
              <a:rPr lang="en-SG" sz="1800" dirty="0"/>
              <a:t>Communication and collaboration </a:t>
            </a:r>
          </a:p>
          <a:p>
            <a:r>
              <a:rPr lang="en-SG" sz="2400" dirty="0"/>
              <a:t>It consists of a group of interlinked and well-structured web pages</a:t>
            </a:r>
          </a:p>
          <a:p>
            <a:pPr lvl="1"/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26150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 Hosting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2084832"/>
            <a:ext cx="7290055" cy="4023360"/>
          </a:xfrm>
        </p:spPr>
        <p:txBody>
          <a:bodyPr>
            <a:noAutofit/>
          </a:bodyPr>
          <a:lstStyle/>
          <a:p>
            <a:r>
              <a:rPr lang="en-SG" sz="2400" dirty="0"/>
              <a:t>To make your website accessible via the World Wide Web, you have to host it to a server connected to the Internet. </a:t>
            </a:r>
          </a:p>
          <a:p>
            <a:r>
              <a:rPr lang="en-SG" sz="2400" dirty="0"/>
              <a:t>You will need  (will be given if you are getting a hosting service)</a:t>
            </a:r>
          </a:p>
          <a:p>
            <a:pPr lvl="1"/>
            <a:r>
              <a:rPr lang="en-SG" sz="1800" dirty="0"/>
              <a:t>A domain name (to uniquely identify your website)</a:t>
            </a:r>
          </a:p>
          <a:p>
            <a:pPr lvl="1"/>
            <a:r>
              <a:rPr lang="en-SG" sz="1800" dirty="0"/>
              <a:t>To upload your website </a:t>
            </a:r>
          </a:p>
          <a:p>
            <a:r>
              <a:rPr lang="en-SG" sz="2400" dirty="0">
                <a:hlinkClick r:id="rId3"/>
              </a:rPr>
              <a:t>https://www.youtube.com/watch?v=opMQ1y3SnsU</a:t>
            </a:r>
            <a:endParaRPr lang="en-SG" sz="2400" dirty="0"/>
          </a:p>
          <a:p>
            <a:r>
              <a:rPr lang="en-SG" sz="2400" dirty="0">
                <a:hlinkClick r:id="rId4"/>
              </a:rPr>
              <a:t>https://www.youtube.com/watch?v=-s3XKYZ4nHs</a:t>
            </a:r>
            <a:endParaRPr lang="en-SG" sz="2400" dirty="0"/>
          </a:p>
          <a:p>
            <a:endParaRPr lang="en-SG" sz="2400" dirty="0"/>
          </a:p>
          <a:p>
            <a:pPr lvl="1"/>
            <a:endParaRPr lang="en-SG" sz="18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0867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are the common components inside a web page?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Title</a:t>
            </a:r>
          </a:p>
          <a:p>
            <a:r>
              <a:rPr lang="en-SG" sz="2400" dirty="0"/>
              <a:t>Navigation</a:t>
            </a:r>
          </a:p>
          <a:p>
            <a:r>
              <a:rPr lang="en-SG" sz="2400" dirty="0"/>
              <a:t>Hyperlinks</a:t>
            </a:r>
          </a:p>
          <a:p>
            <a:r>
              <a:rPr lang="en-SG" sz="2400" dirty="0"/>
              <a:t>Web content</a:t>
            </a:r>
          </a:p>
          <a:p>
            <a:pPr lvl="1"/>
            <a:r>
              <a:rPr lang="en-SG" sz="1800" dirty="0"/>
              <a:t>Words</a:t>
            </a:r>
          </a:p>
          <a:p>
            <a:pPr lvl="1"/>
            <a:r>
              <a:rPr lang="en-SG" sz="1800" dirty="0"/>
              <a:t>Images</a:t>
            </a:r>
          </a:p>
          <a:p>
            <a:pPr lvl="1"/>
            <a:r>
              <a:rPr lang="en-SG" sz="1800" dirty="0"/>
              <a:t>Video</a:t>
            </a:r>
          </a:p>
          <a:p>
            <a:pPr lvl="1"/>
            <a:r>
              <a:rPr lang="en-SG" sz="1800" dirty="0"/>
              <a:t>Hyperlinks</a:t>
            </a:r>
          </a:p>
          <a:p>
            <a:pPr lvl="1"/>
            <a:r>
              <a:rPr lang="en-SG" sz="1800" dirty="0"/>
              <a:t>interactive content</a:t>
            </a:r>
          </a:p>
          <a:p>
            <a:endParaRPr lang="en-SG" sz="2400" dirty="0"/>
          </a:p>
          <a:p>
            <a:pPr lvl="1"/>
            <a:endParaRPr lang="en-SG" sz="1800" dirty="0"/>
          </a:p>
          <a:p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14900" y="2286001"/>
            <a:ext cx="2617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Comic Sans MS" panose="030F0702030302020204" pitchFamily="66" charset="0"/>
              </a:rPr>
              <a:t>Presented in different </a:t>
            </a:r>
            <a:r>
              <a:rPr lang="en-SG" sz="2800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Layout </a:t>
            </a:r>
            <a:r>
              <a:rPr lang="en-SG" sz="2800" i="1" dirty="0">
                <a:latin typeface="Comic Sans MS" panose="030F0702030302020204" pitchFamily="66" charset="0"/>
              </a:rPr>
              <a:t>and </a:t>
            </a:r>
            <a:r>
              <a:rPr lang="en-SG" sz="2800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87792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Static Web Site vs Dynamic Web Site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Static web site </a:t>
            </a:r>
          </a:p>
          <a:p>
            <a:pPr lvl="1"/>
            <a:r>
              <a:rPr lang="en-SG" sz="2000" dirty="0"/>
              <a:t>Consists of static web pages which when requested by the web client, they are sent by the web server with no processing required.</a:t>
            </a:r>
          </a:p>
          <a:p>
            <a:pPr lvl="1"/>
            <a:r>
              <a:rPr lang="en-SG" sz="2000" dirty="0"/>
              <a:t>To change the content of a web page, the creator need to change it manually and update it accordingly to the web site.</a:t>
            </a:r>
          </a:p>
        </p:txBody>
      </p:sp>
    </p:spTree>
    <p:extLst>
      <p:ext uri="{BB962C8B-B14F-4D97-AF65-F5344CB8AC3E}">
        <p14:creationId xmlns:p14="http://schemas.microsoft.com/office/powerpoint/2010/main" val="25540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What is Internet? How it works?</a:t>
            </a:r>
          </a:p>
          <a:p>
            <a:r>
              <a:rPr lang="en-SG" sz="2800" dirty="0"/>
              <a:t>What is World Wide Web? How it works?</a:t>
            </a:r>
          </a:p>
          <a:p>
            <a:r>
              <a:rPr lang="en-SG" sz="2800" dirty="0"/>
              <a:t>What is a website? </a:t>
            </a:r>
          </a:p>
          <a:p>
            <a:r>
              <a:rPr lang="en-SG" sz="2800" dirty="0"/>
              <a:t>Introduction to Web Applications  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89234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Site vs Dynamic Web 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Dynamic web site</a:t>
            </a:r>
          </a:p>
          <a:p>
            <a:pPr lvl="1"/>
            <a:r>
              <a:rPr lang="en-SG" sz="2000" dirty="0"/>
              <a:t>Consists of dynamic web pages, of which the content is generated dynamically when requested by the web client. </a:t>
            </a:r>
          </a:p>
          <a:p>
            <a:pPr lvl="1"/>
            <a:r>
              <a:rPr lang="en-SG" sz="2000" dirty="0"/>
              <a:t>Web server contains necessary processing power, logics and data to automatically generate the content of web pages.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189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 Applications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/>
              <a:t>More than a basic content-based web site</a:t>
            </a:r>
          </a:p>
          <a:p>
            <a:r>
              <a:rPr lang="en-SG" sz="2400" dirty="0"/>
              <a:t>Not limited to richness in content but functionalities</a:t>
            </a:r>
          </a:p>
          <a:p>
            <a:r>
              <a:rPr lang="en-SG" sz="2400" dirty="0"/>
              <a:t>Users interact with the application to accomplish certain tasks</a:t>
            </a:r>
          </a:p>
          <a:p>
            <a:r>
              <a:rPr lang="en-SG" sz="2400" dirty="0"/>
              <a:t>Similar to desktop application but it is accessed using web browser, through web page</a:t>
            </a:r>
          </a:p>
          <a:p>
            <a:r>
              <a:rPr lang="en-SG" sz="2400" dirty="0"/>
              <a:t>Involve both frontend and backend processing  </a:t>
            </a:r>
          </a:p>
        </p:txBody>
      </p:sp>
    </p:spTree>
    <p:extLst>
      <p:ext uri="{BB962C8B-B14F-4D97-AF65-F5344CB8AC3E}">
        <p14:creationId xmlns:p14="http://schemas.microsoft.com/office/powerpoint/2010/main" val="28759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Web Applications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 the end users, same way to access to a website or a web application</a:t>
            </a:r>
          </a:p>
          <a:p>
            <a:r>
              <a:rPr lang="en-SG" sz="2400" dirty="0"/>
              <a:t>To people who are doing business, it is important to focus at what are the functionalities available to help in achieving the business objectives</a:t>
            </a:r>
          </a:p>
          <a:p>
            <a:r>
              <a:rPr lang="en-SG" sz="2400" dirty="0"/>
              <a:t>To the developers, additional skills are required to develop web applications</a:t>
            </a:r>
          </a:p>
          <a:p>
            <a:pPr lvl="1"/>
            <a:r>
              <a:rPr lang="en-SG" sz="1800" dirty="0"/>
              <a:t>Different server-side programming languages  </a:t>
            </a:r>
          </a:p>
          <a:p>
            <a:pPr lvl="1"/>
            <a:r>
              <a:rPr lang="en-SG" sz="1800" dirty="0"/>
              <a:t>Different web application frameworks</a:t>
            </a:r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3339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you will be taught and tested in this module?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HTML </a:t>
            </a:r>
          </a:p>
          <a:p>
            <a:r>
              <a:rPr lang="en-SG" sz="2400" dirty="0"/>
              <a:t>CSS</a:t>
            </a:r>
          </a:p>
          <a:p>
            <a:r>
              <a:rPr lang="en-SG" sz="2400" dirty="0"/>
              <a:t>JavaScript </a:t>
            </a:r>
          </a:p>
          <a:p>
            <a:pPr lvl="1"/>
            <a:r>
              <a:rPr lang="en-SG" sz="1800" dirty="0"/>
              <a:t>JSON</a:t>
            </a:r>
          </a:p>
          <a:p>
            <a:r>
              <a:rPr lang="en-SG" sz="2400" dirty="0"/>
              <a:t>HTML DOM </a:t>
            </a:r>
          </a:p>
          <a:p>
            <a:pPr lvl="1"/>
            <a:endParaRPr lang="en-SG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400303"/>
            <a:ext cx="2617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Able to create a interactive static website</a:t>
            </a:r>
            <a:endParaRPr lang="en-SG" sz="28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9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may be introduced and be applied in this module?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Bootstrap (frontend framework)</a:t>
            </a:r>
          </a:p>
          <a:p>
            <a:r>
              <a:rPr lang="en-SG" sz="2400" dirty="0"/>
              <a:t>Advanced HTML5 APIs</a:t>
            </a:r>
          </a:p>
          <a:p>
            <a:pPr lvl="1"/>
            <a:r>
              <a:rPr lang="en-SG" sz="1800" dirty="0"/>
              <a:t>Drag and Drop</a:t>
            </a:r>
          </a:p>
          <a:p>
            <a:pPr lvl="1"/>
            <a:r>
              <a:rPr lang="en-SG" sz="1800" dirty="0"/>
              <a:t>Geolocation</a:t>
            </a:r>
          </a:p>
          <a:p>
            <a:pPr lvl="1"/>
            <a:endParaRPr lang="en-SG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903779" y="1844824"/>
            <a:ext cx="2617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0070C0"/>
                </a:solidFill>
                <a:latin typeface="Comic Sans MS" panose="030F0702030302020204" pitchFamily="66" charset="0"/>
              </a:rPr>
              <a:t>Able to create a responsive and dynamic website with some simple functionalities</a:t>
            </a:r>
            <a:endParaRPr lang="en-SG" sz="28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7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>
                <a:solidFill>
                  <a:srgbClr val="FF0000"/>
                </a:solidFill>
              </a:rPr>
              <a:t>Internet</a:t>
            </a:r>
            <a:r>
              <a:rPr lang="en-SG" dirty="0"/>
              <a:t> is a worldwide collection of networks that links millions of businesses, government agencies, educational institutions, and individuals.</a:t>
            </a:r>
          </a:p>
          <a:p>
            <a:endParaRPr lang="en-SG" dirty="0"/>
          </a:p>
        </p:txBody>
      </p:sp>
      <p:pic>
        <p:nvPicPr>
          <p:cNvPr id="5" name="Content Placeholder 6" descr="FigHTML1-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3212976"/>
            <a:ext cx="3771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427568" y="5740550"/>
            <a:ext cx="3239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Calibri" pitchFamily="34" charset="0"/>
              </a:rPr>
              <a:t>An information highway 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Internet is managed?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controls the Internet?</a:t>
            </a:r>
          </a:p>
          <a:p>
            <a:r>
              <a:rPr lang="en-SG" dirty="0"/>
              <a:t>No single person - it is a public, cooperative, and independent network.</a:t>
            </a:r>
          </a:p>
          <a:p>
            <a:r>
              <a:rPr lang="en-SG" dirty="0"/>
              <a:t>World Wide Web Consortium (W3C)</a:t>
            </a:r>
          </a:p>
          <a:p>
            <a:pPr lvl="1"/>
            <a:r>
              <a:rPr lang="en-SG" dirty="0"/>
              <a:t>Oversees research, sets standards and guidelines</a:t>
            </a:r>
          </a:p>
          <a:p>
            <a:pPr lvl="1"/>
            <a:r>
              <a:rPr lang="en-SG" dirty="0"/>
              <a:t>Mission is to contribute to the growth of the Web</a:t>
            </a:r>
          </a:p>
          <a:p>
            <a:pPr lvl="1"/>
            <a:r>
              <a:rPr lang="en-SG" dirty="0"/>
              <a:t>As of 28 February 2017, the World Wide Web Consortium (W3C) has 446 Members</a:t>
            </a:r>
          </a:p>
          <a:p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072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does the internet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548320" cy="4080472"/>
          </a:xfrm>
        </p:spPr>
        <p:txBody>
          <a:bodyPr>
            <a:normAutofit/>
          </a:bodyPr>
          <a:lstStyle/>
          <a:p>
            <a:r>
              <a:rPr lang="en-SG" sz="2400" dirty="0"/>
              <a:t> </a:t>
            </a:r>
            <a:r>
              <a:rPr lang="en-SG" sz="2400" dirty="0">
                <a:hlinkClick r:id="rId2"/>
              </a:rPr>
              <a:t>https://www.youtube.com/watch?v=7_LPdttKXPc</a:t>
            </a:r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What are the terms mentioned in the video?</a:t>
            </a:r>
          </a:p>
        </p:txBody>
      </p:sp>
    </p:spTree>
    <p:extLst>
      <p:ext uri="{BB962C8B-B14F-4D97-AF65-F5344CB8AC3E}">
        <p14:creationId xmlns:p14="http://schemas.microsoft.com/office/powerpoint/2010/main" val="367298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36752" y="801282"/>
            <a:ext cx="6172200" cy="1143000"/>
          </a:xfrm>
        </p:spPr>
        <p:txBody>
          <a:bodyPr/>
          <a:lstStyle/>
          <a:p>
            <a:pPr eaLnBrk="1" hangingPunct="1"/>
            <a:r>
              <a:rPr lang="en-GB" dirty="0"/>
              <a:t>How Does Internet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52" y="1966195"/>
            <a:ext cx="6172200" cy="5059363"/>
          </a:xfrm>
        </p:spPr>
        <p:txBody>
          <a:bodyPr rtlCol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GB" sz="2800" dirty="0"/>
              <a:t>How to communicate ?</a:t>
            </a:r>
          </a:p>
          <a:p>
            <a:pPr lvl="1">
              <a:defRPr/>
            </a:pPr>
            <a:r>
              <a:rPr lang="en-GB" sz="2000" dirty="0"/>
              <a:t>Transmission Control Protocol/Internet Protocol</a:t>
            </a:r>
          </a:p>
          <a:p>
            <a:pPr lvl="1">
              <a:defRPr/>
            </a:pPr>
            <a:r>
              <a:rPr lang="en-GB" sz="2000" dirty="0"/>
              <a:t>Protocol (Language )</a:t>
            </a:r>
          </a:p>
          <a:p>
            <a:pPr lvl="2">
              <a:buNone/>
              <a:defRPr/>
            </a:pPr>
            <a:endParaRPr lang="en-GB" sz="1600" dirty="0"/>
          </a:p>
          <a:p>
            <a:pPr>
              <a:defRPr/>
            </a:pPr>
            <a:r>
              <a:rPr lang="en-GB" sz="2800" dirty="0"/>
              <a:t>How to identify the target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7678" y="2097196"/>
            <a:ext cx="2042547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GB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TCP/IP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734" y="4082210"/>
            <a:ext cx="333065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 Address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3387" y="4234610"/>
            <a:ext cx="280237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192.168.100.1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734" y="5040544"/>
            <a:ext cx="4019049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Domain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8677" y="5225210"/>
            <a:ext cx="231505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nyp.gov.sg</a:t>
            </a:r>
          </a:p>
        </p:txBody>
      </p:sp>
    </p:spTree>
    <p:extLst>
      <p:ext uri="{BB962C8B-B14F-4D97-AF65-F5344CB8AC3E}">
        <p14:creationId xmlns:p14="http://schemas.microsoft.com/office/powerpoint/2010/main" val="16432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 Name Service</a:t>
            </a:r>
            <a:endParaRPr lang="en-US"/>
          </a:p>
        </p:txBody>
      </p:sp>
      <p:pic>
        <p:nvPicPr>
          <p:cNvPr id="23556" name="Picture 2" descr="C:\temp\Temporary Internet Files\Content.IE5\0PYR0H2V\MCj04247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144" y="1828800"/>
            <a:ext cx="10429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C:\temp\Temporary Internet Files\Content.IE5\4V2B20KY\MPj043305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844" y="3352800"/>
            <a:ext cx="1028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3227326" y="2286000"/>
            <a:ext cx="16802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66.94.234.63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3025244" y="2590800"/>
            <a:ext cx="2514600" cy="1066800"/>
          </a:xfrm>
          <a:prstGeom prst="curvedConnector3">
            <a:avLst>
              <a:gd name="adj1" fmla="val 50000"/>
            </a:avLst>
          </a:prstGeom>
          <a:ln w="127000">
            <a:headEnd type="triangle"/>
            <a:tailEnd type="arrow"/>
          </a:ln>
          <a:effectLst>
            <a:outerShdw blurRad="406400" dist="50800" dir="5400000" algn="ctr" rotWithShape="0">
              <a:srgbClr val="000000">
                <a:alpha val="7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852138" y="3581400"/>
            <a:ext cx="15392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yahoo.com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2966" y="4293096"/>
            <a:ext cx="5029200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a network service that maps domain names to IP addresses</a:t>
            </a:r>
          </a:p>
        </p:txBody>
      </p:sp>
      <p:sp>
        <p:nvSpPr>
          <p:cNvPr id="23562" name="TextBox 36"/>
          <p:cNvSpPr txBox="1">
            <a:spLocks noChangeArrowheads="1"/>
          </p:cNvSpPr>
          <p:nvPr/>
        </p:nvSpPr>
        <p:spPr bwMode="auto">
          <a:xfrm>
            <a:off x="5825596" y="1524000"/>
            <a:ext cx="2227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alibri" pitchFamily="34" charset="0"/>
              </a:rPr>
              <a:t>Domain Name Server</a:t>
            </a:r>
            <a:endParaRPr lang="en-US" b="1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 Name</a:t>
            </a:r>
            <a:endParaRPr lang="en-US" dirty="0"/>
          </a:p>
        </p:txBody>
      </p:sp>
      <p:pic>
        <p:nvPicPr>
          <p:cNvPr id="24580" name="Picture 2" descr="http://tbn0.google.com/images?q=tbn:8gry73ToJ35ScM:http://www.windowswebhosting.ca/images/dom-nms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201" y="476672"/>
            <a:ext cx="1656291" cy="20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16679" y="2084832"/>
            <a:ext cx="7992887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90600" lvl="1" indent="-5334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.</a:t>
            </a:r>
            <a:r>
              <a:rPr lang="en-GB" sz="2000" dirty="0">
                <a:solidFill>
                  <a:srgbClr val="000099"/>
                </a:solidFill>
                <a:latin typeface="Verdana" pitchFamily="34" charset="0"/>
              </a:rPr>
              <a:t>com </a:t>
            </a:r>
            <a:r>
              <a:rPr lang="en-GB" sz="2000" dirty="0">
                <a:latin typeface="Verdana" pitchFamily="34" charset="0"/>
              </a:rPr>
              <a:t>	for Commercial organisations</a:t>
            </a:r>
          </a:p>
          <a:p>
            <a:pPr marL="1371600" lvl="2" indent="-4572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		</a:t>
            </a:r>
            <a:r>
              <a:rPr lang="en-GB" sz="2000" dirty="0">
                <a:latin typeface="Verdana" pitchFamily="34" charset="0"/>
                <a:hlinkClick r:id="rId4"/>
              </a:rPr>
              <a:t>www.microsoft</a:t>
            </a:r>
            <a:r>
              <a:rPr lang="en-GB" sz="2000" dirty="0">
                <a:solidFill>
                  <a:srgbClr val="000099"/>
                </a:solidFill>
                <a:latin typeface="Verdana" pitchFamily="34" charset="0"/>
                <a:hlinkClick r:id="rId4"/>
              </a:rPr>
              <a:t>.com</a:t>
            </a:r>
            <a:endParaRPr lang="en-GB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1371600" lvl="2" indent="-457200">
              <a:lnSpc>
                <a:spcPct val="80000"/>
              </a:lnSpc>
            </a:pPr>
            <a:endParaRPr lang="en-GB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.</a:t>
            </a:r>
            <a:r>
              <a:rPr lang="en-GB" sz="2000" dirty="0" err="1">
                <a:solidFill>
                  <a:srgbClr val="000099"/>
                </a:solidFill>
                <a:latin typeface="Verdana" pitchFamily="34" charset="0"/>
              </a:rPr>
              <a:t>edu</a:t>
            </a:r>
            <a:r>
              <a:rPr lang="en-GB" sz="2000" dirty="0">
                <a:latin typeface="Verdana" pitchFamily="34" charset="0"/>
              </a:rPr>
              <a:t>	for Educational institutions; universities, </a:t>
            </a:r>
            <a:r>
              <a:rPr lang="en-GB" sz="2000" dirty="0" err="1">
                <a:latin typeface="Verdana" pitchFamily="34" charset="0"/>
              </a:rPr>
              <a:t>etc</a:t>
            </a:r>
            <a:r>
              <a:rPr lang="en-GB" sz="2000" dirty="0">
                <a:latin typeface="Verdana" pitchFamily="34" charset="0"/>
              </a:rPr>
              <a:t> </a:t>
            </a:r>
          </a:p>
          <a:p>
            <a:pPr marL="1371600" lvl="2" indent="-4572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		</a:t>
            </a:r>
            <a:r>
              <a:rPr lang="en-GB" sz="2000" dirty="0">
                <a:latin typeface="Verdana" pitchFamily="34" charset="0"/>
                <a:hlinkClick r:id="rId5"/>
              </a:rPr>
              <a:t>www.stanford</a:t>
            </a:r>
            <a:r>
              <a:rPr lang="en-GB" sz="2000" dirty="0">
                <a:solidFill>
                  <a:srgbClr val="000099"/>
                </a:solidFill>
                <a:latin typeface="Verdana" pitchFamily="34" charset="0"/>
                <a:hlinkClick r:id="rId5"/>
              </a:rPr>
              <a:t>.edu</a:t>
            </a:r>
            <a:endParaRPr lang="en-GB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1371600" lvl="2" indent="-457200">
              <a:lnSpc>
                <a:spcPct val="80000"/>
              </a:lnSpc>
            </a:pPr>
            <a:endParaRPr lang="en-GB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GB" sz="2000" dirty="0" err="1">
                <a:latin typeface="Verdana" pitchFamily="34" charset="0"/>
              </a:rPr>
              <a:t>.</a:t>
            </a:r>
            <a:r>
              <a:rPr lang="en-GB" sz="2000" dirty="0" err="1">
                <a:solidFill>
                  <a:srgbClr val="000099"/>
                </a:solidFill>
                <a:latin typeface="Verdana" pitchFamily="34" charset="0"/>
              </a:rPr>
              <a:t>net</a:t>
            </a:r>
            <a:r>
              <a:rPr lang="en-GB" sz="2000" dirty="0">
                <a:latin typeface="Verdana" pitchFamily="34" charset="0"/>
              </a:rPr>
              <a:t>		for Network resources organisations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		</a:t>
            </a:r>
            <a:r>
              <a:rPr lang="en-GB" sz="2000" dirty="0">
                <a:latin typeface="Verdana" pitchFamily="34" charset="0"/>
                <a:hlinkClick r:id="rId6"/>
              </a:rPr>
              <a:t>www.cobweb</a:t>
            </a:r>
            <a:r>
              <a:rPr lang="en-GB" sz="2000" dirty="0">
                <a:solidFill>
                  <a:srgbClr val="000099"/>
                </a:solidFill>
                <a:latin typeface="Verdana" pitchFamily="34" charset="0"/>
                <a:hlinkClick r:id="rId6"/>
              </a:rPr>
              <a:t>.net</a:t>
            </a:r>
            <a:endParaRPr lang="en-GB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endParaRPr lang="en-GB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GB" sz="2000" dirty="0">
                <a:latin typeface="Verdana" pitchFamily="34" charset="0"/>
              </a:rPr>
              <a:t>.</a:t>
            </a:r>
            <a:r>
              <a:rPr lang="en-GB" sz="2000" dirty="0">
                <a:solidFill>
                  <a:srgbClr val="000099"/>
                </a:solidFill>
                <a:latin typeface="Verdana" pitchFamily="34" charset="0"/>
              </a:rPr>
              <a:t>org</a:t>
            </a:r>
            <a:r>
              <a:rPr lang="en-GB" sz="2000" dirty="0">
                <a:latin typeface="Verdana" pitchFamily="34" charset="0"/>
              </a:rPr>
              <a:t>		for Other non-profit making organisations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dirty="0">
                <a:latin typeface="Verdana" pitchFamily="34" charset="0"/>
              </a:rPr>
              <a:t>		</a:t>
            </a:r>
            <a:r>
              <a:rPr lang="en-US" sz="2000" dirty="0">
                <a:latin typeface="Verdana" pitchFamily="34" charset="0"/>
                <a:hlinkClick r:id="rId7"/>
              </a:rPr>
              <a:t>www.w3c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  <a:hlinkClick r:id="rId7"/>
              </a:rPr>
              <a:t>.org</a:t>
            </a:r>
            <a:endParaRPr lang="en-US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endParaRPr lang="en-US" sz="2000" dirty="0">
              <a:solidFill>
                <a:srgbClr val="000099"/>
              </a:solidFill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US" sz="2000" dirty="0">
                <a:latin typeface="Verdana" pitchFamily="34" charset="0"/>
              </a:rPr>
              <a:t>.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edu.sg</a:t>
            </a:r>
            <a:r>
              <a:rPr lang="en-US" sz="2000" dirty="0">
                <a:latin typeface="Verdana" pitchFamily="34" charset="0"/>
              </a:rPr>
              <a:t>	(sg is the country code for Singapore)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 dirty="0">
                <a:latin typeface="Verdana" pitchFamily="34" charset="0"/>
              </a:rPr>
              <a:t>		www.nyp</a:t>
            </a:r>
            <a:r>
              <a:rPr lang="en-US" sz="2000" dirty="0">
                <a:solidFill>
                  <a:srgbClr val="000099"/>
                </a:solidFill>
                <a:latin typeface="Verdana" pitchFamily="34" charset="0"/>
              </a:rPr>
              <a:t>.edu.sg</a:t>
            </a:r>
          </a:p>
          <a:p>
            <a:pPr marL="990600" lvl="1" indent="-533400">
              <a:lnSpc>
                <a:spcPct val="80000"/>
              </a:lnSpc>
            </a:pPr>
            <a:endParaRPr lang="en-US" sz="2000" dirty="0">
              <a:latin typeface="Verdana" pitchFamily="34" charset="0"/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US" sz="2000" dirty="0">
                <a:latin typeface="Verdana" pitchFamily="34" charset="0"/>
              </a:rPr>
              <a:t>Reference: </a:t>
            </a:r>
            <a:r>
              <a:rPr lang="en-US" sz="2000" dirty="0">
                <a:latin typeface="Verdana" pitchFamily="34" charset="0"/>
                <a:hlinkClick r:id="rId8"/>
              </a:rPr>
              <a:t>http://www.sgnic.sg/</a:t>
            </a:r>
            <a:r>
              <a:rPr lang="en-US" sz="2000" dirty="0">
                <a:latin typeface="Verdana" pitchFamily="34" charset="0"/>
              </a:rPr>
              <a:t>   for DNS Information</a:t>
            </a:r>
          </a:p>
        </p:txBody>
      </p:sp>
    </p:spTree>
    <p:extLst>
      <p:ext uri="{BB962C8B-B14F-4D97-AF65-F5344CB8AC3E}">
        <p14:creationId xmlns:p14="http://schemas.microsoft.com/office/powerpoint/2010/main" val="160473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does Internet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44824"/>
            <a:ext cx="7646077" cy="4752528"/>
          </a:xfrm>
        </p:spPr>
        <p:txBody>
          <a:bodyPr>
            <a:normAutofit/>
          </a:bodyPr>
          <a:lstStyle/>
          <a:p>
            <a:r>
              <a:rPr lang="en-SG" sz="2800" dirty="0"/>
              <a:t>The role of </a:t>
            </a:r>
          </a:p>
          <a:p>
            <a:pPr lvl="1"/>
            <a:r>
              <a:rPr lang="en-SG" sz="2400" dirty="0"/>
              <a:t>TCP/IP</a:t>
            </a:r>
          </a:p>
          <a:p>
            <a:pPr lvl="2"/>
            <a:r>
              <a:rPr lang="en-SG" sz="2000" dirty="0"/>
              <a:t>Underlying protocol (language) to enable the communication between the nodes in the Internet</a:t>
            </a:r>
          </a:p>
          <a:p>
            <a:pPr lvl="1"/>
            <a:r>
              <a:rPr lang="en-SG" sz="2400" dirty="0"/>
              <a:t>IP address (e.g. 139.130.4.5)</a:t>
            </a:r>
          </a:p>
          <a:p>
            <a:pPr lvl="2"/>
            <a:r>
              <a:rPr lang="en-SG" sz="2000" dirty="0"/>
              <a:t>To uniquely identify each of the node  </a:t>
            </a:r>
          </a:p>
          <a:p>
            <a:pPr lvl="1"/>
            <a:r>
              <a:rPr lang="en-SG" sz="2400" dirty="0"/>
              <a:t>Domain Name (e.g. nyp.edu.sg)</a:t>
            </a:r>
          </a:p>
          <a:p>
            <a:pPr lvl="2"/>
            <a:r>
              <a:rPr lang="en-SG" sz="2000" dirty="0"/>
              <a:t>human-readable web address</a:t>
            </a:r>
          </a:p>
          <a:p>
            <a:pPr lvl="1"/>
            <a:r>
              <a:rPr lang="en-SG" sz="2400" dirty="0"/>
              <a:t>DNS</a:t>
            </a:r>
          </a:p>
          <a:p>
            <a:pPr lvl="2"/>
            <a:r>
              <a:rPr lang="en-SG" sz="2000" dirty="0"/>
              <a:t>Domain Name Service – a service to translate domain name to IP address and vice versa</a:t>
            </a:r>
          </a:p>
          <a:p>
            <a:pPr lvl="2"/>
            <a:r>
              <a:rPr lang="en-SG" sz="2000" dirty="0"/>
              <a:t>Domain Name Server/System – a server which provide the Domain Name Service</a:t>
            </a:r>
          </a:p>
        </p:txBody>
      </p:sp>
    </p:spTree>
    <p:extLst>
      <p:ext uri="{BB962C8B-B14F-4D97-AF65-F5344CB8AC3E}">
        <p14:creationId xmlns:p14="http://schemas.microsoft.com/office/powerpoint/2010/main" val="354358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D6824-B5C3-445F-9D03-B05B70268EE9}"/>
</file>

<file path=customXml/itemProps2.xml><?xml version="1.0" encoding="utf-8"?>
<ds:datastoreItem xmlns:ds="http://schemas.openxmlformats.org/officeDocument/2006/customXml" ds:itemID="{3A00CB23-07A8-4830-A514-753A32AC100C}"/>
</file>

<file path=customXml/itemProps3.xml><?xml version="1.0" encoding="utf-8"?>
<ds:datastoreItem xmlns:ds="http://schemas.openxmlformats.org/officeDocument/2006/customXml" ds:itemID="{6D7A2C33-9AF6-4228-9BF9-9786596F4DA5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5067</TotalTime>
  <Words>970</Words>
  <Application>Microsoft Office PowerPoint</Application>
  <PresentationFormat>On-screen Show (4:3)</PresentationFormat>
  <Paragraphs>193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Tw Cen MT</vt:lpstr>
      <vt:lpstr>Tw Cen MT Condensed</vt:lpstr>
      <vt:lpstr>Tw Cen MT Condensed Extra Bold</vt:lpstr>
      <vt:lpstr>Verdana</vt:lpstr>
      <vt:lpstr>Wingdings 3</vt:lpstr>
      <vt:lpstr>Integral</vt:lpstr>
      <vt:lpstr>Introduction to the Web Development Environment</vt:lpstr>
      <vt:lpstr>Overview</vt:lpstr>
      <vt:lpstr>The Internet </vt:lpstr>
      <vt:lpstr>How the Internet is managed?</vt:lpstr>
      <vt:lpstr>How does the internet work?</vt:lpstr>
      <vt:lpstr>How Does Internet Work ?</vt:lpstr>
      <vt:lpstr>Domain Name Service</vt:lpstr>
      <vt:lpstr>Domain Name</vt:lpstr>
      <vt:lpstr>How does Internet work?</vt:lpstr>
      <vt:lpstr>Internet    Intranet    Extranet</vt:lpstr>
      <vt:lpstr>Types of Internet Services </vt:lpstr>
      <vt:lpstr>World Wide Web – (WWW)</vt:lpstr>
      <vt:lpstr>URL – Uniform Resource Locator</vt:lpstr>
      <vt:lpstr>Web Client vs Web Server</vt:lpstr>
      <vt:lpstr>Web Browser</vt:lpstr>
      <vt:lpstr>What is a website?</vt:lpstr>
      <vt:lpstr>Web Hosting</vt:lpstr>
      <vt:lpstr>What are the common components inside a web page?</vt:lpstr>
      <vt:lpstr>Static Web Site vs Dynamic Web Site</vt:lpstr>
      <vt:lpstr>Static Web Site vs Dynamic Web Site</vt:lpstr>
      <vt:lpstr>Web Applications </vt:lpstr>
      <vt:lpstr>Web Applications </vt:lpstr>
      <vt:lpstr>What you will be taught and tested in this module?</vt:lpstr>
      <vt:lpstr>What may be introduced and be applied in this module?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TEO BEE WAH</cp:lastModifiedBy>
  <cp:revision>730</cp:revision>
  <cp:lastPrinted>2019-04-12T10:03:00Z</cp:lastPrinted>
  <dcterms:created xsi:type="dcterms:W3CDTF">2010-05-23T14:28:12Z</dcterms:created>
  <dcterms:modified xsi:type="dcterms:W3CDTF">2020-04-17T09:17:34Z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