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49"/>
  </p:notesMasterIdLst>
  <p:sldIdLst>
    <p:sldId id="256" r:id="rId2"/>
    <p:sldId id="287" r:id="rId3"/>
    <p:sldId id="304" r:id="rId4"/>
    <p:sldId id="288" r:id="rId5"/>
    <p:sldId id="289" r:id="rId6"/>
    <p:sldId id="290" r:id="rId7"/>
    <p:sldId id="291" r:id="rId8"/>
    <p:sldId id="292" r:id="rId9"/>
    <p:sldId id="294" r:id="rId10"/>
    <p:sldId id="295" r:id="rId11"/>
    <p:sldId id="29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6" r:id="rId39"/>
    <p:sldId id="283" r:id="rId40"/>
    <p:sldId id="284" r:id="rId41"/>
    <p:sldId id="285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3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 autoAdjust="0"/>
    <p:restoredTop sz="64811" autoAdjust="0"/>
  </p:normalViewPr>
  <p:slideViewPr>
    <p:cSldViewPr snapToGrid="0">
      <p:cViewPr varScale="1">
        <p:scale>
          <a:sx n="49" d="100"/>
          <a:sy n="49" d="100"/>
        </p:scale>
        <p:origin x="12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03815-8CC4-4A09-941B-63232171929C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BD0E9-0264-41E0-B88E-3C5A08C801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184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C0BFC-0478-423F-9B07-710994CA4E57}" type="slidenum">
              <a:rPr lang="en-GB"/>
              <a:pPr/>
              <a:t>4</a:t>
            </a:fld>
            <a:endParaRPr lang="en-GB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a row. </a:t>
            </a:r>
          </a:p>
        </p:txBody>
      </p:sp>
    </p:spTree>
    <p:extLst>
      <p:ext uri="{BB962C8B-B14F-4D97-AF65-F5344CB8AC3E}">
        <p14:creationId xmlns:p14="http://schemas.microsoft.com/office/powerpoint/2010/main" val="4243909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46A22-EC59-4D2B-836F-BFD15C659C85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3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437842-DFF8-4519-A92A-48B9B1578D08}" type="slidenum">
              <a:rPr lang="en-GB"/>
              <a:pPr/>
              <a:t>5</a:t>
            </a:fld>
            <a:endParaRPr lang="en-GB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a column</a:t>
            </a:r>
          </a:p>
        </p:txBody>
      </p:sp>
    </p:spTree>
    <p:extLst>
      <p:ext uri="{BB962C8B-B14F-4D97-AF65-F5344CB8AC3E}">
        <p14:creationId xmlns:p14="http://schemas.microsoft.com/office/powerpoint/2010/main" val="3770152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67E0C-CC39-4574-A3A9-85D9F719307E}" type="slidenum">
              <a:rPr lang="en-GB"/>
              <a:pPr/>
              <a:t>6</a:t>
            </a:fld>
            <a:endParaRPr lang="en-GB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a cell. </a:t>
            </a:r>
          </a:p>
        </p:txBody>
      </p:sp>
    </p:spTree>
    <p:extLst>
      <p:ext uri="{BB962C8B-B14F-4D97-AF65-F5344CB8AC3E}">
        <p14:creationId xmlns:p14="http://schemas.microsoft.com/office/powerpoint/2010/main" val="356898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SG" dirty="0"/>
              <a:t>&lt;caption&gt;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tag must be inserted immediately after the </a:t>
            </a:r>
            <a:r>
              <a:rPr lang="en-SG" dirty="0"/>
              <a:t>&lt;table&gt;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tag.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BD0E9-0264-41E0-B88E-3C5A08C8018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2743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Appends form-data into the URL in name/value pairs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length of a URL is limited (about 3000 characters)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 use GET to send sensitive data! (will be visible in the URL)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Useful for form submissions where a user wants to bookmark the result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is better for non-secure data, like query strings in Google</a:t>
            </a:r>
          </a:p>
          <a:p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 on POST:</a:t>
            </a:r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Appends form-data inside the body of the HTTP request (data is not shown in URL)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no size limitations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 submissions with POST cannot be bookmarked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BD0E9-0264-41E0-B88E-3C5A08C80188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4130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Request </a:t>
            </a:r>
            <a:r>
              <a:rPr lang="en-SG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BD0E9-0264-41E0-B88E-3C5A08C80188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3383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691F7-CCAD-4F18-9850-A3CB64AFA16D}" type="slidenum">
              <a:rPr lang="en-SG" smtClean="0">
                <a:solidFill>
                  <a:prstClr val="black"/>
                </a:solidFill>
              </a:rPr>
              <a:pPr/>
              <a:t>43</a:t>
            </a:fld>
            <a:endParaRPr lang="en-S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5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However</a:t>
            </a:r>
            <a:r>
              <a:rPr lang="en-GB" baseline="0" dirty="0"/>
              <a:t> browsers that support HTML5 video/audio ignore the fall back section even if they can’t play the media. For example, if Firefox finds a video of H.264 (.mp4), it shows an X icon but won’t show the fall back content.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691F7-CCAD-4F18-9850-A3CB64AFA16D}" type="slidenum">
              <a:rPr lang="en-SG" smtClean="0">
                <a:solidFill>
                  <a:prstClr val="black"/>
                </a:solidFill>
              </a:rPr>
              <a:pPr/>
              <a:t>44</a:t>
            </a:fld>
            <a:endParaRPr lang="en-S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019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691F7-CCAD-4F18-9850-A3CB64AFA16D}" type="slidenum">
              <a:rPr lang="en-SG" smtClean="0">
                <a:solidFill>
                  <a:prstClr val="black"/>
                </a:solidFill>
              </a:rPr>
              <a:pPr/>
              <a:t>46</a:t>
            </a:fld>
            <a:endParaRPr lang="en-S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14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B7BCD67-93CF-43BF-BB77-68895C149F36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740F-1F54-4445-8EF6-6B0F272FD8F1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82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CD67-93CF-43BF-BB77-68895C149F36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740F-1F54-4445-8EF6-6B0F272FD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004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CD67-93CF-43BF-BB77-68895C149F36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740F-1F54-4445-8EF6-6B0F272FD8F1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6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CD67-93CF-43BF-BB77-68895C149F36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740F-1F54-4445-8EF6-6B0F272FD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570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CD67-93CF-43BF-BB77-68895C149F36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740F-1F54-4445-8EF6-6B0F272FD8F1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21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CD67-93CF-43BF-BB77-68895C149F36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740F-1F54-4445-8EF6-6B0F272FD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86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CD67-93CF-43BF-BB77-68895C149F36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740F-1F54-4445-8EF6-6B0F272FD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982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CD67-93CF-43BF-BB77-68895C149F36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740F-1F54-4445-8EF6-6B0F272FD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7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CD67-93CF-43BF-BB77-68895C149F36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740F-1F54-4445-8EF6-6B0F272FD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320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CD67-93CF-43BF-BB77-68895C149F36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740F-1F54-4445-8EF6-6B0F272FD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217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CD67-93CF-43BF-BB77-68895C149F36}" type="datetimeFigureOut">
              <a:rPr lang="en-SG" smtClean="0"/>
              <a:t>16/4/2021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740F-1F54-4445-8EF6-6B0F272FD8F1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2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4740D09-17DC-4C09-9474-BD0DE9D822F3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16/4/2021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BDC64FC-CE27-4895-AB3D-04FD29979FC2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30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w3schools.com/tags/tryit.asp?filename=tryhtml5_input_type_numb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w3schools.com/tags/tryit.asp?filename=tryhtml_selec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w3schools.com/tags/tryit.asp?filename=tryhtml_textare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ryit.asp?filename=tryhtml_form_action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form_method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examples/contentPage/videoExampl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examples/displayVideo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examples/contentPage/audio_final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examples/iframeExampl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737965"/>
            <a:ext cx="7772400" cy="1463040"/>
          </a:xfrm>
        </p:spPr>
        <p:txBody>
          <a:bodyPr/>
          <a:lstStyle/>
          <a:p>
            <a:r>
              <a:rPr lang="en-SG" b="1" dirty="0">
                <a:latin typeface="Tw Cen MT Condensed Extra Bold" panose="020B0803020202020204" pitchFamily="34" charset="0"/>
              </a:rPr>
              <a:t>HTML(Part II)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771392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Activity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following 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941583"/>
              </p:ext>
            </p:extLst>
          </p:nvPr>
        </p:nvGraphicFramePr>
        <p:xfrm>
          <a:off x="3078480" y="3108960"/>
          <a:ext cx="4343400" cy="1112520"/>
        </p:xfrm>
        <a:graphic>
          <a:graphicData uri="http://schemas.openxmlformats.org/drawingml/2006/table">
            <a:tbl>
              <a:tblPr firstRow="1" bandRow="1"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AdmNo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PEM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Mentor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141000A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 Lim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BT1401</a:t>
                      </a:r>
                      <a:endParaRPr lang="en-SG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Tan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142000B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Luke Sun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BT1401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72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 t="30546" r="42680" b="48963"/>
          <a:stretch/>
        </p:blipFill>
        <p:spPr bwMode="auto">
          <a:xfrm>
            <a:off x="1838327" y="3615681"/>
            <a:ext cx="8772323" cy="205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Creating Tables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GB" dirty="0"/>
            </a:br>
            <a:br>
              <a:rPr lang="en-GB" dirty="0"/>
            </a:br>
            <a:endParaRPr lang="en-SG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" t="33415" r="32962" b="6234"/>
          <a:stretch/>
        </p:blipFill>
        <p:spPr bwMode="auto">
          <a:xfrm>
            <a:off x="3657601" y="990600"/>
            <a:ext cx="4526693" cy="23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3945738" y="2514600"/>
            <a:ext cx="305520" cy="1513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45739" y="3026489"/>
            <a:ext cx="1198625" cy="20025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54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Forms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4023360"/>
          </a:xfrm>
        </p:spPr>
        <p:txBody>
          <a:bodyPr/>
          <a:lstStyle/>
          <a:p>
            <a:r>
              <a:rPr lang="en-US" dirty="0"/>
              <a:t>Forms are the most common way of accepting user input</a:t>
            </a:r>
          </a:p>
          <a:p>
            <a:r>
              <a:rPr lang="en-US" dirty="0"/>
              <a:t>Examples : membership registration, sign up for newsletter and currency converter</a:t>
            </a:r>
            <a:endParaRPr lang="en-GB" dirty="0"/>
          </a:p>
          <a:p>
            <a:endParaRPr lang="en-S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" t="30286" r="7593" b="6477"/>
          <a:stretch/>
        </p:blipFill>
        <p:spPr bwMode="auto">
          <a:xfrm>
            <a:off x="3610691" y="3343701"/>
            <a:ext cx="4683247" cy="32257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2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Forms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/>
              <a:t>How does an HTML form work?</a:t>
            </a:r>
          </a:p>
          <a:p>
            <a:pPr lvl="1"/>
            <a:r>
              <a:rPr lang="en-SG" sz="2000" dirty="0"/>
              <a:t>A user visiting your web page fills out the form and clicks submit</a:t>
            </a:r>
          </a:p>
          <a:p>
            <a:pPr lvl="1"/>
            <a:r>
              <a:rPr lang="en-SG" sz="2000" dirty="0"/>
              <a:t>The browser sends the submitted form data to the web server</a:t>
            </a:r>
          </a:p>
          <a:p>
            <a:pPr lvl="1"/>
            <a:r>
              <a:rPr lang="en-SG" sz="2000" dirty="0"/>
              <a:t>The web server processes the form data</a:t>
            </a:r>
          </a:p>
          <a:p>
            <a:pPr lvl="1"/>
            <a:r>
              <a:rPr lang="en-SG" sz="2000" dirty="0"/>
              <a:t>A response page is sent back to the browser.</a:t>
            </a:r>
          </a:p>
        </p:txBody>
      </p:sp>
    </p:spTree>
    <p:extLst>
      <p:ext uri="{BB962C8B-B14F-4D97-AF65-F5344CB8AC3E}">
        <p14:creationId xmlns:p14="http://schemas.microsoft.com/office/powerpoint/2010/main" val="101174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 form is simply an area that contains various form elements, such as text box, check box, radio button, list box, etc.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A form is defined using the </a:t>
            </a:r>
            <a:r>
              <a:rPr lang="en-GB" sz="2400" b="1" dirty="0">
                <a:solidFill>
                  <a:srgbClr val="FF0000"/>
                </a:solidFill>
              </a:rPr>
              <a:t>&lt;form&gt; </a:t>
            </a:r>
            <a:r>
              <a:rPr lang="en-GB" sz="2400" dirty="0"/>
              <a:t>tag with attributes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b="1" dirty="0">
                <a:solidFill>
                  <a:srgbClr val="000099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&lt;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form </a:t>
            </a:r>
            <a:r>
              <a:rPr lang="en-GB" sz="2000" b="1" dirty="0">
                <a:solidFill>
                  <a:srgbClr val="000099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…&gt;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b="1" dirty="0">
                <a:solidFill>
                  <a:srgbClr val="000099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  form elements</a:t>
            </a:r>
          </a:p>
          <a:p>
            <a:pPr lvl="1">
              <a:lnSpc>
                <a:spcPct val="90000"/>
              </a:lnSpc>
              <a:buNone/>
            </a:pPr>
            <a:r>
              <a:rPr lang="en-GB" sz="2000" b="1" dirty="0">
                <a:solidFill>
                  <a:srgbClr val="000099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&lt;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/form</a:t>
            </a:r>
            <a:r>
              <a:rPr lang="en-GB" sz="2000" b="1" dirty="0">
                <a:solidFill>
                  <a:srgbClr val="000099"/>
                </a:solidFill>
                <a:latin typeface="Courier New" panose="02070309020205020404" pitchFamily="49" charset="0"/>
                <a:ea typeface="Gulim" pitchFamily="34" charset="-127"/>
                <a:cs typeface="Courier New" panose="02070309020205020404" pitchFamily="49" charset="0"/>
              </a:rPr>
              <a:t>&gt;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86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Form elements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dirty="0"/>
              <a:t>The </a:t>
            </a:r>
            <a:r>
              <a:rPr lang="en-SG" sz="2800" dirty="0">
                <a:solidFill>
                  <a:srgbClr val="FF0000"/>
                </a:solidFill>
              </a:rPr>
              <a:t>&lt;form&gt;</a:t>
            </a:r>
            <a:r>
              <a:rPr lang="en-SG" sz="2800" dirty="0"/>
              <a:t> tag can contain one or more of the following form elements:</a:t>
            </a:r>
          </a:p>
          <a:p>
            <a:pPr marL="457200" lvl="1" indent="0">
              <a:buNone/>
            </a:pPr>
            <a:r>
              <a:rPr lang="en-SG" sz="2000" dirty="0">
                <a:solidFill>
                  <a:srgbClr val="0000FF"/>
                </a:solidFill>
              </a:rPr>
              <a:t>&lt;input&gt;</a:t>
            </a:r>
            <a:r>
              <a:rPr lang="en-SG" sz="2000" dirty="0"/>
              <a:t>				</a:t>
            </a:r>
            <a:r>
              <a:rPr lang="en-SG" sz="2000" dirty="0">
                <a:solidFill>
                  <a:srgbClr val="0000FF"/>
                </a:solidFill>
              </a:rPr>
              <a:t>&lt;option&gt;</a:t>
            </a:r>
          </a:p>
          <a:p>
            <a:pPr marL="457200" lvl="1" indent="0">
              <a:buNone/>
            </a:pPr>
            <a:r>
              <a:rPr lang="en-SG" sz="2000" dirty="0">
                <a:solidFill>
                  <a:srgbClr val="0000FF"/>
                </a:solidFill>
              </a:rPr>
              <a:t>&lt;</a:t>
            </a:r>
            <a:r>
              <a:rPr lang="en-SG" sz="2000" dirty="0" err="1">
                <a:solidFill>
                  <a:srgbClr val="0000FF"/>
                </a:solidFill>
              </a:rPr>
              <a:t>textarea</a:t>
            </a:r>
            <a:r>
              <a:rPr lang="en-SG" sz="2000" dirty="0">
                <a:solidFill>
                  <a:srgbClr val="0000FF"/>
                </a:solidFill>
              </a:rPr>
              <a:t>&gt;</a:t>
            </a:r>
            <a:r>
              <a:rPr lang="en-SG" sz="2000" dirty="0"/>
              <a:t>				&lt;</a:t>
            </a:r>
            <a:r>
              <a:rPr lang="en-SG" sz="2000" dirty="0" err="1"/>
              <a:t>optgroup</a:t>
            </a:r>
            <a:r>
              <a:rPr lang="en-SG" sz="2000" dirty="0"/>
              <a:t>&gt;</a:t>
            </a:r>
          </a:p>
          <a:p>
            <a:pPr marL="457200" lvl="1" indent="0">
              <a:buNone/>
            </a:pPr>
            <a:r>
              <a:rPr lang="en-SG" sz="2000" dirty="0">
                <a:solidFill>
                  <a:srgbClr val="0000FF"/>
                </a:solidFill>
              </a:rPr>
              <a:t>&lt;button&gt;</a:t>
            </a:r>
            <a:r>
              <a:rPr lang="en-SG" sz="2000" dirty="0"/>
              <a:t>				 </a:t>
            </a:r>
            <a:r>
              <a:rPr lang="en-SG" sz="2000" dirty="0">
                <a:solidFill>
                  <a:srgbClr val="0000FF"/>
                </a:solidFill>
              </a:rPr>
              <a:t>&lt;</a:t>
            </a:r>
            <a:r>
              <a:rPr lang="en-SG" sz="2000" dirty="0" err="1">
                <a:solidFill>
                  <a:srgbClr val="0000FF"/>
                </a:solidFill>
              </a:rPr>
              <a:t>fieldset</a:t>
            </a:r>
            <a:r>
              <a:rPr lang="en-SG" sz="2000" dirty="0">
                <a:solidFill>
                  <a:srgbClr val="0000FF"/>
                </a:solidFill>
              </a:rPr>
              <a:t>&gt;</a:t>
            </a:r>
            <a:r>
              <a:rPr lang="en-SG" sz="2000" dirty="0"/>
              <a:t>	</a:t>
            </a:r>
            <a:br>
              <a:rPr lang="en-SG" sz="2000" dirty="0"/>
            </a:br>
            <a:r>
              <a:rPr lang="en-SG" sz="2000" dirty="0">
                <a:solidFill>
                  <a:srgbClr val="0000FF"/>
                </a:solidFill>
              </a:rPr>
              <a:t>&lt;label&gt;</a:t>
            </a:r>
            <a:r>
              <a:rPr lang="en-SG" sz="2000" dirty="0"/>
              <a:t>				 &lt;</a:t>
            </a:r>
            <a:r>
              <a:rPr lang="en-SG" sz="2000" dirty="0" err="1"/>
              <a:t>datalist</a:t>
            </a:r>
            <a:r>
              <a:rPr lang="en-SG" sz="2000" dirty="0"/>
              <a:t>&gt;	</a:t>
            </a:r>
          </a:p>
          <a:p>
            <a:pPr marL="457200" lvl="1" indent="0">
              <a:buNone/>
            </a:pPr>
            <a:r>
              <a:rPr lang="en-SG" sz="2000" dirty="0">
                <a:solidFill>
                  <a:srgbClr val="0000FF"/>
                </a:solidFill>
              </a:rPr>
              <a:t>&lt;select&gt;</a:t>
            </a:r>
            <a:r>
              <a:rPr lang="en-SG" sz="2000" dirty="0"/>
              <a:t>				 &lt;output&gt;	</a:t>
            </a:r>
          </a:p>
          <a:p>
            <a:pPr lvl="1"/>
            <a:r>
              <a:rPr lang="en-SG" sz="2000" i="1" dirty="0">
                <a:solidFill>
                  <a:srgbClr val="6600CC"/>
                </a:solidFill>
              </a:rPr>
              <a:t> Note : we will only cover some of the commonly used form elements in this module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978607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Form elements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>
                <a:solidFill>
                  <a:srgbClr val="FF0000"/>
                </a:solidFill>
              </a:rPr>
              <a:t>Id</a:t>
            </a:r>
            <a:r>
              <a:rPr lang="en-SG" sz="2400" dirty="0"/>
              <a:t> and </a:t>
            </a:r>
            <a:r>
              <a:rPr lang="en-SG" sz="2400" dirty="0">
                <a:solidFill>
                  <a:srgbClr val="FF0000"/>
                </a:solidFill>
              </a:rPr>
              <a:t>Name</a:t>
            </a:r>
            <a:r>
              <a:rPr lang="en-SG" sz="2400" dirty="0"/>
              <a:t> Attributes</a:t>
            </a:r>
          </a:p>
          <a:p>
            <a:r>
              <a:rPr lang="en-SG" sz="2400" dirty="0"/>
              <a:t>Form elements take both the </a:t>
            </a:r>
            <a:r>
              <a:rPr lang="en-SG" sz="2400" dirty="0">
                <a:solidFill>
                  <a:srgbClr val="FF0000"/>
                </a:solidFill>
              </a:rPr>
              <a:t>name</a:t>
            </a:r>
            <a:r>
              <a:rPr lang="en-SG" sz="2400" dirty="0"/>
              <a:t> attribute and the </a:t>
            </a:r>
            <a:r>
              <a:rPr lang="en-SG" sz="2400" dirty="0">
                <a:solidFill>
                  <a:srgbClr val="FF0000"/>
                </a:solidFill>
              </a:rPr>
              <a:t>id</a:t>
            </a:r>
            <a:r>
              <a:rPr lang="en-SG" sz="2400" dirty="0"/>
              <a:t> attribute. They are used for different purposes</a:t>
            </a:r>
          </a:p>
          <a:p>
            <a:r>
              <a:rPr lang="en-SG" sz="2400" dirty="0"/>
              <a:t>The </a:t>
            </a:r>
            <a:r>
              <a:rPr lang="en-SG" sz="2400" dirty="0">
                <a:solidFill>
                  <a:srgbClr val="FF0000"/>
                </a:solidFill>
              </a:rPr>
              <a:t>name</a:t>
            </a:r>
            <a:r>
              <a:rPr lang="en-SG" sz="2400" dirty="0"/>
              <a:t> attribute is used to hold the value of the field. It is passed to the server as a variable.</a:t>
            </a:r>
          </a:p>
          <a:p>
            <a:r>
              <a:rPr lang="en-SG" sz="2400" dirty="0"/>
              <a:t>The </a:t>
            </a:r>
            <a:r>
              <a:rPr lang="en-SG" sz="2400" dirty="0">
                <a:solidFill>
                  <a:srgbClr val="FF0000"/>
                </a:solidFill>
              </a:rPr>
              <a:t>id</a:t>
            </a:r>
            <a:r>
              <a:rPr lang="en-SG" sz="2400" dirty="0"/>
              <a:t> attribute is used by CSS and JavaScript to identify a specific element (we will come to this later part of the module)</a:t>
            </a:r>
          </a:p>
        </p:txBody>
      </p:sp>
    </p:spTree>
    <p:extLst>
      <p:ext uri="{BB962C8B-B14F-4D97-AF65-F5344CB8AC3E}">
        <p14:creationId xmlns:p14="http://schemas.microsoft.com/office/powerpoint/2010/main" val="144090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example</a:t>
            </a:r>
            <a:endParaRPr lang="ms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s-MY" dirty="0">
                <a:solidFill>
                  <a:srgbClr val="FF0000"/>
                </a:solidFill>
              </a:rPr>
              <a:t>&lt;form&gt;</a:t>
            </a:r>
          </a:p>
          <a:p>
            <a:pPr marL="0" indent="0">
              <a:buNone/>
            </a:pPr>
            <a:r>
              <a:rPr lang="ms-MY" dirty="0">
                <a:solidFill>
                  <a:srgbClr val="0000FF"/>
                </a:solidFill>
              </a:rPr>
              <a:t>&lt;label</a:t>
            </a:r>
            <a:r>
              <a:rPr lang="ms-MY" dirty="0"/>
              <a:t> </a:t>
            </a:r>
            <a:r>
              <a:rPr lang="ms-MY" dirty="0">
                <a:solidFill>
                  <a:srgbClr val="0000FF"/>
                </a:solidFill>
              </a:rPr>
              <a:t>for=</a:t>
            </a:r>
            <a:r>
              <a:rPr lang="ms-MY" dirty="0"/>
              <a:t>"sname"</a:t>
            </a:r>
            <a:r>
              <a:rPr lang="ms-MY" dirty="0">
                <a:solidFill>
                  <a:srgbClr val="0000FF"/>
                </a:solidFill>
              </a:rPr>
              <a:t>&gt;</a:t>
            </a:r>
            <a:r>
              <a:rPr lang="ms-MY" dirty="0"/>
              <a:t>Enter student name:</a:t>
            </a:r>
            <a:r>
              <a:rPr lang="ms-MY" dirty="0">
                <a:solidFill>
                  <a:srgbClr val="0000FF"/>
                </a:solidFill>
              </a:rPr>
              <a:t>&lt;/label&gt;</a:t>
            </a:r>
          </a:p>
          <a:p>
            <a:pPr marL="0" indent="0">
              <a:buNone/>
            </a:pPr>
            <a:r>
              <a:rPr lang="ms-MY" dirty="0">
                <a:solidFill>
                  <a:srgbClr val="0000FF"/>
                </a:solidFill>
              </a:rPr>
              <a:t>&lt;input type=</a:t>
            </a:r>
            <a:r>
              <a:rPr lang="ms-MY" dirty="0"/>
              <a:t>"text" </a:t>
            </a:r>
            <a:r>
              <a:rPr lang="ms-MY" dirty="0">
                <a:solidFill>
                  <a:srgbClr val="0000FF"/>
                </a:solidFill>
              </a:rPr>
              <a:t>id=</a:t>
            </a:r>
            <a:r>
              <a:rPr lang="ms-MY" dirty="0"/>
              <a:t>"sname" </a:t>
            </a:r>
            <a:r>
              <a:rPr lang="ms-MY" dirty="0">
                <a:solidFill>
                  <a:srgbClr val="0000FF"/>
                </a:solidFill>
              </a:rPr>
              <a:t>name=</a:t>
            </a:r>
            <a:r>
              <a:rPr lang="ms-MY" dirty="0"/>
              <a:t>"studname" </a:t>
            </a:r>
            <a:r>
              <a:rPr lang="ms-MY" dirty="0">
                <a:solidFill>
                  <a:srgbClr val="0000FF"/>
                </a:solidFill>
              </a:rPr>
              <a:t>/&gt;</a:t>
            </a:r>
          </a:p>
          <a:p>
            <a:pPr marL="0" indent="0">
              <a:buNone/>
            </a:pPr>
            <a:r>
              <a:rPr lang="ms-MY" dirty="0">
                <a:solidFill>
                  <a:srgbClr val="0000FF"/>
                </a:solidFill>
              </a:rPr>
              <a:t>&lt;input type=</a:t>
            </a:r>
            <a:r>
              <a:rPr lang="ms-MY" dirty="0"/>
              <a:t>"submit" </a:t>
            </a:r>
            <a:r>
              <a:rPr lang="ms-MY" dirty="0">
                <a:solidFill>
                  <a:srgbClr val="0000FF"/>
                </a:solidFill>
              </a:rPr>
              <a:t>value=</a:t>
            </a:r>
            <a:r>
              <a:rPr lang="ms-MY" dirty="0"/>
              <a:t>"submit" </a:t>
            </a:r>
            <a:r>
              <a:rPr lang="ms-MY" dirty="0">
                <a:solidFill>
                  <a:srgbClr val="0000FF"/>
                </a:solidFill>
              </a:rPr>
              <a:t>/&gt;</a:t>
            </a:r>
          </a:p>
          <a:p>
            <a:pPr marL="0" indent="0">
              <a:buNone/>
            </a:pPr>
            <a:r>
              <a:rPr lang="ms-MY" dirty="0">
                <a:solidFill>
                  <a:srgbClr val="FF0000"/>
                </a:solidFill>
              </a:rPr>
              <a:t>&lt;/form&gt;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27" b="24892"/>
          <a:stretch/>
        </p:blipFill>
        <p:spPr bwMode="auto">
          <a:xfrm>
            <a:off x="4881880" y="4958081"/>
            <a:ext cx="401955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00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&lt;label&gt; tag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ms-MY" dirty="0">
                <a:solidFill>
                  <a:srgbClr val="0000FF"/>
                </a:solidFill>
              </a:rPr>
              <a:t>    </a:t>
            </a:r>
            <a:r>
              <a:rPr lang="ms-MY" dirty="0">
                <a:solidFill>
                  <a:srgbClr val="FF0000"/>
                </a:solidFill>
              </a:rPr>
              <a:t>&lt;label </a:t>
            </a:r>
            <a:r>
              <a:rPr lang="ms-MY" dirty="0">
                <a:solidFill>
                  <a:srgbClr val="0000FF"/>
                </a:solidFill>
              </a:rPr>
              <a:t>for=</a:t>
            </a:r>
            <a:r>
              <a:rPr lang="ms-MY" dirty="0"/>
              <a:t>"sname"</a:t>
            </a:r>
            <a:r>
              <a:rPr lang="ms-MY" dirty="0">
                <a:solidFill>
                  <a:srgbClr val="FF0000"/>
                </a:solidFill>
              </a:rPr>
              <a:t>&gt;</a:t>
            </a:r>
            <a:r>
              <a:rPr lang="ms-MY" dirty="0"/>
              <a:t>Enter student name:</a:t>
            </a:r>
            <a:r>
              <a:rPr lang="ms-MY" dirty="0">
                <a:solidFill>
                  <a:srgbClr val="FF0000"/>
                </a:solidFill>
              </a:rPr>
              <a:t>&lt;/label&gt;</a:t>
            </a:r>
            <a:br>
              <a:rPr lang="en-GB" dirty="0"/>
            </a:b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Defines a label for an </a:t>
            </a:r>
            <a:r>
              <a:rPr lang="en-GB" dirty="0">
                <a:solidFill>
                  <a:srgbClr val="0000FF"/>
                </a:solidFill>
              </a:rPr>
              <a:t>&lt;input&gt; </a:t>
            </a:r>
            <a:r>
              <a:rPr lang="en-GB" dirty="0"/>
              <a:t>element</a:t>
            </a:r>
          </a:p>
          <a:p>
            <a:pPr>
              <a:lnSpc>
                <a:spcPct val="90000"/>
              </a:lnSpc>
            </a:pPr>
            <a:r>
              <a:rPr lang="en-GB" dirty="0"/>
              <a:t>The </a:t>
            </a:r>
            <a:r>
              <a:rPr lang="en-GB" dirty="0">
                <a:solidFill>
                  <a:srgbClr val="0000FF"/>
                </a:solidFill>
              </a:rPr>
              <a:t>for</a:t>
            </a:r>
            <a:r>
              <a:rPr lang="en-GB" dirty="0"/>
              <a:t> attribute of the </a:t>
            </a:r>
            <a:r>
              <a:rPr lang="en-GB" dirty="0">
                <a:solidFill>
                  <a:srgbClr val="FF0000"/>
                </a:solidFill>
              </a:rPr>
              <a:t>&lt;label&gt;</a:t>
            </a:r>
            <a:r>
              <a:rPr lang="en-GB" dirty="0"/>
              <a:t> tag should be equal to the </a:t>
            </a:r>
            <a:r>
              <a:rPr lang="en-GB" dirty="0">
                <a:solidFill>
                  <a:srgbClr val="0000FF"/>
                </a:solidFill>
              </a:rPr>
              <a:t>id</a:t>
            </a:r>
            <a:r>
              <a:rPr lang="en-GB" dirty="0"/>
              <a:t> attribute of the related element </a:t>
            </a:r>
            <a:r>
              <a:rPr lang="en-GB" dirty="0">
                <a:sym typeface="Wingdings" pitchFamily="2" charset="2"/>
              </a:rPr>
              <a:t>to bind them together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1560" y="4532986"/>
            <a:ext cx="6096000" cy="1902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ym typeface="Wingdings" pitchFamily="2" charset="2"/>
              </a:rPr>
              <a:t>Another alternative:</a:t>
            </a:r>
          </a:p>
          <a:p>
            <a:pPr lvl="1"/>
            <a:r>
              <a:rPr lang="ms-MY" sz="2400" dirty="0">
                <a:solidFill>
                  <a:srgbClr val="FF0000"/>
                </a:solidFill>
              </a:rPr>
              <a:t>&lt;label&gt;</a:t>
            </a:r>
            <a:r>
              <a:rPr lang="ms-MY" sz="2400" dirty="0"/>
              <a:t>Enter student name:</a:t>
            </a:r>
          </a:p>
          <a:p>
            <a:pPr lvl="1"/>
            <a:r>
              <a:rPr lang="ms-MY" sz="2400" dirty="0">
                <a:solidFill>
                  <a:schemeClr val="accent5">
                    <a:lumMod val="75000"/>
                  </a:schemeClr>
                </a:solidFill>
              </a:rPr>
              <a:t>           &lt;input type="text"&gt;</a:t>
            </a:r>
          </a:p>
          <a:p>
            <a:pPr lvl="1"/>
            <a:r>
              <a:rPr lang="ms-MY" sz="2400" dirty="0">
                <a:solidFill>
                  <a:srgbClr val="FF0000"/>
                </a:solidFill>
              </a:rPr>
              <a:t>&lt;/label&gt;</a:t>
            </a:r>
            <a:br>
              <a:rPr lang="en-GB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91635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Input Type : Text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ms-MY" sz="2400" dirty="0">
                <a:solidFill>
                  <a:srgbClr val="0000FF"/>
                </a:solidFill>
              </a:rPr>
              <a:t>    &lt;input </a:t>
            </a:r>
            <a:r>
              <a:rPr lang="ms-MY" sz="2400" dirty="0">
                <a:solidFill>
                  <a:srgbClr val="FF0000"/>
                </a:solidFill>
              </a:rPr>
              <a:t>type="text"</a:t>
            </a:r>
            <a:r>
              <a:rPr lang="ms-MY" sz="2400" dirty="0">
                <a:solidFill>
                  <a:srgbClr val="0000FF"/>
                </a:solidFill>
              </a:rPr>
              <a:t> id=</a:t>
            </a:r>
            <a:r>
              <a:rPr lang="ms-MY" sz="2400" dirty="0"/>
              <a:t>"sname"</a:t>
            </a:r>
            <a:r>
              <a:rPr lang="ms-MY" sz="2400" dirty="0">
                <a:solidFill>
                  <a:srgbClr val="0000FF"/>
                </a:solidFill>
              </a:rPr>
              <a:t> name=</a:t>
            </a:r>
            <a:r>
              <a:rPr lang="ms-MY" sz="2400" dirty="0"/>
              <a:t>"studname"</a:t>
            </a:r>
            <a:r>
              <a:rPr lang="ms-MY" sz="2400" dirty="0">
                <a:solidFill>
                  <a:srgbClr val="0000FF"/>
                </a:solidFill>
              </a:rPr>
              <a:t> /&gt;</a:t>
            </a:r>
            <a:br>
              <a:rPr lang="en-GB" sz="2400" dirty="0"/>
            </a:br>
            <a:endParaRPr lang="en-GB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defines a single-line text field (default width is 20 characters)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You can specify the size of the width using the </a:t>
            </a:r>
            <a:r>
              <a:rPr lang="en-GB" sz="2400" dirty="0">
                <a:solidFill>
                  <a:srgbClr val="FF0000"/>
                </a:solidFill>
              </a:rPr>
              <a:t>size</a:t>
            </a:r>
            <a:r>
              <a:rPr lang="en-GB" sz="2400" dirty="0"/>
              <a:t> attribute</a:t>
            </a:r>
            <a:br>
              <a:rPr lang="en-GB" sz="2400" dirty="0"/>
            </a:br>
            <a:r>
              <a:rPr lang="en-GB" sz="2400" dirty="0" err="1"/>
              <a:t>e.g</a:t>
            </a:r>
            <a:br>
              <a:rPr lang="en-GB" sz="2400" dirty="0"/>
            </a:br>
            <a:r>
              <a:rPr lang="ms-MY" sz="2800" dirty="0">
                <a:solidFill>
                  <a:srgbClr val="0000FF"/>
                </a:solidFill>
              </a:rPr>
              <a:t>&lt;input type=</a:t>
            </a:r>
            <a:r>
              <a:rPr lang="ms-MY" sz="2800" dirty="0"/>
              <a:t>"text"</a:t>
            </a:r>
            <a:r>
              <a:rPr lang="ms-MY" sz="2800" dirty="0">
                <a:solidFill>
                  <a:srgbClr val="0000FF"/>
                </a:solidFill>
              </a:rPr>
              <a:t> id=</a:t>
            </a:r>
            <a:r>
              <a:rPr lang="ms-MY" sz="2800" dirty="0"/>
              <a:t>"sname"</a:t>
            </a:r>
            <a:r>
              <a:rPr lang="ms-MY" sz="2800" dirty="0">
                <a:solidFill>
                  <a:srgbClr val="0000FF"/>
                </a:solidFill>
              </a:rPr>
              <a:t> name=</a:t>
            </a:r>
            <a:r>
              <a:rPr lang="ms-MY" sz="2800" dirty="0"/>
              <a:t>"studname"</a:t>
            </a:r>
            <a:r>
              <a:rPr lang="ms-MY" sz="2800" dirty="0">
                <a:solidFill>
                  <a:srgbClr val="0000FF"/>
                </a:solidFill>
              </a:rPr>
              <a:t>  </a:t>
            </a:r>
            <a:r>
              <a:rPr lang="ms-MY" sz="2800" dirty="0">
                <a:solidFill>
                  <a:srgbClr val="FF0000"/>
                </a:solidFill>
              </a:rPr>
              <a:t>size=</a:t>
            </a:r>
            <a:r>
              <a:rPr lang="ms-MY" sz="2800" dirty="0">
                <a:solidFill>
                  <a:srgbClr val="0000FF"/>
                </a:solidFill>
              </a:rPr>
              <a:t> </a:t>
            </a:r>
            <a:r>
              <a:rPr lang="ms-MY" sz="2800" dirty="0"/>
              <a:t>"30"</a:t>
            </a:r>
            <a:r>
              <a:rPr lang="ms-MY" sz="2800" dirty="0">
                <a:solidFill>
                  <a:srgbClr val="0000FF"/>
                </a:solidFill>
              </a:rPr>
              <a:t> /&gt;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86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SG" sz="3600" dirty="0"/>
              <a:t>Table</a:t>
            </a:r>
          </a:p>
          <a:p>
            <a:r>
              <a:rPr lang="en-SG" sz="3600" dirty="0"/>
              <a:t>Form</a:t>
            </a:r>
          </a:p>
          <a:p>
            <a:r>
              <a:rPr lang="en-SG" sz="3600" dirty="0"/>
              <a:t>Video</a:t>
            </a:r>
          </a:p>
          <a:p>
            <a:r>
              <a:rPr lang="en-SG" sz="3600" dirty="0"/>
              <a:t>audio</a:t>
            </a:r>
          </a:p>
          <a:p>
            <a:r>
              <a:rPr lang="en-SG" sz="3600" dirty="0"/>
              <a:t>iframe</a:t>
            </a:r>
          </a:p>
          <a:p>
            <a:pPr marL="0" indent="0">
              <a:buNone/>
            </a:pP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2149974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Placeholder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ms-MY" dirty="0">
                <a:solidFill>
                  <a:srgbClr val="0000FF"/>
                </a:solidFill>
              </a:rPr>
              <a:t>    &lt;input type="text" id=</a:t>
            </a:r>
            <a:r>
              <a:rPr lang="ms-MY" dirty="0"/>
              <a:t>"sname"</a:t>
            </a:r>
            <a:r>
              <a:rPr lang="ms-MY" dirty="0">
                <a:solidFill>
                  <a:srgbClr val="0000FF"/>
                </a:solidFill>
              </a:rPr>
              <a:t> name=</a:t>
            </a:r>
            <a:r>
              <a:rPr lang="ms-MY" dirty="0"/>
              <a:t>"studname"</a:t>
            </a:r>
            <a:r>
              <a:rPr lang="ms-MY" dirty="0">
                <a:solidFill>
                  <a:srgbClr val="0000FF"/>
                </a:solidFill>
              </a:rPr>
              <a:t> </a:t>
            </a:r>
            <a:br>
              <a:rPr lang="ms-MY" dirty="0">
                <a:solidFill>
                  <a:srgbClr val="0000FF"/>
                </a:solidFill>
              </a:rPr>
            </a:br>
            <a:r>
              <a:rPr lang="ms-MY" dirty="0">
                <a:solidFill>
                  <a:srgbClr val="0000FF"/>
                </a:solidFill>
              </a:rPr>
              <a:t>      </a:t>
            </a:r>
            <a:r>
              <a:rPr lang="ms-MY" dirty="0">
                <a:solidFill>
                  <a:srgbClr val="FF0000"/>
                </a:solidFill>
              </a:rPr>
              <a:t>placeholder</a:t>
            </a:r>
            <a:r>
              <a:rPr lang="ms-MY" dirty="0">
                <a:solidFill>
                  <a:srgbClr val="0000FF"/>
                </a:solidFill>
              </a:rPr>
              <a:t>=</a:t>
            </a:r>
            <a:r>
              <a:rPr lang="ms-MY" dirty="0"/>
              <a:t>"Your student name"</a:t>
            </a:r>
            <a:r>
              <a:rPr lang="ms-MY" dirty="0">
                <a:solidFill>
                  <a:srgbClr val="0000FF"/>
                </a:solidFill>
              </a:rPr>
              <a:t> /&gt;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pPr>
              <a:lnSpc>
                <a:spcPct val="90000"/>
              </a:lnSpc>
            </a:pPr>
            <a:r>
              <a:rPr lang="en-SG" sz="2400" dirty="0"/>
              <a:t>Specifies a short hint that describes the expected value of an </a:t>
            </a:r>
            <a:r>
              <a:rPr lang="en-SG" sz="2400" dirty="0">
                <a:solidFill>
                  <a:srgbClr val="FF0000"/>
                </a:solidFill>
              </a:rPr>
              <a:t>&lt;input&gt;</a:t>
            </a:r>
            <a:r>
              <a:rPr lang="en-SG" sz="2400" dirty="0"/>
              <a:t> element</a:t>
            </a:r>
            <a:endParaRPr lang="en-GB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16" b="36367"/>
          <a:stretch/>
        </p:blipFill>
        <p:spPr bwMode="auto">
          <a:xfrm>
            <a:off x="2630152" y="3396197"/>
            <a:ext cx="5438775" cy="67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578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Autofocus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ms-MY" dirty="0">
                <a:solidFill>
                  <a:srgbClr val="0000FF"/>
                </a:solidFill>
              </a:rPr>
              <a:t>    &lt;input type="text" id=</a:t>
            </a:r>
            <a:r>
              <a:rPr lang="ms-MY" dirty="0"/>
              <a:t>"sname"</a:t>
            </a:r>
            <a:r>
              <a:rPr lang="ms-MY" dirty="0">
                <a:solidFill>
                  <a:srgbClr val="0000FF"/>
                </a:solidFill>
              </a:rPr>
              <a:t> name=</a:t>
            </a:r>
            <a:r>
              <a:rPr lang="ms-MY" dirty="0"/>
              <a:t>"studname"</a:t>
            </a:r>
            <a:r>
              <a:rPr lang="ms-MY" dirty="0">
                <a:solidFill>
                  <a:srgbClr val="0000FF"/>
                </a:solidFill>
              </a:rPr>
              <a:t> </a:t>
            </a:r>
            <a:br>
              <a:rPr lang="ms-MY" dirty="0">
                <a:solidFill>
                  <a:srgbClr val="0000FF"/>
                </a:solidFill>
              </a:rPr>
            </a:br>
            <a:r>
              <a:rPr lang="ms-MY" dirty="0">
                <a:solidFill>
                  <a:srgbClr val="0000FF"/>
                </a:solidFill>
              </a:rPr>
              <a:t>      </a:t>
            </a:r>
            <a:r>
              <a:rPr lang="ms-MY" dirty="0">
                <a:solidFill>
                  <a:srgbClr val="FF0000"/>
                </a:solidFill>
              </a:rPr>
              <a:t>autofocus </a:t>
            </a:r>
            <a:r>
              <a:rPr lang="ms-MY" dirty="0">
                <a:solidFill>
                  <a:srgbClr val="0000FF"/>
                </a:solidFill>
              </a:rPr>
              <a:t>/&gt;</a:t>
            </a:r>
            <a:br>
              <a:rPr lang="en-GB" dirty="0"/>
            </a:br>
            <a:endParaRPr lang="en-GB" dirty="0"/>
          </a:p>
          <a:p>
            <a:pPr>
              <a:lnSpc>
                <a:spcPct val="90000"/>
              </a:lnSpc>
            </a:pPr>
            <a:r>
              <a:rPr lang="en-SG" sz="2400" dirty="0"/>
              <a:t>Specifies that an</a:t>
            </a:r>
            <a:r>
              <a:rPr lang="en-SG" sz="2400" dirty="0">
                <a:solidFill>
                  <a:srgbClr val="0000FF"/>
                </a:solidFill>
              </a:rPr>
              <a:t> &lt;input&gt; </a:t>
            </a:r>
            <a:r>
              <a:rPr lang="en-SG" sz="2400" dirty="0"/>
              <a:t>element should automatically get focus when the page loads</a:t>
            </a:r>
          </a:p>
          <a:p>
            <a:pPr>
              <a:lnSpc>
                <a:spcPct val="90000"/>
              </a:lnSpc>
            </a:pPr>
            <a:r>
              <a:rPr lang="en-SG" sz="2400" dirty="0"/>
              <a:t>The </a:t>
            </a:r>
            <a:r>
              <a:rPr lang="en-SG" sz="2400" dirty="0">
                <a:solidFill>
                  <a:srgbClr val="FF0000"/>
                </a:solidFill>
              </a:rPr>
              <a:t>autofocus</a:t>
            </a:r>
            <a:r>
              <a:rPr lang="en-SG" sz="2400" dirty="0"/>
              <a:t> attribute can be set in the following ways: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SG" sz="2400" dirty="0"/>
              <a:t>	</a:t>
            </a:r>
            <a:r>
              <a:rPr lang="en-SG" sz="2400" dirty="0">
                <a:solidFill>
                  <a:srgbClr val="0000FF"/>
                </a:solidFill>
              </a:rPr>
              <a:t>&lt;input</a:t>
            </a:r>
            <a:r>
              <a:rPr lang="en-SG" sz="2400" dirty="0"/>
              <a:t> </a:t>
            </a:r>
            <a:r>
              <a:rPr lang="en-SG" sz="2400" dirty="0">
                <a:solidFill>
                  <a:srgbClr val="FF0000"/>
                </a:solidFill>
              </a:rPr>
              <a:t>autofocus</a:t>
            </a:r>
            <a:r>
              <a:rPr lang="en-SG" sz="2400" dirty="0"/>
              <a:t> </a:t>
            </a:r>
            <a:r>
              <a:rPr lang="en-SG" sz="2400" dirty="0">
                <a:solidFill>
                  <a:srgbClr val="0000FF"/>
                </a:solidFill>
              </a:rPr>
              <a:t>/&gt;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SG" sz="2400" dirty="0"/>
              <a:t>	</a:t>
            </a:r>
            <a:r>
              <a:rPr lang="en-SG" sz="2400" dirty="0">
                <a:solidFill>
                  <a:srgbClr val="0000FF"/>
                </a:solidFill>
              </a:rPr>
              <a:t>&lt;input</a:t>
            </a:r>
            <a:r>
              <a:rPr lang="en-SG" sz="2400" dirty="0"/>
              <a:t> </a:t>
            </a:r>
            <a:r>
              <a:rPr lang="en-SG" sz="2400" dirty="0">
                <a:solidFill>
                  <a:srgbClr val="FF0000"/>
                </a:solidFill>
              </a:rPr>
              <a:t>autofocus =</a:t>
            </a:r>
            <a:r>
              <a:rPr lang="ms-MY" sz="2400" dirty="0">
                <a:solidFill>
                  <a:srgbClr val="FF0000"/>
                </a:solidFill>
              </a:rPr>
              <a:t>"</a:t>
            </a:r>
            <a:r>
              <a:rPr lang="en-SG" sz="2400" dirty="0">
                <a:solidFill>
                  <a:srgbClr val="FF0000"/>
                </a:solidFill>
              </a:rPr>
              <a:t> autofocus </a:t>
            </a:r>
            <a:r>
              <a:rPr lang="ms-MY" sz="2400" dirty="0">
                <a:solidFill>
                  <a:srgbClr val="FF0000"/>
                </a:solidFill>
              </a:rPr>
              <a:t>"</a:t>
            </a:r>
            <a:r>
              <a:rPr lang="ms-MY" sz="2400" dirty="0"/>
              <a:t> </a:t>
            </a:r>
            <a:r>
              <a:rPr lang="en-SG" sz="2400" dirty="0">
                <a:solidFill>
                  <a:srgbClr val="0000FF"/>
                </a:solidFill>
              </a:rPr>
              <a:t>/&gt;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ms-MY" sz="2400" dirty="0"/>
              <a:t>	</a:t>
            </a:r>
            <a:r>
              <a:rPr lang="en-SG" sz="2400" dirty="0">
                <a:solidFill>
                  <a:srgbClr val="0000FF"/>
                </a:solidFill>
              </a:rPr>
              <a:t>&lt;input</a:t>
            </a:r>
            <a:r>
              <a:rPr lang="en-SG" sz="2400" dirty="0"/>
              <a:t> </a:t>
            </a:r>
            <a:r>
              <a:rPr lang="en-SG" sz="2400" dirty="0">
                <a:solidFill>
                  <a:srgbClr val="FF0000"/>
                </a:solidFill>
              </a:rPr>
              <a:t>autofocus =</a:t>
            </a:r>
            <a:r>
              <a:rPr lang="ms-MY" sz="2400" dirty="0">
                <a:solidFill>
                  <a:srgbClr val="FF0000"/>
                </a:solidFill>
              </a:rPr>
              <a:t>"" </a:t>
            </a:r>
            <a:r>
              <a:rPr lang="en-SG" sz="2400" dirty="0">
                <a:solidFill>
                  <a:srgbClr val="0000FF"/>
                </a:solidFill>
              </a:rPr>
              <a:t>/&gt;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4654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Required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ms-MY" dirty="0">
                <a:solidFill>
                  <a:srgbClr val="0000FF"/>
                </a:solidFill>
              </a:rPr>
              <a:t>    </a:t>
            </a:r>
            <a:r>
              <a:rPr lang="ms-MY" sz="2600" dirty="0">
                <a:solidFill>
                  <a:srgbClr val="0000FF"/>
                </a:solidFill>
              </a:rPr>
              <a:t>&lt;input type="text" id=</a:t>
            </a:r>
            <a:r>
              <a:rPr lang="ms-MY" sz="2600" dirty="0"/>
              <a:t>"sname"</a:t>
            </a:r>
            <a:r>
              <a:rPr lang="ms-MY" sz="2600" dirty="0">
                <a:solidFill>
                  <a:srgbClr val="0000FF"/>
                </a:solidFill>
              </a:rPr>
              <a:t> name=</a:t>
            </a:r>
            <a:r>
              <a:rPr lang="ms-MY" sz="2600" dirty="0"/>
              <a:t>"studname"</a:t>
            </a:r>
            <a:r>
              <a:rPr lang="ms-MY" sz="2600" dirty="0">
                <a:solidFill>
                  <a:srgbClr val="0000FF"/>
                </a:solidFill>
              </a:rPr>
              <a:t> </a:t>
            </a:r>
            <a:br>
              <a:rPr lang="ms-MY" sz="2600" dirty="0">
                <a:solidFill>
                  <a:srgbClr val="0000FF"/>
                </a:solidFill>
              </a:rPr>
            </a:br>
            <a:r>
              <a:rPr lang="ms-MY" sz="2600" dirty="0">
                <a:solidFill>
                  <a:srgbClr val="0000FF"/>
                </a:solidFill>
              </a:rPr>
              <a:t>      </a:t>
            </a:r>
            <a:r>
              <a:rPr lang="ms-MY" sz="2600" dirty="0">
                <a:solidFill>
                  <a:srgbClr val="FF0000"/>
                </a:solidFill>
              </a:rPr>
              <a:t>required </a:t>
            </a:r>
            <a:r>
              <a:rPr lang="ms-MY" sz="2600" dirty="0">
                <a:solidFill>
                  <a:srgbClr val="0000FF"/>
                </a:solidFill>
              </a:rPr>
              <a:t>/&gt;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pPr>
              <a:lnSpc>
                <a:spcPct val="90000"/>
              </a:lnSpc>
            </a:pPr>
            <a:r>
              <a:rPr lang="en-SG" sz="2400" dirty="0"/>
              <a:t>Specifies that an input field must be filled out before submitting the form</a:t>
            </a:r>
          </a:p>
          <a:p>
            <a:pPr>
              <a:lnSpc>
                <a:spcPct val="90000"/>
              </a:lnSpc>
            </a:pPr>
            <a:r>
              <a:rPr lang="en-SG" sz="2400" dirty="0"/>
              <a:t>The </a:t>
            </a:r>
            <a:r>
              <a:rPr lang="en-SG" sz="2400" dirty="0">
                <a:solidFill>
                  <a:srgbClr val="FF0000"/>
                </a:solidFill>
              </a:rPr>
              <a:t>required</a:t>
            </a:r>
            <a:r>
              <a:rPr lang="en-SG" sz="2400" dirty="0"/>
              <a:t> attribute can be set in the following ways:</a:t>
            </a:r>
            <a:br>
              <a:rPr lang="en-SG" sz="2400" dirty="0"/>
            </a:br>
            <a:r>
              <a:rPr lang="en-SG" sz="2400" dirty="0"/>
              <a:t>	</a:t>
            </a:r>
            <a:r>
              <a:rPr lang="en-SG" sz="2400" dirty="0">
                <a:solidFill>
                  <a:srgbClr val="0000FF"/>
                </a:solidFill>
              </a:rPr>
              <a:t>&lt;input</a:t>
            </a:r>
            <a:r>
              <a:rPr lang="en-SG" sz="2400" dirty="0"/>
              <a:t> </a:t>
            </a:r>
            <a:r>
              <a:rPr lang="en-SG" sz="2400" dirty="0">
                <a:solidFill>
                  <a:srgbClr val="FF0000"/>
                </a:solidFill>
              </a:rPr>
              <a:t>required</a:t>
            </a:r>
            <a:r>
              <a:rPr lang="en-SG" sz="2400" dirty="0"/>
              <a:t> </a:t>
            </a:r>
            <a:r>
              <a:rPr lang="en-SG" sz="2400" dirty="0">
                <a:solidFill>
                  <a:srgbClr val="0000FF"/>
                </a:solidFill>
              </a:rPr>
              <a:t>/&gt;</a:t>
            </a:r>
            <a:br>
              <a:rPr lang="en-SG" sz="2400" dirty="0"/>
            </a:br>
            <a:r>
              <a:rPr lang="en-SG" sz="2400" dirty="0"/>
              <a:t>	</a:t>
            </a:r>
            <a:r>
              <a:rPr lang="en-SG" sz="2400" dirty="0">
                <a:solidFill>
                  <a:srgbClr val="0000FF"/>
                </a:solidFill>
              </a:rPr>
              <a:t>&lt;input</a:t>
            </a:r>
            <a:r>
              <a:rPr lang="en-SG" sz="2400" dirty="0"/>
              <a:t> </a:t>
            </a:r>
            <a:r>
              <a:rPr lang="en-SG" sz="2400" dirty="0">
                <a:solidFill>
                  <a:srgbClr val="FF0000"/>
                </a:solidFill>
              </a:rPr>
              <a:t>required =</a:t>
            </a:r>
            <a:r>
              <a:rPr lang="ms-MY" sz="2400" dirty="0">
                <a:solidFill>
                  <a:srgbClr val="FF0000"/>
                </a:solidFill>
              </a:rPr>
              <a:t>"</a:t>
            </a:r>
            <a:r>
              <a:rPr lang="en-SG" sz="2400" dirty="0">
                <a:solidFill>
                  <a:srgbClr val="FF0000"/>
                </a:solidFill>
              </a:rPr>
              <a:t>required</a:t>
            </a:r>
            <a:r>
              <a:rPr lang="ms-MY" sz="2400" dirty="0">
                <a:solidFill>
                  <a:srgbClr val="FF0000"/>
                </a:solidFill>
              </a:rPr>
              <a:t>"</a:t>
            </a:r>
            <a:r>
              <a:rPr lang="ms-MY" sz="2400" dirty="0"/>
              <a:t> </a:t>
            </a:r>
            <a:r>
              <a:rPr lang="en-SG" sz="2400" dirty="0">
                <a:solidFill>
                  <a:srgbClr val="0000FF"/>
                </a:solidFill>
              </a:rPr>
              <a:t>/&gt;</a:t>
            </a:r>
            <a:br>
              <a:rPr lang="ms-MY" sz="2400" dirty="0"/>
            </a:br>
            <a:r>
              <a:rPr lang="ms-MY" sz="2400" dirty="0"/>
              <a:t>	</a:t>
            </a:r>
            <a:r>
              <a:rPr lang="en-SG" sz="2400" dirty="0">
                <a:solidFill>
                  <a:srgbClr val="0000FF"/>
                </a:solidFill>
              </a:rPr>
              <a:t>&lt;input</a:t>
            </a:r>
            <a:r>
              <a:rPr lang="en-SG" sz="2400" dirty="0"/>
              <a:t> </a:t>
            </a:r>
            <a:r>
              <a:rPr lang="en-SG" sz="2400" dirty="0">
                <a:solidFill>
                  <a:srgbClr val="FF0000"/>
                </a:solidFill>
              </a:rPr>
              <a:t>required =</a:t>
            </a:r>
            <a:r>
              <a:rPr lang="ms-MY" sz="2400" dirty="0">
                <a:solidFill>
                  <a:srgbClr val="FF0000"/>
                </a:solidFill>
              </a:rPr>
              <a:t>"" </a:t>
            </a:r>
            <a:r>
              <a:rPr lang="en-SG" sz="2400" dirty="0">
                <a:solidFill>
                  <a:srgbClr val="0000FF"/>
                </a:solidFill>
              </a:rPr>
              <a:t>/&gt;</a:t>
            </a:r>
          </a:p>
          <a:p>
            <a:pPr>
              <a:lnSpc>
                <a:spcPct val="90000"/>
              </a:lnSpc>
            </a:pPr>
            <a:r>
              <a:rPr lang="en-SG" sz="2400" dirty="0"/>
              <a:t>The required attribute works with other input types such as text, search, </a:t>
            </a:r>
            <a:r>
              <a:rPr lang="en-SG" sz="2400" dirty="0" err="1"/>
              <a:t>url</a:t>
            </a:r>
            <a:r>
              <a:rPr lang="en-SG" sz="2400" dirty="0"/>
              <a:t>, </a:t>
            </a:r>
            <a:r>
              <a:rPr lang="en-SG" sz="2400" dirty="0" err="1"/>
              <a:t>tel</a:t>
            </a:r>
            <a:r>
              <a:rPr lang="en-SG" sz="2400" dirty="0"/>
              <a:t>, email, password, number, checkbox, radio, etc.</a:t>
            </a:r>
            <a:endParaRPr lang="en-GB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" t="34455" r="11145" b="22729"/>
          <a:stretch/>
        </p:blipFill>
        <p:spPr bwMode="auto">
          <a:xfrm>
            <a:off x="4389120" y="2895600"/>
            <a:ext cx="4754880" cy="9094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1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Input Type : Number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ms-MY" sz="2600" dirty="0">
                <a:solidFill>
                  <a:srgbClr val="0000FF"/>
                </a:solidFill>
              </a:rPr>
              <a:t>   &lt;label for="sage"&gt;Enter student age:&lt;/label&gt;</a:t>
            </a:r>
          </a:p>
          <a:p>
            <a:pPr marL="0" indent="0">
              <a:buNone/>
            </a:pPr>
            <a:r>
              <a:rPr lang="ms-MY" sz="2600" dirty="0">
                <a:solidFill>
                  <a:srgbClr val="0000FF"/>
                </a:solidFill>
              </a:rPr>
              <a:t>   &lt;input type="</a:t>
            </a:r>
            <a:r>
              <a:rPr lang="ms-MY" sz="2600" dirty="0">
                <a:solidFill>
                  <a:srgbClr val="FF0000"/>
                </a:solidFill>
              </a:rPr>
              <a:t>number</a:t>
            </a:r>
            <a:r>
              <a:rPr lang="ms-MY" sz="2600" dirty="0">
                <a:solidFill>
                  <a:srgbClr val="0000FF"/>
                </a:solidFill>
              </a:rPr>
              <a:t>" id="sage" name="sage" /&gt;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pPr>
              <a:lnSpc>
                <a:spcPct val="90000"/>
              </a:lnSpc>
            </a:pPr>
            <a:r>
              <a:rPr lang="en-SG" sz="2400" dirty="0"/>
              <a:t>Define a field for entering a number </a:t>
            </a:r>
          </a:p>
          <a:p>
            <a:pPr>
              <a:lnSpc>
                <a:spcPct val="90000"/>
              </a:lnSpc>
            </a:pPr>
            <a:r>
              <a:rPr lang="en-SG" sz="2400" dirty="0"/>
              <a:t>Use with the following attributes to specify restrictions:</a:t>
            </a:r>
          </a:p>
          <a:p>
            <a:pPr lvl="1">
              <a:lnSpc>
                <a:spcPct val="90000"/>
              </a:lnSpc>
            </a:pPr>
            <a:r>
              <a:rPr lang="en-SG" sz="2000" dirty="0"/>
              <a:t> </a:t>
            </a:r>
            <a:r>
              <a:rPr lang="en-SG" sz="2000" dirty="0">
                <a:solidFill>
                  <a:srgbClr val="FF0000"/>
                </a:solidFill>
              </a:rPr>
              <a:t>max</a:t>
            </a:r>
            <a:r>
              <a:rPr lang="en-SG" sz="2000" dirty="0"/>
              <a:t> : specifies the maximum value allowed</a:t>
            </a:r>
          </a:p>
          <a:p>
            <a:pPr lvl="1">
              <a:lnSpc>
                <a:spcPct val="90000"/>
              </a:lnSpc>
            </a:pPr>
            <a:r>
              <a:rPr lang="en-SG" sz="2000" dirty="0"/>
              <a:t> </a:t>
            </a:r>
            <a:r>
              <a:rPr lang="en-SG" sz="2000" dirty="0">
                <a:solidFill>
                  <a:srgbClr val="FF0000"/>
                </a:solidFill>
              </a:rPr>
              <a:t>min</a:t>
            </a:r>
            <a:r>
              <a:rPr lang="en-SG" sz="2000" dirty="0"/>
              <a:t> : specifies the minimum value allowed</a:t>
            </a:r>
          </a:p>
          <a:p>
            <a:pPr lvl="1">
              <a:lnSpc>
                <a:spcPct val="90000"/>
              </a:lnSpc>
            </a:pPr>
            <a:r>
              <a:rPr lang="en-SG" sz="2000" dirty="0"/>
              <a:t> </a:t>
            </a:r>
            <a:r>
              <a:rPr lang="en-SG" sz="2000" dirty="0">
                <a:solidFill>
                  <a:srgbClr val="FF0000"/>
                </a:solidFill>
              </a:rPr>
              <a:t>step</a:t>
            </a:r>
            <a:r>
              <a:rPr lang="en-SG" sz="2000" dirty="0"/>
              <a:t> : specifies the legal number intervals</a:t>
            </a:r>
          </a:p>
          <a:p>
            <a:pPr lvl="1">
              <a:lnSpc>
                <a:spcPct val="90000"/>
              </a:lnSpc>
            </a:pPr>
            <a:r>
              <a:rPr lang="en-SG" sz="2000" dirty="0"/>
              <a:t> </a:t>
            </a:r>
            <a:r>
              <a:rPr lang="en-SG" sz="2000" dirty="0">
                <a:solidFill>
                  <a:srgbClr val="FF0000"/>
                </a:solidFill>
              </a:rPr>
              <a:t>value</a:t>
            </a:r>
            <a:r>
              <a:rPr lang="en-SG" sz="2000" dirty="0"/>
              <a:t> : Specifies the default value</a:t>
            </a:r>
          </a:p>
          <a:p>
            <a:pPr>
              <a:lnSpc>
                <a:spcPct val="90000"/>
              </a:lnSpc>
            </a:pPr>
            <a:endParaRPr lang="en-SG" sz="2400" dirty="0"/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36846" r="29825" b="27279"/>
          <a:stretch/>
        </p:blipFill>
        <p:spPr bwMode="auto">
          <a:xfrm>
            <a:off x="4139208" y="3404474"/>
            <a:ext cx="368808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9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Input Type : Number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SG" sz="2400"/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  <p:sp>
        <p:nvSpPr>
          <p:cNvPr id="6" name="Rectangle 5"/>
          <p:cNvSpPr/>
          <p:nvPr/>
        </p:nvSpPr>
        <p:spPr>
          <a:xfrm>
            <a:off x="2418762" y="5324804"/>
            <a:ext cx="6629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>
                <a:hlinkClick r:id="rId2"/>
              </a:rPr>
              <a:t>https://www.w3schools.com/tags/tryit.asp?filename=tryhtml5_input_type_number</a:t>
            </a:r>
            <a:endParaRPr lang="en-SG" sz="1400"/>
          </a:p>
          <a:p>
            <a:endParaRPr lang="en-SG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B8D16-ECEF-4A0D-9C7E-BD5399174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932" y="1929545"/>
            <a:ext cx="5267894" cy="34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06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Input Type : Password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ms-MY" sz="2600" dirty="0">
                <a:solidFill>
                  <a:srgbClr val="FF0000"/>
                </a:solidFill>
              </a:rPr>
              <a:t>     </a:t>
            </a:r>
            <a:r>
              <a:rPr lang="ms-MY" sz="2600" dirty="0">
                <a:solidFill>
                  <a:srgbClr val="0000FF"/>
                </a:solidFill>
              </a:rPr>
              <a:t>&lt;input</a:t>
            </a:r>
            <a:r>
              <a:rPr lang="ms-MY" sz="2600" dirty="0">
                <a:solidFill>
                  <a:srgbClr val="FF0000"/>
                </a:solidFill>
              </a:rPr>
              <a:t> type="password" </a:t>
            </a:r>
            <a:r>
              <a:rPr lang="ms-MY" sz="2600" dirty="0">
                <a:solidFill>
                  <a:srgbClr val="0000FF"/>
                </a:solidFill>
              </a:rPr>
              <a:t>id=</a:t>
            </a:r>
            <a:r>
              <a:rPr lang="ms-MY" sz="2600" dirty="0"/>
              <a:t>"pw" </a:t>
            </a:r>
            <a:r>
              <a:rPr lang="ms-MY" sz="2600" dirty="0">
                <a:solidFill>
                  <a:srgbClr val="0000FF"/>
                </a:solidFill>
              </a:rPr>
              <a:t>name=</a:t>
            </a:r>
            <a:r>
              <a:rPr lang="ms-MY" sz="2600" dirty="0"/>
              <a:t>"pw"</a:t>
            </a:r>
            <a:r>
              <a:rPr lang="ms-MY" sz="2600" dirty="0">
                <a:solidFill>
                  <a:srgbClr val="FF0000"/>
                </a:solidFill>
              </a:rPr>
              <a:t> </a:t>
            </a:r>
            <a:r>
              <a:rPr lang="ms-MY" sz="2600" dirty="0">
                <a:solidFill>
                  <a:srgbClr val="0000FF"/>
                </a:solidFill>
              </a:rPr>
              <a:t>/&gt;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pPr>
              <a:lnSpc>
                <a:spcPct val="90000"/>
              </a:lnSpc>
            </a:pPr>
            <a:r>
              <a:rPr lang="en-SG" sz="2400" dirty="0"/>
              <a:t>Defines a password field</a:t>
            </a:r>
          </a:p>
          <a:p>
            <a:pPr>
              <a:lnSpc>
                <a:spcPct val="90000"/>
              </a:lnSpc>
            </a:pPr>
            <a:r>
              <a:rPr lang="en-SG" sz="2400" dirty="0"/>
              <a:t>Characters are masked</a:t>
            </a:r>
            <a:endParaRPr lang="en-GB" sz="16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46"/>
          <a:stretch/>
        </p:blipFill>
        <p:spPr bwMode="auto">
          <a:xfrm>
            <a:off x="4893135" y="3210503"/>
            <a:ext cx="3979413" cy="19074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63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Input Type : email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ms-MY" sz="2600" dirty="0">
                <a:solidFill>
                  <a:srgbClr val="FF0000"/>
                </a:solidFill>
              </a:rPr>
              <a:t>     </a:t>
            </a:r>
            <a:r>
              <a:rPr lang="ms-MY" sz="2600" dirty="0">
                <a:solidFill>
                  <a:srgbClr val="0000FF"/>
                </a:solidFill>
              </a:rPr>
              <a:t>&lt;input</a:t>
            </a:r>
            <a:r>
              <a:rPr lang="ms-MY" sz="2600" dirty="0">
                <a:solidFill>
                  <a:srgbClr val="FF0000"/>
                </a:solidFill>
              </a:rPr>
              <a:t> type="email" </a:t>
            </a:r>
            <a:r>
              <a:rPr lang="ms-MY" sz="2600" dirty="0">
                <a:solidFill>
                  <a:srgbClr val="0000FF"/>
                </a:solidFill>
              </a:rPr>
              <a:t>id=</a:t>
            </a:r>
            <a:r>
              <a:rPr lang="ms-MY" sz="2600" dirty="0"/>
              <a:t>"email" </a:t>
            </a:r>
            <a:r>
              <a:rPr lang="ms-MY" sz="2600" dirty="0">
                <a:solidFill>
                  <a:srgbClr val="0000FF"/>
                </a:solidFill>
              </a:rPr>
              <a:t>name=</a:t>
            </a:r>
            <a:r>
              <a:rPr lang="ms-MY" sz="2600" dirty="0"/>
              <a:t>"email"</a:t>
            </a:r>
            <a:r>
              <a:rPr lang="ms-MY" sz="2600" dirty="0">
                <a:solidFill>
                  <a:srgbClr val="FF0000"/>
                </a:solidFill>
              </a:rPr>
              <a:t> </a:t>
            </a:r>
            <a:r>
              <a:rPr lang="ms-MY" sz="2600" dirty="0">
                <a:solidFill>
                  <a:srgbClr val="0000FF"/>
                </a:solidFill>
              </a:rPr>
              <a:t>/&gt;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>
              <a:lnSpc>
                <a:spcPct val="90000"/>
              </a:lnSpc>
            </a:pPr>
            <a:r>
              <a:rPr lang="en-SG" sz="2400" dirty="0"/>
              <a:t>Define a field for an e-mail address</a:t>
            </a:r>
          </a:p>
          <a:p>
            <a:pPr>
              <a:lnSpc>
                <a:spcPct val="90000"/>
              </a:lnSpc>
            </a:pPr>
            <a:r>
              <a:rPr lang="en-SG" sz="2400" dirty="0"/>
              <a:t>It will be automatically validated when submitted</a:t>
            </a:r>
            <a:endParaRPr lang="en-GB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" t="32555" r="2623" b="3722"/>
          <a:stretch/>
        </p:blipFill>
        <p:spPr bwMode="auto">
          <a:xfrm>
            <a:off x="6240197" y="2987279"/>
            <a:ext cx="3571820" cy="1665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84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Input Type : </a:t>
            </a:r>
            <a:r>
              <a:rPr lang="en-GB" dirty="0" err="1"/>
              <a:t>url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ms-MY" sz="2600" dirty="0">
                <a:solidFill>
                  <a:srgbClr val="FF0000"/>
                </a:solidFill>
              </a:rPr>
              <a:t>     </a:t>
            </a:r>
            <a:r>
              <a:rPr lang="ms-MY" sz="2600" dirty="0">
                <a:solidFill>
                  <a:srgbClr val="0000FF"/>
                </a:solidFill>
              </a:rPr>
              <a:t>&lt;input</a:t>
            </a:r>
            <a:r>
              <a:rPr lang="ms-MY" sz="2600" dirty="0">
                <a:solidFill>
                  <a:srgbClr val="FF0000"/>
                </a:solidFill>
              </a:rPr>
              <a:t> type= "url" </a:t>
            </a:r>
            <a:r>
              <a:rPr lang="ms-MY" sz="2600" dirty="0">
                <a:solidFill>
                  <a:srgbClr val="0000FF"/>
                </a:solidFill>
              </a:rPr>
              <a:t>id=</a:t>
            </a:r>
            <a:r>
              <a:rPr lang="ms-MY" sz="2600" dirty="0"/>
              <a:t>“url" </a:t>
            </a:r>
            <a:r>
              <a:rPr lang="ms-MY" sz="2600" dirty="0">
                <a:solidFill>
                  <a:srgbClr val="0000FF"/>
                </a:solidFill>
              </a:rPr>
              <a:t>name=</a:t>
            </a:r>
            <a:r>
              <a:rPr lang="ms-MY" sz="2600" dirty="0"/>
              <a:t>“url"</a:t>
            </a:r>
            <a:r>
              <a:rPr lang="ms-MY" sz="2600" dirty="0">
                <a:solidFill>
                  <a:srgbClr val="FF0000"/>
                </a:solidFill>
              </a:rPr>
              <a:t> </a:t>
            </a:r>
            <a:r>
              <a:rPr lang="ms-MY" sz="2600" dirty="0">
                <a:solidFill>
                  <a:srgbClr val="0000FF"/>
                </a:solidFill>
              </a:rPr>
              <a:t>/&gt;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SG" sz="2400" dirty="0"/>
              <a:t>Define a field for entering a URL</a:t>
            </a:r>
          </a:p>
          <a:p>
            <a:pPr>
              <a:lnSpc>
                <a:spcPct val="90000"/>
              </a:lnSpc>
            </a:pPr>
            <a:r>
              <a:rPr lang="en-SG" sz="2400" dirty="0"/>
              <a:t>It will be automatically validated when submitted</a:t>
            </a:r>
            <a:endParaRPr lang="en-GB" sz="1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13"/>
          <a:stretch/>
        </p:blipFill>
        <p:spPr bwMode="auto">
          <a:xfrm>
            <a:off x="5884163" y="2977071"/>
            <a:ext cx="3581913" cy="2005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26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Input Type : radio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400" dirty="0">
                <a:solidFill>
                  <a:srgbClr val="0000FF"/>
                </a:solidFill>
              </a:rPr>
              <a:t>&lt;input</a:t>
            </a:r>
            <a:r>
              <a:rPr lang="en-SG" sz="2400" dirty="0"/>
              <a:t> </a:t>
            </a:r>
            <a:r>
              <a:rPr lang="en-SG" sz="2400" dirty="0">
                <a:solidFill>
                  <a:srgbClr val="FF0000"/>
                </a:solidFill>
              </a:rPr>
              <a:t>type="radio"</a:t>
            </a:r>
            <a:r>
              <a:rPr lang="en-SG" sz="2400" dirty="0"/>
              <a:t> </a:t>
            </a:r>
            <a:r>
              <a:rPr lang="en-SG" sz="2400" dirty="0">
                <a:solidFill>
                  <a:srgbClr val="0000FF"/>
                </a:solidFill>
              </a:rPr>
              <a:t>name</a:t>
            </a:r>
            <a:r>
              <a:rPr lang="en-SG" sz="2400" dirty="0"/>
              <a:t>="gender" </a:t>
            </a:r>
            <a:r>
              <a:rPr lang="en-SG" sz="2400" dirty="0">
                <a:solidFill>
                  <a:srgbClr val="0000FF"/>
                </a:solidFill>
              </a:rPr>
              <a:t>value</a:t>
            </a:r>
            <a:r>
              <a:rPr lang="en-SG" sz="2400" dirty="0"/>
              <a:t>="male" /&gt; Male&lt;</a:t>
            </a:r>
            <a:r>
              <a:rPr lang="en-SG" sz="2400" dirty="0" err="1"/>
              <a:t>br</a:t>
            </a:r>
            <a:r>
              <a:rPr lang="en-SG" sz="2400" dirty="0"/>
              <a:t> /&gt;</a:t>
            </a:r>
            <a:br>
              <a:rPr lang="en-SG" sz="2400" dirty="0"/>
            </a:br>
            <a:r>
              <a:rPr lang="en-SG" sz="2400" dirty="0">
                <a:solidFill>
                  <a:srgbClr val="0000FF"/>
                </a:solidFill>
              </a:rPr>
              <a:t>&lt;input</a:t>
            </a:r>
            <a:r>
              <a:rPr lang="en-SG" sz="2400" dirty="0"/>
              <a:t> </a:t>
            </a:r>
            <a:r>
              <a:rPr lang="en-SG" sz="2400" dirty="0">
                <a:solidFill>
                  <a:srgbClr val="FF0000"/>
                </a:solidFill>
              </a:rPr>
              <a:t>type="radio"</a:t>
            </a:r>
            <a:r>
              <a:rPr lang="en-SG" sz="2400" dirty="0"/>
              <a:t> </a:t>
            </a:r>
            <a:r>
              <a:rPr lang="en-SG" sz="2400" dirty="0">
                <a:solidFill>
                  <a:srgbClr val="0000FF"/>
                </a:solidFill>
              </a:rPr>
              <a:t>name</a:t>
            </a:r>
            <a:r>
              <a:rPr lang="en-SG" sz="2400" dirty="0"/>
              <a:t>="gender" </a:t>
            </a:r>
            <a:r>
              <a:rPr lang="en-SG" sz="2400" dirty="0">
                <a:solidFill>
                  <a:srgbClr val="0000FF"/>
                </a:solidFill>
              </a:rPr>
              <a:t>value</a:t>
            </a:r>
            <a:r>
              <a:rPr lang="en-SG" sz="2400" dirty="0"/>
              <a:t>="female" /&gt; Female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pPr>
              <a:lnSpc>
                <a:spcPct val="90000"/>
              </a:lnSpc>
            </a:pPr>
            <a:r>
              <a:rPr lang="en-SG" sz="2400" dirty="0"/>
              <a:t>Radio Buttons are used when you want the user to select </a:t>
            </a:r>
            <a:r>
              <a:rPr lang="en-SG" sz="2400" u="sng" dirty="0">
                <a:solidFill>
                  <a:srgbClr val="FF0000"/>
                </a:solidFill>
              </a:rPr>
              <a:t>one</a:t>
            </a:r>
            <a:r>
              <a:rPr lang="en-SG" sz="2400" dirty="0"/>
              <a:t> of a limited number of choices</a:t>
            </a:r>
          </a:p>
          <a:p>
            <a:pPr>
              <a:lnSpc>
                <a:spcPct val="90000"/>
              </a:lnSpc>
            </a:pPr>
            <a:r>
              <a:rPr lang="en-SG" sz="2400" dirty="0"/>
              <a:t>Only one radio button in the group can be checked at any given time</a:t>
            </a:r>
          </a:p>
          <a:p>
            <a:pPr>
              <a:lnSpc>
                <a:spcPct val="90000"/>
              </a:lnSpc>
            </a:pPr>
            <a:r>
              <a:rPr lang="en-SG" sz="2400" dirty="0"/>
              <a:t>Each radio button in the group should have a </a:t>
            </a:r>
            <a:r>
              <a:rPr lang="en-SG" sz="2400" dirty="0">
                <a:solidFill>
                  <a:srgbClr val="0000FF"/>
                </a:solidFill>
              </a:rPr>
              <a:t>unique value </a:t>
            </a:r>
            <a:r>
              <a:rPr lang="en-SG" sz="2400" dirty="0"/>
              <a:t>- the value to be sent to the server if that radio button is selected</a:t>
            </a:r>
          </a:p>
          <a:p>
            <a:pPr>
              <a:lnSpc>
                <a:spcPct val="90000"/>
              </a:lnSpc>
            </a:pPr>
            <a:r>
              <a:rPr lang="en-SG" sz="2400" dirty="0"/>
              <a:t>The </a:t>
            </a:r>
            <a:r>
              <a:rPr lang="en-SG" sz="2400" dirty="0">
                <a:solidFill>
                  <a:srgbClr val="0000FF"/>
                </a:solidFill>
              </a:rPr>
              <a:t>name</a:t>
            </a:r>
            <a:r>
              <a:rPr lang="en-SG" sz="2400" dirty="0"/>
              <a:t> attributes should be the same to indicate they are of the same group (in this e.g., </a:t>
            </a:r>
            <a:r>
              <a:rPr lang="en-SG" sz="2400" dirty="0">
                <a:solidFill>
                  <a:srgbClr val="0000FF"/>
                </a:solidFill>
              </a:rPr>
              <a:t>name</a:t>
            </a:r>
            <a:r>
              <a:rPr lang="en-SG" sz="2400" dirty="0"/>
              <a:t>="gender")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3" t="65923" r="52155" b="14908"/>
          <a:stretch/>
        </p:blipFill>
        <p:spPr bwMode="auto">
          <a:xfrm>
            <a:off x="4545008" y="2954527"/>
            <a:ext cx="1564640" cy="6299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9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Input Type : checkbox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18201"/>
            <a:ext cx="9720071" cy="4569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</a:rPr>
              <a:t> &lt;input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type="checkbox"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00FF"/>
                </a:solidFill>
              </a:rPr>
              <a:t>name=</a:t>
            </a:r>
            <a:r>
              <a:rPr lang="en-GB" sz="2000" dirty="0"/>
              <a:t>"vehicle" </a:t>
            </a:r>
            <a:r>
              <a:rPr lang="en-GB" sz="2000" dirty="0">
                <a:solidFill>
                  <a:srgbClr val="0000FF"/>
                </a:solidFill>
              </a:rPr>
              <a:t>value=</a:t>
            </a:r>
            <a:r>
              <a:rPr lang="en-GB" sz="2000" dirty="0"/>
              <a:t>"Bike" </a:t>
            </a:r>
            <a:r>
              <a:rPr lang="en-GB" sz="2000" dirty="0">
                <a:solidFill>
                  <a:srgbClr val="0000FF"/>
                </a:solidFill>
              </a:rPr>
              <a:t>/&gt;</a:t>
            </a:r>
            <a:r>
              <a:rPr lang="en-GB" sz="2000" dirty="0"/>
              <a:t> I have a bike&lt;</a:t>
            </a:r>
            <a:r>
              <a:rPr lang="en-GB" sz="2000" dirty="0" err="1"/>
              <a:t>br</a:t>
            </a:r>
            <a:r>
              <a:rPr lang="en-GB" sz="2000" dirty="0"/>
              <a:t>&gt;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dirty="0">
                <a:solidFill>
                  <a:srgbClr val="0000FF"/>
                </a:solidFill>
              </a:rPr>
              <a:t>&lt;input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type="checkbox"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00FF"/>
                </a:solidFill>
              </a:rPr>
              <a:t>name=</a:t>
            </a:r>
            <a:r>
              <a:rPr lang="en-GB" sz="2000" dirty="0"/>
              <a:t>"vehicle" </a:t>
            </a:r>
            <a:r>
              <a:rPr lang="en-GB" sz="2000" dirty="0">
                <a:solidFill>
                  <a:srgbClr val="0000FF"/>
                </a:solidFill>
              </a:rPr>
              <a:t>value=</a:t>
            </a:r>
            <a:r>
              <a:rPr lang="en-GB" sz="2000" dirty="0"/>
              <a:t>"Car" </a:t>
            </a:r>
            <a:r>
              <a:rPr lang="en-GB" sz="2000" dirty="0">
                <a:solidFill>
                  <a:srgbClr val="0000FF"/>
                </a:solidFill>
              </a:rPr>
              <a:t>/&gt;</a:t>
            </a:r>
            <a:r>
              <a:rPr lang="en-GB" sz="2000" dirty="0"/>
              <a:t> I have a car&lt;</a:t>
            </a:r>
            <a:r>
              <a:rPr lang="en-GB" sz="2000" dirty="0" err="1"/>
              <a:t>br</a:t>
            </a:r>
            <a:r>
              <a:rPr lang="en-GB" sz="2000" dirty="0"/>
              <a:t> &gt;</a:t>
            </a:r>
          </a:p>
          <a:p>
            <a:pPr marL="0" indent="0">
              <a:buNone/>
            </a:pPr>
            <a:r>
              <a:rPr lang="en-GB" sz="2000" dirty="0"/>
              <a:t>  </a:t>
            </a:r>
            <a:r>
              <a:rPr lang="en-GB" sz="2000" dirty="0">
                <a:solidFill>
                  <a:srgbClr val="0000FF"/>
                </a:solidFill>
              </a:rPr>
              <a:t>&lt;input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type="checkbox"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00FF"/>
                </a:solidFill>
              </a:rPr>
              <a:t>name=</a:t>
            </a:r>
            <a:r>
              <a:rPr lang="en-GB" sz="2000" dirty="0"/>
              <a:t>"vehicle" </a:t>
            </a:r>
            <a:r>
              <a:rPr lang="en-GB" sz="2000" dirty="0">
                <a:solidFill>
                  <a:srgbClr val="0000FF"/>
                </a:solidFill>
              </a:rPr>
              <a:t>value=</a:t>
            </a:r>
            <a:r>
              <a:rPr lang="en-GB" sz="2000" dirty="0"/>
              <a:t>"Boat" </a:t>
            </a:r>
            <a:r>
              <a:rPr lang="en-GB" sz="2000" dirty="0">
                <a:solidFill>
                  <a:srgbClr val="0000FF"/>
                </a:solidFill>
              </a:rPr>
              <a:t>/&gt;</a:t>
            </a:r>
            <a:r>
              <a:rPr lang="en-GB" sz="2000" dirty="0"/>
              <a:t> I have a boat&lt;</a:t>
            </a:r>
            <a:r>
              <a:rPr lang="en-GB" sz="2000" dirty="0" err="1"/>
              <a:t>br</a:t>
            </a:r>
            <a:r>
              <a:rPr lang="en-GB" sz="2000" dirty="0"/>
              <a:t>&gt;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SG" sz="2400" dirty="0"/>
              <a:t>Checkboxes are used when you want the user to select </a:t>
            </a:r>
            <a:r>
              <a:rPr lang="en-SG" sz="2400" u="sng" dirty="0">
                <a:solidFill>
                  <a:srgbClr val="FF0000"/>
                </a:solidFill>
              </a:rPr>
              <a:t>one or more</a:t>
            </a:r>
            <a:r>
              <a:rPr lang="en-SG" sz="2400" dirty="0"/>
              <a:t> of a limited number of choices</a:t>
            </a:r>
          </a:p>
          <a:p>
            <a:pPr>
              <a:lnSpc>
                <a:spcPct val="90000"/>
              </a:lnSpc>
            </a:pPr>
            <a:r>
              <a:rPr lang="en-SG" sz="2400" dirty="0"/>
              <a:t>Each checkbox in the group should have a </a:t>
            </a:r>
            <a:r>
              <a:rPr lang="en-SG" sz="2400" dirty="0">
                <a:solidFill>
                  <a:srgbClr val="0000FF"/>
                </a:solidFill>
              </a:rPr>
              <a:t>unique value</a:t>
            </a:r>
            <a:endParaRPr lang="en-SG" sz="2400" dirty="0"/>
          </a:p>
          <a:p>
            <a:pPr>
              <a:lnSpc>
                <a:spcPct val="90000"/>
              </a:lnSpc>
            </a:pPr>
            <a:r>
              <a:rPr lang="en-SG" sz="2400" dirty="0"/>
              <a:t>Every checkbox within the same group have the same </a:t>
            </a:r>
            <a:r>
              <a:rPr lang="en-SG" sz="2400" dirty="0">
                <a:solidFill>
                  <a:srgbClr val="0000FF"/>
                </a:solidFill>
              </a:rPr>
              <a:t>name</a:t>
            </a:r>
            <a:r>
              <a:rPr lang="en-SG" sz="2400" dirty="0"/>
              <a:t> attributes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9" t="63758" r="13906" b="14600"/>
          <a:stretch/>
        </p:blipFill>
        <p:spPr bwMode="auto">
          <a:xfrm>
            <a:off x="5075826" y="3703172"/>
            <a:ext cx="1621540" cy="8534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19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Tables is useful in present large amounts of data in rows and columns</a:t>
            </a:r>
          </a:p>
          <a:p>
            <a:r>
              <a:rPr lang="en-GB" sz="3600" dirty="0"/>
              <a:t>Tables can include numeric data, textual content, images and multimedia</a:t>
            </a:r>
          </a:p>
          <a:p>
            <a:r>
              <a:rPr lang="en-SG" sz="3600" dirty="0"/>
              <a:t>A table consists of one or several rows</a:t>
            </a:r>
          </a:p>
          <a:p>
            <a:r>
              <a:rPr lang="en-SG" sz="3600" dirty="0"/>
              <a:t>Each row has one or more columns</a:t>
            </a:r>
            <a:endParaRPr lang="en-GB" sz="3600" dirty="0"/>
          </a:p>
          <a:p>
            <a:pPr marL="0" indent="0">
              <a:buNone/>
            </a:pP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1605547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230" y="708109"/>
            <a:ext cx="10545170" cy="1143000"/>
          </a:xfrm>
        </p:spPr>
        <p:txBody>
          <a:bodyPr>
            <a:normAutofit/>
          </a:bodyPr>
          <a:lstStyle/>
          <a:p>
            <a:r>
              <a:rPr lang="en-GB" dirty="0"/>
              <a:t>Input Type : submit and reset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3104"/>
            <a:ext cx="10972800" cy="3992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s-MY" sz="2600" dirty="0">
                <a:solidFill>
                  <a:srgbClr val="FF0000"/>
                </a:solidFill>
              </a:rPr>
              <a:t>     </a:t>
            </a:r>
            <a:r>
              <a:rPr lang="ms-MY" sz="2600" dirty="0">
                <a:solidFill>
                  <a:srgbClr val="0000FF"/>
                </a:solidFill>
              </a:rPr>
              <a:t>&lt;form&gt;</a:t>
            </a:r>
            <a:br>
              <a:rPr lang="ms-MY" sz="2600" dirty="0">
                <a:solidFill>
                  <a:srgbClr val="0000FF"/>
                </a:solidFill>
              </a:rPr>
            </a:br>
            <a:r>
              <a:rPr lang="ms-MY" sz="2600" dirty="0">
                <a:solidFill>
                  <a:srgbClr val="0000FF"/>
                </a:solidFill>
              </a:rPr>
              <a:t>       ...</a:t>
            </a:r>
            <a:br>
              <a:rPr lang="en-GB" dirty="0"/>
            </a:br>
            <a:r>
              <a:rPr lang="en-GB" dirty="0"/>
              <a:t>	</a:t>
            </a:r>
            <a:r>
              <a:rPr lang="en-GB" sz="2400" dirty="0">
                <a:solidFill>
                  <a:srgbClr val="0000FF"/>
                </a:solidFill>
              </a:rPr>
              <a:t>&lt;input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type="submit"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value=</a:t>
            </a:r>
            <a:r>
              <a:rPr lang="en-GB" sz="2400" dirty="0"/>
              <a:t>"Submit" /&gt;&amp;</a:t>
            </a:r>
            <a:r>
              <a:rPr lang="en-GB" sz="2400" dirty="0" err="1"/>
              <a:t>nbsp</a:t>
            </a:r>
            <a:r>
              <a:rPr lang="en-GB" sz="2400" dirty="0"/>
              <a:t>;&amp;</a:t>
            </a:r>
            <a:r>
              <a:rPr lang="en-GB" sz="2400" dirty="0" err="1"/>
              <a:t>nbsp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400" dirty="0">
                <a:solidFill>
                  <a:srgbClr val="0000FF"/>
                </a:solidFill>
              </a:rPr>
              <a:t>&lt;input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type="reset"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value=</a:t>
            </a:r>
            <a:r>
              <a:rPr lang="en-GB" sz="2400" dirty="0"/>
              <a:t>"Reset" /&gt;</a:t>
            </a:r>
            <a:br>
              <a:rPr lang="en-GB" dirty="0"/>
            </a:br>
            <a:r>
              <a:rPr lang="en-GB" dirty="0"/>
              <a:t>      </a:t>
            </a:r>
            <a:r>
              <a:rPr lang="ms-MY" sz="2600" dirty="0">
                <a:solidFill>
                  <a:srgbClr val="0000FF"/>
                </a:solidFill>
              </a:rPr>
              <a:t>...</a:t>
            </a:r>
            <a:br>
              <a:rPr lang="en-GB" dirty="0"/>
            </a:br>
            <a:r>
              <a:rPr lang="en-GB" dirty="0"/>
              <a:t>     </a:t>
            </a:r>
            <a:r>
              <a:rPr lang="ms-MY" sz="2600" dirty="0">
                <a:solidFill>
                  <a:srgbClr val="0000FF"/>
                </a:solidFill>
              </a:rPr>
              <a:t>&lt;/form&gt;</a:t>
            </a:r>
            <a:br>
              <a:rPr lang="ms-MY" sz="2600" dirty="0">
                <a:solidFill>
                  <a:srgbClr val="0000FF"/>
                </a:solidFill>
              </a:rPr>
            </a:br>
            <a:endParaRPr lang="en-GB" dirty="0"/>
          </a:p>
          <a:p>
            <a:pPr>
              <a:lnSpc>
                <a:spcPct val="90000"/>
              </a:lnSpc>
            </a:pPr>
            <a:r>
              <a:rPr lang="en-SG" sz="2400" dirty="0"/>
              <a:t>The input type: </a:t>
            </a:r>
            <a:r>
              <a:rPr lang="en-SG" sz="2400" dirty="0">
                <a:solidFill>
                  <a:srgbClr val="FF0000"/>
                </a:solidFill>
              </a:rPr>
              <a:t>reset</a:t>
            </a:r>
            <a:r>
              <a:rPr lang="en-SG" sz="2400" dirty="0"/>
              <a:t> defines a reset button which resets all form values to default values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The input type: </a:t>
            </a:r>
            <a:r>
              <a:rPr lang="en-GB" sz="2400" dirty="0">
                <a:solidFill>
                  <a:srgbClr val="FF0000"/>
                </a:solidFill>
              </a:rPr>
              <a:t>submit</a:t>
            </a:r>
            <a:r>
              <a:rPr lang="en-GB" sz="2400" dirty="0"/>
              <a:t> defines a submit button which sends the form to the server for processing</a:t>
            </a:r>
            <a:endParaRPr lang="en-GB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" t="68710" r="52276" b="19049"/>
          <a:stretch/>
        </p:blipFill>
        <p:spPr bwMode="auto">
          <a:xfrm>
            <a:off x="7001951" y="3550697"/>
            <a:ext cx="1910720" cy="4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Input Type : button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800" dirty="0">
                <a:solidFill>
                  <a:srgbClr val="0000FF"/>
                </a:solidFill>
              </a:rPr>
              <a:t>&lt;input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FF0000"/>
                </a:solidFill>
              </a:rPr>
              <a:t>type= " button"</a:t>
            </a:r>
            <a:r>
              <a:rPr lang="en-GB" sz="2800" dirty="0"/>
              <a:t>  </a:t>
            </a:r>
            <a:r>
              <a:rPr lang="en-GB" sz="2800" dirty="0">
                <a:solidFill>
                  <a:srgbClr val="0000FF"/>
                </a:solidFill>
              </a:rPr>
              <a:t>value=</a:t>
            </a:r>
            <a:r>
              <a:rPr lang="en-GB" sz="2800" dirty="0"/>
              <a:t> "Click"  </a:t>
            </a:r>
            <a:r>
              <a:rPr lang="en-GB" sz="2800" dirty="0">
                <a:solidFill>
                  <a:srgbClr val="0000FF"/>
                </a:solidFill>
              </a:rPr>
              <a:t>/&gt;</a:t>
            </a:r>
            <a:br>
              <a:rPr lang="en-GB" sz="2400" dirty="0"/>
            </a:br>
            <a:br>
              <a:rPr lang="ms-MY" sz="2800" dirty="0">
                <a:solidFill>
                  <a:srgbClr val="0000FF"/>
                </a:solidFill>
              </a:rPr>
            </a:br>
            <a:endParaRPr lang="en-GB" sz="2400" dirty="0"/>
          </a:p>
          <a:p>
            <a:pPr>
              <a:lnSpc>
                <a:spcPct val="90000"/>
              </a:lnSpc>
            </a:pPr>
            <a:r>
              <a:rPr lang="en-SG" sz="2800" dirty="0"/>
              <a:t>The input type: </a:t>
            </a:r>
            <a:r>
              <a:rPr lang="en-SG" sz="2800" dirty="0">
                <a:solidFill>
                  <a:srgbClr val="FF0000"/>
                </a:solidFill>
              </a:rPr>
              <a:t>button</a:t>
            </a:r>
            <a:r>
              <a:rPr lang="en-SG" sz="2800" dirty="0"/>
              <a:t> defines a clickable button which can invoke a </a:t>
            </a:r>
            <a:r>
              <a:rPr lang="en-SG" sz="2800" dirty="0" err="1"/>
              <a:t>Javascript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12764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list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37765"/>
            <a:ext cx="10972800" cy="3992563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&lt;select&gt;</a:t>
            </a:r>
          </a:p>
          <a:p>
            <a:pPr marL="400050" lvl="1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  &lt;option value=</a:t>
            </a:r>
            <a:r>
              <a:rPr lang="en-GB" sz="2400" dirty="0"/>
              <a:t>"</a:t>
            </a:r>
            <a:r>
              <a:rPr lang="en-GB" sz="2400" dirty="0" err="1"/>
              <a:t>volvo</a:t>
            </a:r>
            <a:r>
              <a:rPr lang="en-GB" sz="2400" dirty="0"/>
              <a:t>"</a:t>
            </a:r>
            <a:r>
              <a:rPr lang="en-GB" sz="2400" dirty="0">
                <a:solidFill>
                  <a:srgbClr val="0000FF"/>
                </a:solidFill>
              </a:rPr>
              <a:t>&gt;</a:t>
            </a:r>
            <a:r>
              <a:rPr lang="en-GB" sz="2400" dirty="0"/>
              <a:t>Volvo</a:t>
            </a:r>
            <a:r>
              <a:rPr lang="en-GB" sz="2400" dirty="0">
                <a:solidFill>
                  <a:srgbClr val="0000FF"/>
                </a:solidFill>
              </a:rPr>
              <a:t>&lt;/option&gt;</a:t>
            </a:r>
          </a:p>
          <a:p>
            <a:pPr marL="400050" lvl="1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  &lt;option value=</a:t>
            </a:r>
            <a:r>
              <a:rPr lang="en-GB" sz="2400" dirty="0"/>
              <a:t>"</a:t>
            </a:r>
            <a:r>
              <a:rPr lang="en-GB" sz="2400" dirty="0" err="1"/>
              <a:t>saab</a:t>
            </a:r>
            <a:r>
              <a:rPr lang="en-GB" sz="2400" dirty="0"/>
              <a:t>"</a:t>
            </a:r>
            <a:r>
              <a:rPr lang="en-GB" sz="2400" dirty="0">
                <a:solidFill>
                  <a:srgbClr val="0000FF"/>
                </a:solidFill>
              </a:rPr>
              <a:t>&gt;</a:t>
            </a:r>
            <a:r>
              <a:rPr lang="en-GB" sz="2400" dirty="0"/>
              <a:t>Saab</a:t>
            </a:r>
            <a:r>
              <a:rPr lang="en-GB" sz="2400" dirty="0">
                <a:solidFill>
                  <a:srgbClr val="0000FF"/>
                </a:solidFill>
              </a:rPr>
              <a:t>&lt;/option&gt;</a:t>
            </a:r>
          </a:p>
          <a:p>
            <a:pPr marL="400050" lvl="1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  &lt;option value=</a:t>
            </a:r>
            <a:r>
              <a:rPr lang="en-GB" sz="2400" dirty="0"/>
              <a:t>"</a:t>
            </a:r>
            <a:r>
              <a:rPr lang="en-GB" sz="2400" dirty="0" err="1"/>
              <a:t>opel</a:t>
            </a:r>
            <a:r>
              <a:rPr lang="en-GB" sz="2400" dirty="0"/>
              <a:t>"</a:t>
            </a:r>
            <a:r>
              <a:rPr lang="en-GB" sz="2400" dirty="0">
                <a:solidFill>
                  <a:srgbClr val="0000FF"/>
                </a:solidFill>
              </a:rPr>
              <a:t>&gt;</a:t>
            </a:r>
            <a:r>
              <a:rPr lang="en-GB" sz="2400" dirty="0"/>
              <a:t>Opel</a:t>
            </a:r>
            <a:r>
              <a:rPr lang="en-GB" sz="2400" dirty="0">
                <a:solidFill>
                  <a:srgbClr val="0000FF"/>
                </a:solidFill>
              </a:rPr>
              <a:t>&lt;/option&gt;</a:t>
            </a:r>
          </a:p>
          <a:p>
            <a:pPr marL="400050" lvl="1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  &lt;option value=</a:t>
            </a:r>
            <a:r>
              <a:rPr lang="en-GB" sz="2400" dirty="0"/>
              <a:t>"</a:t>
            </a:r>
            <a:r>
              <a:rPr lang="en-GB" sz="2400" dirty="0" err="1"/>
              <a:t>audi</a:t>
            </a:r>
            <a:r>
              <a:rPr lang="en-GB" sz="2400" dirty="0"/>
              <a:t>"</a:t>
            </a:r>
            <a:r>
              <a:rPr lang="en-GB" sz="2400" dirty="0">
                <a:solidFill>
                  <a:srgbClr val="0000FF"/>
                </a:solidFill>
              </a:rPr>
              <a:t>&gt;</a:t>
            </a:r>
            <a:r>
              <a:rPr lang="en-GB" sz="2400" dirty="0"/>
              <a:t>Audi</a:t>
            </a:r>
            <a:r>
              <a:rPr lang="en-GB" sz="2400" dirty="0">
                <a:solidFill>
                  <a:srgbClr val="0000FF"/>
                </a:solidFill>
              </a:rPr>
              <a:t>&lt;/option&gt;</a:t>
            </a:r>
          </a:p>
          <a:p>
            <a:pPr marL="400050" lvl="1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&lt;/select&gt;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                                                  </a:t>
            </a:r>
            <a:r>
              <a:rPr lang="en-SG" sz="1050" dirty="0">
                <a:hlinkClick r:id="rId2"/>
              </a:rPr>
              <a:t>https://www.w3schools.com/tags/tryit.asp?filename=tryhtml_select</a:t>
            </a:r>
            <a:endParaRPr lang="en-SG" sz="1050" dirty="0"/>
          </a:p>
          <a:p>
            <a:pPr marL="400050" lvl="1" indent="0"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SG" sz="2800" dirty="0"/>
              <a:t>The </a:t>
            </a:r>
            <a:r>
              <a:rPr lang="en-SG" sz="2800" dirty="0">
                <a:solidFill>
                  <a:srgbClr val="FF0000"/>
                </a:solidFill>
              </a:rPr>
              <a:t>&lt;select&gt;</a:t>
            </a:r>
            <a:r>
              <a:rPr lang="en-SG" sz="2800" dirty="0"/>
              <a:t> tag is use to create a drop-down list</a:t>
            </a:r>
          </a:p>
          <a:p>
            <a:pPr>
              <a:lnSpc>
                <a:spcPct val="90000"/>
              </a:lnSpc>
            </a:pPr>
            <a:r>
              <a:rPr lang="en-SG" sz="2800" dirty="0"/>
              <a:t>It is used in conjunction with the </a:t>
            </a:r>
            <a:r>
              <a:rPr lang="en-SG" sz="2800" dirty="0">
                <a:solidFill>
                  <a:srgbClr val="FF0000"/>
                </a:solidFill>
              </a:rPr>
              <a:t>&lt;option&gt; </a:t>
            </a:r>
            <a:r>
              <a:rPr lang="en-SG" sz="2800" dirty="0"/>
              <a:t>tags</a:t>
            </a:r>
            <a:br>
              <a:rPr lang="en-SG" sz="2800" dirty="0"/>
            </a:br>
            <a:br>
              <a:rPr lang="en-SG" sz="2800" dirty="0"/>
            </a:br>
            <a:endParaRPr lang="en-SG" sz="105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1" t="62101" r="30606" b="9514"/>
          <a:stretch/>
        </p:blipFill>
        <p:spPr bwMode="auto">
          <a:xfrm>
            <a:off x="7301552" y="2133103"/>
            <a:ext cx="1364776" cy="1776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54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Textarea</a:t>
            </a:r>
            <a:r>
              <a:rPr lang="en-GB" dirty="0"/>
              <a:t> field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669" y="1962555"/>
            <a:ext cx="10972800" cy="3992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s-MY" sz="2600" dirty="0">
                <a:solidFill>
                  <a:srgbClr val="FF0000"/>
                </a:solidFill>
              </a:rPr>
              <a:t>     &lt;textarea&gt;</a:t>
            </a:r>
            <a:r>
              <a:rPr lang="ms-MY" sz="2600" dirty="0"/>
              <a:t>Enter comments</a:t>
            </a:r>
            <a:r>
              <a:rPr lang="ms-MY" sz="2600" dirty="0">
                <a:solidFill>
                  <a:srgbClr val="FF0000"/>
                </a:solidFill>
              </a:rPr>
              <a:t>&lt;/textarea&gt;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pPr>
              <a:lnSpc>
                <a:spcPct val="90000"/>
              </a:lnSpc>
            </a:pPr>
            <a:r>
              <a:rPr lang="en-SG" sz="2400" dirty="0"/>
              <a:t>Defines a multi-line text input control</a:t>
            </a:r>
          </a:p>
          <a:p>
            <a:pPr>
              <a:lnSpc>
                <a:spcPct val="90000"/>
              </a:lnSpc>
            </a:pPr>
            <a:r>
              <a:rPr lang="en-SG" sz="2400" dirty="0"/>
              <a:t>Commonly used attributes are:</a:t>
            </a:r>
          </a:p>
          <a:p>
            <a:pPr lvl="1">
              <a:lnSpc>
                <a:spcPct val="90000"/>
              </a:lnSpc>
            </a:pPr>
            <a:r>
              <a:rPr lang="en-SG" sz="2000" dirty="0"/>
              <a:t> </a:t>
            </a:r>
            <a:r>
              <a:rPr lang="en-SG" sz="2000" dirty="0">
                <a:solidFill>
                  <a:srgbClr val="FF0000"/>
                </a:solidFill>
              </a:rPr>
              <a:t>cols</a:t>
            </a:r>
            <a:r>
              <a:rPr lang="en-SG" sz="2000" dirty="0"/>
              <a:t> : specifies the visible width of a text area</a:t>
            </a:r>
          </a:p>
          <a:p>
            <a:pPr lvl="1">
              <a:lnSpc>
                <a:spcPct val="90000"/>
              </a:lnSpc>
            </a:pPr>
            <a:r>
              <a:rPr lang="en-SG" sz="2000" dirty="0"/>
              <a:t> </a:t>
            </a:r>
            <a:r>
              <a:rPr lang="en-SG" sz="2000" dirty="0">
                <a:solidFill>
                  <a:srgbClr val="FF0000"/>
                </a:solidFill>
              </a:rPr>
              <a:t>rows</a:t>
            </a:r>
            <a:r>
              <a:rPr lang="en-SG" sz="2000" dirty="0"/>
              <a:t> : specifies the visible number of lines in a text area</a:t>
            </a:r>
          </a:p>
          <a:p>
            <a:pPr lvl="1">
              <a:lnSpc>
                <a:spcPct val="90000"/>
              </a:lnSpc>
            </a:pPr>
            <a:r>
              <a:rPr lang="en-SG" sz="2000" dirty="0"/>
              <a:t> </a:t>
            </a:r>
            <a:r>
              <a:rPr lang="en-SG" sz="2000" dirty="0" err="1">
                <a:solidFill>
                  <a:srgbClr val="FF0000"/>
                </a:solidFill>
              </a:rPr>
              <a:t>maxlength</a:t>
            </a:r>
            <a:r>
              <a:rPr lang="en-SG" sz="2000" dirty="0"/>
              <a:t> : specifies the maximum number of characters allowed in     the text area</a:t>
            </a:r>
            <a:endParaRPr lang="en-SG" dirty="0"/>
          </a:p>
          <a:p>
            <a:r>
              <a:rPr lang="en-SG" sz="1600" dirty="0"/>
              <a:t>Try it yourself : </a:t>
            </a:r>
            <a:r>
              <a:rPr lang="en-SG" sz="1600" dirty="0">
                <a:hlinkClick r:id="rId2"/>
              </a:rPr>
              <a:t>https://www.w3schools.com/tags/tryit.asp?filename=tryhtml_textarea</a:t>
            </a:r>
            <a:endParaRPr lang="en-SG" sz="1600" dirty="0"/>
          </a:p>
          <a:p>
            <a:endParaRPr lang="en-GB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" t="35978" r="13156" b="15287"/>
          <a:stretch/>
        </p:blipFill>
        <p:spPr bwMode="auto">
          <a:xfrm>
            <a:off x="5974080" y="2931780"/>
            <a:ext cx="3620296" cy="13608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17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&lt;</a:t>
            </a:r>
            <a:r>
              <a:rPr lang="en-GB" dirty="0" err="1"/>
              <a:t>fieldset</a:t>
            </a:r>
            <a:r>
              <a:rPr lang="en-GB" dirty="0"/>
              <a:t>&gt; and &lt;legend&gt;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group related elements using </a:t>
            </a:r>
            <a:r>
              <a:rPr lang="en-SG" dirty="0">
                <a:solidFill>
                  <a:srgbClr val="FF0000"/>
                </a:solidFill>
              </a:rPr>
              <a:t>&lt;</a:t>
            </a:r>
            <a:r>
              <a:rPr lang="en-GB" b="1" dirty="0" err="1">
                <a:solidFill>
                  <a:srgbClr val="FF0000"/>
                </a:solidFill>
              </a:rPr>
              <a:t>fieldset</a:t>
            </a:r>
            <a:r>
              <a:rPr lang="en-GB" b="1" dirty="0">
                <a:solidFill>
                  <a:srgbClr val="FF0000"/>
                </a:solidFill>
              </a:rPr>
              <a:t>&gt;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&lt;</a:t>
            </a:r>
            <a:r>
              <a:rPr lang="en-GB" b="1" dirty="0">
                <a:solidFill>
                  <a:srgbClr val="FF0000"/>
                </a:solidFill>
              </a:rPr>
              <a:t>legend&gt;</a:t>
            </a:r>
            <a:endParaRPr lang="en-SG" dirty="0"/>
          </a:p>
          <a:p>
            <a:endParaRPr lang="en-S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7635" y="3154680"/>
            <a:ext cx="733672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9409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&lt;</a:t>
            </a:r>
            <a:r>
              <a:rPr lang="en-GB" dirty="0" err="1"/>
              <a:t>fieldset</a:t>
            </a:r>
            <a:r>
              <a:rPr lang="en-GB" dirty="0"/>
              <a:t>&gt; and &lt;legend&gt;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group related elements using </a:t>
            </a:r>
            <a:r>
              <a:rPr lang="en-SG" dirty="0">
                <a:solidFill>
                  <a:srgbClr val="FF0000"/>
                </a:solidFill>
              </a:rPr>
              <a:t>&lt;</a:t>
            </a:r>
            <a:r>
              <a:rPr lang="en-GB" b="1" dirty="0" err="1">
                <a:solidFill>
                  <a:srgbClr val="FF0000"/>
                </a:solidFill>
              </a:rPr>
              <a:t>fieldset</a:t>
            </a:r>
            <a:r>
              <a:rPr lang="en-GB" b="1" dirty="0">
                <a:solidFill>
                  <a:srgbClr val="FF0000"/>
                </a:solidFill>
              </a:rPr>
              <a:t>&gt;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&lt;</a:t>
            </a:r>
            <a:r>
              <a:rPr lang="en-GB" b="1" dirty="0">
                <a:solidFill>
                  <a:srgbClr val="FF0000"/>
                </a:solidFill>
              </a:rPr>
              <a:t>legend&gt;</a:t>
            </a:r>
            <a:endParaRPr lang="en-SG" dirty="0"/>
          </a:p>
          <a:p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2043753" y="2817209"/>
            <a:ext cx="8458200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&lt;legend&gt;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Address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&lt;/legend&gt;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&lt;label for="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"&gt;Block&lt;/label&gt;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&lt;input type="text" id="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size="3"/&gt;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&lt;label for="street"&gt;Street&lt;/label&gt;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&lt;input type="text" id="street" name="street" size="30"/&gt;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&lt;label for="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houseno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"&gt;House No&lt;/label&gt;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&lt;input type="text" id="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houseno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name="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houseno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size="5"/&gt;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&lt;label for="postcode"&gt;Postcode&lt;/label&gt;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&lt;input type="text" id="postcode" name="postcode" size="6"/&gt;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791230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Sending the form data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600" dirty="0"/>
              <a:t>So far, we have not learned how to actually send the data for processing at the web server</a:t>
            </a:r>
          </a:p>
          <a:p>
            <a:r>
              <a:rPr lang="en-SG" sz="2600" dirty="0"/>
              <a:t>The </a:t>
            </a:r>
            <a:r>
              <a:rPr lang="en-SG" sz="2600" dirty="0">
                <a:solidFill>
                  <a:srgbClr val="0000FF"/>
                </a:solidFill>
              </a:rPr>
              <a:t>&lt;form&gt;</a:t>
            </a:r>
            <a:r>
              <a:rPr lang="en-SG" sz="2600" dirty="0"/>
              <a:t> tag has two main attributes: </a:t>
            </a:r>
            <a:r>
              <a:rPr lang="en-SG" sz="2600" dirty="0">
                <a:solidFill>
                  <a:srgbClr val="FF0000"/>
                </a:solidFill>
              </a:rPr>
              <a:t>action</a:t>
            </a:r>
            <a:r>
              <a:rPr lang="en-SG" sz="2600" dirty="0"/>
              <a:t> and </a:t>
            </a:r>
            <a:r>
              <a:rPr lang="en-SG" sz="2600" dirty="0">
                <a:solidFill>
                  <a:srgbClr val="FF0000"/>
                </a:solidFill>
              </a:rPr>
              <a:t>method</a:t>
            </a:r>
          </a:p>
          <a:p>
            <a:pPr>
              <a:buClr>
                <a:schemeClr val="bg1"/>
              </a:buClr>
            </a:pPr>
            <a:r>
              <a:rPr lang="en-SG" sz="2600" dirty="0"/>
              <a:t>Example:</a:t>
            </a:r>
            <a:br>
              <a:rPr lang="en-SG" sz="2600" dirty="0"/>
            </a:br>
            <a:r>
              <a:rPr lang="en-SG" sz="2600" dirty="0">
                <a:solidFill>
                  <a:srgbClr val="0000FF"/>
                </a:solidFill>
              </a:rPr>
              <a:t>&lt;form</a:t>
            </a:r>
            <a:r>
              <a:rPr lang="en-SG" sz="2600" dirty="0"/>
              <a:t> </a:t>
            </a:r>
            <a:r>
              <a:rPr lang="en-SG" sz="2600" dirty="0">
                <a:solidFill>
                  <a:srgbClr val="FF0000"/>
                </a:solidFill>
              </a:rPr>
              <a:t>action</a:t>
            </a:r>
            <a:r>
              <a:rPr lang="en-SG" sz="2600" dirty="0"/>
              <a:t>="processform.aspx" </a:t>
            </a:r>
            <a:r>
              <a:rPr lang="en-SG" sz="2600" dirty="0">
                <a:solidFill>
                  <a:srgbClr val="FF0000"/>
                </a:solidFill>
              </a:rPr>
              <a:t>method</a:t>
            </a:r>
            <a:r>
              <a:rPr lang="en-SG" sz="2600" dirty="0"/>
              <a:t>= "get" </a:t>
            </a:r>
            <a:r>
              <a:rPr lang="en-SG" sz="2600" dirty="0">
                <a:solidFill>
                  <a:srgbClr val="0000FF"/>
                </a:solidFill>
              </a:rPr>
              <a:t>&gt;</a:t>
            </a:r>
          </a:p>
          <a:p>
            <a:pPr>
              <a:buClr>
                <a:schemeClr val="bg1"/>
              </a:buClr>
            </a:pPr>
            <a:r>
              <a:rPr lang="en-SG" sz="2600" dirty="0"/>
              <a:t>	Username:</a:t>
            </a:r>
          </a:p>
          <a:p>
            <a:pPr>
              <a:buClr>
                <a:schemeClr val="bg1"/>
              </a:buClr>
            </a:pPr>
            <a:r>
              <a:rPr lang="en-SG" sz="2600" dirty="0"/>
              <a:t>	</a:t>
            </a:r>
            <a:r>
              <a:rPr lang="en-SG" sz="2600" dirty="0">
                <a:solidFill>
                  <a:srgbClr val="0000FF"/>
                </a:solidFill>
              </a:rPr>
              <a:t>&lt;input</a:t>
            </a:r>
            <a:r>
              <a:rPr lang="en-SG" sz="2600" dirty="0"/>
              <a:t> type="text" name="user"</a:t>
            </a:r>
            <a:r>
              <a:rPr lang="en-SG" sz="2600" dirty="0">
                <a:solidFill>
                  <a:srgbClr val="0000FF"/>
                </a:solidFill>
              </a:rPr>
              <a:t>/&gt;</a:t>
            </a:r>
          </a:p>
          <a:p>
            <a:pPr>
              <a:buClr>
                <a:schemeClr val="bg1"/>
              </a:buClr>
            </a:pPr>
            <a:r>
              <a:rPr lang="en-SG" sz="2600" dirty="0"/>
              <a:t>	</a:t>
            </a:r>
            <a:r>
              <a:rPr lang="en-SG" sz="2600" dirty="0">
                <a:solidFill>
                  <a:srgbClr val="0000FF"/>
                </a:solidFill>
              </a:rPr>
              <a:t>&lt;input</a:t>
            </a:r>
            <a:r>
              <a:rPr lang="en-SG" sz="2600" dirty="0"/>
              <a:t> type="submit" value="Submit"</a:t>
            </a:r>
            <a:r>
              <a:rPr lang="en-SG" sz="2600" dirty="0">
                <a:solidFill>
                  <a:srgbClr val="0000FF"/>
                </a:solidFill>
              </a:rPr>
              <a:t>/&gt;</a:t>
            </a:r>
          </a:p>
          <a:p>
            <a:pPr>
              <a:buClr>
                <a:schemeClr val="bg1"/>
              </a:buClr>
            </a:pPr>
            <a:r>
              <a:rPr lang="en-SG" sz="2600" dirty="0">
                <a:solidFill>
                  <a:srgbClr val="0000FF"/>
                </a:solidFill>
              </a:rPr>
              <a:t>&lt;/form&gt;</a:t>
            </a:r>
            <a:r>
              <a:rPr lang="en-SG" sz="2600" dirty="0"/>
              <a:t> </a:t>
            </a:r>
          </a:p>
          <a:p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276337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action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600" dirty="0"/>
              <a:t>The</a:t>
            </a:r>
            <a:r>
              <a:rPr lang="en-SG" sz="2600" dirty="0">
                <a:solidFill>
                  <a:srgbClr val="FF0000"/>
                </a:solidFill>
              </a:rPr>
              <a:t> action</a:t>
            </a:r>
            <a:r>
              <a:rPr lang="en-SG" sz="2600" dirty="0"/>
              <a:t> attribute specifies where to send the form-data when a form is submitted</a:t>
            </a:r>
          </a:p>
          <a:p>
            <a:endParaRPr lang="en-SG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7" t="59739" r="3508" b="4994"/>
          <a:stretch/>
        </p:blipFill>
        <p:spPr bwMode="auto">
          <a:xfrm>
            <a:off x="2712719" y="3119340"/>
            <a:ext cx="7302317" cy="3006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12719" y="6264307"/>
            <a:ext cx="6204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>
                <a:hlinkClick r:id="rId3"/>
              </a:rPr>
              <a:t>https://www.w3schools.com/tags/tryit.asp?filename=tryhtml_form_action</a:t>
            </a:r>
            <a:endParaRPr lang="en-SG" sz="1600" dirty="0"/>
          </a:p>
          <a:p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930696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action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spcBef>
                <a:spcPct val="30000"/>
              </a:spcBef>
            </a:pPr>
            <a:r>
              <a:rPr lang="en-GB" sz="2400" dirty="0"/>
              <a:t>To send the form data through email </a:t>
            </a:r>
          </a:p>
          <a:p>
            <a:pPr marL="609600" indent="-609600">
              <a:spcBef>
                <a:spcPct val="30000"/>
              </a:spcBef>
            </a:pPr>
            <a:r>
              <a:rPr lang="en-GB" sz="2400" dirty="0"/>
              <a:t>For example:</a:t>
            </a:r>
          </a:p>
          <a:p>
            <a:pPr marL="609600" indent="-609600">
              <a:spcBef>
                <a:spcPct val="30000"/>
              </a:spcBef>
              <a:buNone/>
            </a:pPr>
            <a:r>
              <a:rPr lang="en-GB" sz="2400" dirty="0"/>
              <a:t>	</a:t>
            </a:r>
            <a:r>
              <a:rPr lang="en-GB" sz="2400" b="1" dirty="0"/>
              <a:t>&lt;form name=“input” method=“post” action=“mailto:chin_kia_su@yahoo.com.sg”&gt;</a:t>
            </a:r>
          </a:p>
          <a:p>
            <a:pPr marL="609600" indent="-609600">
              <a:spcBef>
                <a:spcPct val="30000"/>
              </a:spcBef>
              <a:buNone/>
            </a:pPr>
            <a:r>
              <a:rPr lang="en-GB" sz="2400" dirty="0"/>
              <a:t>	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54196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method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600" dirty="0"/>
              <a:t>The</a:t>
            </a:r>
            <a:r>
              <a:rPr lang="en-SG" sz="2600" dirty="0">
                <a:solidFill>
                  <a:srgbClr val="FF0000"/>
                </a:solidFill>
              </a:rPr>
              <a:t> method</a:t>
            </a:r>
            <a:r>
              <a:rPr lang="en-SG" sz="2600" dirty="0"/>
              <a:t> attribute specifies the HTTP method to use when the form is submitted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7542" y="5819650"/>
            <a:ext cx="89493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/>
              <a:t>Source: </a:t>
            </a:r>
            <a:r>
              <a:rPr lang="en-SG" sz="1600" dirty="0">
                <a:hlinkClick r:id="rId3"/>
              </a:rPr>
              <a:t>https://www.w3schools.com/tags/att_form_method.asp</a:t>
            </a:r>
            <a:endParaRPr lang="en-SG" sz="1600" dirty="0"/>
          </a:p>
          <a:p>
            <a:endParaRPr lang="en-SG" sz="1600" dirty="0"/>
          </a:p>
          <a:p>
            <a:endParaRPr lang="en-SG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1" t="55853" r="18918" b="16653"/>
          <a:stretch/>
        </p:blipFill>
        <p:spPr bwMode="auto">
          <a:xfrm>
            <a:off x="2467542" y="3130013"/>
            <a:ext cx="7597591" cy="2430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46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Elements</a:t>
            </a:r>
            <a:endParaRPr lang="en-US" dirty="0"/>
          </a:p>
        </p:txBody>
      </p:sp>
      <p:pic>
        <p:nvPicPr>
          <p:cNvPr id="242691" name="Picture 3" descr="66f3-05a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tretch/>
        </p:blipFill>
        <p:spPr>
          <a:xfrm>
            <a:off x="3202252" y="2286000"/>
            <a:ext cx="5363633" cy="4022725"/>
          </a:xfrm>
          <a:noFill/>
          <a:ln/>
        </p:spPr>
      </p:pic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2657192" y="4890224"/>
            <a:ext cx="10365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row</a:t>
            </a:r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 flipV="1">
            <a:off x="3175443" y="3710437"/>
            <a:ext cx="738188" cy="129614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8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method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600" dirty="0"/>
              <a:t>if </a:t>
            </a:r>
            <a:r>
              <a:rPr lang="en-SG" sz="2600" b="1" dirty="0">
                <a:solidFill>
                  <a:srgbClr val="FF0000"/>
                </a:solidFill>
              </a:rPr>
              <a:t>method="get"</a:t>
            </a:r>
            <a:r>
              <a:rPr lang="en-SG" sz="2600" dirty="0"/>
              <a:t>, the data are sent to the web server as name-value pairs at the end of the URL indicated in the action attribute</a:t>
            </a:r>
          </a:p>
          <a:p>
            <a:r>
              <a:rPr lang="en-SG" sz="2600" dirty="0"/>
              <a:t>URL consists of the destination and a </a:t>
            </a:r>
            <a:r>
              <a:rPr lang="en-SG" sz="2600" b="1" dirty="0">
                <a:solidFill>
                  <a:srgbClr val="C00000"/>
                </a:solidFill>
              </a:rPr>
              <a:t>query string</a:t>
            </a:r>
            <a:r>
              <a:rPr lang="en-SG" sz="2600" dirty="0"/>
              <a:t>, for example:	</a:t>
            </a:r>
          </a:p>
          <a:p>
            <a:pPr marL="0" indent="0">
              <a:buNone/>
            </a:pPr>
            <a:r>
              <a:rPr lang="en-SG" sz="2600" dirty="0"/>
              <a:t>	</a:t>
            </a:r>
            <a:r>
              <a:rPr lang="en-SG" sz="2600" dirty="0" err="1"/>
              <a:t>processform.aspx?user</a:t>
            </a:r>
            <a:r>
              <a:rPr lang="en-SG" sz="2600" dirty="0"/>
              <a:t>=</a:t>
            </a:r>
            <a:r>
              <a:rPr lang="en-SG" sz="2600" dirty="0" err="1"/>
              <a:t>ChinKiaSu</a:t>
            </a:r>
            <a:endParaRPr lang="en-SG" sz="2600" dirty="0"/>
          </a:p>
          <a:p>
            <a:r>
              <a:rPr lang="en-GB" sz="2600" dirty="0"/>
              <a:t>As the length of URL is limited (</a:t>
            </a:r>
            <a:r>
              <a:rPr lang="en-SG" sz="2600" dirty="0"/>
              <a:t>URLs over 2,000 characters will not work in the most popular web browsers ), there is a limit in the length and numbers of data </a:t>
            </a:r>
          </a:p>
          <a:p>
            <a:r>
              <a:rPr lang="en-SG" sz="2600" dirty="0"/>
              <a:t>As query string is visible, may not be suitable for sending sensitive data too</a:t>
            </a:r>
          </a:p>
        </p:txBody>
      </p:sp>
    </p:spTree>
    <p:extLst>
      <p:ext uri="{BB962C8B-B14F-4D97-AF65-F5344CB8AC3E}">
        <p14:creationId xmlns:p14="http://schemas.microsoft.com/office/powerpoint/2010/main" val="2863907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method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600" dirty="0"/>
              <a:t>If </a:t>
            </a:r>
            <a:r>
              <a:rPr lang="en-SG" sz="2600" b="1" dirty="0">
                <a:solidFill>
                  <a:srgbClr val="FF0000"/>
                </a:solidFill>
              </a:rPr>
              <a:t>method="post"</a:t>
            </a:r>
            <a:r>
              <a:rPr lang="en-SG" sz="2600" dirty="0"/>
              <a:t>, the data are sent as name-value pairs to the web server in the request body (not visible in URL), usually be sent as a separate data stream.  </a:t>
            </a:r>
          </a:p>
          <a:p>
            <a:r>
              <a:rPr lang="en-SG" sz="2600" dirty="0"/>
              <a:t>For the same example, if </a:t>
            </a:r>
            <a:r>
              <a:rPr lang="en-SG" sz="2600" b="1" dirty="0">
                <a:solidFill>
                  <a:srgbClr val="FF0000"/>
                </a:solidFill>
              </a:rPr>
              <a:t>method="post"</a:t>
            </a:r>
            <a:r>
              <a:rPr lang="en-SG" sz="2600" dirty="0"/>
              <a:t> is used, the following content is sent to the Web server:</a:t>
            </a:r>
          </a:p>
          <a:p>
            <a:pPr marL="0" indent="0">
              <a:buNone/>
            </a:pPr>
            <a:r>
              <a:rPr lang="en-SG" sz="2600" dirty="0"/>
              <a:t>		user=</a:t>
            </a:r>
            <a:r>
              <a:rPr lang="en-SG" sz="2600" dirty="0" err="1"/>
              <a:t>ChinKiaSu</a:t>
            </a:r>
            <a:endParaRPr lang="en-SG" sz="2600" dirty="0"/>
          </a:p>
          <a:p>
            <a:r>
              <a:rPr lang="en-SG" sz="2600" dirty="0"/>
              <a:t>If there are more than one piece of data, the &amp; sign is used to separate them, for example:</a:t>
            </a:r>
          </a:p>
          <a:p>
            <a:pPr marL="0" indent="0">
              <a:buNone/>
            </a:pPr>
            <a:r>
              <a:rPr lang="en-SG" sz="2600" dirty="0"/>
              <a:t>		user=</a:t>
            </a:r>
            <a:r>
              <a:rPr lang="en-SG" sz="2600" dirty="0" err="1"/>
              <a:t>ChinKiaSu&amp;password</a:t>
            </a:r>
            <a:r>
              <a:rPr lang="en-SG" sz="2600" dirty="0"/>
              <a:t>=</a:t>
            </a:r>
            <a:r>
              <a:rPr lang="en-SG" sz="2600" dirty="0" err="1"/>
              <a:t>kiasiking</a:t>
            </a: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740069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Video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0000" y="2084832"/>
            <a:ext cx="9428328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dirty="0"/>
              <a:t>&lt;video </a:t>
            </a:r>
            <a:r>
              <a:rPr lang="en-SG" sz="2800" dirty="0" err="1"/>
              <a:t>src</a:t>
            </a:r>
            <a:r>
              <a:rPr lang="en-SG" sz="2800" dirty="0"/>
              <a:t>="../multimedia/BigBuck.ogg" </a:t>
            </a:r>
            <a:r>
              <a:rPr lang="en-SG" sz="2800" dirty="0" err="1"/>
              <a:t>autoplay</a:t>
            </a:r>
            <a:r>
              <a:rPr lang="en-SG" sz="2800" dirty="0"/>
              <a:t>&gt;&lt;/video&gt;</a:t>
            </a:r>
          </a:p>
          <a:p>
            <a:pPr marL="0" indent="0">
              <a:buNone/>
            </a:pPr>
            <a:endParaRPr lang="en-SG" sz="2800" dirty="0"/>
          </a:p>
          <a:p>
            <a:pPr marL="0" indent="0">
              <a:buNone/>
            </a:pPr>
            <a:r>
              <a:rPr lang="en-SG" sz="2800" dirty="0"/>
              <a:t>&lt;video </a:t>
            </a:r>
            <a:r>
              <a:rPr lang="en-SG" sz="2800" dirty="0" err="1"/>
              <a:t>src</a:t>
            </a:r>
            <a:r>
              <a:rPr lang="en-SG" sz="2800" dirty="0"/>
              <a:t>="../multimedia/BigBuck.ogg" width="320" height="180" poster="poster320.jpg" controls&gt;&lt;/video&gt;</a:t>
            </a:r>
          </a:p>
        </p:txBody>
      </p:sp>
    </p:spTree>
    <p:extLst>
      <p:ext uri="{BB962C8B-B14F-4D97-AF65-F5344CB8AC3E}">
        <p14:creationId xmlns:p14="http://schemas.microsoft.com/office/powerpoint/2010/main" val="975941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Video: additional attributes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994" y="2242783"/>
            <a:ext cx="9441976" cy="4463752"/>
          </a:xfrm>
        </p:spPr>
        <p:txBody>
          <a:bodyPr>
            <a:normAutofit/>
          </a:bodyPr>
          <a:lstStyle/>
          <a:p>
            <a:r>
              <a:rPr lang="en-GB" dirty="0"/>
              <a:t>muted</a:t>
            </a:r>
            <a:endParaRPr lang="en-GB" sz="2200" i="1" dirty="0"/>
          </a:p>
          <a:p>
            <a:pPr lvl="1"/>
            <a:r>
              <a:rPr lang="en-SG" dirty="0"/>
              <a:t>Specifies that the audio output of the video should be muted</a:t>
            </a:r>
            <a:endParaRPr lang="en-GB" dirty="0"/>
          </a:p>
          <a:p>
            <a:r>
              <a:rPr lang="en-GB" dirty="0"/>
              <a:t>loop</a:t>
            </a:r>
          </a:p>
          <a:p>
            <a:pPr lvl="1"/>
            <a:r>
              <a:rPr lang="en-SG" dirty="0"/>
              <a:t>Value is </a:t>
            </a:r>
            <a:r>
              <a:rPr lang="en-SG" b="1" i="1" dirty="0"/>
              <a:t>loop</a:t>
            </a:r>
            <a:r>
              <a:rPr lang="en-SG" dirty="0"/>
              <a:t>. Specifies that the video will start over again, every time it is finished</a:t>
            </a:r>
            <a:endParaRPr lang="en-GB" dirty="0"/>
          </a:p>
          <a:p>
            <a:r>
              <a:rPr lang="en-GB" dirty="0"/>
              <a:t>preload</a:t>
            </a:r>
          </a:p>
          <a:p>
            <a:pPr lvl="1"/>
            <a:r>
              <a:rPr lang="en-GB" dirty="0"/>
              <a:t>Value can be </a:t>
            </a:r>
            <a:r>
              <a:rPr lang="en-GB" b="1" i="1" dirty="0"/>
              <a:t>auto, metadata, none</a:t>
            </a:r>
            <a:r>
              <a:rPr lang="en-GB" dirty="0"/>
              <a:t>. Specify when should be video be loaded. </a:t>
            </a:r>
          </a:p>
          <a:p>
            <a:r>
              <a:rPr lang="en-GB" dirty="0"/>
              <a:t>poster</a:t>
            </a:r>
          </a:p>
          <a:p>
            <a:pPr lvl="1"/>
            <a:r>
              <a:rPr lang="en-SG" dirty="0"/>
              <a:t>Specifies an image to be shown while the video is downloading, or until the user hits the play button</a:t>
            </a:r>
            <a:endParaRPr lang="en-GB" dirty="0"/>
          </a:p>
          <a:p>
            <a:endParaRPr lang="en-GB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2940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Fall back to support older browser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3974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/>
              <a:t>&lt;video width="320" height="240" controls="controls"&gt;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  &lt;source </a:t>
            </a:r>
            <a:r>
              <a:rPr lang="en-SG" sz="2400" dirty="0" err="1"/>
              <a:t>src</a:t>
            </a:r>
            <a:r>
              <a:rPr lang="en-SG" sz="2400" dirty="0"/>
              <a:t>="movie.mp4" type="video/mp4" /&gt;</a:t>
            </a:r>
          </a:p>
          <a:p>
            <a:pPr marL="0" indent="0">
              <a:buNone/>
            </a:pPr>
            <a:r>
              <a:rPr lang="en-SG" sz="2400" dirty="0"/>
              <a:t>  &lt;source </a:t>
            </a:r>
            <a:r>
              <a:rPr lang="en-SG" sz="2400" dirty="0" err="1"/>
              <a:t>src</a:t>
            </a:r>
            <a:r>
              <a:rPr lang="en-SG" sz="2400" dirty="0"/>
              <a:t>="movie.ogg" type="video/</a:t>
            </a:r>
            <a:r>
              <a:rPr lang="en-SG" sz="2400" dirty="0" err="1"/>
              <a:t>ogg</a:t>
            </a:r>
            <a:r>
              <a:rPr lang="en-SG" sz="2400" dirty="0"/>
              <a:t>" /&gt;</a:t>
            </a:r>
          </a:p>
          <a:p>
            <a:pPr marL="0" indent="0">
              <a:buNone/>
            </a:pPr>
            <a:r>
              <a:rPr lang="en-GB" sz="2400" dirty="0"/>
              <a:t> &lt;h1&gt;&lt;a </a:t>
            </a:r>
            <a:r>
              <a:rPr lang="en-GB" sz="2400" dirty="0" err="1"/>
              <a:t>href</a:t>
            </a:r>
            <a:r>
              <a:rPr lang="en-GB" sz="2400" dirty="0"/>
              <a:t> ="movie.mp4"&gt;Download the video&lt;/a&gt;&lt;/h1&gt;</a:t>
            </a:r>
            <a:endParaRPr lang="en-SG" sz="2400" dirty="0"/>
          </a:p>
          <a:p>
            <a:pPr marL="0" indent="0">
              <a:buNone/>
            </a:pPr>
            <a:r>
              <a:rPr lang="en-SG" sz="2400" dirty="0"/>
              <a:t>  Your browser does not support the video tag.</a:t>
            </a:r>
          </a:p>
          <a:p>
            <a:pPr marL="0" indent="0">
              <a:buNone/>
            </a:pPr>
            <a:endParaRPr lang="en-SG" sz="2400" dirty="0"/>
          </a:p>
          <a:p>
            <a:pPr marL="0" indent="0">
              <a:buNone/>
            </a:pPr>
            <a:r>
              <a:rPr lang="en-SG" sz="2400" dirty="0"/>
              <a:t>&lt;/video&gt;</a:t>
            </a:r>
          </a:p>
        </p:txBody>
      </p:sp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8256241" y="6093296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hlinkClick r:id="rId4" action="ppaction://hlinkfile"/>
              </a:rPr>
              <a:t>show</a:t>
            </a:r>
            <a:endParaRPr lang="en-S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29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Audio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GB" sz="2800" dirty="0"/>
              <a:t>&lt;audio </a:t>
            </a:r>
            <a:r>
              <a:rPr lang="en-GB" sz="2800" dirty="0" err="1"/>
              <a:t>autoplay</a:t>
            </a:r>
            <a:r>
              <a:rPr lang="en-GB" sz="2800" dirty="0"/>
              <a:t> </a:t>
            </a:r>
            <a:r>
              <a:rPr lang="en-GB" sz="2800" dirty="0" err="1"/>
              <a:t>src</a:t>
            </a:r>
            <a:r>
              <a:rPr lang="en-GB" sz="2800" dirty="0"/>
              <a:t>="../multimedia/onlytime.mp3" /&gt;</a:t>
            </a:r>
          </a:p>
          <a:p>
            <a:pPr marL="0" indent="0">
              <a:buNone/>
            </a:pPr>
            <a:endParaRPr lang="en-SG" sz="2800" dirty="0"/>
          </a:p>
          <a:p>
            <a:pPr marL="0" indent="0">
              <a:buNone/>
            </a:pPr>
            <a:r>
              <a:rPr lang="en-SG" sz="2800" dirty="0"/>
              <a:t>&lt;audio controls&gt;</a:t>
            </a:r>
          </a:p>
          <a:p>
            <a:pPr marL="0" indent="0">
              <a:buNone/>
            </a:pPr>
            <a:r>
              <a:rPr lang="en-SG" sz="2800" dirty="0"/>
              <a:t>    &lt;source </a:t>
            </a:r>
            <a:r>
              <a:rPr lang="en-SG" sz="2800" dirty="0" err="1"/>
              <a:t>src</a:t>
            </a:r>
            <a:r>
              <a:rPr lang="en-SG" sz="2800" dirty="0"/>
              <a:t>='../multimedia/BigBuck.ogg' /&gt;</a:t>
            </a:r>
          </a:p>
          <a:p>
            <a:pPr marL="0" indent="0">
              <a:buNone/>
            </a:pPr>
            <a:r>
              <a:rPr lang="en-SG" sz="2800" dirty="0"/>
              <a:t>    &lt;source </a:t>
            </a:r>
            <a:r>
              <a:rPr lang="en-SG" sz="2800" dirty="0" err="1"/>
              <a:t>src</a:t>
            </a:r>
            <a:r>
              <a:rPr lang="en-SG" sz="2800" dirty="0"/>
              <a:t>='../multimedia/BigBuck.mp3' /&gt;</a:t>
            </a:r>
          </a:p>
          <a:p>
            <a:pPr marL="0" indent="0">
              <a:buNone/>
            </a:pPr>
            <a:r>
              <a:rPr lang="en-SG" sz="2800" dirty="0"/>
              <a:t>	&lt;h1&gt;Your browser cannot play&lt;/h1&gt;</a:t>
            </a:r>
          </a:p>
          <a:p>
            <a:pPr marL="0" indent="0">
              <a:buNone/>
            </a:pPr>
            <a:r>
              <a:rPr lang="en-SG" sz="2800" dirty="0"/>
              <a:t>&lt;/audio&gt;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60297" y="6525344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hlinkClick r:id="rId2" action="ppaction://hlinkfile"/>
              </a:rPr>
              <a:t>show</a:t>
            </a:r>
            <a:endParaRPr lang="en-S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14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Audio: additional attributes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88191"/>
            <a:ext cx="9047920" cy="4463752"/>
          </a:xfrm>
        </p:spPr>
        <p:txBody>
          <a:bodyPr>
            <a:normAutofit/>
          </a:bodyPr>
          <a:lstStyle/>
          <a:p>
            <a:r>
              <a:rPr lang="en-GB" dirty="0" err="1"/>
              <a:t>autoplay</a:t>
            </a:r>
            <a:endParaRPr lang="en-GB" dirty="0"/>
          </a:p>
          <a:p>
            <a:pPr lvl="1"/>
            <a:r>
              <a:rPr lang="en-SG" dirty="0"/>
              <a:t>Specifies that the audio will start playing as soon as it is ready</a:t>
            </a:r>
          </a:p>
          <a:p>
            <a:r>
              <a:rPr lang="en-GB" dirty="0"/>
              <a:t>muted</a:t>
            </a:r>
            <a:endParaRPr lang="en-GB" sz="2600" i="1" dirty="0"/>
          </a:p>
          <a:p>
            <a:pPr lvl="1"/>
            <a:r>
              <a:rPr lang="en-SG" dirty="0"/>
              <a:t>Specifies that the audio should be muted</a:t>
            </a:r>
            <a:endParaRPr lang="en-GB" dirty="0"/>
          </a:p>
          <a:p>
            <a:r>
              <a:rPr lang="en-GB" dirty="0"/>
              <a:t>loop</a:t>
            </a:r>
          </a:p>
          <a:p>
            <a:pPr lvl="1"/>
            <a:r>
              <a:rPr lang="en-SG" dirty="0"/>
              <a:t>Value is </a:t>
            </a:r>
            <a:r>
              <a:rPr lang="en-SG" b="1" i="1" dirty="0"/>
              <a:t>loop</a:t>
            </a:r>
            <a:r>
              <a:rPr lang="en-SG" dirty="0"/>
              <a:t>. Specifies that the audio will start over again, every time it is finished</a:t>
            </a:r>
            <a:endParaRPr lang="en-GB" dirty="0"/>
          </a:p>
          <a:p>
            <a:r>
              <a:rPr lang="en-GB" dirty="0"/>
              <a:t>preload</a:t>
            </a:r>
          </a:p>
          <a:p>
            <a:pPr lvl="1"/>
            <a:r>
              <a:rPr lang="en-GB" dirty="0"/>
              <a:t>Value can be </a:t>
            </a:r>
            <a:r>
              <a:rPr lang="en-GB" b="1" i="1" dirty="0"/>
              <a:t>auto, metadata, none</a:t>
            </a:r>
            <a:r>
              <a:rPr lang="en-GB" dirty="0"/>
              <a:t>. Specify when should be </a:t>
            </a:r>
            <a:r>
              <a:rPr lang="en-SG"/>
              <a:t>audio</a:t>
            </a:r>
            <a:r>
              <a:rPr lang="en-GB"/>
              <a:t> </a:t>
            </a:r>
            <a:r>
              <a:rPr lang="en-GB" dirty="0"/>
              <a:t>be loaded. </a:t>
            </a:r>
          </a:p>
          <a:p>
            <a:endParaRPr lang="en-GB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7414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955" y="827964"/>
            <a:ext cx="8229600" cy="1143000"/>
          </a:xfrm>
        </p:spPr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iframe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955" y="2254041"/>
            <a:ext cx="8229600" cy="3992563"/>
          </a:xfrm>
        </p:spPr>
        <p:txBody>
          <a:bodyPr/>
          <a:lstStyle/>
          <a:p>
            <a:r>
              <a:rPr lang="en-US" dirty="0"/>
              <a:t>&lt;iframe&gt; </a:t>
            </a:r>
            <a:r>
              <a:rPr lang="en-SG" dirty="0"/>
              <a:t>allows you to embed another document within the current HTML document</a:t>
            </a:r>
          </a:p>
          <a:p>
            <a:r>
              <a:rPr lang="en-GB" dirty="0"/>
              <a:t>Possible usage: </a:t>
            </a:r>
          </a:p>
          <a:p>
            <a:pPr lvl="1"/>
            <a:r>
              <a:rPr lang="en-GB" dirty="0"/>
              <a:t>Advertisement from external party</a:t>
            </a:r>
          </a:p>
          <a:p>
            <a:pPr lvl="1"/>
            <a:r>
              <a:rPr lang="en-GB" dirty="0"/>
              <a:t>Source from another document, within website or other website</a:t>
            </a:r>
          </a:p>
          <a:p>
            <a:pPr lvl="1"/>
            <a:r>
              <a:rPr lang="en-GB" dirty="0"/>
              <a:t>Social media buttons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21252" y="5877272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hlinkClick r:id="rId3" action="ppaction://hlinkfile"/>
              </a:rPr>
              <a:t>show</a:t>
            </a:r>
            <a:endParaRPr lang="en-S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17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Elements</a:t>
            </a:r>
          </a:p>
        </p:txBody>
      </p:sp>
      <p:pic>
        <p:nvPicPr>
          <p:cNvPr id="243715" name="Picture 3" descr="66f3-05b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tretch/>
        </p:blipFill>
        <p:spPr>
          <a:xfrm>
            <a:off x="3202252" y="2286000"/>
            <a:ext cx="5363633" cy="4022725"/>
          </a:xfrm>
          <a:noFill/>
          <a:ln/>
        </p:spPr>
      </p:pic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3200401" y="4419601"/>
            <a:ext cx="183665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column</a:t>
            </a:r>
          </a:p>
        </p:txBody>
      </p:sp>
      <p:sp>
        <p:nvSpPr>
          <p:cNvPr id="243717" name="Line 5"/>
          <p:cNvSpPr>
            <a:spLocks noChangeShapeType="1"/>
          </p:cNvSpPr>
          <p:nvPr/>
        </p:nvSpPr>
        <p:spPr bwMode="auto">
          <a:xfrm flipV="1">
            <a:off x="4319703" y="3804014"/>
            <a:ext cx="0" cy="59776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46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Elements</a:t>
            </a:r>
          </a:p>
        </p:txBody>
      </p:sp>
      <p:pic>
        <p:nvPicPr>
          <p:cNvPr id="244739" name="Picture 3" descr="66f3-05c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tretch/>
        </p:blipFill>
        <p:spPr>
          <a:xfrm>
            <a:off x="3202252" y="2286000"/>
            <a:ext cx="5363633" cy="4022725"/>
          </a:xfrm>
          <a:noFill/>
          <a:ln/>
        </p:spPr>
      </p:pic>
      <p:sp>
        <p:nvSpPr>
          <p:cNvPr id="244740" name="Line 4"/>
          <p:cNvSpPr>
            <a:spLocks noChangeShapeType="1"/>
          </p:cNvSpPr>
          <p:nvPr/>
        </p:nvSpPr>
        <p:spPr bwMode="auto">
          <a:xfrm flipH="1" flipV="1">
            <a:off x="6327096" y="3960691"/>
            <a:ext cx="2841210" cy="77975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9168306" y="4264730"/>
            <a:ext cx="93807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cell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9085" y="5034171"/>
            <a:ext cx="4854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Caption</a:t>
            </a:r>
            <a:r>
              <a:rPr lang="en-GB" sz="3200" b="1" dirty="0"/>
              <a:t> is the label of table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665939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Tags for Creating Tables</a:t>
            </a:r>
          </a:p>
        </p:txBody>
      </p:sp>
      <p:graphicFrame>
        <p:nvGraphicFramePr>
          <p:cNvPr id="325708" name="Group 76"/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2861320"/>
        </p:xfrm>
        <a:graphic>
          <a:graphicData uri="http://schemas.openxmlformats.org/drawingml/2006/table">
            <a:tbl>
              <a:tblPr/>
              <a:tblGrid>
                <a:gridCol w="4653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Tag</a:t>
                      </a:r>
                    </a:p>
                  </a:txBody>
                  <a:tcPr marL="124089" marR="1240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124089" marR="1240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GulimChe" pitchFamily="49" charset="-127"/>
                          <a:ea typeface="GulimChe" pitchFamily="49" charset="-127"/>
                        </a:rPr>
                        <a:t>&lt;table&gt;…&lt;/table&gt;</a:t>
                      </a:r>
                    </a:p>
                  </a:txBody>
                  <a:tcPr marL="124089" marR="1240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a table</a:t>
                      </a:r>
                    </a:p>
                  </a:txBody>
                  <a:tcPr marL="124089" marR="1240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GulimChe" pitchFamily="49" charset="-127"/>
                          <a:ea typeface="GulimChe" pitchFamily="49" charset="-127"/>
                        </a:rPr>
                        <a:t>&lt;</a:t>
                      </a:r>
                      <a:r>
                        <a:rPr kumimoji="0" lang="en-GB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GulimChe" pitchFamily="49" charset="-127"/>
                          <a:ea typeface="GulimChe" pitchFamily="49" charset="-127"/>
                        </a:rPr>
                        <a:t>th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GulimChe" pitchFamily="49" charset="-127"/>
                          <a:ea typeface="GulimChe" pitchFamily="49" charset="-127"/>
                        </a:rPr>
                        <a:t>&gt;…&lt;/</a:t>
                      </a:r>
                      <a:r>
                        <a:rPr kumimoji="0" lang="en-GB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GulimChe" pitchFamily="49" charset="-127"/>
                          <a:ea typeface="GulimChe" pitchFamily="49" charset="-127"/>
                        </a:rPr>
                        <a:t>th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GulimChe" pitchFamily="49" charset="-127"/>
                          <a:ea typeface="GulimChe" pitchFamily="49" charset="-127"/>
                        </a:rPr>
                        <a:t>&gt;</a:t>
                      </a:r>
                    </a:p>
                  </a:txBody>
                  <a:tcPr marL="124089" marR="1240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a table header</a:t>
                      </a:r>
                    </a:p>
                  </a:txBody>
                  <a:tcPr marL="124089" marR="1240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GulimChe" pitchFamily="49" charset="-127"/>
                          <a:ea typeface="GulimChe" pitchFamily="49" charset="-127"/>
                        </a:rPr>
                        <a:t>&lt;tr&gt;…&lt;/tr&gt;</a:t>
                      </a:r>
                    </a:p>
                  </a:txBody>
                  <a:tcPr marL="124089" marR="1240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a table row</a:t>
                      </a:r>
                    </a:p>
                  </a:txBody>
                  <a:tcPr marL="124089" marR="1240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GulimChe" pitchFamily="49" charset="-127"/>
                          <a:ea typeface="GulimChe" pitchFamily="49" charset="-127"/>
                        </a:rPr>
                        <a:t>&lt;td&gt;…&lt;/td&gt;</a:t>
                      </a:r>
                    </a:p>
                  </a:txBody>
                  <a:tcPr marL="124089" marR="1240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a table cell</a:t>
                      </a:r>
                    </a:p>
                  </a:txBody>
                  <a:tcPr marL="124089" marR="1240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GulimChe" pitchFamily="49" charset="-127"/>
                          <a:ea typeface="GulimChe" pitchFamily="49" charset="-127"/>
                        </a:rPr>
                        <a:t>&lt;caption&gt;…&lt;/caption&gt;</a:t>
                      </a:r>
                    </a:p>
                  </a:txBody>
                  <a:tcPr marL="124089" marR="1240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Defines a table caption</a:t>
                      </a:r>
                    </a:p>
                  </a:txBody>
                  <a:tcPr marL="124089" marR="1240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94684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&lt;table&gt;</a:t>
            </a:r>
            <a:r>
              <a:rPr lang="en-GB" dirty="0"/>
              <a:t> Attributes</a:t>
            </a:r>
          </a:p>
        </p:txBody>
      </p:sp>
      <p:graphicFrame>
        <p:nvGraphicFramePr>
          <p:cNvPr id="326704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289547"/>
              </p:ext>
            </p:extLst>
          </p:nvPr>
        </p:nvGraphicFramePr>
        <p:xfrm>
          <a:off x="609601" y="2568377"/>
          <a:ext cx="10972799" cy="946150"/>
        </p:xfrm>
        <a:graphic>
          <a:graphicData uri="http://schemas.openxmlformats.org/drawingml/2006/table">
            <a:tbl>
              <a:tblPr/>
              <a:tblGrid>
                <a:gridCol w="2581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8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2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Attribute</a:t>
                      </a:r>
                    </a:p>
                  </a:txBody>
                  <a:tcPr marL="129092" marR="1290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Possible Values</a:t>
                      </a:r>
                    </a:p>
                  </a:txBody>
                  <a:tcPr marL="129092" marR="12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Default</a:t>
                      </a:r>
                    </a:p>
                  </a:txBody>
                  <a:tcPr marL="129092" marR="12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GulimChe" pitchFamily="49" charset="-127"/>
                          <a:ea typeface="GulimChe" pitchFamily="49" charset="-127"/>
                        </a:rPr>
                        <a:t>border</a:t>
                      </a:r>
                    </a:p>
                  </a:txBody>
                  <a:tcPr marL="129092" marR="1290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or  1</a:t>
                      </a:r>
                    </a:p>
                  </a:txBody>
                  <a:tcPr marL="129092" marR="12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Courier New" pitchFamily="49" charset="0"/>
                        </a:rPr>
                        <a:t>0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9092" marR="1290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91312" y="1813123"/>
            <a:ext cx="7324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 HTML5, &lt;table&gt; only has one attribute which is </a:t>
            </a:r>
            <a:r>
              <a:rPr lang="en-GB" sz="2400" b="1" dirty="0">
                <a:solidFill>
                  <a:srgbClr val="FF0000"/>
                </a:solidFill>
              </a:rPr>
              <a:t>border</a:t>
            </a:r>
            <a:r>
              <a:rPr lang="en-GB" sz="2400" dirty="0"/>
              <a:t>.</a:t>
            </a:r>
            <a:endParaRPr lang="en-SG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091312" y="3721457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Some old web pages use table to control the layout of a web page. For such usage, the border attribute should be set to </a:t>
            </a:r>
            <a:r>
              <a:rPr lang="en-GB" sz="2400" dirty="0">
                <a:latin typeface="Arial" charset="0"/>
              </a:rPr>
              <a:t>1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. </a:t>
            </a:r>
          </a:p>
          <a:p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/>
              <a:t>Using table to do layout is strongly discouraged as it is difficult to maintain.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39877893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Table - 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several core tags for creating table:</a:t>
            </a:r>
            <a:br>
              <a:rPr lang="en-SG" dirty="0"/>
            </a:br>
            <a:r>
              <a:rPr lang="en-SG" dirty="0">
                <a:solidFill>
                  <a:srgbClr val="0000FF"/>
                </a:solidFill>
              </a:rPr>
              <a:t>&lt;table&gt;&lt;/table&gt;</a:t>
            </a:r>
            <a:r>
              <a:rPr lang="en-SG" dirty="0"/>
              <a:t>:</a:t>
            </a:r>
            <a:r>
              <a:rPr lang="en-SG" dirty="0">
                <a:solidFill>
                  <a:srgbClr val="0000FF"/>
                </a:solidFill>
              </a:rPr>
              <a:t> </a:t>
            </a:r>
            <a:r>
              <a:rPr lang="en-SG" dirty="0"/>
              <a:t>begin / end the table</a:t>
            </a:r>
            <a:br>
              <a:rPr lang="en-SG" dirty="0"/>
            </a:br>
            <a:r>
              <a:rPr lang="en-SG" dirty="0">
                <a:solidFill>
                  <a:srgbClr val="0000FF"/>
                </a:solidFill>
              </a:rPr>
              <a:t>&lt;</a:t>
            </a:r>
            <a:r>
              <a:rPr lang="en-SG" dirty="0" err="1">
                <a:solidFill>
                  <a:srgbClr val="0000FF"/>
                </a:solidFill>
              </a:rPr>
              <a:t>tr</a:t>
            </a:r>
            <a:r>
              <a:rPr lang="en-SG" dirty="0">
                <a:solidFill>
                  <a:srgbClr val="0000FF"/>
                </a:solidFill>
              </a:rPr>
              <a:t>&gt;&lt;/</a:t>
            </a:r>
            <a:r>
              <a:rPr lang="en-SG" dirty="0" err="1">
                <a:solidFill>
                  <a:srgbClr val="0000FF"/>
                </a:solidFill>
              </a:rPr>
              <a:t>tr</a:t>
            </a:r>
            <a:r>
              <a:rPr lang="en-SG" dirty="0">
                <a:solidFill>
                  <a:srgbClr val="0000FF"/>
                </a:solidFill>
              </a:rPr>
              <a:t>&gt;</a:t>
            </a:r>
            <a:r>
              <a:rPr lang="en-SG" dirty="0"/>
              <a:t>: create a table row</a:t>
            </a:r>
            <a:br>
              <a:rPr lang="en-SG" dirty="0"/>
            </a:br>
            <a:r>
              <a:rPr lang="en-SG" dirty="0">
                <a:solidFill>
                  <a:srgbClr val="0000FF"/>
                </a:solidFill>
              </a:rPr>
              <a:t>&lt;td&gt;&lt;/td&gt;</a:t>
            </a:r>
            <a:r>
              <a:rPr lang="en-SG" dirty="0"/>
              <a:t>: create tabular data (cell)</a:t>
            </a:r>
          </a:p>
          <a:p>
            <a:endParaRPr lang="en-SG" dirty="0"/>
          </a:p>
          <a:p>
            <a:pPr marL="0" indent="0">
              <a:buNone/>
            </a:pPr>
            <a:endParaRPr lang="en-GB" dirty="0"/>
          </a:p>
          <a:p>
            <a:endParaRPr lang="en-SG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2" t="43767" r="39130" b="20732"/>
          <a:stretch/>
        </p:blipFill>
        <p:spPr bwMode="auto">
          <a:xfrm>
            <a:off x="8790844" y="3224822"/>
            <a:ext cx="21018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6" t="53259" r="16449" b="18834"/>
          <a:stretch/>
        </p:blipFill>
        <p:spPr bwMode="auto">
          <a:xfrm>
            <a:off x="1058334" y="4253653"/>
            <a:ext cx="6734132" cy="164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8029716" y="4564713"/>
            <a:ext cx="3686662" cy="1263898"/>
            <a:chOff x="8542832" y="4689895"/>
            <a:chExt cx="3039568" cy="1263898"/>
          </a:xfrm>
        </p:grpSpPr>
        <p:sp>
          <p:nvSpPr>
            <p:cNvPr id="28" name="Rectangle 27"/>
            <p:cNvSpPr/>
            <p:nvPr/>
          </p:nvSpPr>
          <p:spPr>
            <a:xfrm>
              <a:off x="8542832" y="4955983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100" dirty="0">
                  <a:solidFill>
                    <a:srgbClr val="0000FF"/>
                  </a:solidFill>
                </a:rPr>
                <a:t>&lt;</a:t>
              </a:r>
              <a:r>
                <a:rPr lang="en-GB" sz="1100" dirty="0" err="1">
                  <a:solidFill>
                    <a:srgbClr val="0000FF"/>
                  </a:solidFill>
                </a:rPr>
                <a:t>tr</a:t>
              </a:r>
              <a:r>
                <a:rPr lang="en-GB" sz="1100" dirty="0">
                  <a:solidFill>
                    <a:srgbClr val="0000FF"/>
                  </a:solidFill>
                </a:rPr>
                <a:t>&gt;</a:t>
              </a:r>
              <a:endParaRPr lang="en-SG" sz="1100" dirty="0">
                <a:solidFill>
                  <a:srgbClr val="0000FF"/>
                </a:solidFill>
              </a:endParaRPr>
            </a:p>
          </p:txBody>
        </p:sp>
        <p:pic>
          <p:nvPicPr>
            <p:cNvPr id="29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2" t="43767" r="39130" b="20732"/>
            <a:stretch/>
          </p:blipFill>
          <p:spPr bwMode="auto">
            <a:xfrm>
              <a:off x="8961943" y="4926879"/>
              <a:ext cx="2101850" cy="831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9064057" y="4977319"/>
              <a:ext cx="961749" cy="199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rgbClr val="0000FF"/>
                  </a:solidFill>
                </a:rPr>
                <a:t>&lt;td&gt;&lt;/td&gt;</a:t>
              </a:r>
              <a:endParaRPr lang="en-SG" sz="1200" dirty="0">
                <a:solidFill>
                  <a:srgbClr val="0000FF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64056" y="5222222"/>
              <a:ext cx="961749" cy="199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rgbClr val="0000FF"/>
                  </a:solidFill>
                </a:rPr>
                <a:t>&lt;td&gt;&lt;/td&gt;</a:t>
              </a:r>
              <a:endParaRPr lang="en-SG" sz="1200" dirty="0">
                <a:solidFill>
                  <a:srgbClr val="0000FF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114982" y="4977319"/>
              <a:ext cx="884753" cy="199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rgbClr val="0000FF"/>
                  </a:solidFill>
                </a:rPr>
                <a:t>&lt;td&gt;&lt;/td&gt;</a:t>
              </a:r>
              <a:endParaRPr lang="en-SG" sz="1200" dirty="0">
                <a:solidFill>
                  <a:srgbClr val="0000FF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106352" y="5233299"/>
              <a:ext cx="884753" cy="199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rgbClr val="0000FF"/>
                  </a:solidFill>
                </a:rPr>
                <a:t>&lt;td&gt;&lt;/td&gt;</a:t>
              </a:r>
              <a:endParaRPr lang="en-SG" sz="1200" dirty="0">
                <a:solidFill>
                  <a:srgbClr val="0000FF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103660" y="5466186"/>
              <a:ext cx="884753" cy="199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rgbClr val="0000FF"/>
                  </a:solidFill>
                </a:rPr>
                <a:t>&lt;td&gt;&lt;/td&gt;</a:t>
              </a:r>
              <a:endParaRPr lang="en-SG" sz="1200" dirty="0">
                <a:solidFill>
                  <a:srgbClr val="0000FF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542832" y="5210893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100" dirty="0">
                  <a:solidFill>
                    <a:srgbClr val="0000FF"/>
                  </a:solidFill>
                </a:rPr>
                <a:t>&lt;</a:t>
              </a:r>
              <a:r>
                <a:rPr lang="en-GB" sz="1100" dirty="0" err="1">
                  <a:solidFill>
                    <a:srgbClr val="0000FF"/>
                  </a:solidFill>
                </a:rPr>
                <a:t>tr</a:t>
              </a:r>
              <a:r>
                <a:rPr lang="en-GB" sz="1100" dirty="0">
                  <a:solidFill>
                    <a:srgbClr val="0000FF"/>
                  </a:solidFill>
                </a:rPr>
                <a:t>&gt;</a:t>
              </a:r>
              <a:endParaRPr lang="en-SG" sz="1100" dirty="0">
                <a:solidFill>
                  <a:srgbClr val="0000FF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570786" y="5474103"/>
              <a:ext cx="43204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100" dirty="0">
                  <a:solidFill>
                    <a:srgbClr val="0000FF"/>
                  </a:solidFill>
                </a:rPr>
                <a:t>&lt;</a:t>
              </a:r>
              <a:r>
                <a:rPr lang="en-GB" sz="1100" dirty="0" err="1">
                  <a:solidFill>
                    <a:srgbClr val="0000FF"/>
                  </a:solidFill>
                </a:rPr>
                <a:t>tr</a:t>
              </a:r>
              <a:r>
                <a:rPr lang="en-GB" sz="1100" dirty="0">
                  <a:solidFill>
                    <a:srgbClr val="0000FF"/>
                  </a:solidFill>
                </a:rPr>
                <a:t>&gt;</a:t>
              </a:r>
              <a:endParaRPr lang="en-SG" sz="1100" dirty="0">
                <a:solidFill>
                  <a:srgbClr val="0000FF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1076730" y="4955609"/>
              <a:ext cx="49043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rgbClr val="0000FF"/>
                  </a:solidFill>
                </a:rPr>
                <a:t>&lt;/</a:t>
              </a:r>
              <a:r>
                <a:rPr lang="en-GB" sz="1100" dirty="0" err="1">
                  <a:solidFill>
                    <a:srgbClr val="0000FF"/>
                  </a:solidFill>
                </a:rPr>
                <a:t>tr</a:t>
              </a:r>
              <a:r>
                <a:rPr lang="en-GB" sz="1100" dirty="0">
                  <a:solidFill>
                    <a:srgbClr val="0000FF"/>
                  </a:solidFill>
                </a:rPr>
                <a:t>&gt;</a:t>
              </a:r>
              <a:endParaRPr lang="en-SG" sz="1100" dirty="0">
                <a:solidFill>
                  <a:srgbClr val="0000FF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091962" y="5205442"/>
              <a:ext cx="49043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rgbClr val="0000FF"/>
                  </a:solidFill>
                </a:rPr>
                <a:t>&lt;/</a:t>
              </a:r>
              <a:r>
                <a:rPr lang="en-GB" sz="1100" dirty="0" err="1">
                  <a:solidFill>
                    <a:srgbClr val="0000FF"/>
                  </a:solidFill>
                </a:rPr>
                <a:t>tr</a:t>
              </a:r>
              <a:r>
                <a:rPr lang="en-GB" sz="1100" dirty="0">
                  <a:solidFill>
                    <a:srgbClr val="0000FF"/>
                  </a:solidFill>
                </a:rPr>
                <a:t>&gt;</a:t>
              </a:r>
              <a:endParaRPr lang="en-SG" sz="1100" dirty="0">
                <a:solidFill>
                  <a:srgbClr val="0000FF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091962" y="5482821"/>
              <a:ext cx="49043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rgbClr val="0000FF"/>
                  </a:solidFill>
                </a:rPr>
                <a:t>&lt;/</a:t>
              </a:r>
              <a:r>
                <a:rPr lang="en-GB" sz="1100" dirty="0" err="1">
                  <a:solidFill>
                    <a:srgbClr val="0000FF"/>
                  </a:solidFill>
                </a:rPr>
                <a:t>tr</a:t>
              </a:r>
              <a:r>
                <a:rPr lang="en-GB" sz="1100" dirty="0">
                  <a:solidFill>
                    <a:srgbClr val="0000FF"/>
                  </a:solidFill>
                </a:rPr>
                <a:t>&gt;</a:t>
              </a:r>
              <a:endParaRPr lang="en-SG" sz="1100" dirty="0">
                <a:solidFill>
                  <a:srgbClr val="0000FF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644999" y="4689895"/>
              <a:ext cx="761611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rgbClr val="0000FF"/>
                  </a:solidFill>
                </a:rPr>
                <a:t>&lt;table&gt;</a:t>
              </a:r>
              <a:endParaRPr lang="en-SG" sz="1100" dirty="0">
                <a:solidFill>
                  <a:srgbClr val="0000FF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725546" y="5737769"/>
              <a:ext cx="761611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rgbClr val="0000FF"/>
                  </a:solidFill>
                </a:rPr>
                <a:t>&lt;/table&gt;</a:t>
              </a:r>
              <a:endParaRPr lang="en-SG" sz="11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348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2878</Words>
  <Application>Microsoft Office PowerPoint</Application>
  <PresentationFormat>Widescreen</PresentationFormat>
  <Paragraphs>324</Paragraphs>
  <Slides>47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GulimChe</vt:lpstr>
      <vt:lpstr>Arial</vt:lpstr>
      <vt:lpstr>Calibri</vt:lpstr>
      <vt:lpstr>Courier New</vt:lpstr>
      <vt:lpstr>Tw Cen MT</vt:lpstr>
      <vt:lpstr>Tw Cen MT Condensed</vt:lpstr>
      <vt:lpstr>Tw Cen MT Condensed Extra Bold</vt:lpstr>
      <vt:lpstr>Wingdings 3</vt:lpstr>
      <vt:lpstr>Integral</vt:lpstr>
      <vt:lpstr>HTML(Part II)</vt:lpstr>
      <vt:lpstr>Overview</vt:lpstr>
      <vt:lpstr>Tables</vt:lpstr>
      <vt:lpstr>Table Elements</vt:lpstr>
      <vt:lpstr>Table Elements</vt:lpstr>
      <vt:lpstr>Table Elements</vt:lpstr>
      <vt:lpstr>Tags for Creating Tables</vt:lpstr>
      <vt:lpstr>&lt;table&gt; Attributes</vt:lpstr>
      <vt:lpstr>Table - Example</vt:lpstr>
      <vt:lpstr>Hands On Activity</vt:lpstr>
      <vt:lpstr>Creating Tables</vt:lpstr>
      <vt:lpstr>Forms</vt:lpstr>
      <vt:lpstr>Forms</vt:lpstr>
      <vt:lpstr>Forms</vt:lpstr>
      <vt:lpstr>Form elements</vt:lpstr>
      <vt:lpstr>Form elements</vt:lpstr>
      <vt:lpstr>A simple example</vt:lpstr>
      <vt:lpstr>&lt;label&gt; tag</vt:lpstr>
      <vt:lpstr>Input Type : Text</vt:lpstr>
      <vt:lpstr>Placeholder attribute</vt:lpstr>
      <vt:lpstr>Autofocus attribute</vt:lpstr>
      <vt:lpstr>Required attribute</vt:lpstr>
      <vt:lpstr>Input Type : Number</vt:lpstr>
      <vt:lpstr>Input Type : Number</vt:lpstr>
      <vt:lpstr>Input Type : Password</vt:lpstr>
      <vt:lpstr>Input Type : email</vt:lpstr>
      <vt:lpstr>Input Type : url</vt:lpstr>
      <vt:lpstr>Input Type : radio</vt:lpstr>
      <vt:lpstr>Input Type : checkbox</vt:lpstr>
      <vt:lpstr>Input Type : submit and reset</vt:lpstr>
      <vt:lpstr>Input Type : button</vt:lpstr>
      <vt:lpstr>Select list</vt:lpstr>
      <vt:lpstr>Textarea field</vt:lpstr>
      <vt:lpstr>&lt;fieldset&gt; and &lt;legend&gt;</vt:lpstr>
      <vt:lpstr>&lt;fieldset&gt; and &lt;legend&gt;</vt:lpstr>
      <vt:lpstr>Sending the form data </vt:lpstr>
      <vt:lpstr>action attribute</vt:lpstr>
      <vt:lpstr>action attribute</vt:lpstr>
      <vt:lpstr>method attribute</vt:lpstr>
      <vt:lpstr>method attribute</vt:lpstr>
      <vt:lpstr>method attribute</vt:lpstr>
      <vt:lpstr>Adding Video</vt:lpstr>
      <vt:lpstr>Video: additional attributes </vt:lpstr>
      <vt:lpstr>Fall back to support older browser</vt:lpstr>
      <vt:lpstr>Adding Audio</vt:lpstr>
      <vt:lpstr>Audio: additional attributes </vt:lpstr>
      <vt:lpstr>Using iframe</vt:lpstr>
    </vt:vector>
  </TitlesOfParts>
  <Company>Nanyang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 SIEW FONG</dc:creator>
  <cp:lastModifiedBy>Meifen WANG (NYP)</cp:lastModifiedBy>
  <cp:revision>28</cp:revision>
  <dcterms:created xsi:type="dcterms:W3CDTF">2017-02-28T12:17:15Z</dcterms:created>
  <dcterms:modified xsi:type="dcterms:W3CDTF">2021-04-16T18:58:20Z</dcterms:modified>
</cp:coreProperties>
</file>