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sldIdLst>
    <p:sldId id="256" r:id="rId2"/>
    <p:sldId id="258" r:id="rId3"/>
    <p:sldId id="257" r:id="rId4"/>
    <p:sldId id="260" r:id="rId5"/>
    <p:sldId id="261" r:id="rId6"/>
    <p:sldId id="264" r:id="rId7"/>
    <p:sldId id="262" r:id="rId8"/>
    <p:sldId id="266" r:id="rId9"/>
    <p:sldId id="265" r:id="rId10"/>
    <p:sldId id="267" r:id="rId11"/>
    <p:sldId id="268" r:id="rId12"/>
    <p:sldId id="263" r:id="rId13"/>
    <p:sldId id="269" r:id="rId14"/>
    <p:sldId id="270" r:id="rId15"/>
    <p:sldId id="271" r:id="rId16"/>
    <p:sldId id="272" r:id="rId17"/>
    <p:sldId id="274"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E1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691"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ritr\OneDrive\Desktop\datasheet_project\CoolTerm%20Capture%20discharge.txt"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ritr\OneDrive\Desktop\datasheet_project\CoolTerm%20Capture%20discharge.txt"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ritr\OneDrive\Desktop\datasheet_project\CoolTerm%20Capture%20discharge.txt"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ritr\OneDrive\Desktop\datasheet_project\CoolTerm%20Capture%20discharge.txt"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ritr\OneDrive\Desktop\datasheet_project\CoolTerm%20Capture%20discharge.txt"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Temperature (°C)</a:t>
            </a:r>
          </a:p>
        </c:rich>
      </c:tx>
      <c:layout>
        <c:manualLayout>
          <c:xMode val="edge"/>
          <c:yMode val="edge"/>
          <c:x val="0.32347560675521825"/>
          <c:y val="0.10028925949411571"/>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1926210241192852E-2"/>
          <c:y val="0.20905731788797635"/>
          <c:w val="0.87234904179522954"/>
          <c:h val="0.68089888354570571"/>
        </c:manualLayout>
      </c:layout>
      <c:barChart>
        <c:barDir val="col"/>
        <c:grouping val="clustered"/>
        <c:varyColors val="0"/>
        <c:ser>
          <c:idx val="0"/>
          <c:order val="0"/>
          <c:spPr>
            <a:solidFill>
              <a:srgbClr val="FFFF00"/>
            </a:solidFill>
            <a:ln>
              <a:noFill/>
            </a:ln>
            <a:effectLst/>
          </c:spPr>
          <c:invertIfNegative val="0"/>
          <c:val>
            <c:numRef>
              <c:f>'CoolTerm Capture discharge'!$E$2:$E$148</c:f>
              <c:numCache>
                <c:formatCode>General</c:formatCode>
                <c:ptCount val="147"/>
                <c:pt idx="0">
                  <c:v>28.5</c:v>
                </c:pt>
                <c:pt idx="1">
                  <c:v>28.5</c:v>
                </c:pt>
                <c:pt idx="2">
                  <c:v>28.56</c:v>
                </c:pt>
                <c:pt idx="3">
                  <c:v>28.5</c:v>
                </c:pt>
                <c:pt idx="4">
                  <c:v>28.5</c:v>
                </c:pt>
                <c:pt idx="5">
                  <c:v>28.56</c:v>
                </c:pt>
                <c:pt idx="6">
                  <c:v>28.56</c:v>
                </c:pt>
                <c:pt idx="7">
                  <c:v>28.56</c:v>
                </c:pt>
                <c:pt idx="8">
                  <c:v>28.56</c:v>
                </c:pt>
                <c:pt idx="9">
                  <c:v>28.56</c:v>
                </c:pt>
                <c:pt idx="10">
                  <c:v>28.56</c:v>
                </c:pt>
                <c:pt idx="11">
                  <c:v>28.56</c:v>
                </c:pt>
                <c:pt idx="12">
                  <c:v>28.56</c:v>
                </c:pt>
                <c:pt idx="13">
                  <c:v>28.56</c:v>
                </c:pt>
                <c:pt idx="14">
                  <c:v>28.5</c:v>
                </c:pt>
                <c:pt idx="15">
                  <c:v>28.56</c:v>
                </c:pt>
                <c:pt idx="16">
                  <c:v>28.56</c:v>
                </c:pt>
                <c:pt idx="17">
                  <c:v>28.62</c:v>
                </c:pt>
                <c:pt idx="18">
                  <c:v>28.62</c:v>
                </c:pt>
                <c:pt idx="19">
                  <c:v>28.62</c:v>
                </c:pt>
                <c:pt idx="20">
                  <c:v>28.62</c:v>
                </c:pt>
                <c:pt idx="21">
                  <c:v>28.62</c:v>
                </c:pt>
                <c:pt idx="22">
                  <c:v>28.62</c:v>
                </c:pt>
                <c:pt idx="23">
                  <c:v>28.62</c:v>
                </c:pt>
                <c:pt idx="24">
                  <c:v>28.62</c:v>
                </c:pt>
                <c:pt idx="25">
                  <c:v>28.69</c:v>
                </c:pt>
                <c:pt idx="26">
                  <c:v>28.62</c:v>
                </c:pt>
                <c:pt idx="27">
                  <c:v>28.62</c:v>
                </c:pt>
                <c:pt idx="28">
                  <c:v>28.62</c:v>
                </c:pt>
                <c:pt idx="29">
                  <c:v>28.56</c:v>
                </c:pt>
                <c:pt idx="30">
                  <c:v>28.62</c:v>
                </c:pt>
                <c:pt idx="31">
                  <c:v>28.62</c:v>
                </c:pt>
                <c:pt idx="32">
                  <c:v>28.56</c:v>
                </c:pt>
                <c:pt idx="33">
                  <c:v>28.56</c:v>
                </c:pt>
                <c:pt idx="34">
                  <c:v>28.56</c:v>
                </c:pt>
                <c:pt idx="35">
                  <c:v>28.62</c:v>
                </c:pt>
                <c:pt idx="36">
                  <c:v>28.56</c:v>
                </c:pt>
                <c:pt idx="37">
                  <c:v>28.62</c:v>
                </c:pt>
                <c:pt idx="38">
                  <c:v>28.56</c:v>
                </c:pt>
                <c:pt idx="39">
                  <c:v>28.56</c:v>
                </c:pt>
                <c:pt idx="40">
                  <c:v>28.56</c:v>
                </c:pt>
                <c:pt idx="41">
                  <c:v>28.5</c:v>
                </c:pt>
                <c:pt idx="42">
                  <c:v>28.56</c:v>
                </c:pt>
                <c:pt idx="43">
                  <c:v>28.44</c:v>
                </c:pt>
                <c:pt idx="44">
                  <c:v>28.5</c:v>
                </c:pt>
                <c:pt idx="45">
                  <c:v>28.5</c:v>
                </c:pt>
                <c:pt idx="46">
                  <c:v>28.5</c:v>
                </c:pt>
                <c:pt idx="47">
                  <c:v>28.44</c:v>
                </c:pt>
                <c:pt idx="48">
                  <c:v>28.44</c:v>
                </c:pt>
                <c:pt idx="49">
                  <c:v>28.44</c:v>
                </c:pt>
                <c:pt idx="50">
                  <c:v>28.44</c:v>
                </c:pt>
                <c:pt idx="51">
                  <c:v>28.44</c:v>
                </c:pt>
                <c:pt idx="52">
                  <c:v>28.44</c:v>
                </c:pt>
                <c:pt idx="53">
                  <c:v>28.44</c:v>
                </c:pt>
                <c:pt idx="54">
                  <c:v>28.37</c:v>
                </c:pt>
                <c:pt idx="55">
                  <c:v>28.37</c:v>
                </c:pt>
                <c:pt idx="56">
                  <c:v>28.44</c:v>
                </c:pt>
                <c:pt idx="57">
                  <c:v>28.44</c:v>
                </c:pt>
                <c:pt idx="58">
                  <c:v>28.44</c:v>
                </c:pt>
                <c:pt idx="59">
                  <c:v>28.37</c:v>
                </c:pt>
                <c:pt idx="60">
                  <c:v>28.37</c:v>
                </c:pt>
                <c:pt idx="61">
                  <c:v>28.44</c:v>
                </c:pt>
                <c:pt idx="62">
                  <c:v>28.44</c:v>
                </c:pt>
                <c:pt idx="63">
                  <c:v>28.44</c:v>
                </c:pt>
                <c:pt idx="64">
                  <c:v>28.37</c:v>
                </c:pt>
                <c:pt idx="65">
                  <c:v>28.44</c:v>
                </c:pt>
                <c:pt idx="66">
                  <c:v>28.44</c:v>
                </c:pt>
                <c:pt idx="67">
                  <c:v>28.44</c:v>
                </c:pt>
                <c:pt idx="68">
                  <c:v>28.44</c:v>
                </c:pt>
                <c:pt idx="69">
                  <c:v>28.37</c:v>
                </c:pt>
                <c:pt idx="70">
                  <c:v>28.44</c:v>
                </c:pt>
                <c:pt idx="71">
                  <c:v>28.37</c:v>
                </c:pt>
                <c:pt idx="72">
                  <c:v>28.44</c:v>
                </c:pt>
                <c:pt idx="73">
                  <c:v>28.37</c:v>
                </c:pt>
                <c:pt idx="74">
                  <c:v>28.44</c:v>
                </c:pt>
                <c:pt idx="75">
                  <c:v>28.37</c:v>
                </c:pt>
                <c:pt idx="76">
                  <c:v>28.44</c:v>
                </c:pt>
                <c:pt idx="77">
                  <c:v>28.44</c:v>
                </c:pt>
                <c:pt idx="78">
                  <c:v>28.44</c:v>
                </c:pt>
                <c:pt idx="79">
                  <c:v>28.44</c:v>
                </c:pt>
                <c:pt idx="80">
                  <c:v>28.5</c:v>
                </c:pt>
                <c:pt idx="81">
                  <c:v>28.44</c:v>
                </c:pt>
                <c:pt idx="82">
                  <c:v>28.5</c:v>
                </c:pt>
                <c:pt idx="83">
                  <c:v>28.44</c:v>
                </c:pt>
                <c:pt idx="84">
                  <c:v>28.44</c:v>
                </c:pt>
                <c:pt idx="85">
                  <c:v>28.44</c:v>
                </c:pt>
                <c:pt idx="86">
                  <c:v>28.44</c:v>
                </c:pt>
                <c:pt idx="87">
                  <c:v>28.44</c:v>
                </c:pt>
                <c:pt idx="88">
                  <c:v>28.44</c:v>
                </c:pt>
                <c:pt idx="89">
                  <c:v>28.44</c:v>
                </c:pt>
                <c:pt idx="90">
                  <c:v>28.44</c:v>
                </c:pt>
                <c:pt idx="91">
                  <c:v>28.44</c:v>
                </c:pt>
                <c:pt idx="92">
                  <c:v>28.44</c:v>
                </c:pt>
                <c:pt idx="93">
                  <c:v>28.44</c:v>
                </c:pt>
                <c:pt idx="94">
                  <c:v>28.44</c:v>
                </c:pt>
                <c:pt idx="95">
                  <c:v>28.5</c:v>
                </c:pt>
                <c:pt idx="96">
                  <c:v>28.5</c:v>
                </c:pt>
                <c:pt idx="97">
                  <c:v>28.5</c:v>
                </c:pt>
                <c:pt idx="98">
                  <c:v>28.5</c:v>
                </c:pt>
                <c:pt idx="99">
                  <c:v>28.5</c:v>
                </c:pt>
                <c:pt idx="100">
                  <c:v>28.5</c:v>
                </c:pt>
                <c:pt idx="101">
                  <c:v>28.5</c:v>
                </c:pt>
                <c:pt idx="102">
                  <c:v>28.5</c:v>
                </c:pt>
                <c:pt idx="103">
                  <c:v>28.5</c:v>
                </c:pt>
                <c:pt idx="104">
                  <c:v>28.5</c:v>
                </c:pt>
                <c:pt idx="105">
                  <c:v>28.5</c:v>
                </c:pt>
                <c:pt idx="106">
                  <c:v>28.5</c:v>
                </c:pt>
                <c:pt idx="107">
                  <c:v>28.5</c:v>
                </c:pt>
                <c:pt idx="108">
                  <c:v>28.5</c:v>
                </c:pt>
                <c:pt idx="109">
                  <c:v>28.5</c:v>
                </c:pt>
                <c:pt idx="110">
                  <c:v>28.5</c:v>
                </c:pt>
                <c:pt idx="111">
                  <c:v>28.5</c:v>
                </c:pt>
                <c:pt idx="112">
                  <c:v>28.5</c:v>
                </c:pt>
                <c:pt idx="113">
                  <c:v>28.5</c:v>
                </c:pt>
                <c:pt idx="114">
                  <c:v>28.5</c:v>
                </c:pt>
                <c:pt idx="115">
                  <c:v>28.5</c:v>
                </c:pt>
                <c:pt idx="116">
                  <c:v>28.56</c:v>
                </c:pt>
                <c:pt idx="117">
                  <c:v>28.5</c:v>
                </c:pt>
                <c:pt idx="118">
                  <c:v>28.5</c:v>
                </c:pt>
                <c:pt idx="119">
                  <c:v>28.5</c:v>
                </c:pt>
                <c:pt idx="120">
                  <c:v>28.5</c:v>
                </c:pt>
                <c:pt idx="121">
                  <c:v>28.5</c:v>
                </c:pt>
                <c:pt idx="122">
                  <c:v>28.5</c:v>
                </c:pt>
                <c:pt idx="123">
                  <c:v>28.5</c:v>
                </c:pt>
                <c:pt idx="124">
                  <c:v>28.56</c:v>
                </c:pt>
                <c:pt idx="125">
                  <c:v>28.56</c:v>
                </c:pt>
                <c:pt idx="126">
                  <c:v>28.56</c:v>
                </c:pt>
                <c:pt idx="127">
                  <c:v>28.56</c:v>
                </c:pt>
                <c:pt idx="128">
                  <c:v>28.56</c:v>
                </c:pt>
                <c:pt idx="129">
                  <c:v>28.56</c:v>
                </c:pt>
                <c:pt idx="130">
                  <c:v>28.56</c:v>
                </c:pt>
                <c:pt idx="131">
                  <c:v>28.62</c:v>
                </c:pt>
                <c:pt idx="132">
                  <c:v>28.56</c:v>
                </c:pt>
                <c:pt idx="133">
                  <c:v>28.62</c:v>
                </c:pt>
                <c:pt idx="134">
                  <c:v>28.62</c:v>
                </c:pt>
                <c:pt idx="135">
                  <c:v>28.56</c:v>
                </c:pt>
                <c:pt idx="136">
                  <c:v>28.56</c:v>
                </c:pt>
                <c:pt idx="137">
                  <c:v>28.62</c:v>
                </c:pt>
                <c:pt idx="138">
                  <c:v>28.62</c:v>
                </c:pt>
                <c:pt idx="139">
                  <c:v>28.62</c:v>
                </c:pt>
                <c:pt idx="140">
                  <c:v>28.62</c:v>
                </c:pt>
                <c:pt idx="141">
                  <c:v>28.62</c:v>
                </c:pt>
                <c:pt idx="142">
                  <c:v>28.62</c:v>
                </c:pt>
                <c:pt idx="143">
                  <c:v>28.62</c:v>
                </c:pt>
                <c:pt idx="144">
                  <c:v>28.62</c:v>
                </c:pt>
                <c:pt idx="145">
                  <c:v>28.62</c:v>
                </c:pt>
                <c:pt idx="146">
                  <c:v>28.62</c:v>
                </c:pt>
              </c:numCache>
            </c:numRef>
          </c:val>
          <c:extLst>
            <c:ext xmlns:c16="http://schemas.microsoft.com/office/drawing/2014/chart" uri="{C3380CC4-5D6E-409C-BE32-E72D297353CC}">
              <c16:uniqueId val="{00000000-2A69-4AA4-A588-489F9F752184}"/>
            </c:ext>
          </c:extLst>
        </c:ser>
        <c:dLbls>
          <c:showLegendKey val="0"/>
          <c:showVal val="0"/>
          <c:showCatName val="0"/>
          <c:showSerName val="0"/>
          <c:showPercent val="0"/>
          <c:showBubbleSize val="0"/>
        </c:dLbls>
        <c:gapWidth val="219"/>
        <c:overlap val="-27"/>
        <c:axId val="403786463"/>
        <c:axId val="403785631"/>
      </c:barChart>
      <c:catAx>
        <c:axId val="40378646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3785631"/>
        <c:crosses val="autoZero"/>
        <c:auto val="1"/>
        <c:lblAlgn val="ctr"/>
        <c:lblOffset val="100"/>
        <c:noMultiLvlLbl val="0"/>
      </c:catAx>
      <c:valAx>
        <c:axId val="4037856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3786463"/>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Current</a:t>
            </a:r>
          </a:p>
        </c:rich>
      </c:tx>
      <c:layout>
        <c:manualLayout>
          <c:xMode val="edge"/>
          <c:yMode val="edge"/>
          <c:x val="0.40664159225394358"/>
          <c:y val="5.772145287830483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bg2">
                <a:lumMod val="20000"/>
                <a:lumOff val="80000"/>
              </a:schemeClr>
            </a:solidFill>
            <a:ln>
              <a:noFill/>
            </a:ln>
            <a:effectLst/>
          </c:spPr>
          <c:invertIfNegative val="0"/>
          <c:val>
            <c:numRef>
              <c:f>'CoolTerm Capture discharge'!$D$2:$D$148</c:f>
              <c:numCache>
                <c:formatCode>General</c:formatCode>
                <c:ptCount val="147"/>
                <c:pt idx="0">
                  <c:v>0.49</c:v>
                </c:pt>
                <c:pt idx="1">
                  <c:v>0.47</c:v>
                </c:pt>
                <c:pt idx="2">
                  <c:v>0.47</c:v>
                </c:pt>
                <c:pt idx="3">
                  <c:v>0.47</c:v>
                </c:pt>
                <c:pt idx="4">
                  <c:v>0.46</c:v>
                </c:pt>
                <c:pt idx="5">
                  <c:v>0.45</c:v>
                </c:pt>
                <c:pt idx="6">
                  <c:v>0.45</c:v>
                </c:pt>
                <c:pt idx="7">
                  <c:v>0.44</c:v>
                </c:pt>
                <c:pt idx="8">
                  <c:v>0.44</c:v>
                </c:pt>
                <c:pt idx="9">
                  <c:v>0.44</c:v>
                </c:pt>
                <c:pt idx="10">
                  <c:v>0.43</c:v>
                </c:pt>
                <c:pt idx="11">
                  <c:v>0.43</c:v>
                </c:pt>
                <c:pt idx="12">
                  <c:v>0.42</c:v>
                </c:pt>
                <c:pt idx="13">
                  <c:v>0.42</c:v>
                </c:pt>
                <c:pt idx="14">
                  <c:v>0.42</c:v>
                </c:pt>
                <c:pt idx="15">
                  <c:v>0.41</c:v>
                </c:pt>
                <c:pt idx="16">
                  <c:v>0.41</c:v>
                </c:pt>
                <c:pt idx="17">
                  <c:v>0.41</c:v>
                </c:pt>
                <c:pt idx="18">
                  <c:v>0.41</c:v>
                </c:pt>
                <c:pt idx="19">
                  <c:v>0.4</c:v>
                </c:pt>
                <c:pt idx="20">
                  <c:v>0.4</c:v>
                </c:pt>
                <c:pt idx="21">
                  <c:v>0.39</c:v>
                </c:pt>
                <c:pt idx="22">
                  <c:v>0.39</c:v>
                </c:pt>
                <c:pt idx="23">
                  <c:v>0.39</c:v>
                </c:pt>
                <c:pt idx="24">
                  <c:v>0.38</c:v>
                </c:pt>
                <c:pt idx="25">
                  <c:v>0.36</c:v>
                </c:pt>
                <c:pt idx="26">
                  <c:v>0.35</c:v>
                </c:pt>
                <c:pt idx="27">
                  <c:v>0.33</c:v>
                </c:pt>
                <c:pt idx="28">
                  <c:v>0.33</c:v>
                </c:pt>
                <c:pt idx="29">
                  <c:v>0.33</c:v>
                </c:pt>
                <c:pt idx="30">
                  <c:v>0.33</c:v>
                </c:pt>
                <c:pt idx="31">
                  <c:v>0.31</c:v>
                </c:pt>
                <c:pt idx="32">
                  <c:v>0.31</c:v>
                </c:pt>
                <c:pt idx="33">
                  <c:v>0.3</c:v>
                </c:pt>
                <c:pt idx="34">
                  <c:v>0.3</c:v>
                </c:pt>
                <c:pt idx="35">
                  <c:v>0.3</c:v>
                </c:pt>
                <c:pt idx="36">
                  <c:v>0.28999999999999998</c:v>
                </c:pt>
                <c:pt idx="37">
                  <c:v>0.28000000000000003</c:v>
                </c:pt>
                <c:pt idx="38">
                  <c:v>0.28999999999999998</c:v>
                </c:pt>
                <c:pt idx="39">
                  <c:v>0.28999999999999998</c:v>
                </c:pt>
                <c:pt idx="40">
                  <c:v>0.28999999999999998</c:v>
                </c:pt>
                <c:pt idx="41">
                  <c:v>0.28000000000000003</c:v>
                </c:pt>
                <c:pt idx="42">
                  <c:v>0.27</c:v>
                </c:pt>
                <c:pt idx="43">
                  <c:v>0.27</c:v>
                </c:pt>
                <c:pt idx="44">
                  <c:v>0.27</c:v>
                </c:pt>
                <c:pt idx="45">
                  <c:v>0.26</c:v>
                </c:pt>
                <c:pt idx="46">
                  <c:v>0.25</c:v>
                </c:pt>
                <c:pt idx="47">
                  <c:v>0.24</c:v>
                </c:pt>
                <c:pt idx="48">
                  <c:v>0.24</c:v>
                </c:pt>
                <c:pt idx="49">
                  <c:v>0.24</c:v>
                </c:pt>
                <c:pt idx="50">
                  <c:v>0.23</c:v>
                </c:pt>
                <c:pt idx="51">
                  <c:v>0.23</c:v>
                </c:pt>
                <c:pt idx="52">
                  <c:v>0.22</c:v>
                </c:pt>
                <c:pt idx="53">
                  <c:v>0.22</c:v>
                </c:pt>
                <c:pt idx="54">
                  <c:v>0.23</c:v>
                </c:pt>
                <c:pt idx="55">
                  <c:v>0.22</c:v>
                </c:pt>
                <c:pt idx="56">
                  <c:v>0.21</c:v>
                </c:pt>
                <c:pt idx="57">
                  <c:v>0.21</c:v>
                </c:pt>
                <c:pt idx="58">
                  <c:v>0.21</c:v>
                </c:pt>
                <c:pt idx="59">
                  <c:v>0.21</c:v>
                </c:pt>
                <c:pt idx="60">
                  <c:v>0.2</c:v>
                </c:pt>
                <c:pt idx="61">
                  <c:v>0.2</c:v>
                </c:pt>
                <c:pt idx="62">
                  <c:v>0.19</c:v>
                </c:pt>
                <c:pt idx="63">
                  <c:v>0.19</c:v>
                </c:pt>
                <c:pt idx="64">
                  <c:v>0.19</c:v>
                </c:pt>
                <c:pt idx="65">
                  <c:v>0.19</c:v>
                </c:pt>
                <c:pt idx="66">
                  <c:v>0.18</c:v>
                </c:pt>
                <c:pt idx="67">
                  <c:v>0.19</c:v>
                </c:pt>
                <c:pt idx="68">
                  <c:v>0.19</c:v>
                </c:pt>
                <c:pt idx="69">
                  <c:v>0.18</c:v>
                </c:pt>
                <c:pt idx="70">
                  <c:v>0.19</c:v>
                </c:pt>
                <c:pt idx="71">
                  <c:v>0.17</c:v>
                </c:pt>
                <c:pt idx="72">
                  <c:v>0.17</c:v>
                </c:pt>
                <c:pt idx="73">
                  <c:v>0.17</c:v>
                </c:pt>
                <c:pt idx="74">
                  <c:v>0.17</c:v>
                </c:pt>
                <c:pt idx="75">
                  <c:v>0.16</c:v>
                </c:pt>
                <c:pt idx="76">
                  <c:v>0.17</c:v>
                </c:pt>
                <c:pt idx="77">
                  <c:v>0.16</c:v>
                </c:pt>
                <c:pt idx="78">
                  <c:v>0.16</c:v>
                </c:pt>
                <c:pt idx="79">
                  <c:v>0.16</c:v>
                </c:pt>
                <c:pt idx="80">
                  <c:v>0.15</c:v>
                </c:pt>
                <c:pt idx="81">
                  <c:v>0.15</c:v>
                </c:pt>
                <c:pt idx="82">
                  <c:v>0.15</c:v>
                </c:pt>
                <c:pt idx="83">
                  <c:v>0.14000000000000001</c:v>
                </c:pt>
                <c:pt idx="84">
                  <c:v>0.14000000000000001</c:v>
                </c:pt>
                <c:pt idx="85">
                  <c:v>0.14000000000000001</c:v>
                </c:pt>
                <c:pt idx="86">
                  <c:v>0.14000000000000001</c:v>
                </c:pt>
                <c:pt idx="87">
                  <c:v>0.14000000000000001</c:v>
                </c:pt>
                <c:pt idx="88">
                  <c:v>0.14000000000000001</c:v>
                </c:pt>
                <c:pt idx="89">
                  <c:v>0.14000000000000001</c:v>
                </c:pt>
                <c:pt idx="90">
                  <c:v>0.13</c:v>
                </c:pt>
                <c:pt idx="91">
                  <c:v>0.13</c:v>
                </c:pt>
                <c:pt idx="92">
                  <c:v>0.13</c:v>
                </c:pt>
                <c:pt idx="93">
                  <c:v>0.13</c:v>
                </c:pt>
                <c:pt idx="94">
                  <c:v>0.13</c:v>
                </c:pt>
                <c:pt idx="95">
                  <c:v>0.12</c:v>
                </c:pt>
                <c:pt idx="96">
                  <c:v>0.13</c:v>
                </c:pt>
                <c:pt idx="97">
                  <c:v>0.12</c:v>
                </c:pt>
                <c:pt idx="98">
                  <c:v>0.12</c:v>
                </c:pt>
                <c:pt idx="99">
                  <c:v>0.12</c:v>
                </c:pt>
                <c:pt idx="100">
                  <c:v>0.12</c:v>
                </c:pt>
                <c:pt idx="101">
                  <c:v>0.12</c:v>
                </c:pt>
                <c:pt idx="102">
                  <c:v>0.11</c:v>
                </c:pt>
                <c:pt idx="103">
                  <c:v>0.11</c:v>
                </c:pt>
                <c:pt idx="104">
                  <c:v>0.11</c:v>
                </c:pt>
                <c:pt idx="105">
                  <c:v>0.11</c:v>
                </c:pt>
                <c:pt idx="106">
                  <c:v>0.1</c:v>
                </c:pt>
                <c:pt idx="107">
                  <c:v>0.11</c:v>
                </c:pt>
                <c:pt idx="108">
                  <c:v>0.1</c:v>
                </c:pt>
                <c:pt idx="109">
                  <c:v>0.1</c:v>
                </c:pt>
                <c:pt idx="110">
                  <c:v>0.09</c:v>
                </c:pt>
                <c:pt idx="111">
                  <c:v>0.09</c:v>
                </c:pt>
                <c:pt idx="112">
                  <c:v>0.1</c:v>
                </c:pt>
                <c:pt idx="113">
                  <c:v>0.08</c:v>
                </c:pt>
                <c:pt idx="114">
                  <c:v>0.09</c:v>
                </c:pt>
                <c:pt idx="115">
                  <c:v>0.09</c:v>
                </c:pt>
                <c:pt idx="116">
                  <c:v>0.08</c:v>
                </c:pt>
                <c:pt idx="117">
                  <c:v>0.08</c:v>
                </c:pt>
                <c:pt idx="118">
                  <c:v>7.0000000000000007E-2</c:v>
                </c:pt>
                <c:pt idx="119">
                  <c:v>0.08</c:v>
                </c:pt>
                <c:pt idx="120">
                  <c:v>0.08</c:v>
                </c:pt>
                <c:pt idx="121">
                  <c:v>0.06</c:v>
                </c:pt>
                <c:pt idx="122">
                  <c:v>0.06</c:v>
                </c:pt>
                <c:pt idx="123">
                  <c:v>0.05</c:v>
                </c:pt>
                <c:pt idx="124">
                  <c:v>7.0000000000000007E-2</c:v>
                </c:pt>
                <c:pt idx="125">
                  <c:v>0.05</c:v>
                </c:pt>
                <c:pt idx="126">
                  <c:v>0.05</c:v>
                </c:pt>
                <c:pt idx="127">
                  <c:v>0.04</c:v>
                </c:pt>
                <c:pt idx="128">
                  <c:v>0.05</c:v>
                </c:pt>
                <c:pt idx="129">
                  <c:v>0.05</c:v>
                </c:pt>
                <c:pt idx="130">
                  <c:v>0.04</c:v>
                </c:pt>
                <c:pt idx="131">
                  <c:v>0.04</c:v>
                </c:pt>
                <c:pt idx="132">
                  <c:v>0.04</c:v>
                </c:pt>
                <c:pt idx="133">
                  <c:v>0.03</c:v>
                </c:pt>
                <c:pt idx="134">
                  <c:v>0.03</c:v>
                </c:pt>
                <c:pt idx="135">
                  <c:v>0.03</c:v>
                </c:pt>
                <c:pt idx="136">
                  <c:v>0.03</c:v>
                </c:pt>
                <c:pt idx="137">
                  <c:v>0.03</c:v>
                </c:pt>
                <c:pt idx="138">
                  <c:v>0.02</c:v>
                </c:pt>
                <c:pt idx="139">
                  <c:v>0.02</c:v>
                </c:pt>
                <c:pt idx="140">
                  <c:v>0.02</c:v>
                </c:pt>
                <c:pt idx="141">
                  <c:v>0.02</c:v>
                </c:pt>
                <c:pt idx="142">
                  <c:v>0</c:v>
                </c:pt>
                <c:pt idx="143">
                  <c:v>0</c:v>
                </c:pt>
                <c:pt idx="144">
                  <c:v>0</c:v>
                </c:pt>
                <c:pt idx="145">
                  <c:v>0</c:v>
                </c:pt>
                <c:pt idx="146">
                  <c:v>0</c:v>
                </c:pt>
              </c:numCache>
            </c:numRef>
          </c:val>
          <c:extLst>
            <c:ext xmlns:c16="http://schemas.microsoft.com/office/drawing/2014/chart" uri="{C3380CC4-5D6E-409C-BE32-E72D297353CC}">
              <c16:uniqueId val="{00000000-882C-4288-9A41-E82AD736C2F6}"/>
            </c:ext>
          </c:extLst>
        </c:ser>
        <c:dLbls>
          <c:showLegendKey val="0"/>
          <c:showVal val="0"/>
          <c:showCatName val="0"/>
          <c:showSerName val="0"/>
          <c:showPercent val="0"/>
          <c:showBubbleSize val="0"/>
        </c:dLbls>
        <c:gapWidth val="219"/>
        <c:overlap val="-27"/>
        <c:axId val="1034197311"/>
        <c:axId val="1034198143"/>
      </c:barChart>
      <c:catAx>
        <c:axId val="1034197311"/>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4198143"/>
        <c:crosses val="autoZero"/>
        <c:auto val="1"/>
        <c:lblAlgn val="ctr"/>
        <c:lblOffset val="100"/>
        <c:noMultiLvlLbl val="0"/>
      </c:catAx>
      <c:valAx>
        <c:axId val="10341981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4197311"/>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Voltage1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rgbClr val="FF0000"/>
            </a:solidFill>
            <a:ln>
              <a:noFill/>
            </a:ln>
            <a:effectLst/>
          </c:spPr>
          <c:invertIfNegative val="0"/>
          <c:val>
            <c:numRef>
              <c:f>'CoolTerm Capture discharge'!$A$2:$A$148</c:f>
              <c:numCache>
                <c:formatCode>General</c:formatCode>
                <c:ptCount val="147"/>
                <c:pt idx="0">
                  <c:v>9.56</c:v>
                </c:pt>
                <c:pt idx="1">
                  <c:v>9.5399999999999991</c:v>
                </c:pt>
                <c:pt idx="2">
                  <c:v>9.52</c:v>
                </c:pt>
                <c:pt idx="3">
                  <c:v>9.5</c:v>
                </c:pt>
                <c:pt idx="4">
                  <c:v>9.48</c:v>
                </c:pt>
                <c:pt idx="5">
                  <c:v>9.4700000000000006</c:v>
                </c:pt>
                <c:pt idx="6">
                  <c:v>9.4600000000000009</c:v>
                </c:pt>
                <c:pt idx="7">
                  <c:v>9.4600000000000009</c:v>
                </c:pt>
                <c:pt idx="8">
                  <c:v>9.4600000000000009</c:v>
                </c:pt>
                <c:pt idx="9">
                  <c:v>9.44</c:v>
                </c:pt>
                <c:pt idx="10">
                  <c:v>9.42</c:v>
                </c:pt>
                <c:pt idx="11">
                  <c:v>9.41</c:v>
                </c:pt>
                <c:pt idx="12">
                  <c:v>9.4</c:v>
                </c:pt>
                <c:pt idx="13">
                  <c:v>9.4</c:v>
                </c:pt>
                <c:pt idx="14">
                  <c:v>9.3800000000000008</c:v>
                </c:pt>
                <c:pt idx="15">
                  <c:v>9.3699999999999992</c:v>
                </c:pt>
                <c:pt idx="16">
                  <c:v>9.36</c:v>
                </c:pt>
                <c:pt idx="17">
                  <c:v>9.35</c:v>
                </c:pt>
                <c:pt idx="18">
                  <c:v>9.34</c:v>
                </c:pt>
                <c:pt idx="19">
                  <c:v>9.32</c:v>
                </c:pt>
                <c:pt idx="20">
                  <c:v>9.31</c:v>
                </c:pt>
                <c:pt idx="21">
                  <c:v>9.3000000000000007</c:v>
                </c:pt>
                <c:pt idx="22">
                  <c:v>9.2899999999999991</c:v>
                </c:pt>
                <c:pt idx="23">
                  <c:v>9.2799999999999994</c:v>
                </c:pt>
                <c:pt idx="24">
                  <c:v>9.26</c:v>
                </c:pt>
                <c:pt idx="25">
                  <c:v>9.2799999999999994</c:v>
                </c:pt>
                <c:pt idx="26">
                  <c:v>9.27</c:v>
                </c:pt>
                <c:pt idx="27">
                  <c:v>9.26</c:v>
                </c:pt>
                <c:pt idx="28">
                  <c:v>9.27</c:v>
                </c:pt>
                <c:pt idx="29">
                  <c:v>9.25</c:v>
                </c:pt>
                <c:pt idx="30">
                  <c:v>9.2200000000000006</c:v>
                </c:pt>
                <c:pt idx="31">
                  <c:v>9.25</c:v>
                </c:pt>
                <c:pt idx="32">
                  <c:v>9.1999999999999993</c:v>
                </c:pt>
                <c:pt idx="33">
                  <c:v>9.2100000000000009</c:v>
                </c:pt>
                <c:pt idx="34">
                  <c:v>9.18</c:v>
                </c:pt>
                <c:pt idx="35">
                  <c:v>9.16</c:v>
                </c:pt>
                <c:pt idx="36">
                  <c:v>9.15</c:v>
                </c:pt>
                <c:pt idx="37">
                  <c:v>9.14</c:v>
                </c:pt>
                <c:pt idx="38">
                  <c:v>9.1300000000000008</c:v>
                </c:pt>
                <c:pt idx="39">
                  <c:v>9.11</c:v>
                </c:pt>
                <c:pt idx="40">
                  <c:v>9.1</c:v>
                </c:pt>
                <c:pt idx="41">
                  <c:v>9.1</c:v>
                </c:pt>
                <c:pt idx="42">
                  <c:v>9.1</c:v>
                </c:pt>
                <c:pt idx="43">
                  <c:v>9.07</c:v>
                </c:pt>
                <c:pt idx="44">
                  <c:v>9.06</c:v>
                </c:pt>
                <c:pt idx="45">
                  <c:v>9.07</c:v>
                </c:pt>
                <c:pt idx="46">
                  <c:v>9.07</c:v>
                </c:pt>
                <c:pt idx="47">
                  <c:v>9.06</c:v>
                </c:pt>
                <c:pt idx="48">
                  <c:v>9.06</c:v>
                </c:pt>
                <c:pt idx="49">
                  <c:v>9.02</c:v>
                </c:pt>
                <c:pt idx="50">
                  <c:v>9.0399999999999991</c:v>
                </c:pt>
                <c:pt idx="51">
                  <c:v>9.0299999999999994</c:v>
                </c:pt>
                <c:pt idx="52">
                  <c:v>9.01</c:v>
                </c:pt>
                <c:pt idx="53">
                  <c:v>9.02</c:v>
                </c:pt>
                <c:pt idx="54">
                  <c:v>8.9700000000000006</c:v>
                </c:pt>
                <c:pt idx="55">
                  <c:v>8.9700000000000006</c:v>
                </c:pt>
                <c:pt idx="56">
                  <c:v>8.9600000000000009</c:v>
                </c:pt>
                <c:pt idx="57">
                  <c:v>8.9700000000000006</c:v>
                </c:pt>
                <c:pt idx="58">
                  <c:v>8.9600000000000009</c:v>
                </c:pt>
                <c:pt idx="59">
                  <c:v>8.9600000000000009</c:v>
                </c:pt>
                <c:pt idx="60">
                  <c:v>8.9499999999999993</c:v>
                </c:pt>
                <c:pt idx="61">
                  <c:v>8.9499999999999993</c:v>
                </c:pt>
                <c:pt idx="62">
                  <c:v>8.9499999999999993</c:v>
                </c:pt>
                <c:pt idx="63">
                  <c:v>8.9499999999999993</c:v>
                </c:pt>
                <c:pt idx="64">
                  <c:v>8.93</c:v>
                </c:pt>
                <c:pt idx="65">
                  <c:v>8.94</c:v>
                </c:pt>
                <c:pt idx="66">
                  <c:v>8.91</c:v>
                </c:pt>
                <c:pt idx="67">
                  <c:v>8.92</c:v>
                </c:pt>
                <c:pt idx="68">
                  <c:v>8.9</c:v>
                </c:pt>
                <c:pt idx="69">
                  <c:v>8.9</c:v>
                </c:pt>
                <c:pt idx="70">
                  <c:v>8.89</c:v>
                </c:pt>
                <c:pt idx="71">
                  <c:v>8.9</c:v>
                </c:pt>
                <c:pt idx="72">
                  <c:v>8.8800000000000008</c:v>
                </c:pt>
                <c:pt idx="73">
                  <c:v>8.86</c:v>
                </c:pt>
                <c:pt idx="74">
                  <c:v>8.85</c:v>
                </c:pt>
                <c:pt idx="75">
                  <c:v>8.86</c:v>
                </c:pt>
                <c:pt idx="76">
                  <c:v>8.84</c:v>
                </c:pt>
                <c:pt idx="77">
                  <c:v>8.85</c:v>
                </c:pt>
                <c:pt idx="78">
                  <c:v>8.85</c:v>
                </c:pt>
                <c:pt idx="79">
                  <c:v>8.83</c:v>
                </c:pt>
                <c:pt idx="80">
                  <c:v>8.84</c:v>
                </c:pt>
                <c:pt idx="81">
                  <c:v>8.84</c:v>
                </c:pt>
                <c:pt idx="82">
                  <c:v>8.83</c:v>
                </c:pt>
                <c:pt idx="83">
                  <c:v>8.82</c:v>
                </c:pt>
                <c:pt idx="84">
                  <c:v>8.81</c:v>
                </c:pt>
                <c:pt idx="85">
                  <c:v>8.82</c:v>
                </c:pt>
                <c:pt idx="86">
                  <c:v>8.81</c:v>
                </c:pt>
                <c:pt idx="87">
                  <c:v>8.8000000000000007</c:v>
                </c:pt>
                <c:pt idx="88">
                  <c:v>8.8000000000000007</c:v>
                </c:pt>
                <c:pt idx="89">
                  <c:v>8.8000000000000007</c:v>
                </c:pt>
                <c:pt idx="90">
                  <c:v>8.8000000000000007</c:v>
                </c:pt>
                <c:pt idx="91">
                  <c:v>8.7899999999999991</c:v>
                </c:pt>
                <c:pt idx="92">
                  <c:v>8.7899999999999991</c:v>
                </c:pt>
                <c:pt idx="93">
                  <c:v>8.7799999999999994</c:v>
                </c:pt>
                <c:pt idx="94">
                  <c:v>8.7799999999999994</c:v>
                </c:pt>
                <c:pt idx="95">
                  <c:v>8.77</c:v>
                </c:pt>
                <c:pt idx="96">
                  <c:v>8.76</c:v>
                </c:pt>
                <c:pt idx="97">
                  <c:v>8.75</c:v>
                </c:pt>
                <c:pt idx="98">
                  <c:v>8.75</c:v>
                </c:pt>
                <c:pt idx="99">
                  <c:v>8.74</c:v>
                </c:pt>
                <c:pt idx="100">
                  <c:v>8.74</c:v>
                </c:pt>
                <c:pt idx="101">
                  <c:v>8.7200000000000006</c:v>
                </c:pt>
                <c:pt idx="102">
                  <c:v>8.73</c:v>
                </c:pt>
                <c:pt idx="103">
                  <c:v>8.7100000000000009</c:v>
                </c:pt>
                <c:pt idx="104">
                  <c:v>8.7200000000000006</c:v>
                </c:pt>
                <c:pt idx="105">
                  <c:v>8.7100000000000009</c:v>
                </c:pt>
                <c:pt idx="106">
                  <c:v>8.7200000000000006</c:v>
                </c:pt>
                <c:pt idx="107">
                  <c:v>8.6999999999999993</c:v>
                </c:pt>
                <c:pt idx="108">
                  <c:v>8.6999999999999993</c:v>
                </c:pt>
                <c:pt idx="109">
                  <c:v>8.68</c:v>
                </c:pt>
                <c:pt idx="110">
                  <c:v>8.68</c:v>
                </c:pt>
                <c:pt idx="111">
                  <c:v>8.6999999999999993</c:v>
                </c:pt>
                <c:pt idx="112">
                  <c:v>8.68</c:v>
                </c:pt>
                <c:pt idx="113">
                  <c:v>8.6999999999999993</c:v>
                </c:pt>
                <c:pt idx="114">
                  <c:v>8.67</c:v>
                </c:pt>
                <c:pt idx="115">
                  <c:v>8.66</c:v>
                </c:pt>
                <c:pt idx="116">
                  <c:v>8.67</c:v>
                </c:pt>
                <c:pt idx="117">
                  <c:v>8.67</c:v>
                </c:pt>
                <c:pt idx="118">
                  <c:v>8.67</c:v>
                </c:pt>
                <c:pt idx="119">
                  <c:v>8.66</c:v>
                </c:pt>
                <c:pt idx="120">
                  <c:v>8.67</c:v>
                </c:pt>
                <c:pt idx="121">
                  <c:v>8.65</c:v>
                </c:pt>
                <c:pt idx="122">
                  <c:v>8.65</c:v>
                </c:pt>
                <c:pt idx="123">
                  <c:v>8.65</c:v>
                </c:pt>
                <c:pt idx="124">
                  <c:v>8.61</c:v>
                </c:pt>
                <c:pt idx="125">
                  <c:v>8.65</c:v>
                </c:pt>
                <c:pt idx="126">
                  <c:v>8.61</c:v>
                </c:pt>
                <c:pt idx="127">
                  <c:v>8.6</c:v>
                </c:pt>
                <c:pt idx="128">
                  <c:v>8.6</c:v>
                </c:pt>
                <c:pt idx="129">
                  <c:v>8.59</c:v>
                </c:pt>
                <c:pt idx="130">
                  <c:v>8.6</c:v>
                </c:pt>
                <c:pt idx="131">
                  <c:v>8.61</c:v>
                </c:pt>
                <c:pt idx="132">
                  <c:v>8.6</c:v>
                </c:pt>
                <c:pt idx="133">
                  <c:v>8.59</c:v>
                </c:pt>
                <c:pt idx="134">
                  <c:v>8.59</c:v>
                </c:pt>
                <c:pt idx="135">
                  <c:v>8.56</c:v>
                </c:pt>
                <c:pt idx="136">
                  <c:v>8.5500000000000007</c:v>
                </c:pt>
                <c:pt idx="137">
                  <c:v>8.56</c:v>
                </c:pt>
                <c:pt idx="138">
                  <c:v>8.5500000000000007</c:v>
                </c:pt>
                <c:pt idx="139">
                  <c:v>8.56</c:v>
                </c:pt>
                <c:pt idx="140">
                  <c:v>8.5500000000000007</c:v>
                </c:pt>
                <c:pt idx="141">
                  <c:v>8.5500000000000007</c:v>
                </c:pt>
                <c:pt idx="142">
                  <c:v>8.5299999999999994</c:v>
                </c:pt>
                <c:pt idx="143">
                  <c:v>8.51</c:v>
                </c:pt>
                <c:pt idx="144">
                  <c:v>8.5399999999999991</c:v>
                </c:pt>
                <c:pt idx="145">
                  <c:v>8.5299999999999994</c:v>
                </c:pt>
                <c:pt idx="146">
                  <c:v>8.51</c:v>
                </c:pt>
              </c:numCache>
            </c:numRef>
          </c:val>
          <c:extLst>
            <c:ext xmlns:c16="http://schemas.microsoft.com/office/drawing/2014/chart" uri="{C3380CC4-5D6E-409C-BE32-E72D297353CC}">
              <c16:uniqueId val="{00000000-1AA8-43A7-8EF4-937223D8FD10}"/>
            </c:ext>
          </c:extLst>
        </c:ser>
        <c:dLbls>
          <c:showLegendKey val="0"/>
          <c:showVal val="0"/>
          <c:showCatName val="0"/>
          <c:showSerName val="0"/>
          <c:showPercent val="0"/>
          <c:showBubbleSize val="0"/>
        </c:dLbls>
        <c:gapWidth val="219"/>
        <c:overlap val="-27"/>
        <c:axId val="1033318687"/>
        <c:axId val="1033319103"/>
      </c:barChart>
      <c:catAx>
        <c:axId val="103331868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3319103"/>
        <c:crosses val="autoZero"/>
        <c:auto val="1"/>
        <c:lblAlgn val="ctr"/>
        <c:lblOffset val="100"/>
        <c:noMultiLvlLbl val="0"/>
      </c:catAx>
      <c:valAx>
        <c:axId val="10333191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solidFill>
            <a:schemeClr val="bg1"/>
          </a:solid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3318687"/>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Voltage 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rgbClr val="FF0000"/>
            </a:solidFill>
            <a:ln>
              <a:noFill/>
            </a:ln>
            <a:effectLst/>
          </c:spPr>
          <c:invertIfNegative val="0"/>
          <c:val>
            <c:numRef>
              <c:f>'CoolTerm Capture discharge'!$B$2:$B$148</c:f>
              <c:numCache>
                <c:formatCode>General</c:formatCode>
                <c:ptCount val="147"/>
                <c:pt idx="0">
                  <c:v>6.21</c:v>
                </c:pt>
                <c:pt idx="1">
                  <c:v>6.19</c:v>
                </c:pt>
                <c:pt idx="2">
                  <c:v>6.18</c:v>
                </c:pt>
                <c:pt idx="3">
                  <c:v>6.17</c:v>
                </c:pt>
                <c:pt idx="4">
                  <c:v>6.16</c:v>
                </c:pt>
                <c:pt idx="5">
                  <c:v>6.15</c:v>
                </c:pt>
                <c:pt idx="6">
                  <c:v>6.15</c:v>
                </c:pt>
                <c:pt idx="7">
                  <c:v>6.15</c:v>
                </c:pt>
                <c:pt idx="8">
                  <c:v>6.14</c:v>
                </c:pt>
                <c:pt idx="9">
                  <c:v>6.13</c:v>
                </c:pt>
                <c:pt idx="10">
                  <c:v>6.13</c:v>
                </c:pt>
                <c:pt idx="11">
                  <c:v>6.12</c:v>
                </c:pt>
                <c:pt idx="12">
                  <c:v>6.11</c:v>
                </c:pt>
                <c:pt idx="13">
                  <c:v>6.11</c:v>
                </c:pt>
                <c:pt idx="14">
                  <c:v>6.1</c:v>
                </c:pt>
                <c:pt idx="15">
                  <c:v>6.09</c:v>
                </c:pt>
                <c:pt idx="16">
                  <c:v>6.09</c:v>
                </c:pt>
                <c:pt idx="17">
                  <c:v>6.08</c:v>
                </c:pt>
                <c:pt idx="18">
                  <c:v>6.07</c:v>
                </c:pt>
                <c:pt idx="19">
                  <c:v>6.07</c:v>
                </c:pt>
                <c:pt idx="20">
                  <c:v>6.06</c:v>
                </c:pt>
                <c:pt idx="21">
                  <c:v>6.05</c:v>
                </c:pt>
                <c:pt idx="22">
                  <c:v>6.05</c:v>
                </c:pt>
                <c:pt idx="23">
                  <c:v>6.04</c:v>
                </c:pt>
                <c:pt idx="24">
                  <c:v>6.04</c:v>
                </c:pt>
                <c:pt idx="25">
                  <c:v>6.05</c:v>
                </c:pt>
                <c:pt idx="26">
                  <c:v>6.04</c:v>
                </c:pt>
                <c:pt idx="27">
                  <c:v>6.04</c:v>
                </c:pt>
                <c:pt idx="28">
                  <c:v>6.05</c:v>
                </c:pt>
                <c:pt idx="29">
                  <c:v>6.02</c:v>
                </c:pt>
                <c:pt idx="30">
                  <c:v>6</c:v>
                </c:pt>
                <c:pt idx="31">
                  <c:v>6.01</c:v>
                </c:pt>
                <c:pt idx="32">
                  <c:v>6</c:v>
                </c:pt>
                <c:pt idx="33">
                  <c:v>6</c:v>
                </c:pt>
                <c:pt idx="34">
                  <c:v>5.99</c:v>
                </c:pt>
                <c:pt idx="35">
                  <c:v>5.97</c:v>
                </c:pt>
                <c:pt idx="36">
                  <c:v>5.96</c:v>
                </c:pt>
                <c:pt idx="37">
                  <c:v>5.95</c:v>
                </c:pt>
                <c:pt idx="38">
                  <c:v>5.95</c:v>
                </c:pt>
                <c:pt idx="39">
                  <c:v>5.95</c:v>
                </c:pt>
                <c:pt idx="40">
                  <c:v>5.95</c:v>
                </c:pt>
                <c:pt idx="41">
                  <c:v>5.95</c:v>
                </c:pt>
                <c:pt idx="42">
                  <c:v>5.95</c:v>
                </c:pt>
                <c:pt idx="43">
                  <c:v>5.93</c:v>
                </c:pt>
                <c:pt idx="44">
                  <c:v>5.92</c:v>
                </c:pt>
                <c:pt idx="45">
                  <c:v>5.93</c:v>
                </c:pt>
                <c:pt idx="46">
                  <c:v>5.93</c:v>
                </c:pt>
                <c:pt idx="47">
                  <c:v>5.92</c:v>
                </c:pt>
                <c:pt idx="48">
                  <c:v>5.91</c:v>
                </c:pt>
                <c:pt idx="49">
                  <c:v>5.9</c:v>
                </c:pt>
                <c:pt idx="50">
                  <c:v>5.9</c:v>
                </c:pt>
                <c:pt idx="51">
                  <c:v>5.9</c:v>
                </c:pt>
                <c:pt idx="52">
                  <c:v>5.88</c:v>
                </c:pt>
                <c:pt idx="53">
                  <c:v>5.89</c:v>
                </c:pt>
                <c:pt idx="54">
                  <c:v>5.87</c:v>
                </c:pt>
                <c:pt idx="55">
                  <c:v>5.86</c:v>
                </c:pt>
                <c:pt idx="56">
                  <c:v>5.86</c:v>
                </c:pt>
                <c:pt idx="57">
                  <c:v>5.85</c:v>
                </c:pt>
                <c:pt idx="58">
                  <c:v>5.86</c:v>
                </c:pt>
                <c:pt idx="59">
                  <c:v>5.85</c:v>
                </c:pt>
                <c:pt idx="60">
                  <c:v>5.85</c:v>
                </c:pt>
                <c:pt idx="61">
                  <c:v>5.85</c:v>
                </c:pt>
                <c:pt idx="62">
                  <c:v>5.85</c:v>
                </c:pt>
                <c:pt idx="63">
                  <c:v>5.85</c:v>
                </c:pt>
                <c:pt idx="64">
                  <c:v>5.81</c:v>
                </c:pt>
                <c:pt idx="65">
                  <c:v>5.85</c:v>
                </c:pt>
                <c:pt idx="66">
                  <c:v>5.83</c:v>
                </c:pt>
                <c:pt idx="67">
                  <c:v>5.83</c:v>
                </c:pt>
                <c:pt idx="68">
                  <c:v>5.86</c:v>
                </c:pt>
                <c:pt idx="69">
                  <c:v>5.82</c:v>
                </c:pt>
                <c:pt idx="70">
                  <c:v>5.81</c:v>
                </c:pt>
                <c:pt idx="71">
                  <c:v>5.82</c:v>
                </c:pt>
                <c:pt idx="72">
                  <c:v>5.81</c:v>
                </c:pt>
                <c:pt idx="73">
                  <c:v>5.8</c:v>
                </c:pt>
                <c:pt idx="74">
                  <c:v>5.8</c:v>
                </c:pt>
                <c:pt idx="75">
                  <c:v>5.8</c:v>
                </c:pt>
                <c:pt idx="76">
                  <c:v>5.79</c:v>
                </c:pt>
                <c:pt idx="77">
                  <c:v>5.76</c:v>
                </c:pt>
                <c:pt idx="78">
                  <c:v>5.79</c:v>
                </c:pt>
                <c:pt idx="79">
                  <c:v>5.79</c:v>
                </c:pt>
                <c:pt idx="80">
                  <c:v>5.79</c:v>
                </c:pt>
                <c:pt idx="81">
                  <c:v>5.78</c:v>
                </c:pt>
                <c:pt idx="82">
                  <c:v>5.79</c:v>
                </c:pt>
                <c:pt idx="83">
                  <c:v>5.78</c:v>
                </c:pt>
                <c:pt idx="84">
                  <c:v>5.78</c:v>
                </c:pt>
                <c:pt idx="85">
                  <c:v>5.76</c:v>
                </c:pt>
                <c:pt idx="86">
                  <c:v>5.77</c:v>
                </c:pt>
                <c:pt idx="87">
                  <c:v>5.76</c:v>
                </c:pt>
                <c:pt idx="88">
                  <c:v>5.77</c:v>
                </c:pt>
                <c:pt idx="89">
                  <c:v>5.76</c:v>
                </c:pt>
                <c:pt idx="90">
                  <c:v>5.76</c:v>
                </c:pt>
                <c:pt idx="91">
                  <c:v>5.75</c:v>
                </c:pt>
                <c:pt idx="92">
                  <c:v>5.76</c:v>
                </c:pt>
                <c:pt idx="93">
                  <c:v>5.76</c:v>
                </c:pt>
                <c:pt idx="94">
                  <c:v>5.75</c:v>
                </c:pt>
                <c:pt idx="95">
                  <c:v>5.75</c:v>
                </c:pt>
                <c:pt idx="96">
                  <c:v>5.75</c:v>
                </c:pt>
                <c:pt idx="97">
                  <c:v>5.75</c:v>
                </c:pt>
                <c:pt idx="98">
                  <c:v>5.74</c:v>
                </c:pt>
                <c:pt idx="99">
                  <c:v>5.74</c:v>
                </c:pt>
                <c:pt idx="100">
                  <c:v>5.74</c:v>
                </c:pt>
                <c:pt idx="101">
                  <c:v>5.73</c:v>
                </c:pt>
                <c:pt idx="102">
                  <c:v>5.73</c:v>
                </c:pt>
                <c:pt idx="103">
                  <c:v>5.73</c:v>
                </c:pt>
                <c:pt idx="104">
                  <c:v>5.73</c:v>
                </c:pt>
                <c:pt idx="105">
                  <c:v>5.72</c:v>
                </c:pt>
                <c:pt idx="106">
                  <c:v>5.74</c:v>
                </c:pt>
                <c:pt idx="107">
                  <c:v>5.72</c:v>
                </c:pt>
                <c:pt idx="108">
                  <c:v>5.72</c:v>
                </c:pt>
                <c:pt idx="109">
                  <c:v>5.71</c:v>
                </c:pt>
                <c:pt idx="110">
                  <c:v>5.73</c:v>
                </c:pt>
                <c:pt idx="111">
                  <c:v>5.73</c:v>
                </c:pt>
                <c:pt idx="112">
                  <c:v>5.72</c:v>
                </c:pt>
                <c:pt idx="113">
                  <c:v>5.73</c:v>
                </c:pt>
                <c:pt idx="114">
                  <c:v>5.71</c:v>
                </c:pt>
                <c:pt idx="115">
                  <c:v>5.71</c:v>
                </c:pt>
                <c:pt idx="116">
                  <c:v>5.71</c:v>
                </c:pt>
                <c:pt idx="117">
                  <c:v>5.71</c:v>
                </c:pt>
                <c:pt idx="118">
                  <c:v>5.71</c:v>
                </c:pt>
                <c:pt idx="119">
                  <c:v>5.71</c:v>
                </c:pt>
                <c:pt idx="120">
                  <c:v>5.71</c:v>
                </c:pt>
                <c:pt idx="121">
                  <c:v>5.7</c:v>
                </c:pt>
                <c:pt idx="122">
                  <c:v>5.7</c:v>
                </c:pt>
                <c:pt idx="123">
                  <c:v>5.71</c:v>
                </c:pt>
                <c:pt idx="124">
                  <c:v>5.68</c:v>
                </c:pt>
                <c:pt idx="125">
                  <c:v>5.7</c:v>
                </c:pt>
                <c:pt idx="126">
                  <c:v>5.66</c:v>
                </c:pt>
                <c:pt idx="127">
                  <c:v>5.68</c:v>
                </c:pt>
                <c:pt idx="128">
                  <c:v>5.69</c:v>
                </c:pt>
                <c:pt idx="129">
                  <c:v>5.68</c:v>
                </c:pt>
                <c:pt idx="130">
                  <c:v>5.67</c:v>
                </c:pt>
                <c:pt idx="131">
                  <c:v>5.68</c:v>
                </c:pt>
                <c:pt idx="132">
                  <c:v>5.68</c:v>
                </c:pt>
                <c:pt idx="133">
                  <c:v>5.68</c:v>
                </c:pt>
                <c:pt idx="134">
                  <c:v>5.68</c:v>
                </c:pt>
                <c:pt idx="135">
                  <c:v>5.67</c:v>
                </c:pt>
                <c:pt idx="136">
                  <c:v>5.68</c:v>
                </c:pt>
                <c:pt idx="137">
                  <c:v>5.66</c:v>
                </c:pt>
                <c:pt idx="138">
                  <c:v>5.66</c:v>
                </c:pt>
                <c:pt idx="139">
                  <c:v>5.68</c:v>
                </c:pt>
                <c:pt idx="140">
                  <c:v>5.68</c:v>
                </c:pt>
                <c:pt idx="141">
                  <c:v>5.67</c:v>
                </c:pt>
                <c:pt idx="142">
                  <c:v>5.66</c:v>
                </c:pt>
                <c:pt idx="143">
                  <c:v>5.66</c:v>
                </c:pt>
                <c:pt idx="144">
                  <c:v>5.67</c:v>
                </c:pt>
                <c:pt idx="145">
                  <c:v>5.67</c:v>
                </c:pt>
                <c:pt idx="146">
                  <c:v>5.67</c:v>
                </c:pt>
              </c:numCache>
            </c:numRef>
          </c:val>
          <c:extLst>
            <c:ext xmlns:c16="http://schemas.microsoft.com/office/drawing/2014/chart" uri="{C3380CC4-5D6E-409C-BE32-E72D297353CC}">
              <c16:uniqueId val="{00000000-2740-451E-B15D-4075EE4E8938}"/>
            </c:ext>
          </c:extLst>
        </c:ser>
        <c:dLbls>
          <c:showLegendKey val="0"/>
          <c:showVal val="0"/>
          <c:showCatName val="0"/>
          <c:showSerName val="0"/>
          <c:showPercent val="0"/>
          <c:showBubbleSize val="0"/>
        </c:dLbls>
        <c:gapWidth val="219"/>
        <c:overlap val="-27"/>
        <c:axId val="1037137055"/>
        <c:axId val="1037132895"/>
      </c:barChart>
      <c:catAx>
        <c:axId val="103713705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7132895"/>
        <c:crosses val="autoZero"/>
        <c:auto val="1"/>
        <c:lblAlgn val="ctr"/>
        <c:lblOffset val="100"/>
        <c:noMultiLvlLbl val="0"/>
      </c:catAx>
      <c:valAx>
        <c:axId val="10371328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7137055"/>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Voltage </a:t>
            </a:r>
            <a:r>
              <a:rPr lang="en-IN" baseline="0"/>
              <a:t>3</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rgbClr val="FF0000"/>
            </a:solidFill>
            <a:ln>
              <a:noFill/>
            </a:ln>
            <a:effectLst/>
          </c:spPr>
          <c:invertIfNegative val="0"/>
          <c:val>
            <c:numRef>
              <c:f>'CoolTerm Capture discharge'!$C$2:$C$148</c:f>
              <c:numCache>
                <c:formatCode>General</c:formatCode>
                <c:ptCount val="147"/>
                <c:pt idx="0">
                  <c:v>2.69</c:v>
                </c:pt>
                <c:pt idx="1">
                  <c:v>2.69</c:v>
                </c:pt>
                <c:pt idx="2">
                  <c:v>2.69</c:v>
                </c:pt>
                <c:pt idx="3">
                  <c:v>2.68</c:v>
                </c:pt>
                <c:pt idx="4">
                  <c:v>2.67</c:v>
                </c:pt>
                <c:pt idx="5">
                  <c:v>2.66</c:v>
                </c:pt>
                <c:pt idx="6">
                  <c:v>2.66</c:v>
                </c:pt>
                <c:pt idx="7">
                  <c:v>2.66</c:v>
                </c:pt>
                <c:pt idx="8">
                  <c:v>2.65</c:v>
                </c:pt>
                <c:pt idx="9">
                  <c:v>2.65</c:v>
                </c:pt>
                <c:pt idx="10">
                  <c:v>2.65</c:v>
                </c:pt>
                <c:pt idx="11">
                  <c:v>2.65</c:v>
                </c:pt>
                <c:pt idx="12">
                  <c:v>2.65</c:v>
                </c:pt>
                <c:pt idx="13">
                  <c:v>2.64</c:v>
                </c:pt>
                <c:pt idx="14">
                  <c:v>2.64</c:v>
                </c:pt>
                <c:pt idx="15">
                  <c:v>2.63</c:v>
                </c:pt>
                <c:pt idx="16">
                  <c:v>2.62</c:v>
                </c:pt>
                <c:pt idx="17">
                  <c:v>2.62</c:v>
                </c:pt>
                <c:pt idx="18">
                  <c:v>2.62</c:v>
                </c:pt>
                <c:pt idx="19">
                  <c:v>2.6</c:v>
                </c:pt>
                <c:pt idx="20">
                  <c:v>2.61</c:v>
                </c:pt>
                <c:pt idx="21">
                  <c:v>2.6</c:v>
                </c:pt>
                <c:pt idx="22">
                  <c:v>2.6</c:v>
                </c:pt>
                <c:pt idx="23">
                  <c:v>2.6</c:v>
                </c:pt>
                <c:pt idx="24">
                  <c:v>2.6</c:v>
                </c:pt>
                <c:pt idx="25">
                  <c:v>2.6</c:v>
                </c:pt>
                <c:pt idx="26">
                  <c:v>2.6</c:v>
                </c:pt>
                <c:pt idx="27">
                  <c:v>2.6</c:v>
                </c:pt>
                <c:pt idx="28">
                  <c:v>2.59</c:v>
                </c:pt>
                <c:pt idx="29">
                  <c:v>2.59</c:v>
                </c:pt>
                <c:pt idx="30">
                  <c:v>2.57</c:v>
                </c:pt>
                <c:pt idx="31">
                  <c:v>2.58</c:v>
                </c:pt>
                <c:pt idx="32">
                  <c:v>2.56</c:v>
                </c:pt>
                <c:pt idx="33">
                  <c:v>2.5499999999999998</c:v>
                </c:pt>
                <c:pt idx="34">
                  <c:v>2.5499999999999998</c:v>
                </c:pt>
                <c:pt idx="35">
                  <c:v>2.5499999999999998</c:v>
                </c:pt>
                <c:pt idx="36">
                  <c:v>2.5499999999999998</c:v>
                </c:pt>
                <c:pt idx="37">
                  <c:v>2.5499999999999998</c:v>
                </c:pt>
                <c:pt idx="38">
                  <c:v>2.54</c:v>
                </c:pt>
                <c:pt idx="39">
                  <c:v>2.5299999999999998</c:v>
                </c:pt>
                <c:pt idx="40">
                  <c:v>2.52</c:v>
                </c:pt>
                <c:pt idx="41">
                  <c:v>2.5099999999999998</c:v>
                </c:pt>
                <c:pt idx="42">
                  <c:v>2.52</c:v>
                </c:pt>
                <c:pt idx="43">
                  <c:v>2.5099999999999998</c:v>
                </c:pt>
                <c:pt idx="44">
                  <c:v>2.5</c:v>
                </c:pt>
                <c:pt idx="45">
                  <c:v>2.5</c:v>
                </c:pt>
                <c:pt idx="46">
                  <c:v>2.5</c:v>
                </c:pt>
                <c:pt idx="47">
                  <c:v>2.5</c:v>
                </c:pt>
                <c:pt idx="48">
                  <c:v>2.4900000000000002</c:v>
                </c:pt>
                <c:pt idx="49">
                  <c:v>2.4700000000000002</c:v>
                </c:pt>
                <c:pt idx="50">
                  <c:v>2.4700000000000002</c:v>
                </c:pt>
                <c:pt idx="51">
                  <c:v>2.4700000000000002</c:v>
                </c:pt>
                <c:pt idx="52">
                  <c:v>2.46</c:v>
                </c:pt>
                <c:pt idx="53">
                  <c:v>2.4700000000000002</c:v>
                </c:pt>
                <c:pt idx="54">
                  <c:v>2.4500000000000002</c:v>
                </c:pt>
                <c:pt idx="55">
                  <c:v>2.4700000000000002</c:v>
                </c:pt>
                <c:pt idx="56">
                  <c:v>2.4500000000000002</c:v>
                </c:pt>
                <c:pt idx="57">
                  <c:v>2.4500000000000002</c:v>
                </c:pt>
                <c:pt idx="58">
                  <c:v>2.44</c:v>
                </c:pt>
                <c:pt idx="59">
                  <c:v>2.44</c:v>
                </c:pt>
                <c:pt idx="60">
                  <c:v>2.4500000000000002</c:v>
                </c:pt>
                <c:pt idx="61">
                  <c:v>2.4500000000000002</c:v>
                </c:pt>
                <c:pt idx="62">
                  <c:v>2.44</c:v>
                </c:pt>
                <c:pt idx="63">
                  <c:v>2.44</c:v>
                </c:pt>
                <c:pt idx="64">
                  <c:v>2.4300000000000002</c:v>
                </c:pt>
                <c:pt idx="65">
                  <c:v>2.4300000000000002</c:v>
                </c:pt>
                <c:pt idx="66">
                  <c:v>2.41</c:v>
                </c:pt>
                <c:pt idx="67">
                  <c:v>2.41</c:v>
                </c:pt>
                <c:pt idx="68">
                  <c:v>2.41</c:v>
                </c:pt>
                <c:pt idx="69">
                  <c:v>2.4</c:v>
                </c:pt>
                <c:pt idx="70">
                  <c:v>2.4</c:v>
                </c:pt>
                <c:pt idx="71">
                  <c:v>2.41</c:v>
                </c:pt>
                <c:pt idx="72">
                  <c:v>2.4</c:v>
                </c:pt>
                <c:pt idx="73">
                  <c:v>2.4</c:v>
                </c:pt>
                <c:pt idx="74">
                  <c:v>2.4</c:v>
                </c:pt>
                <c:pt idx="75">
                  <c:v>2.4</c:v>
                </c:pt>
                <c:pt idx="76">
                  <c:v>2.39</c:v>
                </c:pt>
                <c:pt idx="77">
                  <c:v>2.39</c:v>
                </c:pt>
                <c:pt idx="78">
                  <c:v>2.37</c:v>
                </c:pt>
                <c:pt idx="79">
                  <c:v>2.37</c:v>
                </c:pt>
                <c:pt idx="80">
                  <c:v>2.37</c:v>
                </c:pt>
                <c:pt idx="81">
                  <c:v>2.38</c:v>
                </c:pt>
                <c:pt idx="82">
                  <c:v>2.37</c:v>
                </c:pt>
                <c:pt idx="83">
                  <c:v>2.37</c:v>
                </c:pt>
                <c:pt idx="84">
                  <c:v>2.36</c:v>
                </c:pt>
                <c:pt idx="85">
                  <c:v>2.37</c:v>
                </c:pt>
                <c:pt idx="86">
                  <c:v>2.4</c:v>
                </c:pt>
                <c:pt idx="87">
                  <c:v>2.36</c:v>
                </c:pt>
                <c:pt idx="88">
                  <c:v>2.36</c:v>
                </c:pt>
                <c:pt idx="89">
                  <c:v>2.36</c:v>
                </c:pt>
                <c:pt idx="90">
                  <c:v>2.36</c:v>
                </c:pt>
                <c:pt idx="91">
                  <c:v>2.36</c:v>
                </c:pt>
                <c:pt idx="92">
                  <c:v>2.36</c:v>
                </c:pt>
                <c:pt idx="93">
                  <c:v>2.35</c:v>
                </c:pt>
                <c:pt idx="94">
                  <c:v>2.35</c:v>
                </c:pt>
                <c:pt idx="95">
                  <c:v>2.35</c:v>
                </c:pt>
                <c:pt idx="96">
                  <c:v>2.35</c:v>
                </c:pt>
                <c:pt idx="97">
                  <c:v>2.35</c:v>
                </c:pt>
                <c:pt idx="98">
                  <c:v>2.35</c:v>
                </c:pt>
                <c:pt idx="99">
                  <c:v>2.35</c:v>
                </c:pt>
                <c:pt idx="100">
                  <c:v>2.34</c:v>
                </c:pt>
                <c:pt idx="101">
                  <c:v>2.33</c:v>
                </c:pt>
                <c:pt idx="102">
                  <c:v>2.33</c:v>
                </c:pt>
                <c:pt idx="103">
                  <c:v>2.34</c:v>
                </c:pt>
                <c:pt idx="104">
                  <c:v>2.34</c:v>
                </c:pt>
                <c:pt idx="105">
                  <c:v>2.34</c:v>
                </c:pt>
                <c:pt idx="106">
                  <c:v>2.34</c:v>
                </c:pt>
                <c:pt idx="107">
                  <c:v>2.33</c:v>
                </c:pt>
                <c:pt idx="108">
                  <c:v>2.33</c:v>
                </c:pt>
                <c:pt idx="109">
                  <c:v>2.3199999999999998</c:v>
                </c:pt>
                <c:pt idx="110">
                  <c:v>2.3199999999999998</c:v>
                </c:pt>
                <c:pt idx="111">
                  <c:v>2.33</c:v>
                </c:pt>
                <c:pt idx="112">
                  <c:v>2.3199999999999998</c:v>
                </c:pt>
                <c:pt idx="113">
                  <c:v>2.33</c:v>
                </c:pt>
                <c:pt idx="114">
                  <c:v>2.3199999999999998</c:v>
                </c:pt>
                <c:pt idx="115">
                  <c:v>2.3199999999999998</c:v>
                </c:pt>
                <c:pt idx="116">
                  <c:v>2.33</c:v>
                </c:pt>
                <c:pt idx="117">
                  <c:v>2.33</c:v>
                </c:pt>
                <c:pt idx="118">
                  <c:v>2.33</c:v>
                </c:pt>
                <c:pt idx="119">
                  <c:v>2.3199999999999998</c:v>
                </c:pt>
                <c:pt idx="120">
                  <c:v>2.34</c:v>
                </c:pt>
                <c:pt idx="121">
                  <c:v>2.33</c:v>
                </c:pt>
                <c:pt idx="122">
                  <c:v>2.33</c:v>
                </c:pt>
                <c:pt idx="123">
                  <c:v>2.31</c:v>
                </c:pt>
                <c:pt idx="124">
                  <c:v>2.31</c:v>
                </c:pt>
                <c:pt idx="125">
                  <c:v>2.3199999999999998</c:v>
                </c:pt>
                <c:pt idx="126">
                  <c:v>2.31</c:v>
                </c:pt>
                <c:pt idx="127">
                  <c:v>2.31</c:v>
                </c:pt>
                <c:pt idx="128">
                  <c:v>2.2999999999999998</c:v>
                </c:pt>
                <c:pt idx="129">
                  <c:v>2.31</c:v>
                </c:pt>
                <c:pt idx="130">
                  <c:v>2.31</c:v>
                </c:pt>
                <c:pt idx="131">
                  <c:v>2.3199999999999998</c:v>
                </c:pt>
                <c:pt idx="132">
                  <c:v>2.3199999999999998</c:v>
                </c:pt>
                <c:pt idx="133">
                  <c:v>2.31</c:v>
                </c:pt>
                <c:pt idx="134">
                  <c:v>2.3199999999999998</c:v>
                </c:pt>
                <c:pt idx="135">
                  <c:v>2.3199999999999998</c:v>
                </c:pt>
                <c:pt idx="136">
                  <c:v>2.31</c:v>
                </c:pt>
                <c:pt idx="137">
                  <c:v>2.3199999999999998</c:v>
                </c:pt>
                <c:pt idx="138">
                  <c:v>2.2999999999999998</c:v>
                </c:pt>
                <c:pt idx="139">
                  <c:v>2.3199999999999998</c:v>
                </c:pt>
                <c:pt idx="140">
                  <c:v>2.3199999999999998</c:v>
                </c:pt>
                <c:pt idx="141">
                  <c:v>2.31</c:v>
                </c:pt>
                <c:pt idx="142">
                  <c:v>2.2999999999999998</c:v>
                </c:pt>
                <c:pt idx="143">
                  <c:v>2.2999999999999998</c:v>
                </c:pt>
                <c:pt idx="144">
                  <c:v>2.31</c:v>
                </c:pt>
                <c:pt idx="145">
                  <c:v>2.31</c:v>
                </c:pt>
                <c:pt idx="146">
                  <c:v>2.31</c:v>
                </c:pt>
              </c:numCache>
            </c:numRef>
          </c:val>
          <c:extLst>
            <c:ext xmlns:c16="http://schemas.microsoft.com/office/drawing/2014/chart" uri="{C3380CC4-5D6E-409C-BE32-E72D297353CC}">
              <c16:uniqueId val="{00000000-EFF4-4A69-BE03-5CF68DFC8A0E}"/>
            </c:ext>
          </c:extLst>
        </c:ser>
        <c:dLbls>
          <c:showLegendKey val="0"/>
          <c:showVal val="0"/>
          <c:showCatName val="0"/>
          <c:showSerName val="0"/>
          <c:showPercent val="0"/>
          <c:showBubbleSize val="0"/>
        </c:dLbls>
        <c:gapWidth val="219"/>
        <c:overlap val="-27"/>
        <c:axId val="1023242159"/>
        <c:axId val="1023231343"/>
      </c:barChart>
      <c:catAx>
        <c:axId val="1023242159"/>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3231343"/>
        <c:crosses val="autoZero"/>
        <c:auto val="1"/>
        <c:lblAlgn val="ctr"/>
        <c:lblOffset val="100"/>
        <c:noMultiLvlLbl val="0"/>
      </c:catAx>
      <c:valAx>
        <c:axId val="10232313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3242159"/>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7D2982-AA04-430E-96D9-510EE3E8BE02}" type="datetimeFigureOut">
              <a:rPr lang="en-GB" smtClean="0"/>
              <a:t>01/12/2023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3051B4-936E-4609-8498-2AFCC2D79395}" type="slidenum">
              <a:rPr lang="en-GB" smtClean="0"/>
              <a:t>‹#›</a:t>
            </a:fld>
            <a:endParaRPr lang="en-GB"/>
          </a:p>
        </p:txBody>
      </p:sp>
    </p:spTree>
    <p:extLst>
      <p:ext uri="{BB962C8B-B14F-4D97-AF65-F5344CB8AC3E}">
        <p14:creationId xmlns:p14="http://schemas.microsoft.com/office/powerpoint/2010/main" val="1632069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0D9AB9-17A4-4B40-BE97-A9D453871566}" type="datetime5">
              <a:rPr lang="en-US" smtClean="0"/>
              <a:t>1-Dec-23</a:t>
            </a:fld>
            <a:endParaRPr lang="en-US" dirty="0"/>
          </a:p>
        </p:txBody>
      </p:sp>
      <p:sp>
        <p:nvSpPr>
          <p:cNvPr id="5" name="Footer Placeholder 4"/>
          <p:cNvSpPr>
            <a:spLocks noGrp="1"/>
          </p:cNvSpPr>
          <p:nvPr>
            <p:ph type="ftr" sz="quarter" idx="11"/>
          </p:nvPr>
        </p:nvSpPr>
        <p:spPr/>
        <p:txBody>
          <a:bodyPr/>
          <a:lstStyle/>
          <a:p>
            <a:r>
              <a:rPr lang="en-US"/>
              <a:t>PRESENTED AT MCKV INSTITUTE OF ENGINEERING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850349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7B2D6F-1C01-4B40-9093-BBA8F1604442}" type="datetime5">
              <a:rPr lang="en-US" smtClean="0"/>
              <a:t>1-Dec-23</a:t>
            </a:fld>
            <a:endParaRPr lang="en-US" dirty="0"/>
          </a:p>
        </p:txBody>
      </p:sp>
      <p:sp>
        <p:nvSpPr>
          <p:cNvPr id="6" name="Footer Placeholder 5"/>
          <p:cNvSpPr>
            <a:spLocks noGrp="1"/>
          </p:cNvSpPr>
          <p:nvPr>
            <p:ph type="ftr" sz="quarter" idx="11"/>
          </p:nvPr>
        </p:nvSpPr>
        <p:spPr/>
        <p:txBody>
          <a:bodyPr/>
          <a:lstStyle/>
          <a:p>
            <a:r>
              <a:rPr lang="en-US"/>
              <a:t>PRESENTED AT MCKV INSTITUTE OF ENGINEERING</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65844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1DD231-B61A-4EA2-91A5-31F8F9E56798}" type="datetime5">
              <a:rPr lang="en-US" smtClean="0"/>
              <a:t>1-Dec-23</a:t>
            </a:fld>
            <a:endParaRPr lang="en-US" dirty="0"/>
          </a:p>
        </p:txBody>
      </p:sp>
      <p:sp>
        <p:nvSpPr>
          <p:cNvPr id="6" name="Footer Placeholder 5"/>
          <p:cNvSpPr>
            <a:spLocks noGrp="1"/>
          </p:cNvSpPr>
          <p:nvPr>
            <p:ph type="ftr" sz="quarter" idx="11"/>
          </p:nvPr>
        </p:nvSpPr>
        <p:spPr/>
        <p:txBody>
          <a:bodyPr/>
          <a:lstStyle/>
          <a:p>
            <a:r>
              <a:rPr lang="en-US"/>
              <a:t>PRESENTED AT MCKV INSTITUTE OF ENGINEERING</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646222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47FFE7-057D-4841-9CD5-E6FFB8C6DF2F}" type="datetime5">
              <a:rPr lang="en-US" smtClean="0"/>
              <a:t>1-Dec-23</a:t>
            </a:fld>
            <a:endParaRPr lang="en-US" dirty="0"/>
          </a:p>
        </p:txBody>
      </p:sp>
      <p:sp>
        <p:nvSpPr>
          <p:cNvPr id="6" name="Footer Placeholder 5"/>
          <p:cNvSpPr>
            <a:spLocks noGrp="1"/>
          </p:cNvSpPr>
          <p:nvPr>
            <p:ph type="ftr" sz="quarter" idx="11"/>
          </p:nvPr>
        </p:nvSpPr>
        <p:spPr/>
        <p:txBody>
          <a:bodyPr/>
          <a:lstStyle/>
          <a:p>
            <a:r>
              <a:rPr lang="en-US"/>
              <a:t>PRESENTED AT MCKV INSTITUTE OF ENGINEERING</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255611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7C5EFA-7CCB-418D-B711-B77CFFF4BAE9}" type="datetime5">
              <a:rPr lang="en-US" smtClean="0"/>
              <a:t>1-Dec-23</a:t>
            </a:fld>
            <a:endParaRPr lang="en-US" dirty="0"/>
          </a:p>
        </p:txBody>
      </p:sp>
      <p:sp>
        <p:nvSpPr>
          <p:cNvPr id="6" name="Footer Placeholder 5"/>
          <p:cNvSpPr>
            <a:spLocks noGrp="1"/>
          </p:cNvSpPr>
          <p:nvPr>
            <p:ph type="ftr" sz="quarter" idx="11"/>
          </p:nvPr>
        </p:nvSpPr>
        <p:spPr/>
        <p:txBody>
          <a:bodyPr/>
          <a:lstStyle/>
          <a:p>
            <a:r>
              <a:rPr lang="en-US"/>
              <a:t>PRESENTED AT MCKV INSTITUTE OF ENGINEERING</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55646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4F1AC7A-93A4-4F79-80B5-1DD0BEAD1EBD}" type="datetime5">
              <a:rPr lang="en-US" smtClean="0"/>
              <a:t>1-Dec-23</a:t>
            </a:fld>
            <a:endParaRPr lang="en-US" dirty="0"/>
          </a:p>
        </p:txBody>
      </p:sp>
      <p:sp>
        <p:nvSpPr>
          <p:cNvPr id="4" name="Footer Placeholder 3"/>
          <p:cNvSpPr>
            <a:spLocks noGrp="1"/>
          </p:cNvSpPr>
          <p:nvPr>
            <p:ph type="ftr" sz="quarter" idx="11"/>
          </p:nvPr>
        </p:nvSpPr>
        <p:spPr/>
        <p:txBody>
          <a:bodyPr/>
          <a:lstStyle/>
          <a:p>
            <a:r>
              <a:rPr lang="en-US"/>
              <a:t>PRESENTED AT MCKV INSTITUTE OF ENGINEERING</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2034990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0336B4C-66F8-4D64-8F21-6A982BE5CB59}" type="datetime5">
              <a:rPr lang="en-US" smtClean="0"/>
              <a:t>1-Dec-23</a:t>
            </a:fld>
            <a:endParaRPr lang="en-US" dirty="0"/>
          </a:p>
        </p:txBody>
      </p:sp>
      <p:sp>
        <p:nvSpPr>
          <p:cNvPr id="4" name="Footer Placeholder 3"/>
          <p:cNvSpPr>
            <a:spLocks noGrp="1"/>
          </p:cNvSpPr>
          <p:nvPr>
            <p:ph type="ftr" sz="quarter" idx="11"/>
          </p:nvPr>
        </p:nvSpPr>
        <p:spPr/>
        <p:txBody>
          <a:bodyPr/>
          <a:lstStyle/>
          <a:p>
            <a:r>
              <a:rPr lang="en-US"/>
              <a:t>PRESENTED AT MCKV INSTITUTE OF ENGINEERING</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6643965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DFDC-8C27-46B5-AFEE-76933065C1BB}" type="datetime5">
              <a:rPr lang="en-US" smtClean="0"/>
              <a:t>1-Dec-23</a:t>
            </a:fld>
            <a:endParaRPr lang="en-US" dirty="0"/>
          </a:p>
        </p:txBody>
      </p:sp>
      <p:sp>
        <p:nvSpPr>
          <p:cNvPr id="5" name="Footer Placeholder 4"/>
          <p:cNvSpPr>
            <a:spLocks noGrp="1"/>
          </p:cNvSpPr>
          <p:nvPr>
            <p:ph type="ftr" sz="quarter" idx="11"/>
          </p:nvPr>
        </p:nvSpPr>
        <p:spPr/>
        <p:txBody>
          <a:bodyPr/>
          <a:lstStyle/>
          <a:p>
            <a:r>
              <a:rPr lang="en-US"/>
              <a:t>PRESENTED AT MCKV INSTITUTE OF ENGINEERING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813389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5A1417-2F1D-4807-9BB7-2D5A1E11E4FA}" type="datetime5">
              <a:rPr lang="en-US" smtClean="0"/>
              <a:t>1-Dec-23</a:t>
            </a:fld>
            <a:endParaRPr lang="en-US" dirty="0"/>
          </a:p>
        </p:txBody>
      </p:sp>
      <p:sp>
        <p:nvSpPr>
          <p:cNvPr id="5" name="Footer Placeholder 4"/>
          <p:cNvSpPr>
            <a:spLocks noGrp="1"/>
          </p:cNvSpPr>
          <p:nvPr>
            <p:ph type="ftr" sz="quarter" idx="11"/>
          </p:nvPr>
        </p:nvSpPr>
        <p:spPr/>
        <p:txBody>
          <a:bodyPr/>
          <a:lstStyle/>
          <a:p>
            <a:r>
              <a:rPr lang="en-US"/>
              <a:t>PRESENTED AT MCKV INSTITUTE OF ENGINEERING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20493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9FE7AE-F45A-4A4B-A425-8024B774C14B}" type="datetime5">
              <a:rPr lang="en-US" smtClean="0"/>
              <a:t>1-Dec-23</a:t>
            </a:fld>
            <a:endParaRPr lang="en-US" dirty="0"/>
          </a:p>
        </p:txBody>
      </p:sp>
      <p:sp>
        <p:nvSpPr>
          <p:cNvPr id="5" name="Footer Placeholder 4"/>
          <p:cNvSpPr>
            <a:spLocks noGrp="1"/>
          </p:cNvSpPr>
          <p:nvPr>
            <p:ph type="ftr" sz="quarter" idx="11"/>
          </p:nvPr>
        </p:nvSpPr>
        <p:spPr/>
        <p:txBody>
          <a:bodyPr/>
          <a:lstStyle/>
          <a:p>
            <a:r>
              <a:rPr lang="en-US"/>
              <a:t>PRESENTED AT MCKV INSTITUTE OF ENGINEERING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2565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7D2FF5-4D1D-48A9-AFA1-BBC0B636D87E}" type="datetime5">
              <a:rPr lang="en-US" smtClean="0"/>
              <a:t>1-Dec-23</a:t>
            </a:fld>
            <a:endParaRPr lang="en-US" dirty="0"/>
          </a:p>
        </p:txBody>
      </p:sp>
      <p:sp>
        <p:nvSpPr>
          <p:cNvPr id="5" name="Footer Placeholder 4"/>
          <p:cNvSpPr>
            <a:spLocks noGrp="1"/>
          </p:cNvSpPr>
          <p:nvPr>
            <p:ph type="ftr" sz="quarter" idx="11"/>
          </p:nvPr>
        </p:nvSpPr>
        <p:spPr/>
        <p:txBody>
          <a:bodyPr/>
          <a:lstStyle/>
          <a:p>
            <a:r>
              <a:rPr lang="en-US"/>
              <a:t>PRESENTED AT MCKV INSTITUTE OF ENGINEERING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483600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DCD986-EA1E-4F7E-97D2-1F6E06C5806D}" type="datetime5">
              <a:rPr lang="en-US" smtClean="0"/>
              <a:t>1-Dec-23</a:t>
            </a:fld>
            <a:endParaRPr lang="en-US" dirty="0"/>
          </a:p>
        </p:txBody>
      </p:sp>
      <p:sp>
        <p:nvSpPr>
          <p:cNvPr id="6" name="Footer Placeholder 5"/>
          <p:cNvSpPr>
            <a:spLocks noGrp="1"/>
          </p:cNvSpPr>
          <p:nvPr>
            <p:ph type="ftr" sz="quarter" idx="11"/>
          </p:nvPr>
        </p:nvSpPr>
        <p:spPr/>
        <p:txBody>
          <a:bodyPr/>
          <a:lstStyle/>
          <a:p>
            <a:r>
              <a:rPr lang="en-US"/>
              <a:t>PRESENTED AT MCKV INSTITUTE OF ENGINEERING</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540415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BDA87A-ED55-4C10-AF4A-DD349EFB921F}" type="datetime5">
              <a:rPr lang="en-US" smtClean="0"/>
              <a:t>1-Dec-23</a:t>
            </a:fld>
            <a:endParaRPr lang="en-US" dirty="0"/>
          </a:p>
        </p:txBody>
      </p:sp>
      <p:sp>
        <p:nvSpPr>
          <p:cNvPr id="8" name="Footer Placeholder 7"/>
          <p:cNvSpPr>
            <a:spLocks noGrp="1"/>
          </p:cNvSpPr>
          <p:nvPr>
            <p:ph type="ftr" sz="quarter" idx="11"/>
          </p:nvPr>
        </p:nvSpPr>
        <p:spPr/>
        <p:txBody>
          <a:bodyPr/>
          <a:lstStyle/>
          <a:p>
            <a:r>
              <a:rPr lang="en-US"/>
              <a:t>PRESENTED AT MCKV INSTITUTE OF ENGINEERING</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25990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320C40-DD93-488C-8CC0-9A53F11C20C5}" type="datetime5">
              <a:rPr lang="en-US" smtClean="0"/>
              <a:t>1-Dec-23</a:t>
            </a:fld>
            <a:endParaRPr lang="en-US" dirty="0"/>
          </a:p>
        </p:txBody>
      </p:sp>
      <p:sp>
        <p:nvSpPr>
          <p:cNvPr id="4" name="Footer Placeholder 3"/>
          <p:cNvSpPr>
            <a:spLocks noGrp="1"/>
          </p:cNvSpPr>
          <p:nvPr>
            <p:ph type="ftr" sz="quarter" idx="11"/>
          </p:nvPr>
        </p:nvSpPr>
        <p:spPr/>
        <p:txBody>
          <a:bodyPr/>
          <a:lstStyle/>
          <a:p>
            <a:r>
              <a:rPr lang="en-US"/>
              <a:t>PRESENTED AT MCKV INSTITUTE OF ENGINEERING</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992451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0028EB-C016-4FB4-9D7D-C9F6DEEEB862}" type="datetime5">
              <a:rPr lang="en-US" smtClean="0"/>
              <a:t>1-Dec-23</a:t>
            </a:fld>
            <a:endParaRPr lang="en-US" dirty="0"/>
          </a:p>
        </p:txBody>
      </p:sp>
      <p:sp>
        <p:nvSpPr>
          <p:cNvPr id="3" name="Footer Placeholder 2"/>
          <p:cNvSpPr>
            <a:spLocks noGrp="1"/>
          </p:cNvSpPr>
          <p:nvPr>
            <p:ph type="ftr" sz="quarter" idx="11"/>
          </p:nvPr>
        </p:nvSpPr>
        <p:spPr/>
        <p:txBody>
          <a:bodyPr/>
          <a:lstStyle/>
          <a:p>
            <a:r>
              <a:rPr lang="en-US"/>
              <a:t>PRESENTED AT MCKV INSTITUTE OF ENGINEERING</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770712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06C4C6-2EC4-46DF-AE19-AC6351043CB6}" type="datetime5">
              <a:rPr lang="en-US" smtClean="0"/>
              <a:t>1-Dec-23</a:t>
            </a:fld>
            <a:endParaRPr lang="en-US" dirty="0"/>
          </a:p>
        </p:txBody>
      </p:sp>
      <p:sp>
        <p:nvSpPr>
          <p:cNvPr id="6" name="Footer Placeholder 5"/>
          <p:cNvSpPr>
            <a:spLocks noGrp="1"/>
          </p:cNvSpPr>
          <p:nvPr>
            <p:ph type="ftr" sz="quarter" idx="11"/>
          </p:nvPr>
        </p:nvSpPr>
        <p:spPr/>
        <p:txBody>
          <a:bodyPr/>
          <a:lstStyle/>
          <a:p>
            <a:r>
              <a:rPr lang="en-US"/>
              <a:t>PRESENTED AT MCKV INSTITUTE OF ENGINEERING</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1711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581D5C-1029-4B96-B217-C5A97CA69ED0}" type="datetime5">
              <a:rPr lang="en-US" smtClean="0"/>
              <a:t>1-Dec-23</a:t>
            </a:fld>
            <a:endParaRPr lang="en-US" dirty="0"/>
          </a:p>
        </p:txBody>
      </p:sp>
      <p:sp>
        <p:nvSpPr>
          <p:cNvPr id="6" name="Footer Placeholder 5"/>
          <p:cNvSpPr>
            <a:spLocks noGrp="1"/>
          </p:cNvSpPr>
          <p:nvPr>
            <p:ph type="ftr" sz="quarter" idx="11"/>
          </p:nvPr>
        </p:nvSpPr>
        <p:spPr/>
        <p:txBody>
          <a:bodyPr/>
          <a:lstStyle/>
          <a:p>
            <a:r>
              <a:rPr lang="en-US"/>
              <a:t>PRESENTED AT MCKV INSTITUTE OF ENGINEERING</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655454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267683C-1C52-4654-8CC7-0064F635187E}" type="datetime5">
              <a:rPr lang="en-US" smtClean="0"/>
              <a:t>1-Dec-23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PRESENTED AT MCKV INSTITUTE OF ENGINEERING</a:t>
            </a:r>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0908705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1.jpg"/><Relationship Id="rId7" Type="http://schemas.openxmlformats.org/officeDocument/2006/relationships/image" Target="../media/image15.jpg"/><Relationship Id="rId2" Type="http://schemas.openxmlformats.org/officeDocument/2006/relationships/image" Target="../media/image10.jpg"/><Relationship Id="rId1" Type="http://schemas.openxmlformats.org/officeDocument/2006/relationships/slideLayout" Target="../slideLayouts/slideLayout6.xml"/><Relationship Id="rId6" Type="http://schemas.openxmlformats.org/officeDocument/2006/relationships/image" Target="../media/image14.jpeg"/><Relationship Id="rId5" Type="http://schemas.openxmlformats.org/officeDocument/2006/relationships/image" Target="../media/image13.jpg"/><Relationship Id="rId4" Type="http://schemas.openxmlformats.org/officeDocument/2006/relationships/image" Target="../media/image12.jpg"/><Relationship Id="rId9" Type="http://schemas.openxmlformats.org/officeDocument/2006/relationships/image" Target="../media/image17.jpg"/></Relationships>
</file>

<file path=ppt/slides/_rels/slide1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71599" y="988124"/>
            <a:ext cx="9448800" cy="523220"/>
          </a:xfrm>
        </p:spPr>
        <p:txBody>
          <a:bodyPr>
            <a:noAutofit/>
          </a:bodyPr>
          <a:lstStyle/>
          <a:p>
            <a:r>
              <a:rPr lang="en-US" sz="3200" dirty="0">
                <a:solidFill>
                  <a:srgbClr val="92D050"/>
                </a:solidFill>
                <a:latin typeface="Georgia" panose="02040502050405020303" pitchFamily="18" charset="0"/>
              </a:rPr>
              <a:t>BATTERY STATUS MONITORING SYSTEM </a:t>
            </a:r>
          </a:p>
        </p:txBody>
      </p:sp>
      <p:pic>
        <p:nvPicPr>
          <p:cNvPr id="7" name="Picture 6" descr="logo of makaut.png"/>
          <p:cNvPicPr>
            <a:picLocks noChangeAspect="1"/>
          </p:cNvPicPr>
          <p:nvPr/>
        </p:nvPicPr>
        <p:blipFill>
          <a:blip r:embed="rId2"/>
          <a:stretch>
            <a:fillRect/>
          </a:stretch>
        </p:blipFill>
        <p:spPr>
          <a:xfrm>
            <a:off x="448106" y="4794090"/>
            <a:ext cx="1781572" cy="1781572"/>
          </a:xfrm>
          <a:prstGeom prst="rect">
            <a:avLst/>
          </a:prstGeom>
        </p:spPr>
      </p:pic>
      <p:sp>
        <p:nvSpPr>
          <p:cNvPr id="9" name="TextBox 8"/>
          <p:cNvSpPr txBox="1"/>
          <p:nvPr/>
        </p:nvSpPr>
        <p:spPr>
          <a:xfrm>
            <a:off x="4114800" y="1882847"/>
            <a:ext cx="3810000" cy="338554"/>
          </a:xfrm>
          <a:prstGeom prst="rect">
            <a:avLst/>
          </a:prstGeom>
          <a:noFill/>
        </p:spPr>
        <p:txBody>
          <a:bodyPr wrap="square" rtlCol="0">
            <a:spAutoFit/>
          </a:bodyPr>
          <a:lstStyle/>
          <a:p>
            <a:pPr algn="ctr"/>
            <a:r>
              <a:rPr lang="en-US" sz="1600" b="1" i="1" dirty="0">
                <a:latin typeface="Tahoma" panose="020B0604030504040204" pitchFamily="34" charset="0"/>
                <a:ea typeface="Tahoma" panose="020B0604030504040204" pitchFamily="34" charset="0"/>
                <a:cs typeface="Tahoma" panose="020B0604030504040204" pitchFamily="34" charset="0"/>
              </a:rPr>
              <a:t>Submitted by</a:t>
            </a:r>
          </a:p>
        </p:txBody>
      </p:sp>
      <p:sp>
        <p:nvSpPr>
          <p:cNvPr id="2" name="TextBox 1">
            <a:extLst>
              <a:ext uri="{FF2B5EF4-FFF2-40B4-BE49-F238E27FC236}">
                <a16:creationId xmlns:a16="http://schemas.microsoft.com/office/drawing/2014/main" id="{DF74DF06-CF72-8367-9811-D15D28D73469}"/>
              </a:ext>
            </a:extLst>
          </p:cNvPr>
          <p:cNvSpPr txBox="1"/>
          <p:nvPr/>
        </p:nvSpPr>
        <p:spPr>
          <a:xfrm>
            <a:off x="4114800" y="453292"/>
            <a:ext cx="3810000" cy="338554"/>
          </a:xfrm>
          <a:prstGeom prst="rect">
            <a:avLst/>
          </a:prstGeom>
          <a:noFill/>
        </p:spPr>
        <p:txBody>
          <a:bodyPr wrap="square" rtlCol="0">
            <a:spAutoFit/>
          </a:bodyPr>
          <a:lstStyle/>
          <a:p>
            <a:pPr algn="ctr"/>
            <a:r>
              <a:rPr lang="en-US" sz="1600" b="1" i="1" dirty="0">
                <a:latin typeface="Tahoma" panose="020B0604030504040204" pitchFamily="34" charset="0"/>
                <a:ea typeface="Tahoma" panose="020B0604030504040204" pitchFamily="34" charset="0"/>
                <a:cs typeface="Tahoma" panose="020B0604030504040204" pitchFamily="34" charset="0"/>
              </a:rPr>
              <a:t>A presentation on</a:t>
            </a:r>
          </a:p>
        </p:txBody>
      </p:sp>
      <p:sp>
        <p:nvSpPr>
          <p:cNvPr id="5" name="TextBox 4">
            <a:extLst>
              <a:ext uri="{FF2B5EF4-FFF2-40B4-BE49-F238E27FC236}">
                <a16:creationId xmlns:a16="http://schemas.microsoft.com/office/drawing/2014/main" id="{F935C9CE-A8DA-A622-A2E5-D2A1CD7891A4}"/>
              </a:ext>
            </a:extLst>
          </p:cNvPr>
          <p:cNvSpPr txBox="1"/>
          <p:nvPr/>
        </p:nvSpPr>
        <p:spPr>
          <a:xfrm>
            <a:off x="3676261" y="2344910"/>
            <a:ext cx="4839477" cy="3046988"/>
          </a:xfrm>
          <a:prstGeom prst="rect">
            <a:avLst/>
          </a:prstGeom>
          <a:noFill/>
        </p:spPr>
        <p:txBody>
          <a:bodyPr wrap="square" rtlCol="0">
            <a:spAutoFit/>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ARITRA DALUI (11600620007)</a:t>
            </a:r>
          </a:p>
          <a:p>
            <a:pPr algn="ctr"/>
            <a:r>
              <a:rPr lang="en-US" sz="1600" dirty="0">
                <a:latin typeface="Tahoma" panose="020B0604030504040204" pitchFamily="34" charset="0"/>
                <a:ea typeface="Tahoma" panose="020B0604030504040204" pitchFamily="34" charset="0"/>
                <a:cs typeface="Tahoma" panose="020B0604030504040204" pitchFamily="34" charset="0"/>
              </a:rPr>
              <a:t>ARCHISMAN MANGAL (11600620005)</a:t>
            </a:r>
          </a:p>
          <a:p>
            <a:pPr algn="ctr"/>
            <a:r>
              <a:rPr lang="en-US" sz="1600" dirty="0">
                <a:latin typeface="Tahoma" panose="020B0604030504040204" pitchFamily="34" charset="0"/>
                <a:ea typeface="Tahoma" panose="020B0604030504040204" pitchFamily="34" charset="0"/>
                <a:cs typeface="Tahoma" panose="020B0604030504040204" pitchFamily="34" charset="0"/>
              </a:rPr>
              <a:t>BANANI MANNA (11600620010)</a:t>
            </a:r>
          </a:p>
          <a:p>
            <a:pPr algn="ctr"/>
            <a:r>
              <a:rPr lang="en-US" sz="1600" dirty="0">
                <a:latin typeface="Tahoma" panose="020B0604030504040204" pitchFamily="34" charset="0"/>
                <a:ea typeface="Tahoma" panose="020B0604030504040204" pitchFamily="34" charset="0"/>
                <a:cs typeface="Tahoma" panose="020B0604030504040204" pitchFamily="34" charset="0"/>
              </a:rPr>
              <a:t>MEGHA BOSE (11600621037)</a:t>
            </a:r>
          </a:p>
          <a:p>
            <a:pPr algn="ctr"/>
            <a:r>
              <a:rPr lang="en-US" sz="1600" dirty="0">
                <a:latin typeface="Tahoma" panose="020B0604030504040204" pitchFamily="34" charset="0"/>
                <a:ea typeface="Tahoma" panose="020B0604030504040204" pitchFamily="34" charset="0"/>
                <a:cs typeface="Tahoma" panose="020B0604030504040204" pitchFamily="34" charset="0"/>
              </a:rPr>
              <a:t>SAYAN BHUL (11600620032)</a:t>
            </a:r>
          </a:p>
          <a:p>
            <a:pPr algn="ctr"/>
            <a:r>
              <a:rPr lang="en-US" sz="1600" dirty="0">
                <a:latin typeface="Tahoma" panose="020B0604030504040204" pitchFamily="34" charset="0"/>
                <a:ea typeface="Tahoma" panose="020B0604030504040204" pitchFamily="34" charset="0"/>
                <a:cs typeface="Tahoma" panose="020B0604030504040204" pitchFamily="34" charset="0"/>
              </a:rPr>
              <a:t>SUSHANTO DEY (11600620029)</a:t>
            </a:r>
          </a:p>
          <a:p>
            <a:pPr algn="ctr"/>
            <a:r>
              <a:rPr lang="en-US" sz="1600" dirty="0">
                <a:latin typeface="Tahoma" panose="020B0604030504040204" pitchFamily="34" charset="0"/>
                <a:ea typeface="Tahoma" panose="020B0604030504040204" pitchFamily="34" charset="0"/>
                <a:cs typeface="Tahoma" panose="020B0604030504040204" pitchFamily="34" charset="0"/>
              </a:rPr>
              <a:t>SWAPNODEEP BANERJEE (11600620030)</a:t>
            </a:r>
          </a:p>
          <a:p>
            <a:pPr algn="ctr"/>
            <a:endParaRPr lang="en-US" sz="1600" dirty="0">
              <a:latin typeface="Tahoma" panose="020B0604030504040204" pitchFamily="34" charset="0"/>
              <a:ea typeface="Tahoma" panose="020B0604030504040204" pitchFamily="34" charset="0"/>
              <a:cs typeface="Tahoma" panose="020B0604030504040204" pitchFamily="34" charset="0"/>
            </a:endParaRPr>
          </a:p>
          <a:p>
            <a:pPr algn="ctr"/>
            <a:r>
              <a:rPr lang="en-US" sz="1600" b="1" i="1" dirty="0">
                <a:latin typeface="Tahoma" panose="020B0604030504040204" pitchFamily="34" charset="0"/>
                <a:ea typeface="Tahoma" panose="020B0604030504040204" pitchFamily="34" charset="0"/>
                <a:cs typeface="Tahoma" panose="020B0604030504040204" pitchFamily="34" charset="0"/>
              </a:rPr>
              <a:t>Under the guidance of </a:t>
            </a:r>
          </a:p>
          <a:p>
            <a:pPr algn="ctr"/>
            <a:r>
              <a:rPr lang="en-US" sz="1600" dirty="0">
                <a:latin typeface="Tahoma" panose="020B0604030504040204" pitchFamily="34" charset="0"/>
                <a:ea typeface="Tahoma" panose="020B0604030504040204" pitchFamily="34" charset="0"/>
                <a:cs typeface="Tahoma" panose="020B0604030504040204" pitchFamily="34" charset="0"/>
              </a:rPr>
              <a:t>MR. SUDEEP SAMANTA</a:t>
            </a:r>
          </a:p>
          <a:p>
            <a:pPr algn="ctr"/>
            <a:r>
              <a:rPr lang="en-US" sz="1600" dirty="0">
                <a:latin typeface="Tahoma" panose="020B0604030504040204" pitchFamily="34" charset="0"/>
                <a:ea typeface="Tahoma" panose="020B0604030504040204" pitchFamily="34" charset="0"/>
                <a:cs typeface="Tahoma" panose="020B0604030504040204" pitchFamily="34" charset="0"/>
              </a:rPr>
              <a:t>Asst. Prof. of Electrical Engineering Department</a:t>
            </a:r>
          </a:p>
          <a:p>
            <a:pPr algn="ctr"/>
            <a:endParaRPr lang="en-GB" sz="1600" dirty="0"/>
          </a:p>
        </p:txBody>
      </p:sp>
      <p:sp>
        <p:nvSpPr>
          <p:cNvPr id="10" name="TextBox 9">
            <a:extLst>
              <a:ext uri="{FF2B5EF4-FFF2-40B4-BE49-F238E27FC236}">
                <a16:creationId xmlns:a16="http://schemas.microsoft.com/office/drawing/2014/main" id="{3122048D-1D79-4AFD-0D10-B57C2D3AD5B0}"/>
              </a:ext>
            </a:extLst>
          </p:cNvPr>
          <p:cNvSpPr txBox="1"/>
          <p:nvPr/>
        </p:nvSpPr>
        <p:spPr>
          <a:xfrm>
            <a:off x="3047223" y="5145677"/>
            <a:ext cx="6097554" cy="1446550"/>
          </a:xfrm>
          <a:prstGeom prst="rect">
            <a:avLst/>
          </a:prstGeom>
          <a:noFill/>
        </p:spPr>
        <p:txBody>
          <a:bodyPr wrap="square">
            <a:spAutoFit/>
          </a:bodyPr>
          <a:lstStyle/>
          <a:p>
            <a:pPr algn="l"/>
            <a:endParaRPr lang="en-GB" sz="1400" b="0" i="0" u="none" strike="noStrike" baseline="0" dirty="0">
              <a:solidFill>
                <a:srgbClr val="92D050"/>
              </a:solidFill>
              <a:latin typeface="Times New Roman" panose="02020603050405020304" pitchFamily="18" charset="0"/>
            </a:endParaRPr>
          </a:p>
          <a:p>
            <a:pPr algn="ctr"/>
            <a:r>
              <a:rPr lang="en-GB" sz="1400" b="0" i="0" u="none" strike="noStrike" baseline="0" dirty="0">
                <a:solidFill>
                  <a:srgbClr val="92D050"/>
                </a:solidFill>
                <a:latin typeface="Times New Roman" panose="02020603050405020304" pitchFamily="18" charset="0"/>
              </a:rPr>
              <a:t> </a:t>
            </a:r>
            <a:r>
              <a:rPr lang="en-GB" sz="1800" b="0" i="0" u="none" strike="noStrike" baseline="0" dirty="0">
                <a:solidFill>
                  <a:srgbClr val="92D050"/>
                </a:solidFill>
                <a:latin typeface="Times New Roman" panose="02020603050405020304" pitchFamily="18" charset="0"/>
              </a:rPr>
              <a:t>DEPARTMENT OF ELECTRICAL ENGINEERING </a:t>
            </a:r>
          </a:p>
          <a:p>
            <a:pPr algn="ctr"/>
            <a:r>
              <a:rPr lang="en-GB" sz="1800" b="0" i="0" u="none" strike="noStrike" baseline="0" dirty="0">
                <a:solidFill>
                  <a:srgbClr val="92D050"/>
                </a:solidFill>
                <a:latin typeface="Times New Roman" panose="02020603050405020304" pitchFamily="18" charset="0"/>
              </a:rPr>
              <a:t>MCKV Institute of Engineering </a:t>
            </a:r>
          </a:p>
          <a:p>
            <a:pPr algn="ctr"/>
            <a:r>
              <a:rPr lang="en-US" sz="1800" b="0" i="0" u="none" strike="noStrike" baseline="0" dirty="0">
                <a:solidFill>
                  <a:srgbClr val="92D050"/>
                </a:solidFill>
                <a:latin typeface="Times New Roman" panose="02020603050405020304" pitchFamily="18" charset="0"/>
              </a:rPr>
              <a:t>243, G. T. Road (North), Liluah, Howrah- 711 204 </a:t>
            </a:r>
          </a:p>
          <a:p>
            <a:pPr algn="ctr"/>
            <a:r>
              <a:rPr lang="en-GB" sz="2000" b="0" i="0" u="none" strike="noStrike" baseline="0" dirty="0">
                <a:solidFill>
                  <a:srgbClr val="92D050"/>
                </a:solidFill>
                <a:latin typeface="Times New Roman" panose="02020603050405020304" pitchFamily="18" charset="0"/>
              </a:rPr>
              <a:t>Year: 2023</a:t>
            </a:r>
            <a:endParaRPr lang="en-GB" dirty="0">
              <a:solidFill>
                <a:srgbClr val="92D050"/>
              </a:solidFill>
            </a:endParaRPr>
          </a:p>
        </p:txBody>
      </p:sp>
      <p:pic>
        <p:nvPicPr>
          <p:cNvPr id="11" name="Picture 10">
            <a:extLst>
              <a:ext uri="{FF2B5EF4-FFF2-40B4-BE49-F238E27FC236}">
                <a16:creationId xmlns:a16="http://schemas.microsoft.com/office/drawing/2014/main" id="{41704BCF-BF18-BE65-FB2E-A7151EEE04DE}"/>
              </a:ext>
            </a:extLst>
          </p:cNvPr>
          <p:cNvPicPr>
            <a:picLocks noChangeAspect="1"/>
          </p:cNvPicPr>
          <p:nvPr/>
        </p:nvPicPr>
        <p:blipFill>
          <a:blip r:embed="rId3"/>
          <a:stretch>
            <a:fillRect/>
          </a:stretch>
        </p:blipFill>
        <p:spPr>
          <a:xfrm>
            <a:off x="9750287" y="4817397"/>
            <a:ext cx="2023424" cy="180698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7218" y="143898"/>
            <a:ext cx="7391400" cy="522284"/>
          </a:xfrm>
        </p:spPr>
        <p:txBody>
          <a:bodyPr>
            <a:normAutofit fontScale="90000"/>
          </a:bodyPr>
          <a:lstStyle/>
          <a:p>
            <a:r>
              <a:rPr lang="en-US" sz="3600" dirty="0">
                <a:latin typeface="Georgia" panose="02040502050405020303" pitchFamily="18" charset="0"/>
              </a:rPr>
              <a:t>COMPONENTS USED</a:t>
            </a:r>
          </a:p>
        </p:txBody>
      </p:sp>
      <p:grpSp>
        <p:nvGrpSpPr>
          <p:cNvPr id="7" name="Group 6">
            <a:extLst>
              <a:ext uri="{FF2B5EF4-FFF2-40B4-BE49-F238E27FC236}">
                <a16:creationId xmlns:a16="http://schemas.microsoft.com/office/drawing/2014/main" id="{EE039BE6-6E46-A2DF-195F-4112A5C7938B}"/>
              </a:ext>
            </a:extLst>
          </p:cNvPr>
          <p:cNvGrpSpPr/>
          <p:nvPr/>
        </p:nvGrpSpPr>
        <p:grpSpPr>
          <a:xfrm>
            <a:off x="1071485" y="1044488"/>
            <a:ext cx="2209800" cy="1622512"/>
            <a:chOff x="1071485" y="1044488"/>
            <a:chExt cx="2209800" cy="1622512"/>
          </a:xfrm>
        </p:grpSpPr>
        <p:pic>
          <p:nvPicPr>
            <p:cNvPr id="8" name="Picture 7">
              <a:extLst>
                <a:ext uri="{FF2B5EF4-FFF2-40B4-BE49-F238E27FC236}">
                  <a16:creationId xmlns:a16="http://schemas.microsoft.com/office/drawing/2014/main" id="{AF1ED1E7-DCA8-4F98-A8B5-526A37E72576}"/>
                </a:ext>
              </a:extLst>
            </p:cNvPr>
            <p:cNvPicPr/>
            <p:nvPr/>
          </p:nvPicPr>
          <p:blipFill>
            <a:blip r:embed="rId2"/>
            <a:stretch>
              <a:fillRect/>
            </a:stretch>
          </p:blipFill>
          <p:spPr>
            <a:xfrm>
              <a:off x="1447800" y="1044488"/>
              <a:ext cx="1487964" cy="1138446"/>
            </a:xfrm>
            <a:prstGeom prst="rect">
              <a:avLst/>
            </a:prstGeom>
          </p:spPr>
        </p:pic>
        <p:sp>
          <p:nvSpPr>
            <p:cNvPr id="16" name="TextBox 15">
              <a:extLst>
                <a:ext uri="{FF2B5EF4-FFF2-40B4-BE49-F238E27FC236}">
                  <a16:creationId xmlns:a16="http://schemas.microsoft.com/office/drawing/2014/main" id="{54887FCB-01DF-4BD7-ADF3-5476708E1D18}"/>
                </a:ext>
              </a:extLst>
            </p:cNvPr>
            <p:cNvSpPr txBox="1"/>
            <p:nvPr/>
          </p:nvSpPr>
          <p:spPr>
            <a:xfrm>
              <a:off x="1071485" y="2205335"/>
              <a:ext cx="2209800" cy="461665"/>
            </a:xfrm>
            <a:prstGeom prst="rect">
              <a:avLst/>
            </a:prstGeom>
            <a:noFill/>
          </p:spPr>
          <p:txBody>
            <a:bodyPr wrap="square" rtlCol="0">
              <a:spAutoFit/>
            </a:bodyPr>
            <a:lstStyle/>
            <a:p>
              <a:pPr algn="ctr"/>
              <a:r>
                <a:rPr lang="en-US" sz="1200" dirty="0">
                  <a:latin typeface="Georgia" panose="02040502050405020303" pitchFamily="18" charset="0"/>
                </a:rPr>
                <a:t>Fig 5: Current Sensor</a:t>
              </a:r>
            </a:p>
            <a:p>
              <a:pPr algn="ctr"/>
              <a:r>
                <a:rPr lang="en-GB" sz="1200" dirty="0">
                  <a:latin typeface="Georgia" panose="02040502050405020303" pitchFamily="18" charset="0"/>
                </a:rPr>
                <a:t>ACS 712</a:t>
              </a:r>
            </a:p>
          </p:txBody>
        </p:sp>
      </p:grpSp>
      <p:grpSp>
        <p:nvGrpSpPr>
          <p:cNvPr id="10" name="Group 9">
            <a:extLst>
              <a:ext uri="{FF2B5EF4-FFF2-40B4-BE49-F238E27FC236}">
                <a16:creationId xmlns:a16="http://schemas.microsoft.com/office/drawing/2014/main" id="{0C67BEB3-D192-E31C-9E3B-7FCEA8D6504F}"/>
              </a:ext>
            </a:extLst>
          </p:cNvPr>
          <p:cNvGrpSpPr/>
          <p:nvPr/>
        </p:nvGrpSpPr>
        <p:grpSpPr>
          <a:xfrm>
            <a:off x="1129543" y="2888557"/>
            <a:ext cx="2209800" cy="1463299"/>
            <a:chOff x="1129543" y="2888557"/>
            <a:chExt cx="2209800" cy="1463299"/>
          </a:xfrm>
        </p:grpSpPr>
        <p:pic>
          <p:nvPicPr>
            <p:cNvPr id="11" name="Picture 10">
              <a:extLst>
                <a:ext uri="{FF2B5EF4-FFF2-40B4-BE49-F238E27FC236}">
                  <a16:creationId xmlns:a16="http://schemas.microsoft.com/office/drawing/2014/main" id="{4742EFC7-240C-459E-8966-F0B26865AA99}"/>
                </a:ext>
              </a:extLst>
            </p:cNvPr>
            <p:cNvPicPr/>
            <p:nvPr/>
          </p:nvPicPr>
          <p:blipFill>
            <a:blip r:embed="rId3"/>
            <a:stretch>
              <a:fillRect/>
            </a:stretch>
          </p:blipFill>
          <p:spPr>
            <a:xfrm>
              <a:off x="1469469" y="2888557"/>
              <a:ext cx="1444625" cy="1125883"/>
            </a:xfrm>
            <a:prstGeom prst="rect">
              <a:avLst/>
            </a:prstGeom>
          </p:spPr>
        </p:pic>
        <p:sp>
          <p:nvSpPr>
            <p:cNvPr id="17" name="TextBox 16">
              <a:extLst>
                <a:ext uri="{FF2B5EF4-FFF2-40B4-BE49-F238E27FC236}">
                  <a16:creationId xmlns:a16="http://schemas.microsoft.com/office/drawing/2014/main" id="{5892B01E-86CD-4F84-9B78-9829408D206F}"/>
                </a:ext>
              </a:extLst>
            </p:cNvPr>
            <p:cNvSpPr txBox="1"/>
            <p:nvPr/>
          </p:nvSpPr>
          <p:spPr>
            <a:xfrm>
              <a:off x="1129543" y="4074857"/>
              <a:ext cx="2209800" cy="276999"/>
            </a:xfrm>
            <a:prstGeom prst="rect">
              <a:avLst/>
            </a:prstGeom>
            <a:noFill/>
          </p:spPr>
          <p:txBody>
            <a:bodyPr wrap="square" rtlCol="0">
              <a:spAutoFit/>
            </a:bodyPr>
            <a:lstStyle/>
            <a:p>
              <a:pPr algn="ctr"/>
              <a:r>
                <a:rPr lang="en-US" sz="1200" dirty="0">
                  <a:latin typeface="Georgia" panose="02040502050405020303" pitchFamily="18" charset="0"/>
                </a:rPr>
                <a:t>Fig 6: Temperature sensor</a:t>
              </a:r>
              <a:endParaRPr lang="en-GB" sz="1200" dirty="0">
                <a:latin typeface="Georgia" panose="02040502050405020303" pitchFamily="18" charset="0"/>
              </a:endParaRPr>
            </a:p>
          </p:txBody>
        </p:sp>
      </p:grpSp>
      <p:grpSp>
        <p:nvGrpSpPr>
          <p:cNvPr id="24" name="Group 23">
            <a:extLst>
              <a:ext uri="{FF2B5EF4-FFF2-40B4-BE49-F238E27FC236}">
                <a16:creationId xmlns:a16="http://schemas.microsoft.com/office/drawing/2014/main" id="{DA866F3A-ACDC-D997-EEEC-82C4DAC77D46}"/>
              </a:ext>
            </a:extLst>
          </p:cNvPr>
          <p:cNvGrpSpPr/>
          <p:nvPr/>
        </p:nvGrpSpPr>
        <p:grpSpPr>
          <a:xfrm>
            <a:off x="1086880" y="4653156"/>
            <a:ext cx="2209800" cy="1498060"/>
            <a:chOff x="1086880" y="4653156"/>
            <a:chExt cx="2209800" cy="1498060"/>
          </a:xfrm>
        </p:grpSpPr>
        <p:pic>
          <p:nvPicPr>
            <p:cNvPr id="6" name="Picture 5">
              <a:extLst>
                <a:ext uri="{FF2B5EF4-FFF2-40B4-BE49-F238E27FC236}">
                  <a16:creationId xmlns:a16="http://schemas.microsoft.com/office/drawing/2014/main" id="{237B79E7-B133-4387-962E-6327017596E5}"/>
                </a:ext>
              </a:extLst>
            </p:cNvPr>
            <p:cNvPicPr/>
            <p:nvPr/>
          </p:nvPicPr>
          <p:blipFill>
            <a:blip r:embed="rId4"/>
            <a:stretch>
              <a:fillRect/>
            </a:stretch>
          </p:blipFill>
          <p:spPr>
            <a:xfrm>
              <a:off x="1469468" y="4653156"/>
              <a:ext cx="1444625" cy="1143000"/>
            </a:xfrm>
            <a:prstGeom prst="rect">
              <a:avLst/>
            </a:prstGeom>
          </p:spPr>
        </p:pic>
        <p:sp>
          <p:nvSpPr>
            <p:cNvPr id="18" name="TextBox 17">
              <a:extLst>
                <a:ext uri="{FF2B5EF4-FFF2-40B4-BE49-F238E27FC236}">
                  <a16:creationId xmlns:a16="http://schemas.microsoft.com/office/drawing/2014/main" id="{718F656E-BAA1-4E82-9E41-8EE284BC3D21}"/>
                </a:ext>
              </a:extLst>
            </p:cNvPr>
            <p:cNvSpPr txBox="1"/>
            <p:nvPr/>
          </p:nvSpPr>
          <p:spPr>
            <a:xfrm>
              <a:off x="1086880" y="5874217"/>
              <a:ext cx="2209800" cy="276999"/>
            </a:xfrm>
            <a:prstGeom prst="rect">
              <a:avLst/>
            </a:prstGeom>
            <a:noFill/>
          </p:spPr>
          <p:txBody>
            <a:bodyPr wrap="square" rtlCol="0">
              <a:spAutoFit/>
            </a:bodyPr>
            <a:lstStyle/>
            <a:p>
              <a:pPr algn="ctr"/>
              <a:r>
                <a:rPr lang="en-US" sz="1200" dirty="0">
                  <a:latin typeface="Georgia" panose="02040502050405020303" pitchFamily="18" charset="0"/>
                </a:rPr>
                <a:t>Fig 7: ESP32 DEVKIT V1</a:t>
              </a:r>
              <a:endParaRPr lang="en-GB" sz="1200" dirty="0">
                <a:latin typeface="Georgia" panose="02040502050405020303" pitchFamily="18" charset="0"/>
              </a:endParaRPr>
            </a:p>
          </p:txBody>
        </p:sp>
      </p:grpSp>
      <p:grpSp>
        <p:nvGrpSpPr>
          <p:cNvPr id="30" name="Group 29">
            <a:extLst>
              <a:ext uri="{FF2B5EF4-FFF2-40B4-BE49-F238E27FC236}">
                <a16:creationId xmlns:a16="http://schemas.microsoft.com/office/drawing/2014/main" id="{A47F99BE-B799-F74A-1AE4-879C4578FDFE}"/>
              </a:ext>
            </a:extLst>
          </p:cNvPr>
          <p:cNvGrpSpPr/>
          <p:nvPr/>
        </p:nvGrpSpPr>
        <p:grpSpPr>
          <a:xfrm>
            <a:off x="4383960" y="1066800"/>
            <a:ext cx="3419796" cy="2486799"/>
            <a:chOff x="4383960" y="1066800"/>
            <a:chExt cx="3419796" cy="2486799"/>
          </a:xfrm>
        </p:grpSpPr>
        <p:pic>
          <p:nvPicPr>
            <p:cNvPr id="9" name="Picture 8">
              <a:extLst>
                <a:ext uri="{FF2B5EF4-FFF2-40B4-BE49-F238E27FC236}">
                  <a16:creationId xmlns:a16="http://schemas.microsoft.com/office/drawing/2014/main" id="{6AC5D539-78E2-4E8A-8D59-400C4E476908}"/>
                </a:ext>
              </a:extLst>
            </p:cNvPr>
            <p:cNvPicPr/>
            <p:nvPr/>
          </p:nvPicPr>
          <p:blipFill>
            <a:blip r:embed="rId5"/>
            <a:stretch>
              <a:fillRect/>
            </a:stretch>
          </p:blipFill>
          <p:spPr>
            <a:xfrm>
              <a:off x="4383960" y="1066800"/>
              <a:ext cx="3368996" cy="2118414"/>
            </a:xfrm>
            <a:prstGeom prst="rect">
              <a:avLst/>
            </a:prstGeom>
            <a:ln w="28575">
              <a:solidFill>
                <a:schemeClr val="tx1"/>
              </a:solidFill>
            </a:ln>
          </p:spPr>
        </p:pic>
        <p:sp>
          <p:nvSpPr>
            <p:cNvPr id="19" name="TextBox 18">
              <a:extLst>
                <a:ext uri="{FF2B5EF4-FFF2-40B4-BE49-F238E27FC236}">
                  <a16:creationId xmlns:a16="http://schemas.microsoft.com/office/drawing/2014/main" id="{F189C4F6-2AA0-44F6-875C-C1245938EB70}"/>
                </a:ext>
              </a:extLst>
            </p:cNvPr>
            <p:cNvSpPr txBox="1"/>
            <p:nvPr/>
          </p:nvSpPr>
          <p:spPr>
            <a:xfrm>
              <a:off x="4434760" y="3276600"/>
              <a:ext cx="3368996" cy="276999"/>
            </a:xfrm>
            <a:prstGeom prst="rect">
              <a:avLst/>
            </a:prstGeom>
            <a:noFill/>
          </p:spPr>
          <p:txBody>
            <a:bodyPr wrap="square" rtlCol="0">
              <a:spAutoFit/>
            </a:bodyPr>
            <a:lstStyle/>
            <a:p>
              <a:pPr algn="ctr"/>
              <a:r>
                <a:rPr lang="en-US" sz="1200" dirty="0">
                  <a:latin typeface="Georgia" panose="02040502050405020303" pitchFamily="18" charset="0"/>
                </a:rPr>
                <a:t>Fig 8: Voltage divider circuit as voltage sensor</a:t>
              </a:r>
              <a:endParaRPr lang="en-GB" sz="1200" dirty="0">
                <a:latin typeface="Georgia" panose="02040502050405020303" pitchFamily="18" charset="0"/>
              </a:endParaRPr>
            </a:p>
          </p:txBody>
        </p:sp>
      </p:grpSp>
      <p:grpSp>
        <p:nvGrpSpPr>
          <p:cNvPr id="31" name="Group 30">
            <a:extLst>
              <a:ext uri="{FF2B5EF4-FFF2-40B4-BE49-F238E27FC236}">
                <a16:creationId xmlns:a16="http://schemas.microsoft.com/office/drawing/2014/main" id="{A7BC2E91-E54F-A167-9E83-5946B62BC080}"/>
              </a:ext>
            </a:extLst>
          </p:cNvPr>
          <p:cNvGrpSpPr/>
          <p:nvPr/>
        </p:nvGrpSpPr>
        <p:grpSpPr>
          <a:xfrm>
            <a:off x="4434760" y="3738080"/>
            <a:ext cx="3278188" cy="2711931"/>
            <a:chOff x="4434760" y="3738080"/>
            <a:chExt cx="3278188" cy="2711931"/>
          </a:xfrm>
        </p:grpSpPr>
        <p:pic>
          <p:nvPicPr>
            <p:cNvPr id="15" name="Picture 14" descr="3s 40a Bms Circuit Diagram - Diysus">
              <a:extLst>
                <a:ext uri="{FF2B5EF4-FFF2-40B4-BE49-F238E27FC236}">
                  <a16:creationId xmlns:a16="http://schemas.microsoft.com/office/drawing/2014/main" id="{BF7311B7-6E2B-494E-BB0F-207FE519273A}"/>
                </a:ext>
              </a:extLst>
            </p:cNvPr>
            <p:cNvPicPr/>
            <p:nvPr/>
          </p:nvPicPr>
          <p:blipFill rotWithShape="1">
            <a:blip r:embed="rId6">
              <a:extLst>
                <a:ext uri="{28A0092B-C50C-407E-A947-70E740481C1C}">
                  <a14:useLocalDpi xmlns:a14="http://schemas.microsoft.com/office/drawing/2010/main" val="0"/>
                </a:ext>
              </a:extLst>
            </a:blip>
            <a:srcRect l="16982" t="11142" r="19088" b="40040"/>
            <a:stretch/>
          </p:blipFill>
          <p:spPr bwMode="auto">
            <a:xfrm>
              <a:off x="4434760" y="3738080"/>
              <a:ext cx="3278188" cy="2425011"/>
            </a:xfrm>
            <a:prstGeom prst="rect">
              <a:avLst/>
            </a:prstGeom>
            <a:noFill/>
            <a:ln>
              <a:noFill/>
            </a:ln>
            <a:extLst>
              <a:ext uri="{53640926-AAD7-44D8-BBD7-CCE9431645EC}">
                <a14:shadowObscured xmlns:a14="http://schemas.microsoft.com/office/drawing/2010/main"/>
              </a:ext>
            </a:extLst>
          </p:spPr>
        </p:pic>
        <p:sp>
          <p:nvSpPr>
            <p:cNvPr id="20" name="TextBox 19">
              <a:extLst>
                <a:ext uri="{FF2B5EF4-FFF2-40B4-BE49-F238E27FC236}">
                  <a16:creationId xmlns:a16="http://schemas.microsoft.com/office/drawing/2014/main" id="{6BF72660-1D79-4CF7-97F1-73FD23FEBDE6}"/>
                </a:ext>
              </a:extLst>
            </p:cNvPr>
            <p:cNvSpPr txBox="1"/>
            <p:nvPr/>
          </p:nvSpPr>
          <p:spPr>
            <a:xfrm>
              <a:off x="4985209" y="6173012"/>
              <a:ext cx="2209800" cy="276999"/>
            </a:xfrm>
            <a:prstGeom prst="rect">
              <a:avLst/>
            </a:prstGeom>
            <a:noFill/>
          </p:spPr>
          <p:txBody>
            <a:bodyPr wrap="square" rtlCol="0">
              <a:spAutoFit/>
            </a:bodyPr>
            <a:lstStyle/>
            <a:p>
              <a:pPr algn="ctr"/>
              <a:r>
                <a:rPr lang="en-US" sz="1200" dirty="0">
                  <a:latin typeface="Georgia" panose="02040502050405020303" pitchFamily="18" charset="0"/>
                </a:rPr>
                <a:t>Fig 9: 3S BMS module</a:t>
              </a:r>
              <a:endParaRPr lang="en-GB" sz="1200" dirty="0">
                <a:latin typeface="Georgia" panose="02040502050405020303" pitchFamily="18" charset="0"/>
              </a:endParaRPr>
            </a:p>
          </p:txBody>
        </p:sp>
      </p:grpSp>
      <p:grpSp>
        <p:nvGrpSpPr>
          <p:cNvPr id="27" name="Group 26">
            <a:extLst>
              <a:ext uri="{FF2B5EF4-FFF2-40B4-BE49-F238E27FC236}">
                <a16:creationId xmlns:a16="http://schemas.microsoft.com/office/drawing/2014/main" id="{876620B7-FBD0-9E07-E802-BACABDC91684}"/>
              </a:ext>
            </a:extLst>
          </p:cNvPr>
          <p:cNvGrpSpPr/>
          <p:nvPr/>
        </p:nvGrpSpPr>
        <p:grpSpPr>
          <a:xfrm>
            <a:off x="9007952" y="1044488"/>
            <a:ext cx="2209800" cy="1260097"/>
            <a:chOff x="9007952" y="1044488"/>
            <a:chExt cx="2209800" cy="1260097"/>
          </a:xfrm>
        </p:grpSpPr>
        <p:pic>
          <p:nvPicPr>
            <p:cNvPr id="14" name="Picture 13">
              <a:extLst>
                <a:ext uri="{FF2B5EF4-FFF2-40B4-BE49-F238E27FC236}">
                  <a16:creationId xmlns:a16="http://schemas.microsoft.com/office/drawing/2014/main" id="{43278888-9755-4503-A273-0CA799C042D2}"/>
                </a:ext>
              </a:extLst>
            </p:cNvPr>
            <p:cNvPicPr/>
            <p:nvPr/>
          </p:nvPicPr>
          <p:blipFill>
            <a:blip r:embed="rId7"/>
            <a:stretch>
              <a:fillRect/>
            </a:stretch>
          </p:blipFill>
          <p:spPr>
            <a:xfrm>
              <a:off x="9481505" y="1044488"/>
              <a:ext cx="1262695" cy="947845"/>
            </a:xfrm>
            <a:prstGeom prst="rect">
              <a:avLst/>
            </a:prstGeom>
          </p:spPr>
        </p:pic>
        <p:sp>
          <p:nvSpPr>
            <p:cNvPr id="21" name="TextBox 20">
              <a:extLst>
                <a:ext uri="{FF2B5EF4-FFF2-40B4-BE49-F238E27FC236}">
                  <a16:creationId xmlns:a16="http://schemas.microsoft.com/office/drawing/2014/main" id="{51BF4947-3556-483E-8B4D-D0EA25004EA5}"/>
                </a:ext>
              </a:extLst>
            </p:cNvPr>
            <p:cNvSpPr txBox="1"/>
            <p:nvPr/>
          </p:nvSpPr>
          <p:spPr>
            <a:xfrm>
              <a:off x="9007952" y="2027586"/>
              <a:ext cx="2209800" cy="276999"/>
            </a:xfrm>
            <a:prstGeom prst="rect">
              <a:avLst/>
            </a:prstGeom>
            <a:noFill/>
          </p:spPr>
          <p:txBody>
            <a:bodyPr wrap="square" rtlCol="0">
              <a:spAutoFit/>
            </a:bodyPr>
            <a:lstStyle/>
            <a:p>
              <a:pPr algn="ctr"/>
              <a:r>
                <a:rPr lang="en-US" sz="1200" dirty="0">
                  <a:latin typeface="Georgia" panose="02040502050405020303" pitchFamily="18" charset="0"/>
                </a:rPr>
                <a:t>Fig 10: 20W COB LED</a:t>
              </a:r>
              <a:endParaRPr lang="en-GB" sz="1200" dirty="0">
                <a:latin typeface="Georgia" panose="02040502050405020303" pitchFamily="18" charset="0"/>
              </a:endParaRPr>
            </a:p>
          </p:txBody>
        </p:sp>
      </p:grpSp>
      <p:grpSp>
        <p:nvGrpSpPr>
          <p:cNvPr id="28" name="Group 27">
            <a:extLst>
              <a:ext uri="{FF2B5EF4-FFF2-40B4-BE49-F238E27FC236}">
                <a16:creationId xmlns:a16="http://schemas.microsoft.com/office/drawing/2014/main" id="{6743DD8C-2B52-B397-5678-9B326DCE0C85}"/>
              </a:ext>
            </a:extLst>
          </p:cNvPr>
          <p:cNvGrpSpPr/>
          <p:nvPr/>
        </p:nvGrpSpPr>
        <p:grpSpPr>
          <a:xfrm>
            <a:off x="9036343" y="2888557"/>
            <a:ext cx="2209800" cy="1379414"/>
            <a:chOff x="9036343" y="2888557"/>
            <a:chExt cx="2209800" cy="1379414"/>
          </a:xfrm>
        </p:grpSpPr>
        <p:pic>
          <p:nvPicPr>
            <p:cNvPr id="12" name="Picture 11">
              <a:extLst>
                <a:ext uri="{FF2B5EF4-FFF2-40B4-BE49-F238E27FC236}">
                  <a16:creationId xmlns:a16="http://schemas.microsoft.com/office/drawing/2014/main" id="{C1418687-BBF2-46CA-846D-FB04BC591FB1}"/>
                </a:ext>
              </a:extLst>
            </p:cNvPr>
            <p:cNvPicPr/>
            <p:nvPr/>
          </p:nvPicPr>
          <p:blipFill rotWithShape="1">
            <a:blip r:embed="rId8"/>
            <a:srcRect r="58606"/>
            <a:stretch/>
          </p:blipFill>
          <p:spPr>
            <a:xfrm rot="5400000">
              <a:off x="9593900" y="2783673"/>
              <a:ext cx="1094686" cy="1304454"/>
            </a:xfrm>
            <a:prstGeom prst="rect">
              <a:avLst/>
            </a:prstGeom>
          </p:spPr>
        </p:pic>
        <p:sp>
          <p:nvSpPr>
            <p:cNvPr id="22" name="TextBox 21">
              <a:extLst>
                <a:ext uri="{FF2B5EF4-FFF2-40B4-BE49-F238E27FC236}">
                  <a16:creationId xmlns:a16="http://schemas.microsoft.com/office/drawing/2014/main" id="{ABE546FA-8C1C-4A2A-9E8E-DDAA5A55B30D}"/>
                </a:ext>
              </a:extLst>
            </p:cNvPr>
            <p:cNvSpPr txBox="1"/>
            <p:nvPr/>
          </p:nvSpPr>
          <p:spPr>
            <a:xfrm>
              <a:off x="9036343" y="3990972"/>
              <a:ext cx="2209800" cy="276999"/>
            </a:xfrm>
            <a:prstGeom prst="rect">
              <a:avLst/>
            </a:prstGeom>
            <a:noFill/>
          </p:spPr>
          <p:txBody>
            <a:bodyPr wrap="square" rtlCol="0">
              <a:spAutoFit/>
            </a:bodyPr>
            <a:lstStyle/>
            <a:p>
              <a:pPr algn="ctr"/>
              <a:r>
                <a:rPr lang="en-US" sz="1200" dirty="0">
                  <a:latin typeface="Georgia" panose="02040502050405020303" pitchFamily="18" charset="0"/>
                </a:rPr>
                <a:t>Fig 11: 18650 Li-Ion Battery</a:t>
              </a:r>
              <a:endParaRPr lang="en-GB" sz="1200" dirty="0">
                <a:latin typeface="Georgia" panose="02040502050405020303" pitchFamily="18" charset="0"/>
              </a:endParaRPr>
            </a:p>
          </p:txBody>
        </p:sp>
      </p:grpSp>
      <p:grpSp>
        <p:nvGrpSpPr>
          <p:cNvPr id="29" name="Group 28">
            <a:extLst>
              <a:ext uri="{FF2B5EF4-FFF2-40B4-BE49-F238E27FC236}">
                <a16:creationId xmlns:a16="http://schemas.microsoft.com/office/drawing/2014/main" id="{3A5B9698-D79B-0E43-3768-8D6268F6BCB6}"/>
              </a:ext>
            </a:extLst>
          </p:cNvPr>
          <p:cNvGrpSpPr/>
          <p:nvPr/>
        </p:nvGrpSpPr>
        <p:grpSpPr>
          <a:xfrm>
            <a:off x="9049595" y="4653156"/>
            <a:ext cx="2209800" cy="1447457"/>
            <a:chOff x="9049595" y="4653156"/>
            <a:chExt cx="2209800" cy="1447457"/>
          </a:xfrm>
        </p:grpSpPr>
        <p:pic>
          <p:nvPicPr>
            <p:cNvPr id="13" name="Picture 12">
              <a:extLst>
                <a:ext uri="{FF2B5EF4-FFF2-40B4-BE49-F238E27FC236}">
                  <a16:creationId xmlns:a16="http://schemas.microsoft.com/office/drawing/2014/main" id="{4E97B495-B8CB-41B1-B065-1E3AE796836F}"/>
                </a:ext>
              </a:extLst>
            </p:cNvPr>
            <p:cNvPicPr/>
            <p:nvPr/>
          </p:nvPicPr>
          <p:blipFill>
            <a:blip r:embed="rId9"/>
            <a:stretch>
              <a:fillRect/>
            </a:stretch>
          </p:blipFill>
          <p:spPr>
            <a:xfrm>
              <a:off x="9457612" y="4653156"/>
              <a:ext cx="1373665" cy="1143000"/>
            </a:xfrm>
            <a:prstGeom prst="rect">
              <a:avLst/>
            </a:prstGeom>
          </p:spPr>
        </p:pic>
        <p:sp>
          <p:nvSpPr>
            <p:cNvPr id="23" name="TextBox 22">
              <a:extLst>
                <a:ext uri="{FF2B5EF4-FFF2-40B4-BE49-F238E27FC236}">
                  <a16:creationId xmlns:a16="http://schemas.microsoft.com/office/drawing/2014/main" id="{321A1DDF-F717-4A16-A6E5-A11BB24D28C7}"/>
                </a:ext>
              </a:extLst>
            </p:cNvPr>
            <p:cNvSpPr txBox="1"/>
            <p:nvPr/>
          </p:nvSpPr>
          <p:spPr>
            <a:xfrm>
              <a:off x="9049595" y="5823614"/>
              <a:ext cx="2209800" cy="276999"/>
            </a:xfrm>
            <a:prstGeom prst="rect">
              <a:avLst/>
            </a:prstGeom>
            <a:noFill/>
          </p:spPr>
          <p:txBody>
            <a:bodyPr wrap="square" rtlCol="0">
              <a:spAutoFit/>
            </a:bodyPr>
            <a:lstStyle/>
            <a:p>
              <a:pPr algn="ctr"/>
              <a:r>
                <a:rPr lang="en-US" sz="1200" dirty="0">
                  <a:latin typeface="Georgia" panose="02040502050405020303" pitchFamily="18" charset="0"/>
                </a:rPr>
                <a:t>Fig 12: 12V 2A power adaptor</a:t>
              </a:r>
              <a:endParaRPr lang="en-GB" sz="1200" dirty="0">
                <a:latin typeface="Georgia" panose="02040502050405020303" pitchFamily="18" charset="0"/>
              </a:endParaRPr>
            </a:p>
          </p:txBody>
        </p:sp>
      </p:grpSp>
      <p:sp>
        <p:nvSpPr>
          <p:cNvPr id="3" name="Date Placeholder 2">
            <a:extLst>
              <a:ext uri="{FF2B5EF4-FFF2-40B4-BE49-F238E27FC236}">
                <a16:creationId xmlns:a16="http://schemas.microsoft.com/office/drawing/2014/main" id="{731E9362-E26C-BBA1-290B-07932376F5A7}"/>
              </a:ext>
            </a:extLst>
          </p:cNvPr>
          <p:cNvSpPr>
            <a:spLocks noGrp="1"/>
          </p:cNvSpPr>
          <p:nvPr>
            <p:ph type="dt" sz="half" idx="10"/>
          </p:nvPr>
        </p:nvSpPr>
        <p:spPr>
          <a:xfrm>
            <a:off x="-7819" y="6492875"/>
            <a:ext cx="789505" cy="365125"/>
          </a:xfrm>
        </p:spPr>
        <p:txBody>
          <a:bodyPr/>
          <a:lstStyle/>
          <a:p>
            <a:pPr algn="ctr"/>
            <a:fld id="{3C3C34F4-1DD5-48A2-804C-70A20F6863D4}" type="datetime5">
              <a:rPr lang="en-US" smtClean="0"/>
              <a:pPr algn="ctr"/>
              <a:t>1-Dec-23</a:t>
            </a:fld>
            <a:endParaRPr lang="en-US" dirty="0"/>
          </a:p>
        </p:txBody>
      </p:sp>
      <p:sp>
        <p:nvSpPr>
          <p:cNvPr id="4" name="Footer Placeholder 3">
            <a:extLst>
              <a:ext uri="{FF2B5EF4-FFF2-40B4-BE49-F238E27FC236}">
                <a16:creationId xmlns:a16="http://schemas.microsoft.com/office/drawing/2014/main" id="{66F835DC-7642-BCA4-9C3B-3B1ECCAEDD62}"/>
              </a:ext>
            </a:extLst>
          </p:cNvPr>
          <p:cNvSpPr>
            <a:spLocks noGrp="1"/>
          </p:cNvSpPr>
          <p:nvPr>
            <p:ph type="ftr" sz="quarter" idx="11"/>
          </p:nvPr>
        </p:nvSpPr>
        <p:spPr>
          <a:xfrm>
            <a:off x="4487702" y="6541397"/>
            <a:ext cx="3368996" cy="365125"/>
          </a:xfrm>
        </p:spPr>
        <p:txBody>
          <a:bodyPr/>
          <a:lstStyle/>
          <a:p>
            <a:r>
              <a:rPr lang="en-US" dirty="0"/>
              <a:t>PRESENTED AT MCKV INSTITUTE OF ENGINEERING</a:t>
            </a:r>
          </a:p>
        </p:txBody>
      </p:sp>
      <p:sp>
        <p:nvSpPr>
          <p:cNvPr id="5" name="Slide Number Placeholder 4">
            <a:extLst>
              <a:ext uri="{FF2B5EF4-FFF2-40B4-BE49-F238E27FC236}">
                <a16:creationId xmlns:a16="http://schemas.microsoft.com/office/drawing/2014/main" id="{63F34324-1592-908D-C554-7533CACFDAF2}"/>
              </a:ext>
            </a:extLst>
          </p:cNvPr>
          <p:cNvSpPr>
            <a:spLocks noGrp="1"/>
          </p:cNvSpPr>
          <p:nvPr>
            <p:ph type="sldNum" sz="quarter" idx="12"/>
          </p:nvPr>
        </p:nvSpPr>
        <p:spPr>
          <a:xfrm>
            <a:off x="11438455" y="6519892"/>
            <a:ext cx="753545" cy="365125"/>
          </a:xfrm>
        </p:spPr>
        <p:txBody>
          <a:bodyPr/>
          <a:lstStyle/>
          <a:p>
            <a:pPr algn="ctr"/>
            <a:fld id="{B6F15528-21DE-4FAA-801E-634DDDAF4B2B}" type="slidenum">
              <a:rPr lang="en-US" smtClean="0"/>
              <a:pPr algn="ctr"/>
              <a:t>10</a:t>
            </a:fld>
            <a:endParaRPr lang="en-US" dirty="0"/>
          </a:p>
        </p:txBody>
      </p:sp>
    </p:spTree>
    <p:extLst>
      <p:ext uri="{BB962C8B-B14F-4D97-AF65-F5344CB8AC3E}">
        <p14:creationId xmlns:p14="http://schemas.microsoft.com/office/powerpoint/2010/main" val="1743466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6500" y="204579"/>
            <a:ext cx="7391400" cy="1143000"/>
          </a:xfrm>
        </p:spPr>
        <p:txBody>
          <a:bodyPr>
            <a:normAutofit/>
          </a:bodyPr>
          <a:lstStyle/>
          <a:p>
            <a:r>
              <a:rPr lang="en-US" sz="3600" dirty="0">
                <a:latin typeface="Georgia" panose="02040502050405020303" pitchFamily="18" charset="0"/>
              </a:rPr>
              <a:t>SCHEMATIC diagram</a:t>
            </a:r>
          </a:p>
        </p:txBody>
      </p:sp>
      <p:grpSp>
        <p:nvGrpSpPr>
          <p:cNvPr id="6" name="Group 5">
            <a:extLst>
              <a:ext uri="{FF2B5EF4-FFF2-40B4-BE49-F238E27FC236}">
                <a16:creationId xmlns:a16="http://schemas.microsoft.com/office/drawing/2014/main" id="{3761A076-69AC-9B40-2252-4E3CCAD2338D}"/>
              </a:ext>
            </a:extLst>
          </p:cNvPr>
          <p:cNvGrpSpPr/>
          <p:nvPr/>
        </p:nvGrpSpPr>
        <p:grpSpPr>
          <a:xfrm>
            <a:off x="2168207" y="1447800"/>
            <a:ext cx="8007985" cy="4359146"/>
            <a:chOff x="2168207" y="1428273"/>
            <a:chExt cx="8007985" cy="4359146"/>
          </a:xfrm>
        </p:grpSpPr>
        <p:pic>
          <p:nvPicPr>
            <p:cNvPr id="24" name="Picture 23">
              <a:extLst>
                <a:ext uri="{FF2B5EF4-FFF2-40B4-BE49-F238E27FC236}">
                  <a16:creationId xmlns:a16="http://schemas.microsoft.com/office/drawing/2014/main" id="{5C1B09ED-87BD-48E7-812E-3130B255F572}"/>
                </a:ext>
              </a:extLst>
            </p:cNvPr>
            <p:cNvPicPr/>
            <p:nvPr/>
          </p:nvPicPr>
          <p:blipFill>
            <a:blip r:embed="rId2"/>
            <a:stretch>
              <a:fillRect/>
            </a:stretch>
          </p:blipFill>
          <p:spPr>
            <a:xfrm>
              <a:off x="2168207" y="1428273"/>
              <a:ext cx="8007985" cy="4001453"/>
            </a:xfrm>
            <a:prstGeom prst="rect">
              <a:avLst/>
            </a:prstGeom>
          </p:spPr>
        </p:pic>
        <p:sp>
          <p:nvSpPr>
            <p:cNvPr id="26" name="TextBox 25">
              <a:extLst>
                <a:ext uri="{FF2B5EF4-FFF2-40B4-BE49-F238E27FC236}">
                  <a16:creationId xmlns:a16="http://schemas.microsoft.com/office/drawing/2014/main" id="{F6A215EB-8CAA-4CC1-802A-BE903CD0011B}"/>
                </a:ext>
              </a:extLst>
            </p:cNvPr>
            <p:cNvSpPr txBox="1"/>
            <p:nvPr/>
          </p:nvSpPr>
          <p:spPr>
            <a:xfrm>
              <a:off x="4819650" y="5510420"/>
              <a:ext cx="2552700" cy="276999"/>
            </a:xfrm>
            <a:prstGeom prst="rect">
              <a:avLst/>
            </a:prstGeom>
            <a:noFill/>
          </p:spPr>
          <p:txBody>
            <a:bodyPr wrap="square" rtlCol="0">
              <a:spAutoFit/>
            </a:bodyPr>
            <a:lstStyle/>
            <a:p>
              <a:pPr algn="ctr"/>
              <a:r>
                <a:rPr lang="en-US" sz="1200" dirty="0">
                  <a:latin typeface="Georgia" panose="02040502050405020303" pitchFamily="18" charset="0"/>
                </a:rPr>
                <a:t>Fig 13: Schematic representation</a:t>
              </a:r>
            </a:p>
          </p:txBody>
        </p:sp>
      </p:grpSp>
      <p:sp>
        <p:nvSpPr>
          <p:cNvPr id="3" name="Date Placeholder 2">
            <a:extLst>
              <a:ext uri="{FF2B5EF4-FFF2-40B4-BE49-F238E27FC236}">
                <a16:creationId xmlns:a16="http://schemas.microsoft.com/office/drawing/2014/main" id="{33E4BC47-BCA3-7A4A-876D-1913A5003FB3}"/>
              </a:ext>
            </a:extLst>
          </p:cNvPr>
          <p:cNvSpPr>
            <a:spLocks noGrp="1"/>
          </p:cNvSpPr>
          <p:nvPr>
            <p:ph type="dt" sz="half" idx="10"/>
          </p:nvPr>
        </p:nvSpPr>
        <p:spPr>
          <a:xfrm>
            <a:off x="9939" y="6470857"/>
            <a:ext cx="753545" cy="365125"/>
          </a:xfrm>
        </p:spPr>
        <p:txBody>
          <a:bodyPr/>
          <a:lstStyle/>
          <a:p>
            <a:fld id="{EB6A591E-3128-4C5D-8E31-0EE6219BE88B}" type="datetime5">
              <a:rPr lang="en-US" smtClean="0"/>
              <a:t>1-Dec-23</a:t>
            </a:fld>
            <a:endParaRPr lang="en-US" dirty="0"/>
          </a:p>
        </p:txBody>
      </p:sp>
      <p:sp>
        <p:nvSpPr>
          <p:cNvPr id="4" name="Footer Placeholder 3">
            <a:extLst>
              <a:ext uri="{FF2B5EF4-FFF2-40B4-BE49-F238E27FC236}">
                <a16:creationId xmlns:a16="http://schemas.microsoft.com/office/drawing/2014/main" id="{552BFD14-C13D-484B-6AFE-CC57B26CFAAB}"/>
              </a:ext>
            </a:extLst>
          </p:cNvPr>
          <p:cNvSpPr>
            <a:spLocks noGrp="1"/>
          </p:cNvSpPr>
          <p:nvPr>
            <p:ph type="ftr" sz="quarter" idx="11"/>
          </p:nvPr>
        </p:nvSpPr>
        <p:spPr>
          <a:xfrm>
            <a:off x="4401530" y="6470858"/>
            <a:ext cx="3277206" cy="365125"/>
          </a:xfrm>
        </p:spPr>
        <p:txBody>
          <a:bodyPr/>
          <a:lstStyle/>
          <a:p>
            <a:r>
              <a:rPr lang="en-US"/>
              <a:t>PRESENTED AT MCKV INSTITUTE OF ENGINEERING</a:t>
            </a:r>
            <a:endParaRPr lang="en-US" dirty="0"/>
          </a:p>
        </p:txBody>
      </p:sp>
      <p:sp>
        <p:nvSpPr>
          <p:cNvPr id="5" name="Slide Number Placeholder 4">
            <a:extLst>
              <a:ext uri="{FF2B5EF4-FFF2-40B4-BE49-F238E27FC236}">
                <a16:creationId xmlns:a16="http://schemas.microsoft.com/office/drawing/2014/main" id="{9953B581-7B31-CFF9-C2DE-17A051EBC7FF}"/>
              </a:ext>
            </a:extLst>
          </p:cNvPr>
          <p:cNvSpPr>
            <a:spLocks noGrp="1"/>
          </p:cNvSpPr>
          <p:nvPr>
            <p:ph type="sldNum" sz="quarter" idx="12"/>
          </p:nvPr>
        </p:nvSpPr>
        <p:spPr>
          <a:xfrm>
            <a:off x="11428516" y="6492875"/>
            <a:ext cx="753545" cy="365125"/>
          </a:xfrm>
        </p:spPr>
        <p:txBody>
          <a:bodyPr/>
          <a:lstStyle/>
          <a:p>
            <a:pPr algn="ctr"/>
            <a:fld id="{B6F15528-21DE-4FAA-801E-634DDDAF4B2B}" type="slidenum">
              <a:rPr lang="en-US" smtClean="0"/>
              <a:pPr algn="ctr"/>
              <a:t>11</a:t>
            </a:fld>
            <a:endParaRPr lang="en-US" dirty="0"/>
          </a:p>
        </p:txBody>
      </p:sp>
      <p:sp>
        <p:nvSpPr>
          <p:cNvPr id="7" name="TextBox 6">
            <a:extLst>
              <a:ext uri="{FF2B5EF4-FFF2-40B4-BE49-F238E27FC236}">
                <a16:creationId xmlns:a16="http://schemas.microsoft.com/office/drawing/2014/main" id="{DDDB32C9-E6C5-4E70-B436-ED09394B24ED}"/>
              </a:ext>
            </a:extLst>
          </p:cNvPr>
          <p:cNvSpPr txBox="1"/>
          <p:nvPr/>
        </p:nvSpPr>
        <p:spPr>
          <a:xfrm>
            <a:off x="6781800" y="2154058"/>
            <a:ext cx="304800" cy="215444"/>
          </a:xfrm>
          <a:prstGeom prst="rect">
            <a:avLst/>
          </a:prstGeom>
          <a:noFill/>
        </p:spPr>
        <p:txBody>
          <a:bodyPr wrap="square" rtlCol="0">
            <a:spAutoFit/>
          </a:bodyPr>
          <a:lstStyle/>
          <a:p>
            <a:r>
              <a:rPr lang="en-US" sz="800" dirty="0">
                <a:solidFill>
                  <a:schemeClr val="bg1">
                    <a:lumMod val="95000"/>
                    <a:lumOff val="5000"/>
                  </a:schemeClr>
                </a:solidFill>
              </a:rPr>
              <a:t>B1</a:t>
            </a:r>
            <a:endParaRPr lang="en-IN" sz="800" dirty="0">
              <a:solidFill>
                <a:schemeClr val="bg1">
                  <a:lumMod val="95000"/>
                  <a:lumOff val="5000"/>
                </a:schemeClr>
              </a:solidFill>
            </a:endParaRPr>
          </a:p>
        </p:txBody>
      </p:sp>
      <p:sp>
        <p:nvSpPr>
          <p:cNvPr id="13" name="TextBox 12">
            <a:extLst>
              <a:ext uri="{FF2B5EF4-FFF2-40B4-BE49-F238E27FC236}">
                <a16:creationId xmlns:a16="http://schemas.microsoft.com/office/drawing/2014/main" id="{7269B4FA-725D-4938-A4DE-77EC673A86B8}"/>
              </a:ext>
            </a:extLst>
          </p:cNvPr>
          <p:cNvSpPr txBox="1"/>
          <p:nvPr/>
        </p:nvSpPr>
        <p:spPr>
          <a:xfrm>
            <a:off x="7143750" y="4038600"/>
            <a:ext cx="457200" cy="230832"/>
          </a:xfrm>
          <a:prstGeom prst="rect">
            <a:avLst/>
          </a:prstGeom>
          <a:noFill/>
        </p:spPr>
        <p:txBody>
          <a:bodyPr wrap="square">
            <a:spAutoFit/>
          </a:bodyPr>
          <a:lstStyle/>
          <a:p>
            <a:r>
              <a:rPr lang="en-US" sz="900" dirty="0">
                <a:solidFill>
                  <a:schemeClr val="bg1">
                    <a:lumMod val="95000"/>
                    <a:lumOff val="5000"/>
                  </a:schemeClr>
                </a:solidFill>
              </a:rPr>
              <a:t>B2</a:t>
            </a:r>
            <a:endParaRPr lang="en-IN" sz="900" dirty="0">
              <a:solidFill>
                <a:schemeClr val="bg1">
                  <a:lumMod val="95000"/>
                  <a:lumOff val="5000"/>
                </a:schemeClr>
              </a:solidFill>
            </a:endParaRPr>
          </a:p>
        </p:txBody>
      </p:sp>
    </p:spTree>
    <p:extLst>
      <p:ext uri="{BB962C8B-B14F-4D97-AF65-F5344CB8AC3E}">
        <p14:creationId xmlns:p14="http://schemas.microsoft.com/office/powerpoint/2010/main" val="596005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0459" y="0"/>
            <a:ext cx="5557881" cy="1326321"/>
          </a:xfrm>
        </p:spPr>
        <p:txBody>
          <a:bodyPr/>
          <a:lstStyle/>
          <a:p>
            <a:r>
              <a:rPr lang="en-US" dirty="0"/>
              <a:t>Electrical Circuits</a:t>
            </a:r>
          </a:p>
        </p:txBody>
      </p:sp>
      <p:sp>
        <p:nvSpPr>
          <p:cNvPr id="3" name="AutoShape 2">
            <a:extLst>
              <a:ext uri="{FF2B5EF4-FFF2-40B4-BE49-F238E27FC236}">
                <a16:creationId xmlns:a16="http://schemas.microsoft.com/office/drawing/2014/main" id="{CF797985-B9C5-4290-B9C9-E500E46D09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CA45EEF5-144F-4E49-BFB8-CC2DB8676149}"/>
              </a:ext>
            </a:extLst>
          </p:cNvPr>
          <p:cNvPicPr>
            <a:picLocks noChangeAspect="1"/>
          </p:cNvPicPr>
          <p:nvPr/>
        </p:nvPicPr>
        <p:blipFill rotWithShape="1">
          <a:blip r:embed="rId2">
            <a:extLst>
              <a:ext uri="{28A0092B-C50C-407E-A947-70E740481C1C}">
                <a14:useLocalDpi xmlns:a14="http://schemas.microsoft.com/office/drawing/2010/main" val="0"/>
              </a:ext>
            </a:extLst>
          </a:blip>
          <a:srcRect t="32383" b="29346"/>
          <a:stretch/>
        </p:blipFill>
        <p:spPr>
          <a:xfrm>
            <a:off x="6629400" y="1297541"/>
            <a:ext cx="4939748" cy="4071453"/>
          </a:xfrm>
          <a:prstGeom prst="rect">
            <a:avLst/>
          </a:prstGeom>
          <a:ln w="28575">
            <a:solidFill>
              <a:srgbClr val="FFFF00"/>
            </a:solidFill>
          </a:ln>
        </p:spPr>
      </p:pic>
      <p:pic>
        <p:nvPicPr>
          <p:cNvPr id="7" name="Picture 6">
            <a:extLst>
              <a:ext uri="{FF2B5EF4-FFF2-40B4-BE49-F238E27FC236}">
                <a16:creationId xmlns:a16="http://schemas.microsoft.com/office/drawing/2014/main" id="{75F88C88-7CC2-4C22-B97F-AA7CF41A5B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3544" y="1316879"/>
            <a:ext cx="5094627" cy="4052115"/>
          </a:xfrm>
          <a:prstGeom prst="rect">
            <a:avLst/>
          </a:prstGeom>
          <a:ln w="28575">
            <a:solidFill>
              <a:srgbClr val="FFFF00"/>
            </a:solidFill>
          </a:ln>
        </p:spPr>
      </p:pic>
      <p:sp>
        <p:nvSpPr>
          <p:cNvPr id="9" name="TextBox 8">
            <a:extLst>
              <a:ext uri="{FF2B5EF4-FFF2-40B4-BE49-F238E27FC236}">
                <a16:creationId xmlns:a16="http://schemas.microsoft.com/office/drawing/2014/main" id="{E4BA677E-38A2-4EF7-B649-E8FA2020B8CA}"/>
              </a:ext>
            </a:extLst>
          </p:cNvPr>
          <p:cNvSpPr txBox="1"/>
          <p:nvPr/>
        </p:nvSpPr>
        <p:spPr>
          <a:xfrm>
            <a:off x="1675236" y="5541121"/>
            <a:ext cx="3251242" cy="276999"/>
          </a:xfrm>
          <a:prstGeom prst="rect">
            <a:avLst/>
          </a:prstGeom>
          <a:noFill/>
        </p:spPr>
        <p:txBody>
          <a:bodyPr wrap="square" rtlCol="0">
            <a:spAutoFit/>
          </a:bodyPr>
          <a:lstStyle/>
          <a:p>
            <a:pPr algn="ctr"/>
            <a:r>
              <a:rPr lang="en-US" sz="1200" dirty="0">
                <a:latin typeface="Georgia" panose="02040502050405020303" pitchFamily="18" charset="0"/>
              </a:rPr>
              <a:t>Fig 14:  Voltage divider as voltage sensor</a:t>
            </a:r>
          </a:p>
        </p:txBody>
      </p:sp>
      <p:sp>
        <p:nvSpPr>
          <p:cNvPr id="10" name="TextBox 9">
            <a:extLst>
              <a:ext uri="{FF2B5EF4-FFF2-40B4-BE49-F238E27FC236}">
                <a16:creationId xmlns:a16="http://schemas.microsoft.com/office/drawing/2014/main" id="{BC02F20B-B27F-493A-9701-C2F0A62A1D49}"/>
              </a:ext>
            </a:extLst>
          </p:cNvPr>
          <p:cNvSpPr txBox="1"/>
          <p:nvPr/>
        </p:nvSpPr>
        <p:spPr>
          <a:xfrm>
            <a:off x="7473653" y="5487442"/>
            <a:ext cx="3251242" cy="276999"/>
          </a:xfrm>
          <a:prstGeom prst="rect">
            <a:avLst/>
          </a:prstGeom>
          <a:noFill/>
        </p:spPr>
        <p:txBody>
          <a:bodyPr wrap="square" rtlCol="0">
            <a:spAutoFit/>
          </a:bodyPr>
          <a:lstStyle/>
          <a:p>
            <a:pPr algn="ctr"/>
            <a:r>
              <a:rPr lang="en-US" sz="1200" dirty="0">
                <a:latin typeface="Georgia" panose="02040502050405020303" pitchFamily="18" charset="0"/>
              </a:rPr>
              <a:t>Fig 15:  Voltage divider as Logic level shifter</a:t>
            </a:r>
          </a:p>
        </p:txBody>
      </p:sp>
      <p:sp>
        <p:nvSpPr>
          <p:cNvPr id="4" name="Date Placeholder 3">
            <a:extLst>
              <a:ext uri="{FF2B5EF4-FFF2-40B4-BE49-F238E27FC236}">
                <a16:creationId xmlns:a16="http://schemas.microsoft.com/office/drawing/2014/main" id="{807728C1-16EE-B480-A717-F43B9E658A2C}"/>
              </a:ext>
            </a:extLst>
          </p:cNvPr>
          <p:cNvSpPr>
            <a:spLocks noGrp="1"/>
          </p:cNvSpPr>
          <p:nvPr>
            <p:ph type="dt" sz="half" idx="10"/>
          </p:nvPr>
        </p:nvSpPr>
        <p:spPr>
          <a:xfrm>
            <a:off x="0" y="6492874"/>
            <a:ext cx="753545" cy="365125"/>
          </a:xfrm>
        </p:spPr>
        <p:txBody>
          <a:bodyPr/>
          <a:lstStyle/>
          <a:p>
            <a:fld id="{09B8AF28-2B34-4832-AA42-7BD83149A67D}" type="datetime5">
              <a:rPr lang="en-US" smtClean="0"/>
              <a:t>1-Dec-23</a:t>
            </a:fld>
            <a:endParaRPr lang="en-US" dirty="0"/>
          </a:p>
        </p:txBody>
      </p:sp>
      <p:sp>
        <p:nvSpPr>
          <p:cNvPr id="6" name="Footer Placeholder 5">
            <a:extLst>
              <a:ext uri="{FF2B5EF4-FFF2-40B4-BE49-F238E27FC236}">
                <a16:creationId xmlns:a16="http://schemas.microsoft.com/office/drawing/2014/main" id="{0E45DF32-7964-610D-1D9C-70D078A5877C}"/>
              </a:ext>
            </a:extLst>
          </p:cNvPr>
          <p:cNvSpPr>
            <a:spLocks noGrp="1"/>
          </p:cNvSpPr>
          <p:nvPr>
            <p:ph type="ftr" sz="quarter" idx="11"/>
          </p:nvPr>
        </p:nvSpPr>
        <p:spPr>
          <a:xfrm>
            <a:off x="4266897" y="6492875"/>
            <a:ext cx="3353406" cy="365125"/>
          </a:xfrm>
        </p:spPr>
        <p:txBody>
          <a:bodyPr/>
          <a:lstStyle/>
          <a:p>
            <a:r>
              <a:rPr lang="en-US" dirty="0"/>
              <a:t>PRESENTED AT MCKV INSTITUTE OF ENGINEERING</a:t>
            </a:r>
          </a:p>
        </p:txBody>
      </p:sp>
      <p:sp>
        <p:nvSpPr>
          <p:cNvPr id="8" name="Slide Number Placeholder 7">
            <a:extLst>
              <a:ext uri="{FF2B5EF4-FFF2-40B4-BE49-F238E27FC236}">
                <a16:creationId xmlns:a16="http://schemas.microsoft.com/office/drawing/2014/main" id="{DE422728-DA71-D5E5-01ED-7047B599B254}"/>
              </a:ext>
            </a:extLst>
          </p:cNvPr>
          <p:cNvSpPr>
            <a:spLocks noGrp="1"/>
          </p:cNvSpPr>
          <p:nvPr>
            <p:ph type="sldNum" sz="quarter" idx="12"/>
          </p:nvPr>
        </p:nvSpPr>
        <p:spPr>
          <a:xfrm>
            <a:off x="11438455" y="6492873"/>
            <a:ext cx="753545" cy="365125"/>
          </a:xfrm>
        </p:spPr>
        <p:txBody>
          <a:bodyPr/>
          <a:lstStyle/>
          <a:p>
            <a:pPr algn="ctr"/>
            <a:fld id="{B6F15528-21DE-4FAA-801E-634DDDAF4B2B}" type="slidenum">
              <a:rPr lang="en-US" smtClean="0"/>
              <a:pPr algn="ct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4" y="-39757"/>
            <a:ext cx="10353761" cy="664068"/>
          </a:xfrm>
        </p:spPr>
        <p:txBody>
          <a:bodyPr/>
          <a:lstStyle/>
          <a:p>
            <a:r>
              <a:rPr lang="en-US" dirty="0"/>
              <a:t>Observation</a:t>
            </a:r>
          </a:p>
        </p:txBody>
      </p:sp>
      <p:grpSp>
        <p:nvGrpSpPr>
          <p:cNvPr id="8" name="Group 7">
            <a:extLst>
              <a:ext uri="{FF2B5EF4-FFF2-40B4-BE49-F238E27FC236}">
                <a16:creationId xmlns:a16="http://schemas.microsoft.com/office/drawing/2014/main" id="{53D38429-AB55-424E-902D-6F264AD8CCCB}"/>
              </a:ext>
            </a:extLst>
          </p:cNvPr>
          <p:cNvGrpSpPr/>
          <p:nvPr/>
        </p:nvGrpSpPr>
        <p:grpSpPr>
          <a:xfrm>
            <a:off x="381000" y="1402521"/>
            <a:ext cx="3429317" cy="2026479"/>
            <a:chOff x="1143000" y="2057400"/>
            <a:chExt cx="3657917" cy="2090716"/>
          </a:xfrm>
        </p:grpSpPr>
        <p:pic>
          <p:nvPicPr>
            <p:cNvPr id="6" name="Picture 5">
              <a:extLst>
                <a:ext uri="{FF2B5EF4-FFF2-40B4-BE49-F238E27FC236}">
                  <a16:creationId xmlns:a16="http://schemas.microsoft.com/office/drawing/2014/main" id="{A5179B7B-39C4-4E74-AF7A-2B2ECCF5B658}"/>
                </a:ext>
              </a:extLst>
            </p:cNvPr>
            <p:cNvPicPr>
              <a:picLocks noChangeAspect="1"/>
            </p:cNvPicPr>
            <p:nvPr/>
          </p:nvPicPr>
          <p:blipFill>
            <a:blip r:embed="rId2"/>
            <a:stretch>
              <a:fillRect/>
            </a:stretch>
          </p:blipFill>
          <p:spPr>
            <a:xfrm>
              <a:off x="1143000" y="2057400"/>
              <a:ext cx="3657917" cy="1813717"/>
            </a:xfrm>
            <a:prstGeom prst="rect">
              <a:avLst/>
            </a:prstGeom>
          </p:spPr>
        </p:pic>
        <p:sp>
          <p:nvSpPr>
            <p:cNvPr id="11" name="TextBox 10">
              <a:extLst>
                <a:ext uri="{FF2B5EF4-FFF2-40B4-BE49-F238E27FC236}">
                  <a16:creationId xmlns:a16="http://schemas.microsoft.com/office/drawing/2014/main" id="{42E866E2-E5F5-44CA-B046-BD41E1B1D189}"/>
                </a:ext>
              </a:extLst>
            </p:cNvPr>
            <p:cNvSpPr txBox="1"/>
            <p:nvPr/>
          </p:nvSpPr>
          <p:spPr>
            <a:xfrm>
              <a:off x="1346337" y="3871117"/>
              <a:ext cx="3251242" cy="276999"/>
            </a:xfrm>
            <a:prstGeom prst="rect">
              <a:avLst/>
            </a:prstGeom>
            <a:noFill/>
          </p:spPr>
          <p:txBody>
            <a:bodyPr wrap="square" rtlCol="0">
              <a:spAutoFit/>
            </a:bodyPr>
            <a:lstStyle/>
            <a:p>
              <a:pPr algn="ctr"/>
              <a:r>
                <a:rPr lang="en-US" sz="1200" dirty="0">
                  <a:latin typeface="Georgia" panose="02040502050405020303" pitchFamily="18" charset="0"/>
                </a:rPr>
                <a:t>Fig 16: Raw data</a:t>
              </a:r>
            </a:p>
          </p:txBody>
        </p:sp>
      </p:grpSp>
      <p:graphicFrame>
        <p:nvGraphicFramePr>
          <p:cNvPr id="24" name="Chart 23">
            <a:extLst>
              <a:ext uri="{FF2B5EF4-FFF2-40B4-BE49-F238E27FC236}">
                <a16:creationId xmlns:a16="http://schemas.microsoft.com/office/drawing/2014/main" id="{9275AFD9-480A-4F4E-87C5-D6CFE7564AE0}"/>
              </a:ext>
            </a:extLst>
          </p:cNvPr>
          <p:cNvGraphicFramePr/>
          <p:nvPr>
            <p:extLst>
              <p:ext uri="{D42A27DB-BD31-4B8C-83A1-F6EECF244321}">
                <p14:modId xmlns:p14="http://schemas.microsoft.com/office/powerpoint/2010/main" val="2440577121"/>
              </p:ext>
            </p:extLst>
          </p:nvPr>
        </p:nvGraphicFramePr>
        <p:xfrm>
          <a:off x="3962478" y="896326"/>
          <a:ext cx="4267042" cy="253267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Chart 24">
            <a:extLst>
              <a:ext uri="{FF2B5EF4-FFF2-40B4-BE49-F238E27FC236}">
                <a16:creationId xmlns:a16="http://schemas.microsoft.com/office/drawing/2014/main" id="{73F43651-8ACC-45B9-AD00-791CECA7903B}"/>
              </a:ext>
            </a:extLst>
          </p:cNvPr>
          <p:cNvGraphicFramePr/>
          <p:nvPr>
            <p:extLst>
              <p:ext uri="{D42A27DB-BD31-4B8C-83A1-F6EECF244321}">
                <p14:modId xmlns:p14="http://schemas.microsoft.com/office/powerpoint/2010/main" val="1122874195"/>
              </p:ext>
            </p:extLst>
          </p:nvPr>
        </p:nvGraphicFramePr>
        <p:xfrm>
          <a:off x="8077200" y="1008756"/>
          <a:ext cx="3943994" cy="242024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6" name="Chart 25">
            <a:extLst>
              <a:ext uri="{FF2B5EF4-FFF2-40B4-BE49-F238E27FC236}">
                <a16:creationId xmlns:a16="http://schemas.microsoft.com/office/drawing/2014/main" id="{A10F6AA3-D2C8-4CA8-A21C-989A021B91F9}"/>
              </a:ext>
            </a:extLst>
          </p:cNvPr>
          <p:cNvGraphicFramePr/>
          <p:nvPr>
            <p:extLst>
              <p:ext uri="{D42A27DB-BD31-4B8C-83A1-F6EECF244321}">
                <p14:modId xmlns:p14="http://schemas.microsoft.com/office/powerpoint/2010/main" val="1005991554"/>
              </p:ext>
            </p:extLst>
          </p:nvPr>
        </p:nvGraphicFramePr>
        <p:xfrm>
          <a:off x="76439" y="3429000"/>
          <a:ext cx="3733878" cy="248189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8" name="Chart 27">
            <a:extLst>
              <a:ext uri="{FF2B5EF4-FFF2-40B4-BE49-F238E27FC236}">
                <a16:creationId xmlns:a16="http://schemas.microsoft.com/office/drawing/2014/main" id="{64B7217E-E8AB-489F-806C-C974562374FE}"/>
              </a:ext>
            </a:extLst>
          </p:cNvPr>
          <p:cNvGraphicFramePr/>
          <p:nvPr>
            <p:extLst>
              <p:ext uri="{D42A27DB-BD31-4B8C-83A1-F6EECF244321}">
                <p14:modId xmlns:p14="http://schemas.microsoft.com/office/powerpoint/2010/main" val="2952401626"/>
              </p:ext>
            </p:extLst>
          </p:nvPr>
        </p:nvGraphicFramePr>
        <p:xfrm>
          <a:off x="3962478" y="3490647"/>
          <a:ext cx="4114722" cy="242024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hart 28">
            <a:extLst>
              <a:ext uri="{FF2B5EF4-FFF2-40B4-BE49-F238E27FC236}">
                <a16:creationId xmlns:a16="http://schemas.microsoft.com/office/drawing/2014/main" id="{6B882467-E87C-42B4-B8BB-D2BCEE4FC49F}"/>
              </a:ext>
            </a:extLst>
          </p:cNvPr>
          <p:cNvGraphicFramePr/>
          <p:nvPr>
            <p:extLst>
              <p:ext uri="{D42A27DB-BD31-4B8C-83A1-F6EECF244321}">
                <p14:modId xmlns:p14="http://schemas.microsoft.com/office/powerpoint/2010/main" val="1929087604"/>
              </p:ext>
            </p:extLst>
          </p:nvPr>
        </p:nvGraphicFramePr>
        <p:xfrm>
          <a:off x="8077200" y="3490647"/>
          <a:ext cx="3943994" cy="2420244"/>
        </p:xfrm>
        <a:graphic>
          <a:graphicData uri="http://schemas.openxmlformats.org/drawingml/2006/chart">
            <c:chart xmlns:c="http://schemas.openxmlformats.org/drawingml/2006/chart" xmlns:r="http://schemas.openxmlformats.org/officeDocument/2006/relationships" r:id="rId7"/>
          </a:graphicData>
        </a:graphic>
      </p:graphicFrame>
      <p:sp>
        <p:nvSpPr>
          <p:cNvPr id="31" name="TextBox 30">
            <a:extLst>
              <a:ext uri="{FF2B5EF4-FFF2-40B4-BE49-F238E27FC236}">
                <a16:creationId xmlns:a16="http://schemas.microsoft.com/office/drawing/2014/main" id="{57BE7D6D-DDED-479C-8738-0FC2648A773F}"/>
              </a:ext>
            </a:extLst>
          </p:cNvPr>
          <p:cNvSpPr txBox="1"/>
          <p:nvPr/>
        </p:nvSpPr>
        <p:spPr>
          <a:xfrm>
            <a:off x="4414274" y="575653"/>
            <a:ext cx="3352800" cy="369332"/>
          </a:xfrm>
          <a:prstGeom prst="rect">
            <a:avLst/>
          </a:prstGeom>
          <a:noFill/>
        </p:spPr>
        <p:txBody>
          <a:bodyPr wrap="square" rtlCol="0">
            <a:spAutoFit/>
          </a:bodyPr>
          <a:lstStyle/>
          <a:p>
            <a:pPr algn="ctr"/>
            <a:r>
              <a:rPr lang="en-US" dirty="0"/>
              <a:t>DISCHARGING</a:t>
            </a:r>
            <a:endParaRPr lang="en-IN" dirty="0"/>
          </a:p>
        </p:txBody>
      </p:sp>
      <p:sp>
        <p:nvSpPr>
          <p:cNvPr id="3" name="Date Placeholder 2">
            <a:extLst>
              <a:ext uri="{FF2B5EF4-FFF2-40B4-BE49-F238E27FC236}">
                <a16:creationId xmlns:a16="http://schemas.microsoft.com/office/drawing/2014/main" id="{FF03FD09-642C-6FFA-7E14-488C538854D8}"/>
              </a:ext>
            </a:extLst>
          </p:cNvPr>
          <p:cNvSpPr>
            <a:spLocks noGrp="1"/>
          </p:cNvSpPr>
          <p:nvPr>
            <p:ph type="dt" sz="half" idx="10"/>
          </p:nvPr>
        </p:nvSpPr>
        <p:spPr>
          <a:xfrm>
            <a:off x="0" y="6489561"/>
            <a:ext cx="753545" cy="365125"/>
          </a:xfrm>
        </p:spPr>
        <p:txBody>
          <a:bodyPr/>
          <a:lstStyle/>
          <a:p>
            <a:pPr algn="ctr"/>
            <a:fld id="{4D0999B9-C571-4F5F-AA1F-42C2FD3EB389}" type="datetime5">
              <a:rPr lang="en-US" smtClean="0"/>
              <a:pPr algn="ctr"/>
              <a:t>1-Dec-23</a:t>
            </a:fld>
            <a:endParaRPr lang="en-US" dirty="0"/>
          </a:p>
        </p:txBody>
      </p:sp>
      <p:sp>
        <p:nvSpPr>
          <p:cNvPr id="4" name="Footer Placeholder 3">
            <a:extLst>
              <a:ext uri="{FF2B5EF4-FFF2-40B4-BE49-F238E27FC236}">
                <a16:creationId xmlns:a16="http://schemas.microsoft.com/office/drawing/2014/main" id="{AE6EFC7C-1544-95D7-C522-52D9B9E607BA}"/>
              </a:ext>
            </a:extLst>
          </p:cNvPr>
          <p:cNvSpPr>
            <a:spLocks noGrp="1"/>
          </p:cNvSpPr>
          <p:nvPr>
            <p:ph type="ftr" sz="quarter" idx="11"/>
          </p:nvPr>
        </p:nvSpPr>
        <p:spPr>
          <a:xfrm>
            <a:off x="4267200" y="6489562"/>
            <a:ext cx="3294987" cy="365125"/>
          </a:xfrm>
        </p:spPr>
        <p:txBody>
          <a:bodyPr/>
          <a:lstStyle/>
          <a:p>
            <a:r>
              <a:rPr lang="en-US"/>
              <a:t>PRESENTED AT MCKV INSTITUTE OF ENGINEERING</a:t>
            </a:r>
            <a:endParaRPr lang="en-US" dirty="0"/>
          </a:p>
        </p:txBody>
      </p:sp>
      <p:sp>
        <p:nvSpPr>
          <p:cNvPr id="5" name="Slide Number Placeholder 4">
            <a:extLst>
              <a:ext uri="{FF2B5EF4-FFF2-40B4-BE49-F238E27FC236}">
                <a16:creationId xmlns:a16="http://schemas.microsoft.com/office/drawing/2014/main" id="{352FF22A-CAE2-05AB-B98D-CE76C56DE092}"/>
              </a:ext>
            </a:extLst>
          </p:cNvPr>
          <p:cNvSpPr>
            <a:spLocks noGrp="1"/>
          </p:cNvSpPr>
          <p:nvPr>
            <p:ph type="sldNum" sz="quarter" idx="12"/>
          </p:nvPr>
        </p:nvSpPr>
        <p:spPr>
          <a:xfrm>
            <a:off x="11438455" y="6476309"/>
            <a:ext cx="753545" cy="365125"/>
          </a:xfrm>
        </p:spPr>
        <p:txBody>
          <a:bodyPr/>
          <a:lstStyle/>
          <a:p>
            <a:pPr algn="ctr"/>
            <a:fld id="{B6F15528-21DE-4FAA-801E-634DDDAF4B2B}" type="slidenum">
              <a:rPr lang="en-US" smtClean="0"/>
              <a:pPr algn="ctr"/>
              <a:t>13</a:t>
            </a:fld>
            <a:endParaRPr lang="en-US" dirty="0"/>
          </a:p>
        </p:txBody>
      </p:sp>
    </p:spTree>
    <p:extLst>
      <p:ext uri="{BB962C8B-B14F-4D97-AF65-F5344CB8AC3E}">
        <p14:creationId xmlns:p14="http://schemas.microsoft.com/office/powerpoint/2010/main" val="833121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416" y="-53561"/>
            <a:ext cx="10353761" cy="1326321"/>
          </a:xfrm>
        </p:spPr>
        <p:txBody>
          <a:bodyPr/>
          <a:lstStyle/>
          <a:p>
            <a:r>
              <a:rPr lang="en-US" dirty="0"/>
              <a:t>Observation</a:t>
            </a:r>
          </a:p>
        </p:txBody>
      </p:sp>
      <p:sp>
        <p:nvSpPr>
          <p:cNvPr id="31" name="TextBox 30">
            <a:extLst>
              <a:ext uri="{FF2B5EF4-FFF2-40B4-BE49-F238E27FC236}">
                <a16:creationId xmlns:a16="http://schemas.microsoft.com/office/drawing/2014/main" id="{57BE7D6D-DDED-479C-8738-0FC2648A773F}"/>
              </a:ext>
            </a:extLst>
          </p:cNvPr>
          <p:cNvSpPr txBox="1"/>
          <p:nvPr/>
        </p:nvSpPr>
        <p:spPr>
          <a:xfrm>
            <a:off x="4325936" y="809579"/>
            <a:ext cx="3352800" cy="369332"/>
          </a:xfrm>
          <a:prstGeom prst="rect">
            <a:avLst/>
          </a:prstGeom>
          <a:noFill/>
        </p:spPr>
        <p:txBody>
          <a:bodyPr wrap="square" rtlCol="0">
            <a:spAutoFit/>
          </a:bodyPr>
          <a:lstStyle/>
          <a:p>
            <a:pPr algn="ctr"/>
            <a:r>
              <a:rPr lang="en-US" dirty="0"/>
              <a:t>RECHARGING</a:t>
            </a:r>
            <a:endParaRPr lang="en-IN" dirty="0"/>
          </a:p>
        </p:txBody>
      </p:sp>
      <p:pic>
        <p:nvPicPr>
          <p:cNvPr id="4" name="Picture 3">
            <a:extLst>
              <a:ext uri="{FF2B5EF4-FFF2-40B4-BE49-F238E27FC236}">
                <a16:creationId xmlns:a16="http://schemas.microsoft.com/office/drawing/2014/main" id="{E3E0D6E8-2D90-4DAA-9466-D56C01D69CB2}"/>
              </a:ext>
            </a:extLst>
          </p:cNvPr>
          <p:cNvPicPr>
            <a:picLocks noChangeAspect="1"/>
          </p:cNvPicPr>
          <p:nvPr/>
        </p:nvPicPr>
        <p:blipFill>
          <a:blip r:embed="rId2"/>
          <a:stretch>
            <a:fillRect/>
          </a:stretch>
        </p:blipFill>
        <p:spPr>
          <a:xfrm>
            <a:off x="533398" y="3886200"/>
            <a:ext cx="3565869" cy="2156848"/>
          </a:xfrm>
          <a:prstGeom prst="rect">
            <a:avLst/>
          </a:prstGeom>
        </p:spPr>
      </p:pic>
      <p:pic>
        <p:nvPicPr>
          <p:cNvPr id="7" name="Picture 6">
            <a:extLst>
              <a:ext uri="{FF2B5EF4-FFF2-40B4-BE49-F238E27FC236}">
                <a16:creationId xmlns:a16="http://schemas.microsoft.com/office/drawing/2014/main" id="{3892C1DB-4AA0-4BFA-BCDF-8E7594FFBBB2}"/>
              </a:ext>
            </a:extLst>
          </p:cNvPr>
          <p:cNvPicPr>
            <a:picLocks noChangeAspect="1"/>
          </p:cNvPicPr>
          <p:nvPr/>
        </p:nvPicPr>
        <p:blipFill>
          <a:blip r:embed="rId3"/>
          <a:stretch>
            <a:fillRect/>
          </a:stretch>
        </p:blipFill>
        <p:spPr>
          <a:xfrm>
            <a:off x="4259330" y="3886200"/>
            <a:ext cx="3673340" cy="2156848"/>
          </a:xfrm>
          <a:prstGeom prst="rect">
            <a:avLst/>
          </a:prstGeom>
        </p:spPr>
      </p:pic>
      <p:pic>
        <p:nvPicPr>
          <p:cNvPr id="10" name="Picture 9">
            <a:extLst>
              <a:ext uri="{FF2B5EF4-FFF2-40B4-BE49-F238E27FC236}">
                <a16:creationId xmlns:a16="http://schemas.microsoft.com/office/drawing/2014/main" id="{194883FB-0C51-4D5C-9344-8C3D23A2D6E2}"/>
              </a:ext>
            </a:extLst>
          </p:cNvPr>
          <p:cNvPicPr>
            <a:picLocks noChangeAspect="1"/>
          </p:cNvPicPr>
          <p:nvPr/>
        </p:nvPicPr>
        <p:blipFill>
          <a:blip r:embed="rId4"/>
          <a:stretch>
            <a:fillRect/>
          </a:stretch>
        </p:blipFill>
        <p:spPr>
          <a:xfrm>
            <a:off x="8092733" y="3886199"/>
            <a:ext cx="3673340" cy="2156849"/>
          </a:xfrm>
          <a:prstGeom prst="rect">
            <a:avLst/>
          </a:prstGeom>
        </p:spPr>
      </p:pic>
      <p:pic>
        <p:nvPicPr>
          <p:cNvPr id="13" name="Picture 12">
            <a:extLst>
              <a:ext uri="{FF2B5EF4-FFF2-40B4-BE49-F238E27FC236}">
                <a16:creationId xmlns:a16="http://schemas.microsoft.com/office/drawing/2014/main" id="{8AC04853-2628-4D1C-B786-8316697ABECE}"/>
              </a:ext>
            </a:extLst>
          </p:cNvPr>
          <p:cNvPicPr>
            <a:picLocks noChangeAspect="1"/>
          </p:cNvPicPr>
          <p:nvPr/>
        </p:nvPicPr>
        <p:blipFill>
          <a:blip r:embed="rId5"/>
          <a:stretch>
            <a:fillRect/>
          </a:stretch>
        </p:blipFill>
        <p:spPr>
          <a:xfrm>
            <a:off x="6102626" y="1336375"/>
            <a:ext cx="3673341" cy="2010930"/>
          </a:xfrm>
          <a:prstGeom prst="rect">
            <a:avLst/>
          </a:prstGeom>
        </p:spPr>
      </p:pic>
      <p:pic>
        <p:nvPicPr>
          <p:cNvPr id="15" name="Picture 14">
            <a:extLst>
              <a:ext uri="{FF2B5EF4-FFF2-40B4-BE49-F238E27FC236}">
                <a16:creationId xmlns:a16="http://schemas.microsoft.com/office/drawing/2014/main" id="{F7DB212B-57B8-4B8F-AE2F-5A9B502D90B3}"/>
              </a:ext>
            </a:extLst>
          </p:cNvPr>
          <p:cNvPicPr>
            <a:picLocks noChangeAspect="1"/>
          </p:cNvPicPr>
          <p:nvPr/>
        </p:nvPicPr>
        <p:blipFill>
          <a:blip r:embed="rId6"/>
          <a:stretch>
            <a:fillRect/>
          </a:stretch>
        </p:blipFill>
        <p:spPr>
          <a:xfrm>
            <a:off x="2316333" y="1334160"/>
            <a:ext cx="3673341" cy="2009218"/>
          </a:xfrm>
          <a:prstGeom prst="rect">
            <a:avLst/>
          </a:prstGeom>
        </p:spPr>
      </p:pic>
      <p:sp>
        <p:nvSpPr>
          <p:cNvPr id="3" name="Date Placeholder 2">
            <a:extLst>
              <a:ext uri="{FF2B5EF4-FFF2-40B4-BE49-F238E27FC236}">
                <a16:creationId xmlns:a16="http://schemas.microsoft.com/office/drawing/2014/main" id="{284028CF-4D57-4BFB-4243-B69201D46BAB}"/>
              </a:ext>
            </a:extLst>
          </p:cNvPr>
          <p:cNvSpPr>
            <a:spLocks noGrp="1"/>
          </p:cNvSpPr>
          <p:nvPr>
            <p:ph type="dt" sz="half" idx="10"/>
          </p:nvPr>
        </p:nvSpPr>
        <p:spPr>
          <a:xfrm>
            <a:off x="0" y="6492875"/>
            <a:ext cx="753545" cy="365125"/>
          </a:xfrm>
        </p:spPr>
        <p:txBody>
          <a:bodyPr/>
          <a:lstStyle/>
          <a:p>
            <a:fld id="{583B18AC-8B8A-41AE-AC1C-9AA3F0C0CDDF}" type="datetime5">
              <a:rPr lang="en-US" smtClean="0"/>
              <a:t>1-Dec-23</a:t>
            </a:fld>
            <a:endParaRPr lang="en-US" dirty="0"/>
          </a:p>
        </p:txBody>
      </p:sp>
      <p:sp>
        <p:nvSpPr>
          <p:cNvPr id="5" name="Footer Placeholder 4">
            <a:extLst>
              <a:ext uri="{FF2B5EF4-FFF2-40B4-BE49-F238E27FC236}">
                <a16:creationId xmlns:a16="http://schemas.microsoft.com/office/drawing/2014/main" id="{A7E388B6-D6AC-BDCD-E808-6C5B7A1B8C76}"/>
              </a:ext>
            </a:extLst>
          </p:cNvPr>
          <p:cNvSpPr>
            <a:spLocks noGrp="1"/>
          </p:cNvSpPr>
          <p:nvPr>
            <p:ph type="ftr" sz="quarter" idx="11"/>
          </p:nvPr>
        </p:nvSpPr>
        <p:spPr>
          <a:xfrm>
            <a:off x="4373684" y="6494616"/>
            <a:ext cx="3305052" cy="365125"/>
          </a:xfrm>
        </p:spPr>
        <p:txBody>
          <a:bodyPr/>
          <a:lstStyle/>
          <a:p>
            <a:r>
              <a:rPr lang="en-US" dirty="0"/>
              <a:t>PRESENTED AT MCKV INSTITUTE OF ENGINEERING</a:t>
            </a:r>
          </a:p>
        </p:txBody>
      </p:sp>
      <p:sp>
        <p:nvSpPr>
          <p:cNvPr id="6" name="Slide Number Placeholder 5">
            <a:extLst>
              <a:ext uri="{FF2B5EF4-FFF2-40B4-BE49-F238E27FC236}">
                <a16:creationId xmlns:a16="http://schemas.microsoft.com/office/drawing/2014/main" id="{D843F00C-4475-1284-965C-0DEC26B8EB8C}"/>
              </a:ext>
            </a:extLst>
          </p:cNvPr>
          <p:cNvSpPr>
            <a:spLocks noGrp="1"/>
          </p:cNvSpPr>
          <p:nvPr>
            <p:ph type="sldNum" sz="quarter" idx="12"/>
          </p:nvPr>
        </p:nvSpPr>
        <p:spPr>
          <a:xfrm>
            <a:off x="11438455" y="6492875"/>
            <a:ext cx="753545" cy="365125"/>
          </a:xfrm>
        </p:spPr>
        <p:txBody>
          <a:bodyPr/>
          <a:lstStyle/>
          <a:p>
            <a:pPr algn="ctr"/>
            <a:fld id="{B6F15528-21DE-4FAA-801E-634DDDAF4B2B}" type="slidenum">
              <a:rPr lang="en-US" smtClean="0"/>
              <a:pPr algn="ctr"/>
              <a:t>14</a:t>
            </a:fld>
            <a:endParaRPr lang="en-US" dirty="0"/>
          </a:p>
        </p:txBody>
      </p:sp>
    </p:spTree>
    <p:extLst>
      <p:ext uri="{BB962C8B-B14F-4D97-AF65-F5344CB8AC3E}">
        <p14:creationId xmlns:p14="http://schemas.microsoft.com/office/powerpoint/2010/main" val="2289326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8" y="152400"/>
            <a:ext cx="10353761" cy="685800"/>
          </a:xfrm>
        </p:spPr>
        <p:txBody>
          <a:bodyPr/>
          <a:lstStyle/>
          <a:p>
            <a:r>
              <a:rPr lang="en-US" dirty="0"/>
              <a:t>benefits</a:t>
            </a:r>
          </a:p>
        </p:txBody>
      </p:sp>
      <p:sp>
        <p:nvSpPr>
          <p:cNvPr id="3" name="TextBox 2">
            <a:extLst>
              <a:ext uri="{FF2B5EF4-FFF2-40B4-BE49-F238E27FC236}">
                <a16:creationId xmlns:a16="http://schemas.microsoft.com/office/drawing/2014/main" id="{D61F4890-8FD1-4959-BAD9-85B7E540A283}"/>
              </a:ext>
            </a:extLst>
          </p:cNvPr>
          <p:cNvSpPr txBox="1"/>
          <p:nvPr/>
        </p:nvSpPr>
        <p:spPr>
          <a:xfrm>
            <a:off x="1562099" y="1125805"/>
            <a:ext cx="9067800" cy="4606389"/>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en-US" i="0" dirty="0">
                <a:effectLst/>
                <a:latin typeface="Tahoma" panose="020B0604030504040204" pitchFamily="34" charset="0"/>
                <a:ea typeface="Tahoma" panose="020B0604030504040204" pitchFamily="34" charset="0"/>
                <a:cs typeface="Tahoma" panose="020B0604030504040204" pitchFamily="34" charset="0"/>
              </a:rPr>
              <a:t>Enables proactive maintenance</a:t>
            </a:r>
          </a:p>
          <a:p>
            <a:pPr marL="285750" indent="-285750" algn="l">
              <a:lnSpc>
                <a:spcPct val="150000"/>
              </a:lnSpc>
              <a:buFont typeface="Arial" panose="020B0604020202020204" pitchFamily="34" charset="0"/>
              <a:buChar char="•"/>
            </a:pPr>
            <a:r>
              <a:rPr lang="en-US" i="0" dirty="0">
                <a:effectLst/>
                <a:latin typeface="Tahoma" panose="020B0604030504040204" pitchFamily="34" charset="0"/>
                <a:ea typeface="Tahoma" panose="020B0604030504040204" pitchFamily="34" charset="0"/>
                <a:cs typeface="Tahoma" panose="020B0604030504040204" pitchFamily="34" charset="0"/>
              </a:rPr>
              <a:t>Minimizes the risk of unexpected failures</a:t>
            </a:r>
          </a:p>
          <a:p>
            <a:pPr marL="285750" indent="-285750" algn="l">
              <a:lnSpc>
                <a:spcPct val="150000"/>
              </a:lnSpc>
              <a:buFont typeface="Arial" panose="020B0604020202020204" pitchFamily="34" charset="0"/>
              <a:buChar char="•"/>
            </a:pPr>
            <a:r>
              <a:rPr lang="en-US" i="0" dirty="0">
                <a:effectLst/>
                <a:latin typeface="Tahoma" panose="020B0604030504040204" pitchFamily="34" charset="0"/>
                <a:ea typeface="Tahoma" panose="020B0604030504040204" pitchFamily="34" charset="0"/>
                <a:cs typeface="Tahoma" panose="020B0604030504040204" pitchFamily="34" charset="0"/>
              </a:rPr>
              <a:t>Extends overall battery lifespan</a:t>
            </a:r>
          </a:p>
          <a:p>
            <a:pPr marL="285750" indent="-285750" algn="l">
              <a:lnSpc>
                <a:spcPct val="150000"/>
              </a:lnSpc>
              <a:buFont typeface="Arial" panose="020B0604020202020204" pitchFamily="34" charset="0"/>
              <a:buChar char="•"/>
            </a:pPr>
            <a:r>
              <a:rPr lang="en-US" i="0" dirty="0">
                <a:effectLst/>
                <a:latin typeface="Tahoma" panose="020B0604030504040204" pitchFamily="34" charset="0"/>
                <a:ea typeface="Tahoma" panose="020B0604030504040204" pitchFamily="34" charset="0"/>
                <a:cs typeface="Tahoma" panose="020B0604030504040204" pitchFamily="34" charset="0"/>
              </a:rPr>
              <a:t>Enhances reliability of systems relying on these power sources</a:t>
            </a:r>
          </a:p>
          <a:p>
            <a:pPr marL="285750" indent="-285750" algn="l">
              <a:lnSpc>
                <a:spcPct val="150000"/>
              </a:lnSpc>
              <a:buFont typeface="Arial" panose="020B0604020202020204" pitchFamily="34" charset="0"/>
              <a:buChar char="•"/>
            </a:pPr>
            <a:r>
              <a:rPr lang="en-US" i="0" dirty="0">
                <a:effectLst/>
                <a:latin typeface="Tahoma" panose="020B0604030504040204" pitchFamily="34" charset="0"/>
                <a:ea typeface="Tahoma" panose="020B0604030504040204" pitchFamily="34" charset="0"/>
                <a:cs typeface="Tahoma" panose="020B0604030504040204" pitchFamily="34" charset="0"/>
              </a:rPr>
              <a:t>Facilitates optimized energy management</a:t>
            </a:r>
          </a:p>
          <a:p>
            <a:pPr marL="285750" indent="-285750" algn="l">
              <a:lnSpc>
                <a:spcPct val="150000"/>
              </a:lnSpc>
              <a:buFont typeface="Arial" panose="020B0604020202020204" pitchFamily="34" charset="0"/>
              <a:buChar char="•"/>
            </a:pPr>
            <a:r>
              <a:rPr lang="en-US" i="0" dirty="0">
                <a:effectLst/>
                <a:latin typeface="Tahoma" panose="020B0604030504040204" pitchFamily="34" charset="0"/>
                <a:ea typeface="Tahoma" panose="020B0604030504040204" pitchFamily="34" charset="0"/>
                <a:cs typeface="Tahoma" panose="020B0604030504040204" pitchFamily="34" charset="0"/>
              </a:rPr>
              <a:t>Ensures efficient utilization and reduces unnecessary power consumption</a:t>
            </a:r>
          </a:p>
          <a:p>
            <a:pPr marL="285750" indent="-285750" algn="l">
              <a:lnSpc>
                <a:spcPct val="150000"/>
              </a:lnSpc>
              <a:buFont typeface="Arial" panose="020B0604020202020204" pitchFamily="34" charset="0"/>
              <a:buChar char="•"/>
            </a:pPr>
            <a:r>
              <a:rPr lang="en-US" i="0" dirty="0">
                <a:effectLst/>
                <a:latin typeface="Tahoma" panose="020B0604030504040204" pitchFamily="34" charset="0"/>
                <a:ea typeface="Tahoma" panose="020B0604030504040204" pitchFamily="34" charset="0"/>
                <a:cs typeface="Tahoma" panose="020B0604030504040204" pitchFamily="34" charset="0"/>
              </a:rPr>
              <a:t>Remote monitoring enhances safety by identifying potential issues promptly</a:t>
            </a:r>
          </a:p>
          <a:p>
            <a:pPr marL="285750" indent="-285750" algn="l">
              <a:lnSpc>
                <a:spcPct val="150000"/>
              </a:lnSpc>
              <a:buFont typeface="Arial" panose="020B0604020202020204" pitchFamily="34" charset="0"/>
              <a:buChar char="•"/>
            </a:pPr>
            <a:r>
              <a:rPr lang="en-US" i="0" dirty="0">
                <a:effectLst/>
                <a:latin typeface="Tahoma" panose="020B0604030504040204" pitchFamily="34" charset="0"/>
                <a:ea typeface="Tahoma" panose="020B0604030504040204" pitchFamily="34" charset="0"/>
                <a:cs typeface="Tahoma" panose="020B0604030504040204" pitchFamily="34" charset="0"/>
              </a:rPr>
              <a:t>Crucial role in electric vehicles and renewable energy systems</a:t>
            </a:r>
          </a:p>
          <a:p>
            <a:pPr marL="285750" indent="-285750" algn="l">
              <a:lnSpc>
                <a:spcPct val="150000"/>
              </a:lnSpc>
              <a:buFont typeface="Arial" panose="020B0604020202020204" pitchFamily="34" charset="0"/>
              <a:buChar char="•"/>
            </a:pPr>
            <a:r>
              <a:rPr lang="en-US" i="0" dirty="0">
                <a:effectLst/>
                <a:latin typeface="Tahoma" panose="020B0604030504040204" pitchFamily="34" charset="0"/>
                <a:ea typeface="Tahoma" panose="020B0604030504040204" pitchFamily="34" charset="0"/>
                <a:cs typeface="Tahoma" panose="020B0604030504040204" pitchFamily="34" charset="0"/>
              </a:rPr>
              <a:t>Maximizes energy efficiency</a:t>
            </a:r>
          </a:p>
          <a:p>
            <a:pPr marL="285750" indent="-285750" algn="l">
              <a:lnSpc>
                <a:spcPct val="150000"/>
              </a:lnSpc>
              <a:buFont typeface="Arial" panose="020B0604020202020204" pitchFamily="34" charset="0"/>
              <a:buChar char="•"/>
            </a:pPr>
            <a:r>
              <a:rPr lang="en-US" i="0" dirty="0">
                <a:effectLst/>
                <a:latin typeface="Tahoma" panose="020B0604030504040204" pitchFamily="34" charset="0"/>
                <a:ea typeface="Tahoma" panose="020B0604030504040204" pitchFamily="34" charset="0"/>
                <a:cs typeface="Tahoma" panose="020B0604030504040204" pitchFamily="34" charset="0"/>
              </a:rPr>
              <a:t>Promotes sustainability</a:t>
            </a:r>
          </a:p>
          <a:p>
            <a:pPr marL="285750" indent="-285750" algn="l">
              <a:lnSpc>
                <a:spcPct val="150000"/>
              </a:lnSpc>
              <a:buFont typeface="Arial" panose="020B0604020202020204" pitchFamily="34" charset="0"/>
              <a:buChar char="•"/>
            </a:pPr>
            <a:r>
              <a:rPr lang="en-US" i="0" dirty="0">
                <a:effectLst/>
                <a:latin typeface="Tahoma" panose="020B0604030504040204" pitchFamily="34" charset="0"/>
                <a:ea typeface="Tahoma" panose="020B0604030504040204" pitchFamily="34" charset="0"/>
                <a:cs typeface="Tahoma" panose="020B0604030504040204" pitchFamily="34" charset="0"/>
              </a:rPr>
              <a:t>Advances the transition towards a more resilient and intelligent energy infrastructure</a:t>
            </a:r>
          </a:p>
        </p:txBody>
      </p:sp>
      <p:sp>
        <p:nvSpPr>
          <p:cNvPr id="4" name="Date Placeholder 3">
            <a:extLst>
              <a:ext uri="{FF2B5EF4-FFF2-40B4-BE49-F238E27FC236}">
                <a16:creationId xmlns:a16="http://schemas.microsoft.com/office/drawing/2014/main" id="{EDD45591-72B0-8823-4BC4-03D776540569}"/>
              </a:ext>
            </a:extLst>
          </p:cNvPr>
          <p:cNvSpPr>
            <a:spLocks noGrp="1"/>
          </p:cNvSpPr>
          <p:nvPr>
            <p:ph type="dt" sz="half" idx="10"/>
          </p:nvPr>
        </p:nvSpPr>
        <p:spPr>
          <a:xfrm>
            <a:off x="0" y="6492875"/>
            <a:ext cx="779464" cy="365125"/>
          </a:xfrm>
        </p:spPr>
        <p:txBody>
          <a:bodyPr/>
          <a:lstStyle/>
          <a:p>
            <a:fld id="{10698E74-9883-4B64-854E-A3003E47DA35}" type="datetime5">
              <a:rPr lang="en-US" smtClean="0"/>
              <a:t>1-Dec-23</a:t>
            </a:fld>
            <a:endParaRPr lang="en-US" dirty="0"/>
          </a:p>
        </p:txBody>
      </p:sp>
      <p:sp>
        <p:nvSpPr>
          <p:cNvPr id="5" name="Footer Placeholder 4">
            <a:extLst>
              <a:ext uri="{FF2B5EF4-FFF2-40B4-BE49-F238E27FC236}">
                <a16:creationId xmlns:a16="http://schemas.microsoft.com/office/drawing/2014/main" id="{819B56BD-6F3F-873B-F5E8-B3E3A75D705F}"/>
              </a:ext>
            </a:extLst>
          </p:cNvPr>
          <p:cNvSpPr>
            <a:spLocks noGrp="1"/>
          </p:cNvSpPr>
          <p:nvPr>
            <p:ph type="ftr" sz="quarter" idx="11"/>
          </p:nvPr>
        </p:nvSpPr>
        <p:spPr>
          <a:xfrm>
            <a:off x="4572000" y="6492875"/>
            <a:ext cx="3277206" cy="365125"/>
          </a:xfrm>
        </p:spPr>
        <p:txBody>
          <a:bodyPr/>
          <a:lstStyle/>
          <a:p>
            <a:r>
              <a:rPr lang="en-US"/>
              <a:t>PRESENTED AT MCKV INSTITUTE OF ENGINEERING</a:t>
            </a:r>
            <a:endParaRPr lang="en-US" dirty="0"/>
          </a:p>
        </p:txBody>
      </p:sp>
      <p:sp>
        <p:nvSpPr>
          <p:cNvPr id="6" name="Slide Number Placeholder 5">
            <a:extLst>
              <a:ext uri="{FF2B5EF4-FFF2-40B4-BE49-F238E27FC236}">
                <a16:creationId xmlns:a16="http://schemas.microsoft.com/office/drawing/2014/main" id="{DECFCB95-2F8E-9373-1967-4E898ACCF777}"/>
              </a:ext>
            </a:extLst>
          </p:cNvPr>
          <p:cNvSpPr>
            <a:spLocks noGrp="1"/>
          </p:cNvSpPr>
          <p:nvPr>
            <p:ph type="sldNum" sz="quarter" idx="12"/>
          </p:nvPr>
        </p:nvSpPr>
        <p:spPr>
          <a:xfrm>
            <a:off x="11438455" y="6485559"/>
            <a:ext cx="753545" cy="365125"/>
          </a:xfrm>
        </p:spPr>
        <p:txBody>
          <a:bodyPr/>
          <a:lstStyle/>
          <a:p>
            <a:pPr algn="ctr"/>
            <a:fld id="{B6F15528-21DE-4FAA-801E-634DDDAF4B2B}" type="slidenum">
              <a:rPr lang="en-US" smtClean="0"/>
              <a:pPr algn="ctr"/>
              <a:t>15</a:t>
            </a:fld>
            <a:endParaRPr lang="en-US" dirty="0"/>
          </a:p>
        </p:txBody>
      </p:sp>
    </p:spTree>
    <p:extLst>
      <p:ext uri="{BB962C8B-B14F-4D97-AF65-F5344CB8AC3E}">
        <p14:creationId xmlns:p14="http://schemas.microsoft.com/office/powerpoint/2010/main" val="3696674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6876" y="604912"/>
            <a:ext cx="4798241" cy="609600"/>
          </a:xfrm>
        </p:spPr>
        <p:txBody>
          <a:bodyPr>
            <a:normAutofit/>
          </a:bodyPr>
          <a:lstStyle/>
          <a:p>
            <a:r>
              <a:rPr lang="en-US" dirty="0"/>
              <a:t>FUTURE ASPECTS</a:t>
            </a:r>
          </a:p>
        </p:txBody>
      </p:sp>
      <p:sp>
        <p:nvSpPr>
          <p:cNvPr id="3" name="TextBox 2">
            <a:extLst>
              <a:ext uri="{FF2B5EF4-FFF2-40B4-BE49-F238E27FC236}">
                <a16:creationId xmlns:a16="http://schemas.microsoft.com/office/drawing/2014/main" id="{D61F4890-8FD1-4959-BAD9-85B7E540A283}"/>
              </a:ext>
            </a:extLst>
          </p:cNvPr>
          <p:cNvSpPr txBox="1"/>
          <p:nvPr/>
        </p:nvSpPr>
        <p:spPr>
          <a:xfrm>
            <a:off x="1866897" y="2787799"/>
            <a:ext cx="8458200" cy="1697901"/>
          </a:xfrm>
          <a:prstGeom prst="rect">
            <a:avLst/>
          </a:prstGeom>
          <a:noFill/>
        </p:spPr>
        <p:txBody>
          <a:bodyPr wrap="square" rtlCol="0">
            <a:spAutoFit/>
          </a:bodyPr>
          <a:lstStyle/>
          <a:p>
            <a:pPr algn="just">
              <a:lnSpc>
                <a:spcPct val="150000"/>
              </a:lnSpc>
            </a:pPr>
            <a:r>
              <a:rPr lang="en-US" i="0" dirty="0">
                <a:effectLst/>
                <a:latin typeface="Tahoma" panose="020B0604030504040204" pitchFamily="34" charset="0"/>
                <a:ea typeface="Tahoma" panose="020B0604030504040204" pitchFamily="34" charset="0"/>
                <a:cs typeface="Tahoma" panose="020B0604030504040204" pitchFamily="34" charset="0"/>
              </a:rPr>
              <a:t>By measuring different parameters of battery like voltage, current, temperature we are going to determine SOC, SOH, Thermal management and power optimization thus we can do predictive maintenance of a battery. Without any man power</a:t>
            </a:r>
            <a:endParaRPr lang="en-IN"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id="{25BFAB2C-FEDE-D983-020F-0E1FBCF54243}"/>
              </a:ext>
            </a:extLst>
          </p:cNvPr>
          <p:cNvSpPr>
            <a:spLocks noGrp="1"/>
          </p:cNvSpPr>
          <p:nvPr>
            <p:ph type="dt" sz="half" idx="10"/>
          </p:nvPr>
        </p:nvSpPr>
        <p:spPr>
          <a:xfrm>
            <a:off x="0" y="6502124"/>
            <a:ext cx="753545" cy="365125"/>
          </a:xfrm>
        </p:spPr>
        <p:txBody>
          <a:bodyPr/>
          <a:lstStyle/>
          <a:p>
            <a:fld id="{E9C1F3ED-E224-426D-A15A-7B7EBCE46076}" type="datetime5">
              <a:rPr lang="en-US" smtClean="0"/>
              <a:t>1-Dec-23</a:t>
            </a:fld>
            <a:endParaRPr lang="en-US" dirty="0"/>
          </a:p>
        </p:txBody>
      </p:sp>
      <p:sp>
        <p:nvSpPr>
          <p:cNvPr id="5" name="Footer Placeholder 4">
            <a:extLst>
              <a:ext uri="{FF2B5EF4-FFF2-40B4-BE49-F238E27FC236}">
                <a16:creationId xmlns:a16="http://schemas.microsoft.com/office/drawing/2014/main" id="{DE06F289-6AC0-FA04-F9B5-6E5115738ACE}"/>
              </a:ext>
            </a:extLst>
          </p:cNvPr>
          <p:cNvSpPr>
            <a:spLocks noGrp="1"/>
          </p:cNvSpPr>
          <p:nvPr>
            <p:ph type="ftr" sz="quarter" idx="11"/>
          </p:nvPr>
        </p:nvSpPr>
        <p:spPr>
          <a:xfrm>
            <a:off x="4343400" y="6511925"/>
            <a:ext cx="3277206" cy="365125"/>
          </a:xfrm>
        </p:spPr>
        <p:txBody>
          <a:bodyPr/>
          <a:lstStyle/>
          <a:p>
            <a:r>
              <a:rPr lang="en-US"/>
              <a:t>PRESENTED AT MCKV INSTITUTE OF ENGINEERING</a:t>
            </a:r>
            <a:endParaRPr lang="en-US" dirty="0"/>
          </a:p>
        </p:txBody>
      </p:sp>
      <p:sp>
        <p:nvSpPr>
          <p:cNvPr id="6" name="Slide Number Placeholder 5">
            <a:extLst>
              <a:ext uri="{FF2B5EF4-FFF2-40B4-BE49-F238E27FC236}">
                <a16:creationId xmlns:a16="http://schemas.microsoft.com/office/drawing/2014/main" id="{FABA926A-9A70-44A3-DD2E-FBAF2C6D6EB5}"/>
              </a:ext>
            </a:extLst>
          </p:cNvPr>
          <p:cNvSpPr>
            <a:spLocks noGrp="1"/>
          </p:cNvSpPr>
          <p:nvPr>
            <p:ph type="sldNum" sz="quarter" idx="12"/>
          </p:nvPr>
        </p:nvSpPr>
        <p:spPr>
          <a:xfrm>
            <a:off x="11438455" y="6492874"/>
            <a:ext cx="753545" cy="365125"/>
          </a:xfrm>
        </p:spPr>
        <p:txBody>
          <a:bodyPr/>
          <a:lstStyle/>
          <a:p>
            <a:pPr algn="ctr"/>
            <a:fld id="{B6F15528-21DE-4FAA-801E-634DDDAF4B2B}" type="slidenum">
              <a:rPr lang="en-US" smtClean="0"/>
              <a:pPr algn="ctr"/>
              <a:t>16</a:t>
            </a:fld>
            <a:endParaRPr lang="en-US" dirty="0"/>
          </a:p>
        </p:txBody>
      </p:sp>
    </p:spTree>
    <p:extLst>
      <p:ext uri="{BB962C8B-B14F-4D97-AF65-F5344CB8AC3E}">
        <p14:creationId xmlns:p14="http://schemas.microsoft.com/office/powerpoint/2010/main" val="3675397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1959" y="381000"/>
            <a:ext cx="3348081" cy="609600"/>
          </a:xfrm>
        </p:spPr>
        <p:txBody>
          <a:bodyPr/>
          <a:lstStyle/>
          <a:p>
            <a:r>
              <a:rPr lang="en-US" dirty="0"/>
              <a:t>Conclusion</a:t>
            </a:r>
          </a:p>
        </p:txBody>
      </p:sp>
      <p:sp>
        <p:nvSpPr>
          <p:cNvPr id="3" name="TextBox 2">
            <a:extLst>
              <a:ext uri="{FF2B5EF4-FFF2-40B4-BE49-F238E27FC236}">
                <a16:creationId xmlns:a16="http://schemas.microsoft.com/office/drawing/2014/main" id="{D61F4890-8FD1-4959-BAD9-85B7E540A283}"/>
              </a:ext>
            </a:extLst>
          </p:cNvPr>
          <p:cNvSpPr txBox="1"/>
          <p:nvPr/>
        </p:nvSpPr>
        <p:spPr>
          <a:xfrm>
            <a:off x="1866898" y="1981200"/>
            <a:ext cx="8458200" cy="2528897"/>
          </a:xfrm>
          <a:prstGeom prst="rect">
            <a:avLst/>
          </a:prstGeom>
          <a:noFill/>
        </p:spPr>
        <p:txBody>
          <a:bodyPr wrap="square" rtlCol="0">
            <a:spAutoFit/>
          </a:bodyPr>
          <a:lstStyle/>
          <a:p>
            <a:pPr algn="just">
              <a:lnSpc>
                <a:spcPct val="150000"/>
              </a:lnSpc>
            </a:pPr>
            <a:r>
              <a:rPr lang="en-US" i="0" dirty="0">
                <a:effectLst/>
                <a:latin typeface="Tahoma" panose="020B0604030504040204" pitchFamily="34" charset="0"/>
                <a:ea typeface="Tahoma" panose="020B0604030504040204" pitchFamily="34" charset="0"/>
                <a:cs typeface="Tahoma" panose="020B0604030504040204" pitchFamily="34" charset="0"/>
              </a:rPr>
              <a:t>The battery status monitoring system is a crucial advancement in efficient power management. By continuously tracking and analyzing battery health, it enhances lifespan, prevents failures, and optimizes energy usage in various applications. Real-time data empowers informed decisions, contributing to a sustainable energy infrastructure. As technology evolves, these monitoring systems play a pivotal role in meeting the demand for reliable and intelligent energy solutions.</a:t>
            </a:r>
            <a:endParaRPr lang="en-IN"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id="{25BFAB2C-FEDE-D983-020F-0E1FBCF54243}"/>
              </a:ext>
            </a:extLst>
          </p:cNvPr>
          <p:cNvSpPr>
            <a:spLocks noGrp="1"/>
          </p:cNvSpPr>
          <p:nvPr>
            <p:ph type="dt" sz="half" idx="10"/>
          </p:nvPr>
        </p:nvSpPr>
        <p:spPr>
          <a:xfrm>
            <a:off x="0" y="6502124"/>
            <a:ext cx="753545" cy="365125"/>
          </a:xfrm>
        </p:spPr>
        <p:txBody>
          <a:bodyPr/>
          <a:lstStyle/>
          <a:p>
            <a:fld id="{E9C1F3ED-E224-426D-A15A-7B7EBCE46076}" type="datetime5">
              <a:rPr lang="en-US" smtClean="0"/>
              <a:t>1-Dec-23</a:t>
            </a:fld>
            <a:endParaRPr lang="en-US" dirty="0"/>
          </a:p>
        </p:txBody>
      </p:sp>
      <p:sp>
        <p:nvSpPr>
          <p:cNvPr id="5" name="Footer Placeholder 4">
            <a:extLst>
              <a:ext uri="{FF2B5EF4-FFF2-40B4-BE49-F238E27FC236}">
                <a16:creationId xmlns:a16="http://schemas.microsoft.com/office/drawing/2014/main" id="{DE06F289-6AC0-FA04-F9B5-6E5115738ACE}"/>
              </a:ext>
            </a:extLst>
          </p:cNvPr>
          <p:cNvSpPr>
            <a:spLocks noGrp="1"/>
          </p:cNvSpPr>
          <p:nvPr>
            <p:ph type="ftr" sz="quarter" idx="11"/>
          </p:nvPr>
        </p:nvSpPr>
        <p:spPr>
          <a:xfrm>
            <a:off x="4343400" y="6511925"/>
            <a:ext cx="3277206" cy="365125"/>
          </a:xfrm>
        </p:spPr>
        <p:txBody>
          <a:bodyPr/>
          <a:lstStyle/>
          <a:p>
            <a:r>
              <a:rPr lang="en-US"/>
              <a:t>PRESENTED AT MCKV INSTITUTE OF ENGINEERING</a:t>
            </a:r>
            <a:endParaRPr lang="en-US" dirty="0"/>
          </a:p>
        </p:txBody>
      </p:sp>
      <p:sp>
        <p:nvSpPr>
          <p:cNvPr id="6" name="Slide Number Placeholder 5">
            <a:extLst>
              <a:ext uri="{FF2B5EF4-FFF2-40B4-BE49-F238E27FC236}">
                <a16:creationId xmlns:a16="http://schemas.microsoft.com/office/drawing/2014/main" id="{FABA926A-9A70-44A3-DD2E-FBAF2C6D6EB5}"/>
              </a:ext>
            </a:extLst>
          </p:cNvPr>
          <p:cNvSpPr>
            <a:spLocks noGrp="1"/>
          </p:cNvSpPr>
          <p:nvPr>
            <p:ph type="sldNum" sz="quarter" idx="12"/>
          </p:nvPr>
        </p:nvSpPr>
        <p:spPr>
          <a:xfrm>
            <a:off x="11438455" y="6492874"/>
            <a:ext cx="753545" cy="365125"/>
          </a:xfrm>
        </p:spPr>
        <p:txBody>
          <a:bodyPr/>
          <a:lstStyle/>
          <a:p>
            <a:pPr algn="ctr"/>
            <a:fld id="{B6F15528-21DE-4FAA-801E-634DDDAF4B2B}" type="slidenum">
              <a:rPr lang="en-US" smtClean="0"/>
              <a:pPr algn="ctr"/>
              <a:t>17</a:t>
            </a:fld>
            <a:endParaRPr lang="en-US" dirty="0"/>
          </a:p>
        </p:txBody>
      </p:sp>
    </p:spTree>
    <p:extLst>
      <p:ext uri="{BB962C8B-B14F-4D97-AF65-F5344CB8AC3E}">
        <p14:creationId xmlns:p14="http://schemas.microsoft.com/office/powerpoint/2010/main" val="585815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1959" y="2765839"/>
            <a:ext cx="3348081" cy="1326321"/>
          </a:xfrm>
        </p:spPr>
        <p:txBody>
          <a:bodyPr/>
          <a:lstStyle/>
          <a:p>
            <a:r>
              <a:rPr lang="en-US" dirty="0"/>
              <a:t>THANK YOU</a:t>
            </a:r>
          </a:p>
        </p:txBody>
      </p:sp>
      <p:sp>
        <p:nvSpPr>
          <p:cNvPr id="4" name="Date Placeholder 3">
            <a:extLst>
              <a:ext uri="{FF2B5EF4-FFF2-40B4-BE49-F238E27FC236}">
                <a16:creationId xmlns:a16="http://schemas.microsoft.com/office/drawing/2014/main" id="{25BFAB2C-FEDE-D983-020F-0E1FBCF54243}"/>
              </a:ext>
            </a:extLst>
          </p:cNvPr>
          <p:cNvSpPr>
            <a:spLocks noGrp="1"/>
          </p:cNvSpPr>
          <p:nvPr>
            <p:ph type="dt" sz="half" idx="10"/>
          </p:nvPr>
        </p:nvSpPr>
        <p:spPr>
          <a:xfrm>
            <a:off x="0" y="6502124"/>
            <a:ext cx="753545" cy="365125"/>
          </a:xfrm>
        </p:spPr>
        <p:txBody>
          <a:bodyPr/>
          <a:lstStyle/>
          <a:p>
            <a:fld id="{E9C1F3ED-E224-426D-A15A-7B7EBCE46076}" type="datetime5">
              <a:rPr lang="en-US" smtClean="0"/>
              <a:t>1-Dec-23</a:t>
            </a:fld>
            <a:endParaRPr lang="en-US" dirty="0"/>
          </a:p>
        </p:txBody>
      </p:sp>
      <p:sp>
        <p:nvSpPr>
          <p:cNvPr id="5" name="Footer Placeholder 4">
            <a:extLst>
              <a:ext uri="{FF2B5EF4-FFF2-40B4-BE49-F238E27FC236}">
                <a16:creationId xmlns:a16="http://schemas.microsoft.com/office/drawing/2014/main" id="{DE06F289-6AC0-FA04-F9B5-6E5115738ACE}"/>
              </a:ext>
            </a:extLst>
          </p:cNvPr>
          <p:cNvSpPr>
            <a:spLocks noGrp="1"/>
          </p:cNvSpPr>
          <p:nvPr>
            <p:ph type="ftr" sz="quarter" idx="11"/>
          </p:nvPr>
        </p:nvSpPr>
        <p:spPr>
          <a:xfrm>
            <a:off x="4343400" y="6492875"/>
            <a:ext cx="3277206" cy="365125"/>
          </a:xfrm>
        </p:spPr>
        <p:txBody>
          <a:bodyPr/>
          <a:lstStyle/>
          <a:p>
            <a:r>
              <a:rPr lang="en-US"/>
              <a:t>PRESENTED AT MCKV INSTITUTE OF ENGINEERING</a:t>
            </a:r>
            <a:endParaRPr lang="en-US" dirty="0"/>
          </a:p>
        </p:txBody>
      </p:sp>
      <p:sp>
        <p:nvSpPr>
          <p:cNvPr id="6" name="Slide Number Placeholder 5">
            <a:extLst>
              <a:ext uri="{FF2B5EF4-FFF2-40B4-BE49-F238E27FC236}">
                <a16:creationId xmlns:a16="http://schemas.microsoft.com/office/drawing/2014/main" id="{FABA926A-9A70-44A3-DD2E-FBAF2C6D6EB5}"/>
              </a:ext>
            </a:extLst>
          </p:cNvPr>
          <p:cNvSpPr>
            <a:spLocks noGrp="1"/>
          </p:cNvSpPr>
          <p:nvPr>
            <p:ph type="sldNum" sz="quarter" idx="12"/>
          </p:nvPr>
        </p:nvSpPr>
        <p:spPr>
          <a:xfrm>
            <a:off x="11438455" y="6492874"/>
            <a:ext cx="753545" cy="365125"/>
          </a:xfrm>
        </p:spPr>
        <p:txBody>
          <a:bodyPr/>
          <a:lstStyle/>
          <a:p>
            <a:pPr algn="ctr"/>
            <a:fld id="{B6F15528-21DE-4FAA-801E-634DDDAF4B2B}" type="slidenum">
              <a:rPr lang="en-US" smtClean="0"/>
              <a:pPr algn="ctr"/>
              <a:t>18</a:t>
            </a:fld>
            <a:endParaRPr lang="en-US" dirty="0"/>
          </a:p>
        </p:txBody>
      </p:sp>
    </p:spTree>
    <p:extLst>
      <p:ext uri="{BB962C8B-B14F-4D97-AF65-F5344CB8AC3E}">
        <p14:creationId xmlns:p14="http://schemas.microsoft.com/office/powerpoint/2010/main" val="2400468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1143000"/>
          </a:xfrm>
        </p:spPr>
        <p:txBody>
          <a:bodyPr/>
          <a:lstStyle/>
          <a:p>
            <a:r>
              <a:rPr lang="en-US" dirty="0">
                <a:latin typeface="Georgia" panose="02040502050405020303" pitchFamily="18" charset="0"/>
              </a:rPr>
              <a:t>ACKNOWLEDGEMENT</a:t>
            </a:r>
          </a:p>
        </p:txBody>
      </p:sp>
      <p:sp>
        <p:nvSpPr>
          <p:cNvPr id="3" name="TextBox 2"/>
          <p:cNvSpPr txBox="1"/>
          <p:nvPr/>
        </p:nvSpPr>
        <p:spPr>
          <a:xfrm>
            <a:off x="419100" y="1981200"/>
            <a:ext cx="11353800" cy="4184543"/>
          </a:xfrm>
          <a:prstGeom prst="rect">
            <a:avLst/>
          </a:prstGeom>
          <a:noFill/>
        </p:spPr>
        <p:txBody>
          <a:bodyPr wrap="square" rtlCol="0">
            <a:spAutoFit/>
          </a:bodyPr>
          <a:lstStyle/>
          <a:p>
            <a:pPr algn="just">
              <a:lnSpc>
                <a:spcPct val="150000"/>
              </a:lnSpc>
            </a:pPr>
            <a:r>
              <a:rPr lang="en-US" sz="2000" dirty="0">
                <a:latin typeface="Tahoma" panose="020B0604030504040204" pitchFamily="34" charset="0"/>
                <a:ea typeface="Tahoma" panose="020B0604030504040204" pitchFamily="34" charset="0"/>
                <a:cs typeface="Tahoma" panose="020B0604030504040204" pitchFamily="34" charset="0"/>
              </a:rPr>
              <a:t>We would like to express my special thanks of gratitude to our mentor </a:t>
            </a:r>
            <a:r>
              <a:rPr lang="en-US" sz="2000" b="1" dirty="0">
                <a:latin typeface="Tahoma" panose="020B0604030504040204" pitchFamily="34" charset="0"/>
                <a:ea typeface="Tahoma" panose="020B0604030504040204" pitchFamily="34" charset="0"/>
                <a:cs typeface="Tahoma" panose="020B0604030504040204" pitchFamily="34" charset="0"/>
              </a:rPr>
              <a:t>Asst. Prof. Mr. SUDEEP SAMANTA </a:t>
            </a:r>
            <a:r>
              <a:rPr lang="en-US" sz="2000" dirty="0">
                <a:latin typeface="Tahoma" panose="020B0604030504040204" pitchFamily="34" charset="0"/>
                <a:ea typeface="Tahoma" panose="020B0604030504040204" pitchFamily="34" charset="0"/>
                <a:cs typeface="Tahoma" panose="020B0604030504040204" pitchFamily="34" charset="0"/>
              </a:rPr>
              <a:t>as well as our H.O.D </a:t>
            </a:r>
            <a:r>
              <a:rPr lang="en-US" sz="2000" b="1" dirty="0">
                <a:latin typeface="Tahoma" panose="020B0604030504040204" pitchFamily="34" charset="0"/>
                <a:ea typeface="Tahoma" panose="020B0604030504040204" pitchFamily="34" charset="0"/>
                <a:cs typeface="Tahoma" panose="020B0604030504040204" pitchFamily="34" charset="0"/>
              </a:rPr>
              <a:t>Prof. (Dr.) TAMAL ROY</a:t>
            </a:r>
            <a:r>
              <a:rPr lang="en-US" sz="2000" dirty="0">
                <a:latin typeface="Tahoma" panose="020B0604030504040204" pitchFamily="34" charset="0"/>
                <a:ea typeface="Tahoma" panose="020B0604030504040204" pitchFamily="34" charset="0"/>
                <a:cs typeface="Tahoma" panose="020B0604030504040204" pitchFamily="34" charset="0"/>
              </a:rPr>
              <a:t> who gave us the golden opportunity to do this wonderful project on the topic of </a:t>
            </a:r>
            <a:r>
              <a:rPr lang="en-US" sz="2000" b="1" dirty="0">
                <a:latin typeface="Tahoma" panose="020B0604030504040204" pitchFamily="34" charset="0"/>
                <a:ea typeface="Tahoma" panose="020B0604030504040204" pitchFamily="34" charset="0"/>
                <a:cs typeface="Tahoma" panose="020B0604030504040204" pitchFamily="34" charset="0"/>
              </a:rPr>
              <a:t>"BATTERY STATUS MONITORING SYSTEM”</a:t>
            </a:r>
            <a:r>
              <a:rPr lang="en-US" sz="2000" dirty="0">
                <a:latin typeface="Tahoma" panose="020B0604030504040204" pitchFamily="34" charset="0"/>
                <a:ea typeface="Tahoma" panose="020B0604030504040204" pitchFamily="34" charset="0"/>
                <a:cs typeface="Tahoma" panose="020B0604030504040204" pitchFamily="34" charset="0"/>
              </a:rPr>
              <a:t>, which also helped us in doing a lot of Research and we came to know about so many new things and make something useful out of it. </a:t>
            </a:r>
          </a:p>
          <a:p>
            <a:pPr algn="just">
              <a:lnSpc>
                <a:spcPct val="150000"/>
              </a:lnSpc>
            </a:pPr>
            <a:endParaRPr lang="en-US" sz="2000" dirty="0">
              <a:latin typeface="Tahoma" panose="020B0604030504040204" pitchFamily="34" charset="0"/>
              <a:ea typeface="Tahoma" panose="020B0604030504040204" pitchFamily="34" charset="0"/>
              <a:cs typeface="Tahoma" panose="020B0604030504040204" pitchFamily="34" charset="0"/>
            </a:endParaRPr>
          </a:p>
          <a:p>
            <a:pPr algn="just">
              <a:lnSpc>
                <a:spcPct val="150000"/>
              </a:lnSpc>
            </a:pPr>
            <a:r>
              <a:rPr lang="en-US" sz="2000" dirty="0">
                <a:latin typeface="Tahoma" panose="020B0604030504040204" pitchFamily="34" charset="0"/>
                <a:ea typeface="Tahoma" panose="020B0604030504040204" pitchFamily="34" charset="0"/>
                <a:cs typeface="Tahoma" panose="020B0604030504040204" pitchFamily="34" charset="0"/>
              </a:rPr>
              <a:t>We are really thankful to them. Secondly, We would also like to thank our friends who helped us a lot in finalizing this project within the limited time frame. </a:t>
            </a:r>
          </a:p>
          <a:p>
            <a:pPr algn="just">
              <a:lnSpc>
                <a:spcPct val="150000"/>
              </a:lnSpc>
            </a:pPr>
            <a:endParaRPr 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id="{F81F5FD8-950C-9E91-094E-8F8DE5A66C93}"/>
              </a:ext>
            </a:extLst>
          </p:cNvPr>
          <p:cNvSpPr>
            <a:spLocks noGrp="1"/>
          </p:cNvSpPr>
          <p:nvPr>
            <p:ph type="dt" sz="half" idx="10"/>
          </p:nvPr>
        </p:nvSpPr>
        <p:spPr>
          <a:xfrm>
            <a:off x="0" y="6469853"/>
            <a:ext cx="753545" cy="365125"/>
          </a:xfrm>
        </p:spPr>
        <p:txBody>
          <a:bodyPr/>
          <a:lstStyle/>
          <a:p>
            <a:fld id="{C9F100DD-8571-4B28-9F7C-4D6F0A115236}" type="datetime5">
              <a:rPr lang="en-US" smtClean="0"/>
              <a:t>1-Dec-23</a:t>
            </a:fld>
            <a:endParaRPr lang="en-US" dirty="0"/>
          </a:p>
        </p:txBody>
      </p:sp>
      <p:sp>
        <p:nvSpPr>
          <p:cNvPr id="5" name="Footer Placeholder 4">
            <a:extLst>
              <a:ext uri="{FF2B5EF4-FFF2-40B4-BE49-F238E27FC236}">
                <a16:creationId xmlns:a16="http://schemas.microsoft.com/office/drawing/2014/main" id="{A6820323-3275-9387-D176-470020E69365}"/>
              </a:ext>
            </a:extLst>
          </p:cNvPr>
          <p:cNvSpPr>
            <a:spLocks noGrp="1"/>
          </p:cNvSpPr>
          <p:nvPr>
            <p:ph type="ftr" sz="quarter" idx="11"/>
          </p:nvPr>
        </p:nvSpPr>
        <p:spPr>
          <a:xfrm>
            <a:off x="4267200" y="6470543"/>
            <a:ext cx="3353406" cy="365125"/>
          </a:xfrm>
        </p:spPr>
        <p:txBody>
          <a:bodyPr/>
          <a:lstStyle/>
          <a:p>
            <a:r>
              <a:rPr lang="en-US"/>
              <a:t>PRESENTED AT MCKV INSTITUTE OF ENGINEERING</a:t>
            </a:r>
            <a:endParaRPr lang="en-US" dirty="0"/>
          </a:p>
        </p:txBody>
      </p:sp>
      <p:sp>
        <p:nvSpPr>
          <p:cNvPr id="6" name="Slide Number Placeholder 5">
            <a:extLst>
              <a:ext uri="{FF2B5EF4-FFF2-40B4-BE49-F238E27FC236}">
                <a16:creationId xmlns:a16="http://schemas.microsoft.com/office/drawing/2014/main" id="{E54FEE5D-E11C-B342-BF61-CA903D106A58}"/>
              </a:ext>
            </a:extLst>
          </p:cNvPr>
          <p:cNvSpPr>
            <a:spLocks noGrp="1"/>
          </p:cNvSpPr>
          <p:nvPr>
            <p:ph type="sldNum" sz="quarter" idx="12"/>
          </p:nvPr>
        </p:nvSpPr>
        <p:spPr>
          <a:xfrm>
            <a:off x="11438455" y="6492875"/>
            <a:ext cx="753545" cy="365125"/>
          </a:xfrm>
        </p:spPr>
        <p:txBody>
          <a:bodyPr/>
          <a:lstStyle/>
          <a:p>
            <a:pPr algn="ctr"/>
            <a:fld id="{B6F15528-21DE-4FAA-801E-634DDDAF4B2B}" type="slidenum">
              <a:rPr lang="en-US" smtClean="0"/>
              <a:pPr algn="ct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685800"/>
            <a:ext cx="7239000" cy="563562"/>
          </a:xfrm>
        </p:spPr>
        <p:txBody>
          <a:bodyPr>
            <a:normAutofit/>
          </a:bodyPr>
          <a:lstStyle/>
          <a:p>
            <a:r>
              <a:rPr lang="en-US" sz="3200" dirty="0">
                <a:latin typeface="Georgia" panose="02040502050405020303" pitchFamily="18" charset="0"/>
              </a:rPr>
              <a:t>ABSTRACT</a:t>
            </a:r>
          </a:p>
        </p:txBody>
      </p:sp>
      <p:sp>
        <p:nvSpPr>
          <p:cNvPr id="3" name="TextBox 2"/>
          <p:cNvSpPr txBox="1"/>
          <p:nvPr/>
        </p:nvSpPr>
        <p:spPr>
          <a:xfrm>
            <a:off x="457199" y="1600200"/>
            <a:ext cx="11201400" cy="3970318"/>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The rapid proliferation of battery-powered devices across various industries has highlighted the critical importance of effective battery management. This project focuses on the design, development, and implementation of a Battery Status Monitoring System (BSMS) aimed at enhancing the performance and reliability of battery-powered applications. </a:t>
            </a:r>
          </a:p>
          <a:p>
            <a:pPr algn="just">
              <a:buFont typeface="Arial" pitchFamily="34" charset="0"/>
              <a:buChar char="•"/>
            </a:pP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The primary objectives of the project include the creation of a robust hardware and software architecture capable of monitoring multiple battery parameters, such as voltage, current, temperature, and state of charge. Through a user-friendly interface, user can access comprehensive insights into the battery status, enabling timely maintenance and optimization strategies. </a:t>
            </a:r>
          </a:p>
          <a:p>
            <a:pPr algn="just"/>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The successful implementation of the Battery Status Monitoring System offers a proactive approach to battery management, promoting sustainability, cost-effectiveness, and enhanced reliability in a wide range of applications. This project contributes to the advancement of battery technology and supports the growing demand for efficient and intelligent battery monitoring solutions.</a:t>
            </a:r>
          </a:p>
        </p:txBody>
      </p:sp>
      <p:sp>
        <p:nvSpPr>
          <p:cNvPr id="4" name="Date Placeholder 3">
            <a:extLst>
              <a:ext uri="{FF2B5EF4-FFF2-40B4-BE49-F238E27FC236}">
                <a16:creationId xmlns:a16="http://schemas.microsoft.com/office/drawing/2014/main" id="{2643F15A-4973-5C31-6C56-5F8E541AB5BF}"/>
              </a:ext>
            </a:extLst>
          </p:cNvPr>
          <p:cNvSpPr>
            <a:spLocks noGrp="1"/>
          </p:cNvSpPr>
          <p:nvPr>
            <p:ph type="dt" sz="half" idx="10"/>
          </p:nvPr>
        </p:nvSpPr>
        <p:spPr>
          <a:xfrm>
            <a:off x="0" y="6478281"/>
            <a:ext cx="753545" cy="365125"/>
          </a:xfrm>
        </p:spPr>
        <p:txBody>
          <a:bodyPr/>
          <a:lstStyle/>
          <a:p>
            <a:pPr algn="ctr"/>
            <a:fld id="{F6105D2F-8B5A-49F3-9F15-C9A962014CBA}" type="datetime5">
              <a:rPr lang="en-US" smtClean="0"/>
              <a:pPr algn="ctr"/>
              <a:t>1-Dec-23</a:t>
            </a:fld>
            <a:endParaRPr lang="en-US" dirty="0"/>
          </a:p>
        </p:txBody>
      </p:sp>
      <p:sp>
        <p:nvSpPr>
          <p:cNvPr id="5" name="Footer Placeholder 4">
            <a:extLst>
              <a:ext uri="{FF2B5EF4-FFF2-40B4-BE49-F238E27FC236}">
                <a16:creationId xmlns:a16="http://schemas.microsoft.com/office/drawing/2014/main" id="{CE1B0076-E2E0-B229-A044-5AFEC77067B3}"/>
              </a:ext>
            </a:extLst>
          </p:cNvPr>
          <p:cNvSpPr>
            <a:spLocks noGrp="1"/>
          </p:cNvSpPr>
          <p:nvPr>
            <p:ph type="ftr" sz="quarter" idx="11"/>
          </p:nvPr>
        </p:nvSpPr>
        <p:spPr>
          <a:xfrm>
            <a:off x="2721467" y="6492875"/>
            <a:ext cx="6672865" cy="365125"/>
          </a:xfrm>
        </p:spPr>
        <p:txBody>
          <a:bodyPr/>
          <a:lstStyle/>
          <a:p>
            <a:pPr algn="ctr"/>
            <a:r>
              <a:rPr lang="en-US" dirty="0"/>
              <a:t>PRESENTED AT MCKV INSTITUTE OF ENGINEERING</a:t>
            </a:r>
          </a:p>
        </p:txBody>
      </p:sp>
      <p:sp>
        <p:nvSpPr>
          <p:cNvPr id="6" name="Slide Number Placeholder 5">
            <a:extLst>
              <a:ext uri="{FF2B5EF4-FFF2-40B4-BE49-F238E27FC236}">
                <a16:creationId xmlns:a16="http://schemas.microsoft.com/office/drawing/2014/main" id="{74AD75F8-0D50-FE8F-B90C-6C77BC5BD2E2}"/>
              </a:ext>
            </a:extLst>
          </p:cNvPr>
          <p:cNvSpPr>
            <a:spLocks noGrp="1"/>
          </p:cNvSpPr>
          <p:nvPr>
            <p:ph type="sldNum" sz="quarter" idx="12"/>
          </p:nvPr>
        </p:nvSpPr>
        <p:spPr>
          <a:xfrm>
            <a:off x="11428911" y="6450421"/>
            <a:ext cx="753545" cy="365125"/>
          </a:xfrm>
        </p:spPr>
        <p:txBody>
          <a:bodyPr/>
          <a:lstStyle/>
          <a:p>
            <a:pPr algn="ctr"/>
            <a:fld id="{B6F15528-21DE-4FAA-801E-634DDDAF4B2B}" type="slidenum">
              <a:rPr lang="en-US" smtClean="0"/>
              <a:pPr algn="ct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0"/>
            <a:ext cx="10353761" cy="669018"/>
          </a:xfrm>
        </p:spPr>
        <p:txBody>
          <a:bodyPr>
            <a:normAutofit/>
          </a:bodyPr>
          <a:lstStyle/>
          <a:p>
            <a:r>
              <a:rPr lang="en-US" sz="2800" dirty="0"/>
              <a:t>TABLE OF CONTENT</a:t>
            </a:r>
          </a:p>
        </p:txBody>
      </p:sp>
      <p:graphicFrame>
        <p:nvGraphicFramePr>
          <p:cNvPr id="3" name="Table 2">
            <a:extLst>
              <a:ext uri="{FF2B5EF4-FFF2-40B4-BE49-F238E27FC236}">
                <a16:creationId xmlns:a16="http://schemas.microsoft.com/office/drawing/2014/main" id="{DE2DD7BE-27A9-0EB5-8733-F526383916D5}"/>
              </a:ext>
            </a:extLst>
          </p:cNvPr>
          <p:cNvGraphicFramePr>
            <a:graphicFrameLocks noGrp="1"/>
          </p:cNvGraphicFramePr>
          <p:nvPr>
            <p:extLst>
              <p:ext uri="{D42A27DB-BD31-4B8C-83A1-F6EECF244321}">
                <p14:modId xmlns:p14="http://schemas.microsoft.com/office/powerpoint/2010/main" val="2763145428"/>
              </p:ext>
            </p:extLst>
          </p:nvPr>
        </p:nvGraphicFramePr>
        <p:xfrm>
          <a:off x="1619248" y="685800"/>
          <a:ext cx="8953501" cy="5391600"/>
        </p:xfrm>
        <a:graphic>
          <a:graphicData uri="http://schemas.openxmlformats.org/drawingml/2006/table">
            <a:tbl>
              <a:tblPr firstRow="1" bandRow="1">
                <a:tableStyleId>{5940675A-B579-460E-94D1-54222C63F5DA}</a:tableStyleId>
              </a:tblPr>
              <a:tblGrid>
                <a:gridCol w="1352552">
                  <a:extLst>
                    <a:ext uri="{9D8B030D-6E8A-4147-A177-3AD203B41FA5}">
                      <a16:colId xmlns:a16="http://schemas.microsoft.com/office/drawing/2014/main" val="68305391"/>
                    </a:ext>
                  </a:extLst>
                </a:gridCol>
                <a:gridCol w="6310921">
                  <a:extLst>
                    <a:ext uri="{9D8B030D-6E8A-4147-A177-3AD203B41FA5}">
                      <a16:colId xmlns:a16="http://schemas.microsoft.com/office/drawing/2014/main" val="1559792982"/>
                    </a:ext>
                  </a:extLst>
                </a:gridCol>
                <a:gridCol w="1290028">
                  <a:extLst>
                    <a:ext uri="{9D8B030D-6E8A-4147-A177-3AD203B41FA5}">
                      <a16:colId xmlns:a16="http://schemas.microsoft.com/office/drawing/2014/main" val="4179533877"/>
                    </a:ext>
                  </a:extLst>
                </a:gridCol>
              </a:tblGrid>
              <a:tr h="359440">
                <a:tc>
                  <a:txBody>
                    <a:bodyPr/>
                    <a:lstStyle/>
                    <a:p>
                      <a:pPr algn="ctr"/>
                      <a:r>
                        <a:rPr lang="en-GB" sz="1400" b="1" i="1" dirty="0">
                          <a:latin typeface="Tahoma" panose="020B0604030504040204" pitchFamily="34" charset="0"/>
                          <a:ea typeface="Tahoma" panose="020B0604030504040204" pitchFamily="34" charset="0"/>
                          <a:cs typeface="Tahoma" panose="020B0604030504040204" pitchFamily="34" charset="0"/>
                        </a:rPr>
                        <a:t>Sl. No</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1" algn="l"/>
                      <a:r>
                        <a:rPr lang="en-GB" sz="1400" b="1" i="1" dirty="0">
                          <a:latin typeface="Tahoma" panose="020B0604030504040204" pitchFamily="34" charset="0"/>
                          <a:ea typeface="Tahoma" panose="020B0604030504040204" pitchFamily="34" charset="0"/>
                          <a:cs typeface="Tahoma" panose="020B0604030504040204" pitchFamily="34" charset="0"/>
                        </a:rPr>
                        <a:t>Topics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GB" sz="1400" b="1" i="1" dirty="0">
                          <a:latin typeface="Tahoma" panose="020B0604030504040204" pitchFamily="34" charset="0"/>
                          <a:ea typeface="Tahoma" panose="020B0604030504040204" pitchFamily="34" charset="0"/>
                          <a:cs typeface="Tahoma" panose="020B0604030504040204" pitchFamily="34" charset="0"/>
                        </a:rPr>
                        <a:t>Slide No.</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71479883"/>
                  </a:ext>
                </a:extLst>
              </a:tr>
              <a:tr h="359440">
                <a:tc>
                  <a:txBody>
                    <a:bodyPr/>
                    <a:lstStyle/>
                    <a:p>
                      <a:pPr algn="ctr"/>
                      <a:r>
                        <a:rPr lang="en-GB" sz="1400" dirty="0">
                          <a:latin typeface="Tahoma" panose="020B0604030504040204" pitchFamily="34" charset="0"/>
                          <a:ea typeface="Tahoma" panose="020B0604030504040204" pitchFamily="34" charset="0"/>
                          <a:cs typeface="Tahoma" panose="020B0604030504040204"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1"/>
                      <a:r>
                        <a:rPr lang="en-GB" sz="1400" dirty="0">
                          <a:latin typeface="Tahoma" panose="020B0604030504040204" pitchFamily="34" charset="0"/>
                          <a:ea typeface="Tahoma" panose="020B0604030504040204" pitchFamily="34" charset="0"/>
                          <a:cs typeface="Tahoma" panose="020B0604030504040204" pitchFamily="34" charset="0"/>
                        </a:rPr>
                        <a:t>Introduction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GB" sz="1400" dirty="0">
                          <a:latin typeface="Tahoma" panose="020B0604030504040204" pitchFamily="34" charset="0"/>
                          <a:ea typeface="Tahoma" panose="020B0604030504040204" pitchFamily="34" charset="0"/>
                          <a:cs typeface="Tahoma" panose="020B0604030504040204"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45653364"/>
                  </a:ext>
                </a:extLst>
              </a:tr>
              <a:tr h="359440">
                <a:tc>
                  <a:txBody>
                    <a:bodyPr/>
                    <a:lstStyle/>
                    <a:p>
                      <a:pPr algn="ctr"/>
                      <a:r>
                        <a:rPr lang="en-GB" sz="1400" dirty="0">
                          <a:latin typeface="Tahoma" panose="020B0604030504040204" pitchFamily="34" charset="0"/>
                          <a:ea typeface="Tahoma" panose="020B0604030504040204" pitchFamily="34" charset="0"/>
                          <a:cs typeface="Tahoma" panose="020B0604030504040204"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1"/>
                      <a:r>
                        <a:rPr lang="en-GB" sz="1400" dirty="0">
                          <a:latin typeface="Tahoma" panose="020B0604030504040204" pitchFamily="34" charset="0"/>
                          <a:ea typeface="Tahoma" panose="020B0604030504040204" pitchFamily="34" charset="0"/>
                          <a:cs typeface="Tahoma" panose="020B0604030504040204" pitchFamily="34" charset="0"/>
                        </a:rPr>
                        <a:t>Objectives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GB" sz="1400" dirty="0">
                          <a:latin typeface="Tahoma" panose="020B0604030504040204" pitchFamily="34" charset="0"/>
                          <a:ea typeface="Tahoma" panose="020B0604030504040204" pitchFamily="34" charset="0"/>
                          <a:cs typeface="Tahoma" panose="020B0604030504040204"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49013955"/>
                  </a:ext>
                </a:extLst>
              </a:tr>
              <a:tr h="359440">
                <a:tc>
                  <a:txBody>
                    <a:bodyPr/>
                    <a:lstStyle/>
                    <a:p>
                      <a:pPr algn="ctr"/>
                      <a:r>
                        <a:rPr lang="en-GB" sz="1400" dirty="0">
                          <a:latin typeface="Tahoma" panose="020B0604030504040204" pitchFamily="34" charset="0"/>
                          <a:ea typeface="Tahoma" panose="020B0604030504040204" pitchFamily="34" charset="0"/>
                          <a:cs typeface="Tahoma" panose="020B0604030504040204" pitchFamily="34" charset="0"/>
                        </a:rPr>
                        <a:t>3 </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1"/>
                      <a:r>
                        <a:rPr lang="en-GB" sz="1400" dirty="0">
                          <a:latin typeface="Tahoma" panose="020B0604030504040204" pitchFamily="34" charset="0"/>
                          <a:ea typeface="Tahoma" panose="020B0604030504040204" pitchFamily="34" charset="0"/>
                          <a:cs typeface="Tahoma" panose="020B0604030504040204" pitchFamily="34" charset="0"/>
                        </a:rPr>
                        <a:t>Theoretical Aspects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GB" sz="1400" dirty="0">
                        <a:latin typeface="Tahoma" panose="020B0604030504040204" pitchFamily="34" charset="0"/>
                        <a:ea typeface="Tahoma" panose="020B0604030504040204" pitchFamily="34" charset="0"/>
                        <a:cs typeface="Tahoma" panose="020B060403050404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10061831"/>
                  </a:ext>
                </a:extLst>
              </a:tr>
              <a:tr h="359440">
                <a:tc>
                  <a:txBody>
                    <a:bodyPr/>
                    <a:lstStyle/>
                    <a:p>
                      <a:pPr algn="r"/>
                      <a:r>
                        <a:rPr lang="en-US" sz="1400" dirty="0">
                          <a:latin typeface="Tahoma" panose="020B0604030504040204" pitchFamily="34" charset="0"/>
                          <a:ea typeface="Tahoma" panose="020B0604030504040204" pitchFamily="34" charset="0"/>
                          <a:cs typeface="Tahoma" panose="020B0604030504040204" pitchFamily="34" charset="0"/>
                        </a:rPr>
                        <a:t>i)</a:t>
                      </a:r>
                      <a:endParaRPr lang="en-GB" sz="1400" dirty="0">
                        <a:latin typeface="Tahoma" panose="020B0604030504040204" pitchFamily="34" charset="0"/>
                        <a:ea typeface="Tahoma" panose="020B0604030504040204" pitchFamily="34" charset="0"/>
                        <a:cs typeface="Tahoma" panose="020B060403050404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914400" lvl="2" indent="0">
                        <a:buFont typeface="Arial" panose="020B0604020202020204" pitchFamily="34" charset="0"/>
                        <a:buNone/>
                      </a:pPr>
                      <a:r>
                        <a:rPr lang="en-US" sz="1400" dirty="0">
                          <a:latin typeface="Tahoma" panose="020B0604030504040204" pitchFamily="34" charset="0"/>
                          <a:ea typeface="Tahoma" panose="020B0604030504040204" pitchFamily="34" charset="0"/>
                          <a:cs typeface="Tahoma" panose="020B0604030504040204" pitchFamily="34" charset="0"/>
                        </a:rPr>
                        <a:t>Battery Management System (BMS)</a:t>
                      </a:r>
                      <a:endParaRPr lang="en-GB" sz="1400" dirty="0">
                        <a:latin typeface="Tahoma" panose="020B0604030504040204" pitchFamily="34" charset="0"/>
                        <a:ea typeface="Tahoma" panose="020B0604030504040204" pitchFamily="34" charset="0"/>
                        <a:cs typeface="Tahoma" panose="020B060403050404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7</a:t>
                      </a:r>
                      <a:endParaRPr lang="en-GB" sz="1400" dirty="0">
                        <a:latin typeface="Tahoma" panose="020B0604030504040204" pitchFamily="34" charset="0"/>
                        <a:ea typeface="Tahoma" panose="020B0604030504040204" pitchFamily="34" charset="0"/>
                        <a:cs typeface="Tahoma" panose="020B060403050404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10992808"/>
                  </a:ext>
                </a:extLst>
              </a:tr>
              <a:tr h="359440">
                <a:tc>
                  <a:txBody>
                    <a:bodyPr/>
                    <a:lstStyle/>
                    <a:p>
                      <a:pPr algn="r"/>
                      <a:r>
                        <a:rPr lang="en-US" sz="1400" dirty="0">
                          <a:latin typeface="Tahoma" panose="020B0604030504040204" pitchFamily="34" charset="0"/>
                          <a:ea typeface="Tahoma" panose="020B0604030504040204" pitchFamily="34" charset="0"/>
                          <a:cs typeface="Tahoma" panose="020B0604030504040204" pitchFamily="34" charset="0"/>
                        </a:rPr>
                        <a:t>ii)</a:t>
                      </a:r>
                      <a:endParaRPr lang="en-GB" sz="1400" dirty="0">
                        <a:latin typeface="Tahoma" panose="020B0604030504040204" pitchFamily="34" charset="0"/>
                        <a:ea typeface="Tahoma" panose="020B0604030504040204" pitchFamily="34" charset="0"/>
                        <a:cs typeface="Tahoma" panose="020B060403050404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2"/>
                      <a:r>
                        <a:rPr lang="en-US" sz="1400" dirty="0">
                          <a:latin typeface="Tahoma" panose="020B0604030504040204" pitchFamily="34" charset="0"/>
                          <a:ea typeface="Tahoma" panose="020B0604030504040204" pitchFamily="34" charset="0"/>
                          <a:cs typeface="Tahoma" panose="020B0604030504040204" pitchFamily="34" charset="0"/>
                        </a:rPr>
                        <a:t>State of Charge (SOC) &amp; State of Health (SOH)</a:t>
                      </a:r>
                      <a:endParaRPr lang="en-GB" sz="1400" dirty="0">
                        <a:latin typeface="Tahoma" panose="020B0604030504040204" pitchFamily="34" charset="0"/>
                        <a:ea typeface="Tahoma" panose="020B0604030504040204" pitchFamily="34" charset="0"/>
                        <a:cs typeface="Tahoma" panose="020B060403050404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8</a:t>
                      </a:r>
                      <a:endParaRPr lang="en-GB" sz="1400" dirty="0">
                        <a:latin typeface="Tahoma" panose="020B0604030504040204" pitchFamily="34" charset="0"/>
                        <a:ea typeface="Tahoma" panose="020B0604030504040204" pitchFamily="34" charset="0"/>
                        <a:cs typeface="Tahoma" panose="020B060403050404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54978250"/>
                  </a:ext>
                </a:extLst>
              </a:tr>
              <a:tr h="359440">
                <a:tc>
                  <a:txBody>
                    <a:bodyPr/>
                    <a:lstStyle/>
                    <a:p>
                      <a:pPr algn="r"/>
                      <a:r>
                        <a:rPr lang="en-US" sz="1400" dirty="0">
                          <a:latin typeface="Tahoma" panose="020B0604030504040204" pitchFamily="34" charset="0"/>
                          <a:ea typeface="Tahoma" panose="020B0604030504040204" pitchFamily="34" charset="0"/>
                          <a:cs typeface="Tahoma" panose="020B0604030504040204" pitchFamily="34" charset="0"/>
                        </a:rPr>
                        <a:t>iii)</a:t>
                      </a:r>
                      <a:endParaRPr lang="en-GB" sz="1400" dirty="0">
                        <a:latin typeface="Tahoma" panose="020B0604030504040204" pitchFamily="34" charset="0"/>
                        <a:ea typeface="Tahoma" panose="020B0604030504040204" pitchFamily="34" charset="0"/>
                        <a:cs typeface="Tahoma" panose="020B060403050404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2"/>
                      <a:r>
                        <a:rPr lang="en-US" sz="1400" dirty="0">
                          <a:latin typeface="Tahoma" panose="020B0604030504040204" pitchFamily="34" charset="0"/>
                          <a:ea typeface="Tahoma" panose="020B0604030504040204" pitchFamily="34" charset="0"/>
                          <a:cs typeface="Tahoma" panose="020B0604030504040204" pitchFamily="34" charset="0"/>
                        </a:rPr>
                        <a:t>Kalman Filter</a:t>
                      </a:r>
                      <a:endParaRPr lang="en-GB" sz="1400" dirty="0">
                        <a:latin typeface="Tahoma" panose="020B0604030504040204" pitchFamily="34" charset="0"/>
                        <a:ea typeface="Tahoma" panose="020B0604030504040204" pitchFamily="34" charset="0"/>
                        <a:cs typeface="Tahoma" panose="020B060403050404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9</a:t>
                      </a:r>
                      <a:endParaRPr lang="en-GB" sz="1400" dirty="0">
                        <a:latin typeface="Tahoma" panose="020B0604030504040204" pitchFamily="34" charset="0"/>
                        <a:ea typeface="Tahoma" panose="020B0604030504040204" pitchFamily="34" charset="0"/>
                        <a:cs typeface="Tahoma" panose="020B060403050404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43106673"/>
                  </a:ext>
                </a:extLst>
              </a:tr>
              <a:tr h="359440">
                <a:tc>
                  <a:txBody>
                    <a:bodyPr/>
                    <a:lstStyle/>
                    <a:p>
                      <a:pPr algn="ctr"/>
                      <a:r>
                        <a:rPr lang="en-GB" sz="1400" dirty="0">
                          <a:latin typeface="Tahoma" panose="020B0604030504040204" pitchFamily="34" charset="0"/>
                          <a:ea typeface="Tahoma" panose="020B0604030504040204" pitchFamily="34" charset="0"/>
                          <a:cs typeface="Tahoma" panose="020B0604030504040204"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1"/>
                      <a:r>
                        <a:rPr lang="en-GB" sz="1400" dirty="0">
                          <a:latin typeface="Tahoma" panose="020B0604030504040204" pitchFamily="34" charset="0"/>
                          <a:ea typeface="Tahoma" panose="020B0604030504040204" pitchFamily="34" charset="0"/>
                          <a:cs typeface="Tahoma" panose="020B0604030504040204" pitchFamily="34" charset="0"/>
                        </a:rPr>
                        <a:t>Components Used</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GB" sz="1400" dirty="0">
                          <a:latin typeface="Tahoma" panose="020B0604030504040204" pitchFamily="34" charset="0"/>
                          <a:ea typeface="Tahoma" panose="020B0604030504040204" pitchFamily="34" charset="0"/>
                          <a:cs typeface="Tahoma" panose="020B0604030504040204" pitchFamily="34" charset="0"/>
                        </a:rPr>
                        <a:t>10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72299964"/>
                  </a:ext>
                </a:extLst>
              </a:tr>
              <a:tr h="359440">
                <a:tc>
                  <a:txBody>
                    <a:bodyPr/>
                    <a:lstStyle/>
                    <a:p>
                      <a:pPr algn="ctr"/>
                      <a:r>
                        <a:rPr lang="en-GB" sz="1400" dirty="0">
                          <a:latin typeface="Tahoma" panose="020B0604030504040204" pitchFamily="34" charset="0"/>
                          <a:ea typeface="Tahoma" panose="020B0604030504040204" pitchFamily="34" charset="0"/>
                          <a:cs typeface="Tahoma" panose="020B0604030504040204"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1"/>
                      <a:r>
                        <a:rPr lang="en-GB" sz="1400" dirty="0">
                          <a:latin typeface="Tahoma" panose="020B0604030504040204" pitchFamily="34" charset="0"/>
                          <a:ea typeface="Tahoma" panose="020B0604030504040204" pitchFamily="34" charset="0"/>
                          <a:cs typeface="Tahoma" panose="020B0604030504040204" pitchFamily="34" charset="0"/>
                        </a:rPr>
                        <a:t>Schematic Diagram</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GB" sz="1400" dirty="0">
                          <a:latin typeface="Tahoma" panose="020B0604030504040204" pitchFamily="34" charset="0"/>
                          <a:ea typeface="Tahoma" panose="020B0604030504040204" pitchFamily="34" charset="0"/>
                          <a:cs typeface="Tahoma" panose="020B0604030504040204" pitchFamily="34" charset="0"/>
                        </a:rPr>
                        <a:t>11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3557304"/>
                  </a:ext>
                </a:extLst>
              </a:tr>
              <a:tr h="359440">
                <a:tc>
                  <a:txBody>
                    <a:bodyPr/>
                    <a:lstStyle/>
                    <a:p>
                      <a:pPr algn="ctr"/>
                      <a:r>
                        <a:rPr lang="en-GB" sz="1400" dirty="0">
                          <a:latin typeface="Tahoma" panose="020B0604030504040204" pitchFamily="34" charset="0"/>
                          <a:ea typeface="Tahoma" panose="020B0604030504040204" pitchFamily="34" charset="0"/>
                          <a:cs typeface="Tahoma" panose="020B0604030504040204"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1"/>
                      <a:r>
                        <a:rPr lang="en-GB" sz="1400" dirty="0">
                          <a:latin typeface="Tahoma" panose="020B0604030504040204" pitchFamily="34" charset="0"/>
                          <a:ea typeface="Tahoma" panose="020B0604030504040204" pitchFamily="34" charset="0"/>
                          <a:cs typeface="Tahoma" panose="020B0604030504040204" pitchFamily="34" charset="0"/>
                        </a:rPr>
                        <a:t>Electrical Circuits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GB" sz="1400" dirty="0">
                          <a:latin typeface="Tahoma" panose="020B0604030504040204" pitchFamily="34" charset="0"/>
                          <a:ea typeface="Tahoma" panose="020B0604030504040204" pitchFamily="34" charset="0"/>
                          <a:cs typeface="Tahoma" panose="020B0604030504040204" pitchFamily="34" charset="0"/>
                        </a:rPr>
                        <a:t>12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571049"/>
                  </a:ext>
                </a:extLst>
              </a:tr>
              <a:tr h="359440">
                <a:tc>
                  <a:txBody>
                    <a:bodyPr/>
                    <a:lstStyle/>
                    <a:p>
                      <a:pPr algn="ctr"/>
                      <a:r>
                        <a:rPr lang="en-GB" sz="1400" dirty="0">
                          <a:latin typeface="Tahoma" panose="020B0604030504040204" pitchFamily="34" charset="0"/>
                          <a:ea typeface="Tahoma" panose="020B0604030504040204" pitchFamily="34" charset="0"/>
                          <a:cs typeface="Tahoma" panose="020B0604030504040204" pitchFamily="34" charset="0"/>
                        </a:rPr>
                        <a:t>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1"/>
                      <a:r>
                        <a:rPr lang="en-GB" sz="1400" dirty="0">
                          <a:latin typeface="Tahoma" panose="020B0604030504040204" pitchFamily="34" charset="0"/>
                          <a:ea typeface="Tahoma" panose="020B0604030504040204" pitchFamily="34" charset="0"/>
                          <a:cs typeface="Tahoma" panose="020B0604030504040204" pitchFamily="34" charset="0"/>
                        </a:rPr>
                        <a:t>Observations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GB" sz="1400" dirty="0">
                        <a:latin typeface="Tahoma" panose="020B0604030504040204" pitchFamily="34" charset="0"/>
                        <a:ea typeface="Tahoma" panose="020B0604030504040204" pitchFamily="34" charset="0"/>
                        <a:cs typeface="Tahoma" panose="020B060403050404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64861022"/>
                  </a:ext>
                </a:extLst>
              </a:tr>
              <a:tr h="359440">
                <a:tc>
                  <a:txBody>
                    <a:bodyPr/>
                    <a:lstStyle/>
                    <a:p>
                      <a:pPr algn="r"/>
                      <a:r>
                        <a:rPr lang="en-US" sz="1400" dirty="0">
                          <a:latin typeface="Tahoma" panose="020B0604030504040204" pitchFamily="34" charset="0"/>
                          <a:ea typeface="Tahoma" panose="020B0604030504040204" pitchFamily="34" charset="0"/>
                          <a:cs typeface="Tahoma" panose="020B0604030504040204" pitchFamily="34" charset="0"/>
                        </a:rPr>
                        <a:t>i)</a:t>
                      </a:r>
                      <a:endParaRPr lang="en-GB" sz="1400" dirty="0">
                        <a:latin typeface="Tahoma" panose="020B0604030504040204" pitchFamily="34" charset="0"/>
                        <a:ea typeface="Tahoma" panose="020B0604030504040204" pitchFamily="34" charset="0"/>
                        <a:cs typeface="Tahoma" panose="020B060403050404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2"/>
                      <a:r>
                        <a:rPr lang="en-US" sz="1400" dirty="0">
                          <a:latin typeface="Tahoma" panose="020B0604030504040204" pitchFamily="34" charset="0"/>
                          <a:ea typeface="Tahoma" panose="020B0604030504040204" pitchFamily="34" charset="0"/>
                          <a:cs typeface="Tahoma" panose="020B0604030504040204" pitchFamily="34" charset="0"/>
                        </a:rPr>
                        <a:t>Discharging</a:t>
                      </a:r>
                      <a:endParaRPr lang="en-GB" sz="1400" dirty="0">
                        <a:latin typeface="Tahoma" panose="020B0604030504040204" pitchFamily="34" charset="0"/>
                        <a:ea typeface="Tahoma" panose="020B0604030504040204" pitchFamily="34" charset="0"/>
                        <a:cs typeface="Tahoma" panose="020B060403050404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13</a:t>
                      </a:r>
                      <a:endParaRPr lang="en-GB" sz="1400" dirty="0">
                        <a:latin typeface="Tahoma" panose="020B0604030504040204" pitchFamily="34" charset="0"/>
                        <a:ea typeface="Tahoma" panose="020B0604030504040204" pitchFamily="34" charset="0"/>
                        <a:cs typeface="Tahoma" panose="020B060403050404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43654762"/>
                  </a:ext>
                </a:extLst>
              </a:tr>
              <a:tr h="359440">
                <a:tc>
                  <a:txBody>
                    <a:bodyPr/>
                    <a:lstStyle/>
                    <a:p>
                      <a:pPr algn="r"/>
                      <a:r>
                        <a:rPr lang="en-US" sz="1400" dirty="0">
                          <a:latin typeface="Tahoma" panose="020B0604030504040204" pitchFamily="34" charset="0"/>
                          <a:ea typeface="Tahoma" panose="020B0604030504040204" pitchFamily="34" charset="0"/>
                          <a:cs typeface="Tahoma" panose="020B0604030504040204" pitchFamily="34" charset="0"/>
                        </a:rPr>
                        <a:t>ii)</a:t>
                      </a:r>
                      <a:endParaRPr lang="en-GB" sz="1400" dirty="0">
                        <a:latin typeface="Tahoma" panose="020B0604030504040204" pitchFamily="34" charset="0"/>
                        <a:ea typeface="Tahoma" panose="020B0604030504040204" pitchFamily="34" charset="0"/>
                        <a:cs typeface="Tahoma" panose="020B060403050404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2"/>
                      <a:r>
                        <a:rPr lang="en-US" sz="1400" dirty="0">
                          <a:latin typeface="Tahoma" panose="020B0604030504040204" pitchFamily="34" charset="0"/>
                          <a:ea typeface="Tahoma" panose="020B0604030504040204" pitchFamily="34" charset="0"/>
                          <a:cs typeface="Tahoma" panose="020B0604030504040204" pitchFamily="34" charset="0"/>
                        </a:rPr>
                        <a:t>Recharging</a:t>
                      </a:r>
                      <a:endParaRPr lang="en-GB" sz="1400" dirty="0">
                        <a:latin typeface="Tahoma" panose="020B0604030504040204" pitchFamily="34" charset="0"/>
                        <a:ea typeface="Tahoma" panose="020B0604030504040204" pitchFamily="34" charset="0"/>
                        <a:cs typeface="Tahoma" panose="020B060403050404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14</a:t>
                      </a:r>
                      <a:endParaRPr lang="en-GB" sz="1400" dirty="0">
                        <a:latin typeface="Tahoma" panose="020B0604030504040204" pitchFamily="34" charset="0"/>
                        <a:ea typeface="Tahoma" panose="020B0604030504040204" pitchFamily="34" charset="0"/>
                        <a:cs typeface="Tahoma" panose="020B060403050404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12241111"/>
                  </a:ext>
                </a:extLst>
              </a:tr>
              <a:tr h="359440">
                <a:tc>
                  <a:txBody>
                    <a:bodyPr/>
                    <a:lstStyle/>
                    <a:p>
                      <a:pPr algn="ctr"/>
                      <a:r>
                        <a:rPr lang="en-GB" sz="1400" dirty="0">
                          <a:latin typeface="Tahoma" panose="020B0604030504040204" pitchFamily="34" charset="0"/>
                          <a:ea typeface="Tahoma" panose="020B0604030504040204" pitchFamily="34" charset="0"/>
                          <a:cs typeface="Tahoma" panose="020B0604030504040204" pitchFamily="34" charset="0"/>
                        </a:rPr>
                        <a:t>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1"/>
                      <a:r>
                        <a:rPr lang="en-GB" sz="1400" dirty="0">
                          <a:latin typeface="Tahoma" panose="020B0604030504040204" pitchFamily="34" charset="0"/>
                          <a:ea typeface="Tahoma" panose="020B0604030504040204" pitchFamily="34" charset="0"/>
                          <a:cs typeface="Tahoma" panose="020B0604030504040204" pitchFamily="34" charset="0"/>
                        </a:rPr>
                        <a:t>Benefits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GB" sz="1400" dirty="0">
                          <a:latin typeface="Tahoma" panose="020B0604030504040204" pitchFamily="34" charset="0"/>
                          <a:ea typeface="Tahoma" panose="020B0604030504040204" pitchFamily="34" charset="0"/>
                          <a:cs typeface="Tahoma" panose="020B0604030504040204" pitchFamily="34" charset="0"/>
                        </a:rPr>
                        <a:t>15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53969116"/>
                  </a:ext>
                </a:extLst>
              </a:tr>
              <a:tr h="359440">
                <a:tc>
                  <a:txBody>
                    <a:bodyPr/>
                    <a:lstStyle/>
                    <a:p>
                      <a:pPr algn="ctr"/>
                      <a:r>
                        <a:rPr lang="en-GB" sz="1400" dirty="0">
                          <a:latin typeface="Tahoma" panose="020B0604030504040204" pitchFamily="34" charset="0"/>
                          <a:ea typeface="Tahoma" panose="020B0604030504040204" pitchFamily="34" charset="0"/>
                          <a:cs typeface="Tahoma" panose="020B0604030504040204" pitchFamily="34" charset="0"/>
                        </a:rPr>
                        <a:t>9</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1"/>
                      <a:r>
                        <a:rPr lang="en-GB" sz="1400" dirty="0">
                          <a:latin typeface="Tahoma" panose="020B0604030504040204" pitchFamily="34" charset="0"/>
                          <a:ea typeface="Tahoma" panose="020B0604030504040204" pitchFamily="34" charset="0"/>
                          <a:cs typeface="Tahoma" panose="020B0604030504040204" pitchFamily="34" charset="0"/>
                        </a:rPr>
                        <a:t>Conclusion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GB" sz="1400" dirty="0">
                          <a:latin typeface="Tahoma" panose="020B0604030504040204" pitchFamily="34" charset="0"/>
                          <a:ea typeface="Tahoma" panose="020B0604030504040204" pitchFamily="34" charset="0"/>
                          <a:cs typeface="Tahoma" panose="020B0604030504040204" pitchFamily="34" charset="0"/>
                        </a:rPr>
                        <a:t>16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44990889"/>
                  </a:ext>
                </a:extLst>
              </a:tr>
            </a:tbl>
          </a:graphicData>
        </a:graphic>
      </p:graphicFrame>
      <p:sp>
        <p:nvSpPr>
          <p:cNvPr id="5" name="Date Placeholder 4">
            <a:extLst>
              <a:ext uri="{FF2B5EF4-FFF2-40B4-BE49-F238E27FC236}">
                <a16:creationId xmlns:a16="http://schemas.microsoft.com/office/drawing/2014/main" id="{E590E323-22C2-88A3-81CA-E0188C6C6B3E}"/>
              </a:ext>
            </a:extLst>
          </p:cNvPr>
          <p:cNvSpPr>
            <a:spLocks noGrp="1"/>
          </p:cNvSpPr>
          <p:nvPr>
            <p:ph type="dt" sz="half" idx="10"/>
          </p:nvPr>
        </p:nvSpPr>
        <p:spPr>
          <a:xfrm>
            <a:off x="0" y="6492874"/>
            <a:ext cx="753546" cy="365125"/>
          </a:xfrm>
        </p:spPr>
        <p:txBody>
          <a:bodyPr/>
          <a:lstStyle/>
          <a:p>
            <a:fld id="{F6A3063D-603E-46B6-A4D0-AD1F96B60ADD}" type="datetime5">
              <a:rPr lang="en-US" smtClean="0"/>
              <a:t>1-Dec-23</a:t>
            </a:fld>
            <a:endParaRPr lang="en-US" dirty="0"/>
          </a:p>
        </p:txBody>
      </p:sp>
      <p:sp>
        <p:nvSpPr>
          <p:cNvPr id="6" name="Footer Placeholder 5">
            <a:extLst>
              <a:ext uri="{FF2B5EF4-FFF2-40B4-BE49-F238E27FC236}">
                <a16:creationId xmlns:a16="http://schemas.microsoft.com/office/drawing/2014/main" id="{0E23210F-FDBD-A361-7948-1529222B2945}"/>
              </a:ext>
            </a:extLst>
          </p:cNvPr>
          <p:cNvSpPr>
            <a:spLocks noGrp="1"/>
          </p:cNvSpPr>
          <p:nvPr>
            <p:ph type="ftr" sz="quarter" idx="11"/>
          </p:nvPr>
        </p:nvSpPr>
        <p:spPr>
          <a:xfrm>
            <a:off x="4267200" y="6492875"/>
            <a:ext cx="3277206" cy="365125"/>
          </a:xfrm>
        </p:spPr>
        <p:txBody>
          <a:bodyPr/>
          <a:lstStyle/>
          <a:p>
            <a:r>
              <a:rPr lang="en-US" dirty="0"/>
              <a:t>PRESENTED AT MCKV INSTITUTE OF ENGINEERING</a:t>
            </a:r>
          </a:p>
        </p:txBody>
      </p:sp>
      <p:sp>
        <p:nvSpPr>
          <p:cNvPr id="7" name="Slide Number Placeholder 6">
            <a:extLst>
              <a:ext uri="{FF2B5EF4-FFF2-40B4-BE49-F238E27FC236}">
                <a16:creationId xmlns:a16="http://schemas.microsoft.com/office/drawing/2014/main" id="{22183AFB-F424-ADAA-4820-167305BC699F}"/>
              </a:ext>
            </a:extLst>
          </p:cNvPr>
          <p:cNvSpPr>
            <a:spLocks noGrp="1"/>
          </p:cNvSpPr>
          <p:nvPr>
            <p:ph type="sldNum" sz="quarter" idx="12"/>
          </p:nvPr>
        </p:nvSpPr>
        <p:spPr>
          <a:xfrm>
            <a:off x="11438455" y="6492873"/>
            <a:ext cx="753545" cy="365125"/>
          </a:xfrm>
        </p:spPr>
        <p:txBody>
          <a:bodyPr/>
          <a:lstStyle/>
          <a:p>
            <a:pPr algn="ctr"/>
            <a:fld id="{B6F15528-21DE-4FAA-801E-634DDDAF4B2B}" type="slidenum">
              <a:rPr lang="en-US" smtClean="0"/>
              <a:pPr algn="ct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0" y="119270"/>
            <a:ext cx="3962400" cy="1143000"/>
          </a:xfrm>
        </p:spPr>
        <p:txBody>
          <a:bodyPr>
            <a:normAutofit/>
          </a:bodyPr>
          <a:lstStyle/>
          <a:p>
            <a:r>
              <a:rPr lang="en-US" sz="3200" dirty="0">
                <a:latin typeface="Georgia" panose="02040502050405020303" pitchFamily="18" charset="0"/>
              </a:rPr>
              <a:t>INTRODUCTION</a:t>
            </a:r>
          </a:p>
        </p:txBody>
      </p:sp>
      <p:sp>
        <p:nvSpPr>
          <p:cNvPr id="3" name="TextBox 2"/>
          <p:cNvSpPr txBox="1"/>
          <p:nvPr/>
        </p:nvSpPr>
        <p:spPr>
          <a:xfrm>
            <a:off x="228600" y="1828800"/>
            <a:ext cx="4838700" cy="3607334"/>
          </a:xfrm>
          <a:prstGeom prst="rect">
            <a:avLst/>
          </a:prstGeom>
          <a:noFill/>
        </p:spPr>
        <p:txBody>
          <a:bodyPr wrap="square" rtlCol="0">
            <a:spAutoFit/>
          </a:bodyPr>
          <a:lstStyle/>
          <a:p>
            <a:pPr algn="just">
              <a:lnSpc>
                <a:spcPct val="150000"/>
              </a:lnSpc>
            </a:pPr>
            <a:r>
              <a:rPr lang="en-US" sz="1400" dirty="0">
                <a:latin typeface="Tahoma" panose="020B0604030504040204" pitchFamily="34" charset="0"/>
                <a:ea typeface="Tahoma" panose="020B0604030504040204" pitchFamily="34" charset="0"/>
                <a:cs typeface="Tahoma" panose="020B0604030504040204" pitchFamily="34" charset="0"/>
              </a:rPr>
              <a:t>The Battery Status Monitoring System (BSMS) is a critical component in the management of energy storage systems, with a primary focus on accurately monitoring State of Charge (SOC) and State of Health (SOH), Thermal Management and Power Optimization of batteries. </a:t>
            </a:r>
          </a:p>
          <a:p>
            <a:pPr algn="just">
              <a:lnSpc>
                <a:spcPct val="150000"/>
              </a:lnSpc>
            </a:pPr>
            <a:endParaRPr lang="en-US" sz="1400" dirty="0">
              <a:latin typeface="Tahoma" panose="020B0604030504040204" pitchFamily="34" charset="0"/>
              <a:ea typeface="Tahoma" panose="020B0604030504040204" pitchFamily="34" charset="0"/>
              <a:cs typeface="Tahoma" panose="020B0604030504040204" pitchFamily="34" charset="0"/>
            </a:endParaRPr>
          </a:p>
          <a:p>
            <a:pPr algn="just">
              <a:lnSpc>
                <a:spcPct val="150000"/>
              </a:lnSpc>
            </a:pPr>
            <a:r>
              <a:rPr lang="en-US" sz="1400" dirty="0">
                <a:latin typeface="Tahoma" panose="020B0604030504040204" pitchFamily="34" charset="0"/>
                <a:ea typeface="Tahoma" panose="020B0604030504040204" pitchFamily="34" charset="0"/>
                <a:cs typeface="Tahoma" panose="020B0604030504040204" pitchFamily="34" charset="0"/>
              </a:rPr>
              <a:t>The filtered results are used to continuously update and refine the estimates of SOC and SOH. Additionally, the system incorporates wireless communication technology for seamless data transmission, allowing remote monitoring and control.</a:t>
            </a:r>
          </a:p>
        </p:txBody>
      </p:sp>
      <p:grpSp>
        <p:nvGrpSpPr>
          <p:cNvPr id="7" name="Group 6">
            <a:extLst>
              <a:ext uri="{FF2B5EF4-FFF2-40B4-BE49-F238E27FC236}">
                <a16:creationId xmlns:a16="http://schemas.microsoft.com/office/drawing/2014/main" id="{33676D7F-1C34-73CB-2938-B3A46973FE43}"/>
              </a:ext>
            </a:extLst>
          </p:cNvPr>
          <p:cNvGrpSpPr/>
          <p:nvPr/>
        </p:nvGrpSpPr>
        <p:grpSpPr>
          <a:xfrm>
            <a:off x="5309220" y="1981200"/>
            <a:ext cx="6400800" cy="3151049"/>
            <a:chOff x="3782667" y="3276600"/>
            <a:chExt cx="4857750" cy="2266950"/>
          </a:xfrm>
        </p:grpSpPr>
        <p:pic>
          <p:nvPicPr>
            <p:cNvPr id="5" name="Picture 4">
              <a:extLst>
                <a:ext uri="{FF2B5EF4-FFF2-40B4-BE49-F238E27FC236}">
                  <a16:creationId xmlns:a16="http://schemas.microsoft.com/office/drawing/2014/main" id="{9EB283A4-E864-4FB6-304F-3F6D0CCB9A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2667" y="3276600"/>
              <a:ext cx="4857750" cy="2266950"/>
            </a:xfrm>
            <a:prstGeom prst="rect">
              <a:avLst/>
            </a:prstGeom>
          </p:spPr>
        </p:pic>
        <p:sp>
          <p:nvSpPr>
            <p:cNvPr id="6" name="Rectangle 5">
              <a:extLst>
                <a:ext uri="{FF2B5EF4-FFF2-40B4-BE49-F238E27FC236}">
                  <a16:creationId xmlns:a16="http://schemas.microsoft.com/office/drawing/2014/main" id="{B7DF6DA7-C67B-118E-AFE8-5FACD9CFA7F8}"/>
                </a:ext>
              </a:extLst>
            </p:cNvPr>
            <p:cNvSpPr/>
            <p:nvPr/>
          </p:nvSpPr>
          <p:spPr>
            <a:xfrm>
              <a:off x="5715000" y="5030926"/>
              <a:ext cx="1066800" cy="512624"/>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 name="TextBox 7">
            <a:extLst>
              <a:ext uri="{FF2B5EF4-FFF2-40B4-BE49-F238E27FC236}">
                <a16:creationId xmlns:a16="http://schemas.microsoft.com/office/drawing/2014/main" id="{44431E08-833D-8202-0175-66219F1D3A10}"/>
              </a:ext>
            </a:extLst>
          </p:cNvPr>
          <p:cNvSpPr txBox="1"/>
          <p:nvPr/>
        </p:nvSpPr>
        <p:spPr>
          <a:xfrm>
            <a:off x="6858000" y="5204760"/>
            <a:ext cx="3124200" cy="338554"/>
          </a:xfrm>
          <a:prstGeom prst="rect">
            <a:avLst/>
          </a:prstGeom>
          <a:noFill/>
        </p:spPr>
        <p:txBody>
          <a:bodyPr wrap="square" rtlCol="0">
            <a:spAutoFit/>
          </a:bodyPr>
          <a:lstStyle/>
          <a:p>
            <a:r>
              <a:rPr lang="en-US" sz="1600" dirty="0">
                <a:latin typeface="Georgia" panose="02040502050405020303" pitchFamily="18" charset="0"/>
              </a:rPr>
              <a:t>Fig 1: Battery Status Monitoring </a:t>
            </a:r>
            <a:endParaRPr lang="en-GB" sz="1600" dirty="0">
              <a:latin typeface="Georgia" panose="02040502050405020303" pitchFamily="18" charset="0"/>
            </a:endParaRPr>
          </a:p>
        </p:txBody>
      </p:sp>
      <p:sp>
        <p:nvSpPr>
          <p:cNvPr id="4" name="Date Placeholder 3">
            <a:extLst>
              <a:ext uri="{FF2B5EF4-FFF2-40B4-BE49-F238E27FC236}">
                <a16:creationId xmlns:a16="http://schemas.microsoft.com/office/drawing/2014/main" id="{F545EAB5-F707-CE40-9756-C6F169175C31}"/>
              </a:ext>
            </a:extLst>
          </p:cNvPr>
          <p:cNvSpPr>
            <a:spLocks noGrp="1"/>
          </p:cNvSpPr>
          <p:nvPr>
            <p:ph type="dt" sz="half" idx="10"/>
          </p:nvPr>
        </p:nvSpPr>
        <p:spPr>
          <a:xfrm>
            <a:off x="0" y="6492875"/>
            <a:ext cx="753545" cy="365125"/>
          </a:xfrm>
        </p:spPr>
        <p:txBody>
          <a:bodyPr/>
          <a:lstStyle/>
          <a:p>
            <a:fld id="{85944BEF-F107-4E09-901D-10F6207E7014}" type="datetime5">
              <a:rPr lang="en-US" smtClean="0"/>
              <a:t>1-Dec-23</a:t>
            </a:fld>
            <a:endParaRPr lang="en-US" dirty="0"/>
          </a:p>
        </p:txBody>
      </p:sp>
      <p:sp>
        <p:nvSpPr>
          <p:cNvPr id="9" name="Footer Placeholder 8">
            <a:extLst>
              <a:ext uri="{FF2B5EF4-FFF2-40B4-BE49-F238E27FC236}">
                <a16:creationId xmlns:a16="http://schemas.microsoft.com/office/drawing/2014/main" id="{E5374E5B-ECD9-1443-8E04-B2C27A8D87B3}"/>
              </a:ext>
            </a:extLst>
          </p:cNvPr>
          <p:cNvSpPr>
            <a:spLocks noGrp="1"/>
          </p:cNvSpPr>
          <p:nvPr>
            <p:ph type="ftr" sz="quarter" idx="11"/>
          </p:nvPr>
        </p:nvSpPr>
        <p:spPr>
          <a:xfrm>
            <a:off x="4401117" y="6498878"/>
            <a:ext cx="3277205" cy="365125"/>
          </a:xfrm>
        </p:spPr>
        <p:txBody>
          <a:bodyPr/>
          <a:lstStyle/>
          <a:p>
            <a:r>
              <a:rPr lang="en-US" dirty="0"/>
              <a:t>PRESENTED AT MCKV INSTITUTE OF ENGINEERING</a:t>
            </a:r>
          </a:p>
        </p:txBody>
      </p:sp>
      <p:sp>
        <p:nvSpPr>
          <p:cNvPr id="10" name="Slide Number Placeholder 9">
            <a:extLst>
              <a:ext uri="{FF2B5EF4-FFF2-40B4-BE49-F238E27FC236}">
                <a16:creationId xmlns:a16="http://schemas.microsoft.com/office/drawing/2014/main" id="{0E0580A2-7A0F-D531-6B79-835FB71C758C}"/>
              </a:ext>
            </a:extLst>
          </p:cNvPr>
          <p:cNvSpPr>
            <a:spLocks noGrp="1"/>
          </p:cNvSpPr>
          <p:nvPr>
            <p:ph type="sldNum" sz="quarter" idx="12"/>
          </p:nvPr>
        </p:nvSpPr>
        <p:spPr>
          <a:xfrm>
            <a:off x="11710020" y="6492875"/>
            <a:ext cx="458789" cy="365125"/>
          </a:xfrm>
        </p:spPr>
        <p:txBody>
          <a:bodyPr/>
          <a:lstStyle/>
          <a:p>
            <a:pPr algn="ctr"/>
            <a:fld id="{B6F15528-21DE-4FAA-801E-634DDDAF4B2B}" type="slidenum">
              <a:rPr lang="en-US" smtClean="0"/>
              <a:pPr algn="ct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1BAC011F-11AD-433A-9042-522E26E9A2C8}"/>
              </a:ext>
            </a:extLst>
          </p:cNvPr>
          <p:cNvGrpSpPr/>
          <p:nvPr/>
        </p:nvGrpSpPr>
        <p:grpSpPr>
          <a:xfrm>
            <a:off x="992081" y="609600"/>
            <a:ext cx="10207838" cy="5638800"/>
            <a:chOff x="733426" y="762000"/>
            <a:chExt cx="10207838" cy="5638800"/>
          </a:xfrm>
        </p:grpSpPr>
        <p:sp>
          <p:nvSpPr>
            <p:cNvPr id="3" name="Oval 2">
              <a:extLst>
                <a:ext uri="{FF2B5EF4-FFF2-40B4-BE49-F238E27FC236}">
                  <a16:creationId xmlns:a16="http://schemas.microsoft.com/office/drawing/2014/main" id="{EB5B1F97-77C9-8CAF-6B7E-6CDFE350CC95}"/>
                </a:ext>
              </a:extLst>
            </p:cNvPr>
            <p:cNvSpPr/>
            <p:nvPr/>
          </p:nvSpPr>
          <p:spPr>
            <a:xfrm>
              <a:off x="4494320" y="2400300"/>
              <a:ext cx="2686050" cy="2057400"/>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imes New Roman" panose="02020603050405020304" pitchFamily="18" charset="0"/>
                  <a:cs typeface="Times New Roman" panose="02020603050405020304" pitchFamily="18" charset="0"/>
                </a:rPr>
                <a:t>OBJECTIVES</a:t>
              </a:r>
            </a:p>
          </p:txBody>
        </p:sp>
        <p:sp>
          <p:nvSpPr>
            <p:cNvPr id="4" name="Rectangle 3">
              <a:extLst>
                <a:ext uri="{FF2B5EF4-FFF2-40B4-BE49-F238E27FC236}">
                  <a16:creationId xmlns:a16="http://schemas.microsoft.com/office/drawing/2014/main" id="{CC5DFBD1-2195-697D-568C-62EAC448A8BA}"/>
                </a:ext>
              </a:extLst>
            </p:cNvPr>
            <p:cNvSpPr/>
            <p:nvPr/>
          </p:nvSpPr>
          <p:spPr>
            <a:xfrm>
              <a:off x="733426" y="762000"/>
              <a:ext cx="2819400" cy="13716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ahoma" panose="020B0604030504040204" pitchFamily="34" charset="0"/>
                  <a:ea typeface="Tahoma" panose="020B0604030504040204" pitchFamily="34" charset="0"/>
                  <a:cs typeface="Tahoma" panose="020B0604030504040204" pitchFamily="34" charset="0"/>
                </a:rPr>
                <a:t>Hardware Development</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a:t>
              </a:r>
            </a:p>
          </p:txBody>
        </p:sp>
        <p:sp>
          <p:nvSpPr>
            <p:cNvPr id="5" name="Rectangle 4">
              <a:extLst>
                <a:ext uri="{FF2B5EF4-FFF2-40B4-BE49-F238E27FC236}">
                  <a16:creationId xmlns:a16="http://schemas.microsoft.com/office/drawing/2014/main" id="{9DBC907C-8BAE-DF7D-CF3F-165D3743254E}"/>
                </a:ext>
              </a:extLst>
            </p:cNvPr>
            <p:cNvSpPr/>
            <p:nvPr/>
          </p:nvSpPr>
          <p:spPr>
            <a:xfrm>
              <a:off x="733426" y="2743200"/>
              <a:ext cx="2819400" cy="1371600"/>
            </a:xfrm>
            <a:prstGeom prst="rect">
              <a:avLst/>
            </a:prstGeom>
            <a:solidFill>
              <a:schemeClr val="bg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ahoma" panose="020B0604030504040204" pitchFamily="34" charset="0"/>
                  <a:ea typeface="Tahoma" panose="020B0604030504040204" pitchFamily="34" charset="0"/>
                  <a:cs typeface="Tahoma" panose="020B0604030504040204" pitchFamily="34" charset="0"/>
                </a:rPr>
                <a:t>Microcontroller Implementation</a:t>
              </a:r>
              <a:endParaRPr lang="en-GB" dirty="0">
                <a:solidFill>
                  <a:schemeClr val="bg1"/>
                </a:solidFill>
              </a:endParaRPr>
            </a:p>
          </p:txBody>
        </p:sp>
        <p:sp>
          <p:nvSpPr>
            <p:cNvPr id="6" name="Rectangle 5">
              <a:extLst>
                <a:ext uri="{FF2B5EF4-FFF2-40B4-BE49-F238E27FC236}">
                  <a16:creationId xmlns:a16="http://schemas.microsoft.com/office/drawing/2014/main" id="{EBE3E74F-DE3C-6634-FC15-261D1F07C66F}"/>
                </a:ext>
              </a:extLst>
            </p:cNvPr>
            <p:cNvSpPr/>
            <p:nvPr/>
          </p:nvSpPr>
          <p:spPr>
            <a:xfrm>
              <a:off x="733426" y="5029200"/>
              <a:ext cx="2819400" cy="13716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ahoma" panose="020B0604030504040204" pitchFamily="34" charset="0"/>
                  <a:ea typeface="Tahoma" panose="020B0604030504040204" pitchFamily="34" charset="0"/>
                  <a:cs typeface="Tahoma" panose="020B0604030504040204" pitchFamily="34" charset="0"/>
                </a:rPr>
                <a:t>Fault </a:t>
              </a:r>
            </a:p>
            <a:p>
              <a:pPr algn="ctr"/>
              <a:r>
                <a:rPr lang="en-US" b="1" dirty="0">
                  <a:solidFill>
                    <a:schemeClr val="bg1"/>
                  </a:solidFill>
                  <a:latin typeface="Tahoma" panose="020B0604030504040204" pitchFamily="34" charset="0"/>
                  <a:ea typeface="Tahoma" panose="020B0604030504040204" pitchFamily="34" charset="0"/>
                  <a:cs typeface="Tahoma" panose="020B0604030504040204" pitchFamily="34" charset="0"/>
                </a:rPr>
                <a:t>Detection </a:t>
              </a:r>
            </a:p>
          </p:txBody>
        </p:sp>
        <p:sp>
          <p:nvSpPr>
            <p:cNvPr id="7" name="Rectangle 6">
              <a:extLst>
                <a:ext uri="{FF2B5EF4-FFF2-40B4-BE49-F238E27FC236}">
                  <a16:creationId xmlns:a16="http://schemas.microsoft.com/office/drawing/2014/main" id="{FEF72D3E-F8EF-7A95-B838-321470EA153F}"/>
                </a:ext>
              </a:extLst>
            </p:cNvPr>
            <p:cNvSpPr/>
            <p:nvPr/>
          </p:nvSpPr>
          <p:spPr>
            <a:xfrm>
              <a:off x="8121864" y="4935700"/>
              <a:ext cx="2819400" cy="1371600"/>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ahoma" panose="020B0604030504040204" pitchFamily="34" charset="0"/>
                  <a:ea typeface="Tahoma" panose="020B0604030504040204" pitchFamily="34" charset="0"/>
                  <a:cs typeface="Tahoma" panose="020B0604030504040204" pitchFamily="34" charset="0"/>
                </a:rPr>
                <a:t>Predictive Maintenance</a:t>
              </a:r>
              <a:endParaRPr lang="en-GB" dirty="0">
                <a:solidFill>
                  <a:schemeClr val="bg1"/>
                </a:solidFill>
              </a:endParaRPr>
            </a:p>
          </p:txBody>
        </p:sp>
        <p:sp>
          <p:nvSpPr>
            <p:cNvPr id="8" name="Rectangle 7">
              <a:extLst>
                <a:ext uri="{FF2B5EF4-FFF2-40B4-BE49-F238E27FC236}">
                  <a16:creationId xmlns:a16="http://schemas.microsoft.com/office/drawing/2014/main" id="{DF874DE9-8D65-8DC8-A753-43DD59B3672C}"/>
                </a:ext>
              </a:extLst>
            </p:cNvPr>
            <p:cNvSpPr/>
            <p:nvPr/>
          </p:nvSpPr>
          <p:spPr>
            <a:xfrm>
              <a:off x="8121864" y="2743200"/>
              <a:ext cx="2819400" cy="1371600"/>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ahoma" panose="020B0604030504040204" pitchFamily="34" charset="0"/>
                  <a:ea typeface="Tahoma" panose="020B0604030504040204" pitchFamily="34" charset="0"/>
                  <a:cs typeface="Tahoma" panose="020B0604030504040204" pitchFamily="34" charset="0"/>
                </a:rPr>
                <a:t>Testing </a:t>
              </a:r>
            </a:p>
            <a:p>
              <a:pPr algn="ctr"/>
              <a:r>
                <a:rPr lang="en-US" b="1" dirty="0">
                  <a:solidFill>
                    <a:schemeClr val="bg1"/>
                  </a:solidFill>
                  <a:latin typeface="Tahoma" panose="020B0604030504040204" pitchFamily="34" charset="0"/>
                  <a:ea typeface="Tahoma" panose="020B0604030504040204" pitchFamily="34" charset="0"/>
                  <a:cs typeface="Tahoma" panose="020B0604030504040204" pitchFamily="34" charset="0"/>
                </a:rPr>
                <a:t>and </a:t>
              </a:r>
            </a:p>
            <a:p>
              <a:pPr algn="ctr"/>
              <a:r>
                <a:rPr lang="en-US" b="1" dirty="0">
                  <a:solidFill>
                    <a:schemeClr val="bg1"/>
                  </a:solidFill>
                  <a:latin typeface="Tahoma" panose="020B0604030504040204" pitchFamily="34" charset="0"/>
                  <a:ea typeface="Tahoma" panose="020B0604030504040204" pitchFamily="34" charset="0"/>
                  <a:cs typeface="Tahoma" panose="020B0604030504040204" pitchFamily="34" charset="0"/>
                </a:rPr>
                <a:t>Validation</a:t>
              </a:r>
              <a:endParaRPr lang="en-GB" dirty="0">
                <a:solidFill>
                  <a:schemeClr val="bg1"/>
                </a:solidFill>
              </a:endParaRPr>
            </a:p>
          </p:txBody>
        </p:sp>
        <p:sp>
          <p:nvSpPr>
            <p:cNvPr id="9" name="Rectangle 8">
              <a:extLst>
                <a:ext uri="{FF2B5EF4-FFF2-40B4-BE49-F238E27FC236}">
                  <a16:creationId xmlns:a16="http://schemas.microsoft.com/office/drawing/2014/main" id="{49FEA634-815C-8C70-CB16-44DFE83E2F1D}"/>
                </a:ext>
              </a:extLst>
            </p:cNvPr>
            <p:cNvSpPr/>
            <p:nvPr/>
          </p:nvSpPr>
          <p:spPr>
            <a:xfrm>
              <a:off x="8121864" y="762000"/>
              <a:ext cx="2819400" cy="13716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ahoma" panose="020B0604030504040204" pitchFamily="34" charset="0"/>
                  <a:ea typeface="Tahoma" panose="020B0604030504040204" pitchFamily="34" charset="0"/>
                  <a:cs typeface="Tahoma" panose="020B0604030504040204" pitchFamily="34" charset="0"/>
                </a:rPr>
                <a:t>Efficiency Optimization</a:t>
              </a:r>
              <a:endParaRPr lang="en-GB" dirty="0">
                <a:solidFill>
                  <a:schemeClr val="bg1"/>
                </a:solidFill>
              </a:endParaRPr>
            </a:p>
          </p:txBody>
        </p:sp>
        <p:cxnSp>
          <p:nvCxnSpPr>
            <p:cNvPr id="11" name="Straight Arrow Connector 10">
              <a:extLst>
                <a:ext uri="{FF2B5EF4-FFF2-40B4-BE49-F238E27FC236}">
                  <a16:creationId xmlns:a16="http://schemas.microsoft.com/office/drawing/2014/main" id="{DAE35819-6B15-7FCB-4BF2-FFBAD14ABB8A}"/>
                </a:ext>
              </a:extLst>
            </p:cNvPr>
            <p:cNvCxnSpPr>
              <a:stCxn id="3" idx="7"/>
              <a:endCxn id="9" idx="1"/>
            </p:cNvCxnSpPr>
            <p:nvPr/>
          </p:nvCxnSpPr>
          <p:spPr>
            <a:xfrm flipV="1">
              <a:off x="6787007" y="1447800"/>
              <a:ext cx="1334857" cy="1253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019A80A-FF30-8BBB-D819-539A38D4ECBE}"/>
                </a:ext>
              </a:extLst>
            </p:cNvPr>
            <p:cNvCxnSpPr>
              <a:stCxn id="3" idx="6"/>
              <a:endCxn id="8" idx="1"/>
            </p:cNvCxnSpPr>
            <p:nvPr/>
          </p:nvCxnSpPr>
          <p:spPr>
            <a:xfrm>
              <a:off x="7180370" y="3429000"/>
              <a:ext cx="9414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30137DF-951E-A241-E9EF-BAF7806E6D03}"/>
                </a:ext>
              </a:extLst>
            </p:cNvPr>
            <p:cNvCxnSpPr>
              <a:stCxn id="3" idx="5"/>
              <a:endCxn id="7" idx="1"/>
            </p:cNvCxnSpPr>
            <p:nvPr/>
          </p:nvCxnSpPr>
          <p:spPr>
            <a:xfrm>
              <a:off x="6787007" y="4156401"/>
              <a:ext cx="1334857" cy="1465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424FAEE-5A0D-8C80-F871-ECF394570473}"/>
                </a:ext>
              </a:extLst>
            </p:cNvPr>
            <p:cNvCxnSpPr>
              <a:stCxn id="3" idx="1"/>
              <a:endCxn id="4" idx="3"/>
            </p:cNvCxnSpPr>
            <p:nvPr/>
          </p:nvCxnSpPr>
          <p:spPr>
            <a:xfrm flipH="1" flipV="1">
              <a:off x="3552826" y="1447800"/>
              <a:ext cx="1334857" cy="1253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F55BF21-9F1E-5127-D46E-8C035A0F91D2}"/>
                </a:ext>
              </a:extLst>
            </p:cNvPr>
            <p:cNvCxnSpPr>
              <a:stCxn id="3" idx="2"/>
              <a:endCxn id="5" idx="3"/>
            </p:cNvCxnSpPr>
            <p:nvPr/>
          </p:nvCxnSpPr>
          <p:spPr>
            <a:xfrm flipH="1">
              <a:off x="3552826" y="3429000"/>
              <a:ext cx="9414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26A41E0-4BE4-43C3-086B-3B466EE6F538}"/>
                </a:ext>
              </a:extLst>
            </p:cNvPr>
            <p:cNvCxnSpPr>
              <a:stCxn id="3" idx="3"/>
              <a:endCxn id="6" idx="3"/>
            </p:cNvCxnSpPr>
            <p:nvPr/>
          </p:nvCxnSpPr>
          <p:spPr>
            <a:xfrm flipH="1">
              <a:off x="3552826" y="4156401"/>
              <a:ext cx="1334857" cy="1558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6AAA0927-BA3C-BB20-6310-674659DC571C}"/>
              </a:ext>
            </a:extLst>
          </p:cNvPr>
          <p:cNvSpPr>
            <a:spLocks noGrp="1"/>
          </p:cNvSpPr>
          <p:nvPr>
            <p:ph type="dt" sz="half" idx="10"/>
          </p:nvPr>
        </p:nvSpPr>
        <p:spPr>
          <a:xfrm>
            <a:off x="0" y="6492875"/>
            <a:ext cx="1143000" cy="365125"/>
          </a:xfrm>
        </p:spPr>
        <p:txBody>
          <a:bodyPr/>
          <a:lstStyle/>
          <a:p>
            <a:pPr algn="ctr"/>
            <a:fld id="{7700E41D-F742-4570-A493-D4973C8FCF62}" type="datetime5">
              <a:rPr lang="en-US" smtClean="0"/>
              <a:pPr algn="ctr"/>
              <a:t>1-Dec-23</a:t>
            </a:fld>
            <a:endParaRPr lang="en-US" dirty="0"/>
          </a:p>
        </p:txBody>
      </p:sp>
      <p:sp>
        <p:nvSpPr>
          <p:cNvPr id="10" name="Footer Placeholder 9">
            <a:extLst>
              <a:ext uri="{FF2B5EF4-FFF2-40B4-BE49-F238E27FC236}">
                <a16:creationId xmlns:a16="http://schemas.microsoft.com/office/drawing/2014/main" id="{F81BB549-5F58-D8D4-CEEC-8D923D69B878}"/>
              </a:ext>
            </a:extLst>
          </p:cNvPr>
          <p:cNvSpPr>
            <a:spLocks noGrp="1"/>
          </p:cNvSpPr>
          <p:nvPr>
            <p:ph type="ftr" sz="quarter" idx="11"/>
          </p:nvPr>
        </p:nvSpPr>
        <p:spPr>
          <a:xfrm>
            <a:off x="4478909" y="6480012"/>
            <a:ext cx="3277206" cy="365125"/>
          </a:xfrm>
        </p:spPr>
        <p:txBody>
          <a:bodyPr/>
          <a:lstStyle/>
          <a:p>
            <a:r>
              <a:rPr lang="en-US" dirty="0"/>
              <a:t>PRESENTED AT MCKV INSTITUTE OF ENGINEERING</a:t>
            </a:r>
          </a:p>
        </p:txBody>
      </p:sp>
      <p:sp>
        <p:nvSpPr>
          <p:cNvPr id="12" name="Slide Number Placeholder 11">
            <a:extLst>
              <a:ext uri="{FF2B5EF4-FFF2-40B4-BE49-F238E27FC236}">
                <a16:creationId xmlns:a16="http://schemas.microsoft.com/office/drawing/2014/main" id="{B17275A0-58A7-9C94-1DBD-FA817E5407A4}"/>
              </a:ext>
            </a:extLst>
          </p:cNvPr>
          <p:cNvSpPr>
            <a:spLocks noGrp="1"/>
          </p:cNvSpPr>
          <p:nvPr>
            <p:ph type="sldNum" sz="quarter" idx="12"/>
          </p:nvPr>
        </p:nvSpPr>
        <p:spPr>
          <a:xfrm>
            <a:off x="11438455" y="6493264"/>
            <a:ext cx="753545" cy="365125"/>
          </a:xfrm>
        </p:spPr>
        <p:txBody>
          <a:bodyPr/>
          <a:lstStyle/>
          <a:p>
            <a:pPr algn="ctr"/>
            <a:fld id="{B6F15528-21DE-4FAA-801E-634DDDAF4B2B}" type="slidenum">
              <a:rPr lang="en-US" smtClean="0"/>
              <a:pPr algn="ctr"/>
              <a:t>6</a:t>
            </a:fld>
            <a:endParaRPr lang="en-US" dirty="0"/>
          </a:p>
        </p:txBody>
      </p:sp>
    </p:spTree>
    <p:extLst>
      <p:ext uri="{BB962C8B-B14F-4D97-AF65-F5344CB8AC3E}">
        <p14:creationId xmlns:p14="http://schemas.microsoft.com/office/powerpoint/2010/main" val="4280688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112643"/>
            <a:ext cx="7391400" cy="1143000"/>
          </a:xfrm>
        </p:spPr>
        <p:txBody>
          <a:bodyPr>
            <a:normAutofit/>
          </a:bodyPr>
          <a:lstStyle/>
          <a:p>
            <a:pPr algn="l"/>
            <a:r>
              <a:rPr lang="en-US" sz="3600" dirty="0">
                <a:latin typeface="Georgia" panose="02040502050405020303" pitchFamily="18" charset="0"/>
              </a:rPr>
              <a:t>THEORETICAL ASPECTS</a:t>
            </a:r>
          </a:p>
        </p:txBody>
      </p:sp>
      <p:sp>
        <p:nvSpPr>
          <p:cNvPr id="3" name="TextBox 2"/>
          <p:cNvSpPr txBox="1"/>
          <p:nvPr/>
        </p:nvSpPr>
        <p:spPr>
          <a:xfrm>
            <a:off x="523754" y="2297668"/>
            <a:ext cx="4724400" cy="369332"/>
          </a:xfrm>
          <a:prstGeom prst="rect">
            <a:avLst/>
          </a:prstGeom>
          <a:noFill/>
        </p:spPr>
        <p:txBody>
          <a:bodyPr wrap="square" rtlCol="0">
            <a:spAutoFit/>
          </a:bodyPr>
          <a:lstStyle/>
          <a:p>
            <a:r>
              <a:rPr lang="en-US" b="1" dirty="0">
                <a:latin typeface="Tahoma" panose="020B0604030504040204" pitchFamily="34" charset="0"/>
                <a:ea typeface="Tahoma" panose="020B0604030504040204" pitchFamily="34" charset="0"/>
                <a:cs typeface="Tahoma" panose="020B0604030504040204" pitchFamily="34" charset="0"/>
              </a:rPr>
              <a:t>Battery Management System BMS :</a:t>
            </a:r>
          </a:p>
        </p:txBody>
      </p:sp>
      <p:sp>
        <p:nvSpPr>
          <p:cNvPr id="4" name="TextBox 3"/>
          <p:cNvSpPr txBox="1"/>
          <p:nvPr/>
        </p:nvSpPr>
        <p:spPr>
          <a:xfrm>
            <a:off x="533400" y="2667000"/>
            <a:ext cx="5334000" cy="1954381"/>
          </a:xfrm>
          <a:prstGeom prst="rect">
            <a:avLst/>
          </a:prstGeom>
          <a:noFill/>
        </p:spPr>
        <p:txBody>
          <a:bodyPr wrap="square" rtlCol="0">
            <a:spAutoFit/>
          </a:bodyPr>
          <a:lstStyle/>
          <a:p>
            <a:pPr>
              <a:lnSpc>
                <a:spcPct val="150000"/>
              </a:lnSpc>
            </a:pPr>
            <a:r>
              <a:rPr lang="en-US" sz="1400" dirty="0">
                <a:latin typeface="Tahoma" panose="020B0604030504040204" pitchFamily="34" charset="0"/>
                <a:ea typeface="Tahoma" panose="020B0604030504040204" pitchFamily="34" charset="0"/>
                <a:cs typeface="Tahoma" panose="020B0604030504040204" pitchFamily="34" charset="0"/>
              </a:rPr>
              <a:t>Battery management system (BMS) is technology dedicated to the oversight of a battery pack, which is an assembly of battery cells, electrically organized in a row x column matrix configuration to enable delivery of targeted range of voltage and current for a duration of time against expected load scenario.</a:t>
            </a:r>
          </a:p>
          <a:p>
            <a:pPr algn="just"/>
            <a:endParaRPr lang="en-US" sz="1600" dirty="0">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5CEA30B6-074E-C7AE-D789-3AE47ED01254}"/>
              </a:ext>
            </a:extLst>
          </p:cNvPr>
          <p:cNvSpPr txBox="1"/>
          <p:nvPr/>
        </p:nvSpPr>
        <p:spPr>
          <a:xfrm>
            <a:off x="9161362" y="5665504"/>
            <a:ext cx="1219200" cy="338554"/>
          </a:xfrm>
          <a:prstGeom prst="rect">
            <a:avLst/>
          </a:prstGeom>
          <a:noFill/>
        </p:spPr>
        <p:txBody>
          <a:bodyPr wrap="square" rtlCol="0">
            <a:spAutoFit/>
          </a:bodyPr>
          <a:lstStyle/>
          <a:p>
            <a:r>
              <a:rPr lang="en-US" sz="1600" dirty="0">
                <a:latin typeface="Georgia" panose="02040502050405020303" pitchFamily="18" charset="0"/>
              </a:rPr>
              <a:t>Fig 2: BMS</a:t>
            </a:r>
            <a:endParaRPr lang="en-GB" sz="1600" dirty="0">
              <a:latin typeface="Georgia" panose="02040502050405020303" pitchFamily="18" charset="0"/>
            </a:endParaRPr>
          </a:p>
        </p:txBody>
      </p:sp>
      <p:pic>
        <p:nvPicPr>
          <p:cNvPr id="9" name="Picture 8">
            <a:extLst>
              <a:ext uri="{FF2B5EF4-FFF2-40B4-BE49-F238E27FC236}">
                <a16:creationId xmlns:a16="http://schemas.microsoft.com/office/drawing/2014/main" id="{1E7550A3-EE7D-49B5-F383-AF7894414616}"/>
              </a:ext>
            </a:extLst>
          </p:cNvPr>
          <p:cNvPicPr>
            <a:picLocks noChangeAspect="1"/>
          </p:cNvPicPr>
          <p:nvPr/>
        </p:nvPicPr>
        <p:blipFill>
          <a:blip r:embed="rId2"/>
          <a:stretch>
            <a:fillRect/>
          </a:stretch>
        </p:blipFill>
        <p:spPr>
          <a:xfrm>
            <a:off x="7637362" y="1644266"/>
            <a:ext cx="4021238" cy="4021238"/>
          </a:xfrm>
          <a:prstGeom prst="rect">
            <a:avLst/>
          </a:prstGeom>
        </p:spPr>
      </p:pic>
      <p:sp>
        <p:nvSpPr>
          <p:cNvPr id="5" name="Date Placeholder 4">
            <a:extLst>
              <a:ext uri="{FF2B5EF4-FFF2-40B4-BE49-F238E27FC236}">
                <a16:creationId xmlns:a16="http://schemas.microsoft.com/office/drawing/2014/main" id="{84AD59BA-6593-190C-A632-D2B29A2035AC}"/>
              </a:ext>
            </a:extLst>
          </p:cNvPr>
          <p:cNvSpPr>
            <a:spLocks noGrp="1"/>
          </p:cNvSpPr>
          <p:nvPr>
            <p:ph type="dt" sz="half" idx="10"/>
          </p:nvPr>
        </p:nvSpPr>
        <p:spPr>
          <a:xfrm>
            <a:off x="19680" y="6473508"/>
            <a:ext cx="742320" cy="365125"/>
          </a:xfrm>
        </p:spPr>
        <p:txBody>
          <a:bodyPr/>
          <a:lstStyle/>
          <a:p>
            <a:pPr algn="ctr"/>
            <a:fld id="{3E927AFF-F362-45A1-A79C-349379DAC9E4}" type="datetime5">
              <a:rPr lang="en-US" smtClean="0"/>
              <a:pPr algn="ctr"/>
              <a:t>1-Dec-23</a:t>
            </a:fld>
            <a:endParaRPr lang="en-US" dirty="0"/>
          </a:p>
        </p:txBody>
      </p:sp>
      <p:sp>
        <p:nvSpPr>
          <p:cNvPr id="6" name="Footer Placeholder 5">
            <a:extLst>
              <a:ext uri="{FF2B5EF4-FFF2-40B4-BE49-F238E27FC236}">
                <a16:creationId xmlns:a16="http://schemas.microsoft.com/office/drawing/2014/main" id="{FA0BCD06-BE71-CF4B-BF91-EF3B9DE9B3BF}"/>
              </a:ext>
            </a:extLst>
          </p:cNvPr>
          <p:cNvSpPr>
            <a:spLocks noGrp="1"/>
          </p:cNvSpPr>
          <p:nvPr>
            <p:ph type="ftr" sz="quarter" idx="11"/>
          </p:nvPr>
        </p:nvSpPr>
        <p:spPr>
          <a:xfrm>
            <a:off x="2759567" y="6466171"/>
            <a:ext cx="6672865" cy="365125"/>
          </a:xfrm>
        </p:spPr>
        <p:txBody>
          <a:bodyPr/>
          <a:lstStyle/>
          <a:p>
            <a:pPr algn="ctr"/>
            <a:r>
              <a:rPr lang="en-US"/>
              <a:t>PRESENTED AT MCKV INSTITUTE OF ENGINEERING</a:t>
            </a:r>
            <a:endParaRPr lang="en-US" dirty="0"/>
          </a:p>
        </p:txBody>
      </p:sp>
      <p:sp>
        <p:nvSpPr>
          <p:cNvPr id="7" name="Slide Number Placeholder 6">
            <a:extLst>
              <a:ext uri="{FF2B5EF4-FFF2-40B4-BE49-F238E27FC236}">
                <a16:creationId xmlns:a16="http://schemas.microsoft.com/office/drawing/2014/main" id="{5337704F-F092-9E70-06B7-86B5C14A561F}"/>
              </a:ext>
            </a:extLst>
          </p:cNvPr>
          <p:cNvSpPr>
            <a:spLocks noGrp="1"/>
          </p:cNvSpPr>
          <p:nvPr>
            <p:ph type="sldNum" sz="quarter" idx="12"/>
          </p:nvPr>
        </p:nvSpPr>
        <p:spPr>
          <a:xfrm>
            <a:off x="11451707" y="6466170"/>
            <a:ext cx="753545" cy="365125"/>
          </a:xfrm>
        </p:spPr>
        <p:txBody>
          <a:bodyPr/>
          <a:lstStyle/>
          <a:p>
            <a:pPr algn="ctr"/>
            <a:fld id="{B6F15528-21DE-4FAA-801E-634DDDAF4B2B}" type="slidenum">
              <a:rPr lang="en-US" smtClean="0"/>
              <a:pPr algn="ct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93593"/>
            <a:ext cx="7391400" cy="1143000"/>
          </a:xfrm>
        </p:spPr>
        <p:txBody>
          <a:bodyPr>
            <a:normAutofit/>
          </a:bodyPr>
          <a:lstStyle/>
          <a:p>
            <a:pPr algn="l"/>
            <a:r>
              <a:rPr lang="en-US" sz="3600" dirty="0">
                <a:latin typeface="Georgia" panose="02040502050405020303" pitchFamily="18" charset="0"/>
              </a:rPr>
              <a:t>THEORETICAL ASPECTS</a:t>
            </a:r>
          </a:p>
        </p:txBody>
      </p:sp>
      <p:sp>
        <p:nvSpPr>
          <p:cNvPr id="3" name="TextBox 2"/>
          <p:cNvSpPr txBox="1"/>
          <p:nvPr/>
        </p:nvSpPr>
        <p:spPr>
          <a:xfrm>
            <a:off x="533400" y="1194100"/>
            <a:ext cx="4724400" cy="369332"/>
          </a:xfrm>
          <a:prstGeom prst="rect">
            <a:avLst/>
          </a:prstGeom>
          <a:noFill/>
        </p:spPr>
        <p:txBody>
          <a:bodyPr wrap="square" rtlCol="0">
            <a:spAutoFit/>
          </a:bodyPr>
          <a:lstStyle/>
          <a:p>
            <a:r>
              <a:rPr lang="en-US" b="1" dirty="0">
                <a:latin typeface="Tahoma" panose="020B0604030504040204" pitchFamily="34" charset="0"/>
                <a:ea typeface="Tahoma" panose="020B0604030504040204" pitchFamily="34" charset="0"/>
                <a:cs typeface="Tahoma" panose="020B0604030504040204" pitchFamily="34" charset="0"/>
              </a:rPr>
              <a:t>State Of Charge (SOC) :</a:t>
            </a:r>
          </a:p>
        </p:txBody>
      </p:sp>
      <p:sp>
        <p:nvSpPr>
          <p:cNvPr id="8" name="TextBox 7">
            <a:extLst>
              <a:ext uri="{FF2B5EF4-FFF2-40B4-BE49-F238E27FC236}">
                <a16:creationId xmlns:a16="http://schemas.microsoft.com/office/drawing/2014/main" id="{5CEA30B6-074E-C7AE-D789-3AE47ED01254}"/>
              </a:ext>
            </a:extLst>
          </p:cNvPr>
          <p:cNvSpPr txBox="1"/>
          <p:nvPr/>
        </p:nvSpPr>
        <p:spPr>
          <a:xfrm>
            <a:off x="8567737" y="4978860"/>
            <a:ext cx="1838325" cy="338554"/>
          </a:xfrm>
          <a:prstGeom prst="rect">
            <a:avLst/>
          </a:prstGeom>
          <a:noFill/>
        </p:spPr>
        <p:txBody>
          <a:bodyPr wrap="square" rtlCol="0">
            <a:spAutoFit/>
          </a:bodyPr>
          <a:lstStyle/>
          <a:p>
            <a:r>
              <a:rPr lang="en-US" sz="1600" dirty="0">
                <a:latin typeface="Georgia" panose="02040502050405020303" pitchFamily="18" charset="0"/>
              </a:rPr>
              <a:t>Fig 3: SOC &amp; SOH </a:t>
            </a:r>
            <a:endParaRPr lang="en-GB" sz="1600" dirty="0">
              <a:latin typeface="Georgia" panose="02040502050405020303" pitchFamily="18" charset="0"/>
            </a:endParaRPr>
          </a:p>
        </p:txBody>
      </p:sp>
      <p:pic>
        <p:nvPicPr>
          <p:cNvPr id="10" name="Picture 9">
            <a:extLst>
              <a:ext uri="{FF2B5EF4-FFF2-40B4-BE49-F238E27FC236}">
                <a16:creationId xmlns:a16="http://schemas.microsoft.com/office/drawing/2014/main" id="{A456DB81-9162-4176-8AF4-FAE818129627}"/>
              </a:ext>
            </a:extLst>
          </p:cNvPr>
          <p:cNvPicPr/>
          <p:nvPr/>
        </p:nvPicPr>
        <p:blipFill>
          <a:blip r:embed="rId2"/>
          <a:stretch>
            <a:fillRect/>
          </a:stretch>
        </p:blipFill>
        <p:spPr>
          <a:xfrm>
            <a:off x="7162800" y="1939927"/>
            <a:ext cx="4648200" cy="2978145"/>
          </a:xfrm>
          <a:prstGeom prst="rect">
            <a:avLst/>
          </a:prstGeom>
        </p:spPr>
      </p:pic>
      <p:sp>
        <p:nvSpPr>
          <p:cNvPr id="11" name="TextBox 10">
            <a:extLst>
              <a:ext uri="{FF2B5EF4-FFF2-40B4-BE49-F238E27FC236}">
                <a16:creationId xmlns:a16="http://schemas.microsoft.com/office/drawing/2014/main" id="{EBEDD550-CEA4-4924-9F5B-C89C36AA6EFB}"/>
              </a:ext>
            </a:extLst>
          </p:cNvPr>
          <p:cNvSpPr txBox="1"/>
          <p:nvPr/>
        </p:nvSpPr>
        <p:spPr>
          <a:xfrm>
            <a:off x="533400" y="3559378"/>
            <a:ext cx="4724400" cy="369332"/>
          </a:xfrm>
          <a:prstGeom prst="rect">
            <a:avLst/>
          </a:prstGeom>
          <a:noFill/>
        </p:spPr>
        <p:txBody>
          <a:bodyPr wrap="square" rtlCol="0">
            <a:spAutoFit/>
          </a:bodyPr>
          <a:lstStyle/>
          <a:p>
            <a:r>
              <a:rPr lang="en-US" b="1" dirty="0">
                <a:latin typeface="Tahoma" panose="020B0604030504040204" pitchFamily="34" charset="0"/>
                <a:ea typeface="Tahoma" panose="020B0604030504040204" pitchFamily="34" charset="0"/>
                <a:cs typeface="Tahoma" panose="020B0604030504040204" pitchFamily="34" charset="0"/>
              </a:rPr>
              <a:t>State Of Health (SOH) :</a:t>
            </a:r>
          </a:p>
        </p:txBody>
      </p:sp>
      <p:sp>
        <p:nvSpPr>
          <p:cNvPr id="12" name="TextBox 11">
            <a:extLst>
              <a:ext uri="{FF2B5EF4-FFF2-40B4-BE49-F238E27FC236}">
                <a16:creationId xmlns:a16="http://schemas.microsoft.com/office/drawing/2014/main" id="{C7AD083B-F609-4696-8628-4AC2BB6CD83F}"/>
              </a:ext>
            </a:extLst>
          </p:cNvPr>
          <p:cNvSpPr txBox="1"/>
          <p:nvPr/>
        </p:nvSpPr>
        <p:spPr>
          <a:xfrm>
            <a:off x="557213" y="1709862"/>
            <a:ext cx="6696075" cy="830997"/>
          </a:xfrm>
          <a:prstGeom prst="rect">
            <a:avLst/>
          </a:prstGeom>
          <a:noFill/>
        </p:spPr>
        <p:txBody>
          <a:bodyPr wrap="square" rtlCol="0">
            <a:spAutoFit/>
          </a:bodyPr>
          <a:lstStyle/>
          <a:p>
            <a:r>
              <a:rPr lang="en-US" sz="1600" dirty="0"/>
              <a:t>The state of charge (SOC) of a battery is a measure of the amount of energy available in the battery at a specific point in time</a:t>
            </a:r>
          </a:p>
          <a:p>
            <a:endParaRPr lang="en-IN" sz="1600" dirty="0"/>
          </a:p>
        </p:txBody>
      </p:sp>
      <p:sp>
        <p:nvSpPr>
          <p:cNvPr id="14" name="TextBox 13">
            <a:extLst>
              <a:ext uri="{FF2B5EF4-FFF2-40B4-BE49-F238E27FC236}">
                <a16:creationId xmlns:a16="http://schemas.microsoft.com/office/drawing/2014/main" id="{E221645D-C65C-4E80-B976-D500411AAFAA}"/>
              </a:ext>
            </a:extLst>
          </p:cNvPr>
          <p:cNvSpPr txBox="1"/>
          <p:nvPr/>
        </p:nvSpPr>
        <p:spPr>
          <a:xfrm>
            <a:off x="533400" y="4028538"/>
            <a:ext cx="6696075" cy="830997"/>
          </a:xfrm>
          <a:prstGeom prst="rect">
            <a:avLst/>
          </a:prstGeom>
          <a:noFill/>
        </p:spPr>
        <p:txBody>
          <a:bodyPr wrap="square">
            <a:spAutoFit/>
          </a:bodyPr>
          <a:lstStyle/>
          <a:p>
            <a:r>
              <a:rPr lang="en-US" sz="1600" dirty="0"/>
              <a:t>The state-of-health (SOH) of a battery describes the difference between a battery being studied and a fresh battery and considers cell aging.</a:t>
            </a:r>
            <a:endParaRPr lang="en-IN" sz="1600" dirty="0"/>
          </a:p>
        </p:txBody>
      </p:sp>
      <p:pic>
        <p:nvPicPr>
          <p:cNvPr id="15" name="Picture 14">
            <a:extLst>
              <a:ext uri="{FF2B5EF4-FFF2-40B4-BE49-F238E27FC236}">
                <a16:creationId xmlns:a16="http://schemas.microsoft.com/office/drawing/2014/main" id="{DABB0067-5AF3-493A-BDB5-300ED1AF82C9}"/>
              </a:ext>
            </a:extLst>
          </p:cNvPr>
          <p:cNvPicPr/>
          <p:nvPr/>
        </p:nvPicPr>
        <p:blipFill>
          <a:blip r:embed="rId3">
            <a:duotone>
              <a:prstClr val="black"/>
              <a:schemeClr val="bg2">
                <a:lumMod val="60000"/>
                <a:lumOff val="40000"/>
                <a:tint val="45000"/>
                <a:satMod val="400000"/>
              </a:schemeClr>
            </a:duotone>
          </a:blip>
          <a:stretch>
            <a:fillRect/>
          </a:stretch>
        </p:blipFill>
        <p:spPr>
          <a:xfrm>
            <a:off x="681035" y="5049871"/>
            <a:ext cx="6096001" cy="635765"/>
          </a:xfrm>
          <a:prstGeom prst="rect">
            <a:avLst/>
          </a:prstGeom>
          <a:ln w="19050">
            <a:solidFill>
              <a:schemeClr val="tx1"/>
            </a:solidFill>
          </a:ln>
        </p:spPr>
      </p:pic>
      <p:sp>
        <p:nvSpPr>
          <p:cNvPr id="4" name="Date Placeholder 3">
            <a:extLst>
              <a:ext uri="{FF2B5EF4-FFF2-40B4-BE49-F238E27FC236}">
                <a16:creationId xmlns:a16="http://schemas.microsoft.com/office/drawing/2014/main" id="{E19622F2-A240-41BD-8949-CB69BF518CBE}"/>
              </a:ext>
            </a:extLst>
          </p:cNvPr>
          <p:cNvSpPr>
            <a:spLocks noGrp="1"/>
          </p:cNvSpPr>
          <p:nvPr>
            <p:ph type="dt" sz="half" idx="10"/>
          </p:nvPr>
        </p:nvSpPr>
        <p:spPr>
          <a:xfrm>
            <a:off x="4226" y="6512063"/>
            <a:ext cx="753545" cy="365125"/>
          </a:xfrm>
        </p:spPr>
        <p:txBody>
          <a:bodyPr/>
          <a:lstStyle/>
          <a:p>
            <a:fld id="{213963E5-47A5-4746-B026-46F6677A4D43}" type="datetime5">
              <a:rPr lang="en-US" smtClean="0"/>
              <a:t>1-Dec-23</a:t>
            </a:fld>
            <a:endParaRPr lang="en-US" dirty="0"/>
          </a:p>
        </p:txBody>
      </p:sp>
      <p:sp>
        <p:nvSpPr>
          <p:cNvPr id="5" name="Footer Placeholder 4">
            <a:extLst>
              <a:ext uri="{FF2B5EF4-FFF2-40B4-BE49-F238E27FC236}">
                <a16:creationId xmlns:a16="http://schemas.microsoft.com/office/drawing/2014/main" id="{DBA29320-30D1-D6D4-32B0-F9D0D50DF459}"/>
              </a:ext>
            </a:extLst>
          </p:cNvPr>
          <p:cNvSpPr>
            <a:spLocks noGrp="1"/>
          </p:cNvSpPr>
          <p:nvPr>
            <p:ph type="ftr" sz="quarter" idx="11"/>
          </p:nvPr>
        </p:nvSpPr>
        <p:spPr>
          <a:xfrm>
            <a:off x="4419600" y="6533837"/>
            <a:ext cx="3599471" cy="365125"/>
          </a:xfrm>
        </p:spPr>
        <p:txBody>
          <a:bodyPr/>
          <a:lstStyle/>
          <a:p>
            <a:pPr algn="ctr"/>
            <a:r>
              <a:rPr lang="en-US"/>
              <a:t>PRESENTED AT MCKV INSTITUTE OF ENGINEERING</a:t>
            </a:r>
            <a:endParaRPr lang="en-US" dirty="0"/>
          </a:p>
        </p:txBody>
      </p:sp>
      <p:sp>
        <p:nvSpPr>
          <p:cNvPr id="6" name="Slide Number Placeholder 5">
            <a:extLst>
              <a:ext uri="{FF2B5EF4-FFF2-40B4-BE49-F238E27FC236}">
                <a16:creationId xmlns:a16="http://schemas.microsoft.com/office/drawing/2014/main" id="{DB5237D6-635A-D567-32BA-808764184B35}"/>
              </a:ext>
            </a:extLst>
          </p:cNvPr>
          <p:cNvSpPr>
            <a:spLocks noGrp="1"/>
          </p:cNvSpPr>
          <p:nvPr>
            <p:ph type="sldNum" sz="quarter" idx="12"/>
          </p:nvPr>
        </p:nvSpPr>
        <p:spPr>
          <a:xfrm>
            <a:off x="11420475" y="6449970"/>
            <a:ext cx="753545" cy="365125"/>
          </a:xfrm>
        </p:spPr>
        <p:txBody>
          <a:bodyPr/>
          <a:lstStyle/>
          <a:p>
            <a:pPr algn="ctr"/>
            <a:fld id="{B6F15528-21DE-4FAA-801E-634DDDAF4B2B}" type="slidenum">
              <a:rPr lang="en-US" smtClean="0"/>
              <a:pPr algn="ctr"/>
              <a:t>8</a:t>
            </a:fld>
            <a:endParaRPr lang="en-US" dirty="0"/>
          </a:p>
        </p:txBody>
      </p:sp>
      <p:pic>
        <p:nvPicPr>
          <p:cNvPr id="9" name="Picture 8">
            <a:extLst>
              <a:ext uri="{FF2B5EF4-FFF2-40B4-BE49-F238E27FC236}">
                <a16:creationId xmlns:a16="http://schemas.microsoft.com/office/drawing/2014/main" id="{FA4D2366-2A21-4842-BA34-9049C56C1A26}"/>
              </a:ext>
            </a:extLst>
          </p:cNvPr>
          <p:cNvPicPr>
            <a:picLocks noChangeAspect="1"/>
          </p:cNvPicPr>
          <p:nvPr/>
        </p:nvPicPr>
        <p:blipFill rotWithShape="1">
          <a:blip r:embed="rId4"/>
          <a:srcRect t="27855" b="6410"/>
          <a:stretch/>
        </p:blipFill>
        <p:spPr>
          <a:xfrm>
            <a:off x="605046" y="2484632"/>
            <a:ext cx="5951399" cy="916538"/>
          </a:xfrm>
          <a:prstGeom prst="rect">
            <a:avLst/>
          </a:prstGeom>
        </p:spPr>
      </p:pic>
    </p:spTree>
    <p:extLst>
      <p:ext uri="{BB962C8B-B14F-4D97-AF65-F5344CB8AC3E}">
        <p14:creationId xmlns:p14="http://schemas.microsoft.com/office/powerpoint/2010/main" val="1106253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6500" y="204579"/>
            <a:ext cx="7391400" cy="1143000"/>
          </a:xfrm>
        </p:spPr>
        <p:txBody>
          <a:bodyPr>
            <a:normAutofit/>
          </a:bodyPr>
          <a:lstStyle/>
          <a:p>
            <a:r>
              <a:rPr lang="en-US" sz="3600" dirty="0">
                <a:latin typeface="Georgia" panose="02040502050405020303" pitchFamily="18" charset="0"/>
              </a:rPr>
              <a:t>THEORETICAL ASPECTS</a:t>
            </a:r>
          </a:p>
        </p:txBody>
      </p:sp>
      <p:sp>
        <p:nvSpPr>
          <p:cNvPr id="3" name="TextBox 2"/>
          <p:cNvSpPr txBox="1"/>
          <p:nvPr/>
        </p:nvSpPr>
        <p:spPr>
          <a:xfrm>
            <a:off x="533400" y="1328529"/>
            <a:ext cx="4724400" cy="369332"/>
          </a:xfrm>
          <a:prstGeom prst="rect">
            <a:avLst/>
          </a:prstGeom>
          <a:noFill/>
        </p:spPr>
        <p:txBody>
          <a:bodyPr wrap="square" rtlCol="0">
            <a:spAutoFit/>
          </a:bodyPr>
          <a:lstStyle/>
          <a:p>
            <a:r>
              <a:rPr lang="en-US" b="1" dirty="0">
                <a:latin typeface="Tahoma" panose="020B0604030504040204" pitchFamily="34" charset="0"/>
                <a:ea typeface="Tahoma" panose="020B0604030504040204" pitchFamily="34" charset="0"/>
                <a:cs typeface="Tahoma" panose="020B0604030504040204" pitchFamily="34" charset="0"/>
              </a:rPr>
              <a:t>Kalman filter :</a:t>
            </a:r>
          </a:p>
        </p:txBody>
      </p:sp>
      <p:sp>
        <p:nvSpPr>
          <p:cNvPr id="4" name="TextBox 3"/>
          <p:cNvSpPr txBox="1"/>
          <p:nvPr/>
        </p:nvSpPr>
        <p:spPr>
          <a:xfrm>
            <a:off x="533400" y="1697861"/>
            <a:ext cx="11277600" cy="584775"/>
          </a:xfrm>
          <a:prstGeom prst="rect">
            <a:avLst/>
          </a:prstGeom>
          <a:noFill/>
        </p:spPr>
        <p:txBody>
          <a:bodyPr wrap="square" rtlCol="0">
            <a:spAutoFit/>
          </a:bodyPr>
          <a:lstStyle/>
          <a:p>
            <a:pPr algn="just"/>
            <a:r>
              <a:rPr lang="en-US" sz="1600" dirty="0">
                <a:latin typeface="Tahoma" panose="020B0604030504040204" pitchFamily="34" charset="0"/>
                <a:ea typeface="Tahoma" panose="020B0604030504040204" pitchFamily="34" charset="0"/>
                <a:cs typeface="Tahoma" panose="020B0604030504040204" pitchFamily="34" charset="0"/>
              </a:rPr>
              <a:t>The Kalman filter is a recursive estimator. This means that only the estimated state from the previous time step and the current measurement are needed to compute the estimate for the current state.</a:t>
            </a:r>
          </a:p>
        </p:txBody>
      </p:sp>
      <p:pic>
        <p:nvPicPr>
          <p:cNvPr id="10" name="Picture 9">
            <a:extLst>
              <a:ext uri="{FF2B5EF4-FFF2-40B4-BE49-F238E27FC236}">
                <a16:creationId xmlns:a16="http://schemas.microsoft.com/office/drawing/2014/main" id="{19E6254C-811F-478A-BE80-CE84BE6EDC54}"/>
              </a:ext>
            </a:extLst>
          </p:cNvPr>
          <p:cNvPicPr/>
          <p:nvPr/>
        </p:nvPicPr>
        <p:blipFill>
          <a:blip r:embed="rId2"/>
          <a:stretch>
            <a:fillRect/>
          </a:stretch>
        </p:blipFill>
        <p:spPr>
          <a:xfrm>
            <a:off x="2614771" y="2821811"/>
            <a:ext cx="6962458" cy="3107303"/>
          </a:xfrm>
          <a:prstGeom prst="rect">
            <a:avLst/>
          </a:prstGeom>
        </p:spPr>
      </p:pic>
      <p:sp>
        <p:nvSpPr>
          <p:cNvPr id="11" name="TextBox 10">
            <a:extLst>
              <a:ext uri="{FF2B5EF4-FFF2-40B4-BE49-F238E27FC236}">
                <a16:creationId xmlns:a16="http://schemas.microsoft.com/office/drawing/2014/main" id="{E02097AE-596E-42A2-A2AE-B03E6ACD5567}"/>
              </a:ext>
            </a:extLst>
          </p:cNvPr>
          <p:cNvSpPr txBox="1"/>
          <p:nvPr/>
        </p:nvSpPr>
        <p:spPr>
          <a:xfrm>
            <a:off x="5057775" y="5929114"/>
            <a:ext cx="2076450" cy="338554"/>
          </a:xfrm>
          <a:prstGeom prst="rect">
            <a:avLst/>
          </a:prstGeom>
          <a:noFill/>
        </p:spPr>
        <p:txBody>
          <a:bodyPr wrap="square" rtlCol="0">
            <a:spAutoFit/>
          </a:bodyPr>
          <a:lstStyle/>
          <a:p>
            <a:pPr algn="ctr"/>
            <a:r>
              <a:rPr lang="en-US" sz="1600" dirty="0">
                <a:latin typeface="Georgia" panose="02040502050405020303" pitchFamily="18" charset="0"/>
              </a:rPr>
              <a:t>Fig 4: Kalman Filter </a:t>
            </a:r>
            <a:endParaRPr lang="en-GB" sz="1600" dirty="0">
              <a:latin typeface="Georgia" panose="02040502050405020303" pitchFamily="18" charset="0"/>
            </a:endParaRPr>
          </a:p>
        </p:txBody>
      </p:sp>
      <p:sp>
        <p:nvSpPr>
          <p:cNvPr id="5" name="Date Placeholder 4">
            <a:extLst>
              <a:ext uri="{FF2B5EF4-FFF2-40B4-BE49-F238E27FC236}">
                <a16:creationId xmlns:a16="http://schemas.microsoft.com/office/drawing/2014/main" id="{47FB02E7-D06B-28B7-7EB9-945545C7A860}"/>
              </a:ext>
            </a:extLst>
          </p:cNvPr>
          <p:cNvSpPr>
            <a:spLocks noGrp="1"/>
          </p:cNvSpPr>
          <p:nvPr>
            <p:ph type="dt" sz="half" idx="10"/>
          </p:nvPr>
        </p:nvSpPr>
        <p:spPr>
          <a:xfrm>
            <a:off x="-29817" y="6489562"/>
            <a:ext cx="753545" cy="365125"/>
          </a:xfrm>
        </p:spPr>
        <p:txBody>
          <a:bodyPr/>
          <a:lstStyle/>
          <a:p>
            <a:pPr algn="ctr"/>
            <a:fld id="{8E278361-ADD6-46D6-AED5-3785FE4D8DFE}" type="datetime5">
              <a:rPr lang="en-US" smtClean="0"/>
              <a:pPr algn="ctr"/>
              <a:t>1-Dec-23</a:t>
            </a:fld>
            <a:endParaRPr lang="en-US" dirty="0"/>
          </a:p>
        </p:txBody>
      </p:sp>
      <p:sp>
        <p:nvSpPr>
          <p:cNvPr id="6" name="Footer Placeholder 5">
            <a:extLst>
              <a:ext uri="{FF2B5EF4-FFF2-40B4-BE49-F238E27FC236}">
                <a16:creationId xmlns:a16="http://schemas.microsoft.com/office/drawing/2014/main" id="{503335D0-99A9-FEAA-E804-F4128839405A}"/>
              </a:ext>
            </a:extLst>
          </p:cNvPr>
          <p:cNvSpPr>
            <a:spLocks noGrp="1"/>
          </p:cNvSpPr>
          <p:nvPr>
            <p:ph type="ftr" sz="quarter" idx="11"/>
          </p:nvPr>
        </p:nvSpPr>
        <p:spPr>
          <a:xfrm>
            <a:off x="4414630" y="6499501"/>
            <a:ext cx="3515139" cy="365125"/>
          </a:xfrm>
        </p:spPr>
        <p:txBody>
          <a:bodyPr/>
          <a:lstStyle/>
          <a:p>
            <a:pPr algn="ctr"/>
            <a:r>
              <a:rPr lang="en-US" dirty="0"/>
              <a:t>PRESENTED AT MCKV INSTITUTE OF ENGINEERING</a:t>
            </a:r>
          </a:p>
        </p:txBody>
      </p:sp>
      <p:sp>
        <p:nvSpPr>
          <p:cNvPr id="7" name="Slide Number Placeholder 6">
            <a:extLst>
              <a:ext uri="{FF2B5EF4-FFF2-40B4-BE49-F238E27FC236}">
                <a16:creationId xmlns:a16="http://schemas.microsoft.com/office/drawing/2014/main" id="{FF252630-57D5-D95F-AF09-5C523CF1CDF4}"/>
              </a:ext>
            </a:extLst>
          </p:cNvPr>
          <p:cNvSpPr>
            <a:spLocks noGrp="1"/>
          </p:cNvSpPr>
          <p:nvPr>
            <p:ph type="sldNum" sz="quarter" idx="12"/>
          </p:nvPr>
        </p:nvSpPr>
        <p:spPr>
          <a:xfrm>
            <a:off x="11504611" y="6489561"/>
            <a:ext cx="687389" cy="365125"/>
          </a:xfrm>
        </p:spPr>
        <p:txBody>
          <a:bodyPr/>
          <a:lstStyle/>
          <a:p>
            <a:pPr algn="ctr"/>
            <a:fld id="{B6F15528-21DE-4FAA-801E-634DDDAF4B2B}" type="slidenum">
              <a:rPr lang="en-US" smtClean="0"/>
              <a:pPr algn="ctr"/>
              <a:t>9</a:t>
            </a:fld>
            <a:endParaRPr lang="en-US" dirty="0"/>
          </a:p>
        </p:txBody>
      </p:sp>
    </p:spTree>
    <p:extLst>
      <p:ext uri="{BB962C8B-B14F-4D97-AF65-F5344CB8AC3E}">
        <p14:creationId xmlns:p14="http://schemas.microsoft.com/office/powerpoint/2010/main" val="4693104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396</TotalTime>
  <Words>1159</Words>
  <Application>Microsoft Office PowerPoint</Application>
  <PresentationFormat>Widescreen</PresentationFormat>
  <Paragraphs>197</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Bookman Old Style</vt:lpstr>
      <vt:lpstr>Calibri</vt:lpstr>
      <vt:lpstr>Georgia</vt:lpstr>
      <vt:lpstr>Rockwell</vt:lpstr>
      <vt:lpstr>Tahoma</vt:lpstr>
      <vt:lpstr>Times New Roman</vt:lpstr>
      <vt:lpstr>Damask</vt:lpstr>
      <vt:lpstr>BATTERY STATUS MONITORING SYSTEM </vt:lpstr>
      <vt:lpstr>ACKNOWLEDGEMENT</vt:lpstr>
      <vt:lpstr>ABSTRACT</vt:lpstr>
      <vt:lpstr>TABLE OF CONTENT</vt:lpstr>
      <vt:lpstr>INTRODUCTION</vt:lpstr>
      <vt:lpstr>PowerPoint Presentation</vt:lpstr>
      <vt:lpstr>THEORETICAL ASPECTS</vt:lpstr>
      <vt:lpstr>THEORETICAL ASPECTS</vt:lpstr>
      <vt:lpstr>THEORETICAL ASPECTS</vt:lpstr>
      <vt:lpstr>COMPONENTS USED</vt:lpstr>
      <vt:lpstr>SCHEMATIC diagram</vt:lpstr>
      <vt:lpstr>Electrical Circuits</vt:lpstr>
      <vt:lpstr>Observation</vt:lpstr>
      <vt:lpstr>Observation</vt:lpstr>
      <vt:lpstr>benefits</vt:lpstr>
      <vt:lpstr>FUTURE ASPECTS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Manai Bose</dc:creator>
  <cp:lastModifiedBy>Aritra Dalui</cp:lastModifiedBy>
  <cp:revision>37</cp:revision>
  <dcterms:created xsi:type="dcterms:W3CDTF">2006-08-16T00:00:00Z</dcterms:created>
  <dcterms:modified xsi:type="dcterms:W3CDTF">2023-12-01T06:44:08Z</dcterms:modified>
</cp:coreProperties>
</file>