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0" r:id="rId5"/>
    <p:sldId id="261" r:id="rId6"/>
    <p:sldId id="264"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806" y="6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50349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65844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646222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25561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55646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203499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664396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81338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20493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2565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83600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540415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25990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992451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70712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1711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655454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pPr/>
              <a:t>11/30/2023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0908705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71599" y="988124"/>
            <a:ext cx="9448800" cy="523220"/>
          </a:xfrm>
        </p:spPr>
        <p:txBody>
          <a:bodyPr>
            <a:noAutofit/>
          </a:bodyPr>
          <a:lstStyle/>
          <a:p>
            <a:r>
              <a:rPr lang="en-US" sz="3200" dirty="0">
                <a:latin typeface="Georgia" panose="02040502050405020303" pitchFamily="18" charset="0"/>
              </a:rPr>
              <a:t>BATTERY STATUS MONITORING SYSTEM </a:t>
            </a:r>
          </a:p>
        </p:txBody>
      </p:sp>
      <p:pic>
        <p:nvPicPr>
          <p:cNvPr id="7" name="Picture 6" descr="logo of makaut.png"/>
          <p:cNvPicPr>
            <a:picLocks noChangeAspect="1"/>
          </p:cNvPicPr>
          <p:nvPr/>
        </p:nvPicPr>
        <p:blipFill>
          <a:blip r:embed="rId2"/>
          <a:stretch>
            <a:fillRect/>
          </a:stretch>
        </p:blipFill>
        <p:spPr>
          <a:xfrm>
            <a:off x="448106" y="4794090"/>
            <a:ext cx="1781572" cy="1781572"/>
          </a:xfrm>
          <a:prstGeom prst="rect">
            <a:avLst/>
          </a:prstGeom>
        </p:spPr>
      </p:pic>
      <p:sp>
        <p:nvSpPr>
          <p:cNvPr id="9" name="TextBox 8"/>
          <p:cNvSpPr txBox="1"/>
          <p:nvPr/>
        </p:nvSpPr>
        <p:spPr>
          <a:xfrm>
            <a:off x="4114800" y="1882847"/>
            <a:ext cx="3810000" cy="338554"/>
          </a:xfrm>
          <a:prstGeom prst="rect">
            <a:avLst/>
          </a:prstGeom>
          <a:noFill/>
        </p:spPr>
        <p:txBody>
          <a:bodyPr wrap="square" rtlCol="0">
            <a:spAutoFit/>
          </a:bodyPr>
          <a:lstStyle/>
          <a:p>
            <a:pPr algn="ctr"/>
            <a:r>
              <a:rPr lang="en-US" sz="1600" b="1" i="1" dirty="0">
                <a:latin typeface="Tahoma" panose="020B0604030504040204" pitchFamily="34" charset="0"/>
                <a:ea typeface="Tahoma" panose="020B0604030504040204" pitchFamily="34" charset="0"/>
                <a:cs typeface="Tahoma" panose="020B0604030504040204" pitchFamily="34" charset="0"/>
              </a:rPr>
              <a:t>Submitted by</a:t>
            </a:r>
          </a:p>
        </p:txBody>
      </p:sp>
      <p:sp>
        <p:nvSpPr>
          <p:cNvPr id="2" name="TextBox 1">
            <a:extLst>
              <a:ext uri="{FF2B5EF4-FFF2-40B4-BE49-F238E27FC236}">
                <a16:creationId xmlns:a16="http://schemas.microsoft.com/office/drawing/2014/main" id="{DF74DF06-CF72-8367-9811-D15D28D73469}"/>
              </a:ext>
            </a:extLst>
          </p:cNvPr>
          <p:cNvSpPr txBox="1"/>
          <p:nvPr/>
        </p:nvSpPr>
        <p:spPr>
          <a:xfrm>
            <a:off x="4114800" y="453292"/>
            <a:ext cx="3810000" cy="338554"/>
          </a:xfrm>
          <a:prstGeom prst="rect">
            <a:avLst/>
          </a:prstGeom>
          <a:noFill/>
        </p:spPr>
        <p:txBody>
          <a:bodyPr wrap="square" rtlCol="0">
            <a:spAutoFit/>
          </a:bodyPr>
          <a:lstStyle/>
          <a:p>
            <a:pPr algn="ctr"/>
            <a:r>
              <a:rPr lang="en-US" sz="1600" b="1" i="1" dirty="0">
                <a:latin typeface="Tahoma" panose="020B0604030504040204" pitchFamily="34" charset="0"/>
                <a:ea typeface="Tahoma" panose="020B0604030504040204" pitchFamily="34" charset="0"/>
                <a:cs typeface="Tahoma" panose="020B0604030504040204" pitchFamily="34" charset="0"/>
              </a:rPr>
              <a:t>A presentation on</a:t>
            </a:r>
          </a:p>
        </p:txBody>
      </p:sp>
      <p:sp>
        <p:nvSpPr>
          <p:cNvPr id="5" name="TextBox 4">
            <a:extLst>
              <a:ext uri="{FF2B5EF4-FFF2-40B4-BE49-F238E27FC236}">
                <a16:creationId xmlns:a16="http://schemas.microsoft.com/office/drawing/2014/main" id="{F935C9CE-A8DA-A622-A2E5-D2A1CD7891A4}"/>
              </a:ext>
            </a:extLst>
          </p:cNvPr>
          <p:cNvSpPr txBox="1"/>
          <p:nvPr/>
        </p:nvSpPr>
        <p:spPr>
          <a:xfrm>
            <a:off x="3676261" y="2344910"/>
            <a:ext cx="4839477" cy="3046988"/>
          </a:xfrm>
          <a:prstGeom prst="rect">
            <a:avLst/>
          </a:prstGeom>
          <a:noFill/>
        </p:spPr>
        <p:txBody>
          <a:bodyPr wrap="square" rtlCol="0">
            <a:spAutoFit/>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ARITRA DALUI (11600620007)</a:t>
            </a:r>
          </a:p>
          <a:p>
            <a:pPr algn="ctr"/>
            <a:r>
              <a:rPr lang="en-US" sz="1600" dirty="0">
                <a:latin typeface="Tahoma" panose="020B0604030504040204" pitchFamily="34" charset="0"/>
                <a:ea typeface="Tahoma" panose="020B0604030504040204" pitchFamily="34" charset="0"/>
                <a:cs typeface="Tahoma" panose="020B0604030504040204" pitchFamily="34" charset="0"/>
              </a:rPr>
              <a:t>ARCHISMAN MANGAL (11600620005)</a:t>
            </a:r>
          </a:p>
          <a:p>
            <a:pPr algn="ctr"/>
            <a:r>
              <a:rPr lang="en-US" sz="1600" dirty="0">
                <a:latin typeface="Tahoma" panose="020B0604030504040204" pitchFamily="34" charset="0"/>
                <a:ea typeface="Tahoma" panose="020B0604030504040204" pitchFamily="34" charset="0"/>
                <a:cs typeface="Tahoma" panose="020B0604030504040204" pitchFamily="34" charset="0"/>
              </a:rPr>
              <a:t>BANANI MANNA (11600620010)</a:t>
            </a:r>
          </a:p>
          <a:p>
            <a:pPr algn="ctr"/>
            <a:r>
              <a:rPr lang="en-US" sz="1600" dirty="0">
                <a:latin typeface="Tahoma" panose="020B0604030504040204" pitchFamily="34" charset="0"/>
                <a:ea typeface="Tahoma" panose="020B0604030504040204" pitchFamily="34" charset="0"/>
                <a:cs typeface="Tahoma" panose="020B0604030504040204" pitchFamily="34" charset="0"/>
              </a:rPr>
              <a:t>MEGHA BOSE (11600621037)</a:t>
            </a:r>
          </a:p>
          <a:p>
            <a:pPr algn="ctr"/>
            <a:r>
              <a:rPr lang="en-US" sz="1600" dirty="0">
                <a:latin typeface="Tahoma" panose="020B0604030504040204" pitchFamily="34" charset="0"/>
                <a:ea typeface="Tahoma" panose="020B0604030504040204" pitchFamily="34" charset="0"/>
                <a:cs typeface="Tahoma" panose="020B0604030504040204" pitchFamily="34" charset="0"/>
              </a:rPr>
              <a:t>SAYAN BHUL (11600620032)</a:t>
            </a:r>
          </a:p>
          <a:p>
            <a:pPr algn="ctr"/>
            <a:r>
              <a:rPr lang="en-US" sz="1600" dirty="0">
                <a:latin typeface="Tahoma" panose="020B0604030504040204" pitchFamily="34" charset="0"/>
                <a:ea typeface="Tahoma" panose="020B0604030504040204" pitchFamily="34" charset="0"/>
                <a:cs typeface="Tahoma" panose="020B0604030504040204" pitchFamily="34" charset="0"/>
              </a:rPr>
              <a:t>SUSHANTO DEY (11600620029)</a:t>
            </a:r>
          </a:p>
          <a:p>
            <a:pPr algn="ctr"/>
            <a:r>
              <a:rPr lang="en-US" sz="1600" dirty="0">
                <a:latin typeface="Tahoma" panose="020B0604030504040204" pitchFamily="34" charset="0"/>
                <a:ea typeface="Tahoma" panose="020B0604030504040204" pitchFamily="34" charset="0"/>
                <a:cs typeface="Tahoma" panose="020B0604030504040204" pitchFamily="34" charset="0"/>
              </a:rPr>
              <a:t>SWAPNODEEP BANERJEE (11600620030)</a:t>
            </a:r>
          </a:p>
          <a:p>
            <a:pPr algn="ctr"/>
            <a:endParaRPr lang="en-US" sz="1600" dirty="0">
              <a:latin typeface="Tahoma" panose="020B0604030504040204" pitchFamily="34" charset="0"/>
              <a:ea typeface="Tahoma" panose="020B0604030504040204" pitchFamily="34" charset="0"/>
              <a:cs typeface="Tahoma" panose="020B0604030504040204" pitchFamily="34" charset="0"/>
            </a:endParaRPr>
          </a:p>
          <a:p>
            <a:pPr algn="ctr"/>
            <a:r>
              <a:rPr lang="en-US" sz="1600" b="1" i="1" dirty="0">
                <a:latin typeface="Tahoma" panose="020B0604030504040204" pitchFamily="34" charset="0"/>
                <a:ea typeface="Tahoma" panose="020B0604030504040204" pitchFamily="34" charset="0"/>
                <a:cs typeface="Tahoma" panose="020B0604030504040204" pitchFamily="34" charset="0"/>
              </a:rPr>
              <a:t>Under the guidance of </a:t>
            </a:r>
          </a:p>
          <a:p>
            <a:pPr algn="ctr"/>
            <a:r>
              <a:rPr lang="en-US" sz="1600" dirty="0">
                <a:latin typeface="Tahoma" panose="020B0604030504040204" pitchFamily="34" charset="0"/>
                <a:ea typeface="Tahoma" panose="020B0604030504040204" pitchFamily="34" charset="0"/>
                <a:cs typeface="Tahoma" panose="020B0604030504040204" pitchFamily="34" charset="0"/>
              </a:rPr>
              <a:t>MR. SUDEEP SAMANTA</a:t>
            </a:r>
          </a:p>
          <a:p>
            <a:pPr algn="ctr"/>
            <a:r>
              <a:rPr lang="en-US" sz="1600" dirty="0">
                <a:latin typeface="Tahoma" panose="020B0604030504040204" pitchFamily="34" charset="0"/>
                <a:ea typeface="Tahoma" panose="020B0604030504040204" pitchFamily="34" charset="0"/>
                <a:cs typeface="Tahoma" panose="020B0604030504040204" pitchFamily="34" charset="0"/>
              </a:rPr>
              <a:t>Asst. Prof. of Electrical Engineering Department</a:t>
            </a:r>
          </a:p>
          <a:p>
            <a:pPr algn="ctr"/>
            <a:endParaRPr lang="en-GB" sz="1600" dirty="0"/>
          </a:p>
        </p:txBody>
      </p:sp>
      <p:sp>
        <p:nvSpPr>
          <p:cNvPr id="10" name="TextBox 9">
            <a:extLst>
              <a:ext uri="{FF2B5EF4-FFF2-40B4-BE49-F238E27FC236}">
                <a16:creationId xmlns:a16="http://schemas.microsoft.com/office/drawing/2014/main" id="{3122048D-1D79-4AFD-0D10-B57C2D3AD5B0}"/>
              </a:ext>
            </a:extLst>
          </p:cNvPr>
          <p:cNvSpPr txBox="1"/>
          <p:nvPr/>
        </p:nvSpPr>
        <p:spPr>
          <a:xfrm>
            <a:off x="3047223" y="5145677"/>
            <a:ext cx="6097554" cy="1446550"/>
          </a:xfrm>
          <a:prstGeom prst="rect">
            <a:avLst/>
          </a:prstGeom>
          <a:noFill/>
        </p:spPr>
        <p:txBody>
          <a:bodyPr wrap="square">
            <a:spAutoFit/>
          </a:bodyPr>
          <a:lstStyle/>
          <a:p>
            <a:pPr algn="l"/>
            <a:endParaRPr lang="en-GB" sz="1400" b="0" i="0" u="none" strike="noStrike" baseline="0" dirty="0">
              <a:solidFill>
                <a:srgbClr val="0070C0"/>
              </a:solidFill>
              <a:latin typeface="Times New Roman" panose="02020603050405020304" pitchFamily="18" charset="0"/>
            </a:endParaRPr>
          </a:p>
          <a:p>
            <a:pPr algn="ctr"/>
            <a:r>
              <a:rPr lang="en-GB" sz="1400" b="0" i="0" u="none" strike="noStrike" baseline="0" dirty="0">
                <a:solidFill>
                  <a:srgbClr val="0070C0"/>
                </a:solidFill>
                <a:latin typeface="Times New Roman" panose="02020603050405020304" pitchFamily="18" charset="0"/>
              </a:rPr>
              <a:t> </a:t>
            </a:r>
            <a:r>
              <a:rPr lang="en-GB" sz="1800" b="0" i="0" u="none" strike="noStrike" baseline="0" dirty="0">
                <a:solidFill>
                  <a:srgbClr val="FF0000"/>
                </a:solidFill>
                <a:latin typeface="Times New Roman" panose="02020603050405020304" pitchFamily="18" charset="0"/>
              </a:rPr>
              <a:t>DEPARTMENT OF ELECTRICAL ENGINEERING </a:t>
            </a:r>
          </a:p>
          <a:p>
            <a:pPr algn="ctr"/>
            <a:r>
              <a:rPr lang="en-GB" sz="1800" b="0" i="0" u="none" strike="noStrike" baseline="0" dirty="0">
                <a:solidFill>
                  <a:srgbClr val="FF0000"/>
                </a:solidFill>
                <a:latin typeface="Times New Roman" panose="02020603050405020304" pitchFamily="18" charset="0"/>
              </a:rPr>
              <a:t>MCKV Institute of Engineering </a:t>
            </a:r>
          </a:p>
          <a:p>
            <a:pPr algn="ctr"/>
            <a:r>
              <a:rPr lang="en-US" sz="1800" b="0" i="0" u="none" strike="noStrike" baseline="0" dirty="0">
                <a:solidFill>
                  <a:srgbClr val="FF0000"/>
                </a:solidFill>
                <a:latin typeface="Times New Roman" panose="02020603050405020304" pitchFamily="18" charset="0"/>
              </a:rPr>
              <a:t>243, G. T. Road (North), Liluah, Howrah- 711 204 </a:t>
            </a:r>
          </a:p>
          <a:p>
            <a:pPr algn="ctr"/>
            <a:r>
              <a:rPr lang="en-GB" sz="2000" b="0" i="0" u="none" strike="noStrike" baseline="0" dirty="0">
                <a:solidFill>
                  <a:srgbClr val="FF0000"/>
                </a:solidFill>
                <a:latin typeface="Times New Roman" panose="02020603050405020304" pitchFamily="18" charset="0"/>
              </a:rPr>
              <a:t>Year: 2023</a:t>
            </a:r>
            <a:endParaRPr lang="en-GB" dirty="0">
              <a:solidFill>
                <a:srgbClr val="FF0000"/>
              </a:solidFill>
            </a:endParaRPr>
          </a:p>
        </p:txBody>
      </p:sp>
      <p:pic>
        <p:nvPicPr>
          <p:cNvPr id="11" name="Picture 10">
            <a:extLst>
              <a:ext uri="{FF2B5EF4-FFF2-40B4-BE49-F238E27FC236}">
                <a16:creationId xmlns:a16="http://schemas.microsoft.com/office/drawing/2014/main" id="{41704BCF-BF18-BE65-FB2E-A7151EEE04DE}"/>
              </a:ext>
            </a:extLst>
          </p:cNvPr>
          <p:cNvPicPr>
            <a:picLocks noChangeAspect="1"/>
          </p:cNvPicPr>
          <p:nvPr/>
        </p:nvPicPr>
        <p:blipFill>
          <a:blip r:embed="rId3"/>
          <a:stretch>
            <a:fillRect/>
          </a:stretch>
        </p:blipFill>
        <p:spPr>
          <a:xfrm>
            <a:off x="9525000" y="4785246"/>
            <a:ext cx="2023424" cy="180698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dirty="0">
                <a:latin typeface="Georgia" panose="02040502050405020303" pitchFamily="18" charset="0"/>
              </a:rPr>
              <a:t>ACKNOWLEDGEMENT</a:t>
            </a:r>
          </a:p>
        </p:txBody>
      </p:sp>
      <p:sp>
        <p:nvSpPr>
          <p:cNvPr id="3" name="TextBox 2"/>
          <p:cNvSpPr txBox="1"/>
          <p:nvPr/>
        </p:nvSpPr>
        <p:spPr>
          <a:xfrm>
            <a:off x="419100" y="1981200"/>
            <a:ext cx="11353800" cy="4184543"/>
          </a:xfrm>
          <a:prstGeom prst="rect">
            <a:avLst/>
          </a:prstGeom>
          <a:noFill/>
        </p:spPr>
        <p:txBody>
          <a:bodyPr wrap="square" rtlCol="0">
            <a:spAutoFit/>
          </a:bodyPr>
          <a:lstStyle/>
          <a:p>
            <a:pPr algn="just">
              <a:lnSpc>
                <a:spcPct val="150000"/>
              </a:lnSpc>
            </a:pPr>
            <a:r>
              <a:rPr lang="en-US" sz="2000" dirty="0">
                <a:latin typeface="Tahoma" panose="020B0604030504040204" pitchFamily="34" charset="0"/>
                <a:ea typeface="Tahoma" panose="020B0604030504040204" pitchFamily="34" charset="0"/>
                <a:cs typeface="Tahoma" panose="020B0604030504040204" pitchFamily="34" charset="0"/>
              </a:rPr>
              <a:t>We would like to express my special thanks of gratitude to our mentor </a:t>
            </a:r>
            <a:r>
              <a:rPr lang="en-US" sz="2000" b="1" dirty="0">
                <a:latin typeface="Tahoma" panose="020B0604030504040204" pitchFamily="34" charset="0"/>
                <a:ea typeface="Tahoma" panose="020B0604030504040204" pitchFamily="34" charset="0"/>
                <a:cs typeface="Tahoma" panose="020B0604030504040204" pitchFamily="34" charset="0"/>
              </a:rPr>
              <a:t>Asst. Prof. Mr. SUDEEP SAMANTA </a:t>
            </a:r>
            <a:r>
              <a:rPr lang="en-US" sz="2000" dirty="0">
                <a:latin typeface="Tahoma" panose="020B0604030504040204" pitchFamily="34" charset="0"/>
                <a:ea typeface="Tahoma" panose="020B0604030504040204" pitchFamily="34" charset="0"/>
                <a:cs typeface="Tahoma" panose="020B0604030504040204" pitchFamily="34" charset="0"/>
              </a:rPr>
              <a:t>as well as our H.O.D </a:t>
            </a:r>
            <a:r>
              <a:rPr lang="en-US" sz="2000" b="1" dirty="0">
                <a:latin typeface="Tahoma" panose="020B0604030504040204" pitchFamily="34" charset="0"/>
                <a:ea typeface="Tahoma" panose="020B0604030504040204" pitchFamily="34" charset="0"/>
                <a:cs typeface="Tahoma" panose="020B0604030504040204" pitchFamily="34" charset="0"/>
              </a:rPr>
              <a:t>Prof. (Dr.) TAMAL ROY</a:t>
            </a:r>
            <a:r>
              <a:rPr lang="en-US" sz="2000" dirty="0">
                <a:latin typeface="Tahoma" panose="020B0604030504040204" pitchFamily="34" charset="0"/>
                <a:ea typeface="Tahoma" panose="020B0604030504040204" pitchFamily="34" charset="0"/>
                <a:cs typeface="Tahoma" panose="020B0604030504040204" pitchFamily="34" charset="0"/>
              </a:rPr>
              <a:t> who gave us the golden opportunity to do this wonderful project on the topic of </a:t>
            </a:r>
            <a:r>
              <a:rPr lang="en-US" sz="2000" b="1" dirty="0">
                <a:latin typeface="Tahoma" panose="020B0604030504040204" pitchFamily="34" charset="0"/>
                <a:ea typeface="Tahoma" panose="020B0604030504040204" pitchFamily="34" charset="0"/>
                <a:cs typeface="Tahoma" panose="020B0604030504040204" pitchFamily="34" charset="0"/>
              </a:rPr>
              <a:t>"BATTERY STATUS MONITORING SYSTEM”</a:t>
            </a:r>
            <a:r>
              <a:rPr lang="en-US" sz="2000" dirty="0">
                <a:latin typeface="Tahoma" panose="020B0604030504040204" pitchFamily="34" charset="0"/>
                <a:ea typeface="Tahoma" panose="020B0604030504040204" pitchFamily="34" charset="0"/>
                <a:cs typeface="Tahoma" panose="020B0604030504040204" pitchFamily="34" charset="0"/>
              </a:rPr>
              <a:t>, which also helped us in doing a lot of Research and we came to know about so many new things and make something useful out of it. </a:t>
            </a:r>
          </a:p>
          <a:p>
            <a:pPr algn="just">
              <a:lnSpc>
                <a:spcPct val="150000"/>
              </a:lnSpc>
            </a:pPr>
            <a:endParaRPr lang="en-US" sz="2000" dirty="0">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r>
              <a:rPr lang="en-US" sz="2000" dirty="0">
                <a:latin typeface="Tahoma" panose="020B0604030504040204" pitchFamily="34" charset="0"/>
                <a:ea typeface="Tahoma" panose="020B0604030504040204" pitchFamily="34" charset="0"/>
                <a:cs typeface="Tahoma" panose="020B0604030504040204" pitchFamily="34" charset="0"/>
              </a:rPr>
              <a:t>We are really thankful to them. Secondly, We would also like to thank our friends who helped us a lot in finalizing this project within the limited time frame. </a:t>
            </a:r>
          </a:p>
          <a:p>
            <a:pPr algn="just">
              <a:lnSpc>
                <a:spcPct val="150000"/>
              </a:lnSpc>
            </a:pP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685800"/>
            <a:ext cx="7239000" cy="563562"/>
          </a:xfrm>
        </p:spPr>
        <p:txBody>
          <a:bodyPr>
            <a:normAutofit/>
          </a:bodyPr>
          <a:lstStyle/>
          <a:p>
            <a:r>
              <a:rPr lang="en-US" sz="3200" dirty="0">
                <a:latin typeface="Georgia" panose="02040502050405020303" pitchFamily="18" charset="0"/>
              </a:rPr>
              <a:t>ABSTRACT</a:t>
            </a:r>
          </a:p>
        </p:txBody>
      </p:sp>
      <p:sp>
        <p:nvSpPr>
          <p:cNvPr id="3" name="TextBox 2"/>
          <p:cNvSpPr txBox="1"/>
          <p:nvPr/>
        </p:nvSpPr>
        <p:spPr>
          <a:xfrm>
            <a:off x="457200" y="1676400"/>
            <a:ext cx="11201400" cy="3970318"/>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The rapid proliferation of battery-powered devices across various industries has highlighted the critical importance of effective battery management. This project focuses on the design, development, and implementation of a Battery Status Monitoring System (BSMS) aimed at enhancing the performance and reliability of battery-powered applications. </a:t>
            </a:r>
          </a:p>
          <a:p>
            <a:pPr algn="just">
              <a:buFont typeface="Arial"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The primary objectives of the project include the creation of a robust hardware and software architecture capable of monitoring multiple battery parameters, such as voltage, current, temperature, and state of charge. Through a user-friendly interface, user can access comprehensive insights into the battery status, enabling timely maintenance and optimization strategies. </a:t>
            </a:r>
          </a:p>
          <a:p>
            <a:pPr algn="just"/>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The successful implementation of the Battery Status Monitoring System offers a proactive approach to battery management, promoting sustainability, cost-effectiveness, and enhanced reliability in a wide range of applications. This project contributes to the advancement of battery technology and supports the growing demand for efficient and intelligent battery monitoring solutions.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TABLE OF CONTENT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381000"/>
            <a:ext cx="3962400" cy="1143000"/>
          </a:xfrm>
        </p:spPr>
        <p:txBody>
          <a:bodyPr>
            <a:normAutofit/>
          </a:bodyPr>
          <a:lstStyle/>
          <a:p>
            <a:pPr algn="l"/>
            <a:r>
              <a:rPr lang="en-US" sz="3200" dirty="0">
                <a:latin typeface="Georgia" panose="02040502050405020303" pitchFamily="18" charset="0"/>
              </a:rPr>
              <a:t>INTRODUCTION</a:t>
            </a:r>
          </a:p>
        </p:txBody>
      </p:sp>
      <p:sp>
        <p:nvSpPr>
          <p:cNvPr id="3" name="TextBox 2"/>
          <p:cNvSpPr txBox="1"/>
          <p:nvPr/>
        </p:nvSpPr>
        <p:spPr>
          <a:xfrm>
            <a:off x="419100" y="1674674"/>
            <a:ext cx="11353800" cy="1754326"/>
          </a:xfrm>
          <a:prstGeom prst="rect">
            <a:avLst/>
          </a:prstGeom>
          <a:noFill/>
        </p:spPr>
        <p:txBody>
          <a:bodyPr wrap="square" rtlCol="0">
            <a:spAutoFit/>
          </a:bodyPr>
          <a:lstStyle/>
          <a:p>
            <a:pPr algn="just"/>
            <a:r>
              <a:rPr lang="en-US" dirty="0">
                <a:latin typeface="Tahoma" panose="020B0604030504040204" pitchFamily="34" charset="0"/>
                <a:ea typeface="Tahoma" panose="020B0604030504040204" pitchFamily="34" charset="0"/>
                <a:cs typeface="Tahoma" panose="020B0604030504040204" pitchFamily="34" charset="0"/>
              </a:rPr>
              <a:t>Battery status monitoring involves tracking and analyzing the performance and health of a device's battery. It is a crucial aspect of modern electronic devices, ranging from smartphones and laptops to electric vehicles and renewable energy systems. The goal of battery status monitoring is to provide users and system administrators with real-time information about the battery's charge level, voltage, temperature, and overall health.</a:t>
            </a:r>
          </a:p>
          <a:p>
            <a:pPr algn="just"/>
            <a:endParaRPr lang="en-US" dirty="0">
              <a:latin typeface="Tahoma" panose="020B0604030504040204" pitchFamily="34" charset="0"/>
              <a:ea typeface="Tahoma" panose="020B0604030504040204" pitchFamily="34" charset="0"/>
              <a:cs typeface="Tahoma" panose="020B0604030504040204" pitchFamily="34" charset="0"/>
            </a:endParaRPr>
          </a:p>
        </p:txBody>
      </p:sp>
      <p:grpSp>
        <p:nvGrpSpPr>
          <p:cNvPr id="7" name="Group 6">
            <a:extLst>
              <a:ext uri="{FF2B5EF4-FFF2-40B4-BE49-F238E27FC236}">
                <a16:creationId xmlns:a16="http://schemas.microsoft.com/office/drawing/2014/main" id="{33676D7F-1C34-73CB-2938-B3A46973FE43}"/>
              </a:ext>
            </a:extLst>
          </p:cNvPr>
          <p:cNvGrpSpPr/>
          <p:nvPr/>
        </p:nvGrpSpPr>
        <p:grpSpPr>
          <a:xfrm>
            <a:off x="3782667" y="3276600"/>
            <a:ext cx="4857750" cy="2266950"/>
            <a:chOff x="3782667" y="3276600"/>
            <a:chExt cx="4857750" cy="2266950"/>
          </a:xfrm>
        </p:grpSpPr>
        <p:pic>
          <p:nvPicPr>
            <p:cNvPr id="5" name="Picture 4">
              <a:extLst>
                <a:ext uri="{FF2B5EF4-FFF2-40B4-BE49-F238E27FC236}">
                  <a16:creationId xmlns:a16="http://schemas.microsoft.com/office/drawing/2014/main" id="{9EB283A4-E864-4FB6-304F-3F6D0CCB9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2667" y="3276600"/>
              <a:ext cx="4857750" cy="2266950"/>
            </a:xfrm>
            <a:prstGeom prst="rect">
              <a:avLst/>
            </a:prstGeom>
          </p:spPr>
        </p:pic>
        <p:sp>
          <p:nvSpPr>
            <p:cNvPr id="6" name="Rectangle 5">
              <a:extLst>
                <a:ext uri="{FF2B5EF4-FFF2-40B4-BE49-F238E27FC236}">
                  <a16:creationId xmlns:a16="http://schemas.microsoft.com/office/drawing/2014/main" id="{B7DF6DA7-C67B-118E-AFE8-5FACD9CFA7F8}"/>
                </a:ext>
              </a:extLst>
            </p:cNvPr>
            <p:cNvSpPr/>
            <p:nvPr/>
          </p:nvSpPr>
          <p:spPr>
            <a:xfrm>
              <a:off x="5715000" y="5030926"/>
              <a:ext cx="1066800" cy="51262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 name="TextBox 7">
            <a:extLst>
              <a:ext uri="{FF2B5EF4-FFF2-40B4-BE49-F238E27FC236}">
                <a16:creationId xmlns:a16="http://schemas.microsoft.com/office/drawing/2014/main" id="{44431E08-833D-8202-0175-66219F1D3A10}"/>
              </a:ext>
            </a:extLst>
          </p:cNvPr>
          <p:cNvSpPr txBox="1"/>
          <p:nvPr/>
        </p:nvSpPr>
        <p:spPr>
          <a:xfrm>
            <a:off x="3962400" y="5638800"/>
            <a:ext cx="4343400" cy="338554"/>
          </a:xfrm>
          <a:prstGeom prst="rect">
            <a:avLst/>
          </a:prstGeom>
          <a:noFill/>
        </p:spPr>
        <p:txBody>
          <a:bodyPr wrap="square" rtlCol="0">
            <a:spAutoFit/>
          </a:bodyPr>
          <a:lstStyle/>
          <a:p>
            <a:r>
              <a:rPr lang="en-US" sz="1600" dirty="0">
                <a:latin typeface="Georgia" panose="02040502050405020303" pitchFamily="18" charset="0"/>
              </a:rPr>
              <a:t>Fig 1: </a:t>
            </a:r>
            <a:endParaRPr lang="en-GB" sz="1600" dirty="0">
              <a:latin typeface="Georgia" panose="020405020504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B5B1F97-77C9-8CAF-6B7E-6CDFE350CC95}"/>
              </a:ext>
            </a:extLst>
          </p:cNvPr>
          <p:cNvSpPr/>
          <p:nvPr/>
        </p:nvSpPr>
        <p:spPr>
          <a:xfrm>
            <a:off x="4752975" y="2400300"/>
            <a:ext cx="2686050" cy="2057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C5DFBD1-2195-697D-568C-62EAC448A8BA}"/>
              </a:ext>
            </a:extLst>
          </p:cNvPr>
          <p:cNvSpPr/>
          <p:nvPr/>
        </p:nvSpPr>
        <p:spPr>
          <a:xfrm>
            <a:off x="609600" y="762000"/>
            <a:ext cx="2819400" cy="1371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Tahoma" panose="020B0604030504040204" pitchFamily="34" charset="0"/>
                <a:ea typeface="Tahoma" panose="020B0604030504040204" pitchFamily="34" charset="0"/>
                <a:cs typeface="Tahoma" panose="020B0604030504040204" pitchFamily="34" charset="0"/>
              </a:rPr>
              <a:t>Hardware Development</a:t>
            </a:r>
            <a:r>
              <a:rPr lang="en-US" dirty="0">
                <a:latin typeface="Tahoma" panose="020B0604030504040204" pitchFamily="34" charset="0"/>
                <a:ea typeface="Tahoma" panose="020B0604030504040204" pitchFamily="34" charset="0"/>
                <a:cs typeface="Tahoma" panose="020B0604030504040204" pitchFamily="34" charset="0"/>
              </a:rPr>
              <a:t> </a:t>
            </a:r>
          </a:p>
        </p:txBody>
      </p:sp>
      <p:sp>
        <p:nvSpPr>
          <p:cNvPr id="5" name="Rectangle 4">
            <a:extLst>
              <a:ext uri="{FF2B5EF4-FFF2-40B4-BE49-F238E27FC236}">
                <a16:creationId xmlns:a16="http://schemas.microsoft.com/office/drawing/2014/main" id="{9DBC907C-8BAE-DF7D-CF3F-165D3743254E}"/>
              </a:ext>
            </a:extLst>
          </p:cNvPr>
          <p:cNvSpPr/>
          <p:nvPr/>
        </p:nvSpPr>
        <p:spPr>
          <a:xfrm>
            <a:off x="609600" y="2895600"/>
            <a:ext cx="2819400" cy="1371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latin typeface="Tahoma" panose="020B0604030504040204" pitchFamily="34" charset="0"/>
                <a:ea typeface="Tahoma" panose="020B0604030504040204" pitchFamily="34" charset="0"/>
                <a:cs typeface="Tahoma" panose="020B0604030504040204" pitchFamily="34" charset="0"/>
              </a:rPr>
              <a:t>Microcontroller Implementation</a:t>
            </a:r>
            <a:endParaRPr lang="en-GB"/>
          </a:p>
        </p:txBody>
      </p:sp>
      <p:sp>
        <p:nvSpPr>
          <p:cNvPr id="6" name="Rectangle 5">
            <a:extLst>
              <a:ext uri="{FF2B5EF4-FFF2-40B4-BE49-F238E27FC236}">
                <a16:creationId xmlns:a16="http://schemas.microsoft.com/office/drawing/2014/main" id="{EBE3E74F-DE3C-6634-FC15-261D1F07C66F}"/>
              </a:ext>
            </a:extLst>
          </p:cNvPr>
          <p:cNvSpPr/>
          <p:nvPr/>
        </p:nvSpPr>
        <p:spPr>
          <a:xfrm>
            <a:off x="609600" y="5029200"/>
            <a:ext cx="2819400" cy="1371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Tahoma" panose="020B0604030504040204" pitchFamily="34" charset="0"/>
                <a:ea typeface="Tahoma" panose="020B0604030504040204" pitchFamily="34" charset="0"/>
                <a:cs typeface="Tahoma" panose="020B0604030504040204" pitchFamily="34" charset="0"/>
              </a:rPr>
              <a:t>Fault Detection </a:t>
            </a:r>
          </a:p>
          <a:p>
            <a:pPr algn="ctr"/>
            <a:r>
              <a:rPr lang="en-US" b="1" dirty="0">
                <a:latin typeface="Tahoma" panose="020B0604030504040204" pitchFamily="34" charset="0"/>
                <a:ea typeface="Tahoma" panose="020B0604030504040204" pitchFamily="34" charset="0"/>
                <a:cs typeface="Tahoma" panose="020B0604030504040204" pitchFamily="34" charset="0"/>
              </a:rPr>
              <a:t>and </a:t>
            </a:r>
          </a:p>
          <a:p>
            <a:pPr algn="ctr"/>
            <a:r>
              <a:rPr lang="en-US" b="1" dirty="0">
                <a:latin typeface="Tahoma" panose="020B0604030504040204" pitchFamily="34" charset="0"/>
                <a:ea typeface="Tahoma" panose="020B0604030504040204" pitchFamily="34" charset="0"/>
                <a:cs typeface="Tahoma" panose="020B0604030504040204" pitchFamily="34" charset="0"/>
              </a:rPr>
              <a:t>Notification</a:t>
            </a:r>
            <a:endParaRPr lang="en-GB" dirty="0"/>
          </a:p>
        </p:txBody>
      </p:sp>
      <p:sp>
        <p:nvSpPr>
          <p:cNvPr id="7" name="Rectangle 6">
            <a:extLst>
              <a:ext uri="{FF2B5EF4-FFF2-40B4-BE49-F238E27FC236}">
                <a16:creationId xmlns:a16="http://schemas.microsoft.com/office/drawing/2014/main" id="{FEF72D3E-F8EF-7A95-B838-321470EA153F}"/>
              </a:ext>
            </a:extLst>
          </p:cNvPr>
          <p:cNvSpPr/>
          <p:nvPr/>
        </p:nvSpPr>
        <p:spPr>
          <a:xfrm>
            <a:off x="8610600" y="5029200"/>
            <a:ext cx="2819400" cy="1371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latin typeface="Tahoma" panose="020B0604030504040204" pitchFamily="34" charset="0"/>
                <a:ea typeface="Tahoma" panose="020B0604030504040204" pitchFamily="34" charset="0"/>
                <a:cs typeface="Tahoma" panose="020B0604030504040204" pitchFamily="34" charset="0"/>
              </a:rPr>
              <a:t>Project Evaluation</a:t>
            </a:r>
            <a:endParaRPr lang="en-GB"/>
          </a:p>
        </p:txBody>
      </p:sp>
      <p:sp>
        <p:nvSpPr>
          <p:cNvPr id="8" name="Rectangle 7">
            <a:extLst>
              <a:ext uri="{FF2B5EF4-FFF2-40B4-BE49-F238E27FC236}">
                <a16:creationId xmlns:a16="http://schemas.microsoft.com/office/drawing/2014/main" id="{DF874DE9-8D65-8DC8-A753-43DD59B3672C}"/>
              </a:ext>
            </a:extLst>
          </p:cNvPr>
          <p:cNvSpPr/>
          <p:nvPr/>
        </p:nvSpPr>
        <p:spPr>
          <a:xfrm>
            <a:off x="8610600" y="2743200"/>
            <a:ext cx="2819400" cy="1371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Tahoma" panose="020B0604030504040204" pitchFamily="34" charset="0"/>
                <a:ea typeface="Tahoma" panose="020B0604030504040204" pitchFamily="34" charset="0"/>
                <a:cs typeface="Tahoma" panose="020B0604030504040204" pitchFamily="34" charset="0"/>
              </a:rPr>
              <a:t>Testing </a:t>
            </a:r>
          </a:p>
          <a:p>
            <a:pPr algn="ctr"/>
            <a:r>
              <a:rPr lang="en-US" b="1" dirty="0">
                <a:latin typeface="Tahoma" panose="020B0604030504040204" pitchFamily="34" charset="0"/>
                <a:ea typeface="Tahoma" panose="020B0604030504040204" pitchFamily="34" charset="0"/>
                <a:cs typeface="Tahoma" panose="020B0604030504040204" pitchFamily="34" charset="0"/>
              </a:rPr>
              <a:t>and </a:t>
            </a:r>
          </a:p>
          <a:p>
            <a:pPr algn="ctr"/>
            <a:r>
              <a:rPr lang="en-US" b="1" dirty="0">
                <a:latin typeface="Tahoma" panose="020B0604030504040204" pitchFamily="34" charset="0"/>
                <a:ea typeface="Tahoma" panose="020B0604030504040204" pitchFamily="34" charset="0"/>
                <a:cs typeface="Tahoma" panose="020B0604030504040204" pitchFamily="34" charset="0"/>
              </a:rPr>
              <a:t>Validation</a:t>
            </a:r>
            <a:endParaRPr lang="en-GB" dirty="0"/>
          </a:p>
        </p:txBody>
      </p:sp>
      <p:sp>
        <p:nvSpPr>
          <p:cNvPr id="9" name="Rectangle 8">
            <a:extLst>
              <a:ext uri="{FF2B5EF4-FFF2-40B4-BE49-F238E27FC236}">
                <a16:creationId xmlns:a16="http://schemas.microsoft.com/office/drawing/2014/main" id="{49FEA634-815C-8C70-CB16-44DFE83E2F1D}"/>
              </a:ext>
            </a:extLst>
          </p:cNvPr>
          <p:cNvSpPr/>
          <p:nvPr/>
        </p:nvSpPr>
        <p:spPr>
          <a:xfrm>
            <a:off x="8610600" y="457200"/>
            <a:ext cx="2819400" cy="1371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Tahoma" panose="020B0604030504040204" pitchFamily="34" charset="0"/>
                <a:ea typeface="Tahoma" panose="020B0604030504040204" pitchFamily="34" charset="0"/>
                <a:cs typeface="Tahoma" panose="020B0604030504040204" pitchFamily="34" charset="0"/>
              </a:rPr>
              <a:t>Energy Efficiency Optimization</a:t>
            </a:r>
            <a:endParaRPr lang="en-GB" dirty="0"/>
          </a:p>
        </p:txBody>
      </p:sp>
      <p:cxnSp>
        <p:nvCxnSpPr>
          <p:cNvPr id="11" name="Straight Arrow Connector 10">
            <a:extLst>
              <a:ext uri="{FF2B5EF4-FFF2-40B4-BE49-F238E27FC236}">
                <a16:creationId xmlns:a16="http://schemas.microsoft.com/office/drawing/2014/main" id="{DAE35819-6B15-7FCB-4BF2-FFBAD14ABB8A}"/>
              </a:ext>
            </a:extLst>
          </p:cNvPr>
          <p:cNvCxnSpPr>
            <a:stCxn id="3" idx="7"/>
            <a:endCxn id="9" idx="1"/>
          </p:cNvCxnSpPr>
          <p:nvPr/>
        </p:nvCxnSpPr>
        <p:spPr>
          <a:xfrm flipV="1">
            <a:off x="7045662" y="1143000"/>
            <a:ext cx="1564938" cy="1558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019A80A-FF30-8BBB-D819-539A38D4ECBE}"/>
              </a:ext>
            </a:extLst>
          </p:cNvPr>
          <p:cNvCxnSpPr>
            <a:stCxn id="3" idx="6"/>
            <a:endCxn id="8" idx="1"/>
          </p:cNvCxnSpPr>
          <p:nvPr/>
        </p:nvCxnSpPr>
        <p:spPr>
          <a:xfrm>
            <a:off x="7439025" y="3429000"/>
            <a:ext cx="1171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30137DF-951E-A241-E9EF-BAF7806E6D03}"/>
              </a:ext>
            </a:extLst>
          </p:cNvPr>
          <p:cNvCxnSpPr>
            <a:stCxn id="3" idx="5"/>
            <a:endCxn id="7" idx="1"/>
          </p:cNvCxnSpPr>
          <p:nvPr/>
        </p:nvCxnSpPr>
        <p:spPr>
          <a:xfrm>
            <a:off x="7045662" y="4156401"/>
            <a:ext cx="1564938" cy="1558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424FAEE-5A0D-8C80-F871-ECF394570473}"/>
              </a:ext>
            </a:extLst>
          </p:cNvPr>
          <p:cNvCxnSpPr>
            <a:stCxn id="3" idx="1"/>
            <a:endCxn id="4" idx="3"/>
          </p:cNvCxnSpPr>
          <p:nvPr/>
        </p:nvCxnSpPr>
        <p:spPr>
          <a:xfrm flipH="1" flipV="1">
            <a:off x="3429000" y="1447800"/>
            <a:ext cx="1717338" cy="1253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F55BF21-9F1E-5127-D46E-8C035A0F91D2}"/>
              </a:ext>
            </a:extLst>
          </p:cNvPr>
          <p:cNvCxnSpPr>
            <a:stCxn id="3" idx="2"/>
            <a:endCxn id="5" idx="3"/>
          </p:cNvCxnSpPr>
          <p:nvPr/>
        </p:nvCxnSpPr>
        <p:spPr>
          <a:xfrm flipH="1">
            <a:off x="3429000" y="3429000"/>
            <a:ext cx="1323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26A41E0-4BE4-43C3-086B-3B466EE6F538}"/>
              </a:ext>
            </a:extLst>
          </p:cNvPr>
          <p:cNvCxnSpPr>
            <a:stCxn id="3" idx="3"/>
            <a:endCxn id="6" idx="3"/>
          </p:cNvCxnSpPr>
          <p:nvPr/>
        </p:nvCxnSpPr>
        <p:spPr>
          <a:xfrm flipH="1">
            <a:off x="3429000" y="4156401"/>
            <a:ext cx="1717338" cy="1558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itle 1">
            <a:extLst>
              <a:ext uri="{FF2B5EF4-FFF2-40B4-BE49-F238E27FC236}">
                <a16:creationId xmlns:a16="http://schemas.microsoft.com/office/drawing/2014/main" id="{477E51CF-B9D7-FD3D-32E0-70CAC12CD664}"/>
              </a:ext>
            </a:extLst>
          </p:cNvPr>
          <p:cNvSpPr>
            <a:spLocks noGrp="1"/>
          </p:cNvSpPr>
          <p:nvPr>
            <p:ph type="title"/>
          </p:nvPr>
        </p:nvSpPr>
        <p:spPr>
          <a:xfrm>
            <a:off x="4294295" y="309237"/>
            <a:ext cx="3086100" cy="639762"/>
          </a:xfrm>
        </p:spPr>
        <p:txBody>
          <a:bodyPr>
            <a:normAutofit/>
          </a:bodyPr>
          <a:lstStyle/>
          <a:p>
            <a:r>
              <a:rPr lang="en-US" sz="3600" dirty="0">
                <a:latin typeface="Georgia" panose="02040502050405020303" pitchFamily="18" charset="0"/>
              </a:rPr>
              <a:t>OBJECTIVE</a:t>
            </a:r>
          </a:p>
        </p:txBody>
      </p:sp>
    </p:spTree>
    <p:extLst>
      <p:ext uri="{BB962C8B-B14F-4D97-AF65-F5344CB8AC3E}">
        <p14:creationId xmlns:p14="http://schemas.microsoft.com/office/powerpoint/2010/main" val="4280688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112643"/>
            <a:ext cx="7391400" cy="1143000"/>
          </a:xfrm>
        </p:spPr>
        <p:txBody>
          <a:bodyPr>
            <a:normAutofit/>
          </a:bodyPr>
          <a:lstStyle/>
          <a:p>
            <a:pPr algn="l"/>
            <a:r>
              <a:rPr lang="en-US" sz="3600" dirty="0">
                <a:latin typeface="Georgia" panose="02040502050405020303" pitchFamily="18" charset="0"/>
              </a:rPr>
              <a:t>THEORETICAL ASPECTS</a:t>
            </a:r>
          </a:p>
        </p:txBody>
      </p:sp>
      <p:sp>
        <p:nvSpPr>
          <p:cNvPr id="3" name="TextBox 2"/>
          <p:cNvSpPr txBox="1"/>
          <p:nvPr/>
        </p:nvSpPr>
        <p:spPr>
          <a:xfrm>
            <a:off x="533400" y="1255643"/>
            <a:ext cx="4724400" cy="369332"/>
          </a:xfrm>
          <a:prstGeom prst="rect">
            <a:avLst/>
          </a:prstGeom>
          <a:noFill/>
        </p:spPr>
        <p:txBody>
          <a:bodyPr wrap="squar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Battery Management System BMS :</a:t>
            </a:r>
          </a:p>
        </p:txBody>
      </p:sp>
      <p:sp>
        <p:nvSpPr>
          <p:cNvPr id="4" name="TextBox 3"/>
          <p:cNvSpPr txBox="1"/>
          <p:nvPr/>
        </p:nvSpPr>
        <p:spPr>
          <a:xfrm>
            <a:off x="533400" y="1697861"/>
            <a:ext cx="11277600" cy="1077218"/>
          </a:xfrm>
          <a:prstGeom prst="rect">
            <a:avLst/>
          </a:prstGeom>
          <a:noFill/>
        </p:spPr>
        <p:txBody>
          <a:bodyPr wrap="square" rtlCol="0">
            <a:spAutoFit/>
          </a:bodyPr>
          <a:lstStyle/>
          <a:p>
            <a:pPr algn="just"/>
            <a:r>
              <a:rPr lang="en-US" sz="1600" dirty="0">
                <a:latin typeface="Tahoma" panose="020B0604030504040204" pitchFamily="34" charset="0"/>
                <a:ea typeface="Tahoma" panose="020B0604030504040204" pitchFamily="34" charset="0"/>
                <a:cs typeface="Tahoma" panose="020B0604030504040204" pitchFamily="34" charset="0"/>
              </a:rPr>
              <a:t>Battery management system (BMS) is technology dedicated to the oversight of a battery pack, which is an assembly of battery cells, electrically organized in a row x column matrix configuration to enable delivery of targeted range of voltage and current for a duration of time against expected load scenario.</a:t>
            </a:r>
          </a:p>
          <a:p>
            <a:pPr algn="just"/>
            <a:endParaRPr lang="en-US" sz="16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descr="bms.jpg"/>
          <p:cNvPicPr>
            <a:picLocks noChangeAspect="1"/>
          </p:cNvPicPr>
          <p:nvPr/>
        </p:nvPicPr>
        <p:blipFill>
          <a:blip r:embed="rId2"/>
          <a:srcRect t="2260" r="9588" b="-1695"/>
          <a:stretch>
            <a:fillRect/>
          </a:stretch>
        </p:blipFill>
        <p:spPr>
          <a:xfrm>
            <a:off x="228600" y="4760918"/>
            <a:ext cx="2524317" cy="1682878"/>
          </a:xfrm>
          <a:prstGeom prst="rect">
            <a:avLst/>
          </a:prstGeom>
        </p:spPr>
      </p:pic>
      <p:sp>
        <p:nvSpPr>
          <p:cNvPr id="8" name="TextBox 7">
            <a:extLst>
              <a:ext uri="{FF2B5EF4-FFF2-40B4-BE49-F238E27FC236}">
                <a16:creationId xmlns:a16="http://schemas.microsoft.com/office/drawing/2014/main" id="{5CEA30B6-074E-C7AE-D789-3AE47ED01254}"/>
              </a:ext>
            </a:extLst>
          </p:cNvPr>
          <p:cNvSpPr txBox="1"/>
          <p:nvPr/>
        </p:nvSpPr>
        <p:spPr>
          <a:xfrm>
            <a:off x="4495800" y="5787707"/>
            <a:ext cx="4343400" cy="338554"/>
          </a:xfrm>
          <a:prstGeom prst="rect">
            <a:avLst/>
          </a:prstGeom>
          <a:noFill/>
        </p:spPr>
        <p:txBody>
          <a:bodyPr wrap="square" rtlCol="0">
            <a:spAutoFit/>
          </a:bodyPr>
          <a:lstStyle/>
          <a:p>
            <a:r>
              <a:rPr lang="en-US" sz="1600" dirty="0">
                <a:latin typeface="Georgia" panose="02040502050405020303" pitchFamily="18" charset="0"/>
              </a:rPr>
              <a:t>Fig 2: </a:t>
            </a:r>
            <a:endParaRPr lang="en-GB" sz="1600" dirty="0">
              <a:latin typeface="Georgia" panose="02040502050405020303" pitchFamily="18" charset="0"/>
            </a:endParaRPr>
          </a:p>
        </p:txBody>
      </p:sp>
      <p:pic>
        <p:nvPicPr>
          <p:cNvPr id="9" name="Picture 8">
            <a:extLst>
              <a:ext uri="{FF2B5EF4-FFF2-40B4-BE49-F238E27FC236}">
                <a16:creationId xmlns:a16="http://schemas.microsoft.com/office/drawing/2014/main" id="{1E7550A3-EE7D-49B5-F383-AF7894414616}"/>
              </a:ext>
            </a:extLst>
          </p:cNvPr>
          <p:cNvPicPr>
            <a:picLocks noChangeAspect="1"/>
          </p:cNvPicPr>
          <p:nvPr/>
        </p:nvPicPr>
        <p:blipFill>
          <a:blip r:embed="rId3"/>
          <a:stretch>
            <a:fillRect/>
          </a:stretch>
        </p:blipFill>
        <p:spPr>
          <a:xfrm>
            <a:off x="4343400" y="2767975"/>
            <a:ext cx="2971800" cy="2971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124</TotalTime>
  <Words>526</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Bookman Old Style</vt:lpstr>
      <vt:lpstr>Georgia</vt:lpstr>
      <vt:lpstr>Rockwell</vt:lpstr>
      <vt:lpstr>Tahoma</vt:lpstr>
      <vt:lpstr>Times New Roman</vt:lpstr>
      <vt:lpstr>Damask</vt:lpstr>
      <vt:lpstr>BATTERY STATUS MONITORING SYSTEM </vt:lpstr>
      <vt:lpstr>ACKNOWLEDGEMENT</vt:lpstr>
      <vt:lpstr>ABSTRACT</vt:lpstr>
      <vt:lpstr>TABLE OF CONTENT</vt:lpstr>
      <vt:lpstr>INTRODUCTION</vt:lpstr>
      <vt:lpstr>OBJECTIVE</vt:lpstr>
      <vt:lpstr>THEORETICAL ASPECTS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Manai Bose</dc:creator>
  <cp:lastModifiedBy>Swapnodeep Banerjee</cp:lastModifiedBy>
  <cp:revision>9</cp:revision>
  <dcterms:created xsi:type="dcterms:W3CDTF">2006-08-16T00:00:00Z</dcterms:created>
  <dcterms:modified xsi:type="dcterms:W3CDTF">2023-11-30T16:11:06Z</dcterms:modified>
</cp:coreProperties>
</file>